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2"/>
  </p:notesMasterIdLst>
  <p:handoutMasterIdLst>
    <p:handoutMasterId r:id="rId23"/>
  </p:handoutMasterIdLst>
  <p:sldIdLst>
    <p:sldId id="294" r:id="rId2"/>
    <p:sldId id="306" r:id="rId3"/>
    <p:sldId id="307" r:id="rId4"/>
    <p:sldId id="308" r:id="rId5"/>
    <p:sldId id="309" r:id="rId6"/>
    <p:sldId id="302" r:id="rId7"/>
    <p:sldId id="321" r:id="rId8"/>
    <p:sldId id="327" r:id="rId9"/>
    <p:sldId id="324" r:id="rId10"/>
    <p:sldId id="311" r:id="rId11"/>
    <p:sldId id="312" r:id="rId12"/>
    <p:sldId id="325" r:id="rId13"/>
    <p:sldId id="322" r:id="rId14"/>
    <p:sldId id="313" r:id="rId15"/>
    <p:sldId id="328" r:id="rId16"/>
    <p:sldId id="314" r:id="rId17"/>
    <p:sldId id="326" r:id="rId18"/>
    <p:sldId id="315" r:id="rId19"/>
    <p:sldId id="319" r:id="rId20"/>
    <p:sldId id="320" r:id="rId2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F34B00"/>
    <a:srgbClr val="92D050"/>
    <a:srgbClr val="505050"/>
    <a:srgbClr val="97D7EB"/>
    <a:srgbClr val="98D7EA"/>
    <a:srgbClr val="98D7EB"/>
    <a:srgbClr val="50504E"/>
    <a:srgbClr val="4E4E4E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306E1E-591C-324D-AB5C-85A51A3AF4C5}" v="721" dt="2024-04-17T14:56:35.30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26"/>
    <p:restoredTop sz="95982"/>
  </p:normalViewPr>
  <p:slideViewPr>
    <p:cSldViewPr snapToGrid="0">
      <p:cViewPr>
        <p:scale>
          <a:sx n="130" d="100"/>
          <a:sy n="130" d="100"/>
        </p:scale>
        <p:origin x="1360" y="488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-144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/brynmool/Desktop/lqcdPresentationDataMaster1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brynmool\Desktop\lqcdPresentationDataMaster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FNAL FY24 CPU  Delivered Skycore Hours As of April 1st,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2"/>
          <c:order val="1"/>
          <c:tx>
            <c:v>FNAL Goal</c:v>
          </c:tx>
          <c:spPr>
            <a:solidFill>
              <a:srgbClr val="70AD47">
                <a:alpha val="49828"/>
              </a:srgbClr>
            </a:solidFill>
            <a:ln>
              <a:noFill/>
            </a:ln>
            <a:effectLst/>
          </c:spPr>
          <c:cat>
            <c:strRef>
              <c:f>'LQ1 Cumulative Hours'!$A$6:$A$17</c:f>
              <c:strCache>
                <c:ptCount val="11"/>
                <c:pt idx="0">
                  <c:v>Aug 1st</c:v>
                </c:pt>
                <c:pt idx="1">
                  <c:v>Sep 1st</c:v>
                </c:pt>
                <c:pt idx="2">
                  <c:v>Oct 1st</c:v>
                </c:pt>
                <c:pt idx="3">
                  <c:v>Nov 1st</c:v>
                </c:pt>
                <c:pt idx="4">
                  <c:v>Dec 1st</c:v>
                </c:pt>
                <c:pt idx="5">
                  <c:v>Jan 1st</c:v>
                </c:pt>
                <c:pt idx="6">
                  <c:v>Feb 1st</c:v>
                </c:pt>
                <c:pt idx="7">
                  <c:v>Mar 1st</c:v>
                </c:pt>
                <c:pt idx="8">
                  <c:v>Apr 1st</c:v>
                </c:pt>
                <c:pt idx="9">
                  <c:v>May 1st</c:v>
                </c:pt>
                <c:pt idx="10">
                  <c:v>Jun 1st</c:v>
                </c:pt>
              </c:strCache>
            </c:strRef>
          </c:cat>
          <c:val>
            <c:numRef>
              <c:f>'LQ1 Cumulative Hours'!$B$6:$B$17</c:f>
              <c:numCache>
                <c:formatCode>#,##0</c:formatCode>
                <c:ptCount val="11"/>
                <c:pt idx="0">
                  <c:v>4577580</c:v>
                </c:pt>
                <c:pt idx="1">
                  <c:v>9155160</c:v>
                </c:pt>
                <c:pt idx="2">
                  <c:v>13942000.800000001</c:v>
                </c:pt>
                <c:pt idx="3">
                  <c:v>18728841.600000001</c:v>
                </c:pt>
                <c:pt idx="4">
                  <c:v>23515682.400000002</c:v>
                </c:pt>
                <c:pt idx="5">
                  <c:v>28302523.200000003</c:v>
                </c:pt>
                <c:pt idx="6">
                  <c:v>33089364.000000004</c:v>
                </c:pt>
                <c:pt idx="7">
                  <c:v>37876204.800000004</c:v>
                </c:pt>
                <c:pt idx="8">
                  <c:v>42663045.600000001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44-4F47-839F-5D0A7F585F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7406848"/>
        <c:axId val="195535183"/>
      </c:areaChart>
      <c:lineChart>
        <c:grouping val="standard"/>
        <c:varyColors val="0"/>
        <c:ser>
          <c:idx val="0"/>
          <c:order val="0"/>
          <c:tx>
            <c:v>FNAL Used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cat>
            <c:strRef>
              <c:f>'LQ1 Cumulative Hours'!$A$6:$A$17</c:f>
              <c:strCache>
                <c:ptCount val="11"/>
                <c:pt idx="0">
                  <c:v>Aug 1st</c:v>
                </c:pt>
                <c:pt idx="1">
                  <c:v>Sep 1st</c:v>
                </c:pt>
                <c:pt idx="2">
                  <c:v>Oct 1st</c:v>
                </c:pt>
                <c:pt idx="3">
                  <c:v>Nov 1st</c:v>
                </c:pt>
                <c:pt idx="4">
                  <c:v>Dec 1st</c:v>
                </c:pt>
                <c:pt idx="5">
                  <c:v>Jan 1st</c:v>
                </c:pt>
                <c:pt idx="6">
                  <c:v>Feb 1st</c:v>
                </c:pt>
                <c:pt idx="7">
                  <c:v>Mar 1st</c:v>
                </c:pt>
                <c:pt idx="8">
                  <c:v>Apr 1st</c:v>
                </c:pt>
                <c:pt idx="9">
                  <c:v>May 1st</c:v>
                </c:pt>
                <c:pt idx="10">
                  <c:v>Jun 1st</c:v>
                </c:pt>
              </c:strCache>
            </c:strRef>
          </c:cat>
          <c:val>
            <c:numRef>
              <c:f>'LQ1 Cumulative Hours'!$D$6:$D$17</c:f>
              <c:numCache>
                <c:formatCode>#,##0</c:formatCode>
                <c:ptCount val="11"/>
                <c:pt idx="0">
                  <c:v>4615255.91</c:v>
                </c:pt>
                <c:pt idx="1">
                  <c:v>8428593.3499999996</c:v>
                </c:pt>
                <c:pt idx="2">
                  <c:v>11352817.039999999</c:v>
                </c:pt>
                <c:pt idx="3">
                  <c:v>13741415.890000001</c:v>
                </c:pt>
                <c:pt idx="4">
                  <c:v>17409658.370000001</c:v>
                </c:pt>
                <c:pt idx="5">
                  <c:v>22302398.969999999</c:v>
                </c:pt>
                <c:pt idx="6">
                  <c:v>27317730.57</c:v>
                </c:pt>
                <c:pt idx="7">
                  <c:v>31848734.210000001</c:v>
                </c:pt>
                <c:pt idx="8">
                  <c:v>37276262.899999999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44-4F47-839F-5D0A7F585F74}"/>
            </c:ext>
          </c:extLst>
        </c:ser>
        <c:ser>
          <c:idx val="1"/>
          <c:order val="2"/>
          <c:tx>
            <c:v>FNAL Provided</c:v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7030A0"/>
              </a:solidFill>
              <a:ln w="9525">
                <a:noFill/>
              </a:ln>
              <a:effectLst/>
            </c:spPr>
          </c:marker>
          <c:cat>
            <c:strRef>
              <c:f>'LQ1 Cumulative Hours'!$A$6:$A$17</c:f>
              <c:strCache>
                <c:ptCount val="11"/>
                <c:pt idx="0">
                  <c:v>Aug 1st</c:v>
                </c:pt>
                <c:pt idx="1">
                  <c:v>Sep 1st</c:v>
                </c:pt>
                <c:pt idx="2">
                  <c:v>Oct 1st</c:v>
                </c:pt>
                <c:pt idx="3">
                  <c:v>Nov 1st</c:v>
                </c:pt>
                <c:pt idx="4">
                  <c:v>Dec 1st</c:v>
                </c:pt>
                <c:pt idx="5">
                  <c:v>Jan 1st</c:v>
                </c:pt>
                <c:pt idx="6">
                  <c:v>Feb 1st</c:v>
                </c:pt>
                <c:pt idx="7">
                  <c:v>Mar 1st</c:v>
                </c:pt>
                <c:pt idx="8">
                  <c:v>Apr 1st</c:v>
                </c:pt>
                <c:pt idx="9">
                  <c:v>May 1st</c:v>
                </c:pt>
                <c:pt idx="10">
                  <c:v>Jun 1st</c:v>
                </c:pt>
              </c:strCache>
            </c:strRef>
          </c:cat>
          <c:val>
            <c:numRef>
              <c:f>'LQ1 Cumulative Hours'!$C$6:$C$17</c:f>
              <c:numCache>
                <c:formatCode>#,##0</c:formatCode>
                <c:ptCount val="11"/>
                <c:pt idx="0">
                  <c:v>5319356.7</c:v>
                </c:pt>
                <c:pt idx="1">
                  <c:v>10636567.199999999</c:v>
                </c:pt>
                <c:pt idx="2">
                  <c:v>13969370.52</c:v>
                </c:pt>
                <c:pt idx="3">
                  <c:v>17857641.059999999</c:v>
                </c:pt>
                <c:pt idx="4">
                  <c:v>23445977.939999998</c:v>
                </c:pt>
                <c:pt idx="5">
                  <c:v>29051147.159999996</c:v>
                </c:pt>
                <c:pt idx="6">
                  <c:v>34656316.379999995</c:v>
                </c:pt>
                <c:pt idx="7">
                  <c:v>40194156.239999995</c:v>
                </c:pt>
                <c:pt idx="8">
                  <c:v>45804936.239999995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444-4F47-839F-5D0A7F585F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7406848"/>
        <c:axId val="195535183"/>
      </c:lineChart>
      <c:catAx>
        <c:axId val="1587406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535183"/>
        <c:crosses val="autoZero"/>
        <c:auto val="1"/>
        <c:lblAlgn val="ctr"/>
        <c:lblOffset val="100"/>
        <c:noMultiLvlLbl val="0"/>
      </c:catAx>
      <c:valAx>
        <c:axId val="195535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Skycore</a:t>
                </a:r>
                <a:r>
                  <a:rPr lang="en-US" baseline="0"/>
                  <a:t> Hours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7406848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646219743807332"/>
          <c:y val="0.65290882653854221"/>
          <c:w val="0.15264354268758556"/>
          <c:h val="0.15565469720130365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505050"/>
                </a:solidFill>
              </a:rPr>
              <a:t>FY24 GPU  Delivered A100 Hours</a:t>
            </a:r>
            <a:r>
              <a:rPr lang="en-US" baseline="0">
                <a:solidFill>
                  <a:srgbClr val="505050"/>
                </a:solidFill>
              </a:rPr>
              <a:t> As of April 1st, 2024</a:t>
            </a:r>
            <a:endParaRPr lang="en-US">
              <a:solidFill>
                <a:srgbClr val="50505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1"/>
          <c:order val="1"/>
          <c:tx>
            <c:v>FNAL Goal</c:v>
          </c:tx>
          <c:spPr>
            <a:solidFill>
              <a:srgbClr val="92D050">
                <a:alpha val="50196"/>
              </a:srgbClr>
            </a:solidFill>
            <a:ln>
              <a:noFill/>
            </a:ln>
            <a:effectLst/>
          </c:spPr>
          <c:val>
            <c:numRef>
              <c:f>'LQ2 Cumulative Hours'!$B$5:$B$16</c:f>
              <c:numCache>
                <c:formatCode>#,##0</c:formatCode>
                <c:ptCount val="9"/>
                <c:pt idx="0">
                  <c:v>0</c:v>
                </c:pt>
                <c:pt idx="1">
                  <c:v>21858.270967741937</c:v>
                </c:pt>
                <c:pt idx="2">
                  <c:v>64208.670967741942</c:v>
                </c:pt>
                <c:pt idx="3">
                  <c:v>106559.07096774195</c:v>
                </c:pt>
                <c:pt idx="4">
                  <c:v>148909.47096774195</c:v>
                </c:pt>
                <c:pt idx="5">
                  <c:v>191259.87096774194</c:v>
                </c:pt>
                <c:pt idx="6">
                  <c:v>233610.27096774193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5B-834A-A140-9A99F034E8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7406848"/>
        <c:axId val="195535183"/>
      </c:areaChart>
      <c:lineChart>
        <c:grouping val="standard"/>
        <c:varyColors val="0"/>
        <c:ser>
          <c:idx val="0"/>
          <c:order val="0"/>
          <c:tx>
            <c:v>FNAL Used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cat>
            <c:strRef>
              <c:f>'LQ2 Cumulative Hours'!$A$5:$A$16</c:f>
              <c:strCache>
                <c:ptCount val="9"/>
                <c:pt idx="0">
                  <c:v>Oct 1st</c:v>
                </c:pt>
                <c:pt idx="1">
                  <c:v>Nov 1st</c:v>
                </c:pt>
                <c:pt idx="2">
                  <c:v>Dec 1st</c:v>
                </c:pt>
                <c:pt idx="3">
                  <c:v>Jan 1st</c:v>
                </c:pt>
                <c:pt idx="4">
                  <c:v>Feb 1st</c:v>
                </c:pt>
                <c:pt idx="5">
                  <c:v>Mar 1st</c:v>
                </c:pt>
                <c:pt idx="6">
                  <c:v>Apr 1st</c:v>
                </c:pt>
                <c:pt idx="7">
                  <c:v>May 1st</c:v>
                </c:pt>
                <c:pt idx="8">
                  <c:v>Jun 1st</c:v>
                </c:pt>
              </c:strCache>
            </c:strRef>
          </c:cat>
          <c:val>
            <c:numRef>
              <c:f>'LQ2 Cumulative Hours'!$D$5:$D$16</c:f>
              <c:numCache>
                <c:formatCode>#,##0</c:formatCode>
                <c:ptCount val="9"/>
                <c:pt idx="0">
                  <c:v>0</c:v>
                </c:pt>
                <c:pt idx="1">
                  <c:v>14</c:v>
                </c:pt>
                <c:pt idx="2">
                  <c:v>15866.4</c:v>
                </c:pt>
                <c:pt idx="3">
                  <c:v>39481.5</c:v>
                </c:pt>
                <c:pt idx="4">
                  <c:v>76514.5</c:v>
                </c:pt>
                <c:pt idx="5">
                  <c:v>120026.8</c:v>
                </c:pt>
                <c:pt idx="6">
                  <c:v>168818.7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65B-834A-A140-9A99F034E857}"/>
            </c:ext>
          </c:extLst>
        </c:ser>
        <c:ser>
          <c:idx val="2"/>
          <c:order val="2"/>
          <c:tx>
            <c:v>FNAL Provided</c:v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7030A0"/>
              </a:solidFill>
              <a:ln w="9525">
                <a:noFill/>
              </a:ln>
              <a:effectLst/>
            </c:spPr>
          </c:marker>
          <c:cat>
            <c:strRef>
              <c:f>'LQ2 Cumulative Hours'!$A$5:$A$16</c:f>
              <c:strCache>
                <c:ptCount val="9"/>
                <c:pt idx="0">
                  <c:v>Oct 1st</c:v>
                </c:pt>
                <c:pt idx="1">
                  <c:v>Nov 1st</c:v>
                </c:pt>
                <c:pt idx="2">
                  <c:v>Dec 1st</c:v>
                </c:pt>
                <c:pt idx="3">
                  <c:v>Jan 1st</c:v>
                </c:pt>
                <c:pt idx="4">
                  <c:v>Feb 1st</c:v>
                </c:pt>
                <c:pt idx="5">
                  <c:v>Mar 1st</c:v>
                </c:pt>
                <c:pt idx="6">
                  <c:v>Apr 1st</c:v>
                </c:pt>
                <c:pt idx="7">
                  <c:v>May 1st</c:v>
                </c:pt>
                <c:pt idx="8">
                  <c:v>Jun 1st</c:v>
                </c:pt>
              </c:strCache>
            </c:strRef>
          </c:cat>
          <c:val>
            <c:numRef>
              <c:f>'LQ2 Cumulative Hours'!$C$5:$C$16</c:f>
              <c:numCache>
                <c:formatCode>#,##0</c:formatCode>
                <c:ptCount val="9"/>
                <c:pt idx="0">
                  <c:v>0</c:v>
                </c:pt>
                <c:pt idx="1">
                  <c:v>26805.600000000002</c:v>
                </c:pt>
                <c:pt idx="2">
                  <c:v>78524.639999999999</c:v>
                </c:pt>
                <c:pt idx="3">
                  <c:v>131084.64000000001</c:v>
                </c:pt>
                <c:pt idx="4">
                  <c:v>183329.28000000003</c:v>
                </c:pt>
                <c:pt idx="5">
                  <c:v>232945.92000000004</c:v>
                </c:pt>
                <c:pt idx="6">
                  <c:v>282299.76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65B-834A-A140-9A99F034E8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7406848"/>
        <c:axId val="195535183"/>
      </c:lineChart>
      <c:catAx>
        <c:axId val="1587406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535183"/>
        <c:crosses val="autoZero"/>
        <c:auto val="1"/>
        <c:lblAlgn val="ctr"/>
        <c:lblOffset val="100"/>
        <c:noMultiLvlLbl val="0"/>
      </c:catAx>
      <c:valAx>
        <c:axId val="195535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50505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rgbClr val="505050"/>
                    </a:solidFill>
                  </a:rPr>
                  <a:t>A100 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50505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7406848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292127927611504"/>
          <c:y val="0.72831258725065684"/>
          <c:w val="0.16765349209164404"/>
          <c:h val="0.16155465217644446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50505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9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33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21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/>
              <a:t>Presenter Name [14pt Regular]	</a:t>
            </a:r>
          </a:p>
          <a:p>
            <a:r>
              <a:rPr lang="en-US" sz="1400"/>
              <a:t>Meeting Title</a:t>
            </a:r>
          </a:p>
          <a:p>
            <a:r>
              <a:rPr lang="en-US" sz="140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/>
              <a:t>Presenter Name [14pt Regular]	</a:t>
            </a:r>
          </a:p>
          <a:p>
            <a:r>
              <a:rPr lang="en-US" sz="1400"/>
              <a:t>Meeting Title</a:t>
            </a:r>
          </a:p>
          <a:p>
            <a:r>
              <a:rPr lang="en-US" sz="140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/>
              <a:t>Presenter Name [14pt Regular]	</a:t>
            </a:r>
          </a:p>
          <a:p>
            <a:r>
              <a:rPr lang="en-US" sz="1400"/>
              <a:t>Meeting Title</a:t>
            </a:r>
          </a:p>
          <a:p>
            <a:r>
              <a:rPr lang="en-US" sz="140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/>
              <a:t>Presenter Name [14pt Regular]	</a:t>
            </a:r>
          </a:p>
          <a:p>
            <a:r>
              <a:rPr lang="en-US" sz="1400"/>
              <a:t>Meeting Title</a:t>
            </a:r>
          </a:p>
          <a:p>
            <a:r>
              <a:rPr lang="en-US" sz="140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/>
              <a:t>Presenter Name [14pt Regular]	</a:t>
            </a:r>
          </a:p>
          <a:p>
            <a:r>
              <a:rPr lang="en-US" sz="1400"/>
              <a:t>Meeting Title</a:t>
            </a:r>
          </a:p>
          <a:p>
            <a:r>
              <a:rPr lang="en-US" sz="140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/>
              <a:t>Presenter Name [14pt Regular]	</a:t>
            </a:r>
          </a:p>
          <a:p>
            <a:r>
              <a:rPr lang="en-US" sz="1400"/>
              <a:t>Meeting Title</a:t>
            </a:r>
          </a:p>
          <a:p>
            <a:r>
              <a:rPr lang="en-US" sz="140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7" r:id="rId2"/>
    <p:sldLayoutId id="2147484125" r:id="rId3"/>
    <p:sldLayoutId id="2147484132" r:id="rId4"/>
    <p:sldLayoutId id="2147484131" r:id="rId5"/>
    <p:sldLayoutId id="2147484129" r:id="rId6"/>
    <p:sldLayoutId id="2147484104" r:id="rId7"/>
    <p:sldLayoutId id="2147484105" r:id="rId8"/>
    <p:sldLayoutId id="2147484120" r:id="rId9"/>
    <p:sldLayoutId id="2147484103" r:id="rId10"/>
    <p:sldLayoutId id="2147484122" r:id="rId11"/>
    <p:sldLayoutId id="2147484116" r:id="rId12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et-connected.fnal.gov/accessandbadging/acces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b="1">
                <a:solidFill>
                  <a:srgbClr val="004996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Fermilab Facilities Report </a:t>
            </a:r>
            <a:endParaRPr lang="en-US">
              <a:effectLst/>
              <a:highlight>
                <a:srgbClr val="FFFFFF"/>
              </a:highligh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800" dirty="0">
                <a:solidFill>
                  <a:srgbClr val="004996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Lydia </a:t>
            </a:r>
            <a:r>
              <a:rPr lang="en-US" sz="1800" dirty="0" err="1">
                <a:solidFill>
                  <a:srgbClr val="004996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Brynmoor</a:t>
            </a:r>
            <a:endParaRPr lang="en-US" dirty="0">
              <a:effectLst/>
              <a:highlight>
                <a:srgbClr val="FFFFFF"/>
              </a:highlight>
            </a:endParaRPr>
          </a:p>
          <a:p>
            <a:r>
              <a:rPr lang="en-US" sz="1800" dirty="0">
                <a:solidFill>
                  <a:srgbClr val="004793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USQCD All-Hands Collaboration Meeting </a:t>
            </a:r>
            <a:endParaRPr lang="en-US" dirty="0">
              <a:effectLst/>
              <a:highlight>
                <a:srgbClr val="FFFFFF"/>
              </a:highlight>
            </a:endParaRPr>
          </a:p>
          <a:p>
            <a:r>
              <a:rPr lang="en-US" sz="1800" dirty="0">
                <a:solidFill>
                  <a:srgbClr val="004996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April 19th, 2023 </a:t>
            </a:r>
            <a:endParaRPr lang="en-US" dirty="0">
              <a:effectLst/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7A382EA-EC35-1D0E-685B-A11B0EF7E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009" y="728664"/>
            <a:ext cx="7665700" cy="3794522"/>
          </a:xfrm>
          <a:prstGeom prst="rect">
            <a:avLst/>
          </a:prstGeom>
          <a:noFill/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95BE9181-B518-1355-13D6-C21E6D48E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/>
              <a:t>LQ1 Activity for Project Year 2023 - 2024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3BAC2-2B0C-4A12-03BC-7CA285CC91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4B5EE-29C2-C22C-56CE-8DCD2D5F4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9B847-5D43-2BD5-00DE-5DFE6316A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979A04A2-726F-2143-A443-7788AF27176E}" type="slidenum">
              <a:rPr lang="en-US" smtClean="0"/>
              <a:pPr>
                <a:spcAft>
                  <a:spcPts val="600"/>
                </a:spcAft>
                <a:defRPr/>
              </a:pPr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4A5374-EB8D-3E89-5FAF-1717BAB11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828" y="0"/>
            <a:ext cx="2992881" cy="94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15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803BC-7D36-0936-1BB9-95AD4F8B37F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2B06C-88AE-0243-828C-042460CBA69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9E28-8A39-DFF8-E0FC-A5F9A273F3B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752F32-F58D-5D05-C183-EADC667D5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LQ1 Allocation for Project Year 2023 –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B5E415-E769-1ABA-8954-2271D8683B03}"/>
              </a:ext>
            </a:extLst>
          </p:cNvPr>
          <p:cNvSpPr txBox="1"/>
          <p:nvPr/>
        </p:nvSpPr>
        <p:spPr>
          <a:xfrm>
            <a:off x="607647" y="4019371"/>
            <a:ext cx="61211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D84"/>
                </a:solidFill>
                <a:effectLst/>
                <a:highlight>
                  <a:srgbClr val="FFFFFF"/>
                </a:highlight>
                <a:latin typeface="ArialMT"/>
              </a:rPr>
              <a:t>These numbers from April 1st are at 80% through the program year </a:t>
            </a:r>
            <a:endParaRPr lang="en-US" sz="1400" dirty="0">
              <a:effectLst/>
              <a:highlight>
                <a:srgbClr val="FFFFFF"/>
              </a:highlight>
            </a:endParaRPr>
          </a:p>
          <a:p>
            <a:br>
              <a:rPr lang="en-US" sz="140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MT"/>
              </a:rPr>
            </a:br>
            <a:r>
              <a:rPr lang="en-US" sz="140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MT"/>
              </a:rPr>
              <a:t>https://</a:t>
            </a:r>
            <a:r>
              <a:rPr lang="en-US" sz="1400" dirty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MT"/>
              </a:rPr>
              <a:t>www.usqcd.org</a:t>
            </a:r>
            <a:r>
              <a:rPr lang="en-US" sz="140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MT"/>
              </a:rPr>
              <a:t>/</a:t>
            </a:r>
            <a:r>
              <a:rPr lang="en-US" sz="1400" dirty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MT"/>
              </a:rPr>
              <a:t>jeopardy.pdf</a:t>
            </a:r>
            <a:r>
              <a:rPr lang="en-US" sz="140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MT"/>
              </a:rPr>
              <a:t> </a:t>
            </a:r>
            <a:endParaRPr lang="en-US" sz="1400" dirty="0">
              <a:effectLst/>
              <a:highlight>
                <a:srgbClr val="FFFFFF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680A7B-2D81-0326-8450-0A25DA877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60" y="747252"/>
            <a:ext cx="8468484" cy="306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8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47846-192B-A0DC-5A56-2F66A96DEDB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22438-D9DD-001B-373C-56951349879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4111B-46E9-D785-0C5E-479F6D2858F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BC5D790-BEC5-8C9D-D74D-FA6F44D6B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LQ2 Delivered and Used Capacity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6377626-C61E-83B2-362E-F1A29B4FC1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8587655"/>
              </p:ext>
            </p:extLst>
          </p:nvPr>
        </p:nvGraphicFramePr>
        <p:xfrm>
          <a:off x="228599" y="691033"/>
          <a:ext cx="6895681" cy="3761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4D5864C-48CE-8E06-6B18-E8BD39015286}"/>
              </a:ext>
            </a:extLst>
          </p:cNvPr>
          <p:cNvSpPr txBox="1"/>
          <p:nvPr/>
        </p:nvSpPr>
        <p:spPr>
          <a:xfrm>
            <a:off x="6686308" y="502323"/>
            <a:ext cx="20372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highlight>
                  <a:srgbClr val="92D050"/>
                </a:highlight>
                <a:latin typeface="Helvetica" pitchFamily="2" charset="0"/>
              </a:rPr>
              <a:t>Goal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: The aggregate resources Fermilab has committed to provide USQCD towards type A allocations</a:t>
            </a:r>
            <a:b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</a:br>
            <a:endParaRPr lang="en-US" sz="1400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highlight>
                  <a:srgbClr val="FF0000"/>
                </a:highlight>
                <a:latin typeface="Helvetica" pitchFamily="2" charset="0"/>
              </a:rPr>
              <a:t>Used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: This is the cumulative value of hours used by users. Always &lt;= Provided.</a:t>
            </a:r>
          </a:p>
          <a:p>
            <a:endParaRPr lang="en-US" sz="1400" dirty="0">
              <a:solidFill>
                <a:schemeClr val="accent6">
                  <a:lumMod val="50000"/>
                </a:schemeClr>
              </a:solidFill>
              <a:highlight>
                <a:srgbClr val="FF0000"/>
              </a:highlight>
              <a:latin typeface="Helvetica" pitchFamily="2" charset="0"/>
            </a:endParaRPr>
          </a:p>
          <a:p>
            <a:r>
              <a:rPr lang="en-US" sz="1400" dirty="0">
                <a:solidFill>
                  <a:schemeClr val="bg1"/>
                </a:solidFill>
                <a:highlight>
                  <a:srgbClr val="800080"/>
                </a:highlight>
                <a:latin typeface="Helvetica" pitchFamily="2" charset="0"/>
              </a:rPr>
              <a:t>Provided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: This is the cumulative value of the CPU hours made available to users. Ideal scenario is that Used = Provided.</a:t>
            </a:r>
          </a:p>
        </p:txBody>
      </p:sp>
    </p:spTree>
    <p:extLst>
      <p:ext uri="{BB962C8B-B14F-4D97-AF65-F5344CB8AC3E}">
        <p14:creationId xmlns:p14="http://schemas.microsoft.com/office/powerpoint/2010/main" val="1477020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95BE9181-B518-1355-13D6-C21E6D48E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/>
              <a:t>LQ2 Activity for Project Year 2023 - 2024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3BAC2-2B0C-4A12-03BC-7CA285CC91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4B5EE-29C2-C22C-56CE-8DCD2D5F4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9B847-5D43-2BD5-00DE-5DFE6316A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979A04A2-726F-2143-A443-7788AF27176E}" type="slidenum">
              <a:rPr lang="en-US" smtClean="0"/>
              <a:pPr>
                <a:spcAft>
                  <a:spcPts val="600"/>
                </a:spcAft>
                <a:defRPr/>
              </a:pPr>
              <a:t>13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921E8A4-3F9D-B9BA-20FA-DB206AEFD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849" y="803730"/>
            <a:ext cx="7126046" cy="3764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D350AF-1D1B-9B10-05AF-0EEEB8E82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930" y="31530"/>
            <a:ext cx="2948483" cy="8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66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EC5C0-AC9F-1E94-B2F9-6BA9BA4911B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93335-D216-28C5-FEAB-F1A4138C569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D72D1-5A3E-52B6-661F-A216773C447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7795DE7-CE2D-F314-5EC1-EA4FAE102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(Disk and Tape)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93525B-B829-CBA9-1E42-290F52B0BE57}"/>
              </a:ext>
            </a:extLst>
          </p:cNvPr>
          <p:cNvSpPr txBox="1"/>
          <p:nvPr/>
        </p:nvSpPr>
        <p:spPr>
          <a:xfrm>
            <a:off x="188566" y="4393391"/>
            <a:ext cx="333789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MT"/>
              </a:rPr>
              <a:t>https://</a:t>
            </a:r>
            <a:r>
              <a:rPr lang="en-US" sz="1300" dirty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MT"/>
              </a:rPr>
              <a:t>computing.fnal.gov</a:t>
            </a:r>
            <a:r>
              <a:rPr lang="en-US" sz="130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MT"/>
              </a:rPr>
              <a:t>/</a:t>
            </a:r>
            <a:r>
              <a:rPr lang="en-US" sz="1300" dirty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MT"/>
              </a:rPr>
              <a:t>lqcd</a:t>
            </a:r>
            <a:r>
              <a:rPr lang="en-US" sz="130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MT"/>
              </a:rPr>
              <a:t>/filesystems/ </a:t>
            </a:r>
            <a:endParaRPr lang="en-US" sz="1300" dirty="0">
              <a:effectLst/>
              <a:highlight>
                <a:srgbClr val="FFFFFF"/>
              </a:highlight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7C762A1-DB33-8E7A-E3B1-085A67A7A2C8}"/>
              </a:ext>
            </a:extLst>
          </p:cNvPr>
          <p:cNvPicPr>
            <a:picLocks noGrp="1" noChangeAspect="1" noChangeArrowheads="1"/>
          </p:cNvPicPr>
          <p:nvPr>
            <p:ph sz="half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7705"/>
            <a:ext cx="5888421" cy="351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4CBAFC-1179-24D0-C866-261D359F56F3}"/>
              </a:ext>
            </a:extLst>
          </p:cNvPr>
          <p:cNvSpPr txBox="1"/>
          <p:nvPr/>
        </p:nvSpPr>
        <p:spPr>
          <a:xfrm>
            <a:off x="5594350" y="272727"/>
            <a:ext cx="346116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D84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File Transfer : </a:t>
            </a:r>
            <a:br>
              <a:rPr lang="en-US" sz="1400" b="1" dirty="0">
                <a:solidFill>
                  <a:srgbClr val="002D84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endParaRPr lang="en-US" sz="1400" dirty="0">
              <a:effectLst/>
              <a:highlight>
                <a:srgbClr val="FFFFFF"/>
              </a:highlight>
            </a:endParaRPr>
          </a:p>
          <a:p>
            <a:r>
              <a:rPr lang="en-US" sz="1400" dirty="0">
                <a:effectLst/>
                <a:highlight>
                  <a:srgbClr val="FFFFFF"/>
                </a:highlight>
                <a:latin typeface="ArialMT"/>
              </a:rPr>
              <a:t>Please use </a:t>
            </a:r>
            <a:r>
              <a:rPr lang="en-US" sz="1400" dirty="0" err="1">
                <a:effectLst/>
                <a:highlight>
                  <a:srgbClr val="FFFFFF"/>
                </a:highlight>
                <a:latin typeface="ArialMT"/>
              </a:rPr>
              <a:t>lqio.fnal.gov</a:t>
            </a:r>
            <a:r>
              <a:rPr lang="en-US" sz="1400" dirty="0">
                <a:effectLst/>
                <a:highlight>
                  <a:srgbClr val="FFFFFF"/>
                </a:highlight>
                <a:latin typeface="ArialMT"/>
              </a:rPr>
              <a:t> for large IO transfers to </a:t>
            </a:r>
            <a:r>
              <a:rPr lang="en-US" sz="1400" dirty="0" err="1">
                <a:effectLst/>
                <a:highlight>
                  <a:srgbClr val="FFFFFF"/>
                </a:highlight>
                <a:latin typeface="ArialMT"/>
              </a:rPr>
              <a:t>Lustre</a:t>
            </a:r>
            <a:r>
              <a:rPr lang="en-US" sz="1400" dirty="0">
                <a:effectLst/>
                <a:highlight>
                  <a:srgbClr val="FFFFFF"/>
                </a:highlight>
                <a:latin typeface="ArialMT"/>
              </a:rPr>
              <a:t> or tape. </a:t>
            </a:r>
            <a:endParaRPr lang="en-US" sz="1400" dirty="0">
              <a:highlight>
                <a:srgbClr val="FFFFFF"/>
              </a:highlight>
            </a:endParaRPr>
          </a:p>
          <a:p>
            <a:r>
              <a:rPr lang="en-US" sz="1400" dirty="0">
                <a:highlight>
                  <a:srgbClr val="FFFFFF"/>
                </a:highlight>
                <a:latin typeface="ArialMT"/>
              </a:rPr>
              <a:t>	- </a:t>
            </a:r>
            <a:r>
              <a:rPr lang="en-US" sz="1400" dirty="0">
                <a:effectLst/>
                <a:highlight>
                  <a:srgbClr val="FFFFFF"/>
                </a:highlight>
                <a:latin typeface="ArialMT"/>
              </a:rPr>
              <a:t>Has 100GigE interface</a:t>
            </a:r>
            <a:br>
              <a:rPr lang="en-US" sz="1400" dirty="0">
                <a:effectLst/>
                <a:highlight>
                  <a:srgbClr val="FFFFFF"/>
                </a:highlight>
                <a:latin typeface="ArialMT"/>
              </a:rPr>
            </a:br>
            <a:br>
              <a:rPr lang="en-US" sz="1400" dirty="0">
                <a:effectLst/>
                <a:highlight>
                  <a:srgbClr val="FFFFFF"/>
                </a:highlight>
                <a:latin typeface="ArialMT"/>
              </a:rPr>
            </a:br>
            <a:r>
              <a:rPr lang="en-US" sz="1400" dirty="0">
                <a:effectLst/>
                <a:highlight>
                  <a:srgbClr val="FFFFFF"/>
                </a:highlight>
                <a:latin typeface="ArialMT"/>
              </a:rPr>
              <a:t>Globus endpoint “</a:t>
            </a:r>
            <a:r>
              <a:rPr lang="en-US" sz="1400" dirty="0" err="1">
                <a:effectLst/>
                <a:highlight>
                  <a:srgbClr val="FFFFFF"/>
                </a:highlight>
                <a:latin typeface="ArialMT"/>
              </a:rPr>
              <a:t>lqcd</a:t>
            </a:r>
            <a:r>
              <a:rPr lang="en-US" sz="1400" dirty="0">
                <a:effectLst/>
                <a:highlight>
                  <a:srgbClr val="FFFFFF"/>
                </a:highlight>
                <a:latin typeface="ArialMT"/>
              </a:rPr>
              <a:t> lustre1” for /lustre1 </a:t>
            </a:r>
            <a:endParaRPr lang="en-US" sz="1400" dirty="0">
              <a:effectLst/>
              <a:highlight>
                <a:srgbClr val="FFFFFF"/>
              </a:highlight>
            </a:endParaRPr>
          </a:p>
          <a:p>
            <a:endParaRPr lang="en-US" sz="1600" dirty="0">
              <a:effectLst/>
              <a:highlight>
                <a:srgbClr val="FFFFFF"/>
              </a:highlight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E6610C-25F8-18CA-C1C9-8C43AF59E8EE}"/>
              </a:ext>
            </a:extLst>
          </p:cNvPr>
          <p:cNvCxnSpPr>
            <a:cxnSpLocks/>
          </p:cNvCxnSpPr>
          <p:nvPr/>
        </p:nvCxnSpPr>
        <p:spPr>
          <a:xfrm flipH="1" flipV="1">
            <a:off x="4824248" y="1196057"/>
            <a:ext cx="770102" cy="4961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514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B0F141C-8989-652E-6258-FC66B2A9B5D9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2150457651"/>
              </p:ext>
            </p:extLst>
          </p:nvPr>
        </p:nvGraphicFramePr>
        <p:xfrm>
          <a:off x="222250" y="614032"/>
          <a:ext cx="8686800" cy="4011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8909">
                  <a:extLst>
                    <a:ext uri="{9D8B030D-6E8A-4147-A177-3AD203B41FA5}">
                      <a16:colId xmlns:a16="http://schemas.microsoft.com/office/drawing/2014/main" val="90042160"/>
                    </a:ext>
                  </a:extLst>
                </a:gridCol>
                <a:gridCol w="3037489">
                  <a:extLst>
                    <a:ext uri="{9D8B030D-6E8A-4147-A177-3AD203B41FA5}">
                      <a16:colId xmlns:a16="http://schemas.microsoft.com/office/drawing/2014/main" val="889661220"/>
                    </a:ext>
                  </a:extLst>
                </a:gridCol>
                <a:gridCol w="1103586">
                  <a:extLst>
                    <a:ext uri="{9D8B030D-6E8A-4147-A177-3AD203B41FA5}">
                      <a16:colId xmlns:a16="http://schemas.microsoft.com/office/drawing/2014/main" val="3200157926"/>
                    </a:ext>
                  </a:extLst>
                </a:gridCol>
                <a:gridCol w="2066816">
                  <a:extLst>
                    <a:ext uri="{9D8B030D-6E8A-4147-A177-3AD203B41FA5}">
                      <a16:colId xmlns:a16="http://schemas.microsoft.com/office/drawing/2014/main" val="2064899616"/>
                    </a:ext>
                  </a:extLst>
                </a:gridCol>
              </a:tblGrid>
              <a:tr h="719644">
                <a:tc>
                  <a:txBody>
                    <a:bodyPr/>
                    <a:lstStyle/>
                    <a:p>
                      <a:r>
                        <a:rPr lang="en-US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Backup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Use Case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613932"/>
                  </a:ext>
                </a:extLst>
              </a:tr>
              <a:tr h="411225">
                <a:tc>
                  <a:txBody>
                    <a:bodyPr/>
                    <a:lstStyle/>
                    <a:p>
                      <a:r>
                        <a:rPr lang="en-US" dirty="0"/>
                        <a:t>/project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Area typically used for approved projects.</a:t>
                      </a:r>
                      <a:br>
                        <a:rPr lang="en-US" sz="950" dirty="0"/>
                      </a:br>
                      <a:r>
                        <a:rPr lang="en-US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Visible on all cluster worker nodes via NFS file system. Typically, 6-10GB disk quota limit.</a:t>
                      </a:r>
                      <a:endParaRPr lang="en-US" sz="9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Nightly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Small files only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000009"/>
                  </a:ext>
                </a:extLst>
              </a:tr>
              <a:tr h="754988">
                <a:tc>
                  <a:txBody>
                    <a:bodyPr/>
                    <a:lstStyle/>
                    <a:p>
                      <a:r>
                        <a:rPr lang="en-US" dirty="0"/>
                        <a:t>/home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Home area. Visible on all cluster worker nodes via NFS. Not suitable for configs or props.</a:t>
                      </a:r>
                      <a:endParaRPr lang="en-US" sz="9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Nightly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 be used as a “run” directory for light production or testing. A quota of about 6 to 10 GB per home directory.</a:t>
                      </a:r>
                      <a:endParaRPr lang="en-US" sz="9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649655"/>
                  </a:ext>
                </a:extLst>
              </a:tr>
              <a:tr h="514031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pnfs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lqcd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Enstore</a:t>
                      </a:r>
                      <a:r>
                        <a:rPr lang="en-US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Tape storage. Visible on cluster login head nodes only. Must use special copy command: ‘</a:t>
                      </a:r>
                      <a:r>
                        <a:rPr lang="en-US" sz="950" dirty="0" err="1"/>
                        <a:t>dccp</a:t>
                      </a:r>
                      <a:r>
                        <a:rPr lang="en-US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‘</a:t>
                      </a:r>
                      <a:endParaRPr lang="en-US" sz="9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No Backups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Ideal for permanent storage of parameter files and results.</a:t>
                      </a:r>
                      <a:br>
                        <a:rPr lang="en-US" sz="950" dirty="0"/>
                      </a:br>
                      <a:endParaRPr lang="en-US" sz="9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493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/lustre1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Lustre</a:t>
                      </a:r>
                      <a:r>
                        <a:rPr lang="en-US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storage. Visible on all cluster worker nodes. Disk space quotas enforced. Check quota with:</a:t>
                      </a:r>
                    </a:p>
                    <a:p>
                      <a:r>
                        <a:rPr lang="en-US" sz="950" i="1" u="sng" dirty="0" err="1"/>
                        <a:t>lfs</a:t>
                      </a:r>
                      <a:r>
                        <a:rPr lang="en-US" sz="950" i="1" u="sng" dirty="0"/>
                        <a:t> quota -hg $</a:t>
                      </a:r>
                      <a:r>
                        <a:rPr lang="en-US" sz="950" i="1" u="sng" dirty="0" err="1"/>
                        <a:t>projectName</a:t>
                      </a:r>
                      <a:r>
                        <a:rPr lang="en-US" sz="950" i="1" u="sng" dirty="0"/>
                        <a:t>/lustre1</a:t>
                      </a:r>
                      <a:r>
                        <a:rPr lang="en-US" sz="950" i="1" u="none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No Backups</a:t>
                      </a:r>
                    </a:p>
                    <a:p>
                      <a:endParaRPr lang="en-US" sz="9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suitable for large number of small files. Ideal for caching of very large data</a:t>
                      </a:r>
                      <a:endParaRPr lang="en-US" sz="9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762980"/>
                  </a:ext>
                </a:extLst>
              </a:tr>
              <a:tr h="959525">
                <a:tc>
                  <a:txBody>
                    <a:bodyPr/>
                    <a:lstStyle/>
                    <a:p>
                      <a:r>
                        <a:rPr lang="en-US" dirty="0"/>
                        <a:t>/scratch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Soon to be…</a:t>
                      </a:r>
                    </a:p>
                    <a:p>
                      <a:r>
                        <a:rPr lang="en-US" dirty="0"/>
                        <a:t>/scratch/$user/$job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 892GB disk on each worker node. Any precious data needs to be copied off this area before a job ends since the area is automatically purged at the end of a job.</a:t>
                      </a:r>
                      <a:endParaRPr lang="en-US" sz="9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No Backups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Suitable for writing all sorts of data created in a batch job.</a:t>
                      </a:r>
                      <a:endParaRPr lang="en-US" sz="9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723302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EC5C0-AC9F-1E94-B2F9-6BA9BA4911B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93335-D216-28C5-FEAB-F1A4138C569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D72D1-5A3E-52B6-661F-A216773C447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7795DE7-CE2D-F314-5EC1-EA4FAE102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Storage (Disk and Tape)</a:t>
            </a:r>
          </a:p>
        </p:txBody>
      </p:sp>
    </p:spTree>
    <p:extLst>
      <p:ext uri="{BB962C8B-B14F-4D97-AF65-F5344CB8AC3E}">
        <p14:creationId xmlns:p14="http://schemas.microsoft.com/office/powerpoint/2010/main" val="300344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617B9-70D3-EC50-DB06-99EA41C83DE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F1E5A-B016-B796-6837-BCF59B6C896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E9683-1DA7-F919-EF9F-73BC5D9EE94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26B7A04-A1E0-7C80-2261-4811E3B84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2D84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Quotas for allocated storage in </a:t>
            </a:r>
            <a:r>
              <a:rPr lang="en-US" sz="1800" b="1" dirty="0" err="1">
                <a:solidFill>
                  <a:srgbClr val="002D84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Lustre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592B29-267B-4D18-4545-C411E8D59A8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8423030" cy="220992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highlight>
                  <a:srgbClr val="FFFFFF"/>
                </a:highlight>
                <a:latin typeface="ArialMT"/>
              </a:rPr>
              <a:t>We track /lustre1 usage and quota based on group ownership. </a:t>
            </a:r>
            <a:endParaRPr lang="en-US" dirty="0">
              <a:effectLst/>
              <a:highlight>
                <a:srgbClr val="FFFFFF"/>
              </a:highligh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highlight>
                  <a:srgbClr val="FFFFFF"/>
                </a:highlight>
                <a:latin typeface="ArialMT"/>
              </a:rPr>
              <a:t>Periodically, we run scripts to correct group ownerships and sticky bits </a:t>
            </a:r>
            <a:endParaRPr lang="en-US" dirty="0">
              <a:effectLst/>
              <a:highlight>
                <a:srgbClr val="FFFFFF"/>
              </a:highligh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highlight>
                  <a:srgbClr val="FFFFFF"/>
                </a:highlight>
                <a:latin typeface="ArialMT"/>
              </a:rPr>
              <a:t>Since </a:t>
            </a:r>
            <a:r>
              <a:rPr lang="en-US" sz="1800" dirty="0" err="1">
                <a:effectLst/>
                <a:highlight>
                  <a:srgbClr val="FFFFFF"/>
                </a:highlight>
                <a:latin typeface="ArialMT"/>
              </a:rPr>
              <a:t>Lustre</a:t>
            </a:r>
            <a:r>
              <a:rPr lang="en-US" sz="1800" dirty="0">
                <a:effectLst/>
                <a:highlight>
                  <a:srgbClr val="FFFFFF"/>
                </a:highlight>
                <a:latin typeface="ArialMT"/>
              </a:rPr>
              <a:t> is designed for large file access, we have implemented limits on storage space and number of files </a:t>
            </a:r>
          </a:p>
          <a:p>
            <a:r>
              <a:rPr lang="en-US" sz="1800" dirty="0">
                <a:highlight>
                  <a:srgbClr val="FFFFFF"/>
                </a:highlight>
                <a:latin typeface="ArialMT"/>
              </a:rPr>
              <a:t>Can check quota space with “</a:t>
            </a:r>
            <a:r>
              <a:rPr lang="en-US" sz="1600" i="1" u="sng" dirty="0" err="1"/>
              <a:t>lfs</a:t>
            </a:r>
            <a:r>
              <a:rPr lang="en-US" sz="1600" i="1" u="sng" dirty="0"/>
              <a:t> quota -hg $</a:t>
            </a:r>
            <a:r>
              <a:rPr lang="en-US" sz="1600" i="1" u="sng" dirty="0" err="1"/>
              <a:t>projectName</a:t>
            </a:r>
            <a:r>
              <a:rPr lang="en-US" sz="1600" i="1" u="sng" dirty="0"/>
              <a:t>/lustre1</a:t>
            </a:r>
            <a:endParaRPr lang="en-US" sz="1600" i="1" u="sng" dirty="0">
              <a:highlight>
                <a:srgbClr val="FFFFFF"/>
              </a:highligh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43AF26-F021-97B3-D3C9-458B544ED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57" y="2571750"/>
            <a:ext cx="7817788" cy="199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9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7B1B4-89BC-94E5-F64D-367A07675D8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F45E2-B466-9456-0753-85C296294B2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7CE01-80E5-C76B-0197-F4B926F5815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91978D-7FDF-6C47-17C1-B0E175E8B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coming soon to </a:t>
            </a:r>
            <a:r>
              <a:rPr lang="en-US" dirty="0" err="1"/>
              <a:t>Lustre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8A1AC8-33EB-4012-5AD6-7270A792A27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0" y="728664"/>
            <a:ext cx="8686799" cy="336853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We’ve added 1.2 PB to our /lustre1 filesystem now bringing the total to ~ 2 PB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Per user &amp; job scratch structure coming soon via an environment variable “</a:t>
            </a:r>
            <a:r>
              <a:rPr lang="en-US" dirty="0">
                <a:effectLst/>
                <a:latin typeface="ArialMT"/>
              </a:rPr>
              <a:t>SCRATCH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” that points to the appropriate directory.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New location of temp directory will also be specified via an e</a:t>
            </a:r>
            <a:r>
              <a:rPr lang="en-US" dirty="0">
                <a:highlight>
                  <a:srgbClr val="FFFFFF"/>
                </a:highlight>
                <a:latin typeface="ArialMT"/>
              </a:rPr>
              <a:t>nvironment variable, 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“</a:t>
            </a:r>
            <a:r>
              <a:rPr lang="en-US" b="0" i="0" dirty="0">
                <a:solidFill>
                  <a:srgbClr val="1D1C1D"/>
                </a:solidFill>
                <a:effectLst/>
                <a:highlight>
                  <a:srgbClr val="F8F8F8"/>
                </a:highlight>
                <a:latin typeface="Slack-Lato"/>
              </a:rPr>
              <a:t>TMPDIR”</a:t>
            </a:r>
            <a:r>
              <a:rPr lang="en-US" dirty="0">
                <a:highlight>
                  <a:srgbClr val="FFFFFF"/>
                </a:highlight>
                <a:latin typeface="ArialMT"/>
              </a:rPr>
              <a:t>.</a:t>
            </a:r>
            <a:endParaRPr lang="en-US" dirty="0">
              <a:effectLst/>
              <a:highlight>
                <a:srgbClr val="FFFFFF"/>
              </a:highlight>
              <a:latin typeface="ArialMT"/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effectLst/>
              <a:highlight>
                <a:srgbClr val="FFFFFF"/>
              </a:highlight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974814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5D621-8E0F-F7C5-EA4D-2093836E7AE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28601" y="719139"/>
            <a:ext cx="8661720" cy="3141661"/>
          </a:xfrm>
        </p:spPr>
        <p:txBody>
          <a:bodyPr/>
          <a:lstStyle/>
          <a:p>
            <a:r>
              <a:rPr lang="en-US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Each project is responsible for their own data management plan.</a:t>
            </a:r>
            <a:br>
              <a:rPr lang="en-US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You need to keep copies of critical data somewhere safe. </a:t>
            </a:r>
            <a:r>
              <a:rPr lang="en-US" b="1" dirty="0" err="1">
                <a:solidFill>
                  <a:srgbClr val="002D84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Lustre</a:t>
            </a:r>
            <a:r>
              <a:rPr lang="en-US" b="1" dirty="0">
                <a:solidFill>
                  <a:srgbClr val="002D84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is not backed up. </a:t>
            </a:r>
            <a:endParaRPr lang="en-US" dirty="0"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 project’s storage allocation is tied to the program year. Think of it like a lease on an apartment. </a:t>
            </a:r>
            <a:endParaRPr lang="en-US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At the end of the year, you either renew your lease, negotiate to a larger or smaller space, or you vacate and move to another location.</a:t>
            </a:r>
            <a:endParaRPr lang="en-US" sz="1600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Clear out promptly please. We need to provide the space to the next “tenant”. </a:t>
            </a:r>
          </a:p>
          <a:p>
            <a:r>
              <a:rPr lang="en-US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Short term tape storage will be separate tapes by program year vs Long term.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69EDE-E1CE-74A4-5F04-4786ECA1535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044A4-DA74-48BE-F4DD-37779152BA1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6579B-9488-AFD0-2622-1BF8699FA42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691138-E319-0B15-08BC-8D260F502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Management Planning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15FF4-DEA5-3174-F1C2-280166DB1497}"/>
              </a:ext>
            </a:extLst>
          </p:cNvPr>
          <p:cNvSpPr txBox="1"/>
          <p:nvPr/>
        </p:nvSpPr>
        <p:spPr>
          <a:xfrm>
            <a:off x="1074511" y="4085807"/>
            <a:ext cx="7280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https://</a:t>
            </a:r>
            <a:r>
              <a:rPr lang="en-US" sz="1600" dirty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computing.fnal.gov</a:t>
            </a:r>
            <a:r>
              <a:rPr lang="en-US" sz="160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/</a:t>
            </a:r>
            <a:r>
              <a:rPr lang="en-US" sz="1600" dirty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lqcd</a:t>
            </a:r>
            <a:r>
              <a:rPr lang="en-US" sz="160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/</a:t>
            </a:r>
            <a:r>
              <a:rPr lang="en-US" sz="1600" dirty="0" err="1">
                <a:solidFill>
                  <a:srgbClr val="0000FF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fermilab</a:t>
            </a:r>
            <a:r>
              <a:rPr lang="en-US" sz="160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-data-management-guidelines-policies/ </a:t>
            </a:r>
            <a:endParaRPr lang="en-US" sz="1600" dirty="0">
              <a:effectLst/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64003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ED6FD-E921-49C2-2994-03009B43085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28601" y="719139"/>
            <a:ext cx="8661720" cy="3767006"/>
          </a:xfrm>
        </p:spPr>
        <p:txBody>
          <a:bodyPr/>
          <a:lstStyle/>
          <a:p>
            <a:pPr marL="0" indent="0">
              <a:buNone/>
            </a:pPr>
            <a:endParaRPr lang="en-US" sz="1800">
              <a:effectLst/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endParaRPr lang="en-US" sz="1800">
              <a:effectLst/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r>
              <a:rPr lang="en-US" sz="1800">
                <a:effectLst/>
                <a:highlight>
                  <a:srgbClr val="FFFFFF"/>
                </a:highlight>
                <a:latin typeface="ArialMT"/>
              </a:rPr>
              <a:t>We asked you to use the </a:t>
            </a:r>
            <a:r>
              <a:rPr lang="en-US" sz="1800" err="1">
                <a:effectLst/>
                <a:highlight>
                  <a:srgbClr val="FFFFFF"/>
                </a:highlight>
                <a:latin typeface="ArialMT"/>
              </a:rPr>
              <a:t>lqcd-admin@fnal.gov</a:t>
            </a:r>
            <a:r>
              <a:rPr lang="en-US" sz="1800">
                <a:effectLst/>
                <a:highlight>
                  <a:srgbClr val="FFFFFF"/>
                </a:highlight>
                <a:latin typeface="ArialMT"/>
              </a:rPr>
              <a:t> email address, but if you have questions about this presentation, you are welcome to contact me directly: </a:t>
            </a:r>
            <a:endParaRPr lang="en-US" sz="1800"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endParaRPr lang="en-US" sz="1800">
              <a:effectLst/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r>
              <a:rPr lang="en-US" sz="1800">
                <a:highlight>
                  <a:srgbClr val="FFFFFF"/>
                </a:highlight>
                <a:latin typeface="ArialMT"/>
              </a:rPr>
              <a:t>Lydia </a:t>
            </a:r>
            <a:r>
              <a:rPr lang="en-US" sz="1800" err="1">
                <a:highlight>
                  <a:srgbClr val="FFFFFF"/>
                </a:highlight>
                <a:latin typeface="ArialMT"/>
              </a:rPr>
              <a:t>Brynmoor</a:t>
            </a:r>
            <a:r>
              <a:rPr lang="en-US" sz="1800">
                <a:highlight>
                  <a:srgbClr val="FFFFFF"/>
                </a:highlight>
                <a:latin typeface="ArialMT"/>
              </a:rPr>
              <a:t> &lt;</a:t>
            </a:r>
            <a:r>
              <a:rPr lang="en-US" sz="1800" err="1">
                <a:highlight>
                  <a:srgbClr val="FFFFFF"/>
                </a:highlight>
                <a:latin typeface="ArialMT"/>
              </a:rPr>
              <a:t>brynmool@fnal.gov</a:t>
            </a:r>
            <a:r>
              <a:rPr lang="en-US" sz="1800">
                <a:highlight>
                  <a:srgbClr val="FFFFFF"/>
                </a:highlight>
                <a:latin typeface="ArialMT"/>
              </a:rPr>
              <a:t>&gt;</a:t>
            </a:r>
            <a:endParaRPr lang="en-US">
              <a:effectLst/>
              <a:highlight>
                <a:srgbClr val="FFFFFF"/>
              </a:highlight>
            </a:endParaRP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52047-E741-9BBF-B8A0-3142C42DDEE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C67E9-76A9-FBC6-0765-21AC0524D45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Lydia </a:t>
            </a:r>
            <a:r>
              <a:rPr lang="en-US" err="1"/>
              <a:t>Brynmoor</a:t>
            </a:r>
            <a:r>
              <a:rPr lang="en-US"/>
              <a:t>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D4758-9F8C-3DE7-E68B-CB912A95F68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0E10B3E-9382-F517-56E7-AAAA066DC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725EAF-5B50-8615-D8BC-2F71E346A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361" y="511428"/>
            <a:ext cx="18542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76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142FE6-B907-B389-954C-576E0982E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anchor="t"/>
          <a:lstStyle/>
          <a:p>
            <a:pPr marL="0" indent="0">
              <a:buNone/>
            </a:pPr>
            <a:r>
              <a:rPr lang="en-US" dirty="0">
                <a:highlight>
                  <a:srgbClr val="FFFFFF"/>
                </a:highlight>
                <a:latin typeface="ArialMT"/>
              </a:rPr>
              <a:t>We operate under Fermilab’s Computational Science and AI Directorate (CSAID) </a:t>
            </a:r>
            <a:endParaRPr lang="en-US" dirty="0">
              <a:effectLst/>
              <a:highlight>
                <a:srgbClr val="FFFFFF"/>
              </a:highlight>
              <a:latin typeface="ArialMT"/>
            </a:endParaRPr>
          </a:p>
          <a:p>
            <a:pPr marL="226695" indent="-226695"/>
            <a:endParaRPr lang="en-US" dirty="0">
              <a:highlight>
                <a:srgbClr val="FFFFFF"/>
              </a:highlight>
              <a:latin typeface="ArialMT"/>
            </a:endParaRPr>
          </a:p>
          <a:p>
            <a:pPr marL="226695" indent="-226695"/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Applications / Programming			</a:t>
            </a:r>
            <a:r>
              <a:rPr lang="en-US" b="1" dirty="0">
                <a:effectLst/>
                <a:highlight>
                  <a:srgbClr val="FFFFFF"/>
                </a:highlight>
                <a:latin typeface="Arial"/>
              </a:rPr>
              <a:t>Jim Simone 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(Site Liaison</a:t>
            </a:r>
            <a:r>
              <a:rPr lang="en-US" dirty="0">
                <a:highlight>
                  <a:srgbClr val="FFFFFF"/>
                </a:highlight>
                <a:latin typeface="ArialMT"/>
              </a:rPr>
              <a:t>)</a:t>
            </a:r>
            <a:br>
              <a:rPr lang="en-US" dirty="0">
                <a:effectLst/>
                <a:highlight>
                  <a:srgbClr val="FFFFFF"/>
                </a:highlight>
                <a:latin typeface="ArialMT"/>
              </a:rPr>
            </a:b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							</a:t>
            </a:r>
            <a:endParaRPr lang="en-US" dirty="0"/>
          </a:p>
          <a:p>
            <a:pPr marL="226695" indent="-226695"/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Systems / Hardware 				Ed Simmonds (</a:t>
            </a:r>
            <a:r>
              <a:rPr lang="en-US" dirty="0">
                <a:highlight>
                  <a:srgbClr val="FFFFFF"/>
                </a:highlight>
                <a:latin typeface="ArialMT"/>
              </a:rPr>
              <a:t>Group Leader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), </a:t>
            </a:r>
            <a:br>
              <a:rPr lang="en-US" dirty="0">
                <a:effectLst/>
                <a:highlight>
                  <a:srgbClr val="FFFFFF"/>
                </a:highlight>
                <a:latin typeface="ArialMT"/>
              </a:rPr>
            </a:b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					</a:t>
            </a:r>
            <a:r>
              <a:rPr lang="en-US" dirty="0">
                <a:highlight>
                  <a:srgbClr val="FFFFFF"/>
                </a:highlight>
                <a:latin typeface="ArialMT"/>
              </a:rPr>
              <a:t>    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 			</a:t>
            </a:r>
            <a:r>
              <a:rPr lang="en-US" b="1" dirty="0">
                <a:effectLst/>
                <a:highlight>
                  <a:srgbClr val="FFFFFF"/>
                </a:highlight>
                <a:latin typeface="Arial"/>
              </a:rPr>
              <a:t>Tim Skirvin 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(HPC Architect)</a:t>
            </a:r>
            <a:endParaRPr lang="en-US" dirty="0">
              <a:highlight>
                <a:srgbClr val="FFFFFF"/>
              </a:highlight>
              <a:latin typeface="ArialMT"/>
            </a:endParaRPr>
          </a:p>
          <a:p>
            <a:pPr marL="226695" indent="-226695"/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Services / Support	 			Ken Herner (GL &amp; Acting Co-Site Manager), </a:t>
            </a:r>
            <a:br>
              <a:rPr lang="en-US" dirty="0">
                <a:effectLst/>
                <a:highlight>
                  <a:srgbClr val="FFFFFF"/>
                </a:highlight>
                <a:latin typeface="ArialMT"/>
              </a:rPr>
            </a:b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					</a:t>
            </a:r>
            <a:r>
              <a:rPr lang="en-US" dirty="0">
                <a:highlight>
                  <a:srgbClr val="FFFFFF"/>
                </a:highlight>
                <a:latin typeface="ArialMT"/>
              </a:rPr>
              <a:t> 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 			</a:t>
            </a:r>
            <a:r>
              <a:rPr lang="en-US" b="1" dirty="0">
                <a:effectLst/>
                <a:highlight>
                  <a:srgbClr val="FFFFFF"/>
                </a:highlight>
                <a:latin typeface="Arial"/>
              </a:rPr>
              <a:t>Lydia </a:t>
            </a:r>
            <a:r>
              <a:rPr lang="en-US" b="1" dirty="0" err="1">
                <a:effectLst/>
                <a:highlight>
                  <a:srgbClr val="FFFFFF"/>
                </a:highlight>
                <a:latin typeface="Arial"/>
              </a:rPr>
              <a:t>Brynmoor</a:t>
            </a:r>
            <a:r>
              <a:rPr lang="en-US" b="1" dirty="0">
                <a:effectLst/>
                <a:highlight>
                  <a:srgbClr val="FFFFFF"/>
                </a:highlight>
                <a:latin typeface="Arial"/>
              </a:rPr>
              <a:t> 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(Site Manager)</a:t>
            </a:r>
            <a:endParaRPr lang="en-US" dirty="0">
              <a:highlight>
                <a:srgbClr val="FFFFFF"/>
              </a:highlight>
              <a:latin typeface="ArialMT"/>
            </a:endParaRPr>
          </a:p>
          <a:p>
            <a:pPr marL="226695" indent="-226695"/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Batch Management	 			</a:t>
            </a:r>
            <a:r>
              <a:rPr lang="en-US" b="1" dirty="0">
                <a:effectLst/>
                <a:highlight>
                  <a:srgbClr val="FFFFFF"/>
                </a:highlight>
                <a:latin typeface="Arial"/>
              </a:rPr>
              <a:t>Farrukh Khan 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(</a:t>
            </a:r>
            <a:r>
              <a:rPr lang="en-US" dirty="0">
                <a:highlight>
                  <a:srgbClr val="FFFFFF"/>
                </a:highlight>
                <a:latin typeface="ArialMT"/>
              </a:rPr>
              <a:t>Group Leader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, SLURM)</a:t>
            </a:r>
          </a:p>
          <a:p>
            <a:pPr marL="226695" indent="-226695"/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Storage Services					Robert Illingworth (</a:t>
            </a:r>
            <a:r>
              <a:rPr lang="en-US" dirty="0">
                <a:highlight>
                  <a:srgbClr val="FFFFFF"/>
                </a:highlight>
                <a:latin typeface="ArialMT"/>
              </a:rPr>
              <a:t>Group Leader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), </a:t>
            </a:r>
            <a:br>
              <a:rPr lang="en-US" dirty="0">
                <a:effectLst/>
                <a:highlight>
                  <a:srgbClr val="FFFFFF"/>
                </a:highlight>
                <a:latin typeface="ArialMT"/>
              </a:rPr>
            </a:b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					 			</a:t>
            </a:r>
            <a:r>
              <a:rPr lang="en-US" b="1" dirty="0">
                <a:effectLst/>
                <a:highlight>
                  <a:srgbClr val="FFFFFF"/>
                </a:highlight>
                <a:latin typeface="Arial"/>
              </a:rPr>
              <a:t>Dan </a:t>
            </a:r>
            <a:r>
              <a:rPr lang="en-US" b="1" dirty="0" err="1">
                <a:effectLst/>
                <a:highlight>
                  <a:srgbClr val="FFFFFF"/>
                </a:highlight>
                <a:latin typeface="Arial"/>
              </a:rPr>
              <a:t>Szkola</a:t>
            </a:r>
            <a:r>
              <a:rPr lang="en-US" b="1" dirty="0">
                <a:effectLst/>
                <a:highlight>
                  <a:srgbClr val="FFFFFF"/>
                </a:highlight>
                <a:latin typeface="Arial"/>
              </a:rPr>
              <a:t> 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(Lustre/ZFS)</a:t>
            </a:r>
            <a:r>
              <a:rPr lang="en-US" dirty="0">
                <a:highlight>
                  <a:srgbClr val="FFFFFF"/>
                </a:highlight>
                <a:latin typeface="ArialMT"/>
              </a:rPr>
              <a:t> </a:t>
            </a:r>
            <a:endParaRPr lang="en-US" dirty="0">
              <a:effectLst/>
              <a:highlight>
                <a:srgbClr val="FFFFFF"/>
              </a:highlight>
            </a:endParaRPr>
          </a:p>
          <a:p>
            <a:pPr marL="226695" indent="-226695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0EFC42-DACE-92D3-7F00-DFE728446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499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 HPC Support Team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6CCC2-0BD5-264F-A055-05B0962DE6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E57BB-9FCD-76FB-911E-3A58CE4B8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0453B-4206-0D33-7740-D1DFB0251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17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ED6FD-E921-49C2-2994-03009B43085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28601" y="719139"/>
            <a:ext cx="8661720" cy="3767006"/>
          </a:xfrm>
        </p:spPr>
        <p:txBody>
          <a:bodyPr/>
          <a:lstStyle/>
          <a:p>
            <a:pPr marL="0" indent="0">
              <a:buNone/>
            </a:pPr>
            <a:endParaRPr lang="en-US" sz="1800">
              <a:effectLst/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r>
              <a:rPr lang="en-US" sz="1800">
                <a:highlight>
                  <a:srgbClr val="FFFFFF"/>
                </a:highlight>
                <a:latin typeface="ArialMT"/>
              </a:rPr>
              <a:t>Thank you.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52047-E741-9BBF-B8A0-3142C42DDEE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C67E9-76A9-FBC6-0765-21AC0524D45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Lydia </a:t>
            </a:r>
            <a:r>
              <a:rPr lang="en-US" err="1"/>
              <a:t>Brynmoor</a:t>
            </a:r>
            <a:r>
              <a:rPr lang="en-US"/>
              <a:t>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D4758-9F8C-3DE7-E68B-CB912A95F68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0E10B3E-9382-F517-56E7-AAAA066DC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23940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0A32BE-9B39-50F3-7532-55DE35854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anchor="t"/>
          <a:lstStyle/>
          <a:p>
            <a:pPr marL="226695" indent="-226695">
              <a:buFont typeface="Wingdings" pitchFamily="2" charset="2"/>
              <a:buChar char="Ø"/>
            </a:pPr>
            <a:r>
              <a:rPr lang="en-US" sz="1400" dirty="0">
                <a:effectLst/>
                <a:highlight>
                  <a:srgbClr val="FFFFFF"/>
                </a:highlight>
                <a:latin typeface="ArialMT"/>
              </a:rPr>
              <a:t>Emailing </a:t>
            </a:r>
            <a:r>
              <a:rPr lang="en-US" sz="140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MT"/>
              </a:rPr>
              <a:t>lqcd-admin@fnal.gov </a:t>
            </a:r>
            <a:r>
              <a:rPr lang="en-US" sz="1400" dirty="0">
                <a:effectLst/>
                <a:highlight>
                  <a:srgbClr val="FFFFFF"/>
                </a:highlight>
                <a:latin typeface="ArialMT"/>
              </a:rPr>
              <a:t>is the best way to reach us and will elicit the quickest response.</a:t>
            </a:r>
            <a:endParaRPr lang="en-US" dirty="0"/>
          </a:p>
          <a:p>
            <a:pPr marL="226695" indent="-226695">
              <a:buFont typeface="Wingdings" pitchFamily="2" charset="2"/>
              <a:buChar char="Ø"/>
            </a:pPr>
            <a:r>
              <a:rPr lang="en-US" sz="1400" dirty="0">
                <a:effectLst/>
                <a:highlight>
                  <a:srgbClr val="FFFFFF"/>
                </a:highlight>
                <a:latin typeface="ArialMT"/>
              </a:rPr>
              <a:t>LQCD-Admin staff use Service Now (SNOW) ticketing system for tracking incidents and requests.</a:t>
            </a:r>
            <a:r>
              <a:rPr lang="en-US" sz="1400" dirty="0">
                <a:highlight>
                  <a:srgbClr val="FFFFFF"/>
                </a:highlight>
                <a:latin typeface="ArialMT"/>
              </a:rPr>
              <a:t> </a:t>
            </a:r>
            <a:endParaRPr lang="en-US" sz="1400" dirty="0">
              <a:highlight>
                <a:srgbClr val="FFFFFF"/>
              </a:highlight>
              <a:latin typeface="Wingdings" pitchFamily="2" charset="2"/>
              <a:sym typeface="Wingdings" pitchFamily="2" charset="2"/>
            </a:endParaRPr>
          </a:p>
          <a:p>
            <a:pPr marL="226695" indent="-226695">
              <a:buFont typeface="Wingdings" pitchFamily="2" charset="2"/>
              <a:buChar char="Ø"/>
            </a:pPr>
            <a:r>
              <a:rPr lang="en-US" sz="1400" dirty="0">
                <a:effectLst/>
                <a:highlight>
                  <a:srgbClr val="FFFFFF"/>
                </a:highlight>
                <a:latin typeface="HelveticaNeue"/>
              </a:rPr>
              <a:t>Email sent to </a:t>
            </a:r>
            <a:r>
              <a:rPr lang="en-US" sz="140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HelveticaNeue"/>
              </a:rPr>
              <a:t>lqcd-admin@fnal.gov </a:t>
            </a:r>
            <a:r>
              <a:rPr lang="en-US" sz="1400" dirty="0">
                <a:effectLst/>
                <a:highlight>
                  <a:srgbClr val="FFFFFF"/>
                </a:highlight>
                <a:latin typeface="HelveticaNeue"/>
              </a:rPr>
              <a:t>automatically generates an Incident ticket.</a:t>
            </a:r>
            <a:r>
              <a:rPr lang="en-US" sz="1400" dirty="0">
                <a:highlight>
                  <a:srgbClr val="FFFFFF"/>
                </a:highlight>
                <a:latin typeface="HelveticaNeue"/>
              </a:rPr>
              <a:t> </a:t>
            </a:r>
            <a:endParaRPr lang="en-US" sz="1400" dirty="0">
              <a:highlight>
                <a:srgbClr val="FFFFFF"/>
              </a:highlight>
            </a:endParaRPr>
          </a:p>
          <a:p>
            <a:pPr marL="226695" indent="-226695">
              <a:buFont typeface="Wingdings" pitchFamily="2" charset="2"/>
              <a:buChar char="Ø"/>
            </a:pPr>
            <a:r>
              <a:rPr lang="en-US" sz="1400" dirty="0">
                <a:highlight>
                  <a:srgbClr val="FFFFFF"/>
                </a:highlight>
                <a:latin typeface="ArialMT"/>
              </a:rPr>
              <a:t>I</a:t>
            </a:r>
            <a:r>
              <a:rPr lang="en-US" sz="1400" dirty="0">
                <a:effectLst/>
                <a:highlight>
                  <a:srgbClr val="FFFFFF"/>
                </a:highlight>
                <a:latin typeface="ArialMT"/>
              </a:rPr>
              <a:t>n SNOW (ServiceNow) - We convert INC to RITM when appropriate.</a:t>
            </a:r>
            <a:endParaRPr lang="en-US" sz="1200" dirty="0">
              <a:highlight>
                <a:srgbClr val="FFFFFF"/>
              </a:highlight>
            </a:endParaRPr>
          </a:p>
          <a:p>
            <a:pPr lvl="1">
              <a:buFont typeface="Wingdings" pitchFamily="2" charset="2"/>
              <a:buChar char="v"/>
            </a:pPr>
            <a:r>
              <a:rPr lang="en-US" dirty="0">
                <a:effectLst/>
                <a:highlight>
                  <a:srgbClr val="FFFFFF"/>
                </a:highlight>
                <a:latin typeface="ArialMT"/>
                <a:ea typeface="ＭＳ Ｐゴシック"/>
              </a:rPr>
              <a:t>INC – Incidents are for when something is broken. Higher priority and tracked closely</a:t>
            </a:r>
            <a:endParaRPr lang="en-US" dirty="0">
              <a:highlight>
                <a:srgbClr val="FFFFFF"/>
              </a:highlight>
              <a:latin typeface="ArialMT"/>
              <a:ea typeface="ＭＳ Ｐゴシック"/>
            </a:endParaRPr>
          </a:p>
          <a:p>
            <a:pPr lvl="1">
              <a:buFont typeface="Wingdings" pitchFamily="2" charset="2"/>
              <a:buChar char="v"/>
            </a:pPr>
            <a:r>
              <a:rPr lang="en-US" dirty="0">
                <a:effectLst/>
                <a:highlight>
                  <a:srgbClr val="FFFFFF"/>
                </a:highlight>
                <a:latin typeface="ArialMT"/>
                <a:ea typeface="ＭＳ Ｐゴシック"/>
              </a:rPr>
              <a:t>RITM – Requests are for all other questions or assistance. Still tracked but less detailed reporting up to management or DOE. </a:t>
            </a:r>
            <a:endParaRPr lang="en-US" dirty="0">
              <a:effectLst/>
              <a:highlight>
                <a:srgbClr val="FFFFFF"/>
              </a:highlight>
              <a:latin typeface="ArialMT"/>
            </a:endParaRPr>
          </a:p>
          <a:p>
            <a:pPr marL="226695" indent="-226695">
              <a:buFont typeface="Wingdings" pitchFamily="2" charset="2"/>
              <a:buChar char="Ø"/>
            </a:pPr>
            <a:r>
              <a:rPr lang="en-US" sz="1400" dirty="0">
                <a:highlight>
                  <a:srgbClr val="FFFFFF"/>
                </a:highlight>
                <a:latin typeface="ArialMT"/>
              </a:rPr>
              <a:t>Must  use ”</a:t>
            </a:r>
            <a:r>
              <a:rPr lang="en-US" sz="1400" b="1" dirty="0">
                <a:highlight>
                  <a:srgbClr val="FFFFFF"/>
                </a:highlight>
                <a:latin typeface="ArialMT"/>
              </a:rPr>
              <a:t>Reply All</a:t>
            </a:r>
            <a:r>
              <a:rPr lang="en-US" sz="1400" dirty="0">
                <a:highlight>
                  <a:srgbClr val="FFFFFF"/>
                </a:highlight>
                <a:latin typeface="ArialMT"/>
              </a:rPr>
              <a:t>” and put your response </a:t>
            </a:r>
            <a:r>
              <a:rPr lang="en-US" sz="1400" b="1" dirty="0">
                <a:highlight>
                  <a:srgbClr val="FFFFFF"/>
                </a:highlight>
                <a:latin typeface="ArialMT"/>
              </a:rPr>
              <a:t>above</a:t>
            </a:r>
            <a:r>
              <a:rPr lang="en-US" sz="1400" dirty="0">
                <a:highlight>
                  <a:srgbClr val="FFFFFF"/>
                </a:highlight>
                <a:latin typeface="ArialMT"/>
              </a:rPr>
              <a:t> the </a:t>
            </a:r>
            <a:r>
              <a:rPr lang="en-US" sz="1400" dirty="0">
                <a:effectLst/>
              </a:rPr>
              <a:t>”PLEASE REPLY ABOVE THIS LINE</a:t>
            </a:r>
            <a:r>
              <a:rPr lang="en-US" sz="1400" dirty="0"/>
              <a:t>”.</a:t>
            </a:r>
            <a:endParaRPr lang="en-US" sz="1400" dirty="0">
              <a:effectLst/>
              <a:highlight>
                <a:srgbClr val="FFFFFF"/>
              </a:highlight>
            </a:endParaRPr>
          </a:p>
          <a:p>
            <a:pPr marL="226695" indent="-226695">
              <a:buFont typeface="Wingdings" pitchFamily="2" charset="2"/>
              <a:buChar char="Ø"/>
            </a:pPr>
            <a:r>
              <a:rPr lang="en-US" sz="1400" dirty="0">
                <a:effectLst/>
                <a:highlight>
                  <a:srgbClr val="FFFFFF"/>
                </a:highlight>
                <a:latin typeface="ArialMT"/>
              </a:rPr>
              <a:t>Response time as well as time to resolve are tracked and reported.</a:t>
            </a:r>
            <a:endParaRPr lang="en-US" sz="1400" dirty="0">
              <a:highlight>
                <a:srgbClr val="FFFFFF"/>
              </a:highlight>
              <a:latin typeface="ArialMT"/>
            </a:endParaRPr>
          </a:p>
          <a:p>
            <a:pPr marL="226695" indent="-226695">
              <a:buFont typeface="Wingdings" pitchFamily="2" charset="2"/>
              <a:buChar char="Ø"/>
            </a:pPr>
            <a:r>
              <a:rPr lang="en-US" sz="1400" dirty="0">
                <a:effectLst/>
                <a:highlight>
                  <a:srgbClr val="FFFFFF"/>
                </a:highlight>
                <a:latin typeface="ArialMT"/>
              </a:rPr>
              <a:t>Please do not contact any of the Fermilab LQCD support staff directly for support.</a:t>
            </a:r>
            <a:r>
              <a:rPr lang="en-US" sz="1400" dirty="0">
                <a:highlight>
                  <a:srgbClr val="FFFFFF"/>
                </a:highlight>
                <a:latin typeface="ArialMT"/>
              </a:rPr>
              <a:t> </a:t>
            </a:r>
            <a:endParaRPr lang="en-US" sz="1400" dirty="0">
              <a:effectLst/>
              <a:highlight>
                <a:srgbClr val="FFFFFF"/>
              </a:highlight>
            </a:endParaRPr>
          </a:p>
          <a:p>
            <a:pPr marL="226695" indent="-226695"/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F9A351-95D5-E17A-C88E-BFDB2AB58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499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Fermilab LQCD support - Service Desk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38990-1317-EA82-8555-5C4BB3F018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50643-C4EF-56AD-D8FE-E95E39D9E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Lydia </a:t>
            </a:r>
            <a:r>
              <a:rPr lang="en-US" err="1"/>
              <a:t>Brynmoor</a:t>
            </a:r>
            <a:r>
              <a:rPr lang="en-US"/>
              <a:t>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CE627-BBAD-CE96-1DD9-C5994DA8F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58F267-E829-C01C-C2FD-C64C86E7E02A}"/>
              </a:ext>
            </a:extLst>
          </p:cNvPr>
          <p:cNvSpPr txBox="1"/>
          <p:nvPr/>
        </p:nvSpPr>
        <p:spPr>
          <a:xfrm>
            <a:off x="991851" y="4046225"/>
            <a:ext cx="5853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>
                <a:solidFill>
                  <a:srgbClr val="002D84"/>
                </a:solidFill>
                <a:effectLst/>
                <a:highlight>
                  <a:srgbClr val="FFFFFF"/>
                </a:highlight>
                <a:latin typeface="ArialMT"/>
              </a:rPr>
              <a:t>Our goal is to resolve issue within 3 business days. </a:t>
            </a:r>
            <a:endParaRPr lang="en-US" sz="1800" b="1" u="sng">
              <a:effectLst/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2447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8BF8EE-E02B-2454-3921-8AA4A2044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anchor="t"/>
          <a:lstStyle/>
          <a:p>
            <a:pPr marL="0" indent="0">
              <a:buNone/>
            </a:pPr>
            <a:r>
              <a:rPr lang="en-US" sz="1800">
                <a:effectLst/>
                <a:highlight>
                  <a:srgbClr val="FFFFFF"/>
                </a:highlight>
                <a:latin typeface="ArialMT"/>
              </a:rPr>
              <a:t>We ask all LQ users to subscribe to the </a:t>
            </a:r>
            <a:r>
              <a:rPr lang="en-US" sz="1800" err="1">
                <a:effectLst/>
                <a:highlight>
                  <a:srgbClr val="FFFFFF"/>
                </a:highlight>
                <a:latin typeface="ArialMT"/>
              </a:rPr>
              <a:t>lqcd</a:t>
            </a:r>
            <a:r>
              <a:rPr lang="en-US" sz="1800">
                <a:effectLst/>
                <a:highlight>
                  <a:srgbClr val="FFFFFF"/>
                </a:highlight>
                <a:latin typeface="ArialMT"/>
              </a:rPr>
              <a:t>-users email list in order to receive timely notifications about LQ operations and future announcements concerning the Fermilab lattice QCD clusters. </a:t>
            </a:r>
            <a:br>
              <a:rPr lang="en-US" sz="1800">
                <a:effectLst/>
                <a:highlight>
                  <a:srgbClr val="FFFFFF"/>
                </a:highlight>
                <a:latin typeface="ArialMT"/>
              </a:rPr>
            </a:br>
            <a:endParaRPr lang="en-US" sz="1800">
              <a:effectLst/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r>
              <a:rPr lang="en-US" sz="1800">
                <a:effectLst/>
                <a:highlight>
                  <a:srgbClr val="FFFFFF"/>
                </a:highlight>
                <a:latin typeface="ArialMT"/>
              </a:rPr>
              <a:t>To subscribe to the </a:t>
            </a:r>
            <a:r>
              <a:rPr lang="en-US" sz="180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MT"/>
              </a:rPr>
              <a:t>lqcd-users@fnal.gov </a:t>
            </a:r>
            <a:r>
              <a:rPr lang="en-US" sz="1800">
                <a:effectLst/>
                <a:highlight>
                  <a:srgbClr val="FFFFFF"/>
                </a:highlight>
                <a:latin typeface="ArialMT"/>
              </a:rPr>
              <a:t>mailing list :</a:t>
            </a:r>
            <a:br>
              <a:rPr lang="en-US" sz="1800">
                <a:effectLst/>
                <a:highlight>
                  <a:srgbClr val="FFFFFF"/>
                </a:highlight>
                <a:latin typeface="ArialMT"/>
              </a:rPr>
            </a:br>
            <a:r>
              <a:rPr lang="en-US" sz="1800">
                <a:effectLst/>
                <a:highlight>
                  <a:srgbClr val="FFFFFF"/>
                </a:highlight>
                <a:latin typeface="ArialMT"/>
              </a:rPr>
              <a:t>	1. Send an e-mail message to listserv@fnal.gov.</a:t>
            </a:r>
            <a:br>
              <a:rPr lang="en-US" sz="1800">
                <a:effectLst/>
                <a:highlight>
                  <a:srgbClr val="FFFFFF"/>
                </a:highlight>
                <a:latin typeface="ArialMT"/>
              </a:rPr>
            </a:br>
            <a:r>
              <a:rPr lang="en-US" sz="1800">
                <a:effectLst/>
                <a:highlight>
                  <a:srgbClr val="FFFFFF"/>
                </a:highlight>
                <a:latin typeface="ArialMT"/>
              </a:rPr>
              <a:t>	2. MUST </a:t>
            </a:r>
            <a:r>
              <a:rPr lang="en-US" sz="1800">
                <a:highlight>
                  <a:srgbClr val="FFFFFF"/>
                </a:highlight>
                <a:latin typeface="ArialMT"/>
              </a:rPr>
              <a:t>leave</a:t>
            </a:r>
            <a:r>
              <a:rPr lang="en-US" sz="1800">
                <a:effectLst/>
                <a:highlight>
                  <a:srgbClr val="FFFFFF"/>
                </a:highlight>
                <a:latin typeface="ArialMT"/>
              </a:rPr>
              <a:t> the subject line blank.</a:t>
            </a:r>
            <a:br>
              <a:rPr lang="en-US" sz="1800">
                <a:effectLst/>
                <a:highlight>
                  <a:srgbClr val="FFFFFF"/>
                </a:highlight>
                <a:latin typeface="ArialMT"/>
              </a:rPr>
            </a:br>
            <a:r>
              <a:rPr lang="en-US" sz="1800">
                <a:effectLst/>
                <a:highlight>
                  <a:srgbClr val="FFFFFF"/>
                </a:highlight>
                <a:latin typeface="ArialMT"/>
              </a:rPr>
              <a:t>	3. Type</a:t>
            </a:r>
            <a:r>
              <a:rPr lang="en-US" sz="1800">
                <a:highlight>
                  <a:srgbClr val="FFFFFF"/>
                </a:highlight>
                <a:latin typeface="ArialMT"/>
              </a:rPr>
              <a:t> only</a:t>
            </a:r>
            <a:r>
              <a:rPr lang="en-US" sz="1800">
                <a:effectLst/>
                <a:highlight>
                  <a:srgbClr val="FFFFFF"/>
                </a:highlight>
                <a:latin typeface="ArialMT"/>
              </a:rPr>
              <a:t> </a:t>
            </a:r>
            <a:r>
              <a:rPr lang="en-US" sz="1800">
                <a:highlight>
                  <a:srgbClr val="FFFFFF"/>
                </a:highlight>
                <a:latin typeface="ArialMT"/>
              </a:rPr>
              <a:t>the following</a:t>
            </a:r>
            <a:r>
              <a:rPr lang="en-US" sz="1800">
                <a:effectLst/>
                <a:highlight>
                  <a:srgbClr val="FFFFFF"/>
                </a:highlight>
                <a:latin typeface="ArialMT"/>
              </a:rPr>
              <a:t> in the body of the email message:</a:t>
            </a:r>
            <a:r>
              <a:rPr lang="en-US" sz="1800">
                <a:highlight>
                  <a:srgbClr val="FFFFFF"/>
                </a:highlight>
                <a:latin typeface="ArialMT"/>
              </a:rPr>
              <a:t> </a:t>
            </a:r>
            <a:endParaRPr lang="en-US" sz="1800">
              <a:effectLst/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r>
              <a:rPr lang="en-US" sz="1800">
                <a:highlight>
                  <a:srgbClr val="FFFFFF"/>
                </a:highlight>
                <a:latin typeface="ArialMT"/>
              </a:rPr>
              <a:t>		</a:t>
            </a:r>
            <a:r>
              <a:rPr lang="en-US" sz="1800">
                <a:effectLst/>
                <a:highlight>
                  <a:srgbClr val="FFFFFF"/>
                </a:highlight>
                <a:latin typeface="ArialMT"/>
              </a:rPr>
              <a:t>SUBSCRIBE </a:t>
            </a:r>
            <a:r>
              <a:rPr lang="en-US" sz="1800" err="1">
                <a:effectLst/>
                <a:highlight>
                  <a:srgbClr val="FFFFFF"/>
                </a:highlight>
                <a:latin typeface="ArialMT"/>
              </a:rPr>
              <a:t>lqcd</a:t>
            </a:r>
            <a:r>
              <a:rPr lang="en-US" sz="1800">
                <a:effectLst/>
                <a:highlight>
                  <a:srgbClr val="FFFFFF"/>
                </a:highlight>
                <a:latin typeface="ArialMT"/>
              </a:rPr>
              <a:t>-users FIRSTNAME LASTNAME</a:t>
            </a:r>
            <a:r>
              <a:rPr lang="en-US" sz="1800">
                <a:highlight>
                  <a:srgbClr val="FFFFFF"/>
                </a:highlight>
                <a:latin typeface="ArialMT"/>
              </a:rPr>
              <a:t> </a:t>
            </a:r>
            <a:endParaRPr lang="en-US">
              <a:effectLst/>
              <a:highlight>
                <a:srgbClr val="FFFFFF"/>
              </a:highlight>
            </a:endParaRPr>
          </a:p>
          <a:p>
            <a:pPr marL="226695" indent="-226695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EA324B-846E-75FF-BD2A-181A669DC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>
                <a:solidFill>
                  <a:srgbClr val="002D84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Subscribe to the </a:t>
            </a:r>
            <a:r>
              <a:rPr lang="en-US" sz="1800" b="1" err="1">
                <a:solidFill>
                  <a:srgbClr val="002D84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lqcd-users@fnal.gov</a:t>
            </a:r>
            <a:r>
              <a:rPr lang="en-US" sz="1800" b="1">
                <a:solidFill>
                  <a:srgbClr val="002D84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1800">
                <a:solidFill>
                  <a:srgbClr val="002D84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LISTSERV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62F02-F196-0328-60BF-7C53AFEE77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C4DF-AB7A-1984-C827-F3BC9C989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1EAE8-3009-9156-E3BB-79AA2B5B7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81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2B3E6C-1FFD-B12B-DDB8-FAE647589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09722"/>
            <a:ext cx="8672513" cy="4169156"/>
          </a:xfrm>
        </p:spPr>
        <p:txBody>
          <a:bodyPr lIns="0" tIns="0" rIns="0" bIns="0" anchor="t"/>
          <a:lstStyle/>
          <a:p>
            <a:pPr marL="0" indent="0">
              <a:buNone/>
            </a:pP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Fermilab is continuing to streamline the </a:t>
            </a:r>
            <a:r>
              <a:rPr lang="en-US" dirty="0">
                <a:highlight>
                  <a:srgbClr val="FFFFFF"/>
                </a:highlight>
                <a:latin typeface="ArialMT"/>
              </a:rPr>
              <a:t>Fermilab access 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process.</a:t>
            </a:r>
          </a:p>
          <a:p>
            <a:pPr marL="0" indent="0">
              <a:buNone/>
            </a:pP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To access USQCD computing resources </a:t>
            </a:r>
            <a:r>
              <a:rPr lang="en-US" dirty="0">
                <a:highlight>
                  <a:srgbClr val="FFFFFF"/>
                </a:highlight>
                <a:latin typeface="ArialMT"/>
              </a:rPr>
              <a:t>as a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 Fermilab </a:t>
            </a:r>
            <a:r>
              <a:rPr lang="en-US" dirty="0">
                <a:highlight>
                  <a:srgbClr val="FFFFFF"/>
                </a:highlight>
                <a:latin typeface="ArialMT"/>
              </a:rPr>
              <a:t>affiliate, you need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:</a:t>
            </a:r>
            <a:endParaRPr lang="en-US" dirty="0">
              <a:highlight>
                <a:srgbClr val="FFFFFF"/>
              </a:highlight>
              <a:latin typeface="Wingdings" pitchFamily="2" charset="2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effectLst/>
                <a:highlight>
                  <a:srgbClr val="FFFFFF"/>
                </a:highlight>
                <a:latin typeface="ArialMT"/>
                <a:ea typeface="ＭＳ Ｐゴシック"/>
              </a:rPr>
              <a:t>Fermilab Affiliate ID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effectLst/>
                <a:highlight>
                  <a:srgbClr val="FFFFFF"/>
                </a:highlight>
                <a:latin typeface="ArialMT"/>
                <a:ea typeface="ＭＳ Ｐゴシック"/>
              </a:rPr>
              <a:t>Kerberos account</a:t>
            </a:r>
            <a:endParaRPr lang="en-US" sz="1600" dirty="0">
              <a:highlight>
                <a:srgbClr val="FFFFFF"/>
              </a:highlight>
              <a:latin typeface="ArialMT"/>
              <a:ea typeface="ＭＳ Ｐゴシック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effectLst/>
                <a:highlight>
                  <a:srgbClr val="FFFFFF"/>
                </a:highlight>
                <a:latin typeface="ArialMT"/>
                <a:ea typeface="ＭＳ Ｐゴシック"/>
              </a:rPr>
              <a:t>Unix </a:t>
            </a:r>
            <a:r>
              <a:rPr lang="en-US" sz="1600" dirty="0">
                <a:highlight>
                  <a:srgbClr val="FFFFFF"/>
                </a:highlight>
                <a:latin typeface="ArialMT"/>
                <a:ea typeface="ＭＳ Ｐゴシック"/>
              </a:rPr>
              <a:t>account for</a:t>
            </a:r>
            <a:r>
              <a:rPr lang="en-US" sz="1600" dirty="0">
                <a:effectLst/>
                <a:highlight>
                  <a:srgbClr val="FFFFFF"/>
                </a:highlight>
                <a:latin typeface="ArialMT"/>
                <a:ea typeface="ＭＳ Ｐゴシック"/>
              </a:rPr>
              <a:t> the LQCD </a:t>
            </a:r>
            <a:r>
              <a:rPr lang="en-US" sz="1600" dirty="0">
                <a:highlight>
                  <a:srgbClr val="FFFFFF"/>
                </a:highlight>
                <a:latin typeface="ArialMT"/>
                <a:ea typeface="ＭＳ Ｐゴシック"/>
              </a:rPr>
              <a:t>facility</a:t>
            </a:r>
            <a:br>
              <a:rPr lang="en-US" sz="1600" dirty="0">
                <a:highlight>
                  <a:srgbClr val="FFFFFF"/>
                </a:highlight>
                <a:latin typeface="ArialMT"/>
                <a:ea typeface="ＭＳ Ｐゴシック"/>
              </a:rPr>
            </a:br>
            <a:r>
              <a:rPr lang="en-US" sz="1600" dirty="0">
                <a:highlight>
                  <a:srgbClr val="FFFFFF"/>
                </a:highlight>
                <a:latin typeface="ArialMT"/>
                <a:ea typeface="ＭＳ Ｐゴシック"/>
              </a:rPr>
              <a:t> </a:t>
            </a:r>
            <a:endParaRPr lang="en-US" sz="1600" dirty="0">
              <a:highlight>
                <a:srgbClr val="FFFFFF"/>
              </a:highlight>
            </a:endParaRPr>
          </a:p>
          <a:p>
            <a:pPr lvl="1">
              <a:buFont typeface="Wingdings" pitchFamily="2" charset="2"/>
              <a:buChar char="Ø"/>
            </a:pPr>
            <a:r>
              <a:rPr lang="en-US" u="sng" dirty="0">
                <a:effectLst/>
                <a:highlight>
                  <a:srgbClr val="FFFFFF"/>
                </a:highlight>
                <a:latin typeface="ArialMT"/>
                <a:ea typeface="ＭＳ Ｐゴシック"/>
              </a:rPr>
              <a:t>Affiliate ID and Kerberos account</a:t>
            </a:r>
            <a:br>
              <a:rPr lang="en-US" dirty="0">
                <a:effectLst/>
                <a:highlight>
                  <a:srgbClr val="FFFFFF"/>
                </a:highlight>
                <a:latin typeface="ArialMT"/>
              </a:rPr>
            </a:br>
            <a:r>
              <a:rPr lang="en-US" dirty="0">
                <a:effectLst/>
                <a:highlight>
                  <a:srgbClr val="FFFFFF"/>
                </a:highlight>
                <a:latin typeface="ArialMT"/>
                <a:ea typeface="ＭＳ Ｐゴシック"/>
              </a:rPr>
              <a:t>Submit an online application form</a:t>
            </a:r>
            <a:r>
              <a:rPr lang="en-US" dirty="0">
                <a:highlight>
                  <a:srgbClr val="FFFFFF"/>
                </a:highlight>
                <a:latin typeface="ArialMT"/>
                <a:ea typeface="ＭＳ Ｐゴシック"/>
              </a:rPr>
              <a:t> requesting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  <a:ea typeface="ＭＳ Ｐゴシック"/>
              </a:rPr>
              <a:t> an </a:t>
            </a:r>
            <a:r>
              <a:rPr lang="en-US" b="1" dirty="0">
                <a:effectLst/>
                <a:highlight>
                  <a:srgbClr val="FFFFFF"/>
                </a:highlight>
                <a:latin typeface="ArialMT"/>
                <a:ea typeface="ＭＳ Ｐゴシック"/>
              </a:rPr>
              <a:t>affiliate ID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  <a:ea typeface="ＭＳ Ｐゴシック"/>
              </a:rPr>
              <a:t> and Kerberos account here:</a:t>
            </a:r>
            <a:endParaRPr lang="en-US" dirty="0">
              <a:highlight>
                <a:srgbClr val="FFFFFF"/>
              </a:highlight>
              <a:latin typeface="ArialMT"/>
              <a:ea typeface="ＭＳ Ｐゴシック"/>
            </a:endParaRPr>
          </a:p>
          <a:p>
            <a:pPr lvl="1"/>
            <a:r>
              <a:rPr lang="en-US" sz="1600" dirty="0">
                <a:effectLst/>
                <a:highlight>
                  <a:srgbClr val="FFFFFF"/>
                </a:highlight>
                <a:latin typeface="ArialMT"/>
                <a:ea typeface="ＭＳ Ｐゴシック"/>
                <a:hlinkClick r:id="rId3"/>
              </a:rPr>
              <a:t>https://get-connected.fnal.gov/accessandbadging/access/</a:t>
            </a:r>
            <a:endParaRPr lang="en-US" sz="1600" dirty="0">
              <a:effectLst/>
              <a:highlight>
                <a:srgbClr val="FFFFFF"/>
              </a:highlight>
              <a:latin typeface="ArialMT"/>
              <a:ea typeface="ＭＳ Ｐゴシック"/>
            </a:endParaRPr>
          </a:p>
          <a:p>
            <a:pPr lvl="2" indent="-226695"/>
            <a:r>
              <a:rPr lang="en-US" sz="1600" b="1" dirty="0">
                <a:solidFill>
                  <a:srgbClr val="C00000"/>
                </a:solidFill>
                <a:highlight>
                  <a:srgbClr val="FFFFFF"/>
                </a:highlight>
                <a:latin typeface="ArialMT"/>
                <a:ea typeface="ＭＳ Ｐゴシック"/>
              </a:rPr>
              <a:t>Extremely important to use:</a:t>
            </a:r>
            <a:r>
              <a:rPr lang="en-US" sz="1600" dirty="0">
                <a:highlight>
                  <a:srgbClr val="FFFFFF"/>
                </a:highlight>
                <a:latin typeface="ArialMT"/>
                <a:ea typeface="ＭＳ Ｐゴシック"/>
              </a:rPr>
              <a:t> Affiliation: “lattice QCD” 	Contact: James Simone</a:t>
            </a:r>
            <a:endParaRPr lang="en-US" sz="1600" dirty="0">
              <a:effectLst/>
              <a:highlight>
                <a:srgbClr val="FFFFFF"/>
              </a:highlight>
              <a:ea typeface="ＭＳ Ｐゴシック"/>
            </a:endParaRPr>
          </a:p>
          <a:p>
            <a:pPr marL="0" indent="0">
              <a:buNone/>
            </a:pPr>
            <a:r>
              <a:rPr lang="en-US" u="sng" dirty="0">
                <a:effectLst/>
                <a:highlight>
                  <a:srgbClr val="FFFFFF"/>
                </a:highlight>
                <a:latin typeface="ArialMT"/>
              </a:rPr>
              <a:t>Unix accounts on the LQCD cluster machines</a:t>
            </a:r>
            <a:br>
              <a:rPr lang="en-US" dirty="0">
                <a:effectLst/>
                <a:highlight>
                  <a:srgbClr val="FFFFFF"/>
                </a:highlight>
                <a:latin typeface="ArialMT"/>
              </a:rPr>
            </a:b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After you have received an email with information about your Kerberos account, We need an email from the PI of the project verifying your affiliation to the project.</a:t>
            </a:r>
            <a:r>
              <a:rPr lang="en-US" dirty="0">
                <a:highlight>
                  <a:srgbClr val="FFFFFF"/>
                </a:highlight>
                <a:latin typeface="ArialMT"/>
              </a:rPr>
              <a:t> </a:t>
            </a:r>
            <a:endParaRPr lang="en-US" dirty="0">
              <a:effectLst/>
              <a:highlight>
                <a:srgbClr val="FFFFFF"/>
              </a:highlight>
            </a:endParaRPr>
          </a:p>
          <a:p>
            <a:pPr marL="226695" indent="-226695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1DC867-812F-D054-C9BC-61876DBDD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>
                <a:solidFill>
                  <a:srgbClr val="004996"/>
                </a:solidFill>
                <a:effectLst/>
                <a:highlight>
                  <a:srgbClr val="FFFFFF"/>
                </a:highlight>
                <a:latin typeface="Calibri"/>
              </a:rPr>
              <a:t>Fermilab</a:t>
            </a:r>
            <a:r>
              <a:rPr lang="en-US" sz="1800" b="1">
                <a:solidFill>
                  <a:srgbClr val="004996"/>
                </a:solidFill>
                <a:effectLst/>
                <a:highlight>
                  <a:srgbClr val="FFFFFF"/>
                </a:highlight>
                <a:latin typeface="Calibri"/>
              </a:rPr>
              <a:t> Affiliate Accounts</a:t>
            </a:r>
            <a:endParaRPr lang="en-US"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E19DE-F30E-BA90-8F50-39394C0720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EA741-22F2-22B5-D4D9-F322F8B89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F82DE-2282-EB63-3D6E-65817426F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88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3D67BE-6F55-24C3-F7D5-60C848AFD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838" y="3274646"/>
            <a:ext cx="3027894" cy="320908"/>
          </a:xfrm>
        </p:spPr>
        <p:txBody>
          <a:bodyPr/>
          <a:lstStyle/>
          <a:p>
            <a:r>
              <a:rPr lang="en-US"/>
              <a:t>The LQ1 Cluster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1A5F9-6475-C735-E05C-7E8FA57D1B5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150359" y="750907"/>
            <a:ext cx="5633825" cy="3645431"/>
          </a:xfrm>
        </p:spPr>
        <p:txBody>
          <a:bodyPr lIns="0" tIns="0" rIns="0" bIns="0" anchor="t"/>
          <a:lstStyle/>
          <a:p>
            <a:pPr marL="0" indent="0">
              <a:buNone/>
            </a:pPr>
            <a:r>
              <a:rPr lang="en-US">
                <a:latin typeface="ArialMT"/>
              </a:rPr>
              <a:t>Total of 179</a:t>
            </a:r>
            <a:r>
              <a:rPr lang="en-US">
                <a:effectLst/>
                <a:highlight>
                  <a:srgbClr val="FFFFFF"/>
                </a:highlight>
                <a:latin typeface="ArialMT"/>
              </a:rPr>
              <a:t> </a:t>
            </a:r>
            <a:r>
              <a:rPr lang="en-US">
                <a:highlight>
                  <a:srgbClr val="FFFFFF"/>
                </a:highlight>
                <a:latin typeface="ArialMT"/>
              </a:rPr>
              <a:t>nodes (7,160 </a:t>
            </a:r>
            <a:r>
              <a:rPr lang="en-US">
                <a:effectLst/>
                <a:highlight>
                  <a:srgbClr val="FFFFFF"/>
                </a:highlight>
                <a:latin typeface="ArialMT"/>
              </a:rPr>
              <a:t>cores</a:t>
            </a:r>
            <a:r>
              <a:rPr lang="en-US">
                <a:highlight>
                  <a:srgbClr val="FFFFFF"/>
                </a:highlight>
                <a:latin typeface="ArialMT"/>
              </a:rPr>
              <a:t>)</a:t>
            </a:r>
          </a:p>
          <a:p>
            <a:pPr marL="0" indent="0">
              <a:buNone/>
            </a:pPr>
            <a:endParaRPr lang="en-US"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r>
              <a:rPr lang="en-US">
                <a:highlight>
                  <a:srgbClr val="FFFFFF"/>
                </a:highlight>
              </a:rPr>
              <a:t>On each worker node:</a:t>
            </a:r>
            <a:endParaRPr lang="en-US">
              <a:highlight>
                <a:srgbClr val="FFFFFF"/>
              </a:highlight>
              <a:latin typeface="ArialMT"/>
            </a:endParaRPr>
          </a:p>
          <a:p>
            <a:pPr lvl="1" indent="-229870"/>
            <a:r>
              <a:rPr lang="en-US">
                <a:highlight>
                  <a:srgbClr val="FFFFFF"/>
                </a:highlight>
                <a:latin typeface="ArialMT"/>
                <a:ea typeface="ＭＳ Ｐゴシック"/>
              </a:rPr>
              <a:t>Dual 20-core Intel</a:t>
            </a:r>
            <a:r>
              <a:rPr lang="en-US">
                <a:effectLst/>
                <a:highlight>
                  <a:srgbClr val="FFFFFF"/>
                </a:highlight>
                <a:latin typeface="ArialMT"/>
                <a:ea typeface="ＭＳ Ｐゴシック"/>
              </a:rPr>
              <a:t> </a:t>
            </a:r>
            <a:r>
              <a:rPr lang="en-US">
                <a:highlight>
                  <a:srgbClr val="FFFFFF"/>
                </a:highlight>
                <a:latin typeface="ArialMT"/>
                <a:ea typeface="ＭＳ Ｐゴシック"/>
              </a:rPr>
              <a:t>Xeon 6248</a:t>
            </a:r>
            <a:r>
              <a:rPr lang="en-US">
                <a:effectLst/>
                <a:highlight>
                  <a:srgbClr val="FFFFFF"/>
                </a:highlight>
                <a:latin typeface="ArialMT"/>
                <a:ea typeface="ＭＳ Ｐゴシック"/>
              </a:rPr>
              <a:t> “Cascade Lake” 2.5 GHz processors</a:t>
            </a:r>
            <a:r>
              <a:rPr lang="en-US">
                <a:highlight>
                  <a:srgbClr val="FFFFFF"/>
                </a:highlight>
                <a:latin typeface="ArialMT"/>
                <a:ea typeface="ＭＳ Ｐゴシック"/>
              </a:rPr>
              <a:t> (rated 42.35 sky-cores or 318 </a:t>
            </a:r>
            <a:r>
              <a:rPr lang="en-US" err="1">
                <a:highlight>
                  <a:srgbClr val="FFFFFF"/>
                </a:highlight>
                <a:latin typeface="ArialMT"/>
                <a:ea typeface="ＭＳ Ｐゴシック"/>
              </a:rPr>
              <a:t>Gflops</a:t>
            </a:r>
            <a:r>
              <a:rPr lang="en-US">
                <a:highlight>
                  <a:srgbClr val="FFFFFF"/>
                </a:highlight>
                <a:latin typeface="ArialMT"/>
                <a:ea typeface="ＭＳ Ｐゴシック"/>
              </a:rPr>
              <a:t>/sec)</a:t>
            </a:r>
            <a:endParaRPr lang="en-US">
              <a:effectLst/>
              <a:highlight>
                <a:srgbClr val="FFFFFF"/>
              </a:highlight>
              <a:latin typeface="ArialMT"/>
              <a:ea typeface="ＭＳ Ｐゴシック"/>
            </a:endParaRPr>
          </a:p>
          <a:p>
            <a:pPr lvl="1" indent="-229870"/>
            <a:r>
              <a:rPr lang="en-US">
                <a:highlight>
                  <a:srgbClr val="FFFFFF"/>
                </a:highlight>
                <a:latin typeface="ArialMT"/>
              </a:rPr>
              <a:t>192 GB RAM</a:t>
            </a:r>
          </a:p>
          <a:p>
            <a:pPr lvl="1" indent="-229870"/>
            <a:r>
              <a:rPr lang="en-US">
                <a:highlight>
                  <a:srgbClr val="FFFFFF"/>
                </a:highlight>
                <a:latin typeface="ArialMT"/>
                <a:ea typeface="ＭＳ Ｐゴシック"/>
              </a:rPr>
              <a:t>Intel EDR (100 Gbps) </a:t>
            </a:r>
            <a:r>
              <a:rPr lang="en-US" err="1">
                <a:highlight>
                  <a:srgbClr val="FFFFFF"/>
                </a:highlight>
                <a:latin typeface="ArialMT"/>
                <a:ea typeface="ＭＳ Ｐゴシック"/>
              </a:rPr>
              <a:t>OmniPath</a:t>
            </a:r>
            <a:r>
              <a:rPr lang="en-US">
                <a:highlight>
                  <a:srgbClr val="FFFFFF"/>
                </a:highlight>
                <a:latin typeface="ArialMT"/>
                <a:ea typeface="ＭＳ Ｐゴシック"/>
              </a:rPr>
              <a:t> link</a:t>
            </a:r>
          </a:p>
          <a:p>
            <a:pPr marL="0" indent="0">
              <a:buNone/>
            </a:pPr>
            <a:endParaRPr lang="en-US"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r>
              <a:rPr lang="en-US">
                <a:highlight>
                  <a:srgbClr val="FFFFFF"/>
                </a:highlight>
                <a:latin typeface="ArialMT"/>
              </a:rPr>
              <a:t>USQCD type A allocatable = 55.18 M sky-core-hrs.</a:t>
            </a:r>
          </a:p>
          <a:p>
            <a:pPr marL="0" indent="0">
              <a:buNone/>
            </a:pPr>
            <a:r>
              <a:rPr lang="en-US">
                <a:highlight>
                  <a:srgbClr val="FFFFFF"/>
                </a:highlight>
                <a:latin typeface="ArialMT"/>
              </a:rPr>
              <a:t> See Call for Proposals for details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449CB-67D3-1DAF-C08F-F2069715C15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3B63D-986E-5373-AED5-07CA145BB82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92341-651E-D1D1-7AE2-9F4D0A5279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DA85217-1A7B-4116-1438-D9D48131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>
                <a:solidFill>
                  <a:srgbClr val="004996"/>
                </a:solidFill>
                <a:effectLst/>
                <a:highlight>
                  <a:srgbClr val="FFFFFF"/>
                </a:highlight>
                <a:latin typeface="Arial"/>
              </a:rPr>
              <a:t>Fermilab’s </a:t>
            </a:r>
            <a:r>
              <a:rPr lang="en-US" sz="1800">
                <a:solidFill>
                  <a:srgbClr val="004996"/>
                </a:solidFill>
                <a:highlight>
                  <a:srgbClr val="FFFFFF"/>
                </a:highlight>
                <a:latin typeface="Arial"/>
              </a:rPr>
              <a:t>2019 LQ1</a:t>
            </a:r>
            <a:r>
              <a:rPr lang="en-US" sz="1800" b="1">
                <a:solidFill>
                  <a:srgbClr val="004996"/>
                </a:solidFill>
                <a:effectLst/>
                <a:highlight>
                  <a:srgbClr val="FFFFFF"/>
                </a:highlight>
                <a:latin typeface="Arial"/>
              </a:rPr>
              <a:t> </a:t>
            </a:r>
            <a:r>
              <a:rPr lang="en-US" sz="1800">
                <a:solidFill>
                  <a:srgbClr val="004996"/>
                </a:solidFill>
                <a:highlight>
                  <a:srgbClr val="FFFFFF"/>
                </a:highlight>
                <a:latin typeface="Arial"/>
              </a:rPr>
              <a:t>CPU </a:t>
            </a:r>
            <a:r>
              <a:rPr lang="en-US" sz="1800" b="1">
                <a:solidFill>
                  <a:srgbClr val="004996"/>
                </a:solidFill>
                <a:effectLst/>
                <a:highlight>
                  <a:srgbClr val="FFFFFF"/>
                </a:highlight>
                <a:latin typeface="Arial"/>
              </a:rPr>
              <a:t>Cluster</a:t>
            </a:r>
            <a:endParaRPr lang="en-US">
              <a:effectLst/>
              <a:highlight>
                <a:srgbClr val="FFFFFF"/>
              </a:highlight>
              <a:latin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65AE812-2211-45D1-5FDB-C7FC807F2C49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404049"/>
            <a:ext cx="2806368" cy="187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470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3D67BE-6F55-24C3-F7D5-60C848AFD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156" y="2849135"/>
            <a:ext cx="1541795" cy="320908"/>
          </a:xfrm>
        </p:spPr>
        <p:txBody>
          <a:bodyPr/>
          <a:lstStyle/>
          <a:p>
            <a:r>
              <a:rPr lang="en-US" dirty="0"/>
              <a:t>The LQ2 Cluster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1A5F9-6475-C735-E05C-7E8FA57D1B5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272824" y="449717"/>
            <a:ext cx="5641989" cy="4060920"/>
          </a:xfrm>
        </p:spPr>
        <p:txBody>
          <a:bodyPr lIns="0" tIns="0" rIns="0" bIns="0" anchor="t"/>
          <a:lstStyle/>
          <a:p>
            <a:pPr marL="0" indent="0">
              <a:buNone/>
            </a:pPr>
            <a:endParaRPr lang="en-US" dirty="0">
              <a:highlight>
                <a:srgbClr val="FFFFFF"/>
              </a:highlight>
              <a:latin typeface="ArialMT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highlight>
                  <a:srgbClr val="FFFFFF"/>
                </a:highlight>
                <a:latin typeface="ArialMT"/>
              </a:rPr>
              <a:t>18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 </a:t>
            </a:r>
            <a:r>
              <a:rPr lang="en-US" dirty="0">
                <a:highlight>
                  <a:srgbClr val="FFFFFF"/>
                </a:highlight>
                <a:latin typeface="ArialMT"/>
              </a:rPr>
              <a:t>worker nodes -- total of 72 A100 GPUs.</a:t>
            </a:r>
            <a:endParaRPr lang="en-US" dirty="0">
              <a:effectLst/>
              <a:highlight>
                <a:srgbClr val="FFFFFF"/>
              </a:highlight>
              <a:latin typeface="ArialMT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highlight>
                  <a:srgbClr val="FFFFFF"/>
                </a:highlight>
                <a:latin typeface="ArialMT"/>
              </a:rPr>
              <a:t>Each worker:</a:t>
            </a:r>
          </a:p>
          <a:p>
            <a:pPr lvl="1" indent="-229870">
              <a:buFont typeface="Wingdings" pitchFamily="2" charset="2"/>
              <a:buChar char="Ø"/>
            </a:pPr>
            <a:r>
              <a:rPr lang="en-US" sz="1500" dirty="0">
                <a:highlight>
                  <a:srgbClr val="FFFFFF"/>
                </a:highlight>
                <a:latin typeface="ArialMT"/>
                <a:ea typeface="ＭＳ Ｐゴシック"/>
              </a:rPr>
              <a:t>"Redstone": quad A100 GPU with point-to-point </a:t>
            </a:r>
            <a:r>
              <a:rPr lang="en-US" sz="1500" dirty="0" err="1">
                <a:highlight>
                  <a:srgbClr val="FFFFFF"/>
                </a:highlight>
                <a:latin typeface="ArialMT"/>
                <a:ea typeface="ＭＳ Ｐゴシック"/>
              </a:rPr>
              <a:t>NVlink</a:t>
            </a:r>
            <a:r>
              <a:rPr lang="en-US" sz="1500" dirty="0">
                <a:highlight>
                  <a:srgbClr val="FFFFFF"/>
                </a:highlight>
                <a:latin typeface="ArialMT"/>
                <a:ea typeface="ＭＳ Ｐゴシック"/>
              </a:rPr>
              <a:t>.</a:t>
            </a:r>
          </a:p>
          <a:p>
            <a:pPr lvl="1" indent="-229870">
              <a:buFont typeface="Wingdings" pitchFamily="2" charset="2"/>
              <a:buChar char="Ø"/>
            </a:pPr>
            <a:r>
              <a:rPr lang="en-US" dirty="0">
                <a:highlight>
                  <a:srgbClr val="FFFFFF"/>
                </a:highlight>
                <a:latin typeface="ArialMT"/>
                <a:ea typeface="ＭＳ Ｐゴシック"/>
              </a:rPr>
              <a:t>Total of 320 GB HBM2e device mem., 1000 GB system RAM.</a:t>
            </a:r>
            <a:endParaRPr lang="en-US" dirty="0">
              <a:ea typeface="ＭＳ Ｐゴシック"/>
            </a:endParaRPr>
          </a:p>
          <a:p>
            <a:pPr lvl="1" indent="-229870">
              <a:buFont typeface="Wingdings" pitchFamily="2" charset="2"/>
              <a:buChar char="Ø"/>
            </a:pPr>
            <a:r>
              <a:rPr lang="en-US" dirty="0">
                <a:highlight>
                  <a:srgbClr val="FFFFFF"/>
                </a:highlight>
                <a:latin typeface="ArialMT"/>
                <a:ea typeface="ＭＳ Ｐゴシック"/>
              </a:rPr>
              <a:t>Dual NDR/200 IB network links.</a:t>
            </a:r>
          </a:p>
          <a:p>
            <a:pPr lvl="1" indent="-229870">
              <a:buFont typeface="Wingdings" pitchFamily="2" charset="2"/>
              <a:buChar char="Ø"/>
            </a:pPr>
            <a:r>
              <a:rPr lang="en-US" dirty="0">
                <a:highlight>
                  <a:srgbClr val="FFFFFF"/>
                </a:highlight>
                <a:latin typeface="ArialMT"/>
                <a:ea typeface="ＭＳ Ｐゴシック"/>
              </a:rPr>
              <a:t>Dual 2.8 GHz 32-core AMD EPYC zen3 (Milan) processors.</a:t>
            </a:r>
          </a:p>
          <a:p>
            <a:pPr marL="0" indent="0">
              <a:buNone/>
            </a:pPr>
            <a:endParaRPr lang="en-US" dirty="0">
              <a:highlight>
                <a:srgbClr val="FFFFFF"/>
              </a:highlight>
              <a:latin typeface="ArialMT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highlight>
                  <a:srgbClr val="FFFFFF"/>
                </a:highlight>
                <a:latin typeface="ArialMT"/>
              </a:rPr>
              <a:t>USQCD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 </a:t>
            </a:r>
            <a:r>
              <a:rPr lang="en-US" dirty="0">
                <a:highlight>
                  <a:srgbClr val="FFFFFF"/>
                </a:highlight>
                <a:latin typeface="ArialMT"/>
              </a:rPr>
              <a:t>allocations began on</a:t>
            </a:r>
            <a:r>
              <a:rPr lang="en-US" dirty="0">
                <a:effectLst/>
                <a:highlight>
                  <a:srgbClr val="FFFFFF"/>
                </a:highlight>
                <a:latin typeface="ArialMT"/>
              </a:rPr>
              <a:t> October </a:t>
            </a:r>
            <a:r>
              <a:rPr lang="en-US" dirty="0">
                <a:highlight>
                  <a:srgbClr val="FFFFFF"/>
                </a:highlight>
                <a:latin typeface="ArialMT"/>
              </a:rPr>
              <a:t>10</a:t>
            </a:r>
            <a:r>
              <a:rPr lang="en-US" baseline="30000" dirty="0">
                <a:highlight>
                  <a:srgbClr val="FFFFFF"/>
                </a:highlight>
                <a:latin typeface="ArialMT"/>
              </a:rPr>
              <a:t>th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highlight>
                  <a:srgbClr val="FFFFFF"/>
                </a:highlight>
                <a:latin typeface="ArialMT"/>
              </a:rPr>
              <a:t>Jeopardy policy will start in July 2024</a:t>
            </a:r>
          </a:p>
          <a:p>
            <a:pPr marL="0" indent="0">
              <a:buNone/>
            </a:pPr>
            <a:r>
              <a:rPr lang="en-US" dirty="0">
                <a:highlight>
                  <a:srgbClr val="FFFFFF"/>
                </a:highlight>
                <a:latin typeface="ArialMT"/>
              </a:rPr>
              <a:t>USQCD type A allocatable = 508 k a100-gpu-hrs</a:t>
            </a:r>
          </a:p>
          <a:p>
            <a:pPr marL="0" indent="0">
              <a:buNone/>
            </a:pPr>
            <a:endParaRPr lang="en-US" dirty="0">
              <a:highlight>
                <a:srgbClr val="FFFFFF"/>
              </a:highlight>
              <a:latin typeface="ArialMT"/>
            </a:endParaRPr>
          </a:p>
          <a:p>
            <a:pPr marL="0" indent="0">
              <a:buNone/>
            </a:pPr>
            <a:endParaRPr lang="en-US" dirty="0">
              <a:highlight>
                <a:srgbClr val="FFFFFF"/>
              </a:highlight>
              <a:latin typeface="ArialM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449CB-67D3-1DAF-C08F-F2069715C15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3B63D-986E-5373-AED5-07CA145BB82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92341-651E-D1D1-7AE2-9F4D0A5279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DA85217-1A7B-4116-1438-D9D48131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004996"/>
                </a:solidFill>
                <a:effectLst/>
                <a:highlight>
                  <a:srgbClr val="FFFFFF"/>
                </a:highlight>
                <a:latin typeface="Arial"/>
              </a:rPr>
              <a:t>Fermilab’s </a:t>
            </a:r>
            <a:r>
              <a:rPr lang="en-US" sz="1800" dirty="0">
                <a:solidFill>
                  <a:srgbClr val="004996"/>
                </a:solidFill>
                <a:highlight>
                  <a:srgbClr val="FFFFFF"/>
                </a:highlight>
                <a:latin typeface="Arial"/>
              </a:rPr>
              <a:t>2023 LQ2</a:t>
            </a:r>
            <a:r>
              <a:rPr lang="en-US" sz="1800" b="1" dirty="0">
                <a:solidFill>
                  <a:srgbClr val="004996"/>
                </a:solidFill>
                <a:effectLst/>
                <a:highlight>
                  <a:srgbClr val="FFFFFF"/>
                </a:highlight>
                <a:latin typeface="Arial"/>
              </a:rPr>
              <a:t> </a:t>
            </a:r>
            <a:r>
              <a:rPr lang="en-US" sz="1800" dirty="0">
                <a:solidFill>
                  <a:srgbClr val="004996"/>
                </a:solidFill>
                <a:highlight>
                  <a:srgbClr val="FFFFFF"/>
                </a:highlight>
                <a:latin typeface="Arial"/>
              </a:rPr>
              <a:t>GPU </a:t>
            </a:r>
            <a:r>
              <a:rPr lang="en-US" sz="1800" b="1" dirty="0">
                <a:solidFill>
                  <a:srgbClr val="004996"/>
                </a:solidFill>
                <a:effectLst/>
                <a:highlight>
                  <a:srgbClr val="FFFFFF"/>
                </a:highlight>
                <a:latin typeface="Arial"/>
              </a:rPr>
              <a:t>Cluster</a:t>
            </a:r>
            <a:endParaRPr lang="en-US" sz="1800" dirty="0">
              <a:effectLst/>
              <a:highlight>
                <a:srgbClr val="FFFFFF"/>
              </a:highlight>
              <a:latin typeface="Arial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34F5D82E-327E-EFA5-401C-7F0846EA8990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3" y="810128"/>
            <a:ext cx="2864999" cy="214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D54250-374C-CB23-AE9A-5D6EAC54D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195" y="3063820"/>
            <a:ext cx="1694657" cy="149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61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886A16-D0DA-5060-6182-5E6527922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anchor="t"/>
          <a:lstStyle/>
          <a:p>
            <a:pPr marL="226695" indent="-226695"/>
            <a:r>
              <a:rPr lang="en-US" dirty="0"/>
              <a:t>Supply chain disruptions and uncertain economic conditions in 2023 significantly delayed the commissioning of the LQ2 cluster. Target date: October 1, 2023. </a:t>
            </a:r>
          </a:p>
          <a:p>
            <a:pPr marL="226695" indent="-226695"/>
            <a:r>
              <a:rPr lang="en-US" dirty="0"/>
              <a:t>Integration of LQ2 with existing services (</a:t>
            </a:r>
            <a:r>
              <a:rPr lang="en-US" dirty="0" err="1"/>
              <a:t>Lustre</a:t>
            </a:r>
            <a:r>
              <a:rPr lang="en-US" dirty="0"/>
              <a:t>, login nodes, home, batch, NFS disk) required a downtime of both LQ2 as well as LQ1.</a:t>
            </a:r>
          </a:p>
          <a:p>
            <a:pPr marL="226695" indent="-226695"/>
            <a:r>
              <a:rPr lang="en-US" dirty="0"/>
              <a:t>Newer LQ2 hardware needed more recent software not available in Enterprise Linux 7 (EL7).</a:t>
            </a:r>
          </a:p>
          <a:p>
            <a:pPr marL="226695" indent="-226695"/>
            <a:r>
              <a:rPr lang="en-US" dirty="0"/>
              <a:t>LQ1 was running EL7 which would reach EOL on June 30, 2024. Fermilab security policy requires that all severs must upgrade to a supported OS before the EOL date.</a:t>
            </a:r>
          </a:p>
          <a:p>
            <a:pPr marL="226695" indent="-226695"/>
            <a:r>
              <a:rPr lang="en-US" dirty="0"/>
              <a:t>We took a three-week downtime in Sept. 2023 to meet the LQ2 deployment milestone and have both clusters running a supported OS to minimize future downtimes.</a:t>
            </a:r>
          </a:p>
          <a:p>
            <a:pPr lvl="1">
              <a:buFont typeface="Wingdings" panose="020B0604020202020204" pitchFamily="34" charset="0"/>
              <a:buChar char="ü"/>
            </a:pPr>
            <a:r>
              <a:rPr lang="en-US" dirty="0">
                <a:ea typeface="ＭＳ Ｐゴシック"/>
              </a:rPr>
              <a:t>Fully integrated LQ2 with existing LQ1 services.</a:t>
            </a:r>
            <a:endParaRPr lang="en-US" dirty="0"/>
          </a:p>
          <a:p>
            <a:pPr lvl="1">
              <a:buFont typeface="Wingdings" panose="020B0604020202020204" pitchFamily="34" charset="0"/>
              <a:buChar char="ü"/>
            </a:pPr>
            <a:r>
              <a:rPr lang="en-US" dirty="0">
                <a:ea typeface="ＭＳ Ｐゴシック"/>
              </a:rPr>
              <a:t>Installed Alma Linux 8 (EL8) and newer compiler toolchains on both LQ2 and LQ1.</a:t>
            </a:r>
          </a:p>
          <a:p>
            <a:pPr lvl="1"/>
            <a:r>
              <a:rPr lang="en-US" dirty="0">
                <a:ea typeface="ＭＳ Ｐゴシック"/>
              </a:rPr>
              <a:t>Unfortunately, no "friendly user" period on LQ2 and we fell a month behind in LQ1 availability</a:t>
            </a:r>
          </a:p>
          <a:p>
            <a:pPr lvl="1"/>
            <a:endParaRPr lang="en-US" dirty="0">
              <a:ea typeface="ＭＳ Ｐゴシック"/>
            </a:endParaRPr>
          </a:p>
          <a:p>
            <a:pPr marL="226695" indent="-226695"/>
            <a:endParaRPr lang="en-US" dirty="0"/>
          </a:p>
          <a:p>
            <a:pPr marL="226695" indent="-226695"/>
            <a:endParaRPr lang="en-US" dirty="0"/>
          </a:p>
          <a:p>
            <a:pPr marL="226695" indent="-226695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03198F-371A-ED75-DF50-AE0CF5F27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4C56D-E77E-1A85-9753-EE5CD1B92D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A70FF-9C0E-6757-CEA2-908FA7F43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ED7D8-A4E2-DCA8-245D-AD2C79C0B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23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47846-192B-A0DC-5A56-2F66A96DEDB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4/11/24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22438-D9DD-001B-373C-56951349879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Lydia Brynmoor | 2024 USQCD All-Hands Collaboration Meeting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4111B-46E9-D785-0C5E-479F6D2858F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BC5D790-BEC5-8C9D-D74D-FA6F44D6B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LQ1 Delivered and Used Capacity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C5CA236-7D03-1A73-A9B7-DD2339EA41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9768654"/>
              </p:ext>
            </p:extLst>
          </p:nvPr>
        </p:nvGraphicFramePr>
        <p:xfrm>
          <a:off x="88024" y="628919"/>
          <a:ext cx="6953907" cy="4130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1D8F58E-AC92-DAE1-F445-A36AE7BB3CD9}"/>
              </a:ext>
            </a:extLst>
          </p:cNvPr>
          <p:cNvSpPr txBox="1"/>
          <p:nvPr/>
        </p:nvSpPr>
        <p:spPr>
          <a:xfrm>
            <a:off x="6686308" y="502323"/>
            <a:ext cx="20372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highlight>
                  <a:srgbClr val="92D050"/>
                </a:highlight>
                <a:latin typeface="Helvetica" pitchFamily="2" charset="0"/>
              </a:rPr>
              <a:t>Goal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: The aggregate resources Fermilab has committed to provide USQCD towards type A allocations</a:t>
            </a:r>
            <a:b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</a:br>
            <a:endParaRPr lang="en-US" sz="1400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highlight>
                  <a:srgbClr val="FF0000"/>
                </a:highlight>
                <a:latin typeface="Helvetica" pitchFamily="2" charset="0"/>
              </a:rPr>
              <a:t>Used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: This is the cumulative value of hours used by users. Always &lt;= Provided.</a:t>
            </a:r>
          </a:p>
          <a:p>
            <a:endParaRPr lang="en-US" sz="1400" dirty="0">
              <a:solidFill>
                <a:schemeClr val="accent6">
                  <a:lumMod val="50000"/>
                </a:schemeClr>
              </a:solidFill>
              <a:highlight>
                <a:srgbClr val="FF0000"/>
              </a:highlight>
              <a:latin typeface="Helvetica" pitchFamily="2" charset="0"/>
            </a:endParaRPr>
          </a:p>
          <a:p>
            <a:r>
              <a:rPr lang="en-US" sz="1400" dirty="0">
                <a:solidFill>
                  <a:schemeClr val="bg1"/>
                </a:solidFill>
                <a:highlight>
                  <a:srgbClr val="800080"/>
                </a:highlight>
                <a:latin typeface="Helvetica" pitchFamily="2" charset="0"/>
              </a:rPr>
              <a:t>Provided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: This is the cumulative value of the CPU hours made available to users. Ideal scenario is that Used = Provided.</a:t>
            </a:r>
          </a:p>
        </p:txBody>
      </p:sp>
    </p:spTree>
    <p:extLst>
      <p:ext uri="{BB962C8B-B14F-4D97-AF65-F5344CB8AC3E}">
        <p14:creationId xmlns:p14="http://schemas.microsoft.com/office/powerpoint/2010/main" val="208774350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_Powerpoint_16x9_103023" id="{E1BB9EEB-EE7F-6A45-902D-2FAAA9CEF802}" vid="{7D1E3761-D559-8944-983C-6FB4DBA43E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0</TotalTime>
  <Words>1869</Words>
  <Application>Microsoft Macintosh PowerPoint</Application>
  <PresentationFormat>On-screen Show (16:9)</PresentationFormat>
  <Paragraphs>222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ＭＳ Ｐゴシック</vt:lpstr>
      <vt:lpstr>Arial</vt:lpstr>
      <vt:lpstr>ArialMT</vt:lpstr>
      <vt:lpstr>Calibri</vt:lpstr>
      <vt:lpstr>Helvetica</vt:lpstr>
      <vt:lpstr>HelveticaNeue</vt:lpstr>
      <vt:lpstr>Slack-Lato</vt:lpstr>
      <vt:lpstr>Wingdings</vt:lpstr>
      <vt:lpstr>Fermilab_PPT_090915</vt:lpstr>
      <vt:lpstr>PowerPoint Presentation</vt:lpstr>
      <vt:lpstr>The HPC Support Team </vt:lpstr>
      <vt:lpstr>Fermilab LQCD support - Service Desk </vt:lpstr>
      <vt:lpstr>Subscribe to the lqcd-users@fnal.gov LISTSERV</vt:lpstr>
      <vt:lpstr>Fermilab Affiliate Accounts</vt:lpstr>
      <vt:lpstr>Fermilab’s 2019 LQ1 CPU Cluster</vt:lpstr>
      <vt:lpstr>Fermilab’s 2023 LQ2 GPU Cluster</vt:lpstr>
      <vt:lpstr>Deployment challenges</vt:lpstr>
      <vt:lpstr>Comparison of LQ1 Delivered and Used Capacity</vt:lpstr>
      <vt:lpstr>LQ1 Activity for Project Year 2023 - 2024</vt:lpstr>
      <vt:lpstr>LQ1 Allocation for Project Year 2023 – 2024</vt:lpstr>
      <vt:lpstr>Comparison of LQ2 Delivered and Used Capacity</vt:lpstr>
      <vt:lpstr>LQ2 Activity for Project Year 2023 - 2024</vt:lpstr>
      <vt:lpstr>Storage (Disk and Tape)</vt:lpstr>
      <vt:lpstr>Storage (Disk and Tape)</vt:lpstr>
      <vt:lpstr>Quotas for allocated storage in Lustre</vt:lpstr>
      <vt:lpstr>Changes coming soon to Lustre</vt:lpstr>
      <vt:lpstr>Data Management Planning</vt:lpstr>
      <vt:lpstr>Questions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Lydia J. Brynmoor</dc:creator>
  <cp:lastModifiedBy>Lydia J. Brynmoor</cp:lastModifiedBy>
  <cp:revision>1</cp:revision>
  <cp:lastPrinted>2014-01-20T19:40:21Z</cp:lastPrinted>
  <dcterms:created xsi:type="dcterms:W3CDTF">2024-04-11T19:43:37Z</dcterms:created>
  <dcterms:modified xsi:type="dcterms:W3CDTF">2024-04-18T13:44:56Z</dcterms:modified>
</cp:coreProperties>
</file>