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4.jpg" ContentType="image/jpg"/>
  <Override PartName="/ppt/media/image5.jpg" ContentType="image/jpg"/>
  <Override PartName="/ppt/media/image6.jpg" ContentType="image/jpg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67" r:id="rId5"/>
    <p:sldId id="268" r:id="rId6"/>
    <p:sldId id="266" r:id="rId7"/>
    <p:sldId id="262" r:id="rId8"/>
    <p:sldId id="271" r:id="rId9"/>
    <p:sldId id="269" r:id="rId10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B5A770-79ED-4FE0-A0D9-61472AE72790}">
          <p14:sldIdLst>
            <p14:sldId id="256"/>
            <p14:sldId id="257"/>
            <p14:sldId id="264"/>
            <p14:sldId id="267"/>
            <p14:sldId id="268"/>
            <p14:sldId id="266"/>
            <p14:sldId id="262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A50021"/>
    <a:srgbClr val="000066"/>
    <a:srgbClr val="009900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4" autoAdjust="0"/>
    <p:restoredTop sz="92497" autoAdjust="0"/>
  </p:normalViewPr>
  <p:slideViewPr>
    <p:cSldViewPr>
      <p:cViewPr varScale="1">
        <p:scale>
          <a:sx n="126" d="100"/>
          <a:sy n="126" d="100"/>
        </p:scale>
        <p:origin x="93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629" y="0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51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629" y="8842051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61" tIns="45930" rIns="91861" bIns="4593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91A642D-F83D-4379-A96E-C28C8C813E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46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defTabSz="932960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629" y="0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>
            <a:lvl1pPr algn="r" defTabSz="932960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51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defTabSz="932960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629" y="8842051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2" tIns="46656" rIns="93312" bIns="46656" numCol="1" anchor="b" anchorCtr="0" compatLnSpc="1">
            <a:prstTxWarp prst="textNoShape">
              <a:avLst/>
            </a:prstTxWarp>
          </a:bodyPr>
          <a:lstStyle>
            <a:lvl1pPr algn="r" defTabSz="932960" eaLnBrk="1" hangingPunct="1">
              <a:defRPr sz="1200">
                <a:latin typeface="Arial" charset="0"/>
              </a:defRPr>
            </a:lvl1pPr>
          </a:lstStyle>
          <a:p>
            <a:fld id="{00EDDE16-AAE4-416F-87EB-A01E189A802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14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DDE16-AAE4-416F-87EB-A01E189A80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1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DDE16-AAE4-416F-87EB-A01E189A802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0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7/11/2024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00B050"/>
                </a:solidFill>
              </a:defRPr>
            </a:lvl4pPr>
            <a:lvl5pPr marL="133731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DarkLight at ARIEL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040C-B637-41CA-91DB-DA0936509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7/11/2024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40188" cy="4830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4830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DarkLight at ARIEL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040C-B637-41CA-91DB-DA0936509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3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7/11/2024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DarkLight at ARIEL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040C-B637-41CA-91DB-DA0936509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3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7/11/2024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685800"/>
            <a:ext cx="8991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54576" y="6477000"/>
            <a:ext cx="631224" cy="334894"/>
            <a:chOff x="728" y="3915"/>
            <a:chExt cx="311" cy="165"/>
          </a:xfrm>
        </p:grpSpPr>
        <p:sp>
          <p:nvSpPr>
            <p:cNvPr id="10" name="Rectangle 14"/>
            <p:cNvSpPr>
              <a:spLocks noChangeAspect="1" noChangeArrowheads="1"/>
            </p:cNvSpPr>
            <p:nvPr userDrawn="1"/>
          </p:nvSpPr>
          <p:spPr bwMode="auto">
            <a:xfrm>
              <a:off x="839" y="3916"/>
              <a:ext cx="33" cy="164"/>
            </a:xfrm>
            <a:prstGeom prst="rect">
              <a:avLst/>
            </a:prstGeom>
            <a:solidFill>
              <a:srgbClr val="9933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15"/>
            <p:cNvSpPr>
              <a:spLocks noChangeAspect="1" noChangeArrowheads="1"/>
            </p:cNvSpPr>
            <p:nvPr userDrawn="1"/>
          </p:nvSpPr>
          <p:spPr bwMode="auto">
            <a:xfrm>
              <a:off x="782" y="3916"/>
              <a:ext cx="33" cy="112"/>
            </a:xfrm>
            <a:prstGeom prst="rect">
              <a:avLst/>
            </a:prstGeom>
            <a:solidFill>
              <a:srgbClr val="9933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Rectangle 16"/>
            <p:cNvSpPr>
              <a:spLocks noChangeAspect="1" noChangeArrowheads="1"/>
            </p:cNvSpPr>
            <p:nvPr userDrawn="1"/>
          </p:nvSpPr>
          <p:spPr bwMode="auto">
            <a:xfrm>
              <a:off x="728" y="3916"/>
              <a:ext cx="33" cy="164"/>
            </a:xfrm>
            <a:prstGeom prst="rect">
              <a:avLst/>
            </a:prstGeom>
            <a:solidFill>
              <a:srgbClr val="9933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Rectangle 17"/>
            <p:cNvSpPr>
              <a:spLocks noChangeAspect="1" noChangeArrowheads="1"/>
            </p:cNvSpPr>
            <p:nvPr userDrawn="1"/>
          </p:nvSpPr>
          <p:spPr bwMode="auto">
            <a:xfrm>
              <a:off x="896" y="3967"/>
              <a:ext cx="33" cy="112"/>
            </a:xfrm>
            <a:prstGeom prst="rect">
              <a:avLst/>
            </a:prstGeom>
            <a:solidFill>
              <a:srgbClr val="666A7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Rectangle 18"/>
            <p:cNvSpPr>
              <a:spLocks noChangeAspect="1" noChangeArrowheads="1"/>
            </p:cNvSpPr>
            <p:nvPr userDrawn="1"/>
          </p:nvSpPr>
          <p:spPr bwMode="auto">
            <a:xfrm>
              <a:off x="950" y="3967"/>
              <a:ext cx="33" cy="112"/>
            </a:xfrm>
            <a:prstGeom prst="rect">
              <a:avLst/>
            </a:prstGeom>
            <a:solidFill>
              <a:srgbClr val="9933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Rectangle 19"/>
            <p:cNvSpPr>
              <a:spLocks noChangeAspect="1" noChangeArrowheads="1"/>
            </p:cNvSpPr>
            <p:nvPr userDrawn="1"/>
          </p:nvSpPr>
          <p:spPr bwMode="auto">
            <a:xfrm>
              <a:off x="895" y="3915"/>
              <a:ext cx="32" cy="33"/>
            </a:xfrm>
            <a:prstGeom prst="rect">
              <a:avLst/>
            </a:prstGeom>
            <a:solidFill>
              <a:srgbClr val="9933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Rectangle 20"/>
            <p:cNvSpPr>
              <a:spLocks noChangeAspect="1" noChangeArrowheads="1"/>
            </p:cNvSpPr>
            <p:nvPr userDrawn="1"/>
          </p:nvSpPr>
          <p:spPr bwMode="auto">
            <a:xfrm>
              <a:off x="950" y="3915"/>
              <a:ext cx="89" cy="33"/>
            </a:xfrm>
            <a:prstGeom prst="rect">
              <a:avLst/>
            </a:prstGeom>
            <a:solidFill>
              <a:srgbClr val="9933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>
            <a:off x="76200" y="609600"/>
            <a:ext cx="899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22" name="Straight Connector 21"/>
          <p:cNvCxnSpPr/>
          <p:nvPr/>
        </p:nvCxnSpPr>
        <p:spPr bwMode="auto">
          <a:xfrm>
            <a:off x="838200" y="6400800"/>
            <a:ext cx="76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D040C-B637-41CA-91DB-DA0936509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7/11/2024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DarkLight at ARIEL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702110" cy="4890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8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18288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accent2"/>
          </a:solidFill>
          <a:latin typeface="Calibri" pitchFamily="34" charset="0"/>
        </a:defRPr>
      </a:lvl2pPr>
      <a:lvl3pPr marL="64008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FF0000"/>
          </a:solidFill>
          <a:latin typeface="Calibri" pitchFamily="34" charset="0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B050"/>
          </a:solidFill>
          <a:latin typeface="Calibri" pitchFamily="34" charset="0"/>
        </a:defRPr>
      </a:lvl4pPr>
      <a:lvl5pPr marL="128016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DarkLight at ARIEL</a:t>
            </a:r>
            <a:br>
              <a:rPr lang="en-US" dirty="0" smtClean="0"/>
            </a:br>
            <a:r>
              <a:rPr lang="en-US" sz="2800" dirty="0" smtClean="0"/>
              <a:t>Update July 2024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667000" y="6400800"/>
            <a:ext cx="3886200" cy="457200"/>
          </a:xfrm>
        </p:spPr>
        <p:txBody>
          <a:bodyPr/>
          <a:lstStyle/>
          <a:p>
            <a:r>
              <a:rPr lang="en-US" dirty="0" smtClean="0"/>
              <a:t>DarkLight at ARIEL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Experiment layout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14400"/>
            <a:ext cx="6858000" cy="515125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DarkLight at ARIEL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DarkLight Scattering Chamber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2590800" cy="4572000"/>
          </a:xfrm>
        </p:spPr>
        <p:txBody>
          <a:bodyPr/>
          <a:lstStyle/>
          <a:p>
            <a:r>
              <a:rPr lang="en-US" sz="2400" dirty="0" smtClean="0"/>
              <a:t>Adding bellows to inlet tube to chamber.</a:t>
            </a:r>
          </a:p>
          <a:p>
            <a:r>
              <a:rPr lang="en-US" sz="2400" dirty="0" smtClean="0"/>
              <a:t>Bellows has been ordered and machine shop is ready to modify chamber.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DarkLight at ARIEL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471976"/>
            <a:ext cx="5726054" cy="402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4350" y="742488"/>
            <a:ext cx="7867650" cy="686726"/>
          </a:xfrm>
          <a:prstGeom prst="rect">
            <a:avLst/>
          </a:prstGeom>
        </p:spPr>
        <p:txBody>
          <a:bodyPr vert="horz" wrap="square" lIns="0" tIns="95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>
              <a:spcBef>
                <a:spcPts val="75"/>
              </a:spcBef>
            </a:pPr>
            <a:r>
              <a:rPr lang="en-US" dirty="0" smtClean="0"/>
              <a:t>Scattering Chamber</a:t>
            </a:r>
            <a:endParaRPr spc="-8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487409"/>
            <a:ext cx="4953000" cy="4780266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DarkLight at ARIEL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1676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Scattering chamber delivered and leak checked.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Magnets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97356"/>
            <a:ext cx="8534400" cy="521844"/>
          </a:xfrm>
        </p:spPr>
        <p:txBody>
          <a:bodyPr/>
          <a:lstStyle/>
          <a:p>
            <a:r>
              <a:rPr lang="en-US" dirty="0" smtClean="0"/>
              <a:t>Dipole Magnets are finished. We are currently working on getting them shipped to Bates.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DarkLight at ARIEL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  <p:pic>
        <p:nvPicPr>
          <p:cNvPr id="7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0" y="1447800"/>
            <a:ext cx="3886200" cy="4191000"/>
          </a:xfrm>
          <a:prstGeom prst="rect">
            <a:avLst/>
          </a:prstGeom>
        </p:spPr>
      </p:pic>
      <p:pic>
        <p:nvPicPr>
          <p:cNvPr id="8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4267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Section </a:t>
            </a:r>
            <a:r>
              <a:rPr lang="en-US" sz="2800" dirty="0" smtClean="0"/>
              <a:t>View of Electron arm </a:t>
            </a:r>
            <a:r>
              <a:rPr lang="en-US" sz="2800" dirty="0" smtClean="0"/>
              <a:t>w/ latest PEEK design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DarkLight at ARIEL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1098550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Modified PEEK shielding design for </a:t>
            </a:r>
            <a:r>
              <a:rPr lang="en-US" dirty="0"/>
              <a:t>e</a:t>
            </a:r>
            <a:r>
              <a:rPr lang="en-US" dirty="0" smtClean="0"/>
              <a:t>lectron arm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349" y="838835"/>
            <a:ext cx="6072711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window </a:t>
            </a:r>
            <a:r>
              <a:rPr lang="en-US" dirty="0" smtClean="0"/>
              <a:t>FEA analysis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459" y="733082"/>
            <a:ext cx="4987341" cy="261971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DarkLight at ARIEL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8597"/>
            <a:ext cx="4876800" cy="25414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762000"/>
            <a:ext cx="38518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Stress </a:t>
            </a:r>
            <a:r>
              <a:rPr lang="en-US" sz="2000" dirty="0" smtClean="0"/>
              <a:t>levels above yield (expected) but below ultimate strength of material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33528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analysis shows approx. </a:t>
            </a:r>
            <a:r>
              <a:rPr lang="en-US" sz="2000" dirty="0" smtClean="0"/>
              <a:t>5.4mm of </a:t>
            </a:r>
            <a:r>
              <a:rPr lang="en-US" sz="2000" dirty="0" smtClean="0"/>
              <a:t>displacement.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22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Spectrometer Window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3962400" cy="5562600"/>
          </a:xfrm>
        </p:spPr>
        <p:txBody>
          <a:bodyPr/>
          <a:lstStyle/>
          <a:p>
            <a:r>
              <a:rPr lang="en-US" dirty="0" smtClean="0"/>
              <a:t>Testing on windows was carried out by hydro-testing.</a:t>
            </a:r>
          </a:p>
          <a:p>
            <a:r>
              <a:rPr lang="en-US" dirty="0" smtClean="0"/>
              <a:t>Actual deflections were less than FEA results.</a:t>
            </a:r>
          </a:p>
          <a:p>
            <a:r>
              <a:rPr lang="en-US" dirty="0"/>
              <a:t>Testing demonstrated a safety factor of 4 before failure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Will show video of a </a:t>
            </a:r>
            <a:r>
              <a:rPr lang="en-US" smtClean="0"/>
              <a:t>window test.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DarkLight at ARIEL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833956"/>
              </p:ext>
            </p:extLst>
          </p:nvPr>
        </p:nvGraphicFramePr>
        <p:xfrm>
          <a:off x="4648200" y="937894"/>
          <a:ext cx="4103572" cy="531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esentation" r:id="rId3" imgW="3886399" imgH="5029402" progId="PowerPoint.Show.12">
                  <p:embed/>
                </p:oleObj>
              </mc:Choice>
              <mc:Fallback>
                <p:oleObj name="Presentation" r:id="rId3" imgW="3886399" imgH="502940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200" y="937894"/>
                        <a:ext cx="4103572" cy="5310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0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224" marR="431483" indent="-257175">
              <a:spcBef>
                <a:spcPts val="75"/>
              </a:spcBef>
              <a:tabLst>
                <a:tab pos="266224" algn="l"/>
              </a:tabLst>
            </a:pPr>
            <a:r>
              <a:rPr lang="en-US" sz="1800" dirty="0" smtClean="0">
                <a:latin typeface="Arial"/>
                <a:cs typeface="Arial"/>
              </a:rPr>
              <a:t>Upcoming</a:t>
            </a:r>
            <a:r>
              <a:rPr lang="en-US" sz="1800" spc="-45" dirty="0" smtClean="0">
                <a:latin typeface="Arial"/>
                <a:cs typeface="Arial"/>
              </a:rPr>
              <a:t> steps for</a:t>
            </a:r>
            <a:r>
              <a:rPr lang="en-US" sz="1800" spc="-19" dirty="0" smtClean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DarkLight</a:t>
            </a:r>
            <a:r>
              <a:rPr lang="en-US" sz="1800" spc="-38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effort</a:t>
            </a:r>
            <a:r>
              <a:rPr lang="en-US" sz="1800" spc="-53" dirty="0">
                <a:latin typeface="Arial"/>
                <a:cs typeface="Arial"/>
              </a:rPr>
              <a:t> </a:t>
            </a:r>
            <a:r>
              <a:rPr lang="en-US" sz="1800" spc="-8" dirty="0">
                <a:latin typeface="Arial"/>
                <a:cs typeface="Arial"/>
              </a:rPr>
              <a:t>includes</a:t>
            </a:r>
            <a:r>
              <a:rPr lang="en-US" sz="1800" spc="-8" dirty="0" smtClean="0">
                <a:latin typeface="Arial"/>
                <a:cs typeface="Arial"/>
              </a:rPr>
              <a:t>:</a:t>
            </a:r>
          </a:p>
          <a:p>
            <a:pPr marL="540544" marR="431483" lvl="1" indent="-257175">
              <a:spcBef>
                <a:spcPts val="75"/>
              </a:spcBef>
              <a:tabLst>
                <a:tab pos="266224" algn="l"/>
              </a:tabLst>
            </a:pPr>
            <a:r>
              <a:rPr lang="en-US" sz="1400" spc="-8" dirty="0" smtClean="0">
                <a:solidFill>
                  <a:schemeClr val="tx1"/>
                </a:solidFill>
                <a:latin typeface="Arial"/>
                <a:cs typeface="Arial"/>
              </a:rPr>
              <a:t>Modifying scattering chamber inlet port for bellows addition.</a:t>
            </a:r>
          </a:p>
          <a:p>
            <a:pPr marL="540544" marR="431483" lvl="1" indent="-257175">
              <a:spcBef>
                <a:spcPts val="75"/>
              </a:spcBef>
              <a:tabLst>
                <a:tab pos="266224" algn="l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eak</a:t>
            </a:r>
            <a:r>
              <a:rPr lang="en-US" sz="1400" spc="-23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check</a:t>
            </a:r>
            <a:r>
              <a:rPr lang="en-US" sz="1400" spc="-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US" sz="1400" spc="-2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spc="-8" dirty="0">
                <a:solidFill>
                  <a:schemeClr val="tx1"/>
                </a:solidFill>
                <a:latin typeface="Arial"/>
                <a:cs typeface="Arial"/>
              </a:rPr>
              <a:t>scattering </a:t>
            </a:r>
            <a:r>
              <a:rPr lang="en-US" sz="1400" spc="-8" dirty="0" smtClean="0">
                <a:solidFill>
                  <a:schemeClr val="tx1"/>
                </a:solidFill>
                <a:latin typeface="Arial"/>
                <a:cs typeface="Arial"/>
              </a:rPr>
              <a:t>chamber after modifications for bellows.</a:t>
            </a:r>
          </a:p>
          <a:p>
            <a:pPr marL="540544" marR="431483" lvl="1" indent="-257175">
              <a:spcBef>
                <a:spcPts val="75"/>
              </a:spcBef>
              <a:tabLst>
                <a:tab pos="266224" algn="l"/>
              </a:tabLst>
            </a:pPr>
            <a:r>
              <a:rPr lang="en-US" sz="1400" spc="-8" dirty="0" smtClean="0">
                <a:solidFill>
                  <a:schemeClr val="tx1"/>
                </a:solidFill>
                <a:latin typeface="Arial"/>
                <a:cs typeface="Arial"/>
              </a:rPr>
              <a:t>Fabricate stands for scattering chamber and dipole arms.</a:t>
            </a:r>
          </a:p>
          <a:p>
            <a:pPr marL="540544" marR="431483" lvl="1" indent="-257175">
              <a:spcBef>
                <a:spcPts val="75"/>
              </a:spcBef>
              <a:tabLst>
                <a:tab pos="266224" algn="l"/>
              </a:tabLst>
            </a:pPr>
            <a:r>
              <a:rPr lang="en-US" sz="1400" spc="-8" dirty="0" smtClean="0">
                <a:solidFill>
                  <a:schemeClr val="tx1"/>
                </a:solidFill>
                <a:latin typeface="Arial"/>
                <a:cs typeface="Arial"/>
              </a:rPr>
              <a:t>Modify magnets upon arrival.</a:t>
            </a:r>
            <a:endParaRPr lang="en-US" sz="1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540544" marR="431483" lvl="1" indent="-257175">
              <a:spcBef>
                <a:spcPts val="75"/>
              </a:spcBef>
              <a:tabLst>
                <a:tab pos="266224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Leak</a:t>
            </a:r>
            <a:r>
              <a:rPr lang="en-US" sz="1400" spc="-34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check</a:t>
            </a:r>
            <a:r>
              <a:rPr lang="en-US" sz="1400" spc="-38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dipole</a:t>
            </a:r>
            <a:r>
              <a:rPr lang="en-US" sz="1400" spc="-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chamber</a:t>
            </a:r>
            <a:r>
              <a:rPr lang="en-US" sz="14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spc="-15" dirty="0" smtClean="0">
                <a:solidFill>
                  <a:schemeClr val="tx1"/>
                </a:solidFill>
                <a:latin typeface="Arial"/>
                <a:cs typeface="Arial"/>
              </a:rPr>
              <a:t>upon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 its</a:t>
            </a:r>
            <a:r>
              <a:rPr lang="en-US" sz="1400" spc="-15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spc="-8" dirty="0" smtClean="0">
                <a:solidFill>
                  <a:schemeClr val="tx1"/>
                </a:solidFill>
                <a:latin typeface="Arial"/>
                <a:cs typeface="Arial"/>
              </a:rPr>
              <a:t>arrival.</a:t>
            </a:r>
          </a:p>
          <a:p>
            <a:pPr marL="540544" marR="431483" lvl="1" indent="-257175">
              <a:spcBef>
                <a:spcPts val="75"/>
              </a:spcBef>
              <a:tabLst>
                <a:tab pos="266224" algn="l"/>
              </a:tabLst>
            </a:pPr>
            <a:r>
              <a:rPr lang="en-US" sz="1400" spc="-8" dirty="0" smtClean="0">
                <a:solidFill>
                  <a:schemeClr val="tx1"/>
                </a:solidFill>
                <a:latin typeface="Arial"/>
                <a:cs typeface="Arial"/>
              </a:rPr>
              <a:t>Order all remaining hardware (mostly bolts, nuts, and gaskets)</a:t>
            </a:r>
          </a:p>
          <a:p>
            <a:pPr marL="540544" marR="431483" lvl="1" indent="-257175">
              <a:spcBef>
                <a:spcPts val="75"/>
              </a:spcBef>
              <a:tabLst>
                <a:tab pos="266224" algn="l"/>
              </a:tabLst>
            </a:pPr>
            <a:r>
              <a:rPr lang="en-US" sz="1400" spc="-8" dirty="0" smtClean="0">
                <a:solidFill>
                  <a:schemeClr val="tx1"/>
                </a:solidFill>
                <a:latin typeface="Arial"/>
                <a:cs typeface="Arial"/>
              </a:rPr>
              <a:t>Assemble complete system, leak check, and survey.</a:t>
            </a:r>
            <a:endParaRPr lang="en-US" sz="14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DarkLight at ARIEL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tes Jason Template">
  <a:themeElements>
    <a:clrScheme name="DOE_review_7_07_final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OE_review_7_07_final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_review_7_07_final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_review_7_07_final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_review_7_07_final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_review_7_07_final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_review_7_07_final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_review_7_07_final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_review_7_07_final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Bates Jason Template2</Template>
  <TotalTime>13647</TotalTime>
  <Words>254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Bates Jason Template</vt:lpstr>
      <vt:lpstr>Microsoft PowerPoint Presentation</vt:lpstr>
      <vt:lpstr>DarkLight at ARIEL Update July 2024 </vt:lpstr>
      <vt:lpstr>Latest Experiment layout</vt:lpstr>
      <vt:lpstr>DarkLight Scattering Chamber</vt:lpstr>
      <vt:lpstr>Scattering Chamber</vt:lpstr>
      <vt:lpstr>Dipole Magnets</vt:lpstr>
      <vt:lpstr>Section View of Electron arm w/ latest PEEK design</vt:lpstr>
      <vt:lpstr>Thin window FEA analysis</vt:lpstr>
      <vt:lpstr>Spectrometer Window Testing</vt:lpstr>
      <vt:lpstr>Summary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Bessuille</dc:creator>
  <cp:lastModifiedBy>Jim Kelsey</cp:lastModifiedBy>
  <cp:revision>229</cp:revision>
  <cp:lastPrinted>2018-03-01T12:26:43Z</cp:lastPrinted>
  <dcterms:created xsi:type="dcterms:W3CDTF">2019-03-01T14:41:10Z</dcterms:created>
  <dcterms:modified xsi:type="dcterms:W3CDTF">2024-07-11T15:02:40Z</dcterms:modified>
</cp:coreProperties>
</file>