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597" r:id="rId3"/>
    <p:sldId id="598" r:id="rId4"/>
    <p:sldId id="599" r:id="rId5"/>
    <p:sldId id="601" r:id="rId6"/>
    <p:sldId id="600" r:id="rId7"/>
    <p:sldId id="602" r:id="rId8"/>
    <p:sldId id="605" r:id="rId9"/>
    <p:sldId id="607" r:id="rId10"/>
    <p:sldId id="608" r:id="rId11"/>
    <p:sldId id="610" r:id="rId12"/>
    <p:sldId id="6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ECE"/>
    <a:srgbClr val="E26060"/>
    <a:srgbClr val="009A00"/>
    <a:srgbClr val="FF7C80"/>
    <a:srgbClr val="FF9999"/>
    <a:srgbClr val="002060"/>
    <a:srgbClr val="91A2B9"/>
    <a:srgbClr val="101C32"/>
    <a:srgbClr val="A42024"/>
    <a:srgbClr val="9E1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896FB-972B-433D-9313-BC9AA180E0DF}" v="2133" dt="2024-04-29T21:36:14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222" autoAdjust="0"/>
  </p:normalViewPr>
  <p:slideViewPr>
    <p:cSldViewPr snapToGrid="0">
      <p:cViewPr varScale="1">
        <p:scale>
          <a:sx n="98" d="100"/>
          <a:sy n="98" d="100"/>
        </p:scale>
        <p:origin x="84" y="9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585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ghan Ro" userId="44e12f7db2e3a229" providerId="LiveId" clId="{3F0D9CF0-D8F4-4DAB-8F0C-F34DD5A7DC9D}"/>
    <pc:docChg chg="undo custSel modSld">
      <pc:chgData name="Sunghan Ro" userId="44e12f7db2e3a229" providerId="LiveId" clId="{3F0D9CF0-D8F4-4DAB-8F0C-F34DD5A7DC9D}" dt="2024-04-30T11:55:41.351" v="150" actId="20577"/>
      <pc:docMkLst>
        <pc:docMk/>
      </pc:docMkLst>
      <pc:sldChg chg="addSp delSp modSp mod">
        <pc:chgData name="Sunghan Ro" userId="44e12f7db2e3a229" providerId="LiveId" clId="{3F0D9CF0-D8F4-4DAB-8F0C-F34DD5A7DC9D}" dt="2024-04-30T11:53:30.152" v="115"/>
        <pc:sldMkLst>
          <pc:docMk/>
          <pc:sldMk cId="2927600059" sldId="600"/>
        </pc:sldMkLst>
        <pc:picChg chg="add mod">
          <ac:chgData name="Sunghan Ro" userId="44e12f7db2e3a229" providerId="LiveId" clId="{3F0D9CF0-D8F4-4DAB-8F0C-F34DD5A7DC9D}" dt="2024-04-30T11:53:30.152" v="115"/>
          <ac:picMkLst>
            <pc:docMk/>
            <pc:sldMk cId="2927600059" sldId="600"/>
            <ac:picMk id="2" creationId="{B8CFFCD8-8C79-C139-8733-25C27741736E}"/>
          </ac:picMkLst>
        </pc:picChg>
        <pc:picChg chg="del">
          <ac:chgData name="Sunghan Ro" userId="44e12f7db2e3a229" providerId="LiveId" clId="{3F0D9CF0-D8F4-4DAB-8F0C-F34DD5A7DC9D}" dt="2024-04-30T11:53:29.362" v="114" actId="478"/>
          <ac:picMkLst>
            <pc:docMk/>
            <pc:sldMk cId="2927600059" sldId="600"/>
            <ac:picMk id="15" creationId="{1EED9514-9A2A-33C4-24A0-FB5B959A780E}"/>
          </ac:picMkLst>
        </pc:picChg>
      </pc:sldChg>
      <pc:sldChg chg="delSp modSp mod">
        <pc:chgData name="Sunghan Ro" userId="44e12f7db2e3a229" providerId="LiveId" clId="{3F0D9CF0-D8F4-4DAB-8F0C-F34DD5A7DC9D}" dt="2024-04-30T11:53:20.669" v="113" actId="1038"/>
        <pc:sldMkLst>
          <pc:docMk/>
          <pc:sldMk cId="1063881753" sldId="601"/>
        </pc:sldMkLst>
        <pc:picChg chg="del mod ord replST">
          <ac:chgData name="Sunghan Ro" userId="44e12f7db2e3a229" providerId="LiveId" clId="{3F0D9CF0-D8F4-4DAB-8F0C-F34DD5A7DC9D}" dt="2024-04-30T11:53:17.066" v="109" actId="478"/>
          <ac:picMkLst>
            <pc:docMk/>
            <pc:sldMk cId="1063881753" sldId="601"/>
            <ac:picMk id="4" creationId="{A1A474E9-0A4F-A161-992D-7A1EE18215D2}"/>
          </ac:picMkLst>
        </pc:picChg>
        <pc:picChg chg="mod ord replST">
          <ac:chgData name="Sunghan Ro" userId="44e12f7db2e3a229" providerId="LiveId" clId="{3F0D9CF0-D8F4-4DAB-8F0C-F34DD5A7DC9D}" dt="2024-04-30T11:53:20.669" v="113" actId="1038"/>
          <ac:picMkLst>
            <pc:docMk/>
            <pc:sldMk cId="1063881753" sldId="601"/>
            <ac:picMk id="8" creationId="{8E1748EF-6548-7AF1-B02D-0BCE51265203}"/>
          </ac:picMkLst>
        </pc:picChg>
        <pc:picChg chg="del mod">
          <ac:chgData name="Sunghan Ro" userId="44e12f7db2e3a229" providerId="LiveId" clId="{3F0D9CF0-D8F4-4DAB-8F0C-F34DD5A7DC9D}" dt="2024-04-30T11:53:02.131" v="37" actId="478"/>
          <ac:picMkLst>
            <pc:docMk/>
            <pc:sldMk cId="1063881753" sldId="601"/>
            <ac:picMk id="15" creationId="{1EED9514-9A2A-33C4-24A0-FB5B959A780E}"/>
          </ac:picMkLst>
        </pc:picChg>
      </pc:sldChg>
      <pc:sldChg chg="modSp mod">
        <pc:chgData name="Sunghan Ro" userId="44e12f7db2e3a229" providerId="LiveId" clId="{3F0D9CF0-D8F4-4DAB-8F0C-F34DD5A7DC9D}" dt="2024-04-30T11:55:21.415" v="139" actId="20577"/>
        <pc:sldMkLst>
          <pc:docMk/>
          <pc:sldMk cId="3052315927" sldId="605"/>
        </pc:sldMkLst>
        <pc:spChg chg="mod">
          <ac:chgData name="Sunghan Ro" userId="44e12f7db2e3a229" providerId="LiveId" clId="{3F0D9CF0-D8F4-4DAB-8F0C-F34DD5A7DC9D}" dt="2024-04-30T11:55:21.415" v="139" actId="20577"/>
          <ac:spMkLst>
            <pc:docMk/>
            <pc:sldMk cId="3052315927" sldId="605"/>
            <ac:spMk id="3" creationId="{238AE05A-818F-0A02-EDA6-D69FB563CBAA}"/>
          </ac:spMkLst>
        </pc:spChg>
      </pc:sldChg>
      <pc:sldChg chg="modSp mod">
        <pc:chgData name="Sunghan Ro" userId="44e12f7db2e3a229" providerId="LiveId" clId="{3F0D9CF0-D8F4-4DAB-8F0C-F34DD5A7DC9D}" dt="2024-04-30T11:55:41.351" v="150" actId="20577"/>
        <pc:sldMkLst>
          <pc:docMk/>
          <pc:sldMk cId="1730171383" sldId="608"/>
        </pc:sldMkLst>
        <pc:spChg chg="mod">
          <ac:chgData name="Sunghan Ro" userId="44e12f7db2e3a229" providerId="LiveId" clId="{3F0D9CF0-D8F4-4DAB-8F0C-F34DD5A7DC9D}" dt="2024-04-30T11:55:41.351" v="150" actId="20577"/>
          <ac:spMkLst>
            <pc:docMk/>
            <pc:sldMk cId="1730171383" sldId="608"/>
            <ac:spMk id="3" creationId="{238AE05A-818F-0A02-EDA6-D69FB563CB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9F23C-FAC0-4C74-A8BD-B2C9C7A647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7650-08AF-4A5C-8B34-B2A083FB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3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7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E0AE-6122-737B-FB05-6259DE4F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F375-626D-95A9-5CC2-2089502CB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4E621-FDCB-11C5-6837-7944F37A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38AF-6562-A315-E008-C0BD9E786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7650-08AF-4A5C-8B34-B2A083FB3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0054-0055-4A7D-8CC9-BE3B0684819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1792-6AF7-4B67-80A5-9F941D96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6.xml"/><Relationship Id="rId7" Type="http://schemas.openxmlformats.org/officeDocument/2006/relationships/image" Target="../media/image71.jp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7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5.xml"/><Relationship Id="rId7" Type="http://schemas.openxmlformats.org/officeDocument/2006/relationships/image" Target="../media/image16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tags" Target="../tags/tag18.xml"/><Relationship Id="rId21" Type="http://schemas.openxmlformats.org/officeDocument/2006/relationships/image" Target="../media/image25.png"/><Relationship Id="rId7" Type="http://schemas.openxmlformats.org/officeDocument/2006/relationships/tags" Target="../tags/tag22.xml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tags" Target="../tags/tag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5.png"/><Relationship Id="rId5" Type="http://schemas.openxmlformats.org/officeDocument/2006/relationships/tags" Target="../tags/tag20.xml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3.pn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5.xml"/><Relationship Id="rId16" Type="http://schemas.openxmlformats.org/officeDocument/2006/relationships/image" Target="../media/image31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0.png"/><Relationship Id="rId5" Type="http://schemas.openxmlformats.org/officeDocument/2006/relationships/tags" Target="../tags/tag28.xml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2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2" Type="http://schemas.openxmlformats.org/officeDocument/2006/relationships/tags" Target="../tags/tag32.xml"/><Relationship Id="rId16" Type="http://schemas.openxmlformats.org/officeDocument/2006/relationships/image" Target="../media/image26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3.png"/><Relationship Id="rId5" Type="http://schemas.openxmlformats.org/officeDocument/2006/relationships/tags" Target="../tags/tag35.xml"/><Relationship Id="rId1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tags" Target="../tags/tag34.xml"/><Relationship Id="rId9" Type="http://schemas.openxmlformats.org/officeDocument/2006/relationships/image" Target="../media/image20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38.png"/><Relationship Id="rId39" Type="http://schemas.openxmlformats.org/officeDocument/2006/relationships/image" Target="../media/image13.png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6.png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41.png"/><Relationship Id="rId41" Type="http://schemas.openxmlformats.org/officeDocument/2006/relationships/image" Target="../media/image50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20.png"/><Relationship Id="rId32" Type="http://schemas.openxmlformats.org/officeDocument/2006/relationships/image" Target="../media/image44.png"/><Relationship Id="rId37" Type="http://schemas.openxmlformats.org/officeDocument/2006/relationships/image" Target="../media/image11.png"/><Relationship Id="rId40" Type="http://schemas.openxmlformats.org/officeDocument/2006/relationships/image" Target="../media/image49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36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43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27.png"/><Relationship Id="rId17" Type="http://schemas.openxmlformats.org/officeDocument/2006/relationships/image" Target="../media/image55.png"/><Relationship Id="rId2" Type="http://schemas.openxmlformats.org/officeDocument/2006/relationships/tags" Target="../tags/tag57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0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57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1.mp4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67.xml"/><Relationship Id="rId21" Type="http://schemas.openxmlformats.org/officeDocument/2006/relationships/image" Target="../media/image67.png"/><Relationship Id="rId7" Type="http://schemas.openxmlformats.org/officeDocument/2006/relationships/tags" Target="../tags/tag71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63.png"/><Relationship Id="rId2" Type="http://schemas.openxmlformats.org/officeDocument/2006/relationships/tags" Target="../tags/tag6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15" Type="http://schemas.openxmlformats.org/officeDocument/2006/relationships/image" Target="../media/image61.png"/><Relationship Id="rId10" Type="http://schemas.openxmlformats.org/officeDocument/2006/relationships/tags" Target="../tags/tag72.xml"/><Relationship Id="rId19" Type="http://schemas.openxmlformats.org/officeDocument/2006/relationships/image" Target="../media/image65.png"/><Relationship Id="rId4" Type="http://schemas.openxmlformats.org/officeDocument/2006/relationships/tags" Target="../tags/tag68.xml"/><Relationship Id="rId9" Type="http://schemas.openxmlformats.org/officeDocument/2006/relationships/video" Target="../media/media1.mp4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02889" y="3667596"/>
            <a:ext cx="8986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221F1F"/>
                </a:solidFill>
                <a:latin typeface="Gill Sans MT Pro Medium" panose="020B0602020104020203" pitchFamily="34" charset="0"/>
              </a:rPr>
              <a:t>SubMIT</a:t>
            </a:r>
            <a:r>
              <a:rPr lang="en-US" sz="3200" b="1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 group meeting</a:t>
            </a:r>
          </a:p>
          <a:p>
            <a:pPr algn="ctr"/>
            <a:endParaRPr lang="en-US" sz="1600" b="1" dirty="0">
              <a:solidFill>
                <a:srgbClr val="221F1F"/>
              </a:solidFill>
              <a:latin typeface="Gill Sans MT Pro Medium" panose="020B0602020104020203" pitchFamily="34" charset="0"/>
            </a:endParaRPr>
          </a:p>
          <a:p>
            <a:pPr algn="ctr"/>
            <a:r>
              <a:rPr lang="en-US" sz="2800" b="1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Sunghan Ro</a:t>
            </a:r>
          </a:p>
          <a:p>
            <a:pPr algn="ctr"/>
            <a:r>
              <a:rPr lang="en-US" sz="2000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Julien Tailleur group, 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73DA0F-0B2B-7485-91EB-A0BDD9263628}"/>
              </a:ext>
            </a:extLst>
          </p:cNvPr>
          <p:cNvSpPr/>
          <p:nvPr/>
        </p:nvSpPr>
        <p:spPr>
          <a:xfrm>
            <a:off x="1111582" y="1544044"/>
            <a:ext cx="99098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A21F34"/>
                </a:solidFill>
                <a:latin typeface="Gill Sans MT Pro Medium" panose="020B0602020104020203" pitchFamily="34" charset="0"/>
              </a:rPr>
              <a:t>Studying diffusion with conservation of center of mass using </a:t>
            </a:r>
            <a:r>
              <a:rPr lang="en-US" sz="4400" b="1" dirty="0" err="1">
                <a:solidFill>
                  <a:srgbClr val="A21F34"/>
                </a:solidFill>
                <a:latin typeface="Gill Sans MT Pro Medium" panose="020B0602020104020203" pitchFamily="34" charset="0"/>
              </a:rPr>
              <a:t>subMIT</a:t>
            </a:r>
            <a:endParaRPr lang="en-US" sz="4400" b="1" dirty="0">
              <a:solidFill>
                <a:srgbClr val="A21F34"/>
              </a:solidFill>
              <a:latin typeface="Gill Sans MT Pro Medium" panose="020B0602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8AD09-A2E4-1C72-4B49-A0E5A4664D0A}"/>
              </a:ext>
            </a:extLst>
          </p:cNvPr>
          <p:cNvSpPr/>
          <p:nvPr/>
        </p:nvSpPr>
        <p:spPr>
          <a:xfrm>
            <a:off x="875407" y="5714203"/>
            <a:ext cx="10382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Reference</a:t>
            </a:r>
            <a:r>
              <a:rPr lang="en-US" sz="2000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: Han, Lake &amp; Ro, Phys. Rev. Lett. </a:t>
            </a:r>
            <a:r>
              <a:rPr lang="en-US" sz="2000" b="1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132</a:t>
            </a:r>
            <a:r>
              <a:rPr lang="en-US" sz="2000" dirty="0">
                <a:solidFill>
                  <a:srgbClr val="221F1F"/>
                </a:solidFill>
                <a:latin typeface="Gill Sans MT Pro Medium" panose="020B0602020104020203" pitchFamily="34" charset="0"/>
              </a:rPr>
              <a:t>, 137102 (2024)</a:t>
            </a:r>
          </a:p>
        </p:txBody>
      </p:sp>
    </p:spTree>
    <p:extLst>
      <p:ext uri="{BB962C8B-B14F-4D97-AF65-F5344CB8AC3E}">
        <p14:creationId xmlns:p14="http://schemas.microsoft.com/office/powerpoint/2010/main" val="218336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Crossover in finite sized systems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130C5-6B5F-4BCC-4CAC-EF23C460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44" y="1257481"/>
            <a:ext cx="8210312" cy="434303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sffamily&#10;\noindent&#10;... thanks subMIT!&#10;&#10;\end{document}" title="IguanaTex Bitmap Display">
            <a:extLst>
              <a:ext uri="{FF2B5EF4-FFF2-40B4-BE49-F238E27FC236}">
                <a16:creationId xmlns:a16="http://schemas.microsoft.com/office/drawing/2014/main" id="{C41B23CC-B2B3-A9B3-071B-496C734F62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13" y="6097052"/>
            <a:ext cx="1953524" cy="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Acknowledgement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15" name="Picture 14" descr="\documentclass{article}&#10;\usepackage{amsmath}&#10;\pagestyle{empty}&#10;\begin{document}&#10;&#10;\sffamily&#10;&#10;\noindent {\bf Reference}: J. Han, E. Lake, \&amp; S. Ro, Phys. Rev. Lett. {\bf 132}, 137102 (2024)&#10;&#10;&#10;\end{document}" title="IguanaTex Bitmap Display">
            <a:extLst>
              <a:ext uri="{FF2B5EF4-FFF2-40B4-BE49-F238E27FC236}">
                <a16:creationId xmlns:a16="http://schemas.microsoft.com/office/drawing/2014/main" id="{6147ED0F-BE1C-10CA-6F92-C68EA5705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4" y="5346201"/>
            <a:ext cx="6184012" cy="190857"/>
          </a:xfrm>
          <a:prstGeom prst="rect">
            <a:avLst/>
          </a:prstGeom>
        </p:spPr>
      </p:pic>
      <p:pic>
        <p:nvPicPr>
          <p:cNvPr id="17" name="Picture 16" descr="A person sitting on a couch reading a book&#10;&#10;Description automatically generated">
            <a:extLst>
              <a:ext uri="{FF2B5EF4-FFF2-40B4-BE49-F238E27FC236}">
                <a16:creationId xmlns:a16="http://schemas.microsoft.com/office/drawing/2014/main" id="{82BDE045-3EFF-F927-D0A4-4C860DC70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641389"/>
            <a:ext cx="2352639" cy="1933575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8EAD322-51EE-1A0F-0518-1C05B2385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11" y="1508531"/>
            <a:ext cx="1979014" cy="206643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sffamily&#10;&#10;\centering{&#10;Jung Hoon Han&#10;&#10;Sungkyunkwan University&#10;}&#10;&#10;&#10;\end{document}" title="IguanaTex Bitmap Display">
            <a:extLst>
              <a:ext uri="{FF2B5EF4-FFF2-40B4-BE49-F238E27FC236}">
                <a16:creationId xmlns:a16="http://schemas.microsoft.com/office/drawing/2014/main" id="{16E5A613-80D5-A13F-7623-7D887D7713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99" y="4069154"/>
            <a:ext cx="2010290" cy="397714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sffamily&#10;&#10;\centering{&#10;Ethan Lake&#10;&#10;UC Berkeley&#10;}&#10;&#10;&#10;\end{document}" title="IguanaTex Bitmap Display">
            <a:extLst>
              <a:ext uri="{FF2B5EF4-FFF2-40B4-BE49-F238E27FC236}">
                <a16:creationId xmlns:a16="http://schemas.microsoft.com/office/drawing/2014/main" id="{42FBC076-3DBC-6D2B-5D1E-B9C25D1FC5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17" y="4069154"/>
            <a:ext cx="960002" cy="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4E71-D893-10CB-81CE-C1A76C8B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B7F5-61A0-132A-AFC3-451221B5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FAAC0-D48A-C341-18BD-6382B3E9316D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Normal diffusion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3E4B2-C047-CB5C-901B-45E87F39FC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218" y="1780234"/>
            <a:ext cx="4970146" cy="1744527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sffamily&#10;\noindent&#10;\begin{equation}&#10;\nonumber \partial_t \rho({\bf r}, t) = - \nabla \cdot {\bf J}&#10;\end{equation}&#10;&#10;\end{document}" title="IguanaTex Bitmap Display">
            <a:extLst>
              <a:ext uri="{FF2B5EF4-FFF2-40B4-BE49-F238E27FC236}">
                <a16:creationId xmlns:a16="http://schemas.microsoft.com/office/drawing/2014/main" id="{DFC7E994-B1B2-01C3-1234-8D9C51C949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87" y="1957444"/>
            <a:ext cx="1927619" cy="25447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sffamily&#10;\noindent&#10;Normal diffusion preserves the number of particles&#10;&#10;\end{document}" title="IguanaTex Bitmap Display">
            <a:extLst>
              <a:ext uri="{FF2B5EF4-FFF2-40B4-BE49-F238E27FC236}">
                <a16:creationId xmlns:a16="http://schemas.microsoft.com/office/drawing/2014/main" id="{DD37F33B-871C-CF7D-52D4-5E34B37ED5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87" y="1474763"/>
            <a:ext cx="5278476" cy="22704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sffamily&#10;\noindent&#10;The current vector is given as &#10;&#10;\end{document}" title="IguanaTex Bitmap Display">
            <a:extLst>
              <a:ext uri="{FF2B5EF4-FFF2-40B4-BE49-F238E27FC236}">
                <a16:creationId xmlns:a16="http://schemas.microsoft.com/office/drawing/2014/main" id="{56F11160-66F4-44B9-6850-EE04B109A2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87" y="2669834"/>
            <a:ext cx="3136000" cy="227048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sffamily&#10;\noindent&#10;\begin{equation}&#10;\nonumber {\bf J}(\rho, \nabla \rho, \cdots) = - D \nabla \rho + K \nabla (\nabla^2 \rho) + \cdots&#10;\end{equation}&#10;&#10;\end{document}" title="IguanaTex Bitmap Display">
            <a:extLst>
              <a:ext uri="{FF2B5EF4-FFF2-40B4-BE49-F238E27FC236}">
                <a16:creationId xmlns:a16="http://schemas.microsoft.com/office/drawing/2014/main" id="{E2B13486-4E16-8890-10FE-1C1F2605F7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87" y="3142524"/>
            <a:ext cx="4455619" cy="28647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sffamily&#10;\noindent&#10;In the large length and long time scales, we obtain the diffusion equation&#10;&#10;\end{document}" title="IguanaTex Bitmap Display">
            <a:extLst>
              <a:ext uri="{FF2B5EF4-FFF2-40B4-BE49-F238E27FC236}">
                <a16:creationId xmlns:a16="http://schemas.microsoft.com/office/drawing/2014/main" id="{CE006D1C-6FBD-0BAD-856B-A133DD2221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4" y="4131929"/>
            <a:ext cx="7684572" cy="230095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sffamily&#10;\noindent&#10;\begin{equation}&#10;\nonumber \partial_t \rho({\bf r}, t) = D \nabla^2 \rho&#10;\end{equation}&#10;&#10;\end{document}" title="IguanaTex Bitmap Display">
            <a:extLst>
              <a:ext uri="{FF2B5EF4-FFF2-40B4-BE49-F238E27FC236}">
                <a16:creationId xmlns:a16="http://schemas.microsoft.com/office/drawing/2014/main" id="{07F3CC5E-77B4-B56E-F7F3-DBA210C0D7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4" y="5190377"/>
            <a:ext cx="1871238" cy="286476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sffamily&#10;\noindent&#10;\begin{equation}&#10;\nonumber \Rightarrow&#10;\end{equation}&#10;&#10;\end{document}" title="IguanaTex Bitmap Display">
            <a:extLst>
              <a:ext uri="{FF2B5EF4-FFF2-40B4-BE49-F238E27FC236}">
                <a16:creationId xmlns:a16="http://schemas.microsoft.com/office/drawing/2014/main" id="{A9CCBDB4-DC24-6C5C-FF4D-CE4E996068A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3" y="5262758"/>
            <a:ext cx="225524" cy="141714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sffamily&#10;\noindent&#10;\begin{equation}&#10;\nonumber |\Delta r| \propto t^{1/2}&#10;\end{equation}&#10;&#10;\end{document}" title="IguanaTex Bitmap Display">
            <a:extLst>
              <a:ext uri="{FF2B5EF4-FFF2-40B4-BE49-F238E27FC236}">
                <a16:creationId xmlns:a16="http://schemas.microsoft.com/office/drawing/2014/main" id="{6BA5F3B8-16CE-AB37-4258-273F3F0B334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78" y="4921376"/>
            <a:ext cx="1165714" cy="301714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sffamily&#10;\noindent&#10;\begin{equation}&#10;\nonumber z = 2&#10;\end{equation}&#10;&#10;\end{document}" title="IguanaTex Bitmap Display">
            <a:extLst>
              <a:ext uri="{FF2B5EF4-FFF2-40B4-BE49-F238E27FC236}">
                <a16:creationId xmlns:a16="http://schemas.microsoft.com/office/drawing/2014/main" id="{F686BD4F-F19C-C4EC-FE2E-1BB9F5CA078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78" y="5491158"/>
            <a:ext cx="569905" cy="170667"/>
          </a:xfrm>
          <a:prstGeom prst="rect">
            <a:avLst/>
          </a:prstGeom>
        </p:spPr>
      </p:pic>
      <p:pic>
        <p:nvPicPr>
          <p:cNvPr id="37" name="Picture 36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078A09A9-88E1-2341-595A-3C781135271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19" y="4715095"/>
            <a:ext cx="2860812" cy="1593556"/>
          </a:xfrm>
          <a:prstGeom prst="rect">
            <a:avLst/>
          </a:prstGeom>
        </p:spPr>
      </p:pic>
      <p:cxnSp>
        <p:nvCxnSpPr>
          <p:cNvPr id="38" name="직선 연결선 41 1">
            <a:extLst>
              <a:ext uri="{FF2B5EF4-FFF2-40B4-BE49-F238E27FC236}">
                <a16:creationId xmlns:a16="http://schemas.microsoft.com/office/drawing/2014/main" id="{343E3DE0-7F7F-0792-1CEA-3BF361502A48}"/>
              </a:ext>
            </a:extLst>
          </p:cNvPr>
          <p:cNvCxnSpPr>
            <a:cxnSpLocks/>
          </p:cNvCxnSpPr>
          <p:nvPr/>
        </p:nvCxnSpPr>
        <p:spPr>
          <a:xfrm>
            <a:off x="6455005" y="6272813"/>
            <a:ext cx="370004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1 2">
            <a:extLst>
              <a:ext uri="{FF2B5EF4-FFF2-40B4-BE49-F238E27FC236}">
                <a16:creationId xmlns:a16="http://schemas.microsoft.com/office/drawing/2014/main" id="{872DFD48-392D-DE37-BB58-6FFD7C93FCC0}"/>
              </a:ext>
            </a:extLst>
          </p:cNvPr>
          <p:cNvCxnSpPr>
            <a:cxnSpLocks/>
          </p:cNvCxnSpPr>
          <p:nvPr/>
        </p:nvCxnSpPr>
        <p:spPr>
          <a:xfrm>
            <a:off x="6637484" y="4715095"/>
            <a:ext cx="0" cy="180412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\documentclass{article}&#10;\usepackage{amsmath}&#10;\pagestyle{empty}&#10;\begin{document}&#10;&#10;\sffamily&#10;\noindent&#10;\begin{equation}&#10;\nonumber x&#10;\end{equation}&#10;&#10;\end{document}" title="IguanaTex Bitmap Display">
            <a:extLst>
              <a:ext uri="{FF2B5EF4-FFF2-40B4-BE49-F238E27FC236}">
                <a16:creationId xmlns:a16="http://schemas.microsoft.com/office/drawing/2014/main" id="{FC39AC8F-52E2-6DF4-359A-D83C20988B8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68" y="6404933"/>
            <a:ext cx="128000" cy="114286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\sffamily&#10;\noindent&#10;\begin{equation}&#10;\nonumber \rho&#10;\end{equation}&#10;&#10;\end{document}" title="IguanaTex Bitmap Display">
            <a:extLst>
              <a:ext uri="{FF2B5EF4-FFF2-40B4-BE49-F238E27FC236}">
                <a16:creationId xmlns:a16="http://schemas.microsoft.com/office/drawing/2014/main" id="{09A4CCA0-D85D-6226-B4C2-5E550082FB7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60" y="4664047"/>
            <a:ext cx="121905" cy="166096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sffamily&#10;\noindent&#10;\begin{equation}&#10;\nonumber \propto t^{1/2}&#10;\end{equation}&#10;&#10;\end{document}" title="IguanaTex Bitmap Display">
            <a:extLst>
              <a:ext uri="{FF2B5EF4-FFF2-40B4-BE49-F238E27FC236}">
                <a16:creationId xmlns:a16="http://schemas.microsoft.com/office/drawing/2014/main" id="{CD50F031-1BE0-552A-B081-41077C373B4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42" y="5310715"/>
            <a:ext cx="638477" cy="240763"/>
          </a:xfrm>
          <a:prstGeom prst="rect">
            <a:avLst/>
          </a:prstGeom>
        </p:spPr>
      </p:pic>
      <p:cxnSp>
        <p:nvCxnSpPr>
          <p:cNvPr id="55" name="직선 연결선 41 1">
            <a:extLst>
              <a:ext uri="{FF2B5EF4-FFF2-40B4-BE49-F238E27FC236}">
                <a16:creationId xmlns:a16="http://schemas.microsoft.com/office/drawing/2014/main" id="{DA57F5F1-DCAE-D181-1EE2-FEEE9118DA05}"/>
              </a:ext>
            </a:extLst>
          </p:cNvPr>
          <p:cNvCxnSpPr>
            <a:cxnSpLocks/>
          </p:cNvCxnSpPr>
          <p:nvPr/>
        </p:nvCxnSpPr>
        <p:spPr>
          <a:xfrm>
            <a:off x="7840212" y="5511873"/>
            <a:ext cx="82042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FAAC0-D48A-C341-18BD-6382B3E9316D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Diffusion with kinetic constraints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9B96261-C845-75A8-47BF-5E1916C07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64" y="1457331"/>
            <a:ext cx="3394364" cy="2100263"/>
          </a:xfrm>
          <a:prstGeom prst="rect">
            <a:avLst/>
          </a:prstGeom>
        </p:spPr>
      </p:pic>
      <p:cxnSp>
        <p:nvCxnSpPr>
          <p:cNvPr id="5" name="직선 연결선 41 1">
            <a:extLst>
              <a:ext uri="{FF2B5EF4-FFF2-40B4-BE49-F238E27FC236}">
                <a16:creationId xmlns:a16="http://schemas.microsoft.com/office/drawing/2014/main" id="{C6F5960E-DE92-0997-0860-C65183F03DB1}"/>
              </a:ext>
            </a:extLst>
          </p:cNvPr>
          <p:cNvCxnSpPr>
            <a:cxnSpLocks/>
          </p:cNvCxnSpPr>
          <p:nvPr/>
        </p:nvCxnSpPr>
        <p:spPr>
          <a:xfrm>
            <a:off x="816205" y="3614737"/>
            <a:ext cx="383199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41 2">
            <a:extLst>
              <a:ext uri="{FF2B5EF4-FFF2-40B4-BE49-F238E27FC236}">
                <a16:creationId xmlns:a16="http://schemas.microsoft.com/office/drawing/2014/main" id="{831DB9CC-46B6-4D2E-68AC-C829B813D483}"/>
              </a:ext>
            </a:extLst>
          </p:cNvPr>
          <p:cNvCxnSpPr>
            <a:cxnSpLocks/>
          </p:cNvCxnSpPr>
          <p:nvPr/>
        </p:nvCxnSpPr>
        <p:spPr>
          <a:xfrm>
            <a:off x="998684" y="1327093"/>
            <a:ext cx="0" cy="253405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}&#10;\pagestyle{empty}&#10;\begin{document}&#10;&#10;\sffamily&#10;\noindent&#10;\begin{equation}&#10;\nonumber x&#10;\end{equation}&#10;&#10;\end{document}" title="IguanaTex Bitmap Display">
            <a:extLst>
              <a:ext uri="{FF2B5EF4-FFF2-40B4-BE49-F238E27FC236}">
                <a16:creationId xmlns:a16="http://schemas.microsoft.com/office/drawing/2014/main" id="{F0F6EAB5-DA80-44D3-35E8-132CE2F56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79" y="3557594"/>
            <a:ext cx="128000" cy="114286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sffamily&#10;\noindent&#10;\begin{equation}&#10;\nonumber V(x)&#10;\end{equation}&#10;&#10;\end{document}" title="IguanaTex Bitmap Display">
            <a:extLst>
              <a:ext uri="{FF2B5EF4-FFF2-40B4-BE49-F238E27FC236}">
                <a16:creationId xmlns:a16="http://schemas.microsoft.com/office/drawing/2014/main" id="{BE4B691A-A63C-D87D-690C-3E79B261D4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" y="1199854"/>
            <a:ext cx="507429" cy="25447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E596FFA-6122-D946-D21A-A9485A8D1672}"/>
              </a:ext>
            </a:extLst>
          </p:cNvPr>
          <p:cNvSpPr/>
          <p:nvPr/>
        </p:nvSpPr>
        <p:spPr>
          <a:xfrm>
            <a:off x="2981326" y="2524341"/>
            <a:ext cx="139554" cy="1395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2EC071D-7EC7-F3D8-8CA0-32826C74B5B7}"/>
              </a:ext>
            </a:extLst>
          </p:cNvPr>
          <p:cNvSpPr/>
          <p:nvPr/>
        </p:nvSpPr>
        <p:spPr>
          <a:xfrm>
            <a:off x="3119826" y="2272597"/>
            <a:ext cx="429398" cy="429398"/>
          </a:xfrm>
          <a:prstGeom prst="arc">
            <a:avLst>
              <a:gd name="adj1" fmla="val 10580270"/>
              <a:gd name="adj2" fmla="val 19509942"/>
            </a:avLst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96525A-5C62-8DC5-B8C9-348B5D86E82D}"/>
              </a:ext>
            </a:extLst>
          </p:cNvPr>
          <p:cNvSpPr/>
          <p:nvPr/>
        </p:nvSpPr>
        <p:spPr>
          <a:xfrm>
            <a:off x="2561547" y="2449196"/>
            <a:ext cx="429398" cy="429398"/>
          </a:xfrm>
          <a:prstGeom prst="arc">
            <a:avLst>
              <a:gd name="adj1" fmla="val 10580270"/>
              <a:gd name="adj2" fmla="val 19509942"/>
            </a:avLst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}&#10;\pagestyle{empty}&#10;\begin{document}&#10;&#10;\sffamily&#10;\noindent&#10;{\it Energy conservation} prevents single-particle hopping&#10;&#10;\end{document}" title="IguanaTex Bitmap Display">
            <a:extLst>
              <a:ext uri="{FF2B5EF4-FFF2-40B4-BE49-F238E27FC236}">
                <a16:creationId xmlns:a16="http://schemas.microsoft.com/office/drawing/2014/main" id="{ED014439-6D9C-E5A0-4589-73A4F7203AF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12" y="2410817"/>
            <a:ext cx="5616760" cy="227048"/>
          </a:xfrm>
          <a:prstGeom prst="rect">
            <a:avLst/>
          </a:prstGeom>
        </p:spPr>
      </p:pic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368176C9-B02A-B81F-0D3C-DD2C33A25F55}"/>
              </a:ext>
            </a:extLst>
          </p:cNvPr>
          <p:cNvSpPr/>
          <p:nvPr/>
        </p:nvSpPr>
        <p:spPr>
          <a:xfrm>
            <a:off x="3119826" y="2111495"/>
            <a:ext cx="368157" cy="368157"/>
          </a:xfrm>
          <a:prstGeom prst="mathMultiply">
            <a:avLst>
              <a:gd name="adj1" fmla="val 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F63E73DC-725D-22F8-2F87-E9A388069D00}"/>
              </a:ext>
            </a:extLst>
          </p:cNvPr>
          <p:cNvSpPr/>
          <p:nvPr/>
        </p:nvSpPr>
        <p:spPr>
          <a:xfrm>
            <a:off x="2560016" y="2292277"/>
            <a:ext cx="368157" cy="368157"/>
          </a:xfrm>
          <a:prstGeom prst="mathMultiply">
            <a:avLst>
              <a:gd name="adj1" fmla="val 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FAAC0-D48A-C341-18BD-6382B3E9316D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Diffusion with kinetic constraints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9B96261-C845-75A8-47BF-5E1916C07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9064" y="1457331"/>
            <a:ext cx="3394364" cy="2100263"/>
          </a:xfrm>
          <a:prstGeom prst="rect">
            <a:avLst/>
          </a:prstGeom>
        </p:spPr>
      </p:pic>
      <p:cxnSp>
        <p:nvCxnSpPr>
          <p:cNvPr id="5" name="직선 연결선 41 1">
            <a:extLst>
              <a:ext uri="{FF2B5EF4-FFF2-40B4-BE49-F238E27FC236}">
                <a16:creationId xmlns:a16="http://schemas.microsoft.com/office/drawing/2014/main" id="{C6F5960E-DE92-0997-0860-C65183F03DB1}"/>
              </a:ext>
            </a:extLst>
          </p:cNvPr>
          <p:cNvCxnSpPr>
            <a:cxnSpLocks/>
          </p:cNvCxnSpPr>
          <p:nvPr/>
        </p:nvCxnSpPr>
        <p:spPr>
          <a:xfrm>
            <a:off x="816205" y="3614737"/>
            <a:ext cx="383199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41 2">
            <a:extLst>
              <a:ext uri="{FF2B5EF4-FFF2-40B4-BE49-F238E27FC236}">
                <a16:creationId xmlns:a16="http://schemas.microsoft.com/office/drawing/2014/main" id="{831DB9CC-46B6-4D2E-68AC-C829B813D483}"/>
              </a:ext>
            </a:extLst>
          </p:cNvPr>
          <p:cNvCxnSpPr>
            <a:cxnSpLocks/>
          </p:cNvCxnSpPr>
          <p:nvPr/>
        </p:nvCxnSpPr>
        <p:spPr>
          <a:xfrm>
            <a:off x="998684" y="1327093"/>
            <a:ext cx="0" cy="253405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}&#10;\pagestyle{empty}&#10;\begin{document}&#10;&#10;\sffamily&#10;\noindent&#10;\begin{equation}&#10;\nonumber x&#10;\end{equation}&#10;&#10;\end{document}" title="IguanaTex Bitmap Display">
            <a:extLst>
              <a:ext uri="{FF2B5EF4-FFF2-40B4-BE49-F238E27FC236}">
                <a16:creationId xmlns:a16="http://schemas.microsoft.com/office/drawing/2014/main" id="{F0F6EAB5-DA80-44D3-35E8-132CE2F56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79" y="3557594"/>
            <a:ext cx="128000" cy="114286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sffamily&#10;\noindent&#10;\begin{equation}&#10;\nonumber V(x)&#10;\end{equation}&#10;&#10;\end{document}" title="IguanaTex Bitmap Display">
            <a:extLst>
              <a:ext uri="{FF2B5EF4-FFF2-40B4-BE49-F238E27FC236}">
                <a16:creationId xmlns:a16="http://schemas.microsoft.com/office/drawing/2014/main" id="{BE4B691A-A63C-D87D-690C-3E79B261D4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" y="1199854"/>
            <a:ext cx="507429" cy="25447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E596FFA-6122-D946-D21A-A9485A8D1672}"/>
              </a:ext>
            </a:extLst>
          </p:cNvPr>
          <p:cNvSpPr/>
          <p:nvPr/>
        </p:nvSpPr>
        <p:spPr>
          <a:xfrm>
            <a:off x="2981326" y="2524341"/>
            <a:ext cx="139554" cy="1395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2EC071D-7EC7-F3D8-8CA0-32826C74B5B7}"/>
              </a:ext>
            </a:extLst>
          </p:cNvPr>
          <p:cNvSpPr/>
          <p:nvPr/>
        </p:nvSpPr>
        <p:spPr>
          <a:xfrm>
            <a:off x="3119826" y="2272597"/>
            <a:ext cx="429398" cy="429398"/>
          </a:xfrm>
          <a:prstGeom prst="arc">
            <a:avLst>
              <a:gd name="adj1" fmla="val 10580270"/>
              <a:gd name="adj2" fmla="val 19509942"/>
            </a:avLst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96525A-5C62-8DC5-B8C9-348B5D86E82D}"/>
              </a:ext>
            </a:extLst>
          </p:cNvPr>
          <p:cNvSpPr/>
          <p:nvPr/>
        </p:nvSpPr>
        <p:spPr>
          <a:xfrm>
            <a:off x="2043592" y="2627066"/>
            <a:ext cx="429398" cy="429398"/>
          </a:xfrm>
          <a:prstGeom prst="arc">
            <a:avLst>
              <a:gd name="adj1" fmla="val 10580270"/>
              <a:gd name="adj2" fmla="val 19509942"/>
            </a:avLst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0B4A4E-0DE8-A875-6098-3CFD2BC47314}"/>
              </a:ext>
            </a:extLst>
          </p:cNvPr>
          <p:cNvSpPr/>
          <p:nvPr/>
        </p:nvSpPr>
        <p:spPr>
          <a:xfrm>
            <a:off x="2481168" y="2744840"/>
            <a:ext cx="139554" cy="1395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\usepackage{amsmath}&#10;\pagestyle{empty}&#10;\begin{document}&#10;&#10;\sffamily&#10;\noindent&#10;Joint hopping satisfies the {\it energy conservation}&#10;&#10;\end{document}" title="IguanaTex Bitmap Display">
            <a:extLst>
              <a:ext uri="{FF2B5EF4-FFF2-40B4-BE49-F238E27FC236}">
                <a16:creationId xmlns:a16="http://schemas.microsoft.com/office/drawing/2014/main" id="{2CFDFB32-3CE6-BE6F-50D7-95F4FDED79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39" y="2373772"/>
            <a:ext cx="5023999" cy="230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01AF2-6765-DF61-D9F4-3ECF19BC41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662" y="4580038"/>
            <a:ext cx="4383227" cy="1322344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sffamily&#10;\noindent&#10;\begin{equation}&#10;\nonumber \frac{d N}{dt} = \frac{d}{dt} \int d^d r \, \rho({\bf r}, t) = 0&#10;\end{equation}&#10;&#10;\end{document}" title="IguanaTex Bitmap Display">
            <a:extLst>
              <a:ext uri="{FF2B5EF4-FFF2-40B4-BE49-F238E27FC236}">
                <a16:creationId xmlns:a16="http://schemas.microsoft.com/office/drawing/2014/main" id="{F1D52FB2-5D84-C172-370D-D2ECB30CA9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7" y="4025096"/>
            <a:ext cx="2869333" cy="56380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sffamily&#10;\noindent&#10;\begin{equation}&#10;\nonumber \frac{d {\bf R}}{dt} = \frac{d}{dt} \int d^d r \, {\bf r} \rho({\bf r}, t) = 0&#10;\end{equation}&#10;&#10;\end{document}" title="IguanaTex Bitmap Display">
            <a:extLst>
              <a:ext uri="{FF2B5EF4-FFF2-40B4-BE49-F238E27FC236}">
                <a16:creationId xmlns:a16="http://schemas.microsoft.com/office/drawing/2014/main" id="{68A620F6-03F8-5967-664D-3880B88E0E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7" y="4892630"/>
            <a:ext cx="2976001" cy="56380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sffamily&#10;\noindent&#10;$\rho({\bf r}) = \rho_0$ should be an equilibrium state&#10;&#10;\end{document}" title="IguanaTex Bitmap Display">
            <a:extLst>
              <a:ext uri="{FF2B5EF4-FFF2-40B4-BE49-F238E27FC236}">
                <a16:creationId xmlns:a16="http://schemas.microsoft.com/office/drawing/2014/main" id="{9272D376-73D7-DD0F-CC72-CB644EB17D3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8" y="5760164"/>
            <a:ext cx="4288001" cy="254476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sffamily&#10;\noindent&#10;(mass conservation)&#10;&#10;\end{document}" title="IguanaTex Bitmap Display">
            <a:extLst>
              <a:ext uri="{FF2B5EF4-FFF2-40B4-BE49-F238E27FC236}">
                <a16:creationId xmlns:a16="http://schemas.microsoft.com/office/drawing/2014/main" id="{7ED34F8B-B5E4-86F6-B939-D4CFA17940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89" y="4219381"/>
            <a:ext cx="2072382" cy="254476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sffamily&#10;\noindent&#10;(center of mass conservation)&#10;&#10;\end{document}" title="IguanaTex Bitmap Display">
            <a:extLst>
              <a:ext uri="{FF2B5EF4-FFF2-40B4-BE49-F238E27FC236}">
                <a16:creationId xmlns:a16="http://schemas.microsoft.com/office/drawing/2014/main" id="{5469294D-0796-3151-28C3-4A924D32D9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89" y="5047296"/>
            <a:ext cx="3090289" cy="25447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ECE0A8-D93E-147B-8EE6-5E53DDD34504}"/>
              </a:ext>
            </a:extLst>
          </p:cNvPr>
          <p:cNvSpPr/>
          <p:nvPr/>
        </p:nvSpPr>
        <p:spPr>
          <a:xfrm>
            <a:off x="5219704" y="3762375"/>
            <a:ext cx="6857994" cy="2632818"/>
          </a:xfrm>
          <a:prstGeom prst="roundRect">
            <a:avLst>
              <a:gd name="adj" fmla="val 9793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documentclass{article}&#10;\usepackage{amsmath}&#10;\pagestyle{empty}&#10;\begin{document}&#10;&#10;\sffamily&#10;\noindent&#10;The simplest diffusion equation with the constraints take &#10;&#10;\noindent the following form (L. Radzihovski Rev. Mod. Phys. 2024)&#10;&#10;\end{document}" title="IguanaTex Bitmap Display">
            <a:extLst>
              <a:ext uri="{FF2B5EF4-FFF2-40B4-BE49-F238E27FC236}">
                <a16:creationId xmlns:a16="http://schemas.microsoft.com/office/drawing/2014/main" id="{8E1748EF-6548-7AF1-B02D-0BCE512652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58" y="1146123"/>
            <a:ext cx="6233905" cy="545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B7013-14BD-AD99-C85A-8F7D7BCFF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662" y="1236763"/>
            <a:ext cx="4383227" cy="132234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sffamily&#10;\noindent&#10;\begin{equation}&#10;\nonumber \partial_t \rho({\bf r}, t) = - D \nabla^4 \rho&#10;\end{equation}&#10;&#10;\end{document}" title="IguanaTex Bitmap Display">
            <a:extLst>
              <a:ext uri="{FF2B5EF4-FFF2-40B4-BE49-F238E27FC236}">
                <a16:creationId xmlns:a16="http://schemas.microsoft.com/office/drawing/2014/main" id="{30F56C70-1E24-0310-E6D3-864F8768FC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1" y="2109597"/>
            <a:ext cx="2067810" cy="288000"/>
          </a:xfrm>
          <a:prstGeom prst="rect">
            <a:avLst/>
          </a:prstGeom>
        </p:spPr>
      </p:pic>
      <p:cxnSp>
        <p:nvCxnSpPr>
          <p:cNvPr id="25" name="직선 연결선 41">
            <a:extLst>
              <a:ext uri="{FF2B5EF4-FFF2-40B4-BE49-F238E27FC236}">
                <a16:creationId xmlns:a16="http://schemas.microsoft.com/office/drawing/2014/main" id="{11694DAB-DFDB-E8CF-F185-9019B999954A}"/>
              </a:ext>
            </a:extLst>
          </p:cNvPr>
          <p:cNvCxnSpPr>
            <a:cxnSpLocks/>
          </p:cNvCxnSpPr>
          <p:nvPr/>
        </p:nvCxnSpPr>
        <p:spPr>
          <a:xfrm>
            <a:off x="473404" y="3072314"/>
            <a:ext cx="1145603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\documentclass{article}&#10;\usepackage{amsmath}&#10;\pagestyle{empty}&#10;\begin{document}&#10;&#10;\sffamily&#10;\noindent&#10;{\it Justification}&#10;&#10;\end{document}" title="IguanaTex Bitmap Display">
            <a:extLst>
              <a:ext uri="{FF2B5EF4-FFF2-40B4-BE49-F238E27FC236}">
                <a16:creationId xmlns:a16="http://schemas.microsoft.com/office/drawing/2014/main" id="{91D10C1E-2C7C-3324-551A-23CB9C970E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4" y="3527624"/>
            <a:ext cx="1327238" cy="230096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sffamily&#10;\noindent&#10;Center of mass conservation requires $\partial_t \rho = - \nabla_i \nabla_j J_{ij}$&#10;&#10;\end{document}" title="IguanaTex Bitmap Display">
            <a:extLst>
              <a:ext uri="{FF2B5EF4-FFF2-40B4-BE49-F238E27FC236}">
                <a16:creationId xmlns:a16="http://schemas.microsoft.com/office/drawing/2014/main" id="{3EFBD08B-ED72-E2E4-17E6-8E2D4CB619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4" y="4259092"/>
            <a:ext cx="5740191" cy="256000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sffamily&#10;\noindent&#10;For current, we write $J_{ij}(\rho, \nabla_i \rho, \nabla_i \nabla_j \rho, \cdots) = A\rho \delta_{ij} + D \nabla_i \nabla_j \rho + \cdots$&#10;&#10;\end{document}" title="IguanaTex Bitmap Display">
            <a:extLst>
              <a:ext uri="{FF2B5EF4-FFF2-40B4-BE49-F238E27FC236}">
                <a16:creationId xmlns:a16="http://schemas.microsoft.com/office/drawing/2014/main" id="{6EE0EA35-EEF6-7964-21E2-33BEA0E529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4" y="5045129"/>
            <a:ext cx="7568763" cy="265143"/>
          </a:xfrm>
          <a:prstGeom prst="rect">
            <a:avLst/>
          </a:prstGeom>
        </p:spPr>
      </p:pic>
      <p:pic>
        <p:nvPicPr>
          <p:cNvPr id="63" name="Picture 62" descr="\documentclass{article}&#10;\usepackage{amsmath}&#10;\pagestyle{empty}&#10;\begin{document}&#10;&#10;\sffamily&#10;\noindent&#10;\begin{align}&#10;\nonumber \Rightarrow \partial_t \rho({\bf r}, t) &amp;= - \nabla_i \nabla_j ( D \nabla_i \nabla_j \rho)\\&#10;\nonumber &amp;= - D \nabla^4 \rho&#10;\end{align}&#10;&#10;\end{document}" title="IguanaTex Bitmap Display">
            <a:extLst>
              <a:ext uri="{FF2B5EF4-FFF2-40B4-BE49-F238E27FC236}">
                <a16:creationId xmlns:a16="http://schemas.microsoft.com/office/drawing/2014/main" id="{DA13FDA2-DA44-D803-C55F-4293C0DCB2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8" y="5045127"/>
            <a:ext cx="3462094" cy="655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Diffusion with kinetic constraints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CAB9DB-C376-C5B0-5F42-2818B0414A45}"/>
              </a:ext>
            </a:extLst>
          </p:cNvPr>
          <p:cNvCxnSpPr/>
          <p:nvPr/>
        </p:nvCxnSpPr>
        <p:spPr>
          <a:xfrm flipV="1">
            <a:off x="5343525" y="4953000"/>
            <a:ext cx="698620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documentclass{article}&#10;\usepackage{amsmath}&#10;\pagestyle{empty}&#10;\begin{document}&#10;&#10;\sffamily&#10;\noindent&#10;$J_{ij} = 0$ for $\rho = \rho_0$&#10;&#10;\end{document}" title="IguanaTex Bitmap Display">
            <a:extLst>
              <a:ext uri="{FF2B5EF4-FFF2-40B4-BE49-F238E27FC236}">
                <a16:creationId xmlns:a16="http://schemas.microsoft.com/office/drawing/2014/main" id="{57C918AF-6F0B-FC94-0D39-E1DE8730C58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20" y="4708799"/>
            <a:ext cx="1430857" cy="1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7FAAC0-D48A-C341-18BD-6382B3E9316D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Dynamical scaling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B7013-14BD-AD99-C85A-8F7D7BCFF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62" y="1236763"/>
            <a:ext cx="4383227" cy="132234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sffamily&#10;\noindent&#10;\begin{equation}&#10;\nonumber \partial_t \rho({\bf r}, t) = - D \nabla^4 \rho&#10;\end{equation}&#10;&#10;\end{document}" title="IguanaTex Bitmap Display">
            <a:extLst>
              <a:ext uri="{FF2B5EF4-FFF2-40B4-BE49-F238E27FC236}">
                <a16:creationId xmlns:a16="http://schemas.microsoft.com/office/drawing/2014/main" id="{30F56C70-1E24-0310-E6D3-864F8768FC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1" y="2109597"/>
            <a:ext cx="2067810" cy="288000"/>
          </a:xfrm>
          <a:prstGeom prst="rect">
            <a:avLst/>
          </a:prstGeom>
        </p:spPr>
      </p:pic>
      <p:pic>
        <p:nvPicPr>
          <p:cNvPr id="80" name="Picture 79" descr="\documentclass{article}&#10;\usepackage{amsmath}&#10;\pagestyle{empty}&#10;\begin{document}&#10;&#10;\sffamily&#10;\noindent&#10;The structure of the equation shows that $z = 4$, i.e., $|\Delta r| \propto t^{1/4}$&#10;&#10;\end{document}" title="IguanaTex Bitmap Display">
            <a:extLst>
              <a:ext uri="{FF2B5EF4-FFF2-40B4-BE49-F238E27FC236}">
                <a16:creationId xmlns:a16="http://schemas.microsoft.com/office/drawing/2014/main" id="{E3459E5D-02D6-6ABF-F202-F559F30A4D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3" y="3372826"/>
            <a:ext cx="6846477" cy="288000"/>
          </a:xfrm>
          <a:prstGeom prst="rect">
            <a:avLst/>
          </a:prstGeom>
        </p:spPr>
      </p:pic>
      <p:pic>
        <p:nvPicPr>
          <p:cNvPr id="69" name="Picture 68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BEE4221B-2A70-A24C-3DF0-5A2F0BF11A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4" y="4281533"/>
            <a:ext cx="2860812" cy="1593556"/>
          </a:xfrm>
          <a:prstGeom prst="rect">
            <a:avLst/>
          </a:prstGeom>
        </p:spPr>
      </p:pic>
      <p:cxnSp>
        <p:nvCxnSpPr>
          <p:cNvPr id="70" name="직선 연결선 41 1 1">
            <a:extLst>
              <a:ext uri="{FF2B5EF4-FFF2-40B4-BE49-F238E27FC236}">
                <a16:creationId xmlns:a16="http://schemas.microsoft.com/office/drawing/2014/main" id="{48A239AD-A6C3-630C-CE41-170B83B5AF19}"/>
              </a:ext>
            </a:extLst>
          </p:cNvPr>
          <p:cNvCxnSpPr>
            <a:cxnSpLocks/>
          </p:cNvCxnSpPr>
          <p:nvPr/>
        </p:nvCxnSpPr>
        <p:spPr>
          <a:xfrm>
            <a:off x="4673830" y="5839251"/>
            <a:ext cx="370004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41 2">
            <a:extLst>
              <a:ext uri="{FF2B5EF4-FFF2-40B4-BE49-F238E27FC236}">
                <a16:creationId xmlns:a16="http://schemas.microsoft.com/office/drawing/2014/main" id="{D9D2B5C8-AC68-C19C-014A-E8A0FFE37E67}"/>
              </a:ext>
            </a:extLst>
          </p:cNvPr>
          <p:cNvCxnSpPr>
            <a:cxnSpLocks/>
          </p:cNvCxnSpPr>
          <p:nvPr/>
        </p:nvCxnSpPr>
        <p:spPr>
          <a:xfrm>
            <a:off x="4856309" y="4281533"/>
            <a:ext cx="0" cy="180412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\documentclass{article}&#10;\usepackage{amsmath}&#10;\pagestyle{empty}&#10;\begin{document}&#10;&#10;\sffamily&#10;\noindent&#10;\begin{equation}&#10;\nonumber x&#10;\end{equation}&#10;&#10;\end{document}" title="IguanaTex Bitmap Display">
            <a:extLst>
              <a:ext uri="{FF2B5EF4-FFF2-40B4-BE49-F238E27FC236}">
                <a16:creationId xmlns:a16="http://schemas.microsoft.com/office/drawing/2014/main" id="{07FA1B7E-4F98-2BA7-FA9D-2487BD73C6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93" y="5971371"/>
            <a:ext cx="128000" cy="114286"/>
          </a:xfrm>
          <a:prstGeom prst="rect">
            <a:avLst/>
          </a:prstGeom>
        </p:spPr>
      </p:pic>
      <p:pic>
        <p:nvPicPr>
          <p:cNvPr id="73" name="Picture 72" descr="\documentclass{article}&#10;\usepackage{amsmath}&#10;\pagestyle{empty}&#10;\begin{document}&#10;&#10;\sffamily&#10;\noindent&#10;\begin{equation}&#10;\nonumber \rho&#10;\end{equation}&#10;&#10;\end{document}" title="IguanaTex Bitmap Display">
            <a:extLst>
              <a:ext uri="{FF2B5EF4-FFF2-40B4-BE49-F238E27FC236}">
                <a16:creationId xmlns:a16="http://schemas.microsoft.com/office/drawing/2014/main" id="{9F821285-EC4A-FB80-9612-7FEEB388FE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85" y="4230485"/>
            <a:ext cx="121905" cy="166096"/>
          </a:xfrm>
          <a:prstGeom prst="rect">
            <a:avLst/>
          </a:prstGeom>
        </p:spPr>
      </p:pic>
      <p:pic>
        <p:nvPicPr>
          <p:cNvPr id="78" name="Picture 77" descr="\documentclass{article}&#10;\usepackage{amsmath}&#10;\pagestyle{empty}&#10;\begin{document}&#10;&#10;\sffamily&#10;\noindent&#10;\begin{equation}&#10;\nonumber \propto t^{1/4}&#10;\end{equation}&#10;&#10;\end{document}" title="IguanaTex Bitmap Display">
            <a:extLst>
              <a:ext uri="{FF2B5EF4-FFF2-40B4-BE49-F238E27FC236}">
                <a16:creationId xmlns:a16="http://schemas.microsoft.com/office/drawing/2014/main" id="{E92354E5-94BC-004C-F4A4-971E397DF6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68" y="4877154"/>
            <a:ext cx="643049" cy="240763"/>
          </a:xfrm>
          <a:prstGeom prst="rect">
            <a:avLst/>
          </a:prstGeom>
        </p:spPr>
      </p:pic>
      <p:cxnSp>
        <p:nvCxnSpPr>
          <p:cNvPr id="75" name="직선 연결선 41 1 2">
            <a:extLst>
              <a:ext uri="{FF2B5EF4-FFF2-40B4-BE49-F238E27FC236}">
                <a16:creationId xmlns:a16="http://schemas.microsoft.com/office/drawing/2014/main" id="{D2DA80E8-8F99-E40D-85F4-86EB443661AF}"/>
              </a:ext>
            </a:extLst>
          </p:cNvPr>
          <p:cNvCxnSpPr>
            <a:cxnSpLocks/>
          </p:cNvCxnSpPr>
          <p:nvPr/>
        </p:nvCxnSpPr>
        <p:spPr>
          <a:xfrm>
            <a:off x="6059037" y="5078311"/>
            <a:ext cx="82042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41">
            <a:extLst>
              <a:ext uri="{FF2B5EF4-FFF2-40B4-BE49-F238E27FC236}">
                <a16:creationId xmlns:a16="http://schemas.microsoft.com/office/drawing/2014/main" id="{8E32B965-F73A-13FC-E3D6-B4C41B21132E}"/>
              </a:ext>
            </a:extLst>
          </p:cNvPr>
          <p:cNvCxnSpPr>
            <a:cxnSpLocks/>
          </p:cNvCxnSpPr>
          <p:nvPr/>
        </p:nvCxnSpPr>
        <p:spPr>
          <a:xfrm>
            <a:off x="473404" y="2986589"/>
            <a:ext cx="1145603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\documentclass{article}&#10;\usepackage{amsmath}&#10;\pagestyle{empty}&#10;\begin{document}&#10;&#10;\sffamily&#10;\noindent&#10;The simplest diffusion equation with the constraints take &#10;&#10;\noindent the following form (L. Radzihovski Rev. Mod. Phys. 2024)&#10;&#10;\end{document}" title="IguanaTex Bitmap Display">
            <a:extLst>
              <a:ext uri="{FF2B5EF4-FFF2-40B4-BE49-F238E27FC236}">
                <a16:creationId xmlns:a16="http://schemas.microsoft.com/office/drawing/2014/main" id="{B8CFFCD8-8C79-C139-8733-25C2774173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58" y="1146123"/>
            <a:ext cx="6233905" cy="5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5DC2AEA-5821-1EFD-4117-B7120DA665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78600" y="1670910"/>
            <a:ext cx="1158485" cy="258141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\sffamily&#10;\noindent&#10;Consider a simple model with the following transition rules:&#10;&#10;\end{document}" title="IguanaTex Bitmap Display">
            <a:extLst>
              <a:ext uri="{FF2B5EF4-FFF2-40B4-BE49-F238E27FC236}">
                <a16:creationId xmlns:a16="http://schemas.microsoft.com/office/drawing/2014/main" id="{D732CE66-2E06-F83B-115E-9B51F15DA1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4" y="1146121"/>
            <a:ext cx="6241524" cy="23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B7013-14BD-AD99-C85A-8F7D7BCFF63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9662" y="1236763"/>
            <a:ext cx="4383227" cy="13223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Model-based approach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5" name="Picture 4" descr="\documentclass{article}&#10;\usepackage{amsmath}&#10;\pagestyle{empty}&#10;\begin{document}&#10;&#10;\sffamily&#10;\noindent&#10;$i-1$&#10;&#10;\end{document}" title="IguanaTex Bitmap Display">
            <a:extLst>
              <a:ext uri="{FF2B5EF4-FFF2-40B4-BE49-F238E27FC236}">
                <a16:creationId xmlns:a16="http://schemas.microsoft.com/office/drawing/2014/main" id="{4D454F94-EACC-126D-5765-54216E00F7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15" y="2682765"/>
            <a:ext cx="372571" cy="12800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\sffamily&#10;\noindent&#10;$i$&#10;&#10;\end{document}" title="IguanaTex Bitmap Display">
            <a:extLst>
              <a:ext uri="{FF2B5EF4-FFF2-40B4-BE49-F238E27FC236}">
                <a16:creationId xmlns:a16="http://schemas.microsoft.com/office/drawing/2014/main" id="{DF8BECC6-07BD-F7CF-173A-1EB0DFCB5F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64" y="2682765"/>
            <a:ext cx="51428" cy="12685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sffamily&#10;\noindent&#10;$i+1$&#10;&#10;\end{document}" title="IguanaTex Bitmap Display">
            <a:extLst>
              <a:ext uri="{FF2B5EF4-FFF2-40B4-BE49-F238E27FC236}">
                <a16:creationId xmlns:a16="http://schemas.microsoft.com/office/drawing/2014/main" id="{B6BC89E4-8F81-31DE-C566-72871736EC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697369"/>
            <a:ext cx="372568" cy="141714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sffamily&#10;\noindent&#10;$i+2$&#10;&#10;\end{document}" title="IguanaTex Bitmap Display">
            <a:extLst>
              <a:ext uri="{FF2B5EF4-FFF2-40B4-BE49-F238E27FC236}">
                <a16:creationId xmlns:a16="http://schemas.microsoft.com/office/drawing/2014/main" id="{0101F774-C924-A447-C263-4C38F48680F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82" y="2697369"/>
            <a:ext cx="378282" cy="141714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sffamily&#10;\noindent&#10;$\cdots$&#10;&#10;\end{document}" title="IguanaTex Bitmap Display">
            <a:extLst>
              <a:ext uri="{FF2B5EF4-FFF2-40B4-BE49-F238E27FC236}">
                <a16:creationId xmlns:a16="http://schemas.microsoft.com/office/drawing/2014/main" id="{34C4E128-C8E4-CC14-5257-8E8B06B0241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7" y="2746193"/>
            <a:ext cx="189714" cy="20571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\sffamily&#10;\noindent&#10;$\cdots$&#10;&#10;\end{document}" title="IguanaTex Bitmap Display">
            <a:extLst>
              <a:ext uri="{FF2B5EF4-FFF2-40B4-BE49-F238E27FC236}">
                <a16:creationId xmlns:a16="http://schemas.microsoft.com/office/drawing/2014/main" id="{26D422E0-908A-861E-DBB3-933D126BCCE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28" y="2735907"/>
            <a:ext cx="189714" cy="20571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sffamily&#10;\noindent&#10;$W$&#10;&#10;\end{document}" title="IguanaTex Bitmap Display">
            <a:extLst>
              <a:ext uri="{FF2B5EF4-FFF2-40B4-BE49-F238E27FC236}">
                <a16:creationId xmlns:a16="http://schemas.microsoft.com/office/drawing/2014/main" id="{FE20E9A7-0E75-EDE7-CD6F-29DCA7C8963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4" y="1712670"/>
            <a:ext cx="251429" cy="178286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sffamily&#10;\noindent&#10;$($&#10;&#10;\end{document}" title="IguanaTex Bitmap Display">
            <a:extLst>
              <a:ext uri="{FF2B5EF4-FFF2-40B4-BE49-F238E27FC236}">
                <a16:creationId xmlns:a16="http://schemas.microsoft.com/office/drawing/2014/main" id="{5BA4BF4F-82AB-90A3-717F-D59A2EC7E41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59" y="1674574"/>
            <a:ext cx="59429" cy="254477"/>
          </a:xfrm>
          <a:prstGeom prst="rect">
            <a:avLst/>
          </a:prstGeom>
        </p:spPr>
      </p:pic>
      <p:sp>
        <p:nvSpPr>
          <p:cNvPr id="35" name="Arc 34">
            <a:extLst>
              <a:ext uri="{FF2B5EF4-FFF2-40B4-BE49-F238E27FC236}">
                <a16:creationId xmlns:a16="http://schemas.microsoft.com/office/drawing/2014/main" id="{0EF2F2A6-055D-00C7-EF51-A7C0962BAE99}"/>
              </a:ext>
            </a:extLst>
          </p:cNvPr>
          <p:cNvSpPr/>
          <p:nvPr/>
        </p:nvSpPr>
        <p:spPr>
          <a:xfrm>
            <a:off x="5613670" y="1570266"/>
            <a:ext cx="293677" cy="358785"/>
          </a:xfrm>
          <a:prstGeom prst="arc">
            <a:avLst>
              <a:gd name="adj1" fmla="val 12535145"/>
              <a:gd name="adj2" fmla="val 19509942"/>
            </a:avLst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B6A1600-D38D-F509-EC8F-38CAFB65156E}"/>
              </a:ext>
            </a:extLst>
          </p:cNvPr>
          <p:cNvSpPr/>
          <p:nvPr/>
        </p:nvSpPr>
        <p:spPr>
          <a:xfrm flipH="1">
            <a:off x="6199466" y="1566618"/>
            <a:ext cx="293677" cy="358785"/>
          </a:xfrm>
          <a:prstGeom prst="arc">
            <a:avLst>
              <a:gd name="adj1" fmla="val 12535145"/>
              <a:gd name="adj2" fmla="val 19509942"/>
            </a:avLst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\documentclass{article}&#10;\usepackage{amsmath}&#10;\pagestyle{empty}&#10;\begin{document}&#10;&#10;\sffamily&#10;\noindent&#10;$) = r n_i n_{i+1}$&#10;&#10;\end{document}" title="IguanaTex Bitmap Display">
            <a:extLst>
              <a:ext uri="{FF2B5EF4-FFF2-40B4-BE49-F238E27FC236}">
                <a16:creationId xmlns:a16="http://schemas.microsoft.com/office/drawing/2014/main" id="{24D082B7-E45B-2350-6398-9437A8AD41E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36" y="1672742"/>
            <a:ext cx="1241912" cy="2544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D344E8-0400-D7DC-648F-7E705C2A1E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475373" y="2235835"/>
            <a:ext cx="1158485" cy="264437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sffamily&#10;\noindent&#10;$W$&#10;&#10;\end{document}" title="IguanaTex Bitmap Display">
            <a:extLst>
              <a:ext uri="{FF2B5EF4-FFF2-40B4-BE49-F238E27FC236}">
                <a16:creationId xmlns:a16="http://schemas.microsoft.com/office/drawing/2014/main" id="{CC4065C3-B090-F530-0420-68AACC91E60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3" y="2283891"/>
            <a:ext cx="251429" cy="178286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\sffamily&#10;\noindent&#10;$($&#10;&#10;\end{document}" title="IguanaTex Bitmap Display">
            <a:extLst>
              <a:ext uri="{FF2B5EF4-FFF2-40B4-BE49-F238E27FC236}">
                <a16:creationId xmlns:a16="http://schemas.microsoft.com/office/drawing/2014/main" id="{9E8D62CE-53A0-CEA7-701D-DDE96931169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59" y="2245795"/>
            <a:ext cx="59429" cy="254477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\sffamily&#10;\noindent&#10;$) = r n_{i-1} n_{i+2}$&#10;&#10;\end{document}" title="IguanaTex Bitmap Display">
            <a:extLst>
              <a:ext uri="{FF2B5EF4-FFF2-40B4-BE49-F238E27FC236}">
                <a16:creationId xmlns:a16="http://schemas.microsoft.com/office/drawing/2014/main" id="{DA28EDB7-26E5-6253-9A04-9CD988F7746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36" y="2245796"/>
            <a:ext cx="1507056" cy="254477"/>
          </a:xfrm>
          <a:prstGeom prst="rect">
            <a:avLst/>
          </a:prstGeom>
        </p:spPr>
      </p:pic>
      <p:sp>
        <p:nvSpPr>
          <p:cNvPr id="50" name="Arc 49">
            <a:extLst>
              <a:ext uri="{FF2B5EF4-FFF2-40B4-BE49-F238E27FC236}">
                <a16:creationId xmlns:a16="http://schemas.microsoft.com/office/drawing/2014/main" id="{E3114BB5-FA0F-2783-3A11-8B98E0522FFB}"/>
              </a:ext>
            </a:extLst>
          </p:cNvPr>
          <p:cNvSpPr/>
          <p:nvPr/>
        </p:nvSpPr>
        <p:spPr>
          <a:xfrm>
            <a:off x="5613670" y="2114500"/>
            <a:ext cx="293677" cy="358785"/>
          </a:xfrm>
          <a:prstGeom prst="arc">
            <a:avLst>
              <a:gd name="adj1" fmla="val 12535145"/>
              <a:gd name="adj2" fmla="val 19509942"/>
            </a:avLst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8734F65-FB9C-39B7-5E42-A864B590A801}"/>
              </a:ext>
            </a:extLst>
          </p:cNvPr>
          <p:cNvSpPr/>
          <p:nvPr/>
        </p:nvSpPr>
        <p:spPr>
          <a:xfrm flipH="1">
            <a:off x="6199466" y="2110852"/>
            <a:ext cx="293677" cy="358785"/>
          </a:xfrm>
          <a:prstGeom prst="arc">
            <a:avLst>
              <a:gd name="adj1" fmla="val 12535145"/>
              <a:gd name="adj2" fmla="val 19509942"/>
            </a:avLst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\documentclass{article}&#10;\usepackage{amsmath}&#10;\pagestyle{empty}&#10;\begin{document}&#10;&#10;\sffamily&#10;\noindent&#10;In the continuum limit, we obtain $\partial_t \rho = D \nabla_i \nabla_j [ \nabla_i \rho \nabla_j \rho - \rho \nabla_i \nabla_j \rho]$&#10;&#10;\end{document}" title="IguanaTex Bitmap Display">
            <a:extLst>
              <a:ext uri="{FF2B5EF4-FFF2-40B4-BE49-F238E27FC236}">
                <a16:creationId xmlns:a16="http://schemas.microsoft.com/office/drawing/2014/main" id="{79229E9F-B351-5CE3-3761-42CC0E35AB6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3" y="3366607"/>
            <a:ext cx="7305145" cy="265144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sffamily&#10;\noindent&#10;($D = ra^4$, $a=$ lattice spacing)&#10;&#10;\end{document}" title="IguanaTex Bitmap Display">
            <a:extLst>
              <a:ext uri="{FF2B5EF4-FFF2-40B4-BE49-F238E27FC236}">
                <a16:creationId xmlns:a16="http://schemas.microsoft.com/office/drawing/2014/main" id="{91F6BB18-0C57-309B-64A9-87D8FE94561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70" y="3365083"/>
            <a:ext cx="3235050" cy="274287"/>
          </a:xfrm>
          <a:prstGeom prst="rect">
            <a:avLst/>
          </a:prstGeom>
        </p:spPr>
      </p:pic>
      <p:pic>
        <p:nvPicPr>
          <p:cNvPr id="84" name="Picture 83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8319F214-BD6D-D0F4-31C6-4E0A26CA61A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28" y="4304790"/>
            <a:ext cx="2860812" cy="1593556"/>
          </a:xfrm>
          <a:prstGeom prst="rect">
            <a:avLst/>
          </a:prstGeom>
        </p:spPr>
      </p:pic>
      <p:cxnSp>
        <p:nvCxnSpPr>
          <p:cNvPr id="85" name="직선 연결선 41 1 1">
            <a:extLst>
              <a:ext uri="{FF2B5EF4-FFF2-40B4-BE49-F238E27FC236}">
                <a16:creationId xmlns:a16="http://schemas.microsoft.com/office/drawing/2014/main" id="{A9ECE814-9409-9F97-5434-53FCDC3756A5}"/>
              </a:ext>
            </a:extLst>
          </p:cNvPr>
          <p:cNvCxnSpPr>
            <a:cxnSpLocks/>
          </p:cNvCxnSpPr>
          <p:nvPr/>
        </p:nvCxnSpPr>
        <p:spPr>
          <a:xfrm>
            <a:off x="4834814" y="5862508"/>
            <a:ext cx="3700043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41 2">
            <a:extLst>
              <a:ext uri="{FF2B5EF4-FFF2-40B4-BE49-F238E27FC236}">
                <a16:creationId xmlns:a16="http://schemas.microsoft.com/office/drawing/2014/main" id="{F2FA7637-393E-0F7A-FBAC-4D0ED68E99FF}"/>
              </a:ext>
            </a:extLst>
          </p:cNvPr>
          <p:cNvCxnSpPr>
            <a:cxnSpLocks/>
          </p:cNvCxnSpPr>
          <p:nvPr/>
        </p:nvCxnSpPr>
        <p:spPr>
          <a:xfrm>
            <a:off x="5017293" y="4304790"/>
            <a:ext cx="0" cy="180412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\documentclass{article}&#10;\usepackage{amsmath}&#10;\pagestyle{empty}&#10;\begin{document}&#10;&#10;\sffamily&#10;\noindent&#10;\begin{equation}&#10;\nonumber x&#10;\end{equation}&#10;&#10;\end{document}" title="IguanaTex Bitmap Display">
            <a:extLst>
              <a:ext uri="{FF2B5EF4-FFF2-40B4-BE49-F238E27FC236}">
                <a16:creationId xmlns:a16="http://schemas.microsoft.com/office/drawing/2014/main" id="{CAD098ED-988B-692B-E7B7-4CBA3D5BE81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77" y="5994628"/>
            <a:ext cx="128000" cy="114286"/>
          </a:xfrm>
          <a:prstGeom prst="rect">
            <a:avLst/>
          </a:prstGeom>
        </p:spPr>
      </p:pic>
      <p:pic>
        <p:nvPicPr>
          <p:cNvPr id="88" name="Picture 87" descr="\documentclass{article}&#10;\usepackage{amsmath}&#10;\pagestyle{empty}&#10;\begin{document}&#10;&#10;\sffamily&#10;\noindent&#10;\begin{equation}&#10;\nonumber \rho&#10;\end{equation}&#10;&#10;\end{document}" title="IguanaTex Bitmap Display">
            <a:extLst>
              <a:ext uri="{FF2B5EF4-FFF2-40B4-BE49-F238E27FC236}">
                <a16:creationId xmlns:a16="http://schemas.microsoft.com/office/drawing/2014/main" id="{DDA74F48-4062-5D80-C564-2CF98711457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9" y="4253742"/>
            <a:ext cx="121905" cy="166096"/>
          </a:xfrm>
          <a:prstGeom prst="rect">
            <a:avLst/>
          </a:prstGeom>
        </p:spPr>
      </p:pic>
      <p:pic>
        <p:nvPicPr>
          <p:cNvPr id="103" name="Picture 102" descr="\documentclass{article}&#10;\usepackage{amsmath}&#10;\pagestyle{empty}&#10;\begin{document}&#10;&#10;\sffamily&#10;\noindent&#10;\begin{equation}&#10;\nonumber \propto t^{1/(d + 4)}&#10;\end{equation}&#10;&#10;\end{document}" title="IguanaTex Bitmap Display">
            <a:extLst>
              <a:ext uri="{FF2B5EF4-FFF2-40B4-BE49-F238E27FC236}">
                <a16:creationId xmlns:a16="http://schemas.microsoft.com/office/drawing/2014/main" id="{B2C1EEBE-A8D0-DF9D-B8D7-62478A54B641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51" y="4900412"/>
            <a:ext cx="1049906" cy="240763"/>
          </a:xfrm>
          <a:prstGeom prst="rect">
            <a:avLst/>
          </a:prstGeom>
        </p:spPr>
      </p:pic>
      <p:cxnSp>
        <p:nvCxnSpPr>
          <p:cNvPr id="90" name="직선 연결선 41 1 2">
            <a:extLst>
              <a:ext uri="{FF2B5EF4-FFF2-40B4-BE49-F238E27FC236}">
                <a16:creationId xmlns:a16="http://schemas.microsoft.com/office/drawing/2014/main" id="{292FEE22-C188-B2BE-C8DE-0CD9E8341D81}"/>
              </a:ext>
            </a:extLst>
          </p:cNvPr>
          <p:cNvCxnSpPr>
            <a:cxnSpLocks/>
          </p:cNvCxnSpPr>
          <p:nvPr/>
        </p:nvCxnSpPr>
        <p:spPr>
          <a:xfrm>
            <a:off x="6220021" y="5101568"/>
            <a:ext cx="82042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\documentclass{article}&#10;\usepackage{amsmath}&#10;\pagestyle{empty}&#10;\begin{document}&#10;&#10;\sffamily&#10;\noindent&#10;The equation predicts &#10;&#10;\noindent a slower diffusion with $z = d + 4$:&#10;&#10;\end{document}" title="IguanaTex Bitmap Display">
            <a:extLst>
              <a:ext uri="{FF2B5EF4-FFF2-40B4-BE49-F238E27FC236}">
                <a16:creationId xmlns:a16="http://schemas.microsoft.com/office/drawing/2014/main" id="{414D8E84-47BD-0445-FCCE-B037A648EBB0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" y="4757316"/>
            <a:ext cx="3510858" cy="4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040C51D-A6BC-BDAD-4FCA-3E57179DAC39}"/>
              </a:ext>
            </a:extLst>
          </p:cNvPr>
          <p:cNvSpPr/>
          <p:nvPr/>
        </p:nvSpPr>
        <p:spPr>
          <a:xfrm>
            <a:off x="142877" y="3990975"/>
            <a:ext cx="11713528" cy="1457325"/>
          </a:xfrm>
          <a:prstGeom prst="roundRect">
            <a:avLst/>
          </a:prstGeom>
          <a:solidFill>
            <a:srgbClr val="F6CEC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Comparisons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ECF7F7-27BD-4AA8-24F7-1A8E04D9CFD4}"/>
              </a:ext>
            </a:extLst>
          </p:cNvPr>
          <p:cNvCxnSpPr>
            <a:cxnSpLocks/>
          </p:cNvCxnSpPr>
          <p:nvPr/>
        </p:nvCxnSpPr>
        <p:spPr>
          <a:xfrm>
            <a:off x="7677150" y="1647825"/>
            <a:ext cx="0" cy="428625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\documentclass{article}&#10;\usepackage{amsmath}&#10;\pagestyle{empty}&#10;\begin{document}&#10;&#10;\sffamily&#10;\noindent&#10;\begin{equation}&#10;\nonumber \partial_t \rho({\bf r}, t) = - D \nabla^4 \rho&#10;\end{equation}&#10;&#10;\end{document}" title="IguanaTex Bitmap Display">
            <a:extLst>
              <a:ext uri="{FF2B5EF4-FFF2-40B4-BE49-F238E27FC236}">
                <a16:creationId xmlns:a16="http://schemas.microsoft.com/office/drawing/2014/main" id="{1990227D-7091-2DDF-D02A-E091B6D68F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6" y="2195322"/>
            <a:ext cx="2067810" cy="28800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sffamily&#10;\noindent&#10; $\partial_t \rho = D \nabla_i \nabla_j [ \nabla_i \rho \nabla_j \rho - \rho \nabla_i \nabla_j \rho]$&#10;&#10;\end{document}" title="IguanaTex Bitmap Display">
            <a:extLst>
              <a:ext uri="{FF2B5EF4-FFF2-40B4-BE49-F238E27FC236}">
                <a16:creationId xmlns:a16="http://schemas.microsoft.com/office/drawing/2014/main" id="{1B43B10C-8675-DFF2-312E-7A6868B966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8" y="2227404"/>
            <a:ext cx="3680000" cy="26514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sffamily&#10;\noindent&#10;Hydrodynamic equation&#10;&#10;\end{document}" title="IguanaTex Bitmap Display">
            <a:extLst>
              <a:ext uri="{FF2B5EF4-FFF2-40B4-BE49-F238E27FC236}">
                <a16:creationId xmlns:a16="http://schemas.microsoft.com/office/drawing/2014/main" id="{8BACB863-0678-3BE0-988E-BC91BFD026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7" y="2256273"/>
            <a:ext cx="2468572" cy="22704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2761D1-A6A4-4FFD-6F77-D2C8F6BD5941}"/>
              </a:ext>
            </a:extLst>
          </p:cNvPr>
          <p:cNvCxnSpPr>
            <a:cxnSpLocks/>
          </p:cNvCxnSpPr>
          <p:nvPr/>
        </p:nvCxnSpPr>
        <p:spPr>
          <a:xfrm>
            <a:off x="3752850" y="1647824"/>
            <a:ext cx="0" cy="428625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\documentclass{article}&#10;\usepackage{amsmath}&#10;\pagestyle{empty}&#10;\begin{document}&#10;&#10;\sffamily&#10;\noindent&#10;Dynamical exponent&#10;&#10;\end{document}" title="IguanaTex Bitmap Display">
            <a:extLst>
              <a:ext uri="{FF2B5EF4-FFF2-40B4-BE49-F238E27FC236}">
                <a16:creationId xmlns:a16="http://schemas.microsoft.com/office/drawing/2014/main" id="{3F1C4662-0D62-BA2B-E7ED-BC5FEF6A0D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9" y="3320327"/>
            <a:ext cx="2122667" cy="227049"/>
          </a:xfrm>
          <a:prstGeom prst="rect">
            <a:avLst/>
          </a:prstGeom>
        </p:spPr>
      </p:pic>
      <p:pic>
        <p:nvPicPr>
          <p:cNvPr id="65" name="Picture 64" descr="\documentclass{article}&#10;\usepackage{amsmath}&#10;\pagestyle{empty}&#10;\begin{document}&#10;&#10;\sffamily&#10;\noindent&#10;\centering{&#10;Exponentially localized&#10;&#10;\noindent steady state ($\rho({\bf r}) \propto e^{-\boldsymbol{\lambda} \cdot {\bf r}}$)?&#10;}&#10;\end{document}" title="IguanaTex Bitmap Display">
            <a:extLst>
              <a:ext uri="{FF2B5EF4-FFF2-40B4-BE49-F238E27FC236}">
                <a16:creationId xmlns:a16="http://schemas.microsoft.com/office/drawing/2014/main" id="{1B6CB742-9688-9843-31B5-A9AC970C68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8" y="4437316"/>
            <a:ext cx="3011045" cy="542479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\sffamily&#10;\noindent&#10;\begin{equation}&#10;\nonumber z = 4&#10;\end{equation}&#10;&#10;\end{document}" title="IguanaTex Bitmap Display">
            <a:extLst>
              <a:ext uri="{FF2B5EF4-FFF2-40B4-BE49-F238E27FC236}">
                <a16:creationId xmlns:a16="http://schemas.microsoft.com/office/drawing/2014/main" id="{40988E83-FF9C-7FE6-B351-092FB59D197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81" y="3346994"/>
            <a:ext cx="576000" cy="173714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\sffamily&#10;\noindent&#10;\begin{equation}&#10;\nonumber z = d + 4&#10;\end{equation}&#10;&#10;\end{document}" title="IguanaTex Bitmap Display">
            <a:extLst>
              <a:ext uri="{FF2B5EF4-FFF2-40B4-BE49-F238E27FC236}">
                <a16:creationId xmlns:a16="http://schemas.microsoft.com/office/drawing/2014/main" id="{8478D9FE-58E3-4687-1FF8-547E86B3B13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28" y="3346994"/>
            <a:ext cx="1016381" cy="196571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sffamily&#10;\noindent&#10;No&#10;&#10;\end{document}" title="IguanaTex Bitmap Display">
            <a:extLst>
              <a:ext uri="{FF2B5EF4-FFF2-40B4-BE49-F238E27FC236}">
                <a16:creationId xmlns:a16="http://schemas.microsoft.com/office/drawing/2014/main" id="{CA847FC2-0F52-2F1B-AA0E-52A971C927D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76" y="4619412"/>
            <a:ext cx="275810" cy="178286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\sffamily&#10;\noindent&#10;Yes&#10;&#10;\end{document}" title="IguanaTex Bitmap Display">
            <a:extLst>
              <a:ext uri="{FF2B5EF4-FFF2-40B4-BE49-F238E27FC236}">
                <a16:creationId xmlns:a16="http://schemas.microsoft.com/office/drawing/2014/main" id="{7DE51590-8084-E0B2-C0EA-C0DCCA59944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18" y="4619412"/>
            <a:ext cx="352000" cy="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DF4C-7D31-8413-A59B-A0378D2E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AE05A-818F-0A02-EDA6-D69FB563CBAA}"/>
              </a:ext>
            </a:extLst>
          </p:cNvPr>
          <p:cNvSpPr/>
          <p:nvPr/>
        </p:nvSpPr>
        <p:spPr>
          <a:xfrm>
            <a:off x="240218" y="239537"/>
            <a:ext cx="1047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Gill Sans MT Pro Medium" panose="020B0602020104020203" pitchFamily="34" charset="0"/>
              </a:rPr>
              <a:t>Localization and the 2</a:t>
            </a:r>
            <a:r>
              <a:rPr lang="en-US" sz="3600" b="1" baseline="30000" dirty="0">
                <a:latin typeface="Gill Sans MT Pro Medium" panose="020B0602020104020203" pitchFamily="34" charset="0"/>
              </a:rPr>
              <a:t>nd</a:t>
            </a:r>
            <a:r>
              <a:rPr lang="en-US" sz="3600" b="1" dirty="0">
                <a:latin typeface="Gill Sans MT Pro Medium" panose="020B0602020104020203" pitchFamily="34" charset="0"/>
              </a:rPr>
              <a:t> law</a:t>
            </a:r>
            <a:endParaRPr lang="en-US" sz="3600" b="1" dirty="0">
              <a:solidFill>
                <a:srgbClr val="C00000"/>
              </a:solidFill>
              <a:latin typeface="Gill Sans MT Pro Medium" panose="020B0602020104020203" pitchFamily="34" charset="0"/>
            </a:endParaRPr>
          </a:p>
        </p:txBody>
      </p:sp>
      <p:pic>
        <p:nvPicPr>
          <p:cNvPr id="8" name="Picture 7" descr="\documentclass{article}&#10;\usepackage{amsmath}&#10;\pagestyle{empty}&#10;\begin{document}&#10;&#10;\sffamily&#10;\noindent&#10;In the steady state, the entropy&#10;&#10;\end{document}" title="IguanaTex Bitmap Display">
            <a:extLst>
              <a:ext uri="{FF2B5EF4-FFF2-40B4-BE49-F238E27FC236}">
                <a16:creationId xmlns:a16="http://schemas.microsoft.com/office/drawing/2014/main" id="{6A2C7B27-F5C3-9758-AD3C-F29C1666E8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6" y="1184219"/>
            <a:ext cx="3306667" cy="227048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sffamily&#10;\noindent&#10;\begin{equation}&#10;\nonumber S = - \int d^d r \, \rho \ln \rho&#10;\end{equation}&#10;&#10;\end{document}" title="IguanaTex Bitmap Display">
            <a:extLst>
              <a:ext uri="{FF2B5EF4-FFF2-40B4-BE49-F238E27FC236}">
                <a16:creationId xmlns:a16="http://schemas.microsoft.com/office/drawing/2014/main" id="{F80BCBD0-CC60-5406-F04D-7DBAEC041B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" y="1728668"/>
            <a:ext cx="1996190" cy="562286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\sffamily&#10;\noindent&#10;should be maximized, while satisfying the conservation conditions.&#10;&#10;\end{document}" title="IguanaTex Bitmap Display">
            <a:extLst>
              <a:ext uri="{FF2B5EF4-FFF2-40B4-BE49-F238E27FC236}">
                <a16:creationId xmlns:a16="http://schemas.microsoft.com/office/drawing/2014/main" id="{5690D6DC-9BB2-C32B-60C7-2865E47257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58" y="1892093"/>
            <a:ext cx="6971424" cy="230095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\sffamily&#10;\noindent&#10;\begin{equation}&#10;\nonumber \frac{\delta}{\delta \rho} \left[ - \int d^d r \, \rho \ln \rho - \alpha \left( \int d^d r \, \rho - N \right) - \boldsymbol{\lambda} \cdot \left( \int d^d r \, {\bf r} \rho - {\bf R}  \right)  \right] = 0&#10;\end{equation}&#10;&#10;\end{document}" title="IguanaTex Bitmap Display">
            <a:extLst>
              <a:ext uri="{FF2B5EF4-FFF2-40B4-BE49-F238E27FC236}">
                <a16:creationId xmlns:a16="http://schemas.microsoft.com/office/drawing/2014/main" id="{AF95C94C-445F-C01C-639F-09FF07CBF8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" y="3063512"/>
            <a:ext cx="7335617" cy="609525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\sffamily&#10;\noindent&#10;This leads to &#10;&#10;\end{document}" title="IguanaTex Bitmap Display">
            <a:extLst>
              <a:ext uri="{FF2B5EF4-FFF2-40B4-BE49-F238E27FC236}">
                <a16:creationId xmlns:a16="http://schemas.microsoft.com/office/drawing/2014/main" id="{5A74B4F8-B7D0-2955-5DE0-A9BC253FE3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6" y="2602359"/>
            <a:ext cx="1353142" cy="178286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sffamily&#10;\noindent&#10;\begin{equation}&#10;\nonumber \Rightarrow - \ln \rho - 1 - \alpha - \boldsymbol{\lambda} \cdot {\bf r} = 0&#10;\end{equation}&#10;&#10;\end{document}" title="IguanaTex Bitmap Display">
            <a:extLst>
              <a:ext uri="{FF2B5EF4-FFF2-40B4-BE49-F238E27FC236}">
                <a16:creationId xmlns:a16="http://schemas.microsoft.com/office/drawing/2014/main" id="{48CDB3FE-04DB-7650-0665-824D2C1329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1" y="4168127"/>
            <a:ext cx="3075047" cy="230096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sffamily&#10;\noindent&#10;\begin{equation}&#10;\nonumber \Rightarrow \quad \rho \propto e^{-\boldsymbol{\lambda} \cdot {\bf r}}&#10;\end{equation}&#10;&#10;\end{document}" title="IguanaTex Bitmap Display">
            <a:extLst>
              <a:ext uri="{FF2B5EF4-FFF2-40B4-BE49-F238E27FC236}">
                <a16:creationId xmlns:a16="http://schemas.microsoft.com/office/drawing/2014/main" id="{5297BA97-D271-74BA-AF9C-7A21F4B98E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80" y="4114793"/>
            <a:ext cx="1589333" cy="283430"/>
          </a:xfrm>
          <a:prstGeom prst="rect">
            <a:avLst/>
          </a:prstGeom>
        </p:spPr>
      </p:pic>
      <p:pic>
        <p:nvPicPr>
          <p:cNvPr id="44" name="exp_wall_long">
            <a:hlinkClick r:id="" action="ppaction://media"/>
            <a:extLst>
              <a:ext uri="{FF2B5EF4-FFF2-40B4-BE49-F238E27FC236}">
                <a16:creationId xmlns:a16="http://schemas.microsoft.com/office/drawing/2014/main" id="{98A66337-88A8-0D4C-1AB2-148204469655}"/>
              </a:ext>
            </a:extLst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73404" y="3848630"/>
            <a:ext cx="4028320" cy="2685546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\sffamily&#10;\noindent&#10;The second law implies a exponentially localized steady state!&#10;&#10;\end{document}" title="IguanaTex Bitmap Display">
            <a:extLst>
              <a:ext uri="{FF2B5EF4-FFF2-40B4-BE49-F238E27FC236}">
                <a16:creationId xmlns:a16="http://schemas.microsoft.com/office/drawing/2014/main" id="{2A417118-D3B9-38AF-D610-B4AB2D82D2B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7" y="5077879"/>
            <a:ext cx="6500571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artial_t \rho({\bf r}, t) = - \nabla \cdot {\bf J}&#10;\end{equation}&#10;&#10;\end{document}"/>
  <p:tag name="IGUANATEXSIZE" val="20"/>
  <p:tag name="IGUANATEXCURSOR" val="18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x&#10;\end{equation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ho&#10;\end{equ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14.2107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ropto t^{1/2}&#10;\end{equation}&#10;&#10;\end{document}"/>
  <p:tag name="IGUANATEXSIZE" val="20"/>
  <p:tag name="IGUANATEXCURSOR" val="14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x&#10;\end{equation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9.7188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V(x)&#10;\end{equ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64.154"/>
  <p:tag name="OUTPUTTYPE" val="PNG"/>
  <p:tag name="IGUANATEXVERSION" val="160"/>
  <p:tag name="LATEXADDIN" val="\documentclass{article}&#10;\usepackage{amsmath}&#10;\pagestyle{empty}&#10;\begin{document}&#10;&#10;\sffamily&#10;\noindent&#10;{\it Energy conservation} prevents single-particle hopping&#10;&#10;\end{document}"/>
  <p:tag name="IGUANATEXSIZE" val="20"/>
  <p:tag name="IGUANATEXCURSOR" val="15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x&#10;\end{equation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9.7188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V(x)&#10;\end{equ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472.441"/>
  <p:tag name="OUTPUTTYPE" val="PNG"/>
  <p:tag name="IGUANATEXVERSION" val="160"/>
  <p:tag name="LATEXADDIN" val="\documentclass{article}&#10;\usepackage{amsmath}&#10;\pagestyle{empty}&#10;\begin{document}&#10;&#10;\sffamily&#10;\noindent&#10;Joint hopping satisfies the {\it energy conservation}&#10;&#10;\end{document}"/>
  <p:tag name="IGUANATEXSIZE" val="20"/>
  <p:tag name="IGUANATEXCURSOR" val="15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412.07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frac{d N}{dt} = \frac{d}{dt} \int d^d r \, \rho({\bf r}, t) = 0&#10;\end{equation}&#10;&#10;\end{document}"/>
  <p:tag name="IGUANATEXSIZE" val="20"/>
  <p:tag name="IGUANATEXCURSOR" val="19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597.675"/>
  <p:tag name="OUTPUTTYPE" val="PNG"/>
  <p:tag name="IGUANATEXVERSION" val="160"/>
  <p:tag name="LATEXADDIN" val="\documentclass{article}&#10;\usepackage{amsmath}&#10;\pagestyle{empty}&#10;\begin{document}&#10;&#10;\sffamily&#10;\noindent&#10;Normal diffusion preserves the number of particles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464.567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frac{d {\bf R}}{dt} = \frac{d}{dt} \int d^d r \, {\bf r} \rho({\bf r}, t) = 0&#10;\end{equation}&#10;&#10;\end{document}"/>
  <p:tag name="IGUANATEXSIZE" val="20"/>
  <p:tag name="IGUANATEXCURSOR" val="18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10.236"/>
  <p:tag name="OUTPUTTYPE" val="PNG"/>
  <p:tag name="IGUANATEXVERSION" val="160"/>
  <p:tag name="LATEXADDIN" val="\documentclass{article}&#10;\usepackage{amsmath}&#10;\pagestyle{empty}&#10;\begin{document}&#10;&#10;\sffamily&#10;\noindent&#10;$\rho({\bf r}) = \rho_0$ should be an equilibrium state&#10;&#10;\end{document}"/>
  <p:tag name="IGUANATEXSIZE" val="20"/>
  <p:tag name="IGUANATEXCURSOR" val="15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9.872"/>
  <p:tag name="OUTPUTTYPE" val="PNG"/>
  <p:tag name="IGUANATEXVERSION" val="160"/>
  <p:tag name="LATEXADDIN" val="\documentclass{article}&#10;\usepackage{amsmath}&#10;\pagestyle{empty}&#10;\begin{document}&#10;&#10;\sffamily&#10;\noindent&#10;(mass conservation)&#10;&#10;\end{document}"/>
  <p:tag name="IGUANATEXSIZE" val="20"/>
  <p:tag name="IGUANATEXCURSOR" val="12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20.81"/>
  <p:tag name="OUTPUTTYPE" val="PNG"/>
  <p:tag name="IGUANATEXVERSION" val="160"/>
  <p:tag name="LATEXADDIN" val="\documentclass{article}&#10;\usepackage{amsmath}&#10;\pagestyle{empty}&#10;\begin{document}&#10;&#10;\sffamily&#10;\noindent&#10;(center of mass conservation)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3067.866"/>
  <p:tag name="OUTPUTTYPE" val="PNG"/>
  <p:tag name="IGUANATEXVERSION" val="160"/>
  <p:tag name="LATEXADDIN" val="\documentclass{article}&#10;\usepackage{amsmath}&#10;\pagestyle{empty}&#10;\begin{document}&#10;&#10;\sffamily&#10;\noindent&#10;The simplest diffusion equation with the constraints take &#10;&#10;\noindent the following form (L. Radzihovski Rev. Mod. Phys. 2024)&#10;&#10;\end{document}"/>
  <p:tag name="IGUANATEXSIZE" val="20"/>
  <p:tag name="IGUANATEXCURSOR" val="18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17.62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artial_t \rho({\bf r}, t) = - D \nabla^4 \rho&#10;\end{equation}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53.1683"/>
  <p:tag name="OUTPUTTYPE" val="PNG"/>
  <p:tag name="IGUANATEXVERSION" val="160"/>
  <p:tag name="LATEXADDIN" val="\documentclass{article}&#10;\usepackage{amsmath}&#10;\pagestyle{empty}&#10;\begin{document}&#10;&#10;\sffamily&#10;\noindent&#10;{\it Justification}&#10;&#10;\end{document}"/>
  <p:tag name="IGUANATEXSIZE" val="20"/>
  <p:tag name="IGUANATEXCURSOR" val="12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824.897"/>
  <p:tag name="OUTPUTTYPE" val="PNG"/>
  <p:tag name="IGUANATEXVERSION" val="160"/>
  <p:tag name="LATEXADDIN" val="\documentclass{article}&#10;\usepackage{amsmath}&#10;\pagestyle{empty}&#10;\begin{document}&#10;&#10;\sffamily&#10;\noindent&#10;Center of mass conservation requires $\partial_t \rho = - \nabla_i \nabla_j J_{ij}$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724.784"/>
  <p:tag name="OUTPUTTYPE" val="PNG"/>
  <p:tag name="IGUANATEXVERSION" val="160"/>
  <p:tag name="LATEXADDIN" val="\documentclass{article}&#10;\usepackage{amsmath}&#10;\pagestyle{empty}&#10;\begin{document}&#10;&#10;\sffamily&#10;\noindent&#10;For current, we write $J_{ij}(\rho, \nabla_i \rho, \nabla_i \nabla_j \rho, \cdots) = A\rho \delta_{ij} + D \nabla_i \nabla_j \rho + \cdots$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2.4597"/>
  <p:tag name="ORIGINALWIDTH" val="1703.787"/>
  <p:tag name="OUTPUTTYPE" val="PNG"/>
  <p:tag name="IGUANATEXVERSION" val="160"/>
  <p:tag name="LATEXADDIN" val="\documentclass{article}&#10;\usepackage{amsmath}&#10;\pagestyle{empty}&#10;\begin{document}&#10;&#10;\sffamily&#10;\noindent&#10;\begin{align}&#10;\nonumber \Rightarrow \partial_t \rho({\bf r}, t) &amp;= - \nabla_i \nabla_j ( D \nabla_i \nabla_j \rho)\\&#10;\nonumber &amp;= - D \nabla^4 \rho&#10;\end{align}&#10;&#10;\end{document}"/>
  <p:tag name="IGUANATEXSIZE" val="20"/>
  <p:tag name="IGUANATEXCURSOR" val="228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43.307"/>
  <p:tag name="OUTPUTTYPE" val="PNG"/>
  <p:tag name="IGUANATEXVERSION" val="160"/>
  <p:tag name="LATEXADDIN" val="\documentclass{article}&#10;\usepackage{amsmath}&#10;\pagestyle{empty}&#10;\begin{document}&#10;&#10;\sffamily&#10;\noindent&#10;The current vector is given as 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38.8826"/>
  <p:tag name="OUTPUTTYPE" val="PNG"/>
  <p:tag name="IGUANATEXVERSION" val="160"/>
  <p:tag name="LATEXADDIN" val="\documentclass{article}&#10;\usepackage{amsmath}&#10;\pagestyle{empty}&#10;\begin{document}&#10;&#10;\sffamily&#10;\noindent&#10;$J_{ij} = 0$ for $\rho = \rho_0$&#10;&#10;\end{document}"/>
  <p:tag name="IGUANATEXSIZE" val="15"/>
  <p:tag name="IGUANATEXCURSOR" val="1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17.62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artial_t \rho({\bf r}, t) = - D \nabla^4 \rho&#10;\end{equation}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369.329"/>
  <p:tag name="OUTPUTTYPE" val="PNG"/>
  <p:tag name="IGUANATEXVERSION" val="160"/>
  <p:tag name="LATEXADDIN" val="\documentclass{article}&#10;\usepackage{amsmath}&#10;\pagestyle{empty}&#10;\begin{document}&#10;&#10;\sffamily&#10;\noindent&#10;The structure of the equation shows that $z = 4$, i.e., $|\Delta r| \propto t^{1/4}$&#10;&#10;\end{document}"/>
  <p:tag name="IGUANATEXSIZE" val="20"/>
  <p:tag name="IGUANATEXCURSOR" val="18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x&#10;\end{equation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ho&#10;\end{equ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16.4605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ropto t^{1/4}&#10;\end{equation}&#10;&#10;\end{document}"/>
  <p:tag name="IGUANATEXSIZE" val="20"/>
  <p:tag name="IGUANATEXCURSOR" val="14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3067.866"/>
  <p:tag name="OUTPUTTYPE" val="PNG"/>
  <p:tag name="IGUANATEXVERSION" val="160"/>
  <p:tag name="LATEXADDIN" val="\documentclass{article}&#10;\usepackage{amsmath}&#10;\pagestyle{empty}&#10;\begin{document}&#10;&#10;\sffamily&#10;\noindent&#10;The simplest diffusion equation with the constraints take &#10;&#10;\noindent the following form (L. Radzihovski Rev. Mod. Phys. 2024)&#10;&#10;\end{document}"/>
  <p:tag name="IGUANATEXSIZE" val="20"/>
  <p:tag name="IGUANATEXCURSOR" val="18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071.616"/>
  <p:tag name="OUTPUTTYPE" val="PNG"/>
  <p:tag name="IGUANATEXVERSION" val="160"/>
  <p:tag name="LATEXADDIN" val="\documentclass{article}&#10;\usepackage{amsmath}&#10;\pagestyle{empty}&#10;\begin{document}&#10;&#10;\sffamily&#10;\noindent&#10;Consider a simple model with the following transition rules:&#10;&#10;\end{document}"/>
  <p:tag name="IGUANATEXSIZE" val="20"/>
  <p:tag name="IGUANATEXCURSOR" val="161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44.4695"/>
  <p:tag name="OUTPUTTYPE" val="PNG"/>
  <p:tag name="IGUANATEXVERSION" val="160"/>
  <p:tag name="LATEXADDIN" val="\documentclass{article}&#10;\usepackage{amsmath}&#10;\pagestyle{empty}&#10;\begin{document}&#10;&#10;\sffamily&#10;\noindent&#10;$i-1$&#10;&#10;\end{document}"/>
  <p:tag name="IGUANATEXSIZE" val="15"/>
  <p:tag name="IGUANATEXCURSOR" val="10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OUTPUTTYPE" val="PNG"/>
  <p:tag name="IGUANATEXVERSION" val="160"/>
  <p:tag name="LATEXADDIN" val="\documentclass{article}&#10;\usepackage{amsmath}&#10;\pagestyle{empty}&#10;\begin{document}&#10;&#10;\sffamily&#10;\noindent&#10;$i$&#10;&#10;\end{document}"/>
  <p:tag name="IGUANATEXSIZE" val="15"/>
  <p:tag name="IGUANATEXCURSOR" val="10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192.726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{\bf J}(\rho, \nabla \rho, \cdots) = - D \nabla \rho + K \nabla (\nabla^2 \rho) + \cdots&#10;\end{equation}&#10;&#10;\end{document}"/>
  <p:tag name="IGUANATEXSIZE" val="20"/>
  <p:tag name="IGUANATEXCURSOR" val="21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44.4695"/>
  <p:tag name="OUTPUTTYPE" val="PNG"/>
  <p:tag name="IGUANATEXVERSION" val="160"/>
  <p:tag name="LATEXADDIN" val="\documentclass{article}&#10;\usepackage{amsmath}&#10;\pagestyle{empty}&#10;\begin{document}&#10;&#10;\sffamily&#10;\noindent&#10;$i+1$&#10;&#10;\end{document}"/>
  <p:tag name="IGUANATEXSIZE" val="15"/>
  <p:tag name="IGUANATEXCURSOR" val="10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48.219"/>
  <p:tag name="OUTPUTTYPE" val="PNG"/>
  <p:tag name="IGUANATEXVERSION" val="160"/>
  <p:tag name="LATEXADDIN" val="\documentclass{article}&#10;\usepackage{amsmath}&#10;\pagestyle{empty}&#10;\begin{document}&#10;&#10;\sffamily&#10;\noindent&#10;$i+2$&#10;&#10;\end{document}"/>
  <p:tag name="IGUANATEXSIZE" val="15"/>
  <p:tag name="IGUANATEXCURSOR" val="10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OUTPUTTYPE" val="PNG"/>
  <p:tag name="IGUANATEXVERSION" val="160"/>
  <p:tag name="LATEXADDIN" val="\documentclass{article}&#10;\usepackage{amsmath}&#10;\pagestyle{empty}&#10;\begin{document}&#10;&#10;\sffamily&#10;\noindent&#10;$\cdots$&#10;&#10;\end{document}"/>
  <p:tag name="IGUANATEXSIZE" val="15"/>
  <p:tag name="IGUANATEXCURSOR" val="8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OUTPUTTYPE" val="PNG"/>
  <p:tag name="IGUANATEXVERSION" val="160"/>
  <p:tag name="LATEXADDIN" val="\documentclass{article}&#10;\usepackage{amsmath}&#10;\pagestyle{empty}&#10;\begin{document}&#10;&#10;\sffamily&#10;\noindent&#10;$\cdots$&#10;&#10;\end{document}"/>
  <p:tag name="IGUANATEXSIZE" val="15"/>
  <p:tag name="IGUANATEXCURSOR" val="8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OUTPUTTYPE" val="PNG"/>
  <p:tag name="IGUANATEXVERSION" val="160"/>
  <p:tag name="LATEXADDIN" val="\documentclass{article}&#10;\usepackage{amsmath}&#10;\pagestyle{empty}&#10;\begin{document}&#10;&#10;\sffamily&#10;\noindent&#10;$W$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OUTPUTTYPE" val="PNG"/>
  <p:tag name="IGUANATEXVERSION" val="160"/>
  <p:tag name="LATEXADDIN" val="\documentclass{article}&#10;\usepackage{amsmath}&#10;\pagestyle{empty}&#10;\begin{document}&#10;&#10;\sffamily&#10;\noindent&#10;$($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1.1736"/>
  <p:tag name="OUTPUTTYPE" val="PNG"/>
  <p:tag name="IGUANATEXVERSION" val="160"/>
  <p:tag name="LATEXADDIN" val="\documentclass{article}&#10;\usepackage{amsmath}&#10;\pagestyle{empty}&#10;\begin{document}&#10;&#10;\sffamily&#10;\noindent&#10;$) = r n_i n_{i+1}$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OUTPUTTYPE" val="PNG"/>
  <p:tag name="IGUANATEXVERSION" val="160"/>
  <p:tag name="LATEXADDIN" val="\documentclass{article}&#10;\usepackage{amsmath}&#10;\pagestyle{empty}&#10;\begin{document}&#10;&#10;\sffamily&#10;\noindent&#10;$W$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.24638"/>
  <p:tag name="OUTPUTTYPE" val="PNG"/>
  <p:tag name="IGUANATEXVERSION" val="160"/>
  <p:tag name="LATEXADDIN" val="\documentclass{article}&#10;\usepackage{amsmath}&#10;\pagestyle{empty}&#10;\begin{document}&#10;&#10;\sffamily&#10;\noindent&#10;$($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41.6573"/>
  <p:tag name="OUTPUTTYPE" val="PNG"/>
  <p:tag name="IGUANATEXVERSION" val="160"/>
  <p:tag name="LATEXADDIN" val="\documentclass{article}&#10;\usepackage{amsmath}&#10;\pagestyle{empty}&#10;\begin{document}&#10;&#10;\sffamily&#10;\noindent&#10;$) = r n_{i-1} n_{i+2}$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781.777"/>
  <p:tag name="OUTPUTTYPE" val="PNG"/>
  <p:tag name="IGUANATEXVERSION" val="160"/>
  <p:tag name="LATEXADDIN" val="\documentclass{article}&#10;\usepackage{amsmath}&#10;\pagestyle{empty}&#10;\begin{document}&#10;&#10;\sffamily&#10;\noindent&#10;In the large length and long time scales, we obtain the diffusion equation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595.051"/>
  <p:tag name="OUTPUTTYPE" val="PNG"/>
  <p:tag name="IGUANATEXVERSION" val="160"/>
  <p:tag name="LATEXADDIN" val="\documentclass{article}&#10;\usepackage{amsmath}&#10;\pagestyle{empty}&#10;\begin{document}&#10;&#10;\sffamily&#10;\noindent&#10;In the continuum limit, we obtain $\partial_t \rho = D \nabla_i \nabla_j [ \nabla_i \rho \nabla_j \rho - \rho \nabla_i \nabla_j \rho]$&#10;&#10;\end{document}"/>
  <p:tag name="IGUANATEXSIZE" val="20"/>
  <p:tag name="IGUANATEXCURSOR" val="2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592.051"/>
  <p:tag name="OUTPUTTYPE" val="PNG"/>
  <p:tag name="IGUANATEXVERSION" val="160"/>
  <p:tag name="LATEXADDIN" val="\documentclass{article}&#10;\usepackage{amsmath}&#10;\pagestyle{empty}&#10;\begin{document}&#10;&#10;\sffamily&#10;\noindent&#10;($D = ra^4$, $a=$ lattice spacing)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x&#10;\end{equation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ho&#10;\end{equ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516.6854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ropto t^{1/(d + 4)}&#10;\end{equation}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.9692"/>
  <p:tag name="ORIGINALWIDTH" val="1727.784"/>
  <p:tag name="OUTPUTTYPE" val="PNG"/>
  <p:tag name="IGUANATEXVERSION" val="160"/>
  <p:tag name="LATEXADDIN" val="\documentclass{article}&#10;\usepackage{amsmath}&#10;\pagestyle{empty}&#10;\begin{document}&#10;&#10;\sffamily&#10;\noindent&#10;The equation predicts &#10;&#10;\noindent a slower diffusion with $z = d + 4$: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17.62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artial_t \rho({\bf r}, t) = - D \nabla^4 \rho&#10;\end{equation}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811.024"/>
  <p:tag name="OUTPUTTYPE" val="PNG"/>
  <p:tag name="IGUANATEXVERSION" val="160"/>
  <p:tag name="LATEXADDIN" val="\documentclass{article}&#10;\usepackage{amsmath}&#10;\pagestyle{empty}&#10;\begin{document}&#10;&#10;\sffamily&#10;\noindent&#10; $\partial_t \rho = D \nabla_i \nabla_j [ \nabla_i \rho \nabla_j \rho - \rho \nabla_i \nabla_j \rho]$&#10;&#10;\end{document}"/>
  <p:tag name="IGUANATEXSIZE" val="20"/>
  <p:tag name="IGUANATEXCURSOR" val="201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14.848"/>
  <p:tag name="OUTPUTTYPE" val="PNG"/>
  <p:tag name="IGUANATEXVERSION" val="160"/>
  <p:tag name="LATEXADDIN" val="\documentclass{article}&#10;\usepackage{amsmath}&#10;\pagestyle{empty}&#10;\begin{document}&#10;&#10;\sffamily&#10;\noindent&#10;Hydrodynamic equation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4.62"/>
  <p:tag name="OUTPUTTYPE" val="PNG"/>
  <p:tag name="IGUANATEXVERSION" val="160"/>
  <p:tag name="LATEXADDIN" val="\documentclass{article}&#10;\usepackage{amsmath}&#10;\pagestyle{empty}&#10;\begin{document}&#10;&#10;\sffamily&#10;\noindent&#10;Dynamical exponent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920.8849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partial_t \rho({\bf r}, t) = D \nabla^2 \rho&#10;\end{equation}&#10;&#10;\end{document}"/>
  <p:tag name="IGUANATEXSIZE" val="20"/>
  <p:tag name="IGUANATEXCURSOR" val="17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481.815"/>
  <p:tag name="OUTPUTTYPE" val="PNG"/>
  <p:tag name="IGUANATEXVERSION" val="160"/>
  <p:tag name="LATEXADDIN" val="\documentclass{article}&#10;\usepackage{amsmath}&#10;\pagestyle{empty}&#10;\begin{document}&#10;&#10;\sffamily&#10;\noindent&#10;\centering{&#10;Exponentially localized&#10;&#10;\noindent steady state ($\rho({\bf r}) \propto e^{-\boldsymbol{\lambda} \cdot {\bf r}}$)?&#10;}&#10;\end{document}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3.4646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z = 4&#10;\end{equation}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500.1875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z = d + 4&#10;\end{equation}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35.7331"/>
  <p:tag name="OUTPUTTYPE" val="PNG"/>
  <p:tag name="IGUANATEXVERSION" val="160"/>
  <p:tag name="LATEXADDIN" val="\documentclass{article}&#10;\usepackage{amsmath}&#10;\pagestyle{empty}&#10;\begin{document}&#10;&#10;\sffamily&#10;\noindent&#10;No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73.2283"/>
  <p:tag name="OUTPUTTYPE" val="PNG"/>
  <p:tag name="IGUANATEXVERSION" val="160"/>
  <p:tag name="LATEXADDIN" val="\documentclass{article}&#10;\usepackage{amsmath}&#10;\pagestyle{empty}&#10;\begin{document}&#10;&#10;\sffamily&#10;\noindent&#10;Yes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27.297"/>
  <p:tag name="OUTPUTTYPE" val="PNG"/>
  <p:tag name="IGUANATEXVERSION" val="160"/>
  <p:tag name="LATEXADDIN" val="\documentclass{article}&#10;\usepackage{amsmath}&#10;\pagestyle{empty}&#10;\begin{document}&#10;&#10;\sffamily&#10;\noindent&#10;In the steady state, the entropy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982.3771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S = - \int d^d r \, \rho \ln \rho&#10;\end{equation}&#10;&#10;\end{document}"/>
  <p:tag name="IGUANATEXSIZE" val="20"/>
  <p:tag name="IGUANATEXCURSOR" val="161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30.821"/>
  <p:tag name="OUTPUTTYPE" val="PNG"/>
  <p:tag name="IGUANATEXVERSION" val="160"/>
  <p:tag name="LATEXADDIN" val="\documentclass{article}&#10;\usepackage{amsmath}&#10;\pagestyle{empty}&#10;\begin{document}&#10;&#10;\sffamily&#10;\noindent&#10;should be maximized, while satisfying the conservation conditions.&#10;&#10;\end{document}"/>
  <p:tag name="IGUANATEXSIZE" val="20"/>
  <p:tag name="IGUANATEXCURSOR" val="167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3610.049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frac{\delta}{\delta \rho} \left[ - \int d^d r \, \rho \ln \rho - \alpha \left( \int d^d r \, \rho - N \right) - \boldsymbol{\lambda} \cdot \left( \int d^d r \, {\bf r} \rho - {\bf R}  \right)  \right] = 0&#10;\end{equation}&#10;&#10;\end{document}"/>
  <p:tag name="IGUANATEXSIZE" val="20"/>
  <p:tag name="IGUANATEXCURSOR" val="3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5.9167"/>
  <p:tag name="OUTPUTTYPE" val="PNG"/>
  <p:tag name="IGUANATEXVERSION" val="160"/>
  <p:tag name="LATEXADDIN" val="\documentclass{article}&#10;\usepackage{amsmath}&#10;\pagestyle{empty}&#10;\begin{document}&#10;&#10;\sffamily&#10;\noindent&#10;This leads to 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ightarrow&#10;\end{equation}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13.311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ightarrow - \ln \rho - 1 - \alpha - \boldsymbol{\lambda} \cdot {\bf r} = 0&#10;\end{equation}&#10;&#10;\end{document}"/>
  <p:tag name="IGUANATEXSIZE" val="20"/>
  <p:tag name="IGUANATEXCURSOR" val="20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782.1522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\Rightarrow \quad \rho \propto e^{-\boldsymbol{\lambda} \cdot {\bf r}}&#10;\end{equation}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199.1"/>
  <p:tag name="OUTPUTTYPE" val="PNG"/>
  <p:tag name="IGUANATEXVERSION" val="160"/>
  <p:tag name="LATEXADDIN" val="\documentclass{article}&#10;\usepackage{amsmath}&#10;\pagestyle{empty}&#10;\begin{document}&#10;&#10;\sffamily&#10;\noindent&#10;The second law implies a exponentially localized steady state!&#10;&#10;\end{document}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1.3798"/>
  <p:tag name="OUTPUTTYPE" val="PNG"/>
  <p:tag name="IGUANATEXVERSION" val="160"/>
  <p:tag name="LATEXADDIN" val="\documentclass{article}&#10;\usepackage{amsmath}&#10;\pagestyle{empty}&#10;\begin{document}&#10;&#10;\sffamily&#10;\noindent&#10;... thanks subMIT!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57.743"/>
  <p:tag name="OUTPUTTYPE" val="PNG"/>
  <p:tag name="IGUANATEXVERSION" val="160"/>
  <p:tag name="LATEXADDIN" val="\documentclass{article}&#10;\usepackage{amsmath}&#10;\pagestyle{empty}&#10;\begin{document}&#10;&#10;\sffamily&#10;&#10;\noindent {\bf Reference}: J. Han, E. Lake, \&amp; S. Ro, Phys. Rev. Lett. {\bf 132}, 137102 (2024)&#10;&#10;&#10;\end{document}"/>
  <p:tag name="IGUANATEXSIZE" val="15"/>
  <p:tag name="IGUANATEXCURSOR" val="142"/>
  <p:tag name="TRANSPARENCY" val="True"/>
  <p:tag name="LATEXENGINEID" val="0"/>
  <p:tag name="TEMPFOLDER" val="c:\temp\"/>
  <p:tag name="LATEXFORMHEIGHT" val="312"/>
  <p:tag name="LATEXFORMWIDTH" val="816.7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319.085"/>
  <p:tag name="OUTPUTTYPE" val="PNG"/>
  <p:tag name="IGUANATEXVERSION" val="160"/>
  <p:tag name="LATEXADDIN" val="\documentclass{article}&#10;\usepackage{amsmath}&#10;\pagestyle{empty}&#10;\begin{document}&#10;&#10;\sffamily&#10;&#10;\centering{&#10;Jung Hoon Han&#10;&#10;Sungkyunkwan University&#10;}&#10;&#10;&#10;\end{document}"/>
  <p:tag name="IGUANATEXSIZE" val="15"/>
  <p:tag name="IGUANATEXCURSOR" val="142"/>
  <p:tag name="TRANSPARENCY" val="True"/>
  <p:tag name="LATEXENGINEID" val="0"/>
  <p:tag name="TEMPFOLDER" val="c:\temp\"/>
  <p:tag name="LATEXFORMHEIGHT" val="312"/>
  <p:tag name="LATEXFORMWIDTH" val="816.7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629.9213"/>
  <p:tag name="OUTPUTTYPE" val="PNG"/>
  <p:tag name="IGUANATEXVERSION" val="160"/>
  <p:tag name="LATEXADDIN" val="\documentclass{article}&#10;\usepackage{amsmath}&#10;\pagestyle{empty}&#10;\begin{document}&#10;&#10;\sffamily&#10;&#10;\centering{&#10;Ethan Lake&#10;&#10;UC Berkeley&#10;}&#10;&#10;&#10;\end{document}"/>
  <p:tag name="IGUANATEXSIZE" val="15"/>
  <p:tag name="IGUANATEXCURSOR" val="127"/>
  <p:tag name="TRANSPARENCY" val="True"/>
  <p:tag name="LATEXENGINEID" val="0"/>
  <p:tag name="TEMPFOLDER" val="c:\temp\"/>
  <p:tag name="LATEXFORMHEIGHT" val="312"/>
  <p:tag name="LATEXFORMWIDTH" val="816.7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573.6783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|\Delta r| \propto t^{1/2}&#10;\end{equation}&#10;&#10;\end{document}"/>
  <p:tag name="IGUANATEXSIZE" val="20"/>
  <p:tag name="IGUANATEXCURSOR" val="154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80.465"/>
  <p:tag name="OUTPUTTYPE" val="PNG"/>
  <p:tag name="IGUANATEXVERSION" val="160"/>
  <p:tag name="LATEXADDIN" val="\documentclass{article}&#10;\usepackage{amsmath}&#10;\pagestyle{empty}&#10;\begin{document}&#10;&#10;\sffamily&#10;\noindent&#10;\begin{equation}&#10;\nonumber z = 2&#10;\end{equation}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541.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17618</TotalTime>
  <Words>81</Words>
  <Application>Microsoft Office PowerPoint</Application>
  <PresentationFormat>Widescreen</PresentationFormat>
  <Paragraphs>27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Gill Sans MT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 Sunghan</dc:creator>
  <cp:lastModifiedBy>Sunghan Ro</cp:lastModifiedBy>
  <cp:revision>340</cp:revision>
  <dcterms:created xsi:type="dcterms:W3CDTF">2020-06-04T07:54:59Z</dcterms:created>
  <dcterms:modified xsi:type="dcterms:W3CDTF">2024-04-30T12:45:30Z</dcterms:modified>
</cp:coreProperties>
</file>