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_rels/notesSlide2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6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8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5.xml.rels" ContentType="application/vnd.openxmlformats-package.relationships+xml"/>
  <Override PartName="/ppt/notesSlides/_rels/notesSlide9.xml.rels" ContentType="application/vnd.openxmlformats-package.relationships+xml"/>
  <Override PartName="/ppt/notesSlides/_rels/notesSlide3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1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7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38.xml.rels" ContentType="application/vnd.openxmlformats-package.relationships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6.xml" ContentType="application/vnd.openxmlformats-officedocument.presentationml.notesSlide+xml"/>
  <Override PartName="/ppt/_rels/presentation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3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media/image29.jpeg" ContentType="image/jpeg"/>
  <Override PartName="/ppt/media/image28.png" ContentType="image/png"/>
  <Override PartName="/ppt/media/image5.gif" ContentType="image/gif"/>
  <Override PartName="/ppt/media/image38.jpeg" ContentType="image/jpeg"/>
  <Override PartName="/ppt/media/image26.jpeg" ContentType="image/jpeg"/>
  <Override PartName="/ppt/media/image25.jpeg" ContentType="image/jpeg"/>
  <Override PartName="/ppt/media/image24.jpeg" ContentType="image/jpeg"/>
  <Override PartName="/ppt/media/image21.jpeg" ContentType="image/jpeg"/>
  <Override PartName="/ppt/media/image20.jpeg" ContentType="image/jpeg"/>
  <Override PartName="/ppt/media/image18.jpeg" ContentType="image/jpeg"/>
  <Override PartName="/ppt/media/image16.png" ContentType="image/png"/>
  <Override PartName="/ppt/media/image15.jpeg" ContentType="image/jpeg"/>
  <Override PartName="/ppt/media/image14.png" ContentType="image/png"/>
  <Override PartName="/ppt/media/image1.png" ContentType="image/png"/>
  <Override PartName="/ppt/media/image23.jpeg" ContentType="image/jpeg"/>
  <Override PartName="/ppt/media/image41.jpeg" ContentType="image/jpeg"/>
  <Override PartName="/ppt/media/image45.jpeg" ContentType="image/jpeg"/>
  <Override PartName="/ppt/media/image10.png" ContentType="image/png"/>
  <Override PartName="/ppt/media/image35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43.jpeg" ContentType="image/jpeg"/>
  <Override PartName="/ppt/media/image39.jpeg" ContentType="image/jpeg"/>
  <Override PartName="/ppt/media/image8.png" ContentType="image/png"/>
  <Override PartName="/ppt/media/image44.jpeg" ContentType="image/jpeg"/>
  <Override PartName="/ppt/media/image34.jpeg" ContentType="image/jpeg"/>
  <Override PartName="/ppt/media/image37.png" ContentType="image/png"/>
  <Override PartName="/ppt/media/image7.png" ContentType="image/png"/>
  <Override PartName="/ppt/media/image9.png" ContentType="image/png"/>
  <Override PartName="/ppt/media/image22.jpeg" ContentType="image/jpeg"/>
  <Override PartName="/ppt/media/image11.png" ContentType="image/png"/>
  <Override PartName="/ppt/media/image19.jpeg" ContentType="image/jpeg"/>
  <Override PartName="/ppt/media/image42.jpeg" ContentType="image/jpeg"/>
  <Override PartName="/ppt/media/image6.png" ContentType="image/png"/>
  <Override PartName="/ppt/media/image40.jpeg" ContentType="image/jpeg"/>
  <Override PartName="/ppt/media/image13.jpeg" ContentType="image/jpeg"/>
  <Override PartName="/ppt/media/image12.jpeg" ContentType="image/jpeg"/>
  <Override PartName="/ppt/media/image4.png" ContentType="image/png"/>
  <Override PartName="/ppt/media/image33.jpeg" ContentType="image/jpeg"/>
  <Override PartName="/ppt/media/image27.png" ContentType="image/png"/>
  <Override PartName="/ppt/media/image3.png" ContentType="image/png"/>
  <Override PartName="/ppt/media/image17.jpeg" ContentType="image/jpeg"/>
  <Override PartName="/ppt/media/image2.jpeg" ContentType="image/jpeg"/>
  <Override PartName="/ppt/media/image36.jpeg" ContentType="image/jpeg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4.xml.rels" ContentType="application/vnd.openxmlformats-package.relationships+xml"/>
  <Override PartName="/ppt/slides/_rels/slide47.xml.rels" ContentType="application/vnd.openxmlformats-package.relationships+xml"/>
  <Override PartName="/ppt/slides/_rels/slide5.xml.rels" ContentType="application/vnd.openxmlformats-package.relationships+xml"/>
  <Override PartName="/ppt/slides/_rels/slide40.xml.rels" ContentType="application/vnd.openxmlformats-package.relationships+xml"/>
  <Override PartName="/ppt/slides/_rels/slide48.xml.rels" ContentType="application/vnd.openxmlformats-package.relationships+xml"/>
  <Override PartName="/ppt/slides/_rels/slide33.xml.rels" ContentType="application/vnd.openxmlformats-package.relationships+xml"/>
  <Override PartName="/ppt/slides/_rels/slide6.xml.rels" ContentType="application/vnd.openxmlformats-package.relationships+xml"/>
  <Override PartName="/ppt/slides/_rels/slide41.xml.rels" ContentType="application/vnd.openxmlformats-package.relationships+xml"/>
  <Override PartName="/ppt/slides/_rels/slide34.xml.rels" ContentType="application/vnd.openxmlformats-package.relationships+xml"/>
  <Override PartName="/ppt/slides/_rels/slide7.xml.rels" ContentType="application/vnd.openxmlformats-package.relationships+xml"/>
  <Override PartName="/ppt/slides/_rels/slide42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0.xml.rels" ContentType="application/vnd.openxmlformats-package.relationships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46.xml.rels" ContentType="application/vnd.openxmlformats-package.relationships+xml"/>
  <Override PartName="/ppt/slides/_rels/slide30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29.xml.rels" ContentType="application/vnd.openxmlformats-package.relationships+xml"/>
  <Override PartName="/ppt/slides/_rels/slide23.xml.rels" ContentType="application/vnd.openxmlformats-package.relationships+xml"/>
  <Override PartName="/ppt/slides/_rels/slide38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2.xml.rels" ContentType="application/vnd.openxmlformats-package.relationships+xml"/>
  <Override PartName="/ppt/slides/_rels/slide28.xml.rels" ContentType="application/vnd.openxmlformats-package.relationships+xml"/>
  <Override PartName="/ppt/slides/_rels/slide44.xml.rels" ContentType="application/vnd.openxmlformats-package.relationships+xml"/>
  <Override PartName="/ppt/slides/_rels/slide2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6.xml.rels" ContentType="application/vnd.openxmlformats-package.relationships+xml"/>
  <Override PartName="/ppt/slides/_rels/slide27.xml.rels" ContentType="application/vnd.openxmlformats-package.relationships+xml"/>
  <Override PartName="/ppt/slides/_rels/slide43.xml.rels" ContentType="application/vnd.openxmlformats-package.relationships+xml"/>
  <Override PartName="/ppt/slides/_rels/slide2.xml.rels" ContentType="application/vnd.openxmlformats-package.relationships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3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3.xml" ContentType="application/vnd.openxmlformats-officedocument.presentationml.slide+xml"/>
  <Override PartName="/ppt/slides/slide45.xml" ContentType="application/vnd.openxmlformats-officedocument.presentationml.slide+xml"/>
  <Override PartName="/ppt/slides/slide34.xml" ContentType="application/vnd.openxmlformats-officedocument.presentationml.slide+xml"/>
  <Override PartName="/ppt/slides/slide46.xml" ContentType="application/vnd.openxmlformats-officedocument.presentationml.slide+xml"/>
  <Override PartName="/ppt/slides/slide4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41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4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"/>
          <p:cNvSpPr/>
          <p:nvPr/>
        </p:nvSpPr>
        <p:spPr>
          <a:xfrm>
            <a:off x="0" y="0"/>
            <a:ext cx="7772400" cy="100584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198" name="CustomShape 2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9" name="CustomShape 3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CustomShape 4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CustomShape 5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CustomShape 6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CustomShape 7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8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CustomShape 9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CustomShape 10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7" name="CustomShape 11"/>
          <p:cNvSpPr/>
          <p:nvPr/>
        </p:nvSpPr>
        <p:spPr>
          <a:xfrm>
            <a:off x="0" y="0"/>
            <a:ext cx="7772400" cy="10058400"/>
          </a:xfrm>
          <a:custGeom>
            <a:avLst/>
            <a:gdLst/>
            <a:ahLst/>
            <a:rect l="0" t="0" r="r" b="b"/>
            <a:pathLst>
              <a:path w="21592" h="27942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7937"/>
                </a:lnTo>
                <a:lnTo>
                  <a:pt x="0" y="27937"/>
                </a:lnTo>
                <a:cubicBezTo>
                  <a:pt x="0" y="27938"/>
                  <a:pt x="0" y="27938"/>
                  <a:pt x="1" y="27939"/>
                </a:cubicBezTo>
                <a:cubicBezTo>
                  <a:pt x="1" y="27940"/>
                  <a:pt x="1" y="27940"/>
                  <a:pt x="2" y="27940"/>
                </a:cubicBezTo>
                <a:cubicBezTo>
                  <a:pt x="3" y="27941"/>
                  <a:pt x="3" y="27941"/>
                  <a:pt x="4" y="27941"/>
                </a:cubicBezTo>
                <a:lnTo>
                  <a:pt x="21587" y="27941"/>
                </a:lnTo>
                <a:lnTo>
                  <a:pt x="21587" y="27941"/>
                </a:lnTo>
                <a:cubicBezTo>
                  <a:pt x="21588" y="27941"/>
                  <a:pt x="21588" y="27941"/>
                  <a:pt x="21589" y="27940"/>
                </a:cubicBezTo>
                <a:cubicBezTo>
                  <a:pt x="21590" y="27940"/>
                  <a:pt x="21590" y="27940"/>
                  <a:pt x="21590" y="27939"/>
                </a:cubicBezTo>
                <a:cubicBezTo>
                  <a:pt x="21591" y="27938"/>
                  <a:pt x="21591" y="27938"/>
                  <a:pt x="21591" y="27937"/>
                </a:cubicBezTo>
                <a:lnTo>
                  <a:pt x="21591" y="3"/>
                </a:lnTo>
                <a:lnTo>
                  <a:pt x="21591" y="4"/>
                </a:lnTo>
                <a:lnTo>
                  <a:pt x="21591" y="4"/>
                </a:lnTo>
                <a:cubicBezTo>
                  <a:pt x="21591" y="3"/>
                  <a:pt x="21591" y="3"/>
                  <a:pt x="21590" y="2"/>
                </a:cubicBezTo>
                <a:cubicBezTo>
                  <a:pt x="21590" y="1"/>
                  <a:pt x="21590" y="1"/>
                  <a:pt x="21589" y="1"/>
                </a:cubicBezTo>
                <a:cubicBezTo>
                  <a:pt x="21588" y="0"/>
                  <a:pt x="21588" y="0"/>
                  <a:pt x="215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CustomShape 12"/>
          <p:cNvSpPr/>
          <p:nvPr/>
        </p:nvSpPr>
        <p:spPr>
          <a:xfrm>
            <a:off x="0" y="0"/>
            <a:ext cx="7556400" cy="10691640"/>
          </a:xfrm>
          <a:custGeom>
            <a:avLst/>
            <a:gdLst/>
            <a:ahLst/>
            <a:rect l="0" t="0" r="r" b="b"/>
            <a:pathLst>
              <a:path w="20992" h="29701">
                <a:moveTo>
                  <a:pt x="3" y="0"/>
                </a:moveTo>
                <a:lnTo>
                  <a:pt x="4" y="0"/>
                </a:lnTo>
                <a:cubicBezTo>
                  <a:pt x="3" y="0"/>
                  <a:pt x="3" y="0"/>
                  <a:pt x="2" y="1"/>
                </a:cubicBezTo>
                <a:cubicBezTo>
                  <a:pt x="1" y="1"/>
                  <a:pt x="1" y="1"/>
                  <a:pt x="1" y="2"/>
                </a:cubicBezTo>
                <a:cubicBezTo>
                  <a:pt x="0" y="3"/>
                  <a:pt x="0" y="3"/>
                  <a:pt x="0" y="4"/>
                </a:cubicBezTo>
                <a:lnTo>
                  <a:pt x="0" y="29696"/>
                </a:lnTo>
                <a:lnTo>
                  <a:pt x="0" y="29696"/>
                </a:lnTo>
                <a:cubicBezTo>
                  <a:pt x="0" y="29697"/>
                  <a:pt x="0" y="29697"/>
                  <a:pt x="1" y="29698"/>
                </a:cubicBezTo>
                <a:cubicBezTo>
                  <a:pt x="1" y="29699"/>
                  <a:pt x="1" y="29699"/>
                  <a:pt x="2" y="29699"/>
                </a:cubicBezTo>
                <a:cubicBezTo>
                  <a:pt x="3" y="29700"/>
                  <a:pt x="3" y="29700"/>
                  <a:pt x="4" y="29700"/>
                </a:cubicBezTo>
                <a:lnTo>
                  <a:pt x="20987" y="29700"/>
                </a:lnTo>
                <a:lnTo>
                  <a:pt x="20987" y="29700"/>
                </a:lnTo>
                <a:cubicBezTo>
                  <a:pt x="20988" y="29700"/>
                  <a:pt x="20988" y="29700"/>
                  <a:pt x="20989" y="29699"/>
                </a:cubicBezTo>
                <a:cubicBezTo>
                  <a:pt x="20990" y="29699"/>
                  <a:pt x="20990" y="29699"/>
                  <a:pt x="20990" y="29698"/>
                </a:cubicBezTo>
                <a:cubicBezTo>
                  <a:pt x="20991" y="29697"/>
                  <a:pt x="20991" y="29697"/>
                  <a:pt x="20991" y="29696"/>
                </a:cubicBezTo>
                <a:lnTo>
                  <a:pt x="20991" y="3"/>
                </a:lnTo>
                <a:lnTo>
                  <a:pt x="20991" y="4"/>
                </a:lnTo>
                <a:lnTo>
                  <a:pt x="20991" y="4"/>
                </a:lnTo>
                <a:cubicBezTo>
                  <a:pt x="20991" y="3"/>
                  <a:pt x="20991" y="3"/>
                  <a:pt x="20990" y="2"/>
                </a:cubicBezTo>
                <a:cubicBezTo>
                  <a:pt x="20990" y="1"/>
                  <a:pt x="20990" y="1"/>
                  <a:pt x="20989" y="1"/>
                </a:cubicBezTo>
                <a:cubicBezTo>
                  <a:pt x="20988" y="0"/>
                  <a:pt x="20988" y="0"/>
                  <a:pt x="20987" y="0"/>
                </a:cubicBezTo>
                <a:lnTo>
                  <a:pt x="3" y="0"/>
                </a:ln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9" name="PlaceHolder 13"/>
          <p:cNvSpPr>
            <a:spLocks noGrp="1"/>
          </p:cNvSpPr>
          <p:nvPr>
            <p:ph type="sldImg"/>
          </p:nvPr>
        </p:nvSpPr>
        <p:spPr>
          <a:xfrm>
            <a:off x="1310760" y="1026720"/>
            <a:ext cx="4916520" cy="3683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i="1" lang="en-US" sz="4400" spc="-1" strike="noStrike">
                <a:solidFill>
                  <a:srgbClr val="000000"/>
                </a:solidFill>
                <a:latin typeface="Arial"/>
              </a:rPr>
              <a:t>Click to move the slide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14"/>
          <p:cNvSpPr>
            <a:spLocks noGrp="1"/>
          </p:cNvSpPr>
          <p:nvPr>
            <p:ph type="body"/>
          </p:nvPr>
        </p:nvSpPr>
        <p:spPr>
          <a:xfrm>
            <a:off x="1169640" y="5086440"/>
            <a:ext cx="5205240" cy="409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200" spc="-1" strike="noStrike">
                <a:solidFill>
                  <a:srgbClr val="000000"/>
                </a:solidFill>
                <a:latin typeface="Times New Roman"/>
              </a:rPr>
              <a:t>Click to edit the notes format</a:t>
            </a:r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9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CustomShape 1"/>
          <p:cNvSpPr/>
          <p:nvPr/>
        </p:nvSpPr>
        <p:spPr>
          <a:xfrm>
            <a:off x="1371600" y="763560"/>
            <a:ext cx="5022360" cy="376488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CustomShape 2"/>
          <p:cNvSpPr/>
          <p:nvPr/>
        </p:nvSpPr>
        <p:spPr>
          <a:xfrm>
            <a:off x="777960" y="4776840"/>
            <a:ext cx="6139800" cy="444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CustomShape 1"/>
          <p:cNvSpPr/>
          <p:nvPr/>
        </p:nvSpPr>
        <p:spPr>
          <a:xfrm>
            <a:off x="1332000" y="714240"/>
            <a:ext cx="4795920" cy="3448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CustomShape 2"/>
          <p:cNvSpPr/>
          <p:nvPr/>
        </p:nvSpPr>
        <p:spPr>
          <a:xfrm>
            <a:off x="755640" y="4473720"/>
            <a:ext cx="5935680" cy="4141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</p:sp>
      <p:sp>
        <p:nvSpPr>
          <p:cNvPr id="447" name="CustomShape 2"/>
          <p:cNvSpPr/>
          <p:nvPr/>
        </p:nvSpPr>
        <p:spPr>
          <a:xfrm>
            <a:off x="709560" y="4272120"/>
            <a:ext cx="5676840" cy="4041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CustomShape 1"/>
          <p:cNvSpPr/>
          <p:nvPr/>
        </p:nvSpPr>
        <p:spPr>
          <a:xfrm>
            <a:off x="1253160" y="682560"/>
            <a:ext cx="4591440" cy="3367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CustomShape 2"/>
          <p:cNvSpPr/>
          <p:nvPr/>
        </p:nvSpPr>
        <p:spPr>
          <a:xfrm>
            <a:off x="711000" y="4270680"/>
            <a:ext cx="5612760" cy="3978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ustomShape 1"/>
          <p:cNvSpPr/>
          <p:nvPr/>
        </p:nvSpPr>
        <p:spPr>
          <a:xfrm>
            <a:off x="1253160" y="682560"/>
            <a:ext cx="4591440" cy="3367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CustomShape 2"/>
          <p:cNvSpPr/>
          <p:nvPr/>
        </p:nvSpPr>
        <p:spPr>
          <a:xfrm>
            <a:off x="711000" y="4270680"/>
            <a:ext cx="5612760" cy="3978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CustomShape 1"/>
          <p:cNvSpPr/>
          <p:nvPr/>
        </p:nvSpPr>
        <p:spPr>
          <a:xfrm>
            <a:off x="1253160" y="682560"/>
            <a:ext cx="4591440" cy="3367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cap="sq"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CustomShape 2"/>
          <p:cNvSpPr/>
          <p:nvPr/>
        </p:nvSpPr>
        <p:spPr>
          <a:xfrm>
            <a:off x="711000" y="4270680"/>
            <a:ext cx="5612760" cy="3978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</p:sp>
      <p:sp>
        <p:nvSpPr>
          <p:cNvPr id="455" name="CustomShape 2"/>
          <p:cNvSpPr/>
          <p:nvPr/>
        </p:nvSpPr>
        <p:spPr>
          <a:xfrm>
            <a:off x="709560" y="4272120"/>
            <a:ext cx="5681880" cy="4046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CustomShape 1"/>
          <p:cNvSpPr/>
          <p:nvPr/>
        </p:nvSpPr>
        <p:spPr>
          <a:xfrm>
            <a:off x="1311120" y="1027080"/>
            <a:ext cx="4932360" cy="369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1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7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9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7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CustomShape 1"/>
          <p:cNvSpPr/>
          <p:nvPr/>
        </p:nvSpPr>
        <p:spPr>
          <a:xfrm>
            <a:off x="1311120" y="1027080"/>
            <a:ext cx="4934160" cy="3700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1170000" y="5086440"/>
            <a:ext cx="5208480" cy="40939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72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72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4116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459600" y="117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721920" y="117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196920" y="432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459600" y="432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721920" y="432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196920" y="1176480"/>
            <a:ext cx="9648720" cy="6030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72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-360" y="-360"/>
            <a:ext cx="10061640" cy="576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196920" y="1176480"/>
            <a:ext cx="9648720" cy="6030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14116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72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72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72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14116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3459600" y="117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721920" y="117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196920" y="432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6"/>
          <p:cNvSpPr>
            <a:spLocks noGrp="1"/>
          </p:cNvSpPr>
          <p:nvPr>
            <p:ph type="body"/>
          </p:nvPr>
        </p:nvSpPr>
        <p:spPr>
          <a:xfrm>
            <a:off x="3459600" y="432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7"/>
          <p:cNvSpPr>
            <a:spLocks noGrp="1"/>
          </p:cNvSpPr>
          <p:nvPr>
            <p:ph type="body"/>
          </p:nvPr>
        </p:nvSpPr>
        <p:spPr>
          <a:xfrm>
            <a:off x="6721920" y="432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196920" y="1176480"/>
            <a:ext cx="9648720" cy="6030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72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72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-360" y="-360"/>
            <a:ext cx="10061640" cy="576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14116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72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72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72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514116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3459600" y="117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6721920" y="117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196920" y="432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body"/>
          </p:nvPr>
        </p:nvSpPr>
        <p:spPr>
          <a:xfrm>
            <a:off x="3459600" y="432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body"/>
          </p:nvPr>
        </p:nvSpPr>
        <p:spPr>
          <a:xfrm>
            <a:off x="6721920" y="432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196920" y="1176480"/>
            <a:ext cx="9648720" cy="6030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72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ubTitle"/>
          </p:nvPr>
        </p:nvSpPr>
        <p:spPr>
          <a:xfrm>
            <a:off x="-360" y="-360"/>
            <a:ext cx="10061640" cy="576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514116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72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72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72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514116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3459600" y="117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6721920" y="117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196920" y="432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6"/>
          <p:cNvSpPr>
            <a:spLocks noGrp="1"/>
          </p:cNvSpPr>
          <p:nvPr>
            <p:ph type="body"/>
          </p:nvPr>
        </p:nvSpPr>
        <p:spPr>
          <a:xfrm>
            <a:off x="3459600" y="432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7"/>
          <p:cNvSpPr>
            <a:spLocks noGrp="1"/>
          </p:cNvSpPr>
          <p:nvPr>
            <p:ph type="body"/>
          </p:nvPr>
        </p:nvSpPr>
        <p:spPr>
          <a:xfrm>
            <a:off x="6721920" y="432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 type="subTitle"/>
          </p:nvPr>
        </p:nvSpPr>
        <p:spPr>
          <a:xfrm>
            <a:off x="196920" y="1176480"/>
            <a:ext cx="9648720" cy="60307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72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subTitle"/>
          </p:nvPr>
        </p:nvSpPr>
        <p:spPr>
          <a:xfrm>
            <a:off x="-360" y="-360"/>
            <a:ext cx="10061640" cy="576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 type="body"/>
          </p:nvPr>
        </p:nvSpPr>
        <p:spPr>
          <a:xfrm>
            <a:off x="514116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72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72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72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5"/>
          <p:cNvSpPr>
            <a:spLocks noGrp="1"/>
          </p:cNvSpPr>
          <p:nvPr>
            <p:ph type="body"/>
          </p:nvPr>
        </p:nvSpPr>
        <p:spPr>
          <a:xfrm>
            <a:off x="514116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-360" y="-360"/>
            <a:ext cx="10061640" cy="5763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marL="342720" indent="-342720"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3459600" y="117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6721920" y="117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body"/>
          </p:nvPr>
        </p:nvSpPr>
        <p:spPr>
          <a:xfrm>
            <a:off x="196920" y="432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6"/>
          <p:cNvSpPr>
            <a:spLocks noGrp="1"/>
          </p:cNvSpPr>
          <p:nvPr>
            <p:ph type="body"/>
          </p:nvPr>
        </p:nvSpPr>
        <p:spPr>
          <a:xfrm>
            <a:off x="3459600" y="432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7"/>
          <p:cNvSpPr>
            <a:spLocks noGrp="1"/>
          </p:cNvSpPr>
          <p:nvPr>
            <p:ph type="body"/>
          </p:nvPr>
        </p:nvSpPr>
        <p:spPr>
          <a:xfrm>
            <a:off x="6721920" y="4326480"/>
            <a:ext cx="310680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41160" y="432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9692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41160" y="1176480"/>
            <a:ext cx="470844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196920" y="4326480"/>
            <a:ext cx="9648720" cy="287640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9858240" y="7253280"/>
            <a:ext cx="98640" cy="228600"/>
          </a:xfrm>
          <a:custGeom>
            <a:avLst/>
            <a:gdLst/>
            <a:ahLst/>
            <a:rect l="0" t="0" r="r" b="b"/>
            <a:pathLst>
              <a:path w="276" h="637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631"/>
                </a:lnTo>
                <a:lnTo>
                  <a:pt x="0" y="632"/>
                </a:lnTo>
                <a:cubicBezTo>
                  <a:pt x="0" y="632"/>
                  <a:pt x="0" y="633"/>
                  <a:pt x="1" y="634"/>
                </a:cubicBezTo>
                <a:lnTo>
                  <a:pt x="2" y="635"/>
                </a:lnTo>
                <a:cubicBezTo>
                  <a:pt x="3" y="636"/>
                  <a:pt x="4" y="636"/>
                  <a:pt x="4" y="636"/>
                </a:cubicBezTo>
                <a:lnTo>
                  <a:pt x="270" y="636"/>
                </a:lnTo>
                <a:lnTo>
                  <a:pt x="271" y="636"/>
                </a:lnTo>
                <a:cubicBezTo>
                  <a:pt x="271" y="636"/>
                  <a:pt x="272" y="636"/>
                  <a:pt x="273" y="635"/>
                </a:cubicBezTo>
                <a:lnTo>
                  <a:pt x="274" y="634"/>
                </a:lnTo>
                <a:cubicBezTo>
                  <a:pt x="275" y="633"/>
                  <a:pt x="275" y="632"/>
                  <a:pt x="275" y="632"/>
                </a:cubicBezTo>
                <a:lnTo>
                  <a:pt x="275" y="4"/>
                </a:lnTo>
                <a:lnTo>
                  <a:pt x="275" y="4"/>
                </a:lnTo>
                <a:lnTo>
                  <a:pt x="275" y="4"/>
                </a:lnTo>
                <a:cubicBezTo>
                  <a:pt x="275" y="4"/>
                  <a:pt x="275" y="3"/>
                  <a:pt x="274" y="2"/>
                </a:cubicBezTo>
                <a:lnTo>
                  <a:pt x="273" y="1"/>
                </a:lnTo>
                <a:cubicBezTo>
                  <a:pt x="272" y="0"/>
                  <a:pt x="271" y="0"/>
                  <a:pt x="271" y="0"/>
                </a:cubicBezTo>
                <a:lnTo>
                  <a:pt x="4" y="0"/>
                </a:lnTo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-360" y="-360"/>
            <a:ext cx="10061640" cy="124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i="1" lang="en-US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196920" y="1176480"/>
            <a:ext cx="9648720" cy="6030720"/>
          </a:xfrm>
          <a:prstGeom prst="rect">
            <a:avLst/>
          </a:prstGeom>
        </p:spPr>
        <p:txBody>
          <a:bodyPr lIns="0" rIns="0" tIns="76680" bIns="0">
            <a:normAutofit/>
          </a:bodyPr>
          <a:p>
            <a:pPr marL="342720" indent="-342720">
              <a:spcBef>
                <a:spcPts val="11"/>
              </a:spcBef>
              <a:spcAft>
                <a:spcPts val="275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342720" indent="-342720">
              <a:spcBef>
                <a:spcPts val="11"/>
              </a:spcBef>
              <a:spcAft>
                <a:spcPts val="275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2" marL="342720" indent="-342720">
              <a:spcBef>
                <a:spcPts val="11"/>
              </a:spcBef>
              <a:spcAft>
                <a:spcPts val="275"/>
              </a:spcAft>
              <a:buClr>
                <a:srgbClr val="000000"/>
              </a:buClr>
              <a:buFont typeface="Times New Roman"/>
              <a:buChar char="•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3" marL="342720" indent="-342720">
              <a:spcBef>
                <a:spcPts val="11"/>
              </a:spcBef>
              <a:spcAft>
                <a:spcPts val="275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4" marL="342720" indent="-342720">
              <a:spcBef>
                <a:spcPts val="11"/>
              </a:spcBef>
              <a:spcAft>
                <a:spcPts val="275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5" marL="342720" indent="-342720">
              <a:spcBef>
                <a:spcPts val="11"/>
              </a:spcBef>
              <a:spcAft>
                <a:spcPts val="275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6" marL="342720" indent="-342720">
              <a:spcBef>
                <a:spcPts val="11"/>
              </a:spcBef>
              <a:spcAft>
                <a:spcPts val="275"/>
              </a:spcAft>
              <a:buClr>
                <a:srgbClr val="000000"/>
              </a:buClr>
              <a:buFont typeface="Times New Roman"/>
              <a:buChar char="»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181080" y="7345080"/>
            <a:ext cx="8432640" cy="199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Ch. Paus &amp; E. Smith, 8.FCC: </a:t>
            </a:r>
            <a:r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&lt;footer&gt;</a:t>
            </a:r>
            <a:endParaRPr b="0" lang="en-US" sz="120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9174240" y="7324560"/>
            <a:ext cx="699840" cy="2001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fld id="{39C6B929-7F2D-4102-8D81-9BBE4C6C4594}" type="slidenum">
              <a:rPr b="0" lang="en-GB" sz="12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US" sz="1200" spc="-1" strike="noStrike">
              <a:solidFill>
                <a:srgbClr val="280099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 1"/>
          <p:cNvSpPr/>
          <p:nvPr/>
        </p:nvSpPr>
        <p:spPr>
          <a:xfrm>
            <a:off x="399960" y="1036440"/>
            <a:ext cx="8343720" cy="0"/>
          </a:xfrm>
          <a:prstGeom prst="line">
            <a:avLst/>
          </a:prstGeom>
          <a:ln w="3240">
            <a:solidFill>
              <a:srgbClr val="9a9a9a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PlaceHolder 2"/>
          <p:cNvSpPr>
            <a:spLocks noGrp="1"/>
          </p:cNvSpPr>
          <p:nvPr>
            <p:ph type="title"/>
          </p:nvPr>
        </p:nvSpPr>
        <p:spPr>
          <a:xfrm>
            <a:off x="402480" y="271440"/>
            <a:ext cx="8338680" cy="738000"/>
          </a:xfrm>
          <a:prstGeom prst="rect">
            <a:avLst/>
          </a:prstGeom>
        </p:spPr>
        <p:txBody>
          <a:bodyPr lIns="19080" rIns="19080" tIns="19080" bIns="19080" anchor="b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Helvetica Neue Light"/>
                <a:ea typeface="Helvetica Neue Light"/>
              </a:rPr>
              <a:t>Title Text</a:t>
            </a:r>
            <a:endParaRPr b="0" lang="en-US" sz="3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318240" y="1094400"/>
            <a:ext cx="8338680" cy="3514320"/>
          </a:xfrm>
          <a:prstGeom prst="rect">
            <a:avLst/>
          </a:prstGeom>
        </p:spPr>
        <p:txBody>
          <a:bodyPr lIns="19080" rIns="19080" tIns="19080" bIns="19080">
            <a:normAutofit/>
          </a:bodyPr>
          <a:p>
            <a:pPr marL="432000" indent="-324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Helvetica Neue Light"/>
                <a:ea typeface="Helvetica Neue Light"/>
              </a:rPr>
              <a:t>Body Level One</a:t>
            </a:r>
            <a:endParaRPr b="0" lang="en-US" sz="2200" spc="-1" strike="noStrike">
              <a:solidFill>
                <a:srgbClr val="000000"/>
              </a:solidFill>
              <a:latin typeface="Tahoma"/>
            </a:endParaRPr>
          </a:p>
          <a:p>
            <a:pPr lvl="1" marL="864000" indent="-324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Helvetica Neue Light"/>
                <a:ea typeface="Helvetica Neue Light"/>
              </a:rPr>
              <a:t>Body Level Two</a:t>
            </a:r>
            <a:endParaRPr b="0" lang="en-US" sz="2000" spc="-1" strike="noStrike">
              <a:solidFill>
                <a:srgbClr val="000000"/>
              </a:solidFill>
              <a:latin typeface="Tahoma"/>
            </a:endParaRPr>
          </a:p>
          <a:p>
            <a:pPr lvl="2" marL="1296000" indent="-288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Helvetica Neue Light"/>
                <a:ea typeface="Helvetica Neue Light"/>
              </a:rPr>
              <a:t>Body Level Three</a:t>
            </a:r>
            <a:endParaRPr b="0" lang="en-US" sz="1800" spc="-1" strike="noStrike">
              <a:solidFill>
                <a:srgbClr val="000000"/>
              </a:solidFill>
              <a:latin typeface="Tahoma"/>
            </a:endParaRPr>
          </a:p>
          <a:p>
            <a:pPr lvl="3" marL="1728000" indent="-216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200" spc="-1" strike="noStrike">
                <a:solidFill>
                  <a:srgbClr val="000000"/>
                </a:solidFill>
                <a:latin typeface="Helvetica Neue Light"/>
                <a:ea typeface="Helvetica Neue Light"/>
              </a:rPr>
              <a:t>Body Level Four</a:t>
            </a:r>
            <a:endParaRPr b="0" lang="en-US" sz="2200" spc="-1" strike="noStrike">
              <a:solidFill>
                <a:srgbClr val="000000"/>
              </a:solidFill>
              <a:latin typeface="Tahoma"/>
            </a:endParaRPr>
          </a:p>
          <a:p>
            <a:pPr lvl="4" marL="2160000" indent="-216000">
              <a:lnSpc>
                <a:spcPct val="100000"/>
              </a:lnSpc>
              <a:spcBef>
                <a:spcPts val="119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latin typeface="Helvetica Neue Light"/>
                <a:ea typeface="Helvetica Neue Light"/>
              </a:rPr>
              <a:t>Body Level Five</a:t>
            </a:r>
            <a:endParaRPr b="0" lang="en-US" sz="22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53040" y="6512400"/>
            <a:ext cx="163440" cy="162000"/>
          </a:xfrm>
          <a:prstGeom prst="rect">
            <a:avLst/>
          </a:prstGeom>
        </p:spPr>
        <p:txBody>
          <a:bodyPr lIns="19080" rIns="19080" tIns="19080" bIns="19080" anchor="b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0" y="10431720"/>
            <a:ext cx="1092600" cy="31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A2EB5691-B65B-41FC-AF15-7BC38E6E1836}" type="slidenum">
              <a:rPr b="0" lang="en-US" sz="1400" spc="-1" strike="noStrike">
                <a:solidFill>
                  <a:srgbClr val="280099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title"/>
          </p:nvPr>
        </p:nvSpPr>
        <p:spPr>
          <a:xfrm>
            <a:off x="716400" y="428760"/>
            <a:ext cx="12900960" cy="1794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716400" y="2515320"/>
            <a:ext cx="12900960" cy="62344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55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124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9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62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31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360" y="7335000"/>
            <a:ext cx="768240" cy="22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fld id="{A5699720-8F9B-4360-A72B-CBBCE58D3813}" type="slidenum">
              <a:rPr b="0" lang="en-US" sz="1400" spc="-1" strike="noStrike">
                <a:solidFill>
                  <a:srgbClr val="280099"/>
                </a:solidFill>
                <a:latin typeface="Arial"/>
              </a:rPr>
              <a:t>&lt;number&gt;</a:t>
            </a:fld>
            <a:endParaRPr b="0" lang="en-US" sz="140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920" cy="1261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0920" cy="4383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09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Click to edit the outline text format</a:t>
            </a:r>
            <a:endParaRPr b="0" lang="en-US" sz="1800" spc="-1" strike="noStrike">
              <a:latin typeface="Arial"/>
            </a:endParaRPr>
          </a:p>
          <a:p>
            <a:pPr lvl="1" marL="864000" indent="-324000">
              <a:spcBef>
                <a:spcPts val="87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Second Outline Level</a:t>
            </a:r>
            <a:endParaRPr b="0" lang="en-US" sz="1800" spc="-1" strike="noStrike">
              <a:latin typeface="Arial"/>
            </a:endParaRPr>
          </a:p>
          <a:p>
            <a:pPr lvl="2" marL="1296000" indent="-288000">
              <a:spcBef>
                <a:spcPts val="65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Third Outline Level</a:t>
            </a:r>
            <a:endParaRPr b="0" lang="en-US" sz="1800" spc="-1" strike="noStrike">
              <a:latin typeface="Arial"/>
            </a:endParaRPr>
          </a:p>
          <a:p>
            <a:pPr lvl="3" marL="1728000" indent="-216000">
              <a:spcBef>
                <a:spcPts val="43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latin typeface="Arial"/>
              </a:rPr>
              <a:t>Fourth Outline Level</a:t>
            </a:r>
            <a:endParaRPr b="0" lang="en-US" sz="1800" spc="-1" strike="noStrike">
              <a:latin typeface="Arial"/>
            </a:endParaRPr>
          </a:p>
          <a:p>
            <a:pPr lvl="4" marL="2160000" indent="-216000">
              <a:spcBef>
                <a:spcPts val="21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Fifth Outline Level</a:t>
            </a:r>
            <a:endParaRPr b="0" lang="en-US" sz="1800" spc="-1" strike="noStrike">
              <a:latin typeface="Arial"/>
            </a:endParaRPr>
          </a:p>
          <a:p>
            <a:pPr lvl="5" marL="2592000" indent="-216000">
              <a:spcBef>
                <a:spcPts val="21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Sixth Outline Level</a:t>
            </a:r>
            <a:endParaRPr b="0" lang="en-US" sz="1800" spc="-1" strike="noStrike">
              <a:latin typeface="Arial"/>
            </a:endParaRPr>
          </a:p>
          <a:p>
            <a:pPr lvl="6" marL="3024000" indent="-216000">
              <a:spcBef>
                <a:spcPts val="21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latin typeface="Arial"/>
              </a:rPr>
              <a:t>Seventh Outline Level</a:t>
            </a:r>
            <a:endParaRPr b="0" lang="en-US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3409" spc="-1" strike="noStrike">
                <a:latin typeface="Arial"/>
              </a:rPr>
              <a:t>Click to edit the title text format</a:t>
            </a:r>
            <a:endParaRPr b="0" lang="en-US" sz="3409" spc="-1" strike="noStrike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09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80" spc="-1" strike="noStrike">
                <a:latin typeface="Arial"/>
              </a:rPr>
              <a:t>Click to edit the outline text format</a:t>
            </a:r>
            <a:endParaRPr b="0" lang="en-US" sz="2480" spc="-1" strike="noStrike">
              <a:latin typeface="Arial"/>
            </a:endParaRPr>
          </a:p>
          <a:p>
            <a:pPr lvl="1" marL="864000" indent="-324000">
              <a:spcBef>
                <a:spcPts val="879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170" spc="-1" strike="noStrike">
                <a:latin typeface="Arial"/>
              </a:rPr>
              <a:t>Second Outline Level</a:t>
            </a:r>
            <a:endParaRPr b="0" lang="en-US" sz="2170" spc="-1" strike="noStrike">
              <a:latin typeface="Arial"/>
            </a:endParaRPr>
          </a:p>
          <a:p>
            <a:pPr lvl="2" marL="1296000" indent="-288000">
              <a:spcBef>
                <a:spcPts val="65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60" spc="-1" strike="noStrike">
                <a:latin typeface="Arial"/>
              </a:rPr>
              <a:t>Third Outline Level</a:t>
            </a:r>
            <a:endParaRPr b="0" lang="en-US" sz="1860" spc="-1" strike="noStrike">
              <a:latin typeface="Arial"/>
            </a:endParaRPr>
          </a:p>
          <a:p>
            <a:pPr lvl="3" marL="1728000" indent="-216000">
              <a:spcBef>
                <a:spcPts val="43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550" spc="-1" strike="noStrike">
                <a:latin typeface="Arial"/>
              </a:rPr>
              <a:t>Fourth Outline Level</a:t>
            </a:r>
            <a:endParaRPr b="0" lang="en-US" sz="1550" spc="-1" strike="noStrike">
              <a:latin typeface="Arial"/>
            </a:endParaRPr>
          </a:p>
          <a:p>
            <a:pPr lvl="4" marL="2160000" indent="-216000">
              <a:spcBef>
                <a:spcPts val="21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50" spc="-1" strike="noStrike">
                <a:latin typeface="Arial"/>
              </a:rPr>
              <a:t>Fifth Outline Level</a:t>
            </a:r>
            <a:endParaRPr b="0" lang="en-US" sz="1550" spc="-1" strike="noStrike">
              <a:latin typeface="Arial"/>
            </a:endParaRPr>
          </a:p>
          <a:p>
            <a:pPr lvl="5" marL="2592000" indent="-216000">
              <a:spcBef>
                <a:spcPts val="21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50" spc="-1" strike="noStrike">
                <a:latin typeface="Arial"/>
              </a:rPr>
              <a:t>Sixth Outline Level</a:t>
            </a:r>
            <a:endParaRPr b="0" lang="en-US" sz="1550" spc="-1" strike="noStrike">
              <a:latin typeface="Arial"/>
            </a:endParaRPr>
          </a:p>
          <a:p>
            <a:pPr lvl="6" marL="3024000" indent="-216000">
              <a:spcBef>
                <a:spcPts val="21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550" spc="-1" strike="noStrike">
                <a:latin typeface="Arial"/>
              </a:rPr>
              <a:t>Seventh Outline Level</a:t>
            </a:r>
            <a:endParaRPr b="0" lang="en-US" sz="155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.gif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15.xml"/><Relationship Id="rId6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5.xml"/><Relationship Id="rId4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jpe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hyperlink" Target="https://submit-portal.mit.edu/" TargetMode="Externa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0" y="658800"/>
            <a:ext cx="10080720" cy="4595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08000" bIns="0">
            <a:noAutofit/>
          </a:bodyPr>
          <a:p>
            <a:pPr algn="ctr"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961040"/>
                <a:tab algn="l" pos="8686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8.FCC - January Research Projects on</a:t>
            </a:r>
            <a:endParaRPr b="0" lang="en-US" sz="2400" spc="-1" strike="noStrike">
              <a:solidFill>
                <a:srgbClr val="280099"/>
              </a:solidFill>
              <a:latin typeface="Arial"/>
            </a:endParaRPr>
          </a:p>
          <a:p>
            <a:pPr algn="ctr"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961040"/>
                <a:tab algn="l" pos="8686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the Future Circular Collider (FCC-ee)</a:t>
            </a:r>
            <a:endParaRPr b="0" lang="en-US" sz="2400" spc="-1" strike="noStrike">
              <a:solidFill>
                <a:srgbClr val="280099"/>
              </a:solidFill>
              <a:latin typeface="Arial"/>
            </a:endParaRPr>
          </a:p>
          <a:p>
            <a:pPr algn="ctr"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961040"/>
                <a:tab algn="l" pos="868680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400" spc="-1" strike="noStrike">
              <a:solidFill>
                <a:srgbClr val="280099"/>
              </a:solidFill>
              <a:latin typeface="Arial"/>
            </a:endParaRPr>
          </a:p>
          <a:p>
            <a:pPr algn="ctr"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961040"/>
                <a:tab algn="l" pos="8686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5400" spc="-1" strike="noStrike">
                <a:solidFill>
                  <a:srgbClr val="0000ff"/>
                </a:solidFill>
                <a:latin typeface="Arial"/>
                <a:ea typeface="DejaVu LGC Sans"/>
              </a:rPr>
              <a:t>Introductory Lecture</a:t>
            </a:r>
            <a:endParaRPr b="0" lang="en-US" sz="5400" spc="-1" strike="noStrike">
              <a:solidFill>
                <a:srgbClr val="280099"/>
              </a:solidFill>
              <a:latin typeface="Arial"/>
            </a:endParaRPr>
          </a:p>
          <a:p>
            <a:pPr algn="ctr"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961040"/>
                <a:tab algn="l" pos="8686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4400" spc="-1" strike="noStrike">
                <a:solidFill>
                  <a:srgbClr val="0000ff"/>
                </a:solidFill>
                <a:latin typeface="Arial"/>
                <a:ea typeface="DejaVu LGC Sans"/>
              </a:rPr>
              <a:t>[January 6, 2025]</a:t>
            </a:r>
            <a:endParaRPr b="0" lang="en-US" sz="4400" spc="-1" strike="noStrike">
              <a:solidFill>
                <a:srgbClr val="280099"/>
              </a:solidFill>
              <a:latin typeface="Arial"/>
            </a:endParaRPr>
          </a:p>
        </p:txBody>
      </p:sp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-104760" y="3427560"/>
            <a:ext cx="10193400" cy="4130640"/>
          </a:xfrm>
          <a:prstGeom prst="rect">
            <a:avLst/>
          </a:prstGeom>
          <a:ln>
            <a:noFill/>
          </a:ln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397800"/>
                <a:tab algn="l" pos="9601200"/>
                <a:tab algn="l" pos="10058400"/>
                <a:tab algn="l" pos="10515600"/>
              </a:tabLst>
            </a:pPr>
            <a:r>
              <a:rPr b="0" i="1" lang="en-GB" sz="4800" spc="-1" strike="noStrike">
                <a:solidFill>
                  <a:srgbClr val="000000"/>
                </a:solidFill>
                <a:latin typeface="Arial"/>
              </a:rPr>
              <a:t>Course Content – more details</a:t>
            </a:r>
            <a:endParaRPr b="0" i="1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TextShape 2"/>
          <p:cNvSpPr txBox="1"/>
          <p:nvPr/>
        </p:nvSpPr>
        <p:spPr>
          <a:xfrm>
            <a:off x="185760" y="1188720"/>
            <a:ext cx="9712800" cy="6126480"/>
          </a:xfrm>
          <a:prstGeom prst="rect">
            <a:avLst/>
          </a:prstGeom>
          <a:noFill/>
          <a:ln>
            <a:noFill/>
          </a:ln>
        </p:spPr>
        <p:txBody>
          <a:bodyPr lIns="0" rIns="0" tIns="65520" bIns="0">
            <a:normAutofit/>
          </a:bodyPr>
          <a:p>
            <a:pPr>
              <a:lnSpc>
                <a:spcPct val="87000"/>
              </a:lnSpc>
              <a:spcAft>
                <a:spcPts val="1009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Introduction and overview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493920" indent="-311040">
              <a:spcAft>
                <a:spcPts val="100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600" spc="-1" strike="noStrike">
                <a:solidFill>
                  <a:srgbClr val="0000ff"/>
                </a:solidFill>
                <a:latin typeface="Arial"/>
              </a:rPr>
              <a:t>introductory lecture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marL="342720" indent="-342720">
              <a:spcAft>
                <a:spcPts val="1009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Experimental setup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493920" indent="-311040">
              <a:spcAft>
                <a:spcPts val="100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600" spc="-1" strike="noStrike">
                <a:solidFill>
                  <a:srgbClr val="0000ff"/>
                </a:solidFill>
                <a:latin typeface="Arial"/>
              </a:rPr>
              <a:t>Particle accelerators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493920" indent="-311040">
              <a:spcAft>
                <a:spcPts val="100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600" spc="-1" strike="noStrike">
                <a:solidFill>
                  <a:srgbClr val="0000ff"/>
                </a:solidFill>
                <a:latin typeface="Arial"/>
              </a:rPr>
              <a:t>Particle detectors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marL="342720" indent="-342720">
              <a:spcBef>
                <a:spcPts val="11"/>
              </a:spcBef>
              <a:spcAft>
                <a:spcPts val="275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Fundamental measurements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493920" indent="-311040">
              <a:lnSpc>
                <a:spcPct val="93000"/>
              </a:lnSpc>
              <a:spcAft>
                <a:spcPts val="100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600" spc="-1" strike="noStrike">
                <a:solidFill>
                  <a:srgbClr val="0000ff"/>
                </a:solidFill>
                <a:latin typeface="Arial"/>
                <a:ea typeface="msmincho"/>
              </a:rPr>
              <a:t>Cross sections, particle masses, particle lifetimes and widths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marL="342720" indent="-342720">
              <a:spcBef>
                <a:spcPts val="11"/>
              </a:spcBef>
              <a:spcAft>
                <a:spcPts val="275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msmincho"/>
              </a:rPr>
              <a:t>Overview of the FCC-ee program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493920" indent="-311040">
              <a:lnSpc>
                <a:spcPct val="93000"/>
              </a:lnSpc>
              <a:spcAft>
                <a:spcPts val="100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600" spc="-1" strike="noStrike">
                <a:solidFill>
                  <a:srgbClr val="0000ff"/>
                </a:solidFill>
                <a:latin typeface="Arial"/>
                <a:ea typeface="msmincho"/>
              </a:rPr>
              <a:t>Physics at the Z pole, the Higgs and top thresholds, new physics 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marL="342720" indent="-342720">
              <a:spcBef>
                <a:spcPts val="11"/>
              </a:spcBef>
              <a:spcAft>
                <a:spcPts val="275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Key detector components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493920" indent="-311040">
              <a:lnSpc>
                <a:spcPct val="93000"/>
              </a:lnSpc>
              <a:spcAft>
                <a:spcPts val="1009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600" spc="-1" strike="noStrike">
                <a:solidFill>
                  <a:srgbClr val="0000ff"/>
                </a:solidFill>
                <a:latin typeface="Arial"/>
              </a:rPr>
              <a:t>Tracking, Calorimetry, and Particle Identification (Id)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TextShape 1"/>
          <p:cNvSpPr txBox="1"/>
          <p:nvPr/>
        </p:nvSpPr>
        <p:spPr>
          <a:xfrm>
            <a:off x="-360" y="5688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Interesting Material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TextShape 2"/>
          <p:cNvSpPr txBox="1"/>
          <p:nvPr/>
        </p:nvSpPr>
        <p:spPr>
          <a:xfrm>
            <a:off x="209520" y="1248840"/>
            <a:ext cx="9664560" cy="6062760"/>
          </a:xfrm>
          <a:prstGeom prst="rect">
            <a:avLst/>
          </a:prstGeom>
          <a:noFill/>
          <a:ln>
            <a:noFill/>
          </a:ln>
        </p:spPr>
        <p:txBody>
          <a:bodyPr lIns="0" rIns="0" tIns="52560" bIns="0">
            <a:normAutofit/>
          </a:bodyPr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Videos: academic lectures and presentations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CERN: </a:t>
            </a: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https://cds.cern.ch/collection/Webcast?ln=en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SLAC: 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https://indico.slac.stanford.edu/event/8587/page/92-past-ssi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FNAL: 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visual media site</a:t>
            </a: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    check the archives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Wikipedia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FCC: </a:t>
            </a: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https://en.wikipedia.org/wiki/Future_Circular_Collider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LHC: 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https://en.wikipedia.org/wiki/Large_Hadron_Collider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CMS: 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https://en.wikipedia.org/wiki/Compact_Muon_Solenoid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CDF: 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https://en.wikipedia.org/wiki/Collider_Detector_at_Fermilab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also try google, YouTube </a:t>
            </a:r>
            <a:r>
              <a:rPr b="0" i="1" lang="en-GB" sz="2600" spc="-1" strike="noStrike">
                <a:solidFill>
                  <a:srgbClr val="2323dc"/>
                </a:solidFill>
                <a:latin typeface="Arial"/>
              </a:rPr>
              <a:t>etc.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fantastic documentation on the Web though, </a:t>
            </a:r>
            <a:r>
              <a:rPr b="0" i="1" lang="en-GB" sz="2600" spc="-1" strike="noStrike">
                <a:solidFill>
                  <a:srgbClr val="2323dc"/>
                </a:solidFill>
                <a:latin typeface="Arial"/>
              </a:rPr>
              <a:t>read with care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References will be provided throughout the course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360" y="360"/>
            <a:ext cx="10079640" cy="1134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i="1" lang="en-US" sz="4800" spc="-1" strike="noStrike">
                <a:solidFill>
                  <a:srgbClr val="000000"/>
                </a:solidFill>
                <a:latin typeface="Arial"/>
                <a:ea typeface="Helvetica Neue"/>
              </a:rPr>
              <a:t>The Standard Model</a:t>
            </a:r>
            <a:r>
              <a:rPr b="0" i="1" lang="en-US" sz="3200" spc="-1" strike="noStrike">
                <a:solidFill>
                  <a:srgbClr val="000000"/>
                </a:solidFill>
                <a:latin typeface="Arial"/>
                <a:ea typeface="Helvetica Neue"/>
              </a:rPr>
              <a:t> of Particle Physics 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239" name="1280px-Standard_Model_of_Elementary_1" descr=""/>
          <p:cNvPicPr/>
          <p:nvPr/>
        </p:nvPicPr>
        <p:blipFill>
          <a:blip r:embed="rId1"/>
          <a:srcRect l="0" t="10472" r="0" b="0"/>
          <a:stretch/>
        </p:blipFill>
        <p:spPr>
          <a:xfrm>
            <a:off x="241200" y="1239840"/>
            <a:ext cx="6906240" cy="5917320"/>
          </a:xfrm>
          <a:prstGeom prst="rect">
            <a:avLst/>
          </a:prstGeom>
          <a:ln w="12600">
            <a:noFill/>
          </a:ln>
        </p:spPr>
      </p:pic>
      <p:grpSp>
        <p:nvGrpSpPr>
          <p:cNvPr id="240" name="Group 2"/>
          <p:cNvGrpSpPr/>
          <p:nvPr/>
        </p:nvGrpSpPr>
        <p:grpSpPr>
          <a:xfrm>
            <a:off x="5762880" y="1743480"/>
            <a:ext cx="1324080" cy="5132520"/>
            <a:chOff x="5762880" y="1743480"/>
            <a:chExt cx="1324080" cy="5132520"/>
          </a:xfrm>
        </p:grpSpPr>
        <p:sp>
          <p:nvSpPr>
            <p:cNvPr id="241" name="CustomShape 3"/>
            <p:cNvSpPr/>
            <p:nvPr/>
          </p:nvSpPr>
          <p:spPr>
            <a:xfrm>
              <a:off x="5762880" y="1743480"/>
              <a:ext cx="1301040" cy="301176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42" name="CustomShape 4"/>
            <p:cNvSpPr/>
            <p:nvPr/>
          </p:nvSpPr>
          <p:spPr>
            <a:xfrm>
              <a:off x="6181560" y="3864240"/>
              <a:ext cx="905400" cy="301176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43" name="CustomShape 5"/>
          <p:cNvSpPr/>
          <p:nvPr/>
        </p:nvSpPr>
        <p:spPr>
          <a:xfrm>
            <a:off x="6732720" y="1239840"/>
            <a:ext cx="3166200" cy="623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6"/>
          <p:cNvSpPr/>
          <p:nvPr/>
        </p:nvSpPr>
        <p:spPr>
          <a:xfrm>
            <a:off x="6299640" y="1213920"/>
            <a:ext cx="3554640" cy="435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  <a:spcAft>
                <a:spcPts val="720"/>
              </a:spcAft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‘</a:t>
            </a: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Last’ problem</a:t>
            </a:r>
            <a:endParaRPr b="0" lang="en-US" sz="2600" spc="-1" strike="noStrike">
              <a:latin typeface="Arial"/>
            </a:endParaRPr>
          </a:p>
          <a:p>
            <a:pPr lvl="1" marL="457200" indent="-273240">
              <a:lnSpc>
                <a:spcPct val="100000"/>
              </a:lnSpc>
              <a:spcAft>
                <a:spcPts val="720"/>
              </a:spcAft>
              <a:buClr>
                <a:srgbClr val="0000cc"/>
              </a:buClr>
              <a:buSzPct val="45000"/>
              <a:buFont typeface="Arial"/>
              <a:buChar char="●"/>
            </a:pP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DejaVu Sans"/>
              </a:rPr>
              <a:t>Local gauge invariance only conserved for massless particles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40"/>
              </a:spcBef>
              <a:spcAft>
                <a:spcPts val="720"/>
              </a:spcAft>
            </a:pPr>
            <a:r>
              <a:rPr b="0" lang="en-US" sz="2600" spc="-1" strike="noStrike">
                <a:solidFill>
                  <a:srgbClr val="000000"/>
                </a:solidFill>
                <a:latin typeface="Arial"/>
                <a:ea typeface="DejaVu Sans"/>
              </a:rPr>
              <a:t>Solution (1964-6)</a:t>
            </a:r>
            <a:endParaRPr b="0" lang="en-US" sz="2600" spc="-1" strike="noStrike">
              <a:latin typeface="Arial"/>
            </a:endParaRPr>
          </a:p>
          <a:p>
            <a:pPr lvl="1" marL="457200" indent="-273240">
              <a:lnSpc>
                <a:spcPct val="100000"/>
              </a:lnSpc>
              <a:spcAft>
                <a:spcPts val="720"/>
              </a:spcAft>
              <a:buClr>
                <a:srgbClr val="0000cc"/>
              </a:buClr>
              <a:buSzPct val="45000"/>
              <a:buFont typeface="Arial"/>
              <a:buChar char="●"/>
            </a:pP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DejaVu Sans"/>
              </a:rPr>
              <a:t>There should be at least one field to couple to, to generate mass terms – implies that there is at least one Higgs boson.</a:t>
            </a:r>
            <a:endParaRPr b="0" lang="en-US" sz="2200" spc="-1" strike="noStrike">
              <a:latin typeface="Arial"/>
            </a:endParaRPr>
          </a:p>
          <a:p>
            <a:pPr lvl="1" marL="457200" indent="-273240">
              <a:lnSpc>
                <a:spcPct val="100000"/>
              </a:lnSpc>
              <a:spcAft>
                <a:spcPts val="720"/>
              </a:spcAft>
              <a:buClr>
                <a:srgbClr val="0000cc"/>
              </a:buClr>
              <a:buSzPct val="45000"/>
              <a:buFont typeface="Arial"/>
              <a:buChar char="●"/>
            </a:pP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DejaVu Sans"/>
              </a:rPr>
              <a:t>LHC found it 2012</a:t>
            </a:r>
            <a:endParaRPr b="0" lang="en-US" sz="2200" spc="-1" strike="noStrike">
              <a:latin typeface="Arial"/>
            </a:endParaRPr>
          </a:p>
        </p:txBody>
      </p:sp>
      <p:grpSp>
        <p:nvGrpSpPr>
          <p:cNvPr id="245" name="Group 7"/>
          <p:cNvGrpSpPr/>
          <p:nvPr/>
        </p:nvGrpSpPr>
        <p:grpSpPr>
          <a:xfrm>
            <a:off x="1745280" y="2745720"/>
            <a:ext cx="3407400" cy="2616120"/>
            <a:chOff x="1745280" y="2745720"/>
            <a:chExt cx="3407400" cy="2616120"/>
          </a:xfrm>
        </p:grpSpPr>
        <p:grpSp>
          <p:nvGrpSpPr>
            <p:cNvPr id="246" name="Group 8"/>
            <p:cNvGrpSpPr/>
            <p:nvPr/>
          </p:nvGrpSpPr>
          <p:grpSpPr>
            <a:xfrm>
              <a:off x="1745280" y="2745720"/>
              <a:ext cx="3407400" cy="2616120"/>
              <a:chOff x="1745280" y="2745720"/>
              <a:chExt cx="3407400" cy="2616120"/>
            </a:xfrm>
          </p:grpSpPr>
          <p:pic>
            <p:nvPicPr>
              <p:cNvPr id="247" name="" descr=""/>
              <p:cNvPicPr/>
              <p:nvPr/>
            </p:nvPicPr>
            <p:blipFill>
              <a:blip r:embed="rId2"/>
              <a:stretch/>
            </p:blipFill>
            <p:spPr>
              <a:xfrm>
                <a:off x="1745280" y="2745720"/>
                <a:ext cx="3407400" cy="26161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48" name="CustomShape 9"/>
              <p:cNvSpPr/>
              <p:nvPr/>
            </p:nvSpPr>
            <p:spPr>
              <a:xfrm>
                <a:off x="4799160" y="2745720"/>
                <a:ext cx="351360" cy="9712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49" name="CustomShape 10"/>
            <p:cNvSpPr/>
            <p:nvPr/>
          </p:nvSpPr>
          <p:spPr>
            <a:xfrm>
              <a:off x="4672800" y="5088600"/>
              <a:ext cx="479880" cy="2714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4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36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163440" y="1148040"/>
            <a:ext cx="9735840" cy="6329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2"/>
          <p:cNvSpPr/>
          <p:nvPr/>
        </p:nvSpPr>
        <p:spPr>
          <a:xfrm>
            <a:off x="360" y="42480"/>
            <a:ext cx="10078920" cy="116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3"/>
          <p:cNvSpPr/>
          <p:nvPr/>
        </p:nvSpPr>
        <p:spPr>
          <a:xfrm>
            <a:off x="1080" y="219960"/>
            <a:ext cx="10078920" cy="55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 anchorCtr="1">
            <a:spAutoFit/>
          </a:bodyPr>
          <a:p>
            <a:pPr algn="ctr">
              <a:lnSpc>
                <a:spcPct val="76000"/>
              </a:lnSpc>
            </a:pPr>
            <a:r>
              <a:rPr b="0" i="1" lang="en-US" sz="4800" spc="-1" strike="noStrike">
                <a:solidFill>
                  <a:srgbClr val="000000"/>
                </a:solidFill>
                <a:latin typeface="Arial"/>
                <a:ea typeface="DejaVu Sans"/>
              </a:rPr>
              <a:t>Run 1 at LHC brought the Higgs</a:t>
            </a:r>
            <a:endParaRPr b="0" lang="en-US" sz="4800" spc="-1" strike="noStrike">
              <a:latin typeface="Arial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1"/>
          <a:stretch/>
        </p:blipFill>
        <p:spPr>
          <a:xfrm>
            <a:off x="858240" y="945360"/>
            <a:ext cx="8224200" cy="6350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TextShape 1"/>
          <p:cNvSpPr txBox="1"/>
          <p:nvPr/>
        </p:nvSpPr>
        <p:spPr>
          <a:xfrm>
            <a:off x="238320" y="0"/>
            <a:ext cx="8905680" cy="1062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i="1" lang="en-US" sz="4400" spc="-1" strike="noStrike">
                <a:solidFill>
                  <a:srgbClr val="000000"/>
                </a:solidFill>
                <a:latin typeface="Arial"/>
              </a:rPr>
              <a:t>Historic Event: CERN–Melbourne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55" name="TextShape 2"/>
          <p:cNvSpPr txBox="1"/>
          <p:nvPr/>
        </p:nvSpPr>
        <p:spPr>
          <a:xfrm>
            <a:off x="638280" y="6834600"/>
            <a:ext cx="8739360" cy="538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 fontScale="44000"/>
          </a:bodyPr>
          <a:p>
            <a:pPr marL="342720" indent="-317520">
              <a:lnSpc>
                <a:spcPct val="100000"/>
              </a:lnSpc>
              <a:spcAft>
                <a:spcPts val="57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000" spc="-1" strike="noStrike">
                <a:solidFill>
                  <a:srgbClr val="000000"/>
                </a:solidFill>
                <a:latin typeface="Arial"/>
              </a:rPr>
              <a:t>4</a:t>
            </a:r>
            <a:r>
              <a:rPr b="0" lang="en-US" sz="3000" spc="-1" strike="noStrike" baseline="33000">
                <a:solidFill>
                  <a:srgbClr val="000000"/>
                </a:solidFill>
                <a:latin typeface="Arial"/>
              </a:rPr>
              <a:t>th</a:t>
            </a:r>
            <a:r>
              <a:rPr b="0" lang="en-US" sz="3000" spc="-1" strike="noStrike">
                <a:solidFill>
                  <a:srgbClr val="000000"/>
                </a:solidFill>
                <a:latin typeface="Arial"/>
              </a:rPr>
              <a:t> of July 2012 – new Higgs–like particle discovery</a:t>
            </a:r>
            <a:r>
              <a:rPr b="0" lang="en-US" sz="3000" spc="-1" strike="noStrike">
                <a:solidFill>
                  <a:srgbClr val="ff0000"/>
                </a:solidFill>
                <a:latin typeface="Arial"/>
              </a:rPr>
              <a:t> </a:t>
            </a:r>
            <a:endParaRPr b="0" lang="en-US" sz="30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256" name="" descr=""/>
          <p:cNvPicPr/>
          <p:nvPr/>
        </p:nvPicPr>
        <p:blipFill>
          <a:blip r:embed="rId1"/>
          <a:stretch/>
        </p:blipFill>
        <p:spPr>
          <a:xfrm>
            <a:off x="5631480" y="912960"/>
            <a:ext cx="4174920" cy="3423600"/>
          </a:xfrm>
          <a:prstGeom prst="rect">
            <a:avLst/>
          </a:prstGeom>
          <a:ln>
            <a:noFill/>
          </a:ln>
        </p:spPr>
      </p:pic>
      <p:pic>
        <p:nvPicPr>
          <p:cNvPr id="257" name="" descr=""/>
          <p:cNvPicPr/>
          <p:nvPr/>
        </p:nvPicPr>
        <p:blipFill>
          <a:blip r:embed="rId2"/>
          <a:stretch/>
        </p:blipFill>
        <p:spPr>
          <a:xfrm>
            <a:off x="3424680" y="922320"/>
            <a:ext cx="1999080" cy="1824120"/>
          </a:xfrm>
          <a:prstGeom prst="rect">
            <a:avLst/>
          </a:prstGeom>
          <a:ln>
            <a:noFill/>
          </a:ln>
        </p:spPr>
      </p:pic>
      <p:sp>
        <p:nvSpPr>
          <p:cNvPr id="258" name="CustomShape 3"/>
          <p:cNvSpPr/>
          <p:nvPr/>
        </p:nvSpPr>
        <p:spPr>
          <a:xfrm flipH="1">
            <a:off x="3412080" y="2726280"/>
            <a:ext cx="861840" cy="3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b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Rounded MT Bold"/>
              </a:rPr>
              <a:t>CERN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9" name="CustomShape 4"/>
          <p:cNvSpPr/>
          <p:nvPr/>
        </p:nvSpPr>
        <p:spPr>
          <a:xfrm>
            <a:off x="8391960" y="4327920"/>
            <a:ext cx="1439280" cy="36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b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Arial Rounded MT Bold"/>
              </a:rPr>
              <a:t>Melbourne</a:t>
            </a:r>
            <a:endParaRPr b="0" lang="en-US" sz="24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" descr=""/>
          <p:cNvPicPr/>
          <p:nvPr/>
        </p:nvPicPr>
        <p:blipFill>
          <a:blip r:embed="rId3"/>
          <a:stretch/>
        </p:blipFill>
        <p:spPr>
          <a:xfrm>
            <a:off x="249120" y="3077640"/>
            <a:ext cx="5197680" cy="3506040"/>
          </a:xfrm>
          <a:prstGeom prst="rect">
            <a:avLst/>
          </a:prstGeom>
          <a:ln>
            <a:noFill/>
          </a:ln>
        </p:spPr>
      </p:pic>
      <p:pic>
        <p:nvPicPr>
          <p:cNvPr id="261" name="" descr=""/>
          <p:cNvPicPr/>
          <p:nvPr/>
        </p:nvPicPr>
        <p:blipFill>
          <a:blip r:embed="rId4"/>
          <a:stretch/>
        </p:blipFill>
        <p:spPr>
          <a:xfrm>
            <a:off x="249120" y="914760"/>
            <a:ext cx="3081960" cy="2149920"/>
          </a:xfrm>
          <a:prstGeom prst="rect">
            <a:avLst/>
          </a:prstGeom>
          <a:ln>
            <a:noFill/>
          </a:ln>
        </p:spPr>
      </p:pic>
      <p:sp>
        <p:nvSpPr>
          <p:cNvPr id="262" name="CustomShape 5"/>
          <p:cNvSpPr/>
          <p:nvPr/>
        </p:nvSpPr>
        <p:spPr>
          <a:xfrm>
            <a:off x="5770080" y="4933800"/>
            <a:ext cx="4288320" cy="111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  <a:spcAft>
                <a:spcPts val="573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3200" spc="-1" strike="noStrike">
                <a:solidFill>
                  <a:srgbClr val="280099"/>
                </a:solidFill>
                <a:latin typeface="Arial"/>
              </a:rPr>
              <a:t>Rolf Heuer: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  <a:spcAft>
                <a:spcPts val="573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i="1" lang="en-US" sz="3200" spc="-1" strike="noStrike">
                <a:solidFill>
                  <a:srgbClr val="ff0000"/>
                </a:solidFill>
                <a:latin typeface="Arial"/>
              </a:rPr>
              <a:t>	</a:t>
            </a:r>
            <a:r>
              <a:rPr b="0" i="1" lang="en-US" sz="3200" spc="-1" strike="noStrike">
                <a:solidFill>
                  <a:srgbClr val="ff0000"/>
                </a:solidFill>
                <a:latin typeface="Arial"/>
              </a:rPr>
              <a:t>   </a:t>
            </a:r>
            <a:r>
              <a:rPr b="0" i="1" lang="en-US" sz="3200" spc="-1" strike="noStrike">
                <a:solidFill>
                  <a:srgbClr val="ff0000"/>
                </a:solidFill>
                <a:latin typeface="Arial"/>
              </a:rPr>
              <a:t>'We have it!' </a:t>
            </a:r>
            <a:endParaRPr b="0" lang="en-US" sz="3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CustomShape 1"/>
          <p:cNvSpPr/>
          <p:nvPr/>
        </p:nvSpPr>
        <p:spPr>
          <a:xfrm>
            <a:off x="360" y="360"/>
            <a:ext cx="10079640" cy="1133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i="1" lang="en-US" sz="5400" spc="-1" strike="noStrike">
                <a:solidFill>
                  <a:srgbClr val="000000"/>
                </a:solidFill>
                <a:latin typeface="Arial"/>
                <a:ea typeface="Helvetica Neue"/>
              </a:rPr>
              <a:t>The Standard Model </a:t>
            </a:r>
            <a:r>
              <a:rPr b="0" i="1" lang="en-US" sz="2600" spc="-1" strike="noStrike">
                <a:solidFill>
                  <a:srgbClr val="000000"/>
                </a:solidFill>
                <a:latin typeface="Arial"/>
                <a:ea typeface="Helvetica Neue"/>
              </a:rPr>
              <a:t>of Particle Physics</a:t>
            </a:r>
            <a:r>
              <a:rPr b="0" i="1" lang="en-US" sz="5400" spc="-1" strike="noStrike">
                <a:solidFill>
                  <a:srgbClr val="000000"/>
                </a:solidFill>
                <a:latin typeface="Arial"/>
                <a:ea typeface="Helvetica Neue"/>
              </a:rPr>
              <a:t> 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6733080" y="1240200"/>
            <a:ext cx="3165840" cy="6237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3"/>
          <p:cNvSpPr/>
          <p:nvPr/>
        </p:nvSpPr>
        <p:spPr>
          <a:xfrm>
            <a:off x="177120" y="1212480"/>
            <a:ext cx="9717120" cy="527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spAutoFit/>
          </a:bodyPr>
          <a:p>
            <a:pPr>
              <a:lnSpc>
                <a:spcPct val="100000"/>
              </a:lnSpc>
              <a:spcBef>
                <a:spcPts val="720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Remaining obvious problems</a:t>
            </a:r>
            <a:endParaRPr b="0" lang="en-US" sz="2800" spc="-1" strike="noStrike">
              <a:latin typeface="Arial"/>
            </a:endParaRPr>
          </a:p>
          <a:p>
            <a:pPr lvl="1" marL="457200" indent="-273240">
              <a:lnSpc>
                <a:spcPct val="100000"/>
              </a:lnSpc>
              <a:spcBef>
                <a:spcPts val="1440"/>
              </a:spcBef>
              <a:buClr>
                <a:srgbClr val="0000cc"/>
              </a:buClr>
              <a:buSzPct val="45000"/>
              <a:buFont typeface="Arial"/>
              <a:buChar char="●"/>
            </a:pP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DejaVu Sans"/>
              </a:rPr>
              <a:t>We have no explanation for what dark matter is</a:t>
            </a:r>
            <a:endParaRPr b="0" lang="en-US" sz="2200" spc="-1" strike="noStrike">
              <a:latin typeface="Arial"/>
            </a:endParaRPr>
          </a:p>
          <a:p>
            <a:pPr lvl="1" marL="457200" indent="-273240">
              <a:lnSpc>
                <a:spcPct val="100000"/>
              </a:lnSpc>
              <a:spcBef>
                <a:spcPts val="1440"/>
              </a:spcBef>
              <a:buClr>
                <a:srgbClr val="0000cc"/>
              </a:buClr>
              <a:buSzPct val="45000"/>
              <a:buFont typeface="Arial"/>
              <a:buChar char="●"/>
            </a:pP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DejaVu Sans"/>
              </a:rPr>
              <a:t>Why is the value of the Higgs mass the known value? #HierarchyProblem</a:t>
            </a:r>
            <a:endParaRPr b="0" lang="en-US" sz="2200" spc="-1" strike="noStrike">
              <a:latin typeface="Arial"/>
            </a:endParaRPr>
          </a:p>
          <a:p>
            <a:pPr lvl="1" marL="457200" indent="-273240">
              <a:lnSpc>
                <a:spcPct val="100000"/>
              </a:lnSpc>
              <a:spcBef>
                <a:spcPts val="1440"/>
              </a:spcBef>
              <a:buClr>
                <a:srgbClr val="0000cc"/>
              </a:buClr>
              <a:buSzPct val="45000"/>
              <a:buFont typeface="Arial"/>
              <a:buChar char="●"/>
            </a:pP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DejaVu Sans"/>
              </a:rPr>
              <a:t>Why are forces so different (electromagnetic, weak, strong)?</a:t>
            </a:r>
            <a:endParaRPr b="0" lang="en-US" sz="2200" spc="-1" strike="noStrike">
              <a:latin typeface="Arial"/>
            </a:endParaRPr>
          </a:p>
          <a:p>
            <a:pPr lvl="1" marL="457200" indent="-273240">
              <a:lnSpc>
                <a:spcPct val="100000"/>
              </a:lnSpc>
              <a:spcBef>
                <a:spcPts val="1440"/>
              </a:spcBef>
              <a:buClr>
                <a:srgbClr val="0000cc"/>
              </a:buClr>
              <a:buSzPct val="45000"/>
              <a:buFont typeface="Arial"/>
              <a:buChar char="●"/>
            </a:pP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DejaVu Sans"/>
              </a:rPr>
              <a:t>Gravity is an alien to the Standard Model – it does not fit! It is super weak!</a:t>
            </a:r>
            <a:endParaRPr b="0" lang="en-US" sz="2200" spc="-1" strike="noStrike">
              <a:latin typeface="Arial"/>
            </a:endParaRPr>
          </a:p>
          <a:p>
            <a:pPr lvl="1" marL="457200" indent="-273240">
              <a:lnSpc>
                <a:spcPct val="100000"/>
              </a:lnSpc>
              <a:spcBef>
                <a:spcPts val="1440"/>
              </a:spcBef>
              <a:buClr>
                <a:srgbClr val="0000cc"/>
              </a:buClr>
              <a:buSzPct val="45000"/>
              <a:buFont typeface="Arial"/>
              <a:buChar char="●"/>
            </a:pP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DejaVu Sans"/>
              </a:rPr>
              <a:t>Why do we see so much matter and very little anti-matter in the universe</a:t>
            </a:r>
            <a:endParaRPr b="0" lang="en-US" sz="2200" spc="-1" strike="noStrike">
              <a:latin typeface="Arial"/>
            </a:endParaRPr>
          </a:p>
          <a:p>
            <a:pPr lvl="1" marL="457200" indent="-273240">
              <a:lnSpc>
                <a:spcPct val="100000"/>
              </a:lnSpc>
              <a:spcBef>
                <a:spcPts val="1440"/>
              </a:spcBef>
              <a:buClr>
                <a:srgbClr val="0000cc"/>
              </a:buClr>
              <a:buSzPct val="45000"/>
              <a:buFont typeface="Arial"/>
              <a:buChar char="●"/>
            </a:pP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DejaVu Sans"/>
              </a:rPr>
              <a:t>and there are more interesting questions ...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2160"/>
              </a:spcBef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Theorists favorite solution(s) for 1-3</a:t>
            </a:r>
            <a:endParaRPr b="0" lang="en-US" sz="2800" spc="-1" strike="noStrike">
              <a:latin typeface="Arial"/>
            </a:endParaRPr>
          </a:p>
          <a:p>
            <a:pPr lvl="1" marL="457200" indent="-273240">
              <a:lnSpc>
                <a:spcPct val="100000"/>
              </a:lnSpc>
              <a:spcBef>
                <a:spcPts val="1440"/>
              </a:spcBef>
              <a:buClr>
                <a:srgbClr val="0000cc"/>
              </a:buClr>
              <a:buSzPct val="45000"/>
              <a:buFont typeface="Arial"/>
              <a:buChar char="●"/>
            </a:pP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DejaVu Sans"/>
              </a:rPr>
              <a:t>Supersymmetry by giving each SM particle a super partner</a:t>
            </a:r>
            <a:endParaRPr b="0" lang="en-US" sz="2200" spc="-1" strike="noStrike">
              <a:latin typeface="Arial"/>
            </a:endParaRPr>
          </a:p>
          <a:p>
            <a:pPr lvl="1" marL="457200" indent="-273240">
              <a:lnSpc>
                <a:spcPct val="100000"/>
              </a:lnSpc>
              <a:spcBef>
                <a:spcPts val="1440"/>
              </a:spcBef>
              <a:buClr>
                <a:srgbClr val="0000cc"/>
              </a:buClr>
              <a:buSzPct val="45000"/>
              <a:buFont typeface="Arial"/>
              <a:buChar char="●"/>
            </a:pPr>
            <a:r>
              <a:rPr b="0" lang="en-US" sz="2200" spc="-1" strike="noStrike">
                <a:solidFill>
                  <a:srgbClr val="0000ff"/>
                </a:solidFill>
                <a:latin typeface="Arial"/>
                <a:ea typeface="DejaVu Sans"/>
              </a:rPr>
              <a:t>So far no trace found…</a:t>
            </a:r>
            <a:endParaRPr b="0" lang="en-US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TextShape 1"/>
          <p:cNvSpPr txBox="1"/>
          <p:nvPr/>
        </p:nvSpPr>
        <p:spPr>
          <a:xfrm>
            <a:off x="257760" y="-360"/>
            <a:ext cx="8776800" cy="1276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</a:pPr>
            <a:r>
              <a:rPr b="0" i="1" lang="en-US" sz="6000" spc="-1" strike="noStrike">
                <a:solidFill>
                  <a:srgbClr val="000000"/>
                </a:solidFill>
                <a:latin typeface="Arial"/>
              </a:rPr>
              <a:t>What was/is next for me?</a:t>
            </a:r>
            <a:endParaRPr b="0" lang="en-US" sz="60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267" name="" descr=""/>
          <p:cNvPicPr/>
          <p:nvPr/>
        </p:nvPicPr>
        <p:blipFill>
          <a:blip r:embed="rId1"/>
          <a:stretch/>
        </p:blipFill>
        <p:spPr>
          <a:xfrm>
            <a:off x="167400" y="1077840"/>
            <a:ext cx="4808520" cy="4389480"/>
          </a:xfrm>
          <a:prstGeom prst="rect">
            <a:avLst/>
          </a:prstGeom>
          <a:ln>
            <a:noFill/>
          </a:ln>
        </p:spPr>
      </p:pic>
      <p:sp>
        <p:nvSpPr>
          <p:cNvPr id="268" name="TextShape 2"/>
          <p:cNvSpPr txBox="1"/>
          <p:nvPr/>
        </p:nvSpPr>
        <p:spPr>
          <a:xfrm>
            <a:off x="182520" y="1022400"/>
            <a:ext cx="8778960" cy="5719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>
            <a:normAutofit/>
          </a:bodyPr>
          <a:p>
            <a:pPr marL="432000" indent="-324000">
              <a:lnSpc>
                <a:spcPct val="100000"/>
              </a:lnSpc>
              <a:spcBef>
                <a:spcPts val="98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Dark Matter</a:t>
            </a:r>
            <a:endParaRPr b="0" lang="en-US" sz="3200" spc="-1" strike="noStrike">
              <a:solidFill>
                <a:srgbClr val="000000"/>
              </a:solidFill>
              <a:latin typeface="Tahoma"/>
            </a:endParaRPr>
          </a:p>
          <a:p>
            <a:pPr marL="342720" indent="-331920">
              <a:lnSpc>
                <a:spcPct val="100000"/>
              </a:lnSpc>
              <a:spcBef>
                <a:spcPts val="986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US" sz="3200" spc="-1" strike="noStrike">
              <a:solidFill>
                <a:srgbClr val="000000"/>
              </a:solidFill>
              <a:latin typeface="Tahoma"/>
            </a:endParaRPr>
          </a:p>
          <a:p>
            <a:pPr lvl="1" marL="742680" indent="-274680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269" name="" descr=""/>
          <p:cNvPicPr/>
          <p:nvPr/>
        </p:nvPicPr>
        <p:blipFill>
          <a:blip r:embed="rId2"/>
          <a:stretch/>
        </p:blipFill>
        <p:spPr>
          <a:xfrm>
            <a:off x="4369680" y="2907000"/>
            <a:ext cx="4699080" cy="3870360"/>
          </a:xfrm>
          <a:prstGeom prst="rect">
            <a:avLst/>
          </a:prstGeom>
          <a:ln>
            <a:noFill/>
          </a:ln>
        </p:spPr>
      </p:pic>
      <p:sp>
        <p:nvSpPr>
          <p:cNvPr id="270" name="CustomShape 3"/>
          <p:cNvSpPr/>
          <p:nvPr/>
        </p:nvSpPr>
        <p:spPr>
          <a:xfrm>
            <a:off x="119520" y="6109200"/>
            <a:ext cx="4398840" cy="517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 marL="216000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latin typeface="Arial"/>
              </a:rPr>
              <a:t>85.6% of all matter is dark!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" descr=""/>
          <p:cNvPicPr/>
          <p:nvPr/>
        </p:nvPicPr>
        <p:blipFill>
          <a:blip r:embed="rId1"/>
          <a:stretch/>
        </p:blipFill>
        <p:spPr>
          <a:xfrm>
            <a:off x="-14040" y="1006200"/>
            <a:ext cx="9190800" cy="5884920"/>
          </a:xfrm>
          <a:prstGeom prst="rect">
            <a:avLst/>
          </a:prstGeom>
          <a:ln>
            <a:noFill/>
          </a:ln>
        </p:spPr>
      </p:pic>
      <p:sp>
        <p:nvSpPr>
          <p:cNvPr id="272" name="TextShape 1"/>
          <p:cNvSpPr txBox="1"/>
          <p:nvPr/>
        </p:nvSpPr>
        <p:spPr>
          <a:xfrm>
            <a:off x="457200" y="147960"/>
            <a:ext cx="8683200" cy="965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76000"/>
              </a:lnSpc>
            </a:pPr>
            <a:r>
              <a:rPr b="0" i="1" lang="en-GB" sz="6000" spc="-1" strike="noStrike">
                <a:solidFill>
                  <a:srgbClr val="000000"/>
                </a:solidFill>
                <a:latin typeface="Arial"/>
              </a:rPr>
              <a:t>Rotational Velocity</a:t>
            </a:r>
            <a:endParaRPr b="0" lang="en-US" sz="6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73" name="Line 2"/>
          <p:cNvSpPr/>
          <p:nvPr/>
        </p:nvSpPr>
        <p:spPr>
          <a:xfrm flipH="1">
            <a:off x="330480" y="4811040"/>
            <a:ext cx="1163520" cy="165600"/>
          </a:xfrm>
          <a:prstGeom prst="line">
            <a:avLst/>
          </a:prstGeom>
          <a:ln w="36720">
            <a:solidFill>
              <a:srgbClr val="ffff9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Line 3"/>
          <p:cNvSpPr/>
          <p:nvPr/>
        </p:nvSpPr>
        <p:spPr>
          <a:xfrm flipH="1">
            <a:off x="1514520" y="4651200"/>
            <a:ext cx="1163520" cy="165960"/>
          </a:xfrm>
          <a:prstGeom prst="line">
            <a:avLst/>
          </a:prstGeom>
          <a:ln w="36720">
            <a:solidFill>
              <a:srgbClr val="ff33ff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CustomShape 4"/>
          <p:cNvSpPr/>
          <p:nvPr/>
        </p:nvSpPr>
        <p:spPr>
          <a:xfrm>
            <a:off x="1292040" y="4163400"/>
            <a:ext cx="1436760" cy="412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180" spc="-1" strike="noStrike">
                <a:solidFill>
                  <a:srgbClr val="ff00ff"/>
                </a:solidFill>
                <a:latin typeface="Arial"/>
              </a:rPr>
              <a:t>gravitation</a:t>
            </a:r>
            <a:endParaRPr b="0" lang="en-US" sz="21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CustomShape 5"/>
          <p:cNvSpPr/>
          <p:nvPr/>
        </p:nvSpPr>
        <p:spPr>
          <a:xfrm>
            <a:off x="108000" y="5021640"/>
            <a:ext cx="1716480" cy="74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180" spc="-1" strike="noStrike">
                <a:solidFill>
                  <a:srgbClr val="ffff99"/>
                </a:solidFill>
                <a:latin typeface="Arial"/>
              </a:rPr>
              <a:t>centripetal acceleration</a:t>
            </a:r>
            <a:endParaRPr b="0" lang="en-US" sz="218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CustomShape 6"/>
          <p:cNvSpPr/>
          <p:nvPr/>
        </p:nvSpPr>
        <p:spPr>
          <a:xfrm>
            <a:off x="2779200" y="5753160"/>
            <a:ext cx="6244200" cy="1031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80808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Measured rotational velocity requires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800" spc="-1" strike="noStrike">
                <a:solidFill>
                  <a:srgbClr val="ffffff"/>
                </a:solidFill>
                <a:latin typeface="Arial"/>
              </a:rPr>
              <a:t>additional 'dark' matter to be present.</a:t>
            </a: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" dur="indefinite" restart="never" nodeType="tmRoot">
          <p:childTnLst>
            <p:seq>
              <p:cTn id="1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5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83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83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83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83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3" dur="83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" descr=""/>
          <p:cNvPicPr/>
          <p:nvPr/>
        </p:nvPicPr>
        <p:blipFill>
          <a:blip r:embed="rId1"/>
          <a:stretch/>
        </p:blipFill>
        <p:spPr>
          <a:xfrm>
            <a:off x="-5400" y="894240"/>
            <a:ext cx="8294760" cy="5990760"/>
          </a:xfrm>
          <a:prstGeom prst="rect">
            <a:avLst/>
          </a:prstGeom>
          <a:ln>
            <a:noFill/>
          </a:ln>
        </p:spPr>
      </p:pic>
      <p:sp>
        <p:nvSpPr>
          <p:cNvPr id="279" name="TextShape 1"/>
          <p:cNvSpPr txBox="1"/>
          <p:nvPr/>
        </p:nvSpPr>
        <p:spPr>
          <a:xfrm>
            <a:off x="460080" y="72000"/>
            <a:ext cx="8500320" cy="933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76000"/>
              </a:lnSpc>
            </a:pPr>
            <a:r>
              <a:rPr b="0" i="1" lang="en-GB" sz="5600" spc="-1" strike="noStrike">
                <a:solidFill>
                  <a:srgbClr val="000000"/>
                </a:solidFill>
                <a:latin typeface="Arial"/>
              </a:rPr>
              <a:t>Gravitational Lensing</a:t>
            </a:r>
            <a:endParaRPr b="0" lang="en-US" sz="56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280" name="" descr=""/>
          <p:cNvPicPr/>
          <p:nvPr/>
        </p:nvPicPr>
        <p:blipFill>
          <a:blip r:embed="rId2"/>
          <a:stretch/>
        </p:blipFill>
        <p:spPr>
          <a:xfrm>
            <a:off x="7218360" y="866880"/>
            <a:ext cx="1925640" cy="5991120"/>
          </a:xfrm>
          <a:prstGeom prst="rect">
            <a:avLst/>
          </a:prstGeom>
          <a:ln>
            <a:noFill/>
          </a:ln>
        </p:spPr>
      </p:pic>
      <p:sp>
        <p:nvSpPr>
          <p:cNvPr id="281" name="CustomShape 2"/>
          <p:cNvSpPr/>
          <p:nvPr/>
        </p:nvSpPr>
        <p:spPr>
          <a:xfrm>
            <a:off x="-12960" y="893880"/>
            <a:ext cx="3184200" cy="700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9999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/>
            <a:r>
              <a:rPr b="0" i="1" lang="en-US" sz="4000" spc="-1" strike="noStrike">
                <a:solidFill>
                  <a:srgbClr val="ffffff"/>
                </a:solidFill>
                <a:latin typeface="Arial"/>
              </a:rPr>
              <a:t>Bullet Cluster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82" name="CustomShape 3"/>
          <p:cNvSpPr/>
          <p:nvPr/>
        </p:nvSpPr>
        <p:spPr>
          <a:xfrm>
            <a:off x="3123360" y="1753920"/>
            <a:ext cx="2545920" cy="524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9999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/>
            <a:r>
              <a:rPr b="0" lang="en-US" sz="3200" spc="-1" strike="noStrike">
                <a:solidFill>
                  <a:srgbClr val="ff33ff"/>
                </a:solidFill>
                <a:latin typeface="Arial"/>
              </a:rPr>
              <a:t>visible matter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83" name="CustomShape 4"/>
          <p:cNvSpPr/>
          <p:nvPr/>
        </p:nvSpPr>
        <p:spPr>
          <a:xfrm>
            <a:off x="4200480" y="5705280"/>
            <a:ext cx="2200320" cy="524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999999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/>
            <a:r>
              <a:rPr b="0" lang="en-US" sz="3200" spc="-1" strike="noStrike">
                <a:solidFill>
                  <a:srgbClr val="6600cc"/>
                </a:solidFill>
                <a:latin typeface="Arial"/>
              </a:rPr>
              <a:t>dark matter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284" name="Line 5"/>
          <p:cNvSpPr/>
          <p:nvPr/>
        </p:nvSpPr>
        <p:spPr>
          <a:xfrm flipH="1">
            <a:off x="3897000" y="2404800"/>
            <a:ext cx="501120" cy="1327680"/>
          </a:xfrm>
          <a:prstGeom prst="line">
            <a:avLst/>
          </a:prstGeom>
          <a:ln w="183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Line 6"/>
          <p:cNvSpPr/>
          <p:nvPr/>
        </p:nvSpPr>
        <p:spPr>
          <a:xfrm flipV="1">
            <a:off x="5142600" y="3980160"/>
            <a:ext cx="829440" cy="1578600"/>
          </a:xfrm>
          <a:prstGeom prst="line">
            <a:avLst/>
          </a:prstGeom>
          <a:ln w="183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Line 7"/>
          <p:cNvSpPr/>
          <p:nvPr/>
        </p:nvSpPr>
        <p:spPr>
          <a:xfrm>
            <a:off x="4628520" y="2409120"/>
            <a:ext cx="596160" cy="1323720"/>
          </a:xfrm>
          <a:prstGeom prst="line">
            <a:avLst/>
          </a:prstGeom>
          <a:ln w="183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Line 8"/>
          <p:cNvSpPr/>
          <p:nvPr/>
        </p:nvSpPr>
        <p:spPr>
          <a:xfrm flipH="1" flipV="1">
            <a:off x="2901240" y="4642200"/>
            <a:ext cx="1992960" cy="916200"/>
          </a:xfrm>
          <a:prstGeom prst="line">
            <a:avLst/>
          </a:prstGeom>
          <a:ln w="18360">
            <a:solidFill>
              <a:srgbClr val="ffff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4" dur="indefinite" restart="never" nodeType="tmRoot">
          <p:childTnLst>
            <p:seq>
              <p:cTn id="35" dur="indefinite" nodeType="mainSeq"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TextShape 1"/>
          <p:cNvSpPr txBox="1"/>
          <p:nvPr/>
        </p:nvSpPr>
        <p:spPr>
          <a:xfrm>
            <a:off x="365760" y="255600"/>
            <a:ext cx="8774640" cy="966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76000"/>
              </a:lnSpc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Searching Dark Matter with CMS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89" name="TextShape 2"/>
          <p:cNvSpPr txBox="1"/>
          <p:nvPr/>
        </p:nvSpPr>
        <p:spPr>
          <a:xfrm>
            <a:off x="423000" y="1054800"/>
            <a:ext cx="8705520" cy="574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>
              <a:lnSpc>
                <a:spcPct val="100000"/>
              </a:lnSpc>
              <a:spcAft>
                <a:spcPts val="573"/>
              </a:spcAft>
              <a:buClr>
                <a:srgbClr val="280099"/>
              </a:buClr>
              <a:buSzPct val="25000"/>
              <a:buFont typeface="Arial"/>
              <a:buChar char=" 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Signature</a:t>
            </a:r>
            <a:endParaRPr b="0" lang="en-US" sz="3200" spc="-1" strike="noStrike">
              <a:solidFill>
                <a:srgbClr val="000000"/>
              </a:solidFill>
              <a:latin typeface="Tahoma"/>
            </a:endParaRPr>
          </a:p>
          <a:p>
            <a:pPr lvl="1" marL="284040" indent="-223920">
              <a:lnSpc>
                <a:spcPct val="100000"/>
              </a:lnSpc>
              <a:spcAft>
                <a:spcPts val="573"/>
              </a:spcAft>
              <a:buClr>
                <a:srgbClr val="2323dc"/>
              </a:buClr>
              <a:buSzPct val="60000"/>
              <a:buFont typeface="Arial"/>
              <a:buChar char="●"/>
            </a:pP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Dark matter does not interact with detector</a:t>
            </a:r>
            <a:endParaRPr b="0" lang="en-US" sz="2600" spc="-1" strike="noStrike">
              <a:solidFill>
                <a:srgbClr val="000000"/>
              </a:solidFill>
              <a:latin typeface="Tahoma"/>
            </a:endParaRPr>
          </a:p>
          <a:p>
            <a:pPr lvl="1" marL="284040" indent="-223920">
              <a:lnSpc>
                <a:spcPct val="100000"/>
              </a:lnSpc>
              <a:spcAft>
                <a:spcPts val="573"/>
              </a:spcAft>
              <a:buClr>
                <a:srgbClr val="2323dc"/>
              </a:buClr>
              <a:buSzPct val="60000"/>
              <a:buFont typeface="Arial"/>
              <a:buChar char="●"/>
            </a:pP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Sooo…. the detector is empty?</a:t>
            </a:r>
            <a:endParaRPr b="0" lang="en-US" sz="2600" spc="-1" strike="noStrike">
              <a:solidFill>
                <a:srgbClr val="000000"/>
              </a:solidFill>
              <a:latin typeface="Tahoma"/>
            </a:endParaRPr>
          </a:p>
          <a:p>
            <a:pPr lvl="1" marL="284040" indent="-223920">
              <a:lnSpc>
                <a:spcPct val="100000"/>
              </a:lnSpc>
              <a:spcAft>
                <a:spcPts val="573"/>
              </a:spcAft>
              <a:buClr>
                <a:srgbClr val="2323dc"/>
              </a:buClr>
              <a:buSzPct val="60000"/>
              <a:buFont typeface="Arial"/>
              <a:buChar char="●"/>
            </a:pPr>
            <a:r>
              <a:rPr b="0" lang="en-GB" sz="2600" spc="-1" strike="noStrike">
                <a:solidFill>
                  <a:srgbClr val="ff3333"/>
                </a:solidFill>
                <a:latin typeface="Arial"/>
              </a:rPr>
              <a:t>But if the initial state has radiation …. Well defined:</a:t>
            </a:r>
            <a:endParaRPr b="0" lang="en-US" sz="2600" spc="-1" strike="noStrike">
              <a:solidFill>
                <a:srgbClr val="000000"/>
              </a:solidFill>
              <a:latin typeface="Tahoma"/>
            </a:endParaRPr>
          </a:p>
          <a:p>
            <a:pPr>
              <a:lnSpc>
                <a:spcPct val="100000"/>
              </a:lnSpc>
              <a:spcAft>
                <a:spcPts val="573"/>
              </a:spcAft>
            </a:pPr>
            <a:endParaRPr b="0" lang="en-US" sz="2600" spc="-1" strike="noStrike">
              <a:solidFill>
                <a:srgbClr val="000000"/>
              </a:solidFill>
              <a:latin typeface="Tahoma"/>
            </a:endParaRPr>
          </a:p>
        </p:txBody>
      </p:sp>
      <p:sp>
        <p:nvSpPr>
          <p:cNvPr id="290" name="Line 3"/>
          <p:cNvSpPr/>
          <p:nvPr/>
        </p:nvSpPr>
        <p:spPr>
          <a:xfrm>
            <a:off x="812160" y="3085920"/>
            <a:ext cx="2488320" cy="1226880"/>
          </a:xfrm>
          <a:prstGeom prst="line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Line 4"/>
          <p:cNvSpPr/>
          <p:nvPr/>
        </p:nvSpPr>
        <p:spPr>
          <a:xfrm flipV="1">
            <a:off x="663840" y="4885920"/>
            <a:ext cx="2653920" cy="1258560"/>
          </a:xfrm>
          <a:prstGeom prst="line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5"/>
          <p:cNvSpPr/>
          <p:nvPr/>
        </p:nvSpPr>
        <p:spPr>
          <a:xfrm>
            <a:off x="3224160" y="3898080"/>
            <a:ext cx="1327680" cy="1327680"/>
          </a:xfrm>
          <a:prstGeom prst="ellipse">
            <a:avLst/>
          </a:prstGeom>
          <a:solidFill>
            <a:srgbClr val="666666"/>
          </a:solidFill>
          <a:ln w="9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Line 6"/>
          <p:cNvSpPr/>
          <p:nvPr/>
        </p:nvSpPr>
        <p:spPr>
          <a:xfrm>
            <a:off x="4458600" y="4841280"/>
            <a:ext cx="2316960" cy="715680"/>
          </a:xfrm>
          <a:prstGeom prst="line">
            <a:avLst/>
          </a:prstGeom>
          <a:ln w="54720">
            <a:solidFill>
              <a:srgbClr val="ffff9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Line 7"/>
          <p:cNvSpPr/>
          <p:nvPr/>
        </p:nvSpPr>
        <p:spPr>
          <a:xfrm flipV="1">
            <a:off x="4425120" y="3558240"/>
            <a:ext cx="2299680" cy="644040"/>
          </a:xfrm>
          <a:prstGeom prst="line">
            <a:avLst/>
          </a:prstGeom>
          <a:ln w="54720">
            <a:solidFill>
              <a:srgbClr val="ffff9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8"/>
          <p:cNvSpPr/>
          <p:nvPr/>
        </p:nvSpPr>
        <p:spPr>
          <a:xfrm>
            <a:off x="6440040" y="4039200"/>
            <a:ext cx="1627200" cy="90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 marL="216000" indent="-216000">
              <a:spcBef>
                <a:spcPts val="11"/>
              </a:spcBef>
              <a:spcAft>
                <a:spcPts val="1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180" spc="-1" strike="noStrike">
                <a:solidFill>
                  <a:srgbClr val="280099"/>
                </a:solidFill>
                <a:latin typeface="Arial"/>
              </a:rPr>
              <a:t>Dark Matter</a:t>
            </a:r>
            <a:endParaRPr b="0" lang="en-US" sz="2180" spc="-1" strike="noStrike">
              <a:solidFill>
                <a:srgbClr val="280099"/>
              </a:solidFill>
              <a:latin typeface="Arial"/>
            </a:endParaRPr>
          </a:p>
          <a:p>
            <a:pPr marL="216000" indent="-216000">
              <a:spcBef>
                <a:spcPts val="11"/>
              </a:spcBef>
              <a:spcAft>
                <a:spcPts val="1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180" spc="-1" strike="noStrike">
                <a:solidFill>
                  <a:srgbClr val="280099"/>
                </a:solidFill>
                <a:latin typeface="Arial"/>
              </a:rPr>
              <a:t>particles</a:t>
            </a:r>
            <a:endParaRPr b="0" lang="en-US" sz="218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296" name="CustomShape 9"/>
          <p:cNvSpPr/>
          <p:nvPr/>
        </p:nvSpPr>
        <p:spPr>
          <a:xfrm>
            <a:off x="364320" y="4137120"/>
            <a:ext cx="2040480" cy="771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 marL="216000" indent="-216000">
              <a:spcBef>
                <a:spcPts val="11"/>
              </a:spcBef>
              <a:spcAft>
                <a:spcPts val="1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180" spc="-1" strike="noStrike">
                <a:solidFill>
                  <a:srgbClr val="280099"/>
                </a:solidFill>
                <a:latin typeface="Arial"/>
              </a:rPr>
              <a:t>Standard Model</a:t>
            </a:r>
            <a:endParaRPr b="0" lang="en-US" sz="2180" spc="-1" strike="noStrike">
              <a:solidFill>
                <a:srgbClr val="280099"/>
              </a:solidFill>
              <a:latin typeface="Arial"/>
            </a:endParaRPr>
          </a:p>
          <a:p>
            <a:pPr marL="216000" indent="-216000">
              <a:spcBef>
                <a:spcPts val="11"/>
              </a:spcBef>
              <a:spcAft>
                <a:spcPts val="1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180" spc="-1" strike="noStrike">
                <a:solidFill>
                  <a:srgbClr val="280099"/>
                </a:solidFill>
                <a:latin typeface="Arial"/>
              </a:rPr>
              <a:t>particles</a:t>
            </a:r>
            <a:endParaRPr b="0" lang="en-US" sz="218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297" name="Line 10"/>
          <p:cNvSpPr/>
          <p:nvPr/>
        </p:nvSpPr>
        <p:spPr>
          <a:xfrm>
            <a:off x="1908000" y="5556960"/>
            <a:ext cx="1824480" cy="580320"/>
          </a:xfrm>
          <a:prstGeom prst="line">
            <a:avLst/>
          </a:prstGeom>
          <a:ln w="36720">
            <a:solidFill>
              <a:srgbClr val="ff333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11"/>
          <p:cNvSpPr/>
          <p:nvPr/>
        </p:nvSpPr>
        <p:spPr>
          <a:xfrm>
            <a:off x="3748680" y="5891400"/>
            <a:ext cx="4756320" cy="745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180" spc="-1" strike="noStrike">
                <a:solidFill>
                  <a:srgbClr val="ff3333"/>
                </a:solidFill>
                <a:latin typeface="Arial"/>
              </a:rPr>
              <a:t>Radiation in the initial state</a:t>
            </a:r>
            <a:endParaRPr b="0" lang="en-US" sz="2180" spc="-1" strike="noStrike">
              <a:solidFill>
                <a:srgbClr val="280099"/>
              </a:solidFill>
              <a:latin typeface="Arial"/>
            </a:endParaRPr>
          </a:p>
          <a:p>
            <a:pPr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en-US" sz="2180" spc="-1" strike="noStrike">
                <a:solidFill>
                  <a:srgbClr val="ff3333"/>
                </a:solidFill>
                <a:latin typeface="Arial"/>
              </a:rPr>
              <a:t>     </a:t>
            </a:r>
            <a:r>
              <a:rPr b="0" lang="en-US" sz="2180" spc="-1" strike="noStrike">
                <a:solidFill>
                  <a:srgbClr val="ff3333"/>
                </a:solidFill>
                <a:latin typeface="Arial"/>
              </a:rPr>
              <a:t>Lepton(s), Jet(s), Photon(s), </a:t>
            </a:r>
            <a:r>
              <a:rPr b="0" i="1" lang="en-US" sz="2180" spc="-1" strike="noStrike">
                <a:solidFill>
                  <a:srgbClr val="ff3333"/>
                </a:solidFill>
                <a:latin typeface="Arial"/>
              </a:rPr>
              <a:t>V</a:t>
            </a:r>
            <a:r>
              <a:rPr b="0" lang="en-US" sz="2180" spc="-1" strike="noStrike">
                <a:solidFill>
                  <a:srgbClr val="ff3333"/>
                </a:solidFill>
                <a:latin typeface="Arial"/>
              </a:rPr>
              <a:t> ...</a:t>
            </a:r>
            <a:endParaRPr b="0" lang="en-US" sz="2180" spc="-1" strike="noStrike">
              <a:solidFill>
                <a:srgbClr val="280099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6" dur="indefinite" restart="never" nodeType="tmRoot">
          <p:childTnLst>
            <p:seq>
              <p:cTn id="57" dur="indefinite" nodeType="mainSeq"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dur="indefinite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dur="indefinite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dur="indefinite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dur="indefinite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dur="indefinite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dur="indefinite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dur="indefinite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nodeType="click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 additive="repl">
                                        <p:cTn id="90" dur="500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dur="indefinite" nodeType="click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95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dur="indefinite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lide(fromBottom)" transition="in">
                                      <p:cBhvr additive="repl">
                                        <p:cTn id="98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extShape 1"/>
          <p:cNvSpPr txBox="1"/>
          <p:nvPr/>
        </p:nvSpPr>
        <p:spPr>
          <a:xfrm>
            <a:off x="0" y="109080"/>
            <a:ext cx="10080720" cy="1181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800" spc="-1" strike="noStrike">
                <a:solidFill>
                  <a:srgbClr val="000000"/>
                </a:solidFill>
                <a:latin typeface="Arial"/>
              </a:rPr>
              <a:t>Lecture Outline</a:t>
            </a:r>
            <a:endParaRPr b="0" i="1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TextShape 2"/>
          <p:cNvSpPr txBox="1"/>
          <p:nvPr/>
        </p:nvSpPr>
        <p:spPr>
          <a:xfrm>
            <a:off x="237600" y="1220760"/>
            <a:ext cx="9596520" cy="6091200"/>
          </a:xfrm>
          <a:prstGeom prst="rect">
            <a:avLst/>
          </a:prstGeom>
          <a:noFill/>
          <a:ln>
            <a:noFill/>
          </a:ln>
        </p:spPr>
        <p:txBody>
          <a:bodyPr lIns="0" rIns="0" tIns="28080" bIns="0">
            <a:normAutofit/>
          </a:bodyPr>
          <a:p>
            <a:pPr marL="355320" indent="-325440">
              <a:lnSpc>
                <a:spcPct val="93000"/>
              </a:lnSpc>
              <a:spcBef>
                <a:spcPts val="723"/>
              </a:spcBef>
              <a:spcAft>
                <a:spcPts val="298"/>
              </a:spcAft>
              <a:tabLst>
                <a:tab algn="l" pos="0"/>
                <a:tab algn="l" pos="355320"/>
                <a:tab algn="l" pos="468000"/>
                <a:tab algn="l" pos="925200"/>
                <a:tab algn="l" pos="1382400"/>
                <a:tab algn="l" pos="1839600"/>
                <a:tab algn="l" pos="2296800"/>
                <a:tab algn="l" pos="2754000"/>
                <a:tab algn="l" pos="3211200"/>
                <a:tab algn="l" pos="3668400"/>
                <a:tab algn="l" pos="4125600"/>
                <a:tab algn="l" pos="4582800"/>
                <a:tab algn="l" pos="5040000"/>
                <a:tab algn="l" pos="5497200"/>
                <a:tab algn="l" pos="5954400"/>
                <a:tab algn="l" pos="6411600"/>
                <a:tab algn="l" pos="6868800"/>
                <a:tab algn="l" pos="7326000"/>
                <a:tab algn="l" pos="7783200"/>
                <a:tab algn="l" pos="8240400"/>
                <a:tab algn="l" pos="8697600"/>
                <a:tab algn="l" pos="9154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Introduction of Course Personnel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marL="355320" indent="-325440">
              <a:lnSpc>
                <a:spcPct val="93000"/>
              </a:lnSpc>
              <a:spcBef>
                <a:spcPts val="723"/>
              </a:spcBef>
              <a:spcAft>
                <a:spcPts val="298"/>
              </a:spcAft>
              <a:tabLst>
                <a:tab algn="l" pos="0"/>
                <a:tab algn="l" pos="355320"/>
                <a:tab algn="l" pos="468000"/>
                <a:tab algn="l" pos="925200"/>
                <a:tab algn="l" pos="1382400"/>
                <a:tab algn="l" pos="1839600"/>
                <a:tab algn="l" pos="2296800"/>
                <a:tab algn="l" pos="2754000"/>
                <a:tab algn="l" pos="3211200"/>
                <a:tab algn="l" pos="3668400"/>
                <a:tab algn="l" pos="4125600"/>
                <a:tab algn="l" pos="4582800"/>
                <a:tab algn="l" pos="5040000"/>
                <a:tab algn="l" pos="5497200"/>
                <a:tab algn="l" pos="5954400"/>
                <a:tab algn="l" pos="6411600"/>
                <a:tab algn="l" pos="6868800"/>
                <a:tab algn="l" pos="7326000"/>
                <a:tab algn="l" pos="7783200"/>
                <a:tab algn="l" pos="8240400"/>
                <a:tab algn="l" pos="8697600"/>
                <a:tab algn="l" pos="9154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Objective of the research projects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marL="355320" indent="-325440">
              <a:lnSpc>
                <a:spcPct val="93000"/>
              </a:lnSpc>
              <a:spcBef>
                <a:spcPts val="723"/>
              </a:spcBef>
              <a:spcAft>
                <a:spcPts val="298"/>
              </a:spcAft>
              <a:tabLst>
                <a:tab algn="l" pos="0"/>
                <a:tab algn="l" pos="355320"/>
                <a:tab algn="l" pos="468000"/>
                <a:tab algn="l" pos="925200"/>
                <a:tab algn="l" pos="1382400"/>
                <a:tab algn="l" pos="1839600"/>
                <a:tab algn="l" pos="2296800"/>
                <a:tab algn="l" pos="2754000"/>
                <a:tab algn="l" pos="3211200"/>
                <a:tab algn="l" pos="3668400"/>
                <a:tab algn="l" pos="4125600"/>
                <a:tab algn="l" pos="4582800"/>
                <a:tab algn="l" pos="5040000"/>
                <a:tab algn="l" pos="5497200"/>
                <a:tab algn="l" pos="5954400"/>
                <a:tab algn="l" pos="6411600"/>
                <a:tab algn="l" pos="6868800"/>
                <a:tab algn="l" pos="7326000"/>
                <a:tab algn="l" pos="7783200"/>
                <a:tab algn="l" pos="8240400"/>
                <a:tab algn="l" pos="8697600"/>
                <a:tab algn="l" pos="9154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Organization of the Lectures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lvl="1" marL="650520" indent="-465120">
              <a:lnSpc>
                <a:spcPct val="93000"/>
              </a:lnSpc>
              <a:spcBef>
                <a:spcPts val="723"/>
              </a:spcBef>
              <a:spcAft>
                <a:spcPts val="298"/>
              </a:spcAft>
              <a:buClr>
                <a:srgbClr val="2323dc"/>
              </a:buClr>
              <a:buSzPct val="70000"/>
              <a:buFont typeface="Arial"/>
              <a:buChar char="●"/>
              <a:tabLst>
                <a:tab algn="l" pos="0"/>
                <a:tab algn="l" pos="355320"/>
                <a:tab algn="l" pos="468000"/>
                <a:tab algn="l" pos="925200"/>
                <a:tab algn="l" pos="1382400"/>
                <a:tab algn="l" pos="1839600"/>
                <a:tab algn="l" pos="2296800"/>
                <a:tab algn="l" pos="2754000"/>
                <a:tab algn="l" pos="3211200"/>
                <a:tab algn="l" pos="3668400"/>
                <a:tab algn="l" pos="4125600"/>
                <a:tab algn="l" pos="4582800"/>
                <a:tab algn="l" pos="5040000"/>
                <a:tab algn="l" pos="5497200"/>
                <a:tab algn="l" pos="5954400"/>
                <a:tab algn="l" pos="6411600"/>
                <a:tab algn="l" pos="6868800"/>
                <a:tab algn="l" pos="7326000"/>
                <a:tab algn="l" pos="7783200"/>
                <a:tab algn="l" pos="8240400"/>
                <a:tab algn="l" pos="8697600"/>
                <a:tab algn="l" pos="9154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</a:rPr>
              <a:t>Prerequisites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650520" indent="-465120">
              <a:lnSpc>
                <a:spcPct val="93000"/>
              </a:lnSpc>
              <a:spcBef>
                <a:spcPts val="723"/>
              </a:spcBef>
              <a:spcAft>
                <a:spcPts val="298"/>
              </a:spcAft>
              <a:buClr>
                <a:srgbClr val="2323dc"/>
              </a:buClr>
              <a:buSzPct val="70000"/>
              <a:buFont typeface="Arial"/>
              <a:buChar char="●"/>
              <a:tabLst>
                <a:tab algn="l" pos="0"/>
                <a:tab algn="l" pos="355320"/>
                <a:tab algn="l" pos="468000"/>
                <a:tab algn="l" pos="925200"/>
                <a:tab algn="l" pos="1382400"/>
                <a:tab algn="l" pos="1839600"/>
                <a:tab algn="l" pos="2296800"/>
                <a:tab algn="l" pos="2754000"/>
                <a:tab algn="l" pos="3211200"/>
                <a:tab algn="l" pos="3668400"/>
                <a:tab algn="l" pos="4125600"/>
                <a:tab algn="l" pos="4582800"/>
                <a:tab algn="l" pos="5040000"/>
                <a:tab algn="l" pos="5497200"/>
                <a:tab algn="l" pos="5954400"/>
                <a:tab algn="l" pos="6411600"/>
                <a:tab algn="l" pos="6868800"/>
                <a:tab algn="l" pos="7326000"/>
                <a:tab algn="l" pos="7783200"/>
                <a:tab algn="l" pos="8240400"/>
                <a:tab algn="l" pos="8697600"/>
                <a:tab algn="l" pos="9154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</a:rPr>
              <a:t>Schedule: lectures and tutorials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650520" indent="-465120">
              <a:lnSpc>
                <a:spcPct val="93000"/>
              </a:lnSpc>
              <a:spcBef>
                <a:spcPts val="723"/>
              </a:spcBef>
              <a:spcAft>
                <a:spcPts val="298"/>
              </a:spcAft>
              <a:buClr>
                <a:srgbClr val="2323dc"/>
              </a:buClr>
              <a:buSzPct val="70000"/>
              <a:buFont typeface="Arial"/>
              <a:buChar char="●"/>
              <a:tabLst>
                <a:tab algn="l" pos="0"/>
                <a:tab algn="l" pos="355320"/>
                <a:tab algn="l" pos="468000"/>
                <a:tab algn="l" pos="925200"/>
                <a:tab algn="l" pos="1382400"/>
                <a:tab algn="l" pos="1839600"/>
                <a:tab algn="l" pos="2296800"/>
                <a:tab algn="l" pos="2754000"/>
                <a:tab algn="l" pos="3211200"/>
                <a:tab algn="l" pos="3668400"/>
                <a:tab algn="l" pos="4125600"/>
                <a:tab algn="l" pos="4582800"/>
                <a:tab algn="l" pos="5040000"/>
                <a:tab algn="l" pos="5497200"/>
                <a:tab algn="l" pos="5954400"/>
                <a:tab algn="l" pos="6411600"/>
                <a:tab algn="l" pos="6868800"/>
                <a:tab algn="l" pos="7326000"/>
                <a:tab algn="l" pos="7783200"/>
                <a:tab algn="l" pos="8240400"/>
                <a:tab algn="l" pos="8697600"/>
                <a:tab algn="l" pos="9154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</a:rPr>
              <a:t>Final Conference and beyond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marL="355320" indent="-325440">
              <a:lnSpc>
                <a:spcPct val="81000"/>
              </a:lnSpc>
              <a:spcBef>
                <a:spcPts val="723"/>
              </a:spcBef>
              <a:spcAft>
                <a:spcPts val="298"/>
              </a:spcAft>
              <a:tabLst>
                <a:tab algn="l" pos="0"/>
                <a:tab algn="l" pos="355320"/>
                <a:tab algn="l" pos="468000"/>
                <a:tab algn="l" pos="925200"/>
                <a:tab algn="l" pos="1382400"/>
                <a:tab algn="l" pos="1839600"/>
                <a:tab algn="l" pos="2296800"/>
                <a:tab algn="l" pos="2754000"/>
                <a:tab algn="l" pos="3211200"/>
                <a:tab algn="l" pos="3668400"/>
                <a:tab algn="l" pos="4125600"/>
                <a:tab algn="l" pos="4582800"/>
                <a:tab algn="l" pos="5040000"/>
                <a:tab algn="l" pos="5497200"/>
                <a:tab algn="l" pos="5954400"/>
                <a:tab algn="l" pos="6411600"/>
                <a:tab algn="l" pos="6868800"/>
                <a:tab algn="l" pos="7326000"/>
                <a:tab algn="l" pos="7783200"/>
                <a:tab algn="l" pos="8240400"/>
                <a:tab algn="l" pos="8697600"/>
                <a:tab algn="l" pos="9154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Course Content Overview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marL="355320" indent="-325440">
              <a:lnSpc>
                <a:spcPct val="93000"/>
              </a:lnSpc>
              <a:spcBef>
                <a:spcPts val="723"/>
              </a:spcBef>
              <a:spcAft>
                <a:spcPts val="298"/>
              </a:spcAft>
              <a:tabLst>
                <a:tab algn="l" pos="0"/>
                <a:tab algn="l" pos="355320"/>
                <a:tab algn="l" pos="468000"/>
                <a:tab algn="l" pos="925200"/>
                <a:tab algn="l" pos="1382400"/>
                <a:tab algn="l" pos="1839600"/>
                <a:tab algn="l" pos="2296800"/>
                <a:tab algn="l" pos="2754000"/>
                <a:tab algn="l" pos="3211200"/>
                <a:tab algn="l" pos="3668400"/>
                <a:tab algn="l" pos="4125600"/>
                <a:tab algn="l" pos="4582800"/>
                <a:tab algn="l" pos="5040000"/>
                <a:tab algn="l" pos="5497200"/>
                <a:tab algn="l" pos="5954400"/>
                <a:tab algn="l" pos="6411600"/>
                <a:tab algn="l" pos="6868800"/>
                <a:tab algn="l" pos="7326000"/>
                <a:tab algn="l" pos="7783200"/>
                <a:tab algn="l" pos="8240400"/>
                <a:tab algn="l" pos="8697600"/>
                <a:tab algn="l" pos="9154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Overview of physics and projects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" descr=""/>
          <p:cNvPicPr/>
          <p:nvPr/>
        </p:nvPicPr>
        <p:blipFill>
          <a:blip r:embed="rId1"/>
          <a:stretch/>
        </p:blipFill>
        <p:spPr>
          <a:xfrm>
            <a:off x="-112320" y="0"/>
            <a:ext cx="10242360" cy="6858000"/>
          </a:xfrm>
          <a:prstGeom prst="rect">
            <a:avLst/>
          </a:prstGeom>
          <a:ln>
            <a:noFill/>
          </a:ln>
        </p:spPr>
      </p:pic>
      <p:sp>
        <p:nvSpPr>
          <p:cNvPr id="300" name="CustomShape 1"/>
          <p:cNvSpPr/>
          <p:nvPr/>
        </p:nvSpPr>
        <p:spPr>
          <a:xfrm>
            <a:off x="-112680" y="0"/>
            <a:ext cx="9623520" cy="1279440"/>
          </a:xfrm>
          <a:prstGeom prst="rect">
            <a:avLst/>
          </a:prstGeom>
          <a:solidFill>
            <a:srgbClr val="c0c0c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18000" rIns="18000" tIns="18000" bIns="18000" anchor="ctr">
            <a:noAutofit/>
          </a:bodyPr>
          <a:p>
            <a:pPr marL="216000" indent="-216000"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i="1" lang="en-US" sz="6000" spc="-1" strike="noStrike">
                <a:solidFill>
                  <a:srgbClr val="000000"/>
                </a:solidFill>
                <a:latin typeface="Arial"/>
              </a:rPr>
              <a:t>Compact Muon Solenoid</a:t>
            </a:r>
            <a:endParaRPr b="0" lang="en-US" sz="6000" spc="-1" strike="noStrike">
              <a:solidFill>
                <a:srgbClr val="280099"/>
              </a:solidFill>
              <a:latin typeface="Arial"/>
            </a:endParaRPr>
          </a:p>
        </p:txBody>
      </p:sp>
      <p:grpSp>
        <p:nvGrpSpPr>
          <p:cNvPr id="301" name="Group 2"/>
          <p:cNvGrpSpPr/>
          <p:nvPr/>
        </p:nvGrpSpPr>
        <p:grpSpPr>
          <a:xfrm>
            <a:off x="115920" y="5780160"/>
            <a:ext cx="2689200" cy="985680"/>
            <a:chOff x="115920" y="5780160"/>
            <a:chExt cx="2689200" cy="985680"/>
          </a:xfrm>
        </p:grpSpPr>
        <p:pic>
          <p:nvPicPr>
            <p:cNvPr id="302" name="" descr=""/>
            <p:cNvPicPr/>
            <p:nvPr/>
          </p:nvPicPr>
          <p:blipFill>
            <a:blip r:embed="rId2"/>
            <a:stretch/>
          </p:blipFill>
          <p:spPr>
            <a:xfrm>
              <a:off x="115920" y="5780160"/>
              <a:ext cx="2689200" cy="98568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3" name="CustomShape 3"/>
            <p:cNvSpPr/>
            <p:nvPr/>
          </p:nvSpPr>
          <p:spPr>
            <a:xfrm flipH="1" rot="10800000">
              <a:off x="343080" y="6273720"/>
              <a:ext cx="2442960" cy="325440"/>
            </a:xfrm>
            <a:prstGeom prst="rect">
              <a:avLst/>
            </a:prstGeom>
            <a:noFill/>
            <a:ln cap="sq" w="2556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p:timing>
    <p:tnLst>
      <p:par>
        <p:cTn id="99" dur="indefinite" restart="never" nodeType="tmRoot">
          <p:childTnLst>
            <p:seq>
              <p:cTn id="100" dur="indefinite" nodeType="mainSeq">
                <p:childTnLst>
                  <p:par>
                    <p:cTn id="101" dur="indefinite" fill="hold">
                      <p:stCondLst>
                        <p:cond delay="indefinite"/>
                      </p:stCondLst>
                      <p:childTnLst>
                        <p:par>
                          <p:cTn id="102" dur="indefinite" fill="hold">
                            <p:stCondLst>
                              <p:cond delay="0"/>
                            </p:stCondLst>
                            <p:childTnLst>
                              <p:par>
                                <p:cTn id="103" dur="indefinite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-360" y="42840"/>
            <a:ext cx="10077480" cy="1170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000" spc="-1" strike="noStrike">
                <a:solidFill>
                  <a:srgbClr val="000000"/>
                </a:solidFill>
                <a:latin typeface="Arial"/>
              </a:rPr>
              <a:t>Overview: CERN (Geneva, Switzerland)</a:t>
            </a:r>
            <a:r>
              <a:rPr b="0" i="1" lang="en-GB" sz="4000" spc="-1" strike="noStrike">
                <a:solidFill>
                  <a:srgbClr val="000000"/>
                </a:solidFill>
                <a:latin typeface="Arial"/>
              </a:rPr>
              <a:t>‏</a:t>
            </a:r>
            <a:endParaRPr b="0" i="1" lang="en-US" sz="4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05" name="Group 2"/>
          <p:cNvGrpSpPr/>
          <p:nvPr/>
        </p:nvGrpSpPr>
        <p:grpSpPr>
          <a:xfrm>
            <a:off x="620640" y="1085760"/>
            <a:ext cx="8891640" cy="6080040"/>
            <a:chOff x="620640" y="1085760"/>
            <a:chExt cx="8891640" cy="6080040"/>
          </a:xfrm>
        </p:grpSpPr>
        <p:pic>
          <p:nvPicPr>
            <p:cNvPr id="306" name="" descr=""/>
            <p:cNvPicPr/>
            <p:nvPr/>
          </p:nvPicPr>
          <p:blipFill>
            <a:blip r:embed="rId1"/>
            <a:stretch/>
          </p:blipFill>
          <p:spPr>
            <a:xfrm>
              <a:off x="620640" y="1085760"/>
              <a:ext cx="8891640" cy="6080040"/>
            </a:xfrm>
            <a:prstGeom prst="rect">
              <a:avLst/>
            </a:prstGeom>
            <a:ln>
              <a:noFill/>
            </a:ln>
          </p:spPr>
        </p:pic>
        <p:sp>
          <p:nvSpPr>
            <p:cNvPr id="307" name="CustomShape 3"/>
            <p:cNvSpPr/>
            <p:nvPr/>
          </p:nvSpPr>
          <p:spPr>
            <a:xfrm>
              <a:off x="1106280" y="6296040"/>
              <a:ext cx="1451880" cy="364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62640" bIns="46800">
              <a:spAutoFit/>
            </a:bodyPr>
            <a:p>
              <a:pPr>
                <a:lnSpc>
                  <a:spcPct val="93000"/>
                </a:lnSpc>
                <a:spcBef>
                  <a:spcPts val="11"/>
                </a:spcBef>
                <a:spcAft>
                  <a:spcPts val="11"/>
                </a:spcAft>
                <a:tabLst>
                  <a:tab algn="l" pos="0"/>
                  <a:tab algn="l" pos="723600"/>
                  <a:tab algn="l" pos="1447560"/>
                  <a:tab algn="l" pos="1828800"/>
                  <a:tab algn="l" pos="2286000"/>
                  <a:tab algn="l" pos="2743200"/>
                  <a:tab algn="l" pos="3200400"/>
                  <a:tab algn="l" pos="3657600"/>
                  <a:tab algn="l" pos="4114800"/>
                  <a:tab algn="l" pos="4572000"/>
                  <a:tab algn="l" pos="5029200"/>
                  <a:tab algn="l" pos="5486400"/>
                  <a:tab algn="l" pos="5943600"/>
                  <a:tab algn="l" pos="6400800"/>
                  <a:tab algn="l" pos="6858000"/>
                  <a:tab algn="l" pos="7315200"/>
                  <a:tab algn="l" pos="7772400"/>
                  <a:tab algn="l" pos="8229600"/>
                  <a:tab algn="l" pos="8686800"/>
                  <a:tab algn="l" pos="9144000"/>
                  <a:tab algn="l" pos="9601200"/>
                  <a:tab algn="l" pos="10058400"/>
                  <a:tab algn="l" pos="10515600"/>
                </a:tabLst>
              </a:pPr>
              <a:r>
                <a:rPr b="1" lang="en-GB" sz="1800" spc="-1" strike="noStrike">
                  <a:solidFill>
                    <a:srgbClr val="ffffff"/>
                  </a:solidFill>
                  <a:latin typeface="Arial"/>
                  <a:ea typeface="DejaVu LGC Sans"/>
                </a:rPr>
                <a:t>Switzerland</a:t>
              </a:r>
              <a:endParaRPr b="0" lang="en-US" sz="1800" spc="-1" strike="noStrike">
                <a:solidFill>
                  <a:srgbClr val="280099"/>
                </a:solidFill>
                <a:latin typeface="Arial"/>
              </a:endParaRPr>
            </a:p>
          </p:txBody>
        </p:sp>
        <p:sp>
          <p:nvSpPr>
            <p:cNvPr id="308" name="CustomShape 4"/>
            <p:cNvSpPr/>
            <p:nvPr/>
          </p:nvSpPr>
          <p:spPr>
            <a:xfrm>
              <a:off x="7922160" y="2610000"/>
              <a:ext cx="929160" cy="364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62640" bIns="46800">
              <a:spAutoFit/>
            </a:bodyPr>
            <a:p>
              <a:pPr>
                <a:lnSpc>
                  <a:spcPct val="93000"/>
                </a:lnSpc>
                <a:spcBef>
                  <a:spcPts val="11"/>
                </a:spcBef>
                <a:spcAft>
                  <a:spcPts val="11"/>
                </a:spcAft>
                <a:tabLst>
                  <a:tab algn="l" pos="0"/>
                  <a:tab algn="l" pos="723600"/>
                  <a:tab algn="l" pos="914400"/>
                  <a:tab algn="l" pos="1371600"/>
                  <a:tab algn="l" pos="1828800"/>
                  <a:tab algn="l" pos="2286000"/>
                  <a:tab algn="l" pos="2743200"/>
                  <a:tab algn="l" pos="3200400"/>
                  <a:tab algn="l" pos="3657600"/>
                  <a:tab algn="l" pos="4114800"/>
                  <a:tab algn="l" pos="4572000"/>
                  <a:tab algn="l" pos="5029200"/>
                  <a:tab algn="l" pos="5486400"/>
                  <a:tab algn="l" pos="5943600"/>
                  <a:tab algn="l" pos="6400800"/>
                  <a:tab algn="l" pos="6858000"/>
                  <a:tab algn="l" pos="7315200"/>
                  <a:tab algn="l" pos="7772400"/>
                  <a:tab algn="l" pos="8229600"/>
                  <a:tab algn="l" pos="8686800"/>
                  <a:tab algn="l" pos="9144000"/>
                  <a:tab algn="l" pos="9601200"/>
                  <a:tab algn="l" pos="10058400"/>
                  <a:tab algn="l" pos="10515600"/>
                </a:tabLst>
              </a:pPr>
              <a:r>
                <a:rPr b="1" lang="en-GB" sz="1800" spc="-1" strike="noStrike">
                  <a:solidFill>
                    <a:srgbClr val="ffffff"/>
                  </a:solidFill>
                  <a:latin typeface="Arial"/>
                  <a:ea typeface="DejaVu LGC Sans"/>
                </a:rPr>
                <a:t>France</a:t>
              </a:r>
              <a:endParaRPr b="0" lang="en-US" sz="1800" spc="-1" strike="noStrike">
                <a:solidFill>
                  <a:srgbClr val="280099"/>
                </a:solidFill>
                <a:latin typeface="Arial"/>
              </a:endParaRPr>
            </a:p>
          </p:txBody>
        </p:sp>
        <p:sp>
          <p:nvSpPr>
            <p:cNvPr id="309" name="Line 5"/>
            <p:cNvSpPr/>
            <p:nvPr/>
          </p:nvSpPr>
          <p:spPr>
            <a:xfrm>
              <a:off x="3416400" y="3244680"/>
              <a:ext cx="5842080" cy="1140120"/>
            </a:xfrm>
            <a:prstGeom prst="line">
              <a:avLst/>
            </a:prstGeom>
            <a:ln w="19080">
              <a:solidFill>
                <a:srgbClr val="ffffff"/>
              </a:solidFill>
              <a:miter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10" name="CustomShape 6"/>
            <p:cNvSpPr/>
            <p:nvPr/>
          </p:nvSpPr>
          <p:spPr>
            <a:xfrm rot="900000">
              <a:off x="3385080" y="4884480"/>
              <a:ext cx="1361880" cy="304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59040" bIns="46800">
              <a:spAutoFit/>
            </a:bodyPr>
            <a:p>
              <a:pPr>
                <a:lnSpc>
                  <a:spcPct val="93000"/>
                </a:lnSpc>
                <a:spcBef>
                  <a:spcPts val="11"/>
                </a:spcBef>
                <a:spcAft>
                  <a:spcPts val="11"/>
                </a:spcAft>
                <a:tabLst>
                  <a:tab algn="l" pos="0"/>
                  <a:tab algn="l" pos="723600"/>
                  <a:tab algn="l" pos="914400"/>
                  <a:tab algn="l" pos="1371600"/>
                  <a:tab algn="l" pos="1828800"/>
                  <a:tab algn="l" pos="2286000"/>
                  <a:tab algn="l" pos="2743200"/>
                  <a:tab algn="l" pos="3200400"/>
                  <a:tab algn="l" pos="3657600"/>
                  <a:tab algn="l" pos="4114800"/>
                  <a:tab algn="l" pos="4572000"/>
                  <a:tab algn="l" pos="5029200"/>
                  <a:tab algn="l" pos="5486400"/>
                  <a:tab algn="l" pos="5943600"/>
                  <a:tab algn="l" pos="6400800"/>
                  <a:tab algn="l" pos="6858000"/>
                  <a:tab algn="l" pos="7315200"/>
                  <a:tab algn="l" pos="7772400"/>
                  <a:tab algn="l" pos="8229600"/>
                  <a:tab algn="l" pos="8686800"/>
                  <a:tab algn="l" pos="9144000"/>
                  <a:tab algn="l" pos="9601200"/>
                  <a:tab algn="l" pos="10058400"/>
                  <a:tab algn="l" pos="10515600"/>
                </a:tabLst>
              </a:pPr>
              <a:r>
                <a:rPr b="0" lang="en-GB" sz="1400" spc="-1" strike="noStrike">
                  <a:solidFill>
                    <a:srgbClr val="ffffff"/>
                  </a:solidFill>
                  <a:latin typeface="Arial"/>
                  <a:ea typeface="DejaVu LGC Sans"/>
                </a:rPr>
                <a:t>Geneva airport</a:t>
              </a:r>
              <a:endParaRPr b="0" lang="en-US" sz="1400" spc="-1" strike="noStrike">
                <a:solidFill>
                  <a:srgbClr val="280099"/>
                </a:solidFill>
                <a:latin typeface="Arial"/>
              </a:endParaRPr>
            </a:p>
          </p:txBody>
        </p:sp>
        <p:sp>
          <p:nvSpPr>
            <p:cNvPr id="311" name="CustomShape 7"/>
            <p:cNvSpPr/>
            <p:nvPr/>
          </p:nvSpPr>
          <p:spPr>
            <a:xfrm rot="660000">
              <a:off x="5995080" y="3365640"/>
              <a:ext cx="787320" cy="3042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59040" bIns="46800">
              <a:spAutoFit/>
            </a:bodyPr>
            <a:p>
              <a:pPr>
                <a:lnSpc>
                  <a:spcPct val="93000"/>
                </a:lnSpc>
                <a:spcBef>
                  <a:spcPts val="11"/>
                </a:spcBef>
                <a:spcAft>
                  <a:spcPts val="11"/>
                </a:spcAft>
                <a:tabLst>
                  <a:tab algn="l" pos="0"/>
                  <a:tab algn="l" pos="723600"/>
                  <a:tab algn="l" pos="914400"/>
                  <a:tab algn="l" pos="1371600"/>
                  <a:tab algn="l" pos="1828800"/>
                  <a:tab algn="l" pos="2286000"/>
                  <a:tab algn="l" pos="2743200"/>
                  <a:tab algn="l" pos="3200400"/>
                  <a:tab algn="l" pos="3657600"/>
                  <a:tab algn="l" pos="4114800"/>
                  <a:tab algn="l" pos="4572000"/>
                  <a:tab algn="l" pos="5029200"/>
                  <a:tab algn="l" pos="5486400"/>
                  <a:tab algn="l" pos="5943600"/>
                  <a:tab algn="l" pos="6400800"/>
                  <a:tab algn="l" pos="6858000"/>
                  <a:tab algn="l" pos="7315200"/>
                  <a:tab algn="l" pos="7772400"/>
                  <a:tab algn="l" pos="8229600"/>
                  <a:tab algn="l" pos="8686800"/>
                  <a:tab algn="l" pos="9144000"/>
                  <a:tab algn="l" pos="9601200"/>
                  <a:tab algn="l" pos="10058400"/>
                  <a:tab algn="l" pos="10515600"/>
                </a:tabLst>
              </a:pPr>
              <a:r>
                <a:rPr b="1" lang="en-GB" sz="1400" spc="-1" strike="noStrike">
                  <a:solidFill>
                    <a:srgbClr val="ffffff"/>
                  </a:solidFill>
                  <a:latin typeface="Arial"/>
                  <a:ea typeface="DejaVu LGC Sans"/>
                </a:rPr>
                <a:t>6 miles</a:t>
              </a:r>
              <a:endParaRPr b="0" lang="en-US" sz="1400" spc="-1" strike="noStrike">
                <a:solidFill>
                  <a:srgbClr val="280099"/>
                </a:solidFill>
                <a:latin typeface="Arial"/>
              </a:endParaRPr>
            </a:p>
          </p:txBody>
        </p:sp>
      </p:grpSp>
      <p:sp>
        <p:nvSpPr>
          <p:cNvPr id="312" name="CustomShape 8"/>
          <p:cNvSpPr/>
          <p:nvPr/>
        </p:nvSpPr>
        <p:spPr>
          <a:xfrm>
            <a:off x="3198960" y="6540480"/>
            <a:ext cx="6318000" cy="601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74520" bIns="45000">
            <a:noAutofit/>
          </a:bodyPr>
          <a:p>
            <a:pPr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DejaVu LGC Sans"/>
              </a:rPr>
              <a:t>Check out fun YouTube: Day to Day Communications (1974)</a:t>
            </a: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DejaVu LGC Sans"/>
              </a:rPr>
              <a:t>‏</a:t>
            </a:r>
            <a:endParaRPr b="0" lang="en-US" sz="1800" spc="-1" strike="noStrike">
              <a:solidFill>
                <a:srgbClr val="280099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DejaVu LGC Sans"/>
              </a:rPr>
              <a:t>         </a:t>
            </a:r>
            <a:r>
              <a:rPr b="0" lang="en-GB" sz="1800" spc="-1" strike="noStrike">
                <a:solidFill>
                  <a:srgbClr val="ffffff"/>
                </a:solidFill>
                <a:latin typeface="Arial"/>
                <a:ea typeface="DejaVu LGC Sans"/>
              </a:rPr>
              <a:t>http://youtube.com/watch?v=OymJC9KkWlg</a:t>
            </a:r>
            <a:endParaRPr b="0" lang="en-US" sz="180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313" name="CustomShape 9"/>
          <p:cNvSpPr/>
          <p:nvPr/>
        </p:nvSpPr>
        <p:spPr>
          <a:xfrm>
            <a:off x="5942160" y="6168960"/>
            <a:ext cx="342720" cy="442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: </a:t>
            </a:r>
            <a:endParaRPr b="0" lang="en-US" sz="240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314" name="CustomShape 10"/>
          <p:cNvSpPr/>
          <p:nvPr/>
        </p:nvSpPr>
        <p:spPr>
          <a:xfrm>
            <a:off x="6854760" y="6168960"/>
            <a:ext cx="228600" cy="442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11"/>
          <p:cNvSpPr/>
          <p:nvPr/>
        </p:nvSpPr>
        <p:spPr>
          <a:xfrm>
            <a:off x="611280" y="1069920"/>
            <a:ext cx="6472080" cy="603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74520" bIns="45000">
            <a:noAutofit/>
          </a:bodyPr>
          <a:p>
            <a:pPr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Check out serious YouTube: CERN LHC 2007</a:t>
            </a:r>
            <a:endParaRPr b="0" lang="en-US" sz="1800" spc="-1" strike="noStrike">
              <a:solidFill>
                <a:srgbClr val="280099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  </a:t>
            </a: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http://youtube.com/watch?v=s9XotvwgnaY</a:t>
            </a:r>
            <a:endParaRPr b="0" lang="en-US" sz="1800" spc="-1" strike="noStrike">
              <a:solidFill>
                <a:srgbClr val="280099"/>
              </a:solidFill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The LEP/LHC Tunnel Setup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TextShape 2"/>
          <p:cNvSpPr txBox="1"/>
          <p:nvPr/>
        </p:nvSpPr>
        <p:spPr>
          <a:xfrm>
            <a:off x="208080" y="1248840"/>
            <a:ext cx="9666000" cy="6046920"/>
          </a:xfrm>
          <a:prstGeom prst="rect">
            <a:avLst/>
          </a:prstGeom>
          <a:noFill/>
          <a:ln>
            <a:noFill/>
          </a:ln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8" name="" descr=""/>
          <p:cNvPicPr/>
          <p:nvPr/>
        </p:nvPicPr>
        <p:blipFill>
          <a:blip r:embed="rId1"/>
          <a:stretch/>
        </p:blipFill>
        <p:spPr>
          <a:xfrm>
            <a:off x="398520" y="988920"/>
            <a:ext cx="9207360" cy="6121440"/>
          </a:xfrm>
          <a:prstGeom prst="rect">
            <a:avLst/>
          </a:prstGeom>
          <a:ln>
            <a:noFill/>
          </a:ln>
        </p:spPr>
      </p:pic>
      <p:sp>
        <p:nvSpPr>
          <p:cNvPr id="319" name="CustomShape 3"/>
          <p:cNvSpPr/>
          <p:nvPr/>
        </p:nvSpPr>
        <p:spPr>
          <a:xfrm>
            <a:off x="7097760" y="1096920"/>
            <a:ext cx="2347920" cy="352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Tunnel is 27 km long</a:t>
            </a:r>
            <a:endParaRPr b="0" lang="en-US" sz="200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320" name="CustomShape 4"/>
          <p:cNvSpPr/>
          <p:nvPr/>
        </p:nvSpPr>
        <p:spPr>
          <a:xfrm>
            <a:off x="7324560" y="1503360"/>
            <a:ext cx="2073600" cy="351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LGC Sans"/>
              </a:rPr>
              <a:t>50-150m below ground</a:t>
            </a:r>
            <a:endParaRPr b="0" lang="en-US" sz="1600" spc="-1" strike="noStrike">
              <a:solidFill>
                <a:srgbClr val="280099"/>
              </a:solidFill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The LEP/LHC Tunnel Setup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TextShape 2"/>
          <p:cNvSpPr txBox="1"/>
          <p:nvPr/>
        </p:nvSpPr>
        <p:spPr>
          <a:xfrm>
            <a:off x="208080" y="1248840"/>
            <a:ext cx="9666000" cy="6046920"/>
          </a:xfrm>
          <a:prstGeom prst="rect">
            <a:avLst/>
          </a:prstGeom>
          <a:noFill/>
          <a:ln>
            <a:noFill/>
          </a:ln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3" name="" descr=""/>
          <p:cNvPicPr/>
          <p:nvPr/>
        </p:nvPicPr>
        <p:blipFill>
          <a:blip r:embed="rId1"/>
          <a:stretch/>
        </p:blipFill>
        <p:spPr>
          <a:xfrm>
            <a:off x="1103400" y="911160"/>
            <a:ext cx="7927920" cy="6400800"/>
          </a:xfrm>
          <a:prstGeom prst="rect">
            <a:avLst/>
          </a:prstGeom>
          <a:ln>
            <a:noFill/>
          </a:ln>
        </p:spPr>
      </p:pic>
      <p:sp>
        <p:nvSpPr>
          <p:cNvPr id="324" name="CustomShape 3"/>
          <p:cNvSpPr/>
          <p:nvPr/>
        </p:nvSpPr>
        <p:spPr>
          <a:xfrm>
            <a:off x="6413400" y="1312920"/>
            <a:ext cx="2349720" cy="352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Tunnel is 27 km long</a:t>
            </a:r>
            <a:endParaRPr b="0" lang="en-US" sz="200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325" name="CustomShape 4"/>
          <p:cNvSpPr/>
          <p:nvPr/>
        </p:nvSpPr>
        <p:spPr>
          <a:xfrm>
            <a:off x="6461280" y="1538280"/>
            <a:ext cx="2074680" cy="352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600" spc="-1" strike="noStrike">
                <a:solidFill>
                  <a:srgbClr val="000000"/>
                </a:solidFill>
                <a:latin typeface="Arial"/>
                <a:ea typeface="DejaVu LGC Sans"/>
              </a:rPr>
              <a:t>50-150m below ground</a:t>
            </a:r>
            <a:endParaRPr b="0" lang="en-US" sz="1600" spc="-1" strike="noStrike">
              <a:solidFill>
                <a:srgbClr val="280099"/>
              </a:solidFill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LEP Tunnel before LHC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7" name="" descr=""/>
          <p:cNvPicPr/>
          <p:nvPr/>
        </p:nvPicPr>
        <p:blipFill>
          <a:blip r:embed="rId1"/>
          <a:stretch/>
        </p:blipFill>
        <p:spPr>
          <a:xfrm>
            <a:off x="420840" y="1009800"/>
            <a:ext cx="9194760" cy="6199200"/>
          </a:xfrm>
          <a:prstGeom prst="rect">
            <a:avLst/>
          </a:prstGeom>
          <a:ln>
            <a:noFill/>
          </a:ln>
        </p:spPr>
      </p:pic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Empty Tunnel: LEP Disassembled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9" name="" descr=""/>
          <p:cNvPicPr/>
          <p:nvPr/>
        </p:nvPicPr>
        <p:blipFill>
          <a:blip r:embed="rId1"/>
          <a:stretch/>
        </p:blipFill>
        <p:spPr>
          <a:xfrm>
            <a:off x="412920" y="1069920"/>
            <a:ext cx="9144000" cy="608652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The LHC Dipoles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1" name="" descr=""/>
          <p:cNvPicPr/>
          <p:nvPr/>
        </p:nvPicPr>
        <p:blipFill>
          <a:blip r:embed="rId1"/>
          <a:stretch/>
        </p:blipFill>
        <p:spPr>
          <a:xfrm>
            <a:off x="749160" y="1035000"/>
            <a:ext cx="8487000" cy="624384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LHC Pictures: Simulation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3" name="" descr=""/>
          <p:cNvPicPr/>
          <p:nvPr/>
        </p:nvPicPr>
        <p:blipFill>
          <a:blip r:embed="rId1"/>
          <a:stretch/>
        </p:blipFill>
        <p:spPr>
          <a:xfrm>
            <a:off x="533520" y="1236600"/>
            <a:ext cx="9005760" cy="5722920"/>
          </a:xfrm>
          <a:prstGeom prst="rect">
            <a:avLst/>
          </a:prstGeom>
          <a:ln>
            <a:noFill/>
          </a:ln>
        </p:spPr>
      </p:pic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LHC Pictures: Real Dipoles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5" name="" descr=""/>
          <p:cNvPicPr/>
          <p:nvPr/>
        </p:nvPicPr>
        <p:blipFill>
          <a:blip r:embed="rId1"/>
          <a:stretch/>
        </p:blipFill>
        <p:spPr>
          <a:xfrm>
            <a:off x="550800" y="1082520"/>
            <a:ext cx="8971200" cy="601524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LHC Pictures: Tunnel with Beamlines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TextShape 2"/>
          <p:cNvSpPr txBox="1"/>
          <p:nvPr/>
        </p:nvSpPr>
        <p:spPr>
          <a:xfrm>
            <a:off x="208080" y="1248840"/>
            <a:ext cx="9666000" cy="6046920"/>
          </a:xfrm>
          <a:prstGeom prst="rect">
            <a:avLst/>
          </a:prstGeom>
          <a:noFill/>
          <a:ln>
            <a:noFill/>
          </a:ln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8" name="" descr=""/>
          <p:cNvPicPr/>
          <p:nvPr/>
        </p:nvPicPr>
        <p:blipFill>
          <a:blip r:embed="rId1"/>
          <a:stretch/>
        </p:blipFill>
        <p:spPr>
          <a:xfrm>
            <a:off x="465120" y="1263600"/>
            <a:ext cx="9204480" cy="534816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0" y="109080"/>
            <a:ext cx="10080720" cy="1181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800" spc="-1" strike="noStrike">
                <a:solidFill>
                  <a:srgbClr val="000000"/>
                </a:solidFill>
                <a:latin typeface="Arial"/>
              </a:rPr>
              <a:t>Personnel</a:t>
            </a:r>
            <a:endParaRPr b="0" i="1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TextShape 2"/>
          <p:cNvSpPr txBox="1"/>
          <p:nvPr/>
        </p:nvSpPr>
        <p:spPr>
          <a:xfrm>
            <a:off x="237600" y="1220760"/>
            <a:ext cx="9596520" cy="6091200"/>
          </a:xfrm>
          <a:prstGeom prst="rect">
            <a:avLst/>
          </a:prstGeom>
          <a:noFill/>
          <a:ln>
            <a:noFill/>
          </a:ln>
        </p:spPr>
        <p:txBody>
          <a:bodyPr lIns="0" rIns="0" tIns="28080" bIns="0">
            <a:normAutofit/>
          </a:bodyPr>
          <a:p>
            <a:pPr marL="355320" indent="-325440">
              <a:lnSpc>
                <a:spcPct val="93000"/>
              </a:lnSpc>
              <a:spcBef>
                <a:spcPts val="1298"/>
              </a:spcBef>
              <a:spcAft>
                <a:spcPts val="286"/>
              </a:spcAft>
              <a:tabLst>
                <a:tab algn="l" pos="0"/>
                <a:tab algn="l" pos="355320"/>
                <a:tab algn="l" pos="468000"/>
                <a:tab algn="l" pos="925200"/>
                <a:tab algn="l" pos="1382400"/>
                <a:tab algn="l" pos="1839600"/>
                <a:tab algn="l" pos="2296800"/>
                <a:tab algn="l" pos="2754000"/>
                <a:tab algn="l" pos="3211200"/>
                <a:tab algn="l" pos="3668400"/>
                <a:tab algn="l" pos="4125600"/>
                <a:tab algn="l" pos="4582800"/>
                <a:tab algn="l" pos="5040000"/>
                <a:tab algn="l" pos="5497200"/>
                <a:tab algn="l" pos="5954400"/>
                <a:tab algn="l" pos="6411600"/>
                <a:tab algn="l" pos="6868800"/>
                <a:tab algn="l" pos="7326000"/>
                <a:tab algn="l" pos="7783200"/>
                <a:tab algn="l" pos="8240400"/>
                <a:tab algn="l" pos="8697600"/>
                <a:tab algn="l" pos="9154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Lecturers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lvl="1" marL="730080" indent="-646200">
              <a:lnSpc>
                <a:spcPct val="93000"/>
              </a:lnSpc>
              <a:spcBef>
                <a:spcPts val="1298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355320"/>
                <a:tab algn="l" pos="468000"/>
                <a:tab algn="l" pos="925200"/>
                <a:tab algn="l" pos="1382400"/>
                <a:tab algn="l" pos="1839600"/>
                <a:tab algn="l" pos="2296800"/>
                <a:tab algn="l" pos="2754000"/>
                <a:tab algn="l" pos="3211200"/>
                <a:tab algn="l" pos="3668400"/>
                <a:tab algn="l" pos="4125600"/>
                <a:tab algn="l" pos="4582800"/>
                <a:tab algn="l" pos="5040000"/>
                <a:tab algn="l" pos="5497200"/>
                <a:tab algn="l" pos="5954400"/>
                <a:tab algn="l" pos="6411600"/>
                <a:tab algn="l" pos="6868800"/>
                <a:tab algn="l" pos="7326000"/>
                <a:tab algn="l" pos="7783200"/>
                <a:tab algn="l" pos="8240400"/>
                <a:tab algn="l" pos="8697600"/>
                <a:tab algn="l" pos="9154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</a:rPr>
              <a:t>Christoph Paus, Eluned Smith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marL="355320" indent="-325440">
              <a:lnSpc>
                <a:spcPct val="81000"/>
              </a:lnSpc>
              <a:spcBef>
                <a:spcPts val="1298"/>
              </a:spcBef>
              <a:spcAft>
                <a:spcPts val="286"/>
              </a:spcAft>
              <a:tabLst>
                <a:tab algn="l" pos="0"/>
                <a:tab algn="l" pos="355320"/>
                <a:tab algn="l" pos="468000"/>
                <a:tab algn="l" pos="925200"/>
                <a:tab algn="l" pos="1382400"/>
                <a:tab algn="l" pos="1839600"/>
                <a:tab algn="l" pos="2296800"/>
                <a:tab algn="l" pos="2754000"/>
                <a:tab algn="l" pos="3211200"/>
                <a:tab algn="l" pos="3668400"/>
                <a:tab algn="l" pos="4125600"/>
                <a:tab algn="l" pos="4582800"/>
                <a:tab algn="l" pos="5040000"/>
                <a:tab algn="l" pos="5497200"/>
                <a:tab algn="l" pos="5954400"/>
                <a:tab algn="l" pos="6411600"/>
                <a:tab algn="l" pos="6868800"/>
                <a:tab algn="l" pos="7326000"/>
                <a:tab algn="l" pos="7783200"/>
                <a:tab algn="l" pos="8240400"/>
                <a:tab algn="l" pos="8697600"/>
                <a:tab algn="l" pos="9154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msmincho"/>
              </a:rPr>
              <a:t>Tutorials and hands-on help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lvl="1" marL="730080" indent="-646200">
              <a:lnSpc>
                <a:spcPct val="93000"/>
              </a:lnSpc>
              <a:spcBef>
                <a:spcPts val="1298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355320"/>
                <a:tab algn="l" pos="468000"/>
                <a:tab algn="l" pos="925200"/>
                <a:tab algn="l" pos="1382400"/>
                <a:tab algn="l" pos="1839600"/>
                <a:tab algn="l" pos="2296800"/>
                <a:tab algn="l" pos="2754000"/>
                <a:tab algn="l" pos="3211200"/>
                <a:tab algn="l" pos="3668400"/>
                <a:tab algn="l" pos="4125600"/>
                <a:tab algn="l" pos="4582800"/>
                <a:tab algn="l" pos="5040000"/>
                <a:tab algn="l" pos="5497200"/>
                <a:tab algn="l" pos="5954400"/>
                <a:tab algn="l" pos="6411600"/>
                <a:tab algn="l" pos="6868800"/>
                <a:tab algn="l" pos="7326000"/>
                <a:tab algn="l" pos="7783200"/>
                <a:tab algn="l" pos="8240400"/>
                <a:tab algn="l" pos="8697600"/>
                <a:tab algn="l" pos="9154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</a:rPr>
              <a:t>Anja Beck, Jan Eysermans, Dolores Garcia, David Walter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marL="342720" indent="-341280">
              <a:lnSpc>
                <a:spcPct val="81000"/>
              </a:lnSpc>
              <a:spcBef>
                <a:spcPts val="1298"/>
              </a:spcBef>
              <a:spcAft>
                <a:spcPts val="286"/>
              </a:spcAft>
              <a:tabLst>
                <a:tab algn="l" pos="0"/>
                <a:tab algn="l" pos="355320"/>
                <a:tab algn="l" pos="468000"/>
                <a:tab algn="l" pos="925200"/>
                <a:tab algn="l" pos="1382400"/>
                <a:tab algn="l" pos="1839600"/>
                <a:tab algn="l" pos="2296800"/>
                <a:tab algn="l" pos="2754000"/>
                <a:tab algn="l" pos="3211200"/>
                <a:tab algn="l" pos="3668400"/>
                <a:tab algn="l" pos="4125600"/>
                <a:tab algn="l" pos="4582800"/>
                <a:tab algn="l" pos="5040000"/>
                <a:tab algn="l" pos="5497200"/>
                <a:tab algn="l" pos="5954400"/>
                <a:tab algn="l" pos="6411600"/>
                <a:tab algn="l" pos="6868800"/>
                <a:tab algn="l" pos="7326000"/>
                <a:tab algn="l" pos="7783200"/>
                <a:tab algn="l" pos="8240400"/>
                <a:tab algn="l" pos="8697600"/>
                <a:tab algn="l" pos="9154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</a:rPr>
              <a:t>Support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lvl="1" marL="730080" indent="-646200">
              <a:lnSpc>
                <a:spcPct val="93000"/>
              </a:lnSpc>
              <a:spcBef>
                <a:spcPts val="1298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355320"/>
                <a:tab algn="l" pos="468000"/>
                <a:tab algn="l" pos="925200"/>
                <a:tab algn="l" pos="1382400"/>
                <a:tab algn="l" pos="1839600"/>
                <a:tab algn="l" pos="2296800"/>
                <a:tab algn="l" pos="2754000"/>
                <a:tab algn="l" pos="3211200"/>
                <a:tab algn="l" pos="3668400"/>
                <a:tab algn="l" pos="4125600"/>
                <a:tab algn="l" pos="4582800"/>
                <a:tab algn="l" pos="5040000"/>
                <a:tab algn="l" pos="5497200"/>
                <a:tab algn="l" pos="5954400"/>
                <a:tab algn="l" pos="6411600"/>
                <a:tab algn="l" pos="6868800"/>
                <a:tab algn="l" pos="7326000"/>
                <a:tab algn="l" pos="7783200"/>
                <a:tab algn="l" pos="8240400"/>
                <a:tab algn="l" pos="8697600"/>
                <a:tab algn="l" pos="9154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  <a:ea typeface="msmincho"/>
              </a:rPr>
              <a:t>Luca Lavezzo, Pietro Lugato,</a:t>
            </a:r>
            <a:r>
              <a:rPr b="0" lang="en-US" sz="2600" spc="-1" strike="noStrike">
                <a:solidFill>
                  <a:srgbClr val="0000ff"/>
                </a:solidFill>
                <a:latin typeface="Arial"/>
              </a:rPr>
              <a:t> Kevin Yoon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</p:txBody>
      </p:sp>
      <p:sp>
        <p:nvSpPr>
          <p:cNvPr id="217" name="TextShape 3"/>
          <p:cNvSpPr txBox="1"/>
          <p:nvPr/>
        </p:nvSpPr>
        <p:spPr>
          <a:xfrm>
            <a:off x="925920" y="5757840"/>
            <a:ext cx="8052120" cy="914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4400" spc="-1" strike="noStrike">
                <a:solidFill>
                  <a:srgbClr val="e300e3"/>
                </a:solidFill>
                <a:latin typeface="Arial"/>
              </a:rPr>
              <a:t>Please all introduce yourselves!</a:t>
            </a:r>
            <a:endParaRPr b="0" lang="en-US" sz="4400" spc="-1" strike="noStrike">
              <a:solidFill>
                <a:srgbClr val="e300e3"/>
              </a:solidFill>
              <a:latin typeface="Arial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LHC Experiments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TextShape 2"/>
          <p:cNvSpPr txBox="1"/>
          <p:nvPr/>
        </p:nvSpPr>
        <p:spPr>
          <a:xfrm>
            <a:off x="225360" y="1248840"/>
            <a:ext cx="9601200" cy="6062760"/>
          </a:xfrm>
          <a:prstGeom prst="rect">
            <a:avLst/>
          </a:prstGeom>
          <a:noFill/>
          <a:ln>
            <a:noFill/>
          </a:ln>
        </p:spPr>
        <p:txBody>
          <a:bodyPr lIns="0" rIns="0" tIns="28080" bIns="0">
            <a:norm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Two omnipurpose* detectors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306360" indent="-22068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Atlas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CMS (C.P. experiment)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One dedicated </a:t>
            </a:r>
            <a:r>
              <a:rPr b="0" i="1" lang="en-GB" sz="3200" spc="-1" strike="noStrike">
                <a:solidFill>
                  <a:srgbClr val="000000"/>
                </a:solidFill>
                <a:latin typeface="Arial"/>
              </a:rPr>
              <a:t>B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 physics experiment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306360" indent="-22068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LHCb (Eluned Smith experiment)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One dedicated heavy ion experiment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306360" indent="-22068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Alice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* multipurpose = do heavy ion and </a:t>
            </a:r>
            <a:r>
              <a:rPr b="0" i="1" lang="en-GB" sz="2000" spc="-1" strike="noStrike">
                <a:solidFill>
                  <a:srgbClr val="000000"/>
                </a:solidFill>
                <a:latin typeface="Arial"/>
              </a:rPr>
              <a:t>B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 physics as well</a:t>
            </a:r>
            <a:endParaRPr b="0" lang="en-U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The LHC Experiments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TextShape 2"/>
          <p:cNvSpPr txBox="1"/>
          <p:nvPr/>
        </p:nvSpPr>
        <p:spPr>
          <a:xfrm>
            <a:off x="208080" y="1248840"/>
            <a:ext cx="9666000" cy="6046920"/>
          </a:xfrm>
          <a:prstGeom prst="rect">
            <a:avLst/>
          </a:prstGeom>
          <a:noFill/>
          <a:ln>
            <a:noFill/>
          </a:ln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3" name="" descr=""/>
          <p:cNvPicPr/>
          <p:nvPr/>
        </p:nvPicPr>
        <p:blipFill>
          <a:blip r:embed="rId1"/>
          <a:stretch/>
        </p:blipFill>
        <p:spPr>
          <a:xfrm>
            <a:off x="1909800" y="1217520"/>
            <a:ext cx="6138720" cy="596592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Alice: Detector Sketch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TextShape 2"/>
          <p:cNvSpPr txBox="1"/>
          <p:nvPr/>
        </p:nvSpPr>
        <p:spPr>
          <a:xfrm>
            <a:off x="225000" y="1265400"/>
            <a:ext cx="9666360" cy="6046560"/>
          </a:xfrm>
          <a:prstGeom prst="rect">
            <a:avLst/>
          </a:prstGeom>
          <a:noFill/>
          <a:ln>
            <a:noFill/>
          </a:ln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6" name="" descr=""/>
          <p:cNvPicPr/>
          <p:nvPr/>
        </p:nvPicPr>
        <p:blipFill>
          <a:blip r:embed="rId1"/>
          <a:stretch/>
        </p:blipFill>
        <p:spPr>
          <a:xfrm>
            <a:off x="447840" y="1109520"/>
            <a:ext cx="9221760" cy="5827680"/>
          </a:xfrm>
          <a:prstGeom prst="rect">
            <a:avLst/>
          </a:prstGeom>
          <a:ln>
            <a:noFill/>
          </a:ln>
        </p:spPr>
      </p:pic>
      <p:sp>
        <p:nvSpPr>
          <p:cNvPr id="347" name="CustomShape 3"/>
          <p:cNvSpPr/>
          <p:nvPr/>
        </p:nvSpPr>
        <p:spPr>
          <a:xfrm>
            <a:off x="306360" y="1006560"/>
            <a:ext cx="1931760" cy="36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21240" bIns="0">
            <a:sp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old L3 magnet</a:t>
            </a:r>
            <a:endParaRPr b="0" lang="en-US" sz="240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348" name="Line 4"/>
          <p:cNvSpPr/>
          <p:nvPr/>
        </p:nvSpPr>
        <p:spPr>
          <a:xfrm>
            <a:off x="1368360" y="1368360"/>
            <a:ext cx="1143000" cy="68580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CustomShape 5"/>
          <p:cNvSpPr/>
          <p:nvPr/>
        </p:nvSpPr>
        <p:spPr>
          <a:xfrm>
            <a:off x="95400" y="6867360"/>
            <a:ext cx="3962160" cy="444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particle physicists do recycle</a:t>
            </a:r>
            <a:endParaRPr b="0" lang="en-US" sz="2400" spc="-1" strike="noStrike">
              <a:solidFill>
                <a:srgbClr val="280099"/>
              </a:solidFill>
              <a:latin typeface="Arial"/>
            </a:endParaRPr>
          </a:p>
        </p:txBody>
      </p:sp>
      <p:pic>
        <p:nvPicPr>
          <p:cNvPr id="350" name="" descr=""/>
          <p:cNvPicPr/>
          <p:nvPr/>
        </p:nvPicPr>
        <p:blipFill>
          <a:blip r:embed="rId2"/>
          <a:stretch/>
        </p:blipFill>
        <p:spPr>
          <a:xfrm>
            <a:off x="4137120" y="6711840"/>
            <a:ext cx="796680" cy="623880"/>
          </a:xfrm>
          <a:prstGeom prst="rect">
            <a:avLst/>
          </a:prstGeom>
          <a:ln>
            <a:noFill/>
          </a:ln>
        </p:spPr>
      </p:pic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Alice: December 2006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TextShape 2"/>
          <p:cNvSpPr txBox="1"/>
          <p:nvPr/>
        </p:nvSpPr>
        <p:spPr>
          <a:xfrm>
            <a:off x="208080" y="1248840"/>
            <a:ext cx="9666000" cy="6046920"/>
          </a:xfrm>
          <a:prstGeom prst="rect">
            <a:avLst/>
          </a:prstGeom>
          <a:noFill/>
          <a:ln>
            <a:noFill/>
          </a:ln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3" name="" descr=""/>
          <p:cNvPicPr/>
          <p:nvPr/>
        </p:nvPicPr>
        <p:blipFill>
          <a:blip r:embed="rId1"/>
          <a:stretch/>
        </p:blipFill>
        <p:spPr>
          <a:xfrm>
            <a:off x="716040" y="1081080"/>
            <a:ext cx="8771040" cy="6024600"/>
          </a:xfrm>
          <a:prstGeom prst="rect">
            <a:avLst/>
          </a:prstGeom>
          <a:ln>
            <a:noFill/>
          </a:ln>
        </p:spPr>
      </p:pic>
      <p:pic>
        <p:nvPicPr>
          <p:cNvPr id="354" name="" descr=""/>
          <p:cNvPicPr/>
          <p:nvPr/>
        </p:nvPicPr>
        <p:blipFill>
          <a:blip r:embed="rId2"/>
          <a:stretch/>
        </p:blipFill>
        <p:spPr>
          <a:xfrm>
            <a:off x="5533920" y="4091040"/>
            <a:ext cx="4267440" cy="3201840"/>
          </a:xfrm>
          <a:prstGeom prst="rect">
            <a:avLst/>
          </a:prstGeom>
          <a:ln>
            <a:noFill/>
          </a:ln>
        </p:spPr>
      </p:pic>
      <p:sp>
        <p:nvSpPr>
          <p:cNvPr id="355" name="CustomShape 3"/>
          <p:cNvSpPr/>
          <p:nvPr/>
        </p:nvSpPr>
        <p:spPr>
          <a:xfrm>
            <a:off x="5554800" y="4125960"/>
            <a:ext cx="1606320" cy="442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April, 2007</a:t>
            </a:r>
            <a:endParaRPr b="0" lang="en-US" sz="2400" spc="-1" strike="noStrike">
              <a:solidFill>
                <a:srgbClr val="280099"/>
              </a:solidFill>
              <a:latin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Atlas/CMS Motivation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TextShape 2"/>
          <p:cNvSpPr txBox="1"/>
          <p:nvPr/>
        </p:nvSpPr>
        <p:spPr>
          <a:xfrm>
            <a:off x="227160" y="1248840"/>
            <a:ext cx="9601200" cy="6046920"/>
          </a:xfrm>
          <a:prstGeom prst="rect">
            <a:avLst/>
          </a:prstGeom>
          <a:noFill/>
          <a:ln>
            <a:noFill/>
          </a:ln>
        </p:spPr>
        <p:txBody>
          <a:bodyPr lIns="0" rIns="0" tIns="28080" bIns="0">
            <a:normAutofit/>
          </a:bodyPr>
          <a:p>
            <a:pPr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LHC is a new energy regime: </a:t>
            </a:r>
            <a:r>
              <a:rPr b="0" lang="en-GB" sz="3200" spc="-1" strike="noStrike">
                <a:solidFill>
                  <a:srgbClr val="ff0000"/>
                </a:solidFill>
                <a:latin typeface="Arial"/>
              </a:rPr>
              <a:t>uncharted territory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The guaranteed mission (seek and destroy)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‏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306360" indent="-22068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find the Standard Model Higgs: completes SM, for now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do not find the SM Higgs: falsify the model because machine fully covers available phase space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The case for beyond the Standard Model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306360" indent="-22068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new energy regime opens new doors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anything beyond the Standard Model is a sensation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93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be it SUSY, extra dimensions, leptoquarks, </a:t>
            </a:r>
            <a:r>
              <a:rPr b="0" i="1" lang="en-GB" sz="2600" spc="-1" strike="noStrike">
                <a:solidFill>
                  <a:srgbClr val="2323dc"/>
                </a:solidFill>
                <a:latin typeface="Arial"/>
              </a:rPr>
              <a:t>Z'</a:t>
            </a: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, .... or even better: </a:t>
            </a:r>
            <a:r>
              <a:rPr b="0" lang="en-GB" sz="2600" spc="-1" strike="noStrike">
                <a:solidFill>
                  <a:srgbClr val="ff0000"/>
                </a:solidFill>
                <a:latin typeface="Arial"/>
              </a:rPr>
              <a:t>the completely unexpected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Atlas: Detector Sketch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TextShape 2"/>
          <p:cNvSpPr txBox="1"/>
          <p:nvPr/>
        </p:nvSpPr>
        <p:spPr>
          <a:xfrm>
            <a:off x="208080" y="1248840"/>
            <a:ext cx="9666000" cy="6046920"/>
          </a:xfrm>
          <a:prstGeom prst="rect">
            <a:avLst/>
          </a:prstGeom>
          <a:noFill/>
          <a:ln>
            <a:noFill/>
          </a:ln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0" name="" descr=""/>
          <p:cNvPicPr/>
          <p:nvPr/>
        </p:nvPicPr>
        <p:blipFill>
          <a:blip r:embed="rId1"/>
          <a:stretch/>
        </p:blipFill>
        <p:spPr>
          <a:xfrm>
            <a:off x="531720" y="961920"/>
            <a:ext cx="8609040" cy="6350040"/>
          </a:xfrm>
          <a:prstGeom prst="rect">
            <a:avLst/>
          </a:prstGeom>
          <a:ln>
            <a:noFill/>
          </a:ln>
        </p:spPr>
      </p:pic>
      <p:sp>
        <p:nvSpPr>
          <p:cNvPr id="361" name="CustomShape 3"/>
          <p:cNvSpPr/>
          <p:nvPr/>
        </p:nvSpPr>
        <p:spPr>
          <a:xfrm>
            <a:off x="225360" y="911160"/>
            <a:ext cx="5767560" cy="795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the biggest collider detector ever, by far</a:t>
            </a:r>
            <a:endParaRPr b="0" lang="en-US" sz="2400" spc="-1" strike="noStrike">
              <a:solidFill>
                <a:srgbClr val="280099"/>
              </a:solidFill>
              <a:latin typeface="Arial"/>
            </a:endParaRPr>
          </a:p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eye catcher: </a:t>
            </a:r>
            <a:r>
              <a:rPr b="0" lang="en-GB" sz="2400" spc="-1" strike="noStrike">
                <a:solidFill>
                  <a:srgbClr val="ff0000"/>
                </a:solidFill>
                <a:latin typeface="Arial"/>
                <a:ea typeface="DejaVu LGC Sans"/>
              </a:rPr>
              <a:t>central air core toroid magnet</a:t>
            </a:r>
            <a:endParaRPr b="0" lang="en-US" sz="240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362" name="CustomShape 4"/>
          <p:cNvSpPr/>
          <p:nvPr/>
        </p:nvSpPr>
        <p:spPr>
          <a:xfrm>
            <a:off x="169920" y="6469200"/>
            <a:ext cx="9826560" cy="795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961040"/>
                <a:tab algn="l" pos="8686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light weight construction: </a:t>
            </a:r>
            <a:r>
              <a:rPr b="0" lang="en-GB" sz="2400" spc="-1" strike="noStrike">
                <a:solidFill>
                  <a:srgbClr val="ff0000"/>
                </a:solidFill>
                <a:latin typeface="Arial"/>
                <a:ea typeface="DejaVu LGC Sans"/>
              </a:rPr>
              <a:t>if wrapped in plastic it floats on water</a:t>
            </a: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(22,000 m</a:t>
            </a:r>
            <a:r>
              <a:rPr b="0" lang="en-GB" sz="2000" spc="-1" strike="noStrike" baseline="33000">
                <a:solidFill>
                  <a:srgbClr val="000000"/>
                </a:solidFill>
                <a:latin typeface="Arial"/>
                <a:ea typeface="DejaVu LGC Sans"/>
              </a:rPr>
              <a:t>3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)</a:t>
            </a:r>
            <a:r>
              <a:rPr b="0" lang="en-GB" sz="2000" spc="-1" strike="noStrike">
                <a:solidFill>
                  <a:srgbClr val="000000"/>
                </a:solidFill>
                <a:latin typeface="Arial"/>
                <a:ea typeface="DejaVu LGC Sans"/>
              </a:rPr>
              <a:t>‏</a:t>
            </a:r>
            <a:endParaRPr b="0" lang="en-US" sz="2000" spc="-1" strike="noStrike">
              <a:solidFill>
                <a:srgbClr val="280099"/>
              </a:solidFill>
              <a:latin typeface="Arial"/>
            </a:endParaRPr>
          </a:p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961040"/>
                <a:tab algn="l" pos="86868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still, weights more than half the Eiffel tower</a:t>
            </a:r>
            <a:endParaRPr b="0" lang="en-US" sz="240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363" name="Line 5"/>
          <p:cNvSpPr/>
          <p:nvPr/>
        </p:nvSpPr>
        <p:spPr>
          <a:xfrm>
            <a:off x="2511360" y="1755720"/>
            <a:ext cx="2743200" cy="98604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CustomShape 6"/>
          <p:cNvSpPr/>
          <p:nvPr/>
        </p:nvSpPr>
        <p:spPr>
          <a:xfrm>
            <a:off x="5257800" y="1611360"/>
            <a:ext cx="4570560" cy="442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7,000 ton weight, 25 m diameter, 45 m long</a:t>
            </a:r>
            <a:endParaRPr b="0" lang="en-US" sz="1800" spc="-1" strike="noStrike">
              <a:solidFill>
                <a:srgbClr val="280099"/>
              </a:solidFill>
              <a:latin typeface="Arial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Atlas: Real Installation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6" name="" descr=""/>
          <p:cNvPicPr/>
          <p:nvPr/>
        </p:nvPicPr>
        <p:blipFill>
          <a:blip r:embed="rId1"/>
          <a:stretch/>
        </p:blipFill>
        <p:spPr>
          <a:xfrm>
            <a:off x="343080" y="1122480"/>
            <a:ext cx="9291600" cy="5975280"/>
          </a:xfrm>
          <a:prstGeom prst="rect">
            <a:avLst/>
          </a:prstGeom>
          <a:ln>
            <a:noFill/>
          </a:ln>
        </p:spPr>
      </p:pic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CMS – Compact Muon Solenoid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8" name="" descr=""/>
          <p:cNvPicPr/>
          <p:nvPr/>
        </p:nvPicPr>
        <p:blipFill>
          <a:blip r:embed="rId1"/>
          <a:stretch/>
        </p:blipFill>
        <p:spPr>
          <a:xfrm>
            <a:off x="453960" y="919080"/>
            <a:ext cx="8883720" cy="5707080"/>
          </a:xfrm>
          <a:prstGeom prst="rect">
            <a:avLst/>
          </a:prstGeom>
          <a:ln>
            <a:noFill/>
          </a:ln>
        </p:spPr>
      </p:pic>
      <p:sp>
        <p:nvSpPr>
          <p:cNvPr id="369" name="CustomShape 2"/>
          <p:cNvSpPr/>
          <p:nvPr/>
        </p:nvSpPr>
        <p:spPr>
          <a:xfrm>
            <a:off x="227160" y="5707080"/>
            <a:ext cx="7881840" cy="1500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compact does not mean small</a:t>
            </a:r>
            <a:endParaRPr b="0" lang="en-US" sz="2400" spc="-1" strike="noStrike">
              <a:solidFill>
                <a:srgbClr val="280099"/>
              </a:solidFill>
              <a:latin typeface="Arial"/>
            </a:endParaRPr>
          </a:p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volume smaller than Atlas by ~5.6, but</a:t>
            </a:r>
            <a:endParaRPr b="0" lang="en-US" sz="2400" spc="-1" strike="noStrike">
              <a:solidFill>
                <a:srgbClr val="280099"/>
              </a:solidFill>
              <a:latin typeface="Arial"/>
            </a:endParaRPr>
          </a:p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weights 30% more than the Eiffel tower</a:t>
            </a:r>
            <a:endParaRPr b="0" lang="en-US" sz="2400" spc="-1" strike="noStrike">
              <a:solidFill>
                <a:srgbClr val="280099"/>
              </a:solidFill>
              <a:latin typeface="Arial"/>
            </a:endParaRPr>
          </a:p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5067000"/>
                <a:tab algn="l" pos="5790960"/>
                <a:tab algn="l" pos="6514920"/>
                <a:tab algn="l" pos="723708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  <a:ea typeface="DejaVu LGC Sans"/>
              </a:rPr>
              <a:t>eye catcher: </a:t>
            </a:r>
            <a:r>
              <a:rPr b="0" lang="en-GB" sz="2400" spc="-1" strike="noStrike">
                <a:solidFill>
                  <a:srgbClr val="ff0000"/>
                </a:solidFill>
                <a:latin typeface="Arial"/>
                <a:ea typeface="DejaVu LGC Sans"/>
              </a:rPr>
              <a:t>brilliant design in separately removable slices</a:t>
            </a:r>
            <a:endParaRPr b="0" lang="en-US" sz="240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370" name="CustomShape 3"/>
          <p:cNvSpPr/>
          <p:nvPr/>
        </p:nvSpPr>
        <p:spPr>
          <a:xfrm>
            <a:off x="4805280" y="1058760"/>
            <a:ext cx="4695840" cy="34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74520" bIns="45000">
            <a:noAutofit/>
          </a:bodyPr>
          <a:p>
            <a:pPr>
              <a:lnSpc>
                <a:spcPct val="87000"/>
              </a:lnSpc>
              <a:spcBef>
                <a:spcPts val="462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2171520"/>
                <a:tab algn="l" pos="2893680"/>
                <a:tab algn="l" pos="3617640"/>
                <a:tab algn="l" pos="43434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1800" spc="-1" strike="noStrike">
                <a:solidFill>
                  <a:srgbClr val="000000"/>
                </a:solidFill>
                <a:latin typeface="Arial"/>
                <a:ea typeface="DejaVu LGC Sans"/>
              </a:rPr>
              <a:t>12,500 ton weight, 15 m diameter, 22 m long</a:t>
            </a:r>
            <a:endParaRPr b="0" lang="en-US" sz="1800" spc="-1" strike="noStrike">
              <a:solidFill>
                <a:srgbClr val="280099"/>
              </a:solidFill>
              <a:latin typeface="Arial"/>
            </a:endParaRPr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CMS: Installation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2" name="" descr=""/>
          <p:cNvPicPr/>
          <p:nvPr/>
        </p:nvPicPr>
        <p:blipFill>
          <a:blip r:embed="rId1"/>
          <a:stretch/>
        </p:blipFill>
        <p:spPr>
          <a:xfrm>
            <a:off x="593640" y="1074600"/>
            <a:ext cx="8945640" cy="6031080"/>
          </a:xfrm>
          <a:prstGeom prst="rect">
            <a:avLst/>
          </a:prstGeom>
          <a:ln>
            <a:noFill/>
          </a:ln>
        </p:spPr>
      </p:pic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LHCb: Mission and Sketch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TextShape 2"/>
          <p:cNvSpPr txBox="1"/>
          <p:nvPr/>
        </p:nvSpPr>
        <p:spPr>
          <a:xfrm>
            <a:off x="208080" y="1248840"/>
            <a:ext cx="9666000" cy="6046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rmAutofit/>
          </a:bodyPr>
          <a:p>
            <a:pPr marL="304560" indent="-220680">
              <a:lnSpc>
                <a:spcPts val="3835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•"/>
              <a:tabLst>
                <a:tab algn="l" pos="304560"/>
                <a:tab algn="l" pos="417240"/>
                <a:tab algn="l" pos="874440"/>
                <a:tab algn="l" pos="1331640"/>
                <a:tab algn="l" pos="1788840"/>
                <a:tab algn="l" pos="2246040"/>
                <a:tab algn="l" pos="2703240"/>
                <a:tab algn="l" pos="3160440"/>
                <a:tab algn="l" pos="3617640"/>
                <a:tab algn="l" pos="4074840"/>
                <a:tab algn="l" pos="4532040"/>
                <a:tab algn="l" pos="4989240"/>
                <a:tab algn="l" pos="5446440"/>
                <a:tab algn="l" pos="5903640"/>
                <a:tab algn="l" pos="6360840"/>
                <a:tab algn="l" pos="6818040"/>
                <a:tab algn="l" pos="7275240"/>
                <a:tab algn="l" pos="7732440"/>
                <a:tab algn="l" pos="8189640"/>
                <a:tab algn="l" pos="8646840"/>
                <a:tab algn="l" pos="910404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The Large  Hadron  Collider beauty experiment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304560" indent="-220680">
              <a:lnSpc>
                <a:spcPts val="3835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•"/>
              <a:tabLst>
                <a:tab algn="l" pos="304560"/>
                <a:tab algn="l" pos="417240"/>
                <a:tab algn="l" pos="874440"/>
                <a:tab algn="l" pos="1331640"/>
                <a:tab algn="l" pos="1788840"/>
                <a:tab algn="l" pos="2246040"/>
                <a:tab algn="l" pos="2703240"/>
                <a:tab algn="l" pos="3160440"/>
                <a:tab algn="l" pos="3617640"/>
                <a:tab algn="l" pos="4074840"/>
                <a:tab algn="l" pos="4532040"/>
                <a:tab algn="l" pos="4989240"/>
                <a:tab algn="l" pos="5446440"/>
                <a:tab algn="l" pos="5903640"/>
                <a:tab algn="l" pos="6360840"/>
                <a:tab algn="l" pos="6818040"/>
                <a:tab algn="l" pos="7275240"/>
                <a:tab algn="l" pos="7732440"/>
                <a:tab algn="l" pos="8189640"/>
                <a:tab algn="l" pos="8646840"/>
                <a:tab algn="l" pos="910404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for precise measurements of </a:t>
            </a:r>
            <a:r>
              <a:rPr b="0" i="1" lang="en-GB" sz="3200" spc="-1" strike="noStrike">
                <a:solidFill>
                  <a:srgbClr val="000000"/>
                </a:solidFill>
                <a:latin typeface="Arial"/>
              </a:rPr>
              <a:t>CP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 violation and rare decays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marL="304560" indent="-218880">
              <a:lnSpc>
                <a:spcPts val="3835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304560"/>
                <a:tab algn="l" pos="417240"/>
                <a:tab algn="l" pos="874440"/>
                <a:tab algn="l" pos="1331640"/>
                <a:tab algn="l" pos="1788840"/>
                <a:tab algn="l" pos="2246040"/>
                <a:tab algn="l" pos="2703240"/>
                <a:tab algn="l" pos="3160440"/>
                <a:tab algn="l" pos="3617640"/>
                <a:tab algn="l" pos="4074840"/>
                <a:tab algn="l" pos="4532040"/>
                <a:tab algn="l" pos="4989240"/>
                <a:tab algn="l" pos="5446440"/>
                <a:tab algn="l" pos="5903640"/>
                <a:tab algn="l" pos="6360840"/>
                <a:tab algn="l" pos="6818040"/>
                <a:tab algn="l" pos="7275240"/>
                <a:tab algn="l" pos="7732440"/>
                <a:tab algn="l" pos="8189640"/>
                <a:tab algn="l" pos="8646840"/>
                <a:tab algn="l" pos="910404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5" name="" descr=""/>
          <p:cNvPicPr/>
          <p:nvPr/>
        </p:nvPicPr>
        <p:blipFill>
          <a:blip r:embed="rId1"/>
          <a:stretch/>
        </p:blipFill>
        <p:spPr>
          <a:xfrm>
            <a:off x="2082960" y="2697120"/>
            <a:ext cx="7289640" cy="445608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0" y="1440"/>
            <a:ext cx="10080720" cy="1060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The Lecturer, today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TextShape 2"/>
          <p:cNvSpPr txBox="1"/>
          <p:nvPr/>
        </p:nvSpPr>
        <p:spPr>
          <a:xfrm>
            <a:off x="228600" y="1204560"/>
            <a:ext cx="9601200" cy="6057720"/>
          </a:xfrm>
          <a:prstGeom prst="rect">
            <a:avLst/>
          </a:prstGeom>
          <a:noFill/>
          <a:ln>
            <a:noFill/>
          </a:ln>
        </p:spPr>
        <p:txBody>
          <a:bodyPr lIns="0" rIns="0" tIns="52560" bIns="0">
            <a:normAutofit/>
          </a:bodyPr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Christoph Paus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physics career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2" marL="580680" indent="-220320">
              <a:lnSpc>
                <a:spcPct val="81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45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2323dc"/>
                </a:solidFill>
                <a:latin typeface="Arial"/>
              </a:rPr>
              <a:t>started PhD 1992 at L3 (</a:t>
            </a:r>
            <a:r>
              <a:rPr b="0" i="1" lang="en-GB" sz="2400" spc="-1" strike="noStrike">
                <a:solidFill>
                  <a:srgbClr val="2323dc"/>
                </a:solidFill>
                <a:latin typeface="Arial"/>
              </a:rPr>
              <a:t>e</a:t>
            </a:r>
            <a:r>
              <a:rPr b="0" i="1" lang="en-GB" sz="2400" spc="-1" strike="noStrike" baseline="33000">
                <a:solidFill>
                  <a:srgbClr val="2323dc"/>
                </a:solidFill>
                <a:latin typeface="Arial"/>
              </a:rPr>
              <a:t>+</a:t>
            </a:r>
            <a:r>
              <a:rPr b="0" i="1" lang="en-GB" sz="2400" spc="-1" strike="noStrike">
                <a:solidFill>
                  <a:srgbClr val="2323dc"/>
                </a:solidFill>
                <a:latin typeface="Arial"/>
              </a:rPr>
              <a:t>e</a:t>
            </a:r>
            <a:r>
              <a:rPr b="0" i="1" lang="en-GB" sz="2400" spc="-1" strike="noStrike" baseline="33000">
                <a:solidFill>
                  <a:srgbClr val="2323dc"/>
                </a:solidFill>
                <a:latin typeface="Arial"/>
              </a:rPr>
              <a:t>--</a:t>
            </a:r>
            <a:r>
              <a:rPr b="0" lang="en-GB" sz="2400" spc="-1" strike="noStrike">
                <a:solidFill>
                  <a:srgbClr val="2323dc"/>
                </a:solidFill>
                <a:latin typeface="Arial"/>
              </a:rPr>
              <a:t>, LEP, CERN)</a:t>
            </a:r>
            <a:r>
              <a:rPr b="0" lang="en-GB" sz="2400" spc="-1" strike="noStrike">
                <a:solidFill>
                  <a:srgbClr val="2323dc"/>
                </a:solidFill>
                <a:latin typeface="Arial"/>
              </a:rPr>
              <a:t>‏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2" marL="580680" indent="-220320">
              <a:lnSpc>
                <a:spcPct val="81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45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2323dc"/>
                </a:solidFill>
                <a:latin typeface="Arial"/>
              </a:rPr>
              <a:t>in 1998 moved to CDF (</a:t>
            </a:r>
            <a:r>
              <a:rPr b="0" i="1" lang="en-GB" sz="2400" spc="-1" strike="noStrike">
                <a:solidFill>
                  <a:srgbClr val="2323dc"/>
                </a:solidFill>
                <a:latin typeface="Arial"/>
              </a:rPr>
              <a:t>pp</a:t>
            </a:r>
            <a:r>
              <a:rPr b="0" lang="en-GB" sz="2400" spc="-1" strike="noStrike">
                <a:solidFill>
                  <a:srgbClr val="2323dc"/>
                </a:solidFill>
                <a:latin typeface="Arial"/>
              </a:rPr>
              <a:t>, TeVatron, FNAL)</a:t>
            </a:r>
            <a:r>
              <a:rPr b="0" lang="en-GB" sz="2400" spc="-1" strike="noStrike">
                <a:solidFill>
                  <a:srgbClr val="2323dc"/>
                </a:solidFill>
                <a:latin typeface="Arial"/>
              </a:rPr>
              <a:t>‏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2" marL="580680" indent="-220320">
              <a:lnSpc>
                <a:spcPct val="81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45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2323dc"/>
                </a:solidFill>
                <a:latin typeface="Arial"/>
              </a:rPr>
              <a:t>since 2006 mostly CMS (</a:t>
            </a:r>
            <a:r>
              <a:rPr b="0" i="1" lang="en-GB" sz="2400" spc="-1" strike="noStrike">
                <a:solidFill>
                  <a:srgbClr val="2323dc"/>
                </a:solidFill>
                <a:latin typeface="Arial"/>
              </a:rPr>
              <a:t>pp</a:t>
            </a:r>
            <a:r>
              <a:rPr b="0" lang="en-GB" sz="2400" spc="-1" strike="noStrike">
                <a:solidFill>
                  <a:srgbClr val="2323dc"/>
                </a:solidFill>
                <a:latin typeface="Arial"/>
              </a:rPr>
              <a:t>, LHC, CERN)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2" marL="580680" indent="-220320">
              <a:lnSpc>
                <a:spcPct val="81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45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2323dc"/>
                </a:solidFill>
                <a:latin typeface="Arial"/>
              </a:rPr>
              <a:t>started seriously on FCC in 2021</a:t>
            </a:r>
            <a:r>
              <a:rPr b="0" lang="en-GB" sz="2400" spc="-1" strike="noStrike">
                <a:solidFill>
                  <a:srgbClr val="2323dc"/>
                </a:solidFill>
                <a:latin typeface="Arial"/>
              </a:rPr>
              <a:t>‏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400" spc="-1" strike="noStrike">
              <a:solidFill>
                <a:srgbClr val="000000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000000"/>
                </a:solidFill>
                <a:latin typeface="Arial"/>
              </a:rPr>
              <a:t>physics measurements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2" marL="580680" indent="-220320">
              <a:lnSpc>
                <a:spcPct val="81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45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2323dc"/>
                </a:solidFill>
                <a:latin typeface="Arial"/>
              </a:rPr>
              <a:t>precision electroweak (</a:t>
            </a:r>
            <a:r>
              <a:rPr b="0" i="1" lang="en-GB" sz="2400" spc="-1" strike="noStrike">
                <a:solidFill>
                  <a:srgbClr val="2323dc"/>
                </a:solidFill>
                <a:latin typeface="Arial"/>
              </a:rPr>
              <a:t>Z</a:t>
            </a:r>
            <a:r>
              <a:rPr b="0" lang="en-GB" sz="2400" spc="-1" strike="noStrike">
                <a:solidFill>
                  <a:srgbClr val="2323dc"/>
                </a:solidFill>
                <a:latin typeface="Arial"/>
              </a:rPr>
              <a:t> boson mass &amp; width, EWK parameters)</a:t>
            </a:r>
            <a:r>
              <a:rPr b="0" lang="en-GB" sz="2400" spc="-1" strike="noStrike">
                <a:solidFill>
                  <a:srgbClr val="2323dc"/>
                </a:solidFill>
                <a:latin typeface="Arial"/>
              </a:rPr>
              <a:t>‏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2" marL="580680" indent="-220320">
              <a:lnSpc>
                <a:spcPct val="81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45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2400" spc="-1" strike="noStrike">
                <a:solidFill>
                  <a:srgbClr val="2323dc"/>
                </a:solidFill>
                <a:latin typeface="Arial"/>
              </a:rPr>
              <a:t>B</a:t>
            </a:r>
            <a:r>
              <a:rPr b="0" lang="en-GB" sz="2400" spc="-1" strike="noStrike">
                <a:solidFill>
                  <a:srgbClr val="2323dc"/>
                </a:solidFill>
                <a:latin typeface="Arial"/>
              </a:rPr>
              <a:t> physics directly related to CKM matrix (Standard Model)</a:t>
            </a:r>
            <a:r>
              <a:rPr b="0" lang="en-GB" sz="2400" spc="-1" strike="noStrike">
                <a:solidFill>
                  <a:srgbClr val="2323dc"/>
                </a:solidFill>
                <a:latin typeface="Arial"/>
              </a:rPr>
              <a:t>‏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2" marL="580680" indent="-220320">
              <a:lnSpc>
                <a:spcPct val="81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45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2323dc"/>
                </a:solidFill>
                <a:latin typeface="Arial"/>
              </a:rPr>
              <a:t>Standard Model Higgs boson observation and properties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2" marL="580680" indent="-220320">
              <a:lnSpc>
                <a:spcPct val="81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45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2323dc"/>
                </a:solidFill>
                <a:latin typeface="Arial"/>
              </a:rPr>
              <a:t>Long series of various Dark Matter searches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2" marL="580680" indent="-220320">
              <a:lnSpc>
                <a:spcPct val="81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45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2323dc"/>
                </a:solidFill>
                <a:latin typeface="Arial"/>
              </a:rPr>
              <a:t>Searches for: Contact interactions, magnetic monopoles, pentaquarks, excited onia, rare decays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220" name="Formula 3"/>
              <p:cNvSpPr txBox="1"/>
              <p:nvPr/>
            </p:nvSpPr>
            <p:spPr>
              <a:xfrm>
                <a:off x="4676760" y="3594240"/>
                <a:ext cx="71280" cy="22356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/>
                </a14:m>
              </a:p>
            </p:txBody>
          </p:sp>
        </mc:Choice>
        <mc:Fallback/>
      </mc:AlternateContent>
      <p:sp>
        <p:nvSpPr>
          <p:cNvPr id="221" name="Line 4"/>
          <p:cNvSpPr/>
          <p:nvPr/>
        </p:nvSpPr>
        <p:spPr>
          <a:xfrm>
            <a:off x="4181400" y="2405160"/>
            <a:ext cx="182520" cy="9360"/>
          </a:xfrm>
          <a:prstGeom prst="line">
            <a:avLst/>
          </a:prstGeom>
          <a:ln w="27360">
            <a:solidFill>
              <a:srgbClr val="2323d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CustomShape 5"/>
          <p:cNvSpPr/>
          <p:nvPr/>
        </p:nvSpPr>
        <p:spPr>
          <a:xfrm>
            <a:off x="2282760" y="3197160"/>
            <a:ext cx="1800" cy="1800"/>
          </a:xfrm>
          <a:custGeom>
            <a:avLst/>
            <a:gdLst/>
            <a:ahLst/>
            <a:rect l="l" t="t" r="r" b="b"/>
            <a:pathLst>
              <a:path w="0" h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36720">
            <a:solidFill>
              <a:srgbClr val="2323dc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23" name="" descr=""/>
          <p:cNvPicPr/>
          <p:nvPr/>
        </p:nvPicPr>
        <p:blipFill>
          <a:blip r:embed="rId1"/>
          <a:srcRect l="19572" t="5995" r="13899" b="12360"/>
          <a:stretch/>
        </p:blipFill>
        <p:spPr>
          <a:xfrm>
            <a:off x="6993000" y="1143000"/>
            <a:ext cx="2608200" cy="3200400"/>
          </a:xfrm>
          <a:prstGeom prst="rect">
            <a:avLst/>
          </a:prstGeom>
          <a:ln>
            <a:noFill/>
          </a:ln>
        </p:spPr>
      </p:pic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LHCb: At the Interaction Point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208080" y="1248840"/>
            <a:ext cx="9666000" cy="6046920"/>
          </a:xfrm>
          <a:prstGeom prst="rect">
            <a:avLst/>
          </a:prstGeom>
          <a:noFill/>
          <a:ln>
            <a:noFill/>
          </a:ln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8" name="" descr=""/>
          <p:cNvPicPr/>
          <p:nvPr/>
        </p:nvPicPr>
        <p:blipFill>
          <a:blip r:embed="rId1"/>
          <a:stretch/>
        </p:blipFill>
        <p:spPr>
          <a:xfrm>
            <a:off x="495360" y="1058760"/>
            <a:ext cx="9009000" cy="6081840"/>
          </a:xfrm>
          <a:prstGeom prst="rect">
            <a:avLst/>
          </a:prstGeom>
          <a:ln>
            <a:noFill/>
          </a:ln>
        </p:spPr>
      </p:pic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CDF: Sketch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0" name="" descr=""/>
          <p:cNvPicPr/>
          <p:nvPr/>
        </p:nvPicPr>
        <p:blipFill>
          <a:blip r:embed="rId1"/>
          <a:stretch/>
        </p:blipFill>
        <p:spPr>
          <a:xfrm>
            <a:off x="525600" y="995400"/>
            <a:ext cx="8694720" cy="5695920"/>
          </a:xfrm>
          <a:prstGeom prst="rect">
            <a:avLst/>
          </a:prstGeom>
          <a:ln>
            <a:noFill/>
          </a:ln>
        </p:spPr>
      </p:pic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CDF Detector Pictures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2" name="" descr=""/>
          <p:cNvPicPr/>
          <p:nvPr/>
        </p:nvPicPr>
        <p:blipFill>
          <a:blip r:embed="rId1"/>
          <a:stretch/>
        </p:blipFill>
        <p:spPr>
          <a:xfrm>
            <a:off x="681120" y="1017720"/>
            <a:ext cx="8504280" cy="6261120"/>
          </a:xfrm>
          <a:prstGeom prst="rect">
            <a:avLst/>
          </a:prstGeom>
          <a:ln>
            <a:noFill/>
          </a:ln>
        </p:spPr>
      </p:pic>
      <p:sp>
        <p:nvSpPr>
          <p:cNvPr id="383" name="CustomShape 2"/>
          <p:cNvSpPr/>
          <p:nvPr/>
        </p:nvSpPr>
        <p:spPr>
          <a:xfrm>
            <a:off x="914400" y="1414440"/>
            <a:ext cx="1440" cy="3525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8ff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DejaVu LGC Sans"/>
              </a:rPr>
              <a:t>Dimensions</a:t>
            </a:r>
            <a:endParaRPr b="0" lang="en-US" sz="240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384" name="CustomShape 3"/>
          <p:cNvSpPr/>
          <p:nvPr/>
        </p:nvSpPr>
        <p:spPr>
          <a:xfrm>
            <a:off x="879480" y="1285920"/>
            <a:ext cx="2124000" cy="780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 baseline="-33000">
                <a:solidFill>
                  <a:srgbClr val="dffedf"/>
                </a:solidFill>
                <a:latin typeface="Arial"/>
                <a:ea typeface="msmincho"/>
              </a:rPr>
              <a:t>Dimension:</a:t>
            </a:r>
            <a:endParaRPr b="0" lang="en-US" sz="2400" spc="-1" strike="noStrike">
              <a:solidFill>
                <a:srgbClr val="280099"/>
              </a:solidFill>
              <a:latin typeface="Arial"/>
            </a:endParaRPr>
          </a:p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 baseline="-33000">
                <a:solidFill>
                  <a:srgbClr val="dffedf"/>
                </a:solidFill>
                <a:latin typeface="Arial"/>
                <a:ea typeface="msmincho"/>
              </a:rPr>
              <a:t> </a:t>
            </a:r>
            <a:r>
              <a:rPr b="0" lang="en-GB" sz="2400" spc="-1" strike="noStrike" baseline="-33000">
                <a:solidFill>
                  <a:srgbClr val="dffedf"/>
                </a:solidFill>
                <a:latin typeface="Arial"/>
                <a:ea typeface="msmincho"/>
              </a:rPr>
              <a:t>12mx12mx16m</a:t>
            </a:r>
            <a:endParaRPr b="0" lang="en-US" sz="2400" spc="-1" strike="noStrike">
              <a:solidFill>
                <a:srgbClr val="280099"/>
              </a:solidFill>
              <a:latin typeface="Arial"/>
            </a:endParaRPr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CDF: Time Of Flight Detector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TextShape 2"/>
          <p:cNvSpPr txBox="1"/>
          <p:nvPr/>
        </p:nvSpPr>
        <p:spPr>
          <a:xfrm>
            <a:off x="208080" y="1248840"/>
            <a:ext cx="9666000" cy="6046920"/>
          </a:xfrm>
          <a:prstGeom prst="rect">
            <a:avLst/>
          </a:prstGeom>
          <a:noFill/>
          <a:ln>
            <a:noFill/>
          </a:ln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7" name="" descr=""/>
          <p:cNvPicPr/>
          <p:nvPr/>
        </p:nvPicPr>
        <p:blipFill>
          <a:blip r:embed="rId1"/>
          <a:stretch/>
        </p:blipFill>
        <p:spPr>
          <a:xfrm>
            <a:off x="146160" y="1684440"/>
            <a:ext cx="7507080" cy="5619600"/>
          </a:xfrm>
          <a:prstGeom prst="rect">
            <a:avLst/>
          </a:prstGeom>
          <a:ln>
            <a:noFill/>
          </a:ln>
        </p:spPr>
      </p:pic>
      <p:pic>
        <p:nvPicPr>
          <p:cNvPr id="388" name="" descr=""/>
          <p:cNvPicPr/>
          <p:nvPr/>
        </p:nvPicPr>
        <p:blipFill>
          <a:blip r:embed="rId2"/>
          <a:stretch/>
        </p:blipFill>
        <p:spPr>
          <a:xfrm>
            <a:off x="4659480" y="1079640"/>
            <a:ext cx="5238720" cy="3887640"/>
          </a:xfrm>
          <a:prstGeom prst="rect">
            <a:avLst/>
          </a:prstGeom>
          <a:ln>
            <a:noFill/>
          </a:ln>
        </p:spPr>
      </p:pic>
      <p:sp>
        <p:nvSpPr>
          <p:cNvPr id="389" name="CustomShape 3"/>
          <p:cNvSpPr/>
          <p:nvPr/>
        </p:nvSpPr>
        <p:spPr>
          <a:xfrm>
            <a:off x="7583400" y="3079800"/>
            <a:ext cx="1654200" cy="35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ffff00"/>
                </a:solidFill>
                <a:latin typeface="Arial"/>
                <a:ea typeface="DejaVu LGC Sans"/>
              </a:rPr>
              <a:t>photomultiplier</a:t>
            </a:r>
            <a:endParaRPr b="0" lang="en-US" sz="200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390" name="CustomShape 4"/>
          <p:cNvSpPr/>
          <p:nvPr/>
        </p:nvSpPr>
        <p:spPr>
          <a:xfrm>
            <a:off x="6543720" y="3797280"/>
            <a:ext cx="554040" cy="351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ffff00"/>
                </a:solidFill>
                <a:latin typeface="Arial"/>
                <a:ea typeface="DejaVu LGC Sans"/>
              </a:rPr>
              <a:t>cone</a:t>
            </a:r>
            <a:endParaRPr b="0" lang="en-US" sz="200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391" name="CustomShape 5"/>
          <p:cNvSpPr/>
          <p:nvPr/>
        </p:nvSpPr>
        <p:spPr>
          <a:xfrm>
            <a:off x="6118200" y="2776680"/>
            <a:ext cx="836640" cy="352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0000ff"/>
                </a:solidFill>
                <a:latin typeface="Arial"/>
                <a:ea typeface="DejaVu LGC Sans"/>
              </a:rPr>
              <a:t>holders</a:t>
            </a:r>
            <a:endParaRPr b="0" lang="en-US" sz="200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392" name="CustomShape 6"/>
          <p:cNvSpPr/>
          <p:nvPr/>
        </p:nvSpPr>
        <p:spPr>
          <a:xfrm>
            <a:off x="4803840" y="2205000"/>
            <a:ext cx="1811160" cy="352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ffff00"/>
                </a:solidFill>
                <a:latin typeface="Arial"/>
                <a:ea typeface="DejaVu LGC Sans"/>
              </a:rPr>
              <a:t>scintillation bars</a:t>
            </a:r>
            <a:endParaRPr b="0" lang="en-US" sz="200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393" name="CustomShape 7"/>
          <p:cNvSpPr/>
          <p:nvPr/>
        </p:nvSpPr>
        <p:spPr>
          <a:xfrm>
            <a:off x="7738920" y="4421160"/>
            <a:ext cx="949320" cy="352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000" spc="-1" strike="noStrike">
                <a:solidFill>
                  <a:srgbClr val="ffff00"/>
                </a:solidFill>
                <a:latin typeface="Arial"/>
                <a:ea typeface="DejaVu LGC Sans"/>
              </a:rPr>
              <a:t>pre-amp</a:t>
            </a:r>
            <a:endParaRPr b="0" lang="en-US" sz="200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394" name="CustomShape 8"/>
          <p:cNvSpPr/>
          <p:nvPr/>
        </p:nvSpPr>
        <p:spPr>
          <a:xfrm>
            <a:off x="958680" y="3157560"/>
            <a:ext cx="2105280" cy="35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75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723600"/>
                <a:tab algn="l" pos="144756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ffff00"/>
                </a:solidFill>
                <a:latin typeface="Arial"/>
                <a:ea typeface="DejaVu LGC Sans"/>
              </a:rPr>
              <a:t>happy MIT folks</a:t>
            </a:r>
            <a:endParaRPr b="0" lang="en-US" sz="2400" spc="-1" strike="noStrike">
              <a:solidFill>
                <a:srgbClr val="280099"/>
              </a:solidFill>
              <a:latin typeface="Arial"/>
            </a:endParaRPr>
          </a:p>
        </p:txBody>
      </p:sp>
      <p:sp>
        <p:nvSpPr>
          <p:cNvPr id="395" name="CustomShape 9"/>
          <p:cNvSpPr/>
          <p:nvPr/>
        </p:nvSpPr>
        <p:spPr>
          <a:xfrm>
            <a:off x="4146480" y="5556240"/>
            <a:ext cx="7920" cy="42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CDF: Central Outer Tracker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7" name="" descr=""/>
          <p:cNvPicPr/>
          <p:nvPr/>
        </p:nvPicPr>
        <p:blipFill>
          <a:blip r:embed="rId1"/>
          <a:stretch/>
        </p:blipFill>
        <p:spPr>
          <a:xfrm>
            <a:off x="906480" y="1182600"/>
            <a:ext cx="8174160" cy="6048360"/>
          </a:xfrm>
          <a:prstGeom prst="rect">
            <a:avLst/>
          </a:prstGeom>
          <a:ln>
            <a:noFill/>
          </a:ln>
        </p:spPr>
      </p:pic>
      <p:sp>
        <p:nvSpPr>
          <p:cNvPr id="398" name="CustomShape 2"/>
          <p:cNvSpPr/>
          <p:nvPr/>
        </p:nvSpPr>
        <p:spPr>
          <a:xfrm>
            <a:off x="5295960" y="3400560"/>
            <a:ext cx="2006640" cy="42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CustomShape 3"/>
          <p:cNvSpPr/>
          <p:nvPr/>
        </p:nvSpPr>
        <p:spPr>
          <a:xfrm>
            <a:off x="3305160" y="2111400"/>
            <a:ext cx="787320" cy="42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CustomShape 4"/>
          <p:cNvSpPr/>
          <p:nvPr/>
        </p:nvSpPr>
        <p:spPr>
          <a:xfrm>
            <a:off x="8664480" y="1382760"/>
            <a:ext cx="33480" cy="42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CDF: Central Outer Tracker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TextShape 2"/>
          <p:cNvSpPr txBox="1"/>
          <p:nvPr/>
        </p:nvSpPr>
        <p:spPr>
          <a:xfrm>
            <a:off x="-360" y="1248840"/>
            <a:ext cx="10078920" cy="6046920"/>
          </a:xfrm>
          <a:prstGeom prst="rect">
            <a:avLst/>
          </a:prstGeom>
          <a:noFill/>
          <a:ln>
            <a:noFill/>
          </a:ln>
        </p:spPr>
        <p:txBody>
          <a:bodyPr lIns="0" rIns="0" tIns="76680" bIns="0">
            <a:normAutofit/>
          </a:bodyPr>
          <a:p>
            <a:endParaRPr b="0" lang="en-US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CustomShape 3"/>
          <p:cNvSpPr/>
          <p:nvPr/>
        </p:nvSpPr>
        <p:spPr>
          <a:xfrm>
            <a:off x="5295960" y="3400560"/>
            <a:ext cx="2006640" cy="42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4"/>
          <p:cNvSpPr/>
          <p:nvPr/>
        </p:nvSpPr>
        <p:spPr>
          <a:xfrm>
            <a:off x="3305160" y="2111400"/>
            <a:ext cx="787320" cy="42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5"/>
          <p:cNvSpPr/>
          <p:nvPr/>
        </p:nvSpPr>
        <p:spPr>
          <a:xfrm>
            <a:off x="8664480" y="1382760"/>
            <a:ext cx="33480" cy="42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06" name="" descr=""/>
          <p:cNvPicPr/>
          <p:nvPr/>
        </p:nvPicPr>
        <p:blipFill>
          <a:blip r:embed="rId1"/>
          <a:stretch/>
        </p:blipFill>
        <p:spPr>
          <a:xfrm>
            <a:off x="87480" y="1390680"/>
            <a:ext cx="5113080" cy="5394240"/>
          </a:xfrm>
          <a:prstGeom prst="rect">
            <a:avLst/>
          </a:prstGeom>
          <a:ln>
            <a:noFill/>
          </a:ln>
        </p:spPr>
      </p:pic>
      <p:pic>
        <p:nvPicPr>
          <p:cNvPr id="407" name="" descr=""/>
          <p:cNvPicPr/>
          <p:nvPr/>
        </p:nvPicPr>
        <p:blipFill>
          <a:blip r:embed="rId2"/>
          <a:stretch/>
        </p:blipFill>
        <p:spPr>
          <a:xfrm>
            <a:off x="5278320" y="1382760"/>
            <a:ext cx="4496040" cy="5394240"/>
          </a:xfrm>
          <a:prstGeom prst="rect">
            <a:avLst/>
          </a:prstGeom>
          <a:ln>
            <a:noFill/>
          </a:ln>
        </p:spPr>
      </p:pic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CDF: Silicon Detector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9" name="" descr=""/>
          <p:cNvPicPr/>
          <p:nvPr/>
        </p:nvPicPr>
        <p:blipFill>
          <a:blip r:embed="rId1"/>
          <a:stretch/>
        </p:blipFill>
        <p:spPr>
          <a:xfrm>
            <a:off x="906480" y="1019160"/>
            <a:ext cx="8251920" cy="6075360"/>
          </a:xfrm>
          <a:prstGeom prst="rect">
            <a:avLst/>
          </a:prstGeom>
          <a:ln>
            <a:noFill/>
          </a:ln>
        </p:spPr>
      </p:pic>
      <p:sp>
        <p:nvSpPr>
          <p:cNvPr id="410" name="CustomShape 2"/>
          <p:cNvSpPr/>
          <p:nvPr/>
        </p:nvSpPr>
        <p:spPr>
          <a:xfrm>
            <a:off x="1123920" y="5148360"/>
            <a:ext cx="7920" cy="42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CustomShape 3"/>
          <p:cNvSpPr/>
          <p:nvPr/>
        </p:nvSpPr>
        <p:spPr>
          <a:xfrm>
            <a:off x="214200" y="1044720"/>
            <a:ext cx="15840" cy="42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2" name="CustomShape 4"/>
          <p:cNvSpPr/>
          <p:nvPr/>
        </p:nvSpPr>
        <p:spPr>
          <a:xfrm>
            <a:off x="9772560" y="480960"/>
            <a:ext cx="1800" cy="42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3" name="CustomShape 5"/>
          <p:cNvSpPr/>
          <p:nvPr/>
        </p:nvSpPr>
        <p:spPr>
          <a:xfrm>
            <a:off x="9201240" y="7556400"/>
            <a:ext cx="25200" cy="42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4" name="CustomShape 6"/>
          <p:cNvSpPr/>
          <p:nvPr/>
        </p:nvSpPr>
        <p:spPr>
          <a:xfrm>
            <a:off x="206280" y="6396120"/>
            <a:ext cx="69840" cy="42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5" name="CustomShape 7"/>
          <p:cNvSpPr/>
          <p:nvPr/>
        </p:nvSpPr>
        <p:spPr>
          <a:xfrm>
            <a:off x="74520" y="5356080"/>
            <a:ext cx="1800" cy="42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CDF: Silicon Vertex Detector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7" name="" descr=""/>
          <p:cNvPicPr/>
          <p:nvPr/>
        </p:nvPicPr>
        <p:blipFill>
          <a:blip r:embed="rId1"/>
          <a:stretch/>
        </p:blipFill>
        <p:spPr>
          <a:xfrm>
            <a:off x="603360" y="1042920"/>
            <a:ext cx="8805600" cy="6226200"/>
          </a:xfrm>
          <a:prstGeom prst="rect">
            <a:avLst/>
          </a:prstGeom>
          <a:ln>
            <a:noFill/>
          </a:ln>
        </p:spPr>
      </p:pic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800" spc="-1" strike="noStrike">
                <a:solidFill>
                  <a:srgbClr val="000000"/>
                </a:solidFill>
                <a:latin typeface="Arial"/>
              </a:rPr>
              <a:t>Conclusions</a:t>
            </a:r>
            <a:endParaRPr b="0" i="1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TextShape 2"/>
          <p:cNvSpPr txBox="1"/>
          <p:nvPr/>
        </p:nvSpPr>
        <p:spPr>
          <a:xfrm>
            <a:off x="225000" y="1236240"/>
            <a:ext cx="9666360" cy="6062760"/>
          </a:xfrm>
          <a:prstGeom prst="rect">
            <a:avLst/>
          </a:prstGeom>
          <a:noFill/>
          <a:ln>
            <a:noFill/>
          </a:ln>
        </p:spPr>
        <p:txBody>
          <a:bodyPr lIns="0" rIns="0" tIns="52560" bIns="0">
            <a:normAutofit/>
          </a:bodyPr>
          <a:p>
            <a:pPr>
              <a:lnSpc>
                <a:spcPct val="87000"/>
              </a:lnSpc>
              <a:spcBef>
                <a:spcPts val="289"/>
              </a:spcBef>
              <a:spcAft>
                <a:spcPts val="720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msmincho"/>
              </a:rPr>
              <a:t>We have a month ahead of us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spcBef>
                <a:spcPts val="289"/>
              </a:spcBef>
              <a:spcAft>
                <a:spcPts val="72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</a:rPr>
              <a:t>Learn how an experimenters work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1" marL="432000" indent="-216000">
              <a:spcBef>
                <a:spcPts val="289"/>
              </a:spcBef>
              <a:spcAft>
                <a:spcPts val="72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</a:rPr>
              <a:t>Experimental setup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1" marL="432000" indent="-216000">
              <a:spcBef>
                <a:spcPts val="289"/>
              </a:spcBef>
              <a:spcAft>
                <a:spcPts val="72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</a:rPr>
              <a:t>Basic physics ideas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1" marL="432000" indent="-216000">
              <a:spcBef>
                <a:spcPts val="289"/>
              </a:spcBef>
              <a:spcAft>
                <a:spcPts val="72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</a:rPr>
              <a:t>Basic measurements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1" marL="432000" indent="-216000">
              <a:spcBef>
                <a:spcPts val="289"/>
              </a:spcBef>
              <a:spcAft>
                <a:spcPts val="72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</a:rPr>
              <a:t>Give a talk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289"/>
              </a:spcBef>
              <a:spcAft>
                <a:spcPts val="720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Instructions for course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432000" indent="-216000">
              <a:spcBef>
                <a:spcPts val="289"/>
              </a:spcBef>
              <a:spcAft>
                <a:spcPts val="72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</a:rPr>
              <a:t>get registered for a user account on subMIT our computing resource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1" marL="432000" indent="-216000">
              <a:spcBef>
                <a:spcPts val="289"/>
              </a:spcBef>
              <a:spcAft>
                <a:spcPts val="72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</a:rPr>
              <a:t>Review the projects to see which one you are most interested in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0" y="-34920"/>
            <a:ext cx="10080720" cy="1177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400" spc="-1" strike="noStrike">
                <a:solidFill>
                  <a:srgbClr val="000000"/>
                </a:solidFill>
                <a:latin typeface="Arial"/>
              </a:rPr>
              <a:t>Objective of this Research Experience</a:t>
            </a:r>
            <a:endParaRPr b="0" i="1" lang="en-U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TextShape 2"/>
          <p:cNvSpPr txBox="1"/>
          <p:nvPr/>
        </p:nvSpPr>
        <p:spPr>
          <a:xfrm>
            <a:off x="225360" y="1172880"/>
            <a:ext cx="9601200" cy="6102360"/>
          </a:xfrm>
          <a:prstGeom prst="rect">
            <a:avLst/>
          </a:prstGeom>
          <a:noFill/>
          <a:ln>
            <a:noFill/>
          </a:ln>
        </p:spPr>
        <p:txBody>
          <a:bodyPr lIns="0" rIns="0" tIns="52560" bIns="0">
            <a:normAutofit/>
          </a:bodyPr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Course focus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</a:rPr>
              <a:t>introduce experimental methods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</a:rPr>
              <a:t>perform typical measurements at the FCC-ee using simulated data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437"/>
              </a:spcBef>
              <a:spcAft>
                <a:spcPts val="286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ff0000"/>
                </a:solidFill>
                <a:latin typeface="Arial"/>
              </a:rPr>
              <a:t>Not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 the purpose of this course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</a:rPr>
              <a:t>provide fully fledge theoretical background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2" marL="580680" indent="-220320">
              <a:lnSpc>
                <a:spcPct val="81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45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200" spc="-1" strike="noStrike">
                <a:solidFill>
                  <a:srgbClr val="00763b"/>
                </a:solidFill>
                <a:latin typeface="Arial"/>
              </a:rPr>
              <a:t>quantum field theory courses good for that</a:t>
            </a:r>
            <a:endParaRPr b="0" lang="en-US" sz="2200" spc="-1" strike="noStrike">
              <a:solidFill>
                <a:srgbClr val="2323dc"/>
              </a:solidFill>
              <a:latin typeface="Arial"/>
            </a:endParaRPr>
          </a:p>
          <a:p>
            <a:pPr lvl="2" marL="580680" indent="-220320">
              <a:lnSpc>
                <a:spcPct val="81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45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200" spc="-1" strike="noStrike">
                <a:solidFill>
                  <a:srgbClr val="00763b"/>
                </a:solidFill>
                <a:latin typeface="Arial"/>
              </a:rPr>
              <a:t>also nuclear and particle physics standard graduate courses</a:t>
            </a:r>
            <a:endParaRPr b="0" lang="en-US" sz="22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</a:rPr>
              <a:t>provide in depth discussion of how detectors work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2" marL="580680" indent="-220320">
              <a:lnSpc>
                <a:spcPct val="81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45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200" spc="-1" strike="noStrike">
                <a:solidFill>
                  <a:srgbClr val="00763b"/>
                </a:solidFill>
                <a:latin typeface="Arial"/>
              </a:rPr>
              <a:t>nuclear and particle physics standard graduate courses</a:t>
            </a:r>
            <a:endParaRPr b="0" lang="en-US" sz="2200" spc="-1" strike="noStrike">
              <a:solidFill>
                <a:srgbClr val="2323dc"/>
              </a:solidFill>
              <a:latin typeface="Arial"/>
            </a:endParaRPr>
          </a:p>
          <a:p>
            <a:pPr lvl="2" marL="580680" indent="-220320">
              <a:lnSpc>
                <a:spcPct val="81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45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200" spc="-1" strike="noStrike">
                <a:solidFill>
                  <a:srgbClr val="00763b"/>
                </a:solidFill>
                <a:latin typeface="Arial"/>
              </a:rPr>
              <a:t>maybe specialized course for detector design and construction</a:t>
            </a:r>
            <a:endParaRPr b="0" lang="en-US" sz="2200" spc="-1" strike="noStrike">
              <a:solidFill>
                <a:srgbClr val="2323dc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437"/>
              </a:spcBef>
              <a:spcAft>
                <a:spcPts val="286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Goal in practical terms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</a:rPr>
              <a:t>learn how to do research as an experimentalist at the FCC-ee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</a:rPr>
              <a:t>be prepared to go to CERN and start an analysis in the summer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400" spc="-1" strike="noStrike">
                <a:solidFill>
                  <a:srgbClr val="0000ff"/>
                </a:solidFill>
                <a:latin typeface="Arial"/>
              </a:rPr>
              <a:t>.. or at least know how experimentalists work in High Energy Physics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1440" y="0"/>
            <a:ext cx="10079280" cy="1188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800" spc="-1" strike="noStrike">
                <a:solidFill>
                  <a:srgbClr val="000000"/>
                </a:solidFill>
                <a:latin typeface="Arial"/>
              </a:rPr>
              <a:t>Organization</a:t>
            </a:r>
            <a:endParaRPr b="0" i="1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TextShape 2"/>
          <p:cNvSpPr txBox="1"/>
          <p:nvPr/>
        </p:nvSpPr>
        <p:spPr>
          <a:xfrm>
            <a:off x="225360" y="1118880"/>
            <a:ext cx="9601200" cy="6227640"/>
          </a:xfrm>
          <a:prstGeom prst="rect">
            <a:avLst/>
          </a:prstGeom>
          <a:noFill/>
          <a:ln>
            <a:noFill/>
          </a:ln>
        </p:spPr>
        <p:txBody>
          <a:bodyPr lIns="0" rIns="0" tIns="28080" bIns="0">
            <a:normAutofit/>
          </a:bodyPr>
          <a:p>
            <a:pPr>
              <a:lnSpc>
                <a:spcPct val="93000"/>
              </a:lnSpc>
              <a:spcAft>
                <a:spcPts val="1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Prerequisites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650520" indent="-465120">
              <a:lnSpc>
                <a:spcPct val="93000"/>
              </a:lnSpc>
              <a:spcAft>
                <a:spcPts val="1298"/>
              </a:spcAft>
              <a:buClr>
                <a:srgbClr val="2323dc"/>
              </a:buClr>
              <a:buSzPct val="70000"/>
              <a:buFont typeface="Arial"/>
              <a:buChar char="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</a:rPr>
              <a:t>Basic Physic classes AP level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650520" indent="-465120">
              <a:lnSpc>
                <a:spcPct val="93000"/>
              </a:lnSpc>
              <a:spcAft>
                <a:spcPts val="1298"/>
              </a:spcAft>
              <a:buClr>
                <a:srgbClr val="2323dc"/>
              </a:buClr>
              <a:buSzPct val="70000"/>
              <a:buFont typeface="Arial"/>
              <a:buChar char="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600" spc="-1" strike="noStrike">
                <a:solidFill>
                  <a:srgbClr val="a5a5a5"/>
                </a:solidFill>
                <a:latin typeface="Arial"/>
              </a:rPr>
              <a:t>Nice to have: special relativity, quantum physics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650520" indent="-465120">
              <a:lnSpc>
                <a:spcPct val="93000"/>
              </a:lnSpc>
              <a:spcAft>
                <a:spcPts val="1298"/>
              </a:spcAft>
              <a:buClr>
                <a:srgbClr val="2323dc"/>
              </a:buClr>
              <a:buSzPct val="70000"/>
              <a:buFont typeface="Arial"/>
              <a:buChar char="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600" spc="-1" strike="noStrike">
                <a:solidFill>
                  <a:srgbClr val="a5a5a5"/>
                </a:solidFill>
                <a:latin typeface="Arial"/>
              </a:rPr>
              <a:t>Stretch: have heard particle physics 1+2 but not needed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>
              <a:lnSpc>
                <a:spcPct val="93000"/>
              </a:lnSpc>
              <a:spcAft>
                <a:spcPts val="1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Dates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650520" indent="-465120">
              <a:lnSpc>
                <a:spcPct val="93000"/>
              </a:lnSpc>
              <a:spcAft>
                <a:spcPts val="1298"/>
              </a:spcAft>
              <a:buClr>
                <a:srgbClr val="2323dc"/>
              </a:buClr>
              <a:buSzPct val="70000"/>
              <a:buFont typeface="Arial"/>
              <a:buChar char="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</a:rPr>
              <a:t>Schedule has some flexibility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650520" indent="-465120">
              <a:lnSpc>
                <a:spcPct val="93000"/>
              </a:lnSpc>
              <a:spcAft>
                <a:spcPts val="1298"/>
              </a:spcAft>
              <a:buClr>
                <a:srgbClr val="2323dc"/>
              </a:buClr>
              <a:buSzPct val="70000"/>
              <a:buFont typeface="Arial"/>
              <a:buChar char="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</a:rPr>
              <a:t>First ~2 weeks lectures: Mon-Fri 9am–10:30am (24-506)</a:t>
            </a:r>
            <a:r>
              <a:rPr b="0" lang="en-US" sz="2600" spc="-1" strike="noStrike">
                <a:solidFill>
                  <a:srgbClr val="0000ff"/>
                </a:solidFill>
                <a:latin typeface="Arial"/>
              </a:rPr>
              <a:t>‏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650520" indent="-465120">
              <a:lnSpc>
                <a:spcPct val="93000"/>
              </a:lnSpc>
              <a:spcAft>
                <a:spcPts val="1298"/>
              </a:spcAft>
              <a:buClr>
                <a:srgbClr val="2323dc"/>
              </a:buClr>
              <a:buSzPct val="70000"/>
              <a:buFont typeface="Arial"/>
              <a:buChar char="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</a:rPr>
              <a:t>First ~1 week tutorials: Mon-Fri 1pm–2pm (24-506)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650520" indent="-465120">
              <a:lnSpc>
                <a:spcPct val="93000"/>
              </a:lnSpc>
              <a:spcAft>
                <a:spcPts val="1298"/>
              </a:spcAft>
              <a:buClr>
                <a:srgbClr val="2323dc"/>
              </a:buClr>
              <a:buSzPct val="70000"/>
              <a:buFont typeface="Arial"/>
              <a:buChar char="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</a:rPr>
              <a:t>Daily support in person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650520" indent="-465120">
              <a:lnSpc>
                <a:spcPct val="93000"/>
              </a:lnSpc>
              <a:spcAft>
                <a:spcPts val="1298"/>
              </a:spcAft>
              <a:buClr>
                <a:srgbClr val="2323dc"/>
              </a:buClr>
              <a:buSzPct val="70000"/>
              <a:buFont typeface="Arial"/>
              <a:buChar char="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</a:rPr>
              <a:t>Research conference on Friday January 31, 2025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800" spc="-1" strike="noStrike">
                <a:solidFill>
                  <a:srgbClr val="000000"/>
                </a:solidFill>
                <a:latin typeface="Arial"/>
              </a:rPr>
              <a:t>Organization</a:t>
            </a:r>
            <a:endParaRPr b="0" i="1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TextShape 2"/>
          <p:cNvSpPr txBox="1"/>
          <p:nvPr/>
        </p:nvSpPr>
        <p:spPr>
          <a:xfrm>
            <a:off x="154080" y="1260000"/>
            <a:ext cx="9833040" cy="6062760"/>
          </a:xfrm>
          <a:prstGeom prst="rect">
            <a:avLst/>
          </a:prstGeom>
          <a:noFill/>
          <a:ln>
            <a:noFill/>
          </a:ln>
        </p:spPr>
        <p:txBody>
          <a:bodyPr lIns="0" rIns="0" tIns="76680" bIns="0">
            <a:normAutofit/>
          </a:bodyPr>
          <a:p>
            <a:pPr marL="360360" indent="-347760">
              <a:spcBef>
                <a:spcPts val="573"/>
              </a:spcBef>
              <a:spcAft>
                <a:spcPts val="286"/>
              </a:spcAft>
              <a:tabLst>
                <a:tab algn="l" pos="0"/>
                <a:tab algn="l" pos="358560"/>
                <a:tab algn="l" pos="471240"/>
                <a:tab algn="l" pos="928440"/>
                <a:tab algn="l" pos="1385640"/>
                <a:tab algn="l" pos="1842840"/>
                <a:tab algn="l" pos="2300040"/>
                <a:tab algn="l" pos="2757240"/>
                <a:tab algn="l" pos="3214440"/>
                <a:tab algn="l" pos="3671640"/>
                <a:tab algn="l" pos="4128840"/>
                <a:tab algn="l" pos="4586040"/>
                <a:tab algn="l" pos="5043240"/>
                <a:tab algn="l" pos="5500440"/>
                <a:tab algn="l" pos="5957640"/>
                <a:tab algn="l" pos="6414840"/>
                <a:tab algn="l" pos="6872040"/>
                <a:tab algn="l" pos="7329240"/>
                <a:tab algn="l" pos="7786440"/>
                <a:tab algn="l" pos="8243640"/>
                <a:tab algn="l" pos="8700840"/>
                <a:tab algn="l" pos="915804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Arial"/>
              </a:rPr>
              <a:t>Execution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493560" indent="-309600">
              <a:spcBef>
                <a:spcPts val="573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358560"/>
                <a:tab algn="l" pos="471240"/>
                <a:tab algn="l" pos="928440"/>
                <a:tab algn="l" pos="1385640"/>
                <a:tab algn="l" pos="1842840"/>
                <a:tab algn="l" pos="2300040"/>
                <a:tab algn="l" pos="2757240"/>
                <a:tab algn="l" pos="3214440"/>
                <a:tab algn="l" pos="3671640"/>
                <a:tab algn="l" pos="4128840"/>
                <a:tab algn="l" pos="4586040"/>
                <a:tab algn="l" pos="5043240"/>
                <a:tab algn="l" pos="5500440"/>
                <a:tab algn="l" pos="5957640"/>
                <a:tab algn="l" pos="6414840"/>
                <a:tab algn="l" pos="6872040"/>
                <a:tab algn="l" pos="7329240"/>
                <a:tab algn="l" pos="7786440"/>
                <a:tab algn="l" pos="8243640"/>
                <a:tab algn="l" pos="8700840"/>
                <a:tab algn="l" pos="915804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400" spc="-1" strike="noStrike">
                <a:solidFill>
                  <a:srgbClr val="0000ff"/>
                </a:solidFill>
                <a:latin typeface="Arial"/>
              </a:rPr>
              <a:t>Participation from outside MIT welcome, but local supervisor needed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1" marL="493560" indent="-309600">
              <a:spcBef>
                <a:spcPts val="573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358560"/>
                <a:tab algn="l" pos="471240"/>
                <a:tab algn="l" pos="928440"/>
                <a:tab algn="l" pos="1385640"/>
                <a:tab algn="l" pos="1842840"/>
                <a:tab algn="l" pos="2300040"/>
                <a:tab algn="l" pos="2757240"/>
                <a:tab algn="l" pos="3214440"/>
                <a:tab algn="l" pos="3671640"/>
                <a:tab algn="l" pos="4128840"/>
                <a:tab algn="l" pos="4586040"/>
                <a:tab algn="l" pos="5043240"/>
                <a:tab algn="l" pos="5500440"/>
                <a:tab algn="l" pos="5957640"/>
                <a:tab algn="l" pos="6414840"/>
                <a:tab algn="l" pos="6872040"/>
                <a:tab algn="l" pos="7329240"/>
                <a:tab algn="l" pos="7786440"/>
                <a:tab algn="l" pos="8243640"/>
                <a:tab algn="l" pos="8700840"/>
                <a:tab algn="l" pos="915804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400" spc="-1" strike="noStrike">
                <a:solidFill>
                  <a:srgbClr val="0000ff"/>
                </a:solidFill>
                <a:latin typeface="Arial"/>
              </a:rPr>
              <a:t>Lecture slides will be available from the Web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1" marL="493560" indent="-309600">
              <a:spcBef>
                <a:spcPts val="573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358560"/>
                <a:tab algn="l" pos="471240"/>
                <a:tab algn="l" pos="928440"/>
                <a:tab algn="l" pos="1385640"/>
                <a:tab algn="l" pos="1842840"/>
                <a:tab algn="l" pos="2300040"/>
                <a:tab algn="l" pos="2757240"/>
                <a:tab algn="l" pos="3214440"/>
                <a:tab algn="l" pos="3671640"/>
                <a:tab algn="l" pos="4128840"/>
                <a:tab algn="l" pos="4586040"/>
                <a:tab algn="l" pos="5043240"/>
                <a:tab algn="l" pos="5500440"/>
                <a:tab algn="l" pos="5957640"/>
                <a:tab algn="l" pos="6414840"/>
                <a:tab algn="l" pos="6872040"/>
                <a:tab algn="l" pos="7329240"/>
                <a:tab algn="l" pos="7786440"/>
                <a:tab algn="l" pos="8243640"/>
                <a:tab algn="l" pos="8700840"/>
                <a:tab algn="l" pos="915804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400" spc="-1" strike="noStrike">
                <a:solidFill>
                  <a:srgbClr val="0000ff"/>
                </a:solidFill>
                <a:latin typeface="Arial"/>
              </a:rPr>
              <a:t>Core of the experience</a:t>
            </a:r>
            <a:endParaRPr b="0" lang="en-US" sz="2400" spc="-1" strike="noStrike">
              <a:solidFill>
                <a:srgbClr val="2323dc"/>
              </a:solidFill>
              <a:latin typeface="Arial"/>
            </a:endParaRPr>
          </a:p>
          <a:p>
            <a:pPr lvl="2" marL="763560" indent="-216000">
              <a:spcBef>
                <a:spcPts val="573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358560"/>
                <a:tab algn="l" pos="471240"/>
                <a:tab algn="l" pos="928440"/>
                <a:tab algn="l" pos="1385640"/>
                <a:tab algn="l" pos="1842840"/>
                <a:tab algn="l" pos="2300040"/>
                <a:tab algn="l" pos="2757240"/>
                <a:tab algn="l" pos="3214440"/>
                <a:tab algn="l" pos="3671640"/>
                <a:tab algn="l" pos="4128840"/>
                <a:tab algn="l" pos="4586040"/>
                <a:tab algn="l" pos="5043240"/>
                <a:tab algn="l" pos="5500440"/>
                <a:tab algn="l" pos="5957640"/>
                <a:tab algn="l" pos="6414840"/>
                <a:tab algn="l" pos="6872040"/>
                <a:tab algn="l" pos="7329240"/>
                <a:tab algn="l" pos="7786440"/>
                <a:tab algn="l" pos="8243640"/>
                <a:tab algn="l" pos="8700840"/>
                <a:tab algn="l" pos="915804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000" spc="-1" strike="noStrike">
                <a:solidFill>
                  <a:srgbClr val="00763b"/>
                </a:solidFill>
                <a:latin typeface="Arial"/>
              </a:rPr>
              <a:t>Learn basic tools of the trade</a:t>
            </a:r>
            <a:endParaRPr b="0" lang="en-US" sz="2000" spc="-1" strike="noStrike">
              <a:solidFill>
                <a:srgbClr val="2323dc"/>
              </a:solidFill>
              <a:latin typeface="Arial"/>
            </a:endParaRPr>
          </a:p>
          <a:p>
            <a:pPr lvl="2" marL="763560" indent="-216000">
              <a:spcBef>
                <a:spcPts val="573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358560"/>
                <a:tab algn="l" pos="471240"/>
                <a:tab algn="l" pos="928440"/>
                <a:tab algn="l" pos="1385640"/>
                <a:tab algn="l" pos="1842840"/>
                <a:tab algn="l" pos="2300040"/>
                <a:tab algn="l" pos="2757240"/>
                <a:tab algn="l" pos="3214440"/>
                <a:tab algn="l" pos="3671640"/>
                <a:tab algn="l" pos="4128840"/>
                <a:tab algn="l" pos="4586040"/>
                <a:tab algn="l" pos="5043240"/>
                <a:tab algn="l" pos="5500440"/>
                <a:tab algn="l" pos="5957640"/>
                <a:tab algn="l" pos="6414840"/>
                <a:tab algn="l" pos="6872040"/>
                <a:tab algn="l" pos="7329240"/>
                <a:tab algn="l" pos="7786440"/>
                <a:tab algn="l" pos="8243640"/>
                <a:tab algn="l" pos="8700840"/>
                <a:tab algn="l" pos="915804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000" spc="-1" strike="noStrike">
                <a:solidFill>
                  <a:srgbClr val="00763b"/>
                </a:solidFill>
                <a:latin typeface="Arial"/>
              </a:rPr>
              <a:t>Perform a complete analysis on FCC-ee simulation</a:t>
            </a:r>
            <a:endParaRPr b="0" lang="en-US" sz="2000" spc="-1" strike="noStrike">
              <a:solidFill>
                <a:srgbClr val="2323dc"/>
              </a:solidFill>
              <a:latin typeface="Arial"/>
            </a:endParaRPr>
          </a:p>
          <a:p>
            <a:pPr lvl="2" marL="763560" indent="-216000">
              <a:spcBef>
                <a:spcPts val="573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358560"/>
                <a:tab algn="l" pos="471240"/>
                <a:tab algn="l" pos="928440"/>
                <a:tab algn="l" pos="1385640"/>
                <a:tab algn="l" pos="1842840"/>
                <a:tab algn="l" pos="2300040"/>
                <a:tab algn="l" pos="2757240"/>
                <a:tab algn="l" pos="3214440"/>
                <a:tab algn="l" pos="3671640"/>
                <a:tab algn="l" pos="4128840"/>
                <a:tab algn="l" pos="4586040"/>
                <a:tab algn="l" pos="5043240"/>
                <a:tab algn="l" pos="5500440"/>
                <a:tab algn="l" pos="5957640"/>
                <a:tab algn="l" pos="6414840"/>
                <a:tab algn="l" pos="6872040"/>
                <a:tab algn="l" pos="7329240"/>
                <a:tab algn="l" pos="7786440"/>
                <a:tab algn="l" pos="8243640"/>
                <a:tab algn="l" pos="8700840"/>
                <a:tab algn="l" pos="915804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000" spc="-1" strike="noStrike">
                <a:solidFill>
                  <a:srgbClr val="00763b"/>
                </a:solidFill>
                <a:latin typeface="Arial"/>
              </a:rPr>
              <a:t>Report about your project in short conference presentation</a:t>
            </a:r>
            <a:endParaRPr b="0" lang="en-US" sz="2000" spc="-1" strike="noStrike">
              <a:solidFill>
                <a:srgbClr val="2323dc"/>
              </a:solidFill>
              <a:latin typeface="Arial"/>
            </a:endParaRPr>
          </a:p>
          <a:p>
            <a:pPr lvl="1" marL="493560" indent="-309600">
              <a:spcBef>
                <a:spcPts val="573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358560"/>
                <a:tab algn="l" pos="471240"/>
                <a:tab algn="l" pos="928440"/>
                <a:tab algn="l" pos="1385640"/>
                <a:tab algn="l" pos="1842840"/>
                <a:tab algn="l" pos="2300040"/>
                <a:tab algn="l" pos="2757240"/>
                <a:tab algn="l" pos="3214440"/>
                <a:tab algn="l" pos="3671640"/>
                <a:tab algn="l" pos="4128840"/>
                <a:tab algn="l" pos="4586040"/>
                <a:tab algn="l" pos="5043240"/>
                <a:tab algn="l" pos="5500440"/>
                <a:tab algn="l" pos="5957640"/>
                <a:tab algn="l" pos="6414840"/>
                <a:tab algn="l" pos="6872040"/>
                <a:tab algn="l" pos="7329240"/>
                <a:tab algn="l" pos="7786440"/>
                <a:tab algn="l" pos="8243640"/>
                <a:tab algn="l" pos="8700840"/>
                <a:tab algn="l" pos="915804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</a:rPr>
              <a:t>It is possible to pair up and work together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493560" indent="-309600">
              <a:spcBef>
                <a:spcPts val="573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358560"/>
                <a:tab algn="l" pos="471240"/>
                <a:tab algn="l" pos="928440"/>
                <a:tab algn="l" pos="1385640"/>
                <a:tab algn="l" pos="1842840"/>
                <a:tab algn="l" pos="2300040"/>
                <a:tab algn="l" pos="2757240"/>
                <a:tab algn="l" pos="3214440"/>
                <a:tab algn="l" pos="3671640"/>
                <a:tab algn="l" pos="4128840"/>
                <a:tab algn="l" pos="4586040"/>
                <a:tab algn="l" pos="5043240"/>
                <a:tab algn="l" pos="5500440"/>
                <a:tab algn="l" pos="5957640"/>
                <a:tab algn="l" pos="6414840"/>
                <a:tab algn="l" pos="6872040"/>
                <a:tab algn="l" pos="7329240"/>
                <a:tab algn="l" pos="7786440"/>
                <a:tab algn="l" pos="8243640"/>
                <a:tab algn="l" pos="8700840"/>
                <a:tab algn="l" pos="915804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US" sz="2600" spc="-1" strike="noStrike">
                <a:solidFill>
                  <a:srgbClr val="0000ff"/>
                </a:solidFill>
                <a:latin typeface="Arial"/>
              </a:rPr>
              <a:t>If there is time </a:t>
            </a:r>
            <a:r>
              <a:rPr b="0" lang="en-US" sz="2600" spc="-1" strike="noStrike">
                <a:solidFill>
                  <a:srgbClr val="0000ff"/>
                </a:solidFill>
                <a:latin typeface="Arial"/>
              </a:rPr>
              <a:t>summarize analyses in a short note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493560" indent="-309600">
              <a:spcBef>
                <a:spcPts val="573"/>
              </a:spcBef>
              <a:spcAft>
                <a:spcPts val="286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  <a:tab algn="l" pos="358560"/>
                <a:tab algn="l" pos="471240"/>
                <a:tab algn="l" pos="928440"/>
                <a:tab algn="l" pos="1385640"/>
                <a:tab algn="l" pos="1842840"/>
                <a:tab algn="l" pos="2300040"/>
                <a:tab algn="l" pos="2757240"/>
                <a:tab algn="l" pos="3214440"/>
                <a:tab algn="l" pos="3671640"/>
                <a:tab algn="l" pos="4128840"/>
                <a:tab algn="l" pos="4586040"/>
                <a:tab algn="l" pos="5043240"/>
                <a:tab algn="l" pos="5500440"/>
                <a:tab algn="l" pos="5957640"/>
                <a:tab algn="l" pos="6414840"/>
                <a:tab algn="l" pos="6872040"/>
                <a:tab algn="l" pos="7329240"/>
                <a:tab algn="l" pos="7786440"/>
                <a:tab algn="l" pos="8243640"/>
                <a:tab algn="l" pos="8700840"/>
                <a:tab algn="l" pos="915804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US" sz="2600" spc="-1" strike="noStrike">
                <a:solidFill>
                  <a:srgbClr val="0000ff"/>
                </a:solidFill>
                <a:latin typeface="Arial"/>
              </a:rPr>
              <a:t>Conference at the end of the course, one topic per student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800" spc="-1" strike="noStrike">
                <a:solidFill>
                  <a:srgbClr val="000000"/>
                </a:solidFill>
                <a:latin typeface="Arial"/>
              </a:rPr>
              <a:t>Technicalities</a:t>
            </a:r>
            <a:endParaRPr b="0" i="1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TextShape 2"/>
          <p:cNvSpPr txBox="1"/>
          <p:nvPr/>
        </p:nvSpPr>
        <p:spPr>
          <a:xfrm>
            <a:off x="227160" y="1103040"/>
            <a:ext cx="9601200" cy="6172200"/>
          </a:xfrm>
          <a:prstGeom prst="rect">
            <a:avLst/>
          </a:prstGeom>
          <a:noFill/>
          <a:ln>
            <a:noFill/>
          </a:ln>
        </p:spPr>
        <p:txBody>
          <a:bodyPr lIns="0" rIns="0" tIns="52560" bIns="0">
            <a:normAutofit/>
          </a:bodyPr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Access to computing resources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0000ff"/>
                </a:solidFill>
                <a:latin typeface="Arial"/>
              </a:rPr>
              <a:t>Get account at MIT, if you are not at MIT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0000ff"/>
                </a:solidFill>
                <a:latin typeface="Arial"/>
              </a:rPr>
              <a:t>request account by sending email to paus@mit.edu 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Access to course software etc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Make an account on subMIT our computing system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Go to: </a:t>
            </a:r>
            <a:r>
              <a:rPr b="0" lang="en-GB" sz="2600" spc="-1" strike="noStrike">
                <a:solidFill>
                  <a:srgbClr val="2323dc"/>
                </a:solidFill>
                <a:latin typeface="Arial"/>
                <a:hlinkClick r:id="rId1"/>
              </a:rPr>
              <a:t>https://submit-portal.mit.edu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Follow instructions (possibly email submit-help@mit.edu)</a:t>
            </a:r>
            <a:endParaRPr b="0" lang="en-US" sz="2600" spc="-1" strike="noStrike">
              <a:solidFill>
                <a:srgbClr val="2323dc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7000"/>
              </a:lnSpc>
              <a:spcBef>
                <a:spcPts val="11"/>
              </a:spcBef>
              <a:spcAft>
                <a:spcPts val="298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Video tools</a:t>
            </a:r>
            <a:endParaRPr b="0" lang="en-US" sz="3200" spc="-1" strike="noStrike">
              <a:solidFill>
                <a:srgbClr val="000000"/>
              </a:solidFill>
              <a:latin typeface="Arial"/>
            </a:endParaRPr>
          </a:p>
          <a:p>
            <a:pPr lvl="1" marL="742680" indent="-285480">
              <a:spcBef>
                <a:spcPts val="11"/>
              </a:spcBef>
              <a:spcAft>
                <a:spcPts val="275"/>
              </a:spcAft>
              <a:buClr>
                <a:srgbClr val="000000"/>
              </a:buClr>
              <a:buFont typeface="Times New Roman"/>
              <a:buChar char="–"/>
              <a:tabLst>
                <a:tab algn="l" pos="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601200"/>
              </a:tabLst>
            </a:pPr>
            <a:r>
              <a:rPr b="0" lang="en-GB" sz="2600" spc="-1" strike="noStrike">
                <a:solidFill>
                  <a:srgbClr val="2323dc"/>
                </a:solidFill>
                <a:latin typeface="Arial"/>
              </a:rPr>
              <a:t>Zoom: </a:t>
            </a:r>
            <a:r>
              <a:rPr b="0" i="1" lang="en-GB" sz="1600" spc="-1" strike="noStrike">
                <a:solidFill>
                  <a:srgbClr val="2323dc"/>
                </a:solidFill>
                <a:latin typeface="Arial"/>
              </a:rPr>
              <a:t>https://mit.zoom.us/j/93715345658?pwd=6B9qQHzLzNUSPWnn1JH7Onu7SmlITb.1</a:t>
            </a:r>
            <a:endParaRPr b="0" lang="en-US" sz="1600" spc="-1" strike="noStrike">
              <a:solidFill>
                <a:srgbClr val="2323dc"/>
              </a:solidFill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-360" y="-360"/>
            <a:ext cx="10078920" cy="1260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ts val="54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i="1" lang="en-GB" sz="4800" spc="-1" strike="noStrike">
                <a:solidFill>
                  <a:srgbClr val="000000"/>
                </a:solidFill>
                <a:latin typeface="Arial"/>
              </a:rPr>
              <a:t>Course Content</a:t>
            </a:r>
            <a:endParaRPr b="0" i="1" lang="en-US" sz="4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TextShape 2"/>
          <p:cNvSpPr txBox="1"/>
          <p:nvPr/>
        </p:nvSpPr>
        <p:spPr>
          <a:xfrm>
            <a:off x="208080" y="1175400"/>
            <a:ext cx="9666000" cy="6172200"/>
          </a:xfrm>
          <a:prstGeom prst="rect">
            <a:avLst/>
          </a:prstGeom>
          <a:noFill/>
          <a:ln>
            <a:noFill/>
          </a:ln>
        </p:spPr>
        <p:txBody>
          <a:bodyPr lIns="0" rIns="0" tIns="65520" bIns="0">
            <a:normAutofit/>
          </a:bodyPr>
          <a:p>
            <a:pPr>
              <a:lnSpc>
                <a:spcPct val="87000"/>
              </a:lnSpc>
              <a:spcAft>
                <a:spcPts val="1009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600" spc="-1" strike="noStrike">
                <a:solidFill>
                  <a:srgbClr val="000000"/>
                </a:solidFill>
                <a:latin typeface="Arial"/>
              </a:rPr>
              <a:t>Five big blocks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Aft>
                <a:spcPts val="1009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800" spc="-1" strike="noStrike">
                <a:solidFill>
                  <a:srgbClr val="0000ff"/>
                </a:solidFill>
                <a:latin typeface="Arial"/>
              </a:rPr>
              <a:t>Introduction and overview</a:t>
            </a:r>
            <a:endParaRPr b="0" lang="en-US" sz="28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Aft>
                <a:spcPts val="1009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800" spc="-1" strike="noStrike">
                <a:solidFill>
                  <a:srgbClr val="0000ff"/>
                </a:solidFill>
                <a:latin typeface="Arial"/>
              </a:rPr>
              <a:t>Experimental setup</a:t>
            </a:r>
            <a:endParaRPr b="0" lang="en-US" sz="28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Aft>
                <a:spcPts val="1009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800" spc="-1" strike="noStrike">
                <a:solidFill>
                  <a:srgbClr val="0000ff"/>
                </a:solidFill>
                <a:latin typeface="Arial"/>
              </a:rPr>
              <a:t>Fundamental measurements</a:t>
            </a:r>
            <a:endParaRPr b="0" lang="en-US" sz="28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Aft>
                <a:spcPts val="1009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800" spc="-1" strike="noStrike">
                <a:solidFill>
                  <a:srgbClr val="0000ff"/>
                </a:solidFill>
                <a:latin typeface="Arial"/>
              </a:rPr>
              <a:t>O</a:t>
            </a:r>
            <a:r>
              <a:rPr b="0" lang="en-GB" sz="2800" spc="-1" strike="noStrike">
                <a:solidFill>
                  <a:srgbClr val="0000ff"/>
                </a:solidFill>
                <a:latin typeface="Arial"/>
                <a:ea typeface="msmincho"/>
              </a:rPr>
              <a:t>verview of the FCC-ee program</a:t>
            </a:r>
            <a:endParaRPr b="0" lang="en-US" sz="2800" spc="-1" strike="noStrike">
              <a:solidFill>
                <a:srgbClr val="2323dc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Aft>
                <a:spcPts val="1009"/>
              </a:spcAft>
              <a:buClr>
                <a:srgbClr val="2323dc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800" spc="-1" strike="noStrike">
                <a:solidFill>
                  <a:srgbClr val="0000ff"/>
                </a:solidFill>
                <a:latin typeface="Arial"/>
              </a:rPr>
              <a:t>Key detector components</a:t>
            </a:r>
            <a:endParaRPr b="0" lang="en-US" sz="2800" spc="-1" strike="noStrike">
              <a:solidFill>
                <a:srgbClr val="2323dc"/>
              </a:solidFill>
              <a:latin typeface="Arial"/>
            </a:endParaRPr>
          </a:p>
          <a:p>
            <a:pPr>
              <a:lnSpc>
                <a:spcPct val="87000"/>
              </a:lnSpc>
              <a:spcAft>
                <a:spcPts val="1009"/>
              </a:spcAft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endParaRPr b="0" lang="en-U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87000"/>
              </a:lnSpc>
              <a:spcAft>
                <a:spcPts val="1009"/>
              </a:spcAft>
              <a:buClr>
                <a:srgbClr val="2323dc"/>
              </a:buClr>
              <a:buSzPct val="25000"/>
              <a:buFont typeface="Times New Roman"/>
              <a:buChar char="‏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3600" spc="-1" strike="noStrike">
                <a:solidFill>
                  <a:srgbClr val="000000"/>
                </a:solidFill>
                <a:latin typeface="Arial"/>
              </a:rPr>
              <a:t>Lecture plan not exactly cast in stone</a:t>
            </a:r>
            <a:endParaRPr b="0" lang="en-US" sz="3600" spc="-1" strike="noStrike">
              <a:solidFill>
                <a:srgbClr val="000000"/>
              </a:solidFill>
              <a:latin typeface="Arial"/>
            </a:endParaRPr>
          </a:p>
          <a:p>
            <a:pPr lvl="1" marL="306360" indent="-220680">
              <a:lnSpc>
                <a:spcPct val="87000"/>
              </a:lnSpc>
              <a:spcAft>
                <a:spcPts val="1009"/>
              </a:spcAft>
              <a:buClr>
                <a:srgbClr val="ff3366"/>
              </a:buClr>
              <a:buSzPct val="50000"/>
              <a:buFont typeface="Wingdings" charset="2"/>
              <a:buChar char=""/>
              <a:tabLst>
                <a:tab algn="l" pos="0"/>
                <a:tab algn="l" pos="110880"/>
                <a:tab algn="l" pos="568080"/>
                <a:tab algn="l" pos="1025280"/>
                <a:tab algn="l" pos="1482480"/>
                <a:tab algn="l" pos="1939680"/>
                <a:tab algn="l" pos="2396880"/>
                <a:tab algn="l" pos="2854080"/>
                <a:tab algn="l" pos="3311280"/>
                <a:tab algn="l" pos="3768480"/>
                <a:tab algn="l" pos="4225680"/>
                <a:tab algn="l" pos="4682880"/>
                <a:tab algn="l" pos="5140080"/>
                <a:tab algn="l" pos="5597280"/>
                <a:tab algn="l" pos="6054480"/>
                <a:tab algn="l" pos="6511680"/>
                <a:tab algn="l" pos="6968880"/>
                <a:tab algn="l" pos="7426080"/>
                <a:tab algn="l" pos="7883280"/>
                <a:tab algn="l" pos="8340480"/>
                <a:tab algn="l" pos="8797680"/>
                <a:tab algn="l" pos="9410400"/>
                <a:tab algn="l" pos="9601200"/>
                <a:tab algn="l" pos="10058400"/>
                <a:tab algn="l" pos="10515600"/>
              </a:tabLst>
            </a:pPr>
            <a:r>
              <a:rPr b="0" lang="en-GB" sz="2800" spc="-1" strike="noStrike">
                <a:solidFill>
                  <a:srgbClr val="ff3333"/>
                </a:solidFill>
                <a:latin typeface="Arial"/>
              </a:rPr>
              <a:t>if you have special wishes let us know</a:t>
            </a:r>
            <a:endParaRPr b="0" lang="en-US" sz="2800" spc="-1" strike="noStrike">
              <a:solidFill>
                <a:srgbClr val="2323dc"/>
              </a:solidFill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35192</TotalTime>
  <Application>LibreOffice/6.4.7.2$Linux_X86_64 LibreOffice_project/639b8ac485750d5696d7590a72ef1b496725cfb5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2025-01-06T08:30:23Z</dcterms:modified>
  <cp:revision>13</cp:revision>
  <dc:subject/>
  <dc:title>LHC Physics, Experimental Methods and Measurements</dc:title>
</cp:coreProperties>
</file>