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_rels/notesSlide2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4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1.xml.rels" ContentType="application/vnd.openxmlformats-package.relationships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media/image27.jpeg" ContentType="image/jpeg"/>
  <Override PartName="/ppt/media/image24.jpeg" ContentType="image/jpeg"/>
  <Override PartName="/ppt/media/image23.jpeg" ContentType="image/jpeg"/>
  <Override PartName="/ppt/media/image22.jpeg" ContentType="image/jpeg"/>
  <Override PartName="/ppt/media/image21.jpeg" ContentType="image/jpeg"/>
  <Override PartName="/ppt/media/image29.png" ContentType="image/png"/>
  <Override PartName="/ppt/media/image19.png" ContentType="image/png"/>
  <Override PartName="/ppt/media/image18.jpeg" ContentType="image/jpeg"/>
  <Override PartName="/ppt/media/image12.jpeg" ContentType="image/jpeg"/>
  <Override PartName="/ppt/media/image37.jpeg" ContentType="image/jpeg"/>
  <Override PartName="/ppt/media/image8.png" ContentType="image/png"/>
  <Override PartName="/ppt/media/image14.jpeg" ContentType="image/jpeg"/>
  <Override PartName="/ppt/media/image11.jpeg" ContentType="image/jpeg"/>
  <Override PartName="/ppt/media/image9.jpeg" ContentType="image/jpeg"/>
  <Override PartName="/ppt/media/image13.jpeg" ContentType="image/jpeg"/>
  <Override PartName="/ppt/media/image30.jpeg" ContentType="image/jpeg"/>
  <Override PartName="/ppt/media/image31.jpeg" ContentType="image/jpeg"/>
  <Override PartName="/ppt/media/image4.jpeg" ContentType="image/jpeg"/>
  <Override PartName="/ppt/media/image2.png" ContentType="image/png"/>
  <Override PartName="/ppt/media/image25.jpeg" ContentType="image/jpeg"/>
  <Override PartName="/ppt/media/image32.jpeg" ContentType="image/jpeg"/>
  <Override PartName="/ppt/media/image5.jpeg" ContentType="image/jpeg"/>
  <Override PartName="/ppt/media/image26.jpeg" ContentType="image/jpeg"/>
  <Override PartName="/ppt/media/image33.jpeg" ContentType="image/jpeg"/>
  <Override PartName="/ppt/media/image34.jpeg" ContentType="image/jpeg"/>
  <Override PartName="/ppt/media/image7.jpeg" ContentType="image/jpeg"/>
  <Override PartName="/ppt/media/image36.jpeg" ContentType="image/jpeg"/>
  <Override PartName="/ppt/media/image20.png" ContentType="image/png"/>
  <Override PartName="/ppt/media/image28.jpeg" ContentType="image/jpeg"/>
  <Override PartName="/ppt/media/image35.jpeg" ContentType="image/jpeg"/>
  <Override PartName="/ppt/media/image10.jpeg" ContentType="image/jpeg"/>
  <Override PartName="/ppt/media/image6.png" ContentType="image/png"/>
  <Override PartName="/ppt/media/image3.png" ContentType="image/png"/>
  <Override PartName="/ppt/media/image17.jpeg" ContentType="image/jpeg"/>
  <Override PartName="/ppt/media/image1.png" ContentType="image/png"/>
  <Override PartName="/ppt/media/image15.jpeg" ContentType="image/jpeg"/>
  <Override PartName="/ppt/media/image16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_rels/slide23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0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16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25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33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6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7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70FB6354-1EAD-4F2F-9704-36E77549C754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280" cy="3771000"/>
          </a:xfrm>
          <a:prstGeom prst="rect">
            <a:avLst/>
          </a:prstGeom>
        </p:spPr>
      </p:sp>
      <p:sp>
        <p:nvSpPr>
          <p:cNvPr id="455" name="CustomShape 2"/>
          <p:cNvSpPr/>
          <p:nvPr/>
        </p:nvSpPr>
        <p:spPr>
          <a:xfrm>
            <a:off x="709560" y="4272120"/>
            <a:ext cx="5676480" cy="404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1253160" y="682560"/>
            <a:ext cx="4591080" cy="336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2"/>
          <p:cNvSpPr/>
          <p:nvPr/>
        </p:nvSpPr>
        <p:spPr>
          <a:xfrm>
            <a:off x="711000" y="4270680"/>
            <a:ext cx="5612400" cy="397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CustomShape 1"/>
          <p:cNvSpPr/>
          <p:nvPr/>
        </p:nvSpPr>
        <p:spPr>
          <a:xfrm>
            <a:off x="1253160" y="682560"/>
            <a:ext cx="4591080" cy="336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2"/>
          <p:cNvSpPr/>
          <p:nvPr/>
        </p:nvSpPr>
        <p:spPr>
          <a:xfrm>
            <a:off x="711000" y="4270680"/>
            <a:ext cx="5612400" cy="397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1253160" y="682560"/>
            <a:ext cx="4591080" cy="336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2"/>
          <p:cNvSpPr/>
          <p:nvPr/>
        </p:nvSpPr>
        <p:spPr>
          <a:xfrm>
            <a:off x="711000" y="4270680"/>
            <a:ext cx="5612400" cy="397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ustomShape 1"/>
          <p:cNvSpPr/>
          <p:nvPr/>
        </p:nvSpPr>
        <p:spPr>
          <a:xfrm>
            <a:off x="1253160" y="682560"/>
            <a:ext cx="4591080" cy="336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2"/>
          <p:cNvSpPr/>
          <p:nvPr/>
        </p:nvSpPr>
        <p:spPr>
          <a:xfrm>
            <a:off x="711000" y="4270680"/>
            <a:ext cx="5612400" cy="397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280" cy="3771000"/>
          </a:xfrm>
          <a:prstGeom prst="rect">
            <a:avLst/>
          </a:prstGeom>
        </p:spPr>
      </p:sp>
      <p:sp>
        <p:nvSpPr>
          <p:cNvPr id="465" name="CustomShape 2"/>
          <p:cNvSpPr/>
          <p:nvPr/>
        </p:nvSpPr>
        <p:spPr>
          <a:xfrm>
            <a:off x="709560" y="4272120"/>
            <a:ext cx="5681520" cy="404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1311120" y="1027080"/>
            <a:ext cx="4932000" cy="369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ustomShape 1"/>
          <p:cNvSpPr/>
          <p:nvPr/>
        </p:nvSpPr>
        <p:spPr>
          <a:xfrm>
            <a:off x="1311120" y="1027080"/>
            <a:ext cx="4933800" cy="370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120" cy="4093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45924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72120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45924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72120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280" cy="57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45924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72120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45924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72120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280" cy="57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45924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72120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45924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672120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280" cy="57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345924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72120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 type="body"/>
          </p:nvPr>
        </p:nvSpPr>
        <p:spPr>
          <a:xfrm>
            <a:off x="345924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" name="PlaceHolder 7"/>
          <p:cNvSpPr>
            <a:spLocks noGrp="1"/>
          </p:cNvSpPr>
          <p:nvPr>
            <p:ph type="body"/>
          </p:nvPr>
        </p:nvSpPr>
        <p:spPr>
          <a:xfrm>
            <a:off x="672120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280" cy="57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280" cy="57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345924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72120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" name="PlaceHolder 6"/>
          <p:cNvSpPr>
            <a:spLocks noGrp="1"/>
          </p:cNvSpPr>
          <p:nvPr>
            <p:ph type="body"/>
          </p:nvPr>
        </p:nvSpPr>
        <p:spPr>
          <a:xfrm>
            <a:off x="345924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" name="PlaceHolder 7"/>
          <p:cNvSpPr>
            <a:spLocks noGrp="1"/>
          </p:cNvSpPr>
          <p:nvPr>
            <p:ph type="body"/>
          </p:nvPr>
        </p:nvSpPr>
        <p:spPr>
          <a:xfrm>
            <a:off x="672120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280" cy="57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345924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72120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 type="body"/>
          </p:nvPr>
        </p:nvSpPr>
        <p:spPr>
          <a:xfrm>
            <a:off x="345924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2" name="PlaceHolder 7"/>
          <p:cNvSpPr>
            <a:spLocks noGrp="1"/>
          </p:cNvSpPr>
          <p:nvPr>
            <p:ph type="body"/>
          </p:nvPr>
        </p:nvSpPr>
        <p:spPr>
          <a:xfrm>
            <a:off x="672120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280" cy="57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6030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5140800" y="432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345924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6721200" y="117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0" name="PlaceHolder 6"/>
          <p:cNvSpPr>
            <a:spLocks noGrp="1"/>
          </p:cNvSpPr>
          <p:nvPr>
            <p:ph type="body"/>
          </p:nvPr>
        </p:nvSpPr>
        <p:spPr>
          <a:xfrm>
            <a:off x="345924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1" name="PlaceHolder 7"/>
          <p:cNvSpPr>
            <a:spLocks noGrp="1"/>
          </p:cNvSpPr>
          <p:nvPr>
            <p:ph type="body"/>
          </p:nvPr>
        </p:nvSpPr>
        <p:spPr>
          <a:xfrm>
            <a:off x="6721200" y="4326480"/>
            <a:ext cx="310644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40800" y="1176480"/>
            <a:ext cx="470808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360" cy="2876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9858240" y="7253280"/>
            <a:ext cx="98280" cy="228240"/>
          </a:xfrm>
          <a:custGeom>
            <a:avLst/>
            <a:gdLst/>
            <a:ahLst/>
            <a:rect l="l" t="t" r="r" b="b"/>
            <a:pathLst>
              <a:path w="276" h="637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631"/>
                </a:lnTo>
                <a:lnTo>
                  <a:pt x="0" y="632"/>
                </a:lnTo>
                <a:cubicBezTo>
                  <a:pt x="0" y="632"/>
                  <a:pt x="0" y="633"/>
                  <a:pt x="1" y="634"/>
                </a:cubicBezTo>
                <a:lnTo>
                  <a:pt x="2" y="635"/>
                </a:lnTo>
                <a:cubicBezTo>
                  <a:pt x="3" y="636"/>
                  <a:pt x="4" y="636"/>
                  <a:pt x="4" y="636"/>
                </a:cubicBezTo>
                <a:lnTo>
                  <a:pt x="270" y="636"/>
                </a:lnTo>
                <a:lnTo>
                  <a:pt x="271" y="636"/>
                </a:lnTo>
                <a:cubicBezTo>
                  <a:pt x="271" y="636"/>
                  <a:pt x="272" y="636"/>
                  <a:pt x="273" y="635"/>
                </a:cubicBezTo>
                <a:lnTo>
                  <a:pt x="274" y="634"/>
                </a:lnTo>
                <a:cubicBezTo>
                  <a:pt x="275" y="633"/>
                  <a:pt x="275" y="632"/>
                  <a:pt x="275" y="632"/>
                </a:cubicBezTo>
                <a:lnTo>
                  <a:pt x="275" y="4"/>
                </a:lnTo>
                <a:lnTo>
                  <a:pt x="275" y="4"/>
                </a:lnTo>
                <a:lnTo>
                  <a:pt x="275" y="4"/>
                </a:lnTo>
                <a:cubicBezTo>
                  <a:pt x="275" y="4"/>
                  <a:pt x="275" y="3"/>
                  <a:pt x="274" y="2"/>
                </a:cubicBezTo>
                <a:lnTo>
                  <a:pt x="273" y="1"/>
                </a:lnTo>
                <a:cubicBezTo>
                  <a:pt x="272" y="0"/>
                  <a:pt x="271" y="0"/>
                  <a:pt x="271" y="0"/>
                </a:cubicBezTo>
                <a:lnTo>
                  <a:pt x="4" y="0"/>
                </a:lnTo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</a:t>
            </a:r>
            <a:r>
              <a:rPr b="0" lang="en-US" sz="1800" spc="-1" strike="noStrike">
                <a:latin typeface="Arial"/>
              </a:rPr>
              <a:t>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9858240" y="7253280"/>
            <a:ext cx="98280" cy="228240"/>
          </a:xfrm>
          <a:custGeom>
            <a:avLst/>
            <a:gdLst/>
            <a:ahLst/>
            <a:rect l="l" t="t" r="r" b="b"/>
            <a:pathLst>
              <a:path w="276" h="637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631"/>
                </a:lnTo>
                <a:lnTo>
                  <a:pt x="0" y="632"/>
                </a:lnTo>
                <a:cubicBezTo>
                  <a:pt x="0" y="632"/>
                  <a:pt x="0" y="633"/>
                  <a:pt x="1" y="634"/>
                </a:cubicBezTo>
                <a:lnTo>
                  <a:pt x="2" y="635"/>
                </a:lnTo>
                <a:cubicBezTo>
                  <a:pt x="3" y="636"/>
                  <a:pt x="4" y="636"/>
                  <a:pt x="4" y="636"/>
                </a:cubicBezTo>
                <a:lnTo>
                  <a:pt x="270" y="636"/>
                </a:lnTo>
                <a:lnTo>
                  <a:pt x="271" y="636"/>
                </a:lnTo>
                <a:cubicBezTo>
                  <a:pt x="271" y="636"/>
                  <a:pt x="272" y="636"/>
                  <a:pt x="273" y="635"/>
                </a:cubicBezTo>
                <a:lnTo>
                  <a:pt x="274" y="634"/>
                </a:lnTo>
                <a:cubicBezTo>
                  <a:pt x="275" y="633"/>
                  <a:pt x="275" y="632"/>
                  <a:pt x="275" y="632"/>
                </a:cubicBezTo>
                <a:lnTo>
                  <a:pt x="275" y="4"/>
                </a:lnTo>
                <a:lnTo>
                  <a:pt x="275" y="4"/>
                </a:lnTo>
                <a:lnTo>
                  <a:pt x="275" y="4"/>
                </a:lnTo>
                <a:cubicBezTo>
                  <a:pt x="275" y="4"/>
                  <a:pt x="275" y="3"/>
                  <a:pt x="274" y="2"/>
                </a:cubicBezTo>
                <a:lnTo>
                  <a:pt x="273" y="1"/>
                </a:lnTo>
                <a:cubicBezTo>
                  <a:pt x="272" y="0"/>
                  <a:pt x="271" y="0"/>
                  <a:pt x="271" y="0"/>
                </a:cubicBezTo>
                <a:lnTo>
                  <a:pt x="4" y="0"/>
                </a:lnTo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li</a:t>
            </a:r>
            <a:r>
              <a:rPr b="0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k 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o 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di</a:t>
            </a:r>
            <a:r>
              <a:rPr b="0" lang="en-US" sz="1800" spc="-1" strike="noStrike">
                <a:latin typeface="Arial"/>
              </a:rPr>
              <a:t>t 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h</a:t>
            </a:r>
            <a:r>
              <a:rPr b="0" lang="en-US" sz="1800" spc="-1" strike="noStrike">
                <a:latin typeface="Arial"/>
              </a:rPr>
              <a:t>e </a:t>
            </a:r>
            <a:r>
              <a:rPr b="0" lang="en-US" sz="1800" spc="-1" strike="noStrike">
                <a:latin typeface="Arial"/>
              </a:rPr>
              <a:t>ti</a:t>
            </a:r>
            <a:r>
              <a:rPr b="0" lang="en-US" sz="1800" spc="-1" strike="noStrike">
                <a:latin typeface="Arial"/>
              </a:rPr>
              <a:t>tl</a:t>
            </a:r>
            <a:r>
              <a:rPr b="0" lang="en-US" sz="1800" spc="-1" strike="noStrike">
                <a:latin typeface="Arial"/>
              </a:rPr>
              <a:t>e 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x</a:t>
            </a:r>
            <a:r>
              <a:rPr b="0" lang="en-US" sz="1800" spc="-1" strike="noStrike">
                <a:latin typeface="Arial"/>
              </a:rPr>
              <a:t>t </a:t>
            </a:r>
            <a:r>
              <a:rPr b="0" lang="en-US" sz="1800" spc="-1" strike="noStrike">
                <a:latin typeface="Arial"/>
              </a:rPr>
              <a:t>f</a:t>
            </a:r>
            <a:r>
              <a:rPr b="0" lang="en-US" sz="1800" spc="-1" strike="noStrike">
                <a:latin typeface="Arial"/>
              </a:rPr>
              <a:t>o</a:t>
            </a:r>
            <a:r>
              <a:rPr b="0" lang="en-US" sz="1800" spc="-1" strike="noStrike">
                <a:latin typeface="Arial"/>
              </a:rPr>
              <a:t>r</a:t>
            </a:r>
            <a:r>
              <a:rPr b="0" lang="en-US" sz="1800" spc="-1" strike="noStrike">
                <a:latin typeface="Arial"/>
              </a:rPr>
              <a:t>m</a:t>
            </a:r>
            <a:r>
              <a:rPr b="0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10431720"/>
            <a:ext cx="1092240" cy="31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87800F35-781E-471D-A36A-88C1C2030587}" type="slidenum">
              <a:rPr b="0" lang="en-US" sz="1400" spc="-1" strike="noStrike">
                <a:solidFill>
                  <a:srgbClr val="280099"/>
                </a:solidFill>
                <a:latin typeface="Arial"/>
                <a:ea typeface="DejaVu Sans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li</a:t>
            </a:r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k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o 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d</a:t>
            </a:r>
            <a:r>
              <a:rPr b="0" lang="en-US" sz="4400" spc="-1" strike="noStrike">
                <a:latin typeface="Arial"/>
              </a:rPr>
              <a:t>it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h</a:t>
            </a:r>
            <a:r>
              <a:rPr b="0" lang="en-US" sz="4400" spc="-1" strike="noStrike">
                <a:latin typeface="Arial"/>
              </a:rPr>
              <a:t>e </a:t>
            </a:r>
            <a:r>
              <a:rPr b="0" lang="en-US" sz="4400" spc="-1" strike="noStrike">
                <a:latin typeface="Arial"/>
              </a:rPr>
              <a:t>ti</a:t>
            </a:r>
            <a:r>
              <a:rPr b="0" lang="en-US" sz="4400" spc="-1" strike="noStrike">
                <a:latin typeface="Arial"/>
              </a:rPr>
              <a:t>tl</a:t>
            </a:r>
            <a:r>
              <a:rPr b="0" lang="en-US" sz="4400" spc="-1" strike="noStrike">
                <a:latin typeface="Arial"/>
              </a:rPr>
              <a:t>e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x</a:t>
            </a:r>
            <a:r>
              <a:rPr b="0" lang="en-US" sz="4400" spc="-1" strike="noStrike">
                <a:latin typeface="Arial"/>
              </a:rPr>
              <a:t>t </a:t>
            </a:r>
            <a:r>
              <a:rPr b="0" lang="en-US" sz="4400" spc="-1" strike="noStrike">
                <a:latin typeface="Arial"/>
              </a:rPr>
              <a:t>f</a:t>
            </a:r>
            <a:r>
              <a:rPr b="0" lang="en-US" sz="4400" spc="-1" strike="noStrike">
                <a:latin typeface="Arial"/>
              </a:rPr>
              <a:t>o</a:t>
            </a:r>
            <a:r>
              <a:rPr b="0" lang="en-US" sz="4400" spc="-1" strike="noStrike">
                <a:latin typeface="Arial"/>
              </a:rPr>
              <a:t>r</a:t>
            </a:r>
            <a:r>
              <a:rPr b="0" lang="en-US" sz="4400" spc="-1" strike="noStrike">
                <a:latin typeface="Arial"/>
              </a:rPr>
              <a:t>m</a:t>
            </a:r>
            <a:r>
              <a:rPr b="0" lang="en-US" sz="4400" spc="-1" strike="noStrike">
                <a:latin typeface="Arial"/>
              </a:rPr>
              <a:t>a</a:t>
            </a:r>
            <a:r>
              <a:rPr b="0" lang="en-US" sz="4400" spc="-1" strike="noStrike">
                <a:latin typeface="Arial"/>
              </a:rPr>
              <a:t>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l</a:t>
            </a:r>
            <a:r>
              <a:rPr b="0" lang="en-US" sz="4400" spc="-1" strike="noStrike">
                <a:latin typeface="Arial"/>
              </a:rPr>
              <a:t>i</a:t>
            </a:r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k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o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d</a:t>
            </a:r>
            <a:r>
              <a:rPr b="0" lang="en-US" sz="4400" spc="-1" strike="noStrike">
                <a:latin typeface="Arial"/>
              </a:rPr>
              <a:t>i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h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i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l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x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f</a:t>
            </a:r>
            <a:r>
              <a:rPr b="0" lang="en-US" sz="4400" spc="-1" strike="noStrike">
                <a:latin typeface="Arial"/>
              </a:rPr>
              <a:t>o</a:t>
            </a:r>
            <a:r>
              <a:rPr b="0" lang="en-US" sz="4400" spc="-1" strike="noStrike">
                <a:latin typeface="Arial"/>
              </a:rPr>
              <a:t>r</a:t>
            </a:r>
            <a:r>
              <a:rPr b="0" lang="en-US" sz="4400" spc="-1" strike="noStrike">
                <a:latin typeface="Arial"/>
              </a:rPr>
              <a:t>m</a:t>
            </a:r>
            <a:r>
              <a:rPr b="0" lang="en-US" sz="4400" spc="-1" strike="noStrike">
                <a:latin typeface="Arial"/>
              </a:rPr>
              <a:t>a</a:t>
            </a:r>
            <a:r>
              <a:rPr b="0" lang="en-US" sz="4400" spc="-1" strike="noStrike">
                <a:latin typeface="Arial"/>
              </a:rPr>
              <a:t>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ine 1"/>
          <p:cNvSpPr/>
          <p:nvPr/>
        </p:nvSpPr>
        <p:spPr>
          <a:xfrm>
            <a:off x="399960" y="1036440"/>
            <a:ext cx="8343720" cy="0"/>
          </a:xfrm>
          <a:prstGeom prst="line">
            <a:avLst/>
          </a:prstGeom>
          <a:ln w="3240">
            <a:solidFill>
              <a:srgbClr val="9a9a9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PlaceHolder 2"/>
          <p:cNvSpPr>
            <a:spLocks noGrp="1"/>
          </p:cNvSpPr>
          <p:nvPr>
            <p:ph type="title"/>
          </p:nvPr>
        </p:nvSpPr>
        <p:spPr>
          <a:xfrm>
            <a:off x="-360" y="-360"/>
            <a:ext cx="10061280" cy="124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li</a:t>
            </a:r>
            <a:r>
              <a:rPr b="0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k </a:t>
            </a:r>
            <a:r>
              <a:rPr b="0" lang="en-US" sz="1800" spc="-1" strike="noStrike">
                <a:latin typeface="Arial"/>
              </a:rPr>
              <a:t>to 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di</a:t>
            </a:r>
            <a:r>
              <a:rPr b="0" lang="en-US" sz="1800" spc="-1" strike="noStrike">
                <a:latin typeface="Arial"/>
              </a:rPr>
              <a:t>t </a:t>
            </a:r>
            <a:r>
              <a:rPr b="0" lang="en-US" sz="1800" spc="-1" strike="noStrike">
                <a:latin typeface="Arial"/>
              </a:rPr>
              <a:t>th</a:t>
            </a:r>
            <a:r>
              <a:rPr b="0" lang="en-US" sz="1800" spc="-1" strike="noStrike">
                <a:latin typeface="Arial"/>
              </a:rPr>
              <a:t>e </a:t>
            </a:r>
            <a:r>
              <a:rPr b="0" lang="en-US" sz="1800" spc="-1" strike="noStrike">
                <a:latin typeface="Arial"/>
              </a:rPr>
              <a:t>tit</a:t>
            </a:r>
            <a:r>
              <a:rPr b="0" lang="en-US" sz="1800" spc="-1" strike="noStrike">
                <a:latin typeface="Arial"/>
              </a:rPr>
              <a:t>le </a:t>
            </a:r>
            <a:r>
              <a:rPr b="0" lang="en-US" sz="1800" spc="-1" strike="noStrike">
                <a:latin typeface="Arial"/>
              </a:rPr>
              <a:t>te</a:t>
            </a:r>
            <a:r>
              <a:rPr b="0" lang="en-US" sz="1800" spc="-1" strike="noStrike">
                <a:latin typeface="Arial"/>
              </a:rPr>
              <a:t>xt </a:t>
            </a:r>
            <a:r>
              <a:rPr b="0" lang="en-US" sz="1800" spc="-1" strike="noStrike">
                <a:latin typeface="Arial"/>
              </a:rPr>
              <a:t>fo</a:t>
            </a:r>
            <a:r>
              <a:rPr b="0" lang="en-US" sz="1800" spc="-1" strike="noStrike">
                <a:latin typeface="Arial"/>
              </a:rPr>
              <a:t>r</a:t>
            </a:r>
            <a:r>
              <a:rPr b="0" lang="en-US" sz="1800" spc="-1" strike="noStrike">
                <a:latin typeface="Arial"/>
              </a:rPr>
              <a:t>m</a:t>
            </a:r>
            <a:r>
              <a:rPr b="0" lang="en-US" sz="1800" spc="-1" strike="noStrike">
                <a:latin typeface="Arial"/>
              </a:rPr>
              <a:t>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360" cy="603036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360" y="7335000"/>
            <a:ext cx="767880" cy="22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15D8913E-3CED-427D-95D7-B1CE688DFA39}" type="slidenum">
              <a:rPr b="0" lang="en-US" sz="1400" spc="-1" strike="noStrike">
                <a:solidFill>
                  <a:srgbClr val="280099"/>
                </a:solidFill>
                <a:latin typeface="Arial"/>
                <a:ea typeface="DejaVu Sans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li</a:t>
            </a:r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k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o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d</a:t>
            </a:r>
            <a:r>
              <a:rPr b="0" lang="en-US" sz="4400" spc="-1" strike="noStrike">
                <a:latin typeface="Arial"/>
              </a:rPr>
              <a:t>i</a:t>
            </a:r>
            <a:r>
              <a:rPr b="0" lang="en-US" sz="4400" spc="-1" strike="noStrike">
                <a:latin typeface="Arial"/>
              </a:rPr>
              <a:t>t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h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i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l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x</a:t>
            </a:r>
            <a:r>
              <a:rPr b="0" lang="en-US" sz="4400" spc="-1" strike="noStrike">
                <a:latin typeface="Arial"/>
              </a:rPr>
              <a:t>t </a:t>
            </a:r>
            <a:r>
              <a:rPr b="0" lang="en-US" sz="4400" spc="-1" strike="noStrike">
                <a:latin typeface="Arial"/>
              </a:rPr>
              <a:t>f</a:t>
            </a:r>
            <a:r>
              <a:rPr b="0" lang="en-US" sz="4400" spc="-1" strike="noStrike">
                <a:latin typeface="Arial"/>
              </a:rPr>
              <a:t>o</a:t>
            </a:r>
            <a:r>
              <a:rPr b="0" lang="en-US" sz="4400" spc="-1" strike="noStrike">
                <a:latin typeface="Arial"/>
              </a:rPr>
              <a:t>r</a:t>
            </a:r>
            <a:r>
              <a:rPr b="0" lang="en-US" sz="4400" spc="-1" strike="noStrike">
                <a:latin typeface="Arial"/>
              </a:rPr>
              <a:t>m</a:t>
            </a:r>
            <a:r>
              <a:rPr b="0" lang="en-US" sz="4400" spc="-1" strike="noStrike">
                <a:latin typeface="Arial"/>
              </a:rPr>
              <a:t>a</a:t>
            </a:r>
            <a:r>
              <a:rPr b="0" lang="en-US" sz="4400" spc="-1" strike="noStrike">
                <a:latin typeface="Arial"/>
              </a:rPr>
              <a:t>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Line 1"/>
          <p:cNvSpPr/>
          <p:nvPr/>
        </p:nvSpPr>
        <p:spPr>
          <a:xfrm>
            <a:off x="399960" y="1036440"/>
            <a:ext cx="8343720" cy="0"/>
          </a:xfrm>
          <a:prstGeom prst="line">
            <a:avLst/>
          </a:prstGeom>
          <a:ln w="3240">
            <a:solidFill>
              <a:srgbClr val="9a9a9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</a:t>
            </a:r>
            <a:r>
              <a:rPr b="0" lang="en-US" sz="4400" spc="-1" strike="noStrike">
                <a:latin typeface="Arial"/>
              </a:rPr>
              <a:t>k to </a:t>
            </a:r>
            <a:r>
              <a:rPr b="0" lang="en-US" sz="4400" spc="-1" strike="noStrike">
                <a:latin typeface="Arial"/>
              </a:rPr>
              <a:t>edit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title </a:t>
            </a:r>
            <a:r>
              <a:rPr b="0" lang="en-US" sz="4400" spc="-1" strike="noStrike">
                <a:latin typeface="Arial"/>
              </a:rPr>
              <a:t>text </a:t>
            </a:r>
            <a:r>
              <a:rPr b="0" lang="en-US" sz="4400" spc="-1" strike="noStrike">
                <a:latin typeface="Arial"/>
              </a:rPr>
              <a:t>for</a:t>
            </a:r>
            <a:r>
              <a:rPr b="0" lang="en-US" sz="4400" spc="-1" strike="noStrike">
                <a:latin typeface="Arial"/>
              </a:rPr>
              <a:t>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7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0" y="658800"/>
            <a:ext cx="10080360" cy="459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08000" bIns="0">
            <a:noAutofit/>
          </a:bodyPr>
          <a:p>
            <a:pPr algn="ctr"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8.FCC - January Research Projects on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the Future Circular Collider (FCC-ee)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5400" spc="-1" strike="noStrike">
                <a:solidFill>
                  <a:srgbClr val="0000ff"/>
                </a:solidFill>
                <a:latin typeface="Arial"/>
                <a:ea typeface="DejaVu LGC Sans"/>
              </a:rPr>
              <a:t>Introductory Lecture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4400" spc="-1" strike="noStrike">
                <a:solidFill>
                  <a:srgbClr val="0000ff"/>
                </a:solidFill>
                <a:latin typeface="Arial"/>
                <a:ea typeface="DejaVu LGC Sans"/>
              </a:rPr>
              <a:t>[January 7, 2025]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79" name="" descr=""/>
          <p:cNvPicPr/>
          <p:nvPr/>
        </p:nvPicPr>
        <p:blipFill>
          <a:blip r:embed="rId1"/>
          <a:stretch/>
        </p:blipFill>
        <p:spPr>
          <a:xfrm>
            <a:off x="-104760" y="3427560"/>
            <a:ext cx="10193040" cy="4130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The LEP/LHC Tunnel Setup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54" name="CustomShape 2"/>
          <p:cNvSpPr/>
          <p:nvPr/>
        </p:nvSpPr>
        <p:spPr>
          <a:xfrm>
            <a:off x="208080" y="1248840"/>
            <a:ext cx="9665640" cy="60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5" name="" descr=""/>
          <p:cNvPicPr/>
          <p:nvPr/>
        </p:nvPicPr>
        <p:blipFill>
          <a:blip r:embed="rId1"/>
          <a:stretch/>
        </p:blipFill>
        <p:spPr>
          <a:xfrm>
            <a:off x="1103400" y="911160"/>
            <a:ext cx="7927560" cy="6400440"/>
          </a:xfrm>
          <a:prstGeom prst="rect">
            <a:avLst/>
          </a:prstGeom>
          <a:ln>
            <a:noFill/>
          </a:ln>
        </p:spPr>
      </p:pic>
      <p:sp>
        <p:nvSpPr>
          <p:cNvPr id="356" name="CustomShape 3"/>
          <p:cNvSpPr/>
          <p:nvPr/>
        </p:nvSpPr>
        <p:spPr>
          <a:xfrm>
            <a:off x="6413400" y="1312920"/>
            <a:ext cx="2349360" cy="35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Tunnel is 27 km long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57" name="CustomShape 4"/>
          <p:cNvSpPr/>
          <p:nvPr/>
        </p:nvSpPr>
        <p:spPr>
          <a:xfrm>
            <a:off x="6461280" y="1538280"/>
            <a:ext cx="2074320" cy="35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LGC Sans"/>
              </a:rPr>
              <a:t>50-150m below ground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LEP Tunnel before LHC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59" name="" descr=""/>
          <p:cNvPicPr/>
          <p:nvPr/>
        </p:nvPicPr>
        <p:blipFill>
          <a:blip r:embed="rId1"/>
          <a:stretch/>
        </p:blipFill>
        <p:spPr>
          <a:xfrm>
            <a:off x="420840" y="1009800"/>
            <a:ext cx="9194400" cy="6198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Empty Tunnel: LEP Disassembled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61" name="" descr=""/>
          <p:cNvPicPr/>
          <p:nvPr/>
        </p:nvPicPr>
        <p:blipFill>
          <a:blip r:embed="rId1"/>
          <a:stretch/>
        </p:blipFill>
        <p:spPr>
          <a:xfrm>
            <a:off x="412920" y="1069920"/>
            <a:ext cx="9143640" cy="6086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The LHC Dipoles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63" name="" descr=""/>
          <p:cNvPicPr/>
          <p:nvPr/>
        </p:nvPicPr>
        <p:blipFill>
          <a:blip r:embed="rId1"/>
          <a:stretch/>
        </p:blipFill>
        <p:spPr>
          <a:xfrm>
            <a:off x="749160" y="1035000"/>
            <a:ext cx="8486640" cy="6243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 Pictures: Simulation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65" name="" descr=""/>
          <p:cNvPicPr/>
          <p:nvPr/>
        </p:nvPicPr>
        <p:blipFill>
          <a:blip r:embed="rId1"/>
          <a:stretch/>
        </p:blipFill>
        <p:spPr>
          <a:xfrm>
            <a:off x="533520" y="1236600"/>
            <a:ext cx="9005400" cy="5722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 Pictures: Real Dipoles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67" name="" descr=""/>
          <p:cNvPicPr/>
          <p:nvPr/>
        </p:nvPicPr>
        <p:blipFill>
          <a:blip r:embed="rId1"/>
          <a:stretch/>
        </p:blipFill>
        <p:spPr>
          <a:xfrm>
            <a:off x="550800" y="1082520"/>
            <a:ext cx="8970840" cy="6014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 Pictures: Tunnel with Beamlines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208080" y="1248840"/>
            <a:ext cx="9665640" cy="60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0" name="" descr=""/>
          <p:cNvPicPr/>
          <p:nvPr/>
        </p:nvPicPr>
        <p:blipFill>
          <a:blip r:embed="rId1"/>
          <a:stretch/>
        </p:blipFill>
        <p:spPr>
          <a:xfrm>
            <a:off x="465120" y="1263600"/>
            <a:ext cx="9204120" cy="5347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 Experiments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225360" y="1248840"/>
            <a:ext cx="9600840" cy="606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>
            <a:normAutofit/>
          </a:bodyPr>
          <a:p>
            <a:pPr marL="216000" indent="-21600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Two omnipurpose* detectors</a:t>
            </a:r>
            <a:endParaRPr b="0" lang="en-US" sz="3200" spc="-1" strike="noStrike">
              <a:latin typeface="Arial"/>
            </a:endParaRPr>
          </a:p>
          <a:p>
            <a:pPr lvl="1" marL="306360" indent="-22032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Atlas</a:t>
            </a:r>
            <a:endParaRPr b="0" lang="en-US" sz="2600" spc="-1" strike="noStrike">
              <a:latin typeface="Arial"/>
            </a:endParaRPr>
          </a:p>
          <a:p>
            <a:pPr lvl="1" marL="306360" indent="-22032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CMS (C.P. experiment)</a:t>
            </a:r>
            <a:endParaRPr b="0" lang="en-US" sz="2600" spc="-1" strike="noStrike">
              <a:latin typeface="Arial"/>
            </a:endParaRPr>
          </a:p>
          <a:p>
            <a:pPr marL="216000" indent="-21600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One dedicated </a:t>
            </a:r>
            <a:r>
              <a:rPr b="0" i="1" lang="en-GB" sz="3200" spc="-1" strike="noStrike">
                <a:solidFill>
                  <a:srgbClr val="000000"/>
                </a:solidFill>
                <a:latin typeface="Arial"/>
              </a:rPr>
              <a:t>B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 physics experiment</a:t>
            </a:r>
            <a:endParaRPr b="0" lang="en-US" sz="3200" spc="-1" strike="noStrike">
              <a:latin typeface="Arial"/>
            </a:endParaRPr>
          </a:p>
          <a:p>
            <a:pPr lvl="1" marL="306360" indent="-22032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LHCb (Eluned Smith experiment)</a:t>
            </a:r>
            <a:endParaRPr b="0" lang="en-US" sz="2600" spc="-1" strike="noStrike">
              <a:latin typeface="Arial"/>
            </a:endParaRPr>
          </a:p>
          <a:p>
            <a:pPr marL="216000" indent="-21600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One dedicated heavy ion experiment</a:t>
            </a:r>
            <a:endParaRPr b="0" lang="en-US" sz="3200" spc="-1" strike="noStrike">
              <a:latin typeface="Arial"/>
            </a:endParaRPr>
          </a:p>
          <a:p>
            <a:pPr lvl="1" marL="306360" indent="-22032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Alice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latin typeface="Arial"/>
            </a:endParaRPr>
          </a:p>
          <a:p>
            <a:pPr marL="216000" indent="-21600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* multipurpose = do heavy ion and </a:t>
            </a:r>
            <a:r>
              <a:rPr b="0" i="1" lang="en-GB" sz="2000" spc="-1" strike="noStrike">
                <a:solidFill>
                  <a:srgbClr val="000000"/>
                </a:solidFill>
                <a:latin typeface="Arial"/>
              </a:rPr>
              <a:t>B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 physics as well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The LHC Experiments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74" name="CustomShape 2"/>
          <p:cNvSpPr/>
          <p:nvPr/>
        </p:nvSpPr>
        <p:spPr>
          <a:xfrm>
            <a:off x="208080" y="1248840"/>
            <a:ext cx="9665640" cy="60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5" name="" descr=""/>
          <p:cNvPicPr/>
          <p:nvPr/>
        </p:nvPicPr>
        <p:blipFill>
          <a:blip r:embed="rId1"/>
          <a:stretch/>
        </p:blipFill>
        <p:spPr>
          <a:xfrm>
            <a:off x="1909800" y="1217520"/>
            <a:ext cx="6138360" cy="596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Alice: Detector Sketch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225000" y="1265400"/>
            <a:ext cx="9666000" cy="604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447840" y="1109520"/>
            <a:ext cx="9221400" cy="5827320"/>
          </a:xfrm>
          <a:prstGeom prst="rect">
            <a:avLst/>
          </a:prstGeom>
          <a:ln>
            <a:noFill/>
          </a:ln>
        </p:spPr>
      </p:pic>
      <p:sp>
        <p:nvSpPr>
          <p:cNvPr id="379" name="CustomShape 3"/>
          <p:cNvSpPr/>
          <p:nvPr/>
        </p:nvSpPr>
        <p:spPr>
          <a:xfrm>
            <a:off x="306360" y="1006560"/>
            <a:ext cx="1931400" cy="36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21240" bIns="0">
            <a:sp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old L3 magnet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80" name="Line 4"/>
          <p:cNvSpPr/>
          <p:nvPr/>
        </p:nvSpPr>
        <p:spPr>
          <a:xfrm>
            <a:off x="1368360" y="1368360"/>
            <a:ext cx="1143000" cy="68580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5"/>
          <p:cNvSpPr/>
          <p:nvPr/>
        </p:nvSpPr>
        <p:spPr>
          <a:xfrm>
            <a:off x="95400" y="6867360"/>
            <a:ext cx="3961800" cy="44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particle physicists do recycle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82" name="" descr=""/>
          <p:cNvPicPr/>
          <p:nvPr/>
        </p:nvPicPr>
        <p:blipFill>
          <a:blip r:embed="rId2"/>
          <a:stretch/>
        </p:blipFill>
        <p:spPr>
          <a:xfrm>
            <a:off x="4137120" y="6711840"/>
            <a:ext cx="796320" cy="623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0" y="-360"/>
            <a:ext cx="10080720" cy="127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en-US" sz="4800" spc="-1" strike="noStrike">
                <a:solidFill>
                  <a:srgbClr val="000000"/>
                </a:solidFill>
                <a:latin typeface="Arial"/>
              </a:rPr>
              <a:t>What’s next in Particle </a:t>
            </a:r>
            <a:r>
              <a:rPr b="0" i="1" lang="en-US" sz="4800" spc="-1" strike="noStrike">
                <a:solidFill>
                  <a:srgbClr val="000000"/>
                </a:solidFill>
                <a:latin typeface="Arial"/>
              </a:rPr>
              <a:t>Physics?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281" name="" descr=""/>
          <p:cNvPicPr/>
          <p:nvPr/>
        </p:nvPicPr>
        <p:blipFill>
          <a:blip r:embed="rId1"/>
          <a:stretch/>
        </p:blipFill>
        <p:spPr>
          <a:xfrm>
            <a:off x="131400" y="1725840"/>
            <a:ext cx="4808160" cy="4389120"/>
          </a:xfrm>
          <a:prstGeom prst="rect">
            <a:avLst/>
          </a:prstGeom>
          <a:ln>
            <a:noFill/>
          </a:ln>
        </p:spPr>
      </p:pic>
      <p:sp>
        <p:nvSpPr>
          <p:cNvPr id="282" name="CustomShape 2"/>
          <p:cNvSpPr/>
          <p:nvPr/>
        </p:nvSpPr>
        <p:spPr>
          <a:xfrm>
            <a:off x="182520" y="1274400"/>
            <a:ext cx="8778600" cy="571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rmAutofit/>
          </a:bodyPr>
          <a:p>
            <a:pPr marL="432000" indent="-323640">
              <a:lnSpc>
                <a:spcPct val="100000"/>
              </a:lnSpc>
              <a:spcBef>
                <a:spcPts val="98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Dark Matter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83" name="" descr=""/>
          <p:cNvPicPr/>
          <p:nvPr/>
        </p:nvPicPr>
        <p:blipFill>
          <a:blip r:embed="rId2"/>
          <a:stretch/>
        </p:blipFill>
        <p:spPr>
          <a:xfrm>
            <a:off x="5197680" y="3591000"/>
            <a:ext cx="4698720" cy="3870000"/>
          </a:xfrm>
          <a:prstGeom prst="rect">
            <a:avLst/>
          </a:prstGeom>
          <a:ln>
            <a:noFill/>
          </a:ln>
        </p:spPr>
      </p:pic>
      <p:sp>
        <p:nvSpPr>
          <p:cNvPr id="284" name="CustomShape 3"/>
          <p:cNvSpPr/>
          <p:nvPr/>
        </p:nvSpPr>
        <p:spPr>
          <a:xfrm>
            <a:off x="914400" y="6882480"/>
            <a:ext cx="5760720" cy="51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ff0000"/>
                </a:solidFill>
                <a:latin typeface="Arial"/>
                <a:ea typeface="DejaVu Sans"/>
              </a:rPr>
              <a:t>85.6% of all matter is dark!</a:t>
            </a:r>
            <a:endParaRPr b="1" lang="en-US" sz="3200" spc="-1" strike="noStrike">
              <a:solidFill>
                <a:srgbClr val="ff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Alice: December 2006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208080" y="1248840"/>
            <a:ext cx="9665640" cy="60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5" name="" descr=""/>
          <p:cNvPicPr/>
          <p:nvPr/>
        </p:nvPicPr>
        <p:blipFill>
          <a:blip r:embed="rId1"/>
          <a:stretch/>
        </p:blipFill>
        <p:spPr>
          <a:xfrm>
            <a:off x="716040" y="1081080"/>
            <a:ext cx="8770680" cy="6024240"/>
          </a:xfrm>
          <a:prstGeom prst="rect">
            <a:avLst/>
          </a:prstGeom>
          <a:ln>
            <a:noFill/>
          </a:ln>
        </p:spPr>
      </p:pic>
      <p:pic>
        <p:nvPicPr>
          <p:cNvPr id="386" name="" descr=""/>
          <p:cNvPicPr/>
          <p:nvPr/>
        </p:nvPicPr>
        <p:blipFill>
          <a:blip r:embed="rId2"/>
          <a:stretch/>
        </p:blipFill>
        <p:spPr>
          <a:xfrm>
            <a:off x="5533920" y="4091040"/>
            <a:ext cx="4267080" cy="3201480"/>
          </a:xfrm>
          <a:prstGeom prst="rect">
            <a:avLst/>
          </a:prstGeom>
          <a:ln>
            <a:noFill/>
          </a:ln>
        </p:spPr>
      </p:pic>
      <p:sp>
        <p:nvSpPr>
          <p:cNvPr id="387" name="CustomShape 3"/>
          <p:cNvSpPr/>
          <p:nvPr/>
        </p:nvSpPr>
        <p:spPr>
          <a:xfrm>
            <a:off x="5554800" y="4125960"/>
            <a:ext cx="1605960" cy="44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April, 2007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Atlas/CMS Motivation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89" name="CustomShape 2"/>
          <p:cNvSpPr/>
          <p:nvPr/>
        </p:nvSpPr>
        <p:spPr>
          <a:xfrm>
            <a:off x="227160" y="1248840"/>
            <a:ext cx="9600840" cy="60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>
            <a:normAutofit/>
          </a:bodyPr>
          <a:p>
            <a:pPr marL="216000" indent="-21600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LHC is a new energy regime: </a:t>
            </a:r>
            <a:r>
              <a:rPr b="0" lang="en-GB" sz="3200" spc="-1" strike="noStrike">
                <a:solidFill>
                  <a:srgbClr val="ff0000"/>
                </a:solidFill>
                <a:latin typeface="Arial"/>
              </a:rPr>
              <a:t>uncharted territory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3200" spc="-1" strike="noStrike">
              <a:latin typeface="Arial"/>
            </a:endParaRPr>
          </a:p>
          <a:p>
            <a:pPr marL="216000" indent="-21600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The guaranteed mission (seek and destroy)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‏</a:t>
            </a:r>
            <a:endParaRPr b="0" lang="en-US" sz="3200" spc="-1" strike="noStrike">
              <a:latin typeface="Arial"/>
            </a:endParaRPr>
          </a:p>
          <a:p>
            <a:pPr lvl="1" marL="306360" indent="-22032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find the Standard Model Higgs: completes SM, for now</a:t>
            </a:r>
            <a:endParaRPr b="0" lang="en-US" sz="2600" spc="-1" strike="noStrike">
              <a:latin typeface="Arial"/>
            </a:endParaRPr>
          </a:p>
          <a:p>
            <a:pPr lvl="1" marL="306360" indent="-22032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do not find the SM Higgs: falsify the model because machine fully covers available phase space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latin typeface="Arial"/>
            </a:endParaRPr>
          </a:p>
          <a:p>
            <a:pPr marL="216000" indent="-21600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The case for beyond the Standard Model</a:t>
            </a:r>
            <a:endParaRPr b="0" lang="en-US" sz="3200" spc="-1" strike="noStrike">
              <a:latin typeface="Arial"/>
            </a:endParaRPr>
          </a:p>
          <a:p>
            <a:pPr lvl="1" marL="306360" indent="-22032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new energy regime opens new doors</a:t>
            </a:r>
            <a:endParaRPr b="0" lang="en-US" sz="2600" spc="-1" strike="noStrike">
              <a:latin typeface="Arial"/>
            </a:endParaRPr>
          </a:p>
          <a:p>
            <a:pPr lvl="1" marL="306360" indent="-22032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anything beyond the Standard Model is a sensation</a:t>
            </a:r>
            <a:endParaRPr b="0" lang="en-US" sz="2600" spc="-1" strike="noStrike">
              <a:latin typeface="Arial"/>
            </a:endParaRPr>
          </a:p>
          <a:p>
            <a:pPr lvl="1" marL="306360" indent="-22032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be it SUSY, extra dimensions, leptoquarks, </a:t>
            </a:r>
            <a:r>
              <a:rPr b="0" i="1" lang="en-GB" sz="2600" spc="-1" strike="noStrike">
                <a:solidFill>
                  <a:srgbClr val="2323dc"/>
                </a:solidFill>
                <a:latin typeface="Arial"/>
              </a:rPr>
              <a:t>Z'</a:t>
            </a: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, .... or even better: </a:t>
            </a:r>
            <a:r>
              <a:rPr b="0" lang="en-GB" sz="2600" spc="-1" strike="noStrike">
                <a:solidFill>
                  <a:srgbClr val="ff0000"/>
                </a:solidFill>
                <a:latin typeface="Arial"/>
              </a:rPr>
              <a:t>the completely unexpected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Atlas: Detector Sketch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1" name="CustomShape 2"/>
          <p:cNvSpPr/>
          <p:nvPr/>
        </p:nvSpPr>
        <p:spPr>
          <a:xfrm>
            <a:off x="208080" y="1248840"/>
            <a:ext cx="9665640" cy="60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2" name="" descr=""/>
          <p:cNvPicPr/>
          <p:nvPr/>
        </p:nvPicPr>
        <p:blipFill>
          <a:blip r:embed="rId1"/>
          <a:stretch/>
        </p:blipFill>
        <p:spPr>
          <a:xfrm>
            <a:off x="531720" y="961920"/>
            <a:ext cx="8608680" cy="6349680"/>
          </a:xfrm>
          <a:prstGeom prst="rect">
            <a:avLst/>
          </a:prstGeom>
          <a:ln>
            <a:noFill/>
          </a:ln>
        </p:spPr>
      </p:pic>
      <p:sp>
        <p:nvSpPr>
          <p:cNvPr id="393" name="CustomShape 3"/>
          <p:cNvSpPr/>
          <p:nvPr/>
        </p:nvSpPr>
        <p:spPr>
          <a:xfrm>
            <a:off x="225360" y="911160"/>
            <a:ext cx="5767200" cy="79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the biggest collider detector ever, by far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eye catcher: </a:t>
            </a: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DejaVu LGC Sans"/>
              </a:rPr>
              <a:t>central air core toroid magnet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94" name="CustomShape 4"/>
          <p:cNvSpPr/>
          <p:nvPr/>
        </p:nvSpPr>
        <p:spPr>
          <a:xfrm>
            <a:off x="169920" y="6469200"/>
            <a:ext cx="9826200" cy="79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light weight construction: </a:t>
            </a: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DejaVu LGC Sans"/>
              </a:rPr>
              <a:t>if wrapped in plastic it floats on water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(22,000 m</a:t>
            </a:r>
            <a:r>
              <a:rPr b="0" lang="en-GB" sz="2000" spc="-1" strike="noStrike" baseline="33000">
                <a:solidFill>
                  <a:srgbClr val="000000"/>
                </a:solidFill>
                <a:latin typeface="Arial"/>
                <a:ea typeface="DejaVu LGC Sans"/>
              </a:rPr>
              <a:t>3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)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‏</a:t>
            </a:r>
            <a:endParaRPr b="0" lang="en-US" sz="2000" spc="-1" strike="noStrike"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still, weights more than half the Eiffel tower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95" name="Line 5"/>
          <p:cNvSpPr/>
          <p:nvPr/>
        </p:nvSpPr>
        <p:spPr>
          <a:xfrm>
            <a:off x="2511360" y="1755720"/>
            <a:ext cx="2743200" cy="98604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6"/>
          <p:cNvSpPr/>
          <p:nvPr/>
        </p:nvSpPr>
        <p:spPr>
          <a:xfrm>
            <a:off x="5257800" y="1611360"/>
            <a:ext cx="4570200" cy="44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7,000 ton weight, 25 m diameter, 45 m long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Atlas: Real Installation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98" name="" descr=""/>
          <p:cNvPicPr/>
          <p:nvPr/>
        </p:nvPicPr>
        <p:blipFill>
          <a:blip r:embed="rId1"/>
          <a:stretch/>
        </p:blipFill>
        <p:spPr>
          <a:xfrm>
            <a:off x="343080" y="1122480"/>
            <a:ext cx="9291240" cy="5974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CMS – Compact Muon Solenoid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400" name="" descr=""/>
          <p:cNvPicPr/>
          <p:nvPr/>
        </p:nvPicPr>
        <p:blipFill>
          <a:blip r:embed="rId1"/>
          <a:stretch/>
        </p:blipFill>
        <p:spPr>
          <a:xfrm>
            <a:off x="453960" y="919080"/>
            <a:ext cx="8883360" cy="5706720"/>
          </a:xfrm>
          <a:prstGeom prst="rect">
            <a:avLst/>
          </a:prstGeom>
          <a:ln>
            <a:noFill/>
          </a:ln>
        </p:spPr>
      </p:pic>
      <p:sp>
        <p:nvSpPr>
          <p:cNvPr id="401" name="CustomShape 2"/>
          <p:cNvSpPr/>
          <p:nvPr/>
        </p:nvSpPr>
        <p:spPr>
          <a:xfrm>
            <a:off x="227160" y="5707080"/>
            <a:ext cx="7881480" cy="1499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compact does not mean small</a:t>
            </a:r>
            <a:endParaRPr b="0" lang="en-US" sz="2400" spc="-1" strike="noStrike"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volume smaller than Atlas by ~5.6, but</a:t>
            </a:r>
            <a:endParaRPr b="0" lang="en-US" sz="2400" spc="-1" strike="noStrike"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weights 30% more than the Eiffel tower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eye catcher: </a:t>
            </a: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DejaVu LGC Sans"/>
              </a:rPr>
              <a:t>brilliant design in separately removable slices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02" name="CustomShape 3"/>
          <p:cNvSpPr/>
          <p:nvPr/>
        </p:nvSpPr>
        <p:spPr>
          <a:xfrm>
            <a:off x="4805280" y="1058760"/>
            <a:ext cx="4695480" cy="34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74520" bIns="45000">
            <a:noAutofit/>
          </a:bodyPr>
          <a:p>
            <a:pPr>
              <a:lnSpc>
                <a:spcPct val="87000"/>
              </a:lnSpc>
              <a:spcBef>
                <a:spcPts val="462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12,500 ton weight, 15 m diameter, 22 m long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CMS: Installation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404" name="" descr=""/>
          <p:cNvPicPr/>
          <p:nvPr/>
        </p:nvPicPr>
        <p:blipFill>
          <a:blip r:embed="rId1"/>
          <a:stretch/>
        </p:blipFill>
        <p:spPr>
          <a:xfrm>
            <a:off x="593640" y="1074600"/>
            <a:ext cx="8945280" cy="6030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LHCb: Mission and Sketch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06" name="CustomShape 2"/>
          <p:cNvSpPr/>
          <p:nvPr/>
        </p:nvSpPr>
        <p:spPr>
          <a:xfrm>
            <a:off x="208080" y="1248840"/>
            <a:ext cx="9665640" cy="60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304560" indent="-220320">
              <a:lnSpc>
                <a:spcPts val="3835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•"/>
              <a:tabLst>
                <a:tab algn="l" pos="304560"/>
                <a:tab algn="l" pos="417240"/>
                <a:tab algn="l" pos="874440"/>
                <a:tab algn="l" pos="1331640"/>
                <a:tab algn="l" pos="1788840"/>
                <a:tab algn="l" pos="2246040"/>
                <a:tab algn="l" pos="2703240"/>
                <a:tab algn="l" pos="3160440"/>
                <a:tab algn="l" pos="3617640"/>
                <a:tab algn="l" pos="4074840"/>
                <a:tab algn="l" pos="4532040"/>
                <a:tab algn="l" pos="4989240"/>
                <a:tab algn="l" pos="5446440"/>
                <a:tab algn="l" pos="5903640"/>
                <a:tab algn="l" pos="6360840"/>
                <a:tab algn="l" pos="6818040"/>
                <a:tab algn="l" pos="7275240"/>
                <a:tab algn="l" pos="7732440"/>
                <a:tab algn="l" pos="8189640"/>
                <a:tab algn="l" pos="8646840"/>
                <a:tab algn="l" pos="9104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The Large  Hadron  Collider beauty experiment</a:t>
            </a:r>
            <a:endParaRPr b="0" lang="en-US" sz="3200" spc="-1" strike="noStrike">
              <a:latin typeface="Arial"/>
            </a:endParaRPr>
          </a:p>
          <a:p>
            <a:pPr marL="304560" indent="-220320">
              <a:lnSpc>
                <a:spcPts val="3835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•"/>
              <a:tabLst>
                <a:tab algn="l" pos="304560"/>
                <a:tab algn="l" pos="417240"/>
                <a:tab algn="l" pos="874440"/>
                <a:tab algn="l" pos="1331640"/>
                <a:tab algn="l" pos="1788840"/>
                <a:tab algn="l" pos="2246040"/>
                <a:tab algn="l" pos="2703240"/>
                <a:tab algn="l" pos="3160440"/>
                <a:tab algn="l" pos="3617640"/>
                <a:tab algn="l" pos="4074840"/>
                <a:tab algn="l" pos="4532040"/>
                <a:tab algn="l" pos="4989240"/>
                <a:tab algn="l" pos="5446440"/>
                <a:tab algn="l" pos="5903640"/>
                <a:tab algn="l" pos="6360840"/>
                <a:tab algn="l" pos="6818040"/>
                <a:tab algn="l" pos="7275240"/>
                <a:tab algn="l" pos="7732440"/>
                <a:tab algn="l" pos="8189640"/>
                <a:tab algn="l" pos="8646840"/>
                <a:tab algn="l" pos="9104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for precise measurements of </a:t>
            </a:r>
            <a:r>
              <a:rPr b="0" i="1" lang="en-GB" sz="3200" spc="-1" strike="noStrike">
                <a:solidFill>
                  <a:srgbClr val="000000"/>
                </a:solidFill>
                <a:latin typeface="Arial"/>
              </a:rPr>
              <a:t>CP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 violation and rare decays</a:t>
            </a:r>
            <a:endParaRPr b="0" lang="en-US" sz="3200" spc="-1" strike="noStrike">
              <a:latin typeface="Arial"/>
            </a:endParaRPr>
          </a:p>
          <a:p>
            <a:pPr marL="304560" indent="-218520">
              <a:lnSpc>
                <a:spcPts val="3835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407" name="" descr=""/>
          <p:cNvPicPr/>
          <p:nvPr/>
        </p:nvPicPr>
        <p:blipFill>
          <a:blip r:embed="rId1"/>
          <a:stretch/>
        </p:blipFill>
        <p:spPr>
          <a:xfrm>
            <a:off x="2082960" y="2697120"/>
            <a:ext cx="7289280" cy="445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LHCb: At the Interaction Point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09" name="CustomShape 2"/>
          <p:cNvSpPr/>
          <p:nvPr/>
        </p:nvSpPr>
        <p:spPr>
          <a:xfrm>
            <a:off x="208080" y="1248840"/>
            <a:ext cx="9665640" cy="60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0" name="" descr=""/>
          <p:cNvPicPr/>
          <p:nvPr/>
        </p:nvPicPr>
        <p:blipFill>
          <a:blip r:embed="rId1"/>
          <a:stretch/>
        </p:blipFill>
        <p:spPr>
          <a:xfrm>
            <a:off x="495360" y="1058760"/>
            <a:ext cx="9008640" cy="6081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Sketch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412" name="" descr=""/>
          <p:cNvPicPr/>
          <p:nvPr/>
        </p:nvPicPr>
        <p:blipFill>
          <a:blip r:embed="rId1"/>
          <a:stretch/>
        </p:blipFill>
        <p:spPr>
          <a:xfrm>
            <a:off x="525600" y="995400"/>
            <a:ext cx="8694360" cy="569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 Detector Pictures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414" name="" descr=""/>
          <p:cNvPicPr/>
          <p:nvPr/>
        </p:nvPicPr>
        <p:blipFill>
          <a:blip r:embed="rId1"/>
          <a:stretch/>
        </p:blipFill>
        <p:spPr>
          <a:xfrm>
            <a:off x="681120" y="1017720"/>
            <a:ext cx="8503920" cy="6260760"/>
          </a:xfrm>
          <a:prstGeom prst="rect">
            <a:avLst/>
          </a:prstGeom>
          <a:ln>
            <a:noFill/>
          </a:ln>
        </p:spPr>
      </p:pic>
      <p:sp>
        <p:nvSpPr>
          <p:cNvPr id="415" name="CustomShape 2"/>
          <p:cNvSpPr/>
          <p:nvPr/>
        </p:nvSpPr>
        <p:spPr>
          <a:xfrm>
            <a:off x="914400" y="1414440"/>
            <a:ext cx="1080" cy="35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Dimensions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16" name="CustomShape 3"/>
          <p:cNvSpPr/>
          <p:nvPr/>
        </p:nvSpPr>
        <p:spPr>
          <a:xfrm>
            <a:off x="879480" y="1285920"/>
            <a:ext cx="2123640" cy="780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 baseline="-33000">
                <a:solidFill>
                  <a:srgbClr val="dffedf"/>
                </a:solidFill>
                <a:latin typeface="Arial"/>
                <a:ea typeface="msmincho"/>
              </a:rPr>
              <a:t>Dimension: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 baseline="-33000">
                <a:solidFill>
                  <a:srgbClr val="dffedf"/>
                </a:solidFill>
                <a:latin typeface="Arial"/>
                <a:ea typeface="msmincho"/>
              </a:rPr>
              <a:t> </a:t>
            </a:r>
            <a:r>
              <a:rPr b="0" lang="en-GB" sz="2400" spc="-1" strike="noStrike" baseline="-33000">
                <a:solidFill>
                  <a:srgbClr val="dffedf"/>
                </a:solidFill>
                <a:latin typeface="Arial"/>
                <a:ea typeface="msmincho"/>
              </a:rPr>
              <a:t>12mx12mx16m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-14040" y="1006200"/>
            <a:ext cx="9190440" cy="5884560"/>
          </a:xfrm>
          <a:prstGeom prst="rect">
            <a:avLst/>
          </a:prstGeom>
          <a:ln>
            <a:noFill/>
          </a:ln>
        </p:spPr>
      </p:pic>
      <p:sp>
        <p:nvSpPr>
          <p:cNvPr id="286" name="CustomShape 1"/>
          <p:cNvSpPr/>
          <p:nvPr/>
        </p:nvSpPr>
        <p:spPr>
          <a:xfrm>
            <a:off x="457200" y="147960"/>
            <a:ext cx="868284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76000"/>
              </a:lnSpc>
            </a:pPr>
            <a:r>
              <a:rPr b="0" i="1" lang="en-GB" sz="6000" spc="-1" strike="noStrike">
                <a:solidFill>
                  <a:srgbClr val="000000"/>
                </a:solidFill>
                <a:latin typeface="Arial"/>
              </a:rPr>
              <a:t>Rotational Velocity</a:t>
            </a:r>
            <a:endParaRPr b="0" lang="en-US" sz="6000" spc="-1" strike="noStrike">
              <a:latin typeface="Arial"/>
            </a:endParaRPr>
          </a:p>
        </p:txBody>
      </p:sp>
      <p:sp>
        <p:nvSpPr>
          <p:cNvPr id="287" name="Line 2"/>
          <p:cNvSpPr/>
          <p:nvPr/>
        </p:nvSpPr>
        <p:spPr>
          <a:xfrm flipH="1">
            <a:off x="330480" y="4811040"/>
            <a:ext cx="1163520" cy="165600"/>
          </a:xfrm>
          <a:prstGeom prst="line">
            <a:avLst/>
          </a:prstGeom>
          <a:ln w="36720">
            <a:solidFill>
              <a:srgbClr val="ffff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Line 3"/>
          <p:cNvSpPr/>
          <p:nvPr/>
        </p:nvSpPr>
        <p:spPr>
          <a:xfrm flipH="1">
            <a:off x="1514520" y="4651200"/>
            <a:ext cx="1163520" cy="165960"/>
          </a:xfrm>
          <a:prstGeom prst="line">
            <a:avLst/>
          </a:prstGeom>
          <a:ln w="36720">
            <a:solidFill>
              <a:srgbClr val="ff33ff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4"/>
          <p:cNvSpPr/>
          <p:nvPr/>
        </p:nvSpPr>
        <p:spPr>
          <a:xfrm>
            <a:off x="1292040" y="4163400"/>
            <a:ext cx="1436400" cy="412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ff00ff"/>
                </a:solidFill>
                <a:latin typeface="Arial"/>
                <a:ea typeface="DejaVu Sans"/>
              </a:rPr>
              <a:t>gravitation</a:t>
            </a:r>
            <a:endParaRPr b="0" lang="en-US" sz="2180" spc="-1" strike="noStrike">
              <a:latin typeface="Arial"/>
            </a:endParaRPr>
          </a:p>
        </p:txBody>
      </p:sp>
      <p:sp>
        <p:nvSpPr>
          <p:cNvPr id="290" name="CustomShape 5"/>
          <p:cNvSpPr/>
          <p:nvPr/>
        </p:nvSpPr>
        <p:spPr>
          <a:xfrm>
            <a:off x="108000" y="5021640"/>
            <a:ext cx="1716120" cy="745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ffff99"/>
                </a:solidFill>
                <a:latin typeface="Arial"/>
                <a:ea typeface="DejaVu Sans"/>
              </a:rPr>
              <a:t>centripetal acceleration</a:t>
            </a:r>
            <a:endParaRPr b="0" lang="en-US" sz="2180" spc="-1" strike="noStrike">
              <a:latin typeface="Arial"/>
            </a:endParaRPr>
          </a:p>
        </p:txBody>
      </p:sp>
      <p:sp>
        <p:nvSpPr>
          <p:cNvPr id="291" name="CustomShape 6"/>
          <p:cNvSpPr/>
          <p:nvPr/>
        </p:nvSpPr>
        <p:spPr>
          <a:xfrm>
            <a:off x="2779200" y="5753160"/>
            <a:ext cx="6243840" cy="103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DejaVu Sans"/>
              </a:rPr>
              <a:t>Measured rotational velocity requires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  <a:ea typeface="DejaVu Sans"/>
              </a:rPr>
              <a:t>additional 'dark' matter to be present.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5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83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83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83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83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" dur="83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Time Of Flight Detector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18" name="CustomShape 2"/>
          <p:cNvSpPr/>
          <p:nvPr/>
        </p:nvSpPr>
        <p:spPr>
          <a:xfrm>
            <a:off x="208080" y="1248840"/>
            <a:ext cx="9665640" cy="60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9" name="" descr=""/>
          <p:cNvPicPr/>
          <p:nvPr/>
        </p:nvPicPr>
        <p:blipFill>
          <a:blip r:embed="rId1"/>
          <a:stretch/>
        </p:blipFill>
        <p:spPr>
          <a:xfrm>
            <a:off x="146160" y="1684440"/>
            <a:ext cx="7506720" cy="5619240"/>
          </a:xfrm>
          <a:prstGeom prst="rect">
            <a:avLst/>
          </a:prstGeom>
          <a:ln>
            <a:noFill/>
          </a:ln>
        </p:spPr>
      </p:pic>
      <p:pic>
        <p:nvPicPr>
          <p:cNvPr id="420" name="" descr=""/>
          <p:cNvPicPr/>
          <p:nvPr/>
        </p:nvPicPr>
        <p:blipFill>
          <a:blip r:embed="rId2"/>
          <a:stretch/>
        </p:blipFill>
        <p:spPr>
          <a:xfrm>
            <a:off x="4659480" y="1079640"/>
            <a:ext cx="5238360" cy="3887280"/>
          </a:xfrm>
          <a:prstGeom prst="rect">
            <a:avLst/>
          </a:prstGeom>
          <a:ln>
            <a:noFill/>
          </a:ln>
        </p:spPr>
      </p:pic>
      <p:sp>
        <p:nvSpPr>
          <p:cNvPr id="421" name="CustomShape 3"/>
          <p:cNvSpPr/>
          <p:nvPr/>
        </p:nvSpPr>
        <p:spPr>
          <a:xfrm>
            <a:off x="7583400" y="3079800"/>
            <a:ext cx="1653840" cy="350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ffff00"/>
                </a:solidFill>
                <a:latin typeface="Arial"/>
                <a:ea typeface="DejaVu LGC Sans"/>
              </a:rPr>
              <a:t>photomultiplier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22" name="CustomShape 4"/>
          <p:cNvSpPr/>
          <p:nvPr/>
        </p:nvSpPr>
        <p:spPr>
          <a:xfrm>
            <a:off x="6543720" y="3797280"/>
            <a:ext cx="553680" cy="35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ffff00"/>
                </a:solidFill>
                <a:latin typeface="Arial"/>
                <a:ea typeface="DejaVu LGC Sans"/>
              </a:rPr>
              <a:t>cone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23" name="CustomShape 5"/>
          <p:cNvSpPr/>
          <p:nvPr/>
        </p:nvSpPr>
        <p:spPr>
          <a:xfrm>
            <a:off x="6118200" y="2776680"/>
            <a:ext cx="836280" cy="35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ff"/>
                </a:solidFill>
                <a:latin typeface="Arial"/>
                <a:ea typeface="DejaVu LGC Sans"/>
              </a:rPr>
              <a:t>holders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24" name="CustomShape 6"/>
          <p:cNvSpPr/>
          <p:nvPr/>
        </p:nvSpPr>
        <p:spPr>
          <a:xfrm>
            <a:off x="4803840" y="2205000"/>
            <a:ext cx="1810800" cy="35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ffff00"/>
                </a:solidFill>
                <a:latin typeface="Arial"/>
                <a:ea typeface="DejaVu LGC Sans"/>
              </a:rPr>
              <a:t>scintillation bars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25" name="CustomShape 7"/>
          <p:cNvSpPr/>
          <p:nvPr/>
        </p:nvSpPr>
        <p:spPr>
          <a:xfrm>
            <a:off x="7738920" y="4421160"/>
            <a:ext cx="948960" cy="35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ffff00"/>
                </a:solidFill>
                <a:latin typeface="Arial"/>
                <a:ea typeface="DejaVu LGC Sans"/>
              </a:rPr>
              <a:t>pre-amp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26" name="CustomShape 8"/>
          <p:cNvSpPr/>
          <p:nvPr/>
        </p:nvSpPr>
        <p:spPr>
          <a:xfrm>
            <a:off x="958680" y="3157560"/>
            <a:ext cx="2104920" cy="350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ffff00"/>
                </a:solidFill>
                <a:latin typeface="Arial"/>
                <a:ea typeface="DejaVu LGC Sans"/>
              </a:rPr>
              <a:t>happy MIT folks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27" name="CustomShape 9"/>
          <p:cNvSpPr/>
          <p:nvPr/>
        </p:nvSpPr>
        <p:spPr>
          <a:xfrm>
            <a:off x="4146480" y="5556240"/>
            <a:ext cx="756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Central Outer Tracker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429" name="" descr=""/>
          <p:cNvPicPr/>
          <p:nvPr/>
        </p:nvPicPr>
        <p:blipFill>
          <a:blip r:embed="rId1"/>
          <a:stretch/>
        </p:blipFill>
        <p:spPr>
          <a:xfrm>
            <a:off x="906480" y="1182600"/>
            <a:ext cx="8173800" cy="6048000"/>
          </a:xfrm>
          <a:prstGeom prst="rect">
            <a:avLst/>
          </a:prstGeom>
          <a:ln>
            <a:noFill/>
          </a:ln>
        </p:spPr>
      </p:pic>
      <p:sp>
        <p:nvSpPr>
          <p:cNvPr id="430" name="CustomShape 2"/>
          <p:cNvSpPr/>
          <p:nvPr/>
        </p:nvSpPr>
        <p:spPr>
          <a:xfrm>
            <a:off x="5295960" y="3400560"/>
            <a:ext cx="200628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3"/>
          <p:cNvSpPr/>
          <p:nvPr/>
        </p:nvSpPr>
        <p:spPr>
          <a:xfrm>
            <a:off x="3305160" y="2111400"/>
            <a:ext cx="78696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4"/>
          <p:cNvSpPr/>
          <p:nvPr/>
        </p:nvSpPr>
        <p:spPr>
          <a:xfrm>
            <a:off x="8664480" y="1382760"/>
            <a:ext cx="3312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Central Outer Tracker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34" name="CustomShape 2"/>
          <p:cNvSpPr/>
          <p:nvPr/>
        </p:nvSpPr>
        <p:spPr>
          <a:xfrm>
            <a:off x="-360" y="1248840"/>
            <a:ext cx="10078560" cy="60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3"/>
          <p:cNvSpPr/>
          <p:nvPr/>
        </p:nvSpPr>
        <p:spPr>
          <a:xfrm>
            <a:off x="5295960" y="3400560"/>
            <a:ext cx="200628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4"/>
          <p:cNvSpPr/>
          <p:nvPr/>
        </p:nvSpPr>
        <p:spPr>
          <a:xfrm>
            <a:off x="3305160" y="2111400"/>
            <a:ext cx="78696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5"/>
          <p:cNvSpPr/>
          <p:nvPr/>
        </p:nvSpPr>
        <p:spPr>
          <a:xfrm>
            <a:off x="8664480" y="1382760"/>
            <a:ext cx="3312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8" name="" descr=""/>
          <p:cNvPicPr/>
          <p:nvPr/>
        </p:nvPicPr>
        <p:blipFill>
          <a:blip r:embed="rId1"/>
          <a:stretch/>
        </p:blipFill>
        <p:spPr>
          <a:xfrm>
            <a:off x="87480" y="1390680"/>
            <a:ext cx="5112720" cy="5393880"/>
          </a:xfrm>
          <a:prstGeom prst="rect">
            <a:avLst/>
          </a:prstGeom>
          <a:ln>
            <a:noFill/>
          </a:ln>
        </p:spPr>
      </p:pic>
      <p:pic>
        <p:nvPicPr>
          <p:cNvPr id="439" name="" descr=""/>
          <p:cNvPicPr/>
          <p:nvPr/>
        </p:nvPicPr>
        <p:blipFill>
          <a:blip r:embed="rId2"/>
          <a:stretch/>
        </p:blipFill>
        <p:spPr>
          <a:xfrm>
            <a:off x="5278320" y="1382760"/>
            <a:ext cx="4495680" cy="5393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Silicon Detector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441" name="" descr=""/>
          <p:cNvPicPr/>
          <p:nvPr/>
        </p:nvPicPr>
        <p:blipFill>
          <a:blip r:embed="rId1"/>
          <a:stretch/>
        </p:blipFill>
        <p:spPr>
          <a:xfrm>
            <a:off x="906480" y="1019160"/>
            <a:ext cx="8251560" cy="6075000"/>
          </a:xfrm>
          <a:prstGeom prst="rect">
            <a:avLst/>
          </a:prstGeom>
          <a:ln>
            <a:noFill/>
          </a:ln>
        </p:spPr>
      </p:pic>
      <p:sp>
        <p:nvSpPr>
          <p:cNvPr id="442" name="CustomShape 2"/>
          <p:cNvSpPr/>
          <p:nvPr/>
        </p:nvSpPr>
        <p:spPr>
          <a:xfrm>
            <a:off x="1123920" y="5148360"/>
            <a:ext cx="756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3"/>
          <p:cNvSpPr/>
          <p:nvPr/>
        </p:nvSpPr>
        <p:spPr>
          <a:xfrm>
            <a:off x="214200" y="1044720"/>
            <a:ext cx="1548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4"/>
          <p:cNvSpPr/>
          <p:nvPr/>
        </p:nvSpPr>
        <p:spPr>
          <a:xfrm>
            <a:off x="9772560" y="480960"/>
            <a:ext cx="144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5"/>
          <p:cNvSpPr/>
          <p:nvPr/>
        </p:nvSpPr>
        <p:spPr>
          <a:xfrm>
            <a:off x="9201240" y="7556400"/>
            <a:ext cx="2484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6"/>
          <p:cNvSpPr/>
          <p:nvPr/>
        </p:nvSpPr>
        <p:spPr>
          <a:xfrm>
            <a:off x="206280" y="6396120"/>
            <a:ext cx="6948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7"/>
          <p:cNvSpPr/>
          <p:nvPr/>
        </p:nvSpPr>
        <p:spPr>
          <a:xfrm>
            <a:off x="74520" y="5356080"/>
            <a:ext cx="1440" cy="42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Silicon Vertex Detector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449" name="" descr=""/>
          <p:cNvPicPr/>
          <p:nvPr/>
        </p:nvPicPr>
        <p:blipFill>
          <a:blip r:embed="rId1"/>
          <a:stretch/>
        </p:blipFill>
        <p:spPr>
          <a:xfrm>
            <a:off x="603360" y="1042920"/>
            <a:ext cx="8805240" cy="6225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</a:rPr>
              <a:t>Conclusions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451" name="CustomShape 2"/>
          <p:cNvSpPr/>
          <p:nvPr/>
        </p:nvSpPr>
        <p:spPr>
          <a:xfrm>
            <a:off x="225000" y="1236240"/>
            <a:ext cx="9666000" cy="606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>
            <a:normAutofit/>
          </a:bodyPr>
          <a:p>
            <a:pPr>
              <a:lnSpc>
                <a:spcPct val="87000"/>
              </a:lnSpc>
              <a:spcBef>
                <a:spcPts val="289"/>
              </a:spcBef>
              <a:spcAft>
                <a:spcPts val="720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msmincho"/>
              </a:rPr>
              <a:t>We have a month ahead of us</a:t>
            </a:r>
            <a:endParaRPr b="0" lang="en-US" sz="32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msmincho"/>
              </a:rPr>
              <a:t>Learn how an experimenters work</a:t>
            </a:r>
            <a:endParaRPr b="0" lang="en-US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msmincho"/>
              </a:rPr>
              <a:t>Experimental setup</a:t>
            </a:r>
            <a:endParaRPr b="0" lang="en-US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msmincho"/>
              </a:rPr>
              <a:t>Basic physics ideas</a:t>
            </a:r>
            <a:endParaRPr b="0" lang="en-US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msmincho"/>
              </a:rPr>
              <a:t>Basic measurements</a:t>
            </a:r>
            <a:endParaRPr b="0" lang="en-US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msmincho"/>
              </a:rPr>
              <a:t>Give a talk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87000"/>
              </a:lnSpc>
              <a:spcBef>
                <a:spcPts val="289"/>
              </a:spcBef>
              <a:spcAft>
                <a:spcPts val="720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msmincho"/>
              </a:rPr>
              <a:t>Instructions for course</a:t>
            </a:r>
            <a:endParaRPr b="0" lang="en-US" sz="32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msmincho"/>
              </a:rPr>
              <a:t>get registered for a user account on subMIT our computing resource</a:t>
            </a:r>
            <a:endParaRPr b="0" lang="en-US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msmincho"/>
              </a:rPr>
              <a:t>Review the projects to see which one you are most interested in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" descr=""/>
          <p:cNvPicPr/>
          <p:nvPr/>
        </p:nvPicPr>
        <p:blipFill>
          <a:blip r:embed="rId1"/>
          <a:stretch/>
        </p:blipFill>
        <p:spPr>
          <a:xfrm>
            <a:off x="-5400" y="894240"/>
            <a:ext cx="8294400" cy="5990400"/>
          </a:xfrm>
          <a:prstGeom prst="rect">
            <a:avLst/>
          </a:prstGeom>
          <a:ln>
            <a:noFill/>
          </a:ln>
        </p:spPr>
      </p:pic>
      <p:sp>
        <p:nvSpPr>
          <p:cNvPr id="293" name="CustomShape 1"/>
          <p:cNvSpPr/>
          <p:nvPr/>
        </p:nvSpPr>
        <p:spPr>
          <a:xfrm>
            <a:off x="460080" y="72000"/>
            <a:ext cx="8499960" cy="93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76000"/>
              </a:lnSpc>
            </a:pPr>
            <a:r>
              <a:rPr b="0" i="1" lang="en-GB" sz="5600" spc="-1" strike="noStrike">
                <a:solidFill>
                  <a:srgbClr val="000000"/>
                </a:solidFill>
                <a:latin typeface="Arial"/>
              </a:rPr>
              <a:t>Gravitational Lensing</a:t>
            </a:r>
            <a:endParaRPr b="0" lang="en-US" sz="5600" spc="-1" strike="noStrike">
              <a:latin typeface="Arial"/>
            </a:endParaRPr>
          </a:p>
        </p:txBody>
      </p:sp>
      <p:pic>
        <p:nvPicPr>
          <p:cNvPr id="294" name="" descr=""/>
          <p:cNvPicPr/>
          <p:nvPr/>
        </p:nvPicPr>
        <p:blipFill>
          <a:blip r:embed="rId2"/>
          <a:stretch/>
        </p:blipFill>
        <p:spPr>
          <a:xfrm>
            <a:off x="7218360" y="866880"/>
            <a:ext cx="1925280" cy="5990760"/>
          </a:xfrm>
          <a:prstGeom prst="rect">
            <a:avLst/>
          </a:prstGeom>
          <a:ln>
            <a:noFill/>
          </a:ln>
        </p:spPr>
      </p:pic>
      <p:sp>
        <p:nvSpPr>
          <p:cNvPr id="295" name="CustomShape 2"/>
          <p:cNvSpPr/>
          <p:nvPr/>
        </p:nvSpPr>
        <p:spPr>
          <a:xfrm>
            <a:off x="-12960" y="893880"/>
            <a:ext cx="3183840" cy="699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9999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4000" spc="-1" strike="noStrike">
                <a:solidFill>
                  <a:srgbClr val="ffffff"/>
                </a:solidFill>
                <a:latin typeface="Arial"/>
                <a:ea typeface="DejaVu Sans"/>
              </a:rPr>
              <a:t>Bullet Cluster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3123360" y="1753920"/>
            <a:ext cx="2545560" cy="52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9999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33ff"/>
                </a:solidFill>
                <a:latin typeface="Arial"/>
                <a:ea typeface="DejaVu Sans"/>
              </a:rPr>
              <a:t>visible matter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4200480" y="5705280"/>
            <a:ext cx="2199960" cy="52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9999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6600cc"/>
                </a:solidFill>
                <a:latin typeface="Arial"/>
                <a:ea typeface="DejaVu Sans"/>
              </a:rPr>
              <a:t>dark matter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98" name="Line 5"/>
          <p:cNvSpPr/>
          <p:nvPr/>
        </p:nvSpPr>
        <p:spPr>
          <a:xfrm flipH="1">
            <a:off x="3897000" y="2404800"/>
            <a:ext cx="501120" cy="1327680"/>
          </a:xfrm>
          <a:prstGeom prst="line">
            <a:avLst/>
          </a:prstGeom>
          <a:ln w="183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Line 6"/>
          <p:cNvSpPr/>
          <p:nvPr/>
        </p:nvSpPr>
        <p:spPr>
          <a:xfrm flipV="1">
            <a:off x="5142600" y="3980160"/>
            <a:ext cx="829440" cy="1578600"/>
          </a:xfrm>
          <a:prstGeom prst="line">
            <a:avLst/>
          </a:prstGeom>
          <a:ln w="183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Line 7"/>
          <p:cNvSpPr/>
          <p:nvPr/>
        </p:nvSpPr>
        <p:spPr>
          <a:xfrm>
            <a:off x="4628520" y="2409120"/>
            <a:ext cx="596160" cy="1323720"/>
          </a:xfrm>
          <a:prstGeom prst="line">
            <a:avLst/>
          </a:prstGeom>
          <a:ln w="183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Line 8"/>
          <p:cNvSpPr/>
          <p:nvPr/>
        </p:nvSpPr>
        <p:spPr>
          <a:xfrm flipH="1" flipV="1">
            <a:off x="2901240" y="4642200"/>
            <a:ext cx="1992960" cy="916200"/>
          </a:xfrm>
          <a:prstGeom prst="line">
            <a:avLst/>
          </a:prstGeom>
          <a:ln w="183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" dur="indefinite" restart="never" nodeType="tmRoot">
          <p:childTnLst>
            <p:seq>
              <p:cTn id="25" dur="indefinite" nodeType="mainSeq"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5760" y="3600"/>
            <a:ext cx="1007496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</a:rPr>
              <a:t>How to think about particle collisions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171000" y="910800"/>
            <a:ext cx="9704520" cy="57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216000" indent="-216000">
              <a:lnSpc>
                <a:spcPct val="100000"/>
              </a:lnSpc>
              <a:spcAft>
                <a:spcPts val="573"/>
              </a:spcAf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Some basic ‘rules’</a:t>
            </a:r>
            <a:endParaRPr b="0" lang="en-US" sz="3200" spc="-1" strike="noStrike">
              <a:latin typeface="Arial"/>
            </a:endParaRPr>
          </a:p>
          <a:p>
            <a:pPr lvl="1" marL="640080" indent="-274320">
              <a:lnSpc>
                <a:spcPct val="100000"/>
              </a:lnSpc>
              <a:spcAft>
                <a:spcPts val="57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Arial"/>
              </a:rPr>
              <a:t>Single collision cannot be predicted: Quantum Mechanics is probabilistic</a:t>
            </a:r>
            <a:endParaRPr b="0" lang="en-US" sz="2200" spc="-1" strike="noStrike">
              <a:latin typeface="Arial"/>
            </a:endParaRPr>
          </a:p>
          <a:p>
            <a:pPr lvl="1" marL="640080" indent="-274320">
              <a:lnSpc>
                <a:spcPct val="100000"/>
              </a:lnSpc>
              <a:spcAft>
                <a:spcPts val="57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Arial"/>
              </a:rPr>
              <a:t>We need to study a long, ideally infinite number of collisions</a:t>
            </a:r>
            <a:endParaRPr b="0" lang="en-US" sz="2200" spc="-1" strike="noStrike">
              <a:latin typeface="Arial"/>
            </a:endParaRPr>
          </a:p>
          <a:p>
            <a:pPr lvl="1" marL="640080" indent="-274320">
              <a:lnSpc>
                <a:spcPct val="100000"/>
              </a:lnSpc>
              <a:spcAft>
                <a:spcPts val="57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Arial"/>
              </a:rPr>
              <a:t>We can draw diagrams how collisions happen</a:t>
            </a:r>
            <a:endParaRPr b="0" lang="en-US" sz="2200" spc="-1" strike="noStrike">
              <a:latin typeface="Arial"/>
            </a:endParaRPr>
          </a:p>
          <a:p>
            <a:pPr lvl="1" marL="640080" indent="-274320">
              <a:lnSpc>
                <a:spcPct val="100000"/>
              </a:lnSpc>
              <a:spcAft>
                <a:spcPts val="57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Arial"/>
              </a:rPr>
              <a:t>Certain rules apply: conservation laws (ex. Charge), coupling strength</a:t>
            </a:r>
            <a:endParaRPr b="0" lang="en-US" sz="2200" spc="-1" strike="noStrike">
              <a:latin typeface="Arial"/>
            </a:endParaRPr>
          </a:p>
          <a:p>
            <a:pPr lvl="1" marL="640080" indent="-274320">
              <a:lnSpc>
                <a:spcPct val="100000"/>
              </a:lnSpc>
              <a:spcAft>
                <a:spcPts val="57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Arial"/>
              </a:rPr>
              <a:t>Particles have mass and lifetimes ….</a:t>
            </a:r>
            <a:endParaRPr b="0" lang="en-US" sz="2200" spc="-1" strike="noStrike">
              <a:latin typeface="Arial"/>
            </a:endParaRPr>
          </a:p>
          <a:p>
            <a:pPr lvl="1" marL="640080" indent="-274320">
              <a:lnSpc>
                <a:spcPct val="100000"/>
              </a:lnSpc>
              <a:spcAft>
                <a:spcPts val="57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Arial"/>
              </a:rPr>
              <a:t>All ‘possible diagrams’ must be considered: simple diagrams are likely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304" name="Line 3"/>
          <p:cNvSpPr/>
          <p:nvPr/>
        </p:nvSpPr>
        <p:spPr>
          <a:xfrm>
            <a:off x="1371600" y="4128480"/>
            <a:ext cx="2488320" cy="122688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Line 4"/>
          <p:cNvSpPr/>
          <p:nvPr/>
        </p:nvSpPr>
        <p:spPr>
          <a:xfrm flipV="1">
            <a:off x="1206000" y="5355360"/>
            <a:ext cx="2653920" cy="1258560"/>
          </a:xfrm>
          <a:prstGeom prst="line">
            <a:avLst/>
          </a:prstGeom>
          <a:ln w="36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Line 5"/>
          <p:cNvSpPr/>
          <p:nvPr/>
        </p:nvSpPr>
        <p:spPr>
          <a:xfrm>
            <a:off x="5638320" y="5424480"/>
            <a:ext cx="2634120" cy="976320"/>
          </a:xfrm>
          <a:prstGeom prst="line">
            <a:avLst/>
          </a:prstGeom>
          <a:ln w="38160">
            <a:solidFill>
              <a:srgbClr val="fe7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Line 6"/>
          <p:cNvSpPr/>
          <p:nvPr/>
        </p:nvSpPr>
        <p:spPr>
          <a:xfrm flipV="1">
            <a:off x="5669280" y="4206240"/>
            <a:ext cx="2560320" cy="1206360"/>
          </a:xfrm>
          <a:prstGeom prst="line">
            <a:avLst/>
          </a:prstGeom>
          <a:ln w="38160">
            <a:solidFill>
              <a:srgbClr val="fe7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Line 7"/>
          <p:cNvSpPr/>
          <p:nvPr/>
        </p:nvSpPr>
        <p:spPr>
          <a:xfrm>
            <a:off x="3844800" y="5355360"/>
            <a:ext cx="1824480" cy="53280"/>
          </a:xfrm>
          <a:prstGeom prst="line">
            <a:avLst/>
          </a:prstGeom>
          <a:ln w="3672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TextShape 8"/>
          <p:cNvSpPr txBox="1"/>
          <p:nvPr/>
        </p:nvSpPr>
        <p:spPr>
          <a:xfrm>
            <a:off x="252720" y="7038000"/>
            <a:ext cx="12718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Initial state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0" name="TextShape 9"/>
          <p:cNvSpPr txBox="1"/>
          <p:nvPr/>
        </p:nvSpPr>
        <p:spPr>
          <a:xfrm>
            <a:off x="7957080" y="7038000"/>
            <a:ext cx="11577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final state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1" name="TextShape 10"/>
          <p:cNvSpPr txBox="1"/>
          <p:nvPr/>
        </p:nvSpPr>
        <p:spPr>
          <a:xfrm>
            <a:off x="640080" y="4023360"/>
            <a:ext cx="4413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e+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2" name="TextShape 11"/>
          <p:cNvSpPr txBox="1"/>
          <p:nvPr/>
        </p:nvSpPr>
        <p:spPr>
          <a:xfrm>
            <a:off x="640080" y="6543360"/>
            <a:ext cx="383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e-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3" name="TextShape 12"/>
          <p:cNvSpPr txBox="1"/>
          <p:nvPr/>
        </p:nvSpPr>
        <p:spPr>
          <a:xfrm>
            <a:off x="8272080" y="4023360"/>
            <a:ext cx="4460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  <a:ea typeface="Arial"/>
              </a:rPr>
              <a:t>μ</a:t>
            </a:r>
            <a:r>
              <a:rPr b="0" lang="en-US" sz="1800" spc="-1" strike="noStrike">
                <a:latin typeface="Arial"/>
              </a:rPr>
              <a:t>+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4" name="TextShape 13"/>
          <p:cNvSpPr txBox="1"/>
          <p:nvPr/>
        </p:nvSpPr>
        <p:spPr>
          <a:xfrm>
            <a:off x="8272440" y="6219360"/>
            <a:ext cx="388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  <a:ea typeface="Arial"/>
              </a:rPr>
              <a:t>μ-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5" name="TextShape 14"/>
          <p:cNvSpPr txBox="1"/>
          <p:nvPr/>
        </p:nvSpPr>
        <p:spPr>
          <a:xfrm>
            <a:off x="4456080" y="4851360"/>
            <a:ext cx="67428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800" spc="-1" strike="noStrike">
                <a:latin typeface="Arial"/>
              </a:rPr>
              <a:t>Z/</a:t>
            </a:r>
            <a:r>
              <a:rPr b="0" lang="en-US" sz="2800" spc="-1" strike="noStrike">
                <a:latin typeface="Arial"/>
                <a:ea typeface="Arial"/>
              </a:rPr>
              <a:t>γ</a:t>
            </a:r>
            <a:endParaRPr b="0" lang="en-US" sz="2800" spc="-1" strike="noStrike">
              <a:latin typeface="Arial"/>
            </a:endParaRPr>
          </a:p>
        </p:txBody>
      </p:sp>
      <p:grpSp>
        <p:nvGrpSpPr>
          <p:cNvPr id="316" name="Group 15"/>
          <p:cNvGrpSpPr/>
          <p:nvPr/>
        </p:nvGrpSpPr>
        <p:grpSpPr>
          <a:xfrm>
            <a:off x="6862320" y="4846320"/>
            <a:ext cx="1817640" cy="707760"/>
            <a:chOff x="6862320" y="4846320"/>
            <a:chExt cx="1817640" cy="707760"/>
          </a:xfrm>
        </p:grpSpPr>
        <p:sp>
          <p:nvSpPr>
            <p:cNvPr id="317" name="Line 16"/>
            <p:cNvSpPr/>
            <p:nvPr/>
          </p:nvSpPr>
          <p:spPr>
            <a:xfrm>
              <a:off x="6862320" y="4846320"/>
              <a:ext cx="1458720" cy="457200"/>
            </a:xfrm>
            <a:prstGeom prst="line">
              <a:avLst/>
            </a:prstGeom>
            <a:ln w="36720">
              <a:solidFill>
                <a:srgbClr val="ff3333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8" name="TextShape 17"/>
            <p:cNvSpPr txBox="1"/>
            <p:nvPr/>
          </p:nvSpPr>
          <p:spPr>
            <a:xfrm>
              <a:off x="8321040" y="5067360"/>
              <a:ext cx="358920" cy="486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2800" spc="-1" strike="noStrike">
                  <a:latin typeface="Arial"/>
                  <a:ea typeface="Arial"/>
                </a:rPr>
                <a:t>γ</a:t>
              </a:r>
              <a:endParaRPr b="0" lang="en-US" sz="2800" spc="-1" strike="noStrike">
                <a:latin typeface="Arial"/>
              </a:endParaRPr>
            </a:p>
          </p:txBody>
        </p:sp>
      </p:grpSp>
      <p:sp>
        <p:nvSpPr>
          <p:cNvPr id="319" name="TextShape 18"/>
          <p:cNvSpPr txBox="1"/>
          <p:nvPr/>
        </p:nvSpPr>
        <p:spPr>
          <a:xfrm>
            <a:off x="3025080" y="6534000"/>
            <a:ext cx="3284280" cy="506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800" spc="-1" strike="noStrike">
                <a:solidFill>
                  <a:srgbClr val="0000ff"/>
                </a:solidFill>
                <a:latin typeface="Arial"/>
              </a:rPr>
              <a:t>Feynman diagrams</a:t>
            </a:r>
            <a:endParaRPr b="0" lang="en-US" sz="2800" spc="-1" strike="noStrike">
              <a:solidFill>
                <a:srgbClr val="0000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" dur="indefinite" restart="never" nodeType="tmRoot">
          <p:childTnLst>
            <p:seq>
              <p:cTn id="47" dur="indefinite" nodeType="mainSeq"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5760" y="3600"/>
            <a:ext cx="1007496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</a:rPr>
              <a:t>Searching Dark Matter with CMS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171000" y="1018800"/>
            <a:ext cx="8705160" cy="57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216000" indent="-216000">
              <a:lnSpc>
                <a:spcPct val="100000"/>
              </a:lnSpc>
              <a:spcAft>
                <a:spcPts val="573"/>
              </a:spcAf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Signatu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re</a:t>
            </a:r>
            <a:endParaRPr b="0" lang="en-US" sz="3200" spc="-1" strike="noStrike">
              <a:latin typeface="Arial"/>
            </a:endParaRPr>
          </a:p>
          <a:p>
            <a:pPr lvl="1" marL="640080" indent="-274320">
              <a:lnSpc>
                <a:spcPct val="100000"/>
              </a:lnSpc>
              <a:spcAft>
                <a:spcPts val="57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Dark 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matter 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does 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not 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interac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t with 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detect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or</a:t>
            </a:r>
            <a:endParaRPr b="0" lang="en-US" sz="2600" spc="-1" strike="noStrike">
              <a:latin typeface="Arial"/>
            </a:endParaRPr>
          </a:p>
          <a:p>
            <a:pPr lvl="1" marL="640080" indent="-274320">
              <a:lnSpc>
                <a:spcPct val="100000"/>
              </a:lnSpc>
              <a:spcAft>
                <a:spcPts val="57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Sooo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…. the 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detect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or is 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empty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?</a:t>
            </a:r>
            <a:endParaRPr b="0" lang="en-US" sz="2600" spc="-1" strike="noStrike">
              <a:latin typeface="Arial"/>
            </a:endParaRPr>
          </a:p>
          <a:p>
            <a:pPr lvl="1" marL="640080" indent="-274320">
              <a:lnSpc>
                <a:spcPct val="100000"/>
              </a:lnSpc>
              <a:spcAft>
                <a:spcPts val="57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solidFill>
                  <a:srgbClr val="ff3333"/>
                </a:solidFill>
                <a:latin typeface="Arial"/>
              </a:rPr>
              <a:t>But if </a:t>
            </a:r>
            <a:r>
              <a:rPr b="0" lang="en-GB" sz="2600" spc="-1" strike="noStrike">
                <a:solidFill>
                  <a:srgbClr val="ff3333"/>
                </a:solidFill>
                <a:latin typeface="Arial"/>
              </a:rPr>
              <a:t>the </a:t>
            </a:r>
            <a:r>
              <a:rPr b="0" lang="en-GB" sz="2600" spc="-1" strike="noStrike">
                <a:solidFill>
                  <a:srgbClr val="ff3333"/>
                </a:solidFill>
                <a:latin typeface="Arial"/>
              </a:rPr>
              <a:t>initial </a:t>
            </a:r>
            <a:r>
              <a:rPr b="0" lang="en-GB" sz="2600" spc="-1" strike="noStrike">
                <a:solidFill>
                  <a:srgbClr val="ff3333"/>
                </a:solidFill>
                <a:latin typeface="Arial"/>
              </a:rPr>
              <a:t>state </a:t>
            </a:r>
            <a:r>
              <a:rPr b="0" lang="en-GB" sz="2600" spc="-1" strike="noStrike">
                <a:solidFill>
                  <a:srgbClr val="ff3333"/>
                </a:solidFill>
                <a:latin typeface="Arial"/>
              </a:rPr>
              <a:t>has </a:t>
            </a:r>
            <a:r>
              <a:rPr b="0" lang="en-GB" sz="2600" spc="-1" strike="noStrike">
                <a:solidFill>
                  <a:srgbClr val="ff3333"/>
                </a:solidFill>
                <a:latin typeface="Arial"/>
              </a:rPr>
              <a:t>radiati</a:t>
            </a:r>
            <a:r>
              <a:rPr b="0" lang="en-GB" sz="2600" spc="-1" strike="noStrike">
                <a:solidFill>
                  <a:srgbClr val="ff3333"/>
                </a:solidFill>
                <a:latin typeface="Arial"/>
              </a:rPr>
              <a:t>on …. </a:t>
            </a:r>
            <a:r>
              <a:rPr b="0" lang="en-GB" sz="2600" spc="-1" strike="noStrike">
                <a:solidFill>
                  <a:srgbClr val="ff3333"/>
                </a:solidFill>
                <a:latin typeface="Arial"/>
              </a:rPr>
              <a:t>Well </a:t>
            </a:r>
            <a:r>
              <a:rPr b="0" lang="en-GB" sz="2600" spc="-1" strike="noStrike">
                <a:solidFill>
                  <a:srgbClr val="ff3333"/>
                </a:solidFill>
                <a:latin typeface="Arial"/>
              </a:rPr>
              <a:t>define</a:t>
            </a:r>
            <a:r>
              <a:rPr b="0" lang="en-GB" sz="2600" spc="-1" strike="noStrike">
                <a:solidFill>
                  <a:srgbClr val="ff3333"/>
                </a:solidFill>
                <a:latin typeface="Arial"/>
              </a:rPr>
              <a:t>d:</a:t>
            </a:r>
            <a:endParaRPr b="0" lang="en-US" sz="2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3"/>
              </a:spcAft>
            </a:pPr>
            <a:r>
              <a:rPr b="0" lang="en-US" sz="2600" spc="-1" strike="noStrike">
                <a:solidFill>
                  <a:srgbClr val="000000"/>
                </a:solidFill>
                <a:latin typeface="Tahoma"/>
              </a:rPr>
              <a:t> 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322" name="Line 3"/>
          <p:cNvSpPr/>
          <p:nvPr/>
        </p:nvSpPr>
        <p:spPr>
          <a:xfrm>
            <a:off x="812160" y="3085920"/>
            <a:ext cx="2488320" cy="1226880"/>
          </a:xfrm>
          <a:prstGeom prst="line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Line 4"/>
          <p:cNvSpPr/>
          <p:nvPr/>
        </p:nvSpPr>
        <p:spPr>
          <a:xfrm flipV="1">
            <a:off x="663840" y="4885920"/>
            <a:ext cx="2653920" cy="1258560"/>
          </a:xfrm>
          <a:prstGeom prst="line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5"/>
          <p:cNvSpPr/>
          <p:nvPr/>
        </p:nvSpPr>
        <p:spPr>
          <a:xfrm>
            <a:off x="3224160" y="3898080"/>
            <a:ext cx="1327320" cy="1327320"/>
          </a:xfrm>
          <a:prstGeom prst="ellipse">
            <a:avLst/>
          </a:prstGeom>
          <a:solidFill>
            <a:srgbClr val="666666"/>
          </a:solidFill>
          <a:ln w="9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Line 6"/>
          <p:cNvSpPr/>
          <p:nvPr/>
        </p:nvSpPr>
        <p:spPr>
          <a:xfrm>
            <a:off x="4458600" y="4841280"/>
            <a:ext cx="2316960" cy="715680"/>
          </a:xfrm>
          <a:prstGeom prst="line">
            <a:avLst/>
          </a:prstGeom>
          <a:ln w="54720">
            <a:solidFill>
              <a:srgbClr val="ffff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Line 7"/>
          <p:cNvSpPr/>
          <p:nvPr/>
        </p:nvSpPr>
        <p:spPr>
          <a:xfrm flipV="1">
            <a:off x="4425120" y="3558240"/>
            <a:ext cx="2299680" cy="644040"/>
          </a:xfrm>
          <a:prstGeom prst="line">
            <a:avLst/>
          </a:prstGeom>
          <a:ln w="54720">
            <a:solidFill>
              <a:srgbClr val="ffff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8"/>
          <p:cNvSpPr/>
          <p:nvPr/>
        </p:nvSpPr>
        <p:spPr>
          <a:xfrm>
            <a:off x="6440040" y="4039200"/>
            <a:ext cx="1626840" cy="90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marL="216000" indent="-21564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280099"/>
                </a:solidFill>
                <a:latin typeface="Arial"/>
                <a:ea typeface="DejaVu Sans"/>
              </a:rPr>
              <a:t>Dark Matter</a:t>
            </a:r>
            <a:endParaRPr b="0" lang="en-US" sz="218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280099"/>
                </a:solidFill>
                <a:latin typeface="Arial"/>
                <a:ea typeface="DejaVu Sans"/>
              </a:rPr>
              <a:t>particles</a:t>
            </a:r>
            <a:endParaRPr b="0" lang="en-US" sz="2180" spc="-1" strike="noStrike">
              <a:latin typeface="Arial"/>
            </a:endParaRPr>
          </a:p>
        </p:txBody>
      </p:sp>
      <p:sp>
        <p:nvSpPr>
          <p:cNvPr id="328" name="CustomShape 9"/>
          <p:cNvSpPr/>
          <p:nvPr/>
        </p:nvSpPr>
        <p:spPr>
          <a:xfrm>
            <a:off x="364320" y="4137120"/>
            <a:ext cx="2040120" cy="77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marL="216000" indent="-21564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280099"/>
                </a:solidFill>
                <a:latin typeface="Arial"/>
                <a:ea typeface="DejaVu Sans"/>
              </a:rPr>
              <a:t>Standard Model</a:t>
            </a:r>
            <a:endParaRPr b="0" lang="en-US" sz="218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280099"/>
                </a:solidFill>
                <a:latin typeface="Arial"/>
                <a:ea typeface="DejaVu Sans"/>
              </a:rPr>
              <a:t>particles</a:t>
            </a:r>
            <a:endParaRPr b="0" lang="en-US" sz="2180" spc="-1" strike="noStrike">
              <a:latin typeface="Arial"/>
            </a:endParaRPr>
          </a:p>
        </p:txBody>
      </p:sp>
      <p:sp>
        <p:nvSpPr>
          <p:cNvPr id="329" name="Line 10"/>
          <p:cNvSpPr/>
          <p:nvPr/>
        </p:nvSpPr>
        <p:spPr>
          <a:xfrm>
            <a:off x="1908000" y="5556960"/>
            <a:ext cx="1824480" cy="580320"/>
          </a:xfrm>
          <a:prstGeom prst="line">
            <a:avLst/>
          </a:prstGeom>
          <a:ln w="3672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11"/>
          <p:cNvSpPr/>
          <p:nvPr/>
        </p:nvSpPr>
        <p:spPr>
          <a:xfrm>
            <a:off x="3748680" y="5891400"/>
            <a:ext cx="4755960" cy="745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ff3333"/>
                </a:solidFill>
                <a:latin typeface="Arial"/>
                <a:ea typeface="DejaVu Sans"/>
              </a:rPr>
              <a:t>Radiation in the initial state</a:t>
            </a:r>
            <a:endParaRPr b="0" lang="en-US" sz="218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ff3333"/>
                </a:solidFill>
                <a:latin typeface="Arial"/>
                <a:ea typeface="DejaVu Sans"/>
              </a:rPr>
              <a:t>     </a:t>
            </a:r>
            <a:r>
              <a:rPr b="0" lang="en-US" sz="2180" spc="-1" strike="noStrike">
                <a:solidFill>
                  <a:srgbClr val="ff3333"/>
                </a:solidFill>
                <a:latin typeface="Arial"/>
                <a:ea typeface="DejaVu Sans"/>
              </a:rPr>
              <a:t>Lepton(s), Jet(s), Photon(s), </a:t>
            </a:r>
            <a:r>
              <a:rPr b="0" i="1" lang="en-US" sz="2180" spc="-1" strike="noStrike">
                <a:solidFill>
                  <a:srgbClr val="ff3333"/>
                </a:solidFill>
                <a:latin typeface="Arial"/>
                <a:ea typeface="DejaVu Sans"/>
              </a:rPr>
              <a:t>V</a:t>
            </a:r>
            <a:r>
              <a:rPr b="0" lang="en-US" sz="2180" spc="-1" strike="noStrike">
                <a:solidFill>
                  <a:srgbClr val="ff3333"/>
                </a:solidFill>
                <a:latin typeface="Arial"/>
                <a:ea typeface="DejaVu Sans"/>
              </a:rPr>
              <a:t> ...</a:t>
            </a:r>
            <a:endParaRPr b="0" lang="en-US" sz="218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6" dur="indefinite" restart="never" nodeType="tmRoot">
          <p:childTnLst>
            <p:seq>
              <p:cTn id="57" dur="indefinite" nodeType="mainSeq"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dur="indefinite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dur="indefinite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dur="indefinite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dur="indefinite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90" dur="500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dur="indefinite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5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dur="indefinite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" descr=""/>
          <p:cNvPicPr/>
          <p:nvPr/>
        </p:nvPicPr>
        <p:blipFill>
          <a:blip r:embed="rId1"/>
          <a:stretch/>
        </p:blipFill>
        <p:spPr>
          <a:xfrm>
            <a:off x="-112320" y="0"/>
            <a:ext cx="10242000" cy="6857640"/>
          </a:xfrm>
          <a:prstGeom prst="rect">
            <a:avLst/>
          </a:prstGeom>
          <a:ln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-112680" y="0"/>
            <a:ext cx="10242360" cy="1279080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en-US" sz="6000" spc="-1" strike="noStrike">
                <a:solidFill>
                  <a:srgbClr val="000000"/>
                </a:solidFill>
                <a:latin typeface="Arial"/>
                <a:ea typeface="DejaVu Sans"/>
              </a:rPr>
              <a:t>Compact Muon Solenoid</a:t>
            </a:r>
            <a:endParaRPr b="0" lang="en-US" sz="6000" spc="-1" strike="noStrike">
              <a:latin typeface="Arial"/>
            </a:endParaRPr>
          </a:p>
        </p:txBody>
      </p:sp>
      <p:grpSp>
        <p:nvGrpSpPr>
          <p:cNvPr id="333" name="Group 2"/>
          <p:cNvGrpSpPr/>
          <p:nvPr/>
        </p:nvGrpSpPr>
        <p:grpSpPr>
          <a:xfrm>
            <a:off x="115920" y="5780160"/>
            <a:ext cx="2688840" cy="985320"/>
            <a:chOff x="115920" y="5780160"/>
            <a:chExt cx="2688840" cy="985320"/>
          </a:xfrm>
        </p:grpSpPr>
        <p:pic>
          <p:nvPicPr>
            <p:cNvPr id="334" name="" descr=""/>
            <p:cNvPicPr/>
            <p:nvPr/>
          </p:nvPicPr>
          <p:blipFill>
            <a:blip r:embed="rId2"/>
            <a:stretch/>
          </p:blipFill>
          <p:spPr>
            <a:xfrm>
              <a:off x="115920" y="5780160"/>
              <a:ext cx="2688840" cy="985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5" name="CustomShape 3"/>
            <p:cNvSpPr/>
            <p:nvPr/>
          </p:nvSpPr>
          <p:spPr>
            <a:xfrm flipH="1" rot="10800000">
              <a:off x="342720" y="6274080"/>
              <a:ext cx="2442600" cy="325080"/>
            </a:xfrm>
            <a:prstGeom prst="rect">
              <a:avLst/>
            </a:prstGeom>
            <a:noFill/>
            <a:ln cap="sq" w="255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dur="indefinite" fill="hold">
                      <p:stCondLst>
                        <p:cond delay="indefinite"/>
                      </p:stCondLst>
                      <p:childTnLst>
                        <p:par>
                          <p:cTn id="102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03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-360" y="42840"/>
            <a:ext cx="10077120" cy="116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000" spc="-1" strike="noStrike">
                <a:solidFill>
                  <a:srgbClr val="000000"/>
                </a:solidFill>
                <a:latin typeface="Arial"/>
              </a:rPr>
              <a:t>Overview: CERN (Geneva, Switzerland)</a:t>
            </a:r>
            <a:r>
              <a:rPr b="0" i="1" lang="en-GB" sz="4000" spc="-1" strike="noStrike">
                <a:solidFill>
                  <a:srgbClr val="000000"/>
                </a:solidFill>
                <a:latin typeface="Arial"/>
              </a:rPr>
              <a:t>‏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337" name="Group 2"/>
          <p:cNvGrpSpPr/>
          <p:nvPr/>
        </p:nvGrpSpPr>
        <p:grpSpPr>
          <a:xfrm>
            <a:off x="620640" y="1085760"/>
            <a:ext cx="8891280" cy="6079680"/>
            <a:chOff x="620640" y="1085760"/>
            <a:chExt cx="8891280" cy="6079680"/>
          </a:xfrm>
        </p:grpSpPr>
        <p:pic>
          <p:nvPicPr>
            <p:cNvPr id="338" name="" descr=""/>
            <p:cNvPicPr/>
            <p:nvPr/>
          </p:nvPicPr>
          <p:blipFill>
            <a:blip r:embed="rId1"/>
            <a:stretch/>
          </p:blipFill>
          <p:spPr>
            <a:xfrm>
              <a:off x="620640" y="1085760"/>
              <a:ext cx="8891280" cy="6079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9" name="CustomShape 3"/>
            <p:cNvSpPr/>
            <p:nvPr/>
          </p:nvSpPr>
          <p:spPr>
            <a:xfrm>
              <a:off x="1106280" y="6296040"/>
              <a:ext cx="1451520" cy="364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62640" bIns="46800">
              <a:spAutoFit/>
            </a:bodyPr>
            <a:p>
              <a:pPr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tabLst>
                  <a:tab algn="l" pos="0"/>
                  <a:tab algn="l" pos="723600"/>
                  <a:tab algn="l" pos="144756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  <a:tab algn="l" pos="9601200"/>
                  <a:tab algn="l" pos="10058400"/>
                  <a:tab algn="l" pos="10515600"/>
                </a:tabLst>
              </a:pPr>
              <a:r>
                <a:rPr b="1" lang="en-GB" sz="1800" spc="-1" strike="noStrike">
                  <a:solidFill>
                    <a:srgbClr val="ffffff"/>
                  </a:solidFill>
                  <a:latin typeface="Arial"/>
                  <a:ea typeface="DejaVu LGC Sans"/>
                </a:rPr>
                <a:t>Switzerland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40" name="CustomShape 4"/>
            <p:cNvSpPr/>
            <p:nvPr/>
          </p:nvSpPr>
          <p:spPr>
            <a:xfrm>
              <a:off x="7922160" y="2610000"/>
              <a:ext cx="928800" cy="364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62640" bIns="46800">
              <a:spAutoFit/>
            </a:bodyPr>
            <a:p>
              <a:pPr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tabLst>
                  <a:tab algn="l" pos="0"/>
                  <a:tab algn="l" pos="7236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  <a:tab algn="l" pos="9601200"/>
                  <a:tab algn="l" pos="10058400"/>
                  <a:tab algn="l" pos="10515600"/>
                </a:tabLst>
              </a:pPr>
              <a:r>
                <a:rPr b="1" lang="en-GB" sz="1800" spc="-1" strike="noStrike">
                  <a:solidFill>
                    <a:srgbClr val="ffffff"/>
                  </a:solidFill>
                  <a:latin typeface="Arial"/>
                  <a:ea typeface="DejaVu LGC Sans"/>
                </a:rPr>
                <a:t>France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41" name="Line 5"/>
            <p:cNvSpPr/>
            <p:nvPr/>
          </p:nvSpPr>
          <p:spPr>
            <a:xfrm>
              <a:off x="3416400" y="3244680"/>
              <a:ext cx="5842080" cy="1140120"/>
            </a:xfrm>
            <a:prstGeom prst="line">
              <a:avLst/>
            </a:prstGeom>
            <a:ln w="19080">
              <a:solidFill>
                <a:srgbClr val="ffffff"/>
              </a:solidFill>
              <a:miter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2" name="CustomShape 6"/>
            <p:cNvSpPr/>
            <p:nvPr/>
          </p:nvSpPr>
          <p:spPr>
            <a:xfrm rot="900000">
              <a:off x="3385080" y="4884480"/>
              <a:ext cx="1361520" cy="303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59040" bIns="46800">
              <a:spAutoFit/>
            </a:bodyPr>
            <a:p>
              <a:pPr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tabLst>
                  <a:tab algn="l" pos="0"/>
                  <a:tab algn="l" pos="7236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  <a:tab algn="l" pos="9601200"/>
                  <a:tab algn="l" pos="10058400"/>
                  <a:tab algn="l" pos="10515600"/>
                </a:tabLst>
              </a:pPr>
              <a:r>
                <a:rPr b="0" lang="en-GB" sz="1400" spc="-1" strike="noStrike">
                  <a:solidFill>
                    <a:srgbClr val="ffffff"/>
                  </a:solidFill>
                  <a:latin typeface="Arial"/>
                  <a:ea typeface="DejaVu LGC Sans"/>
                </a:rPr>
                <a:t>Geneva airport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343" name="CustomShape 7"/>
            <p:cNvSpPr/>
            <p:nvPr/>
          </p:nvSpPr>
          <p:spPr>
            <a:xfrm rot="660000">
              <a:off x="5995080" y="3365280"/>
              <a:ext cx="786960" cy="303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59040" bIns="46800">
              <a:spAutoFit/>
            </a:bodyPr>
            <a:p>
              <a:pPr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tabLst>
                  <a:tab algn="l" pos="0"/>
                  <a:tab algn="l" pos="7236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  <a:tab algn="l" pos="9601200"/>
                  <a:tab algn="l" pos="10058400"/>
                  <a:tab algn="l" pos="10515600"/>
                </a:tabLst>
              </a:pPr>
              <a:r>
                <a:rPr b="1" lang="en-GB" sz="1400" spc="-1" strike="noStrike">
                  <a:solidFill>
                    <a:srgbClr val="ffffff"/>
                  </a:solidFill>
                  <a:latin typeface="Arial"/>
                  <a:ea typeface="DejaVu LGC Sans"/>
                </a:rPr>
                <a:t>6 miles</a:t>
              </a:r>
              <a:endParaRPr b="0" lang="en-US" sz="1400" spc="-1" strike="noStrike">
                <a:latin typeface="Arial"/>
              </a:endParaRPr>
            </a:p>
          </p:txBody>
        </p:sp>
      </p:grpSp>
      <p:sp>
        <p:nvSpPr>
          <p:cNvPr id="344" name="CustomShape 8"/>
          <p:cNvSpPr/>
          <p:nvPr/>
        </p:nvSpPr>
        <p:spPr>
          <a:xfrm>
            <a:off x="3198960" y="6540480"/>
            <a:ext cx="6317640" cy="601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74520" bIns="45000">
            <a:noAutofit/>
          </a:bodyPr>
          <a:p>
            <a:pPr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DejaVu LGC Sans"/>
              </a:rPr>
              <a:t>Check out fun YouTube: Day to Day Communications (1974)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DejaVu LGC Sans"/>
              </a:rPr>
              <a:t>‏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DejaVu LGC Sans"/>
              </a:rPr>
              <a:t>         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DejaVu LGC Sans"/>
              </a:rPr>
              <a:t>http://youtube.com/watch?v=OymJC9KkWlg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5" name="CustomShape 9"/>
          <p:cNvSpPr/>
          <p:nvPr/>
        </p:nvSpPr>
        <p:spPr>
          <a:xfrm>
            <a:off x="5942160" y="6168960"/>
            <a:ext cx="342360" cy="44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: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6" name="CustomShape 10"/>
          <p:cNvSpPr/>
          <p:nvPr/>
        </p:nvSpPr>
        <p:spPr>
          <a:xfrm>
            <a:off x="6854760" y="6168960"/>
            <a:ext cx="228240" cy="44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11"/>
          <p:cNvSpPr/>
          <p:nvPr/>
        </p:nvSpPr>
        <p:spPr>
          <a:xfrm>
            <a:off x="611280" y="1069920"/>
            <a:ext cx="6471720" cy="60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4520" bIns="45000">
            <a:noAutofit/>
          </a:bodyPr>
          <a:p>
            <a:pPr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Check out serious YouTube: CERN LHC 2007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http://youtube.com/watch?v=s9XotvwgnaY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-360" y="-360"/>
            <a:ext cx="1007856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The LEP/LHC Tunnel Setup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49" name="CustomShape 2"/>
          <p:cNvSpPr/>
          <p:nvPr/>
        </p:nvSpPr>
        <p:spPr>
          <a:xfrm>
            <a:off x="208080" y="1248840"/>
            <a:ext cx="9665640" cy="60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0" name="" descr=""/>
          <p:cNvPicPr/>
          <p:nvPr/>
        </p:nvPicPr>
        <p:blipFill>
          <a:blip r:embed="rId1"/>
          <a:stretch/>
        </p:blipFill>
        <p:spPr>
          <a:xfrm>
            <a:off x="398520" y="988920"/>
            <a:ext cx="9207000" cy="6121080"/>
          </a:xfrm>
          <a:prstGeom prst="rect">
            <a:avLst/>
          </a:prstGeom>
          <a:ln>
            <a:noFill/>
          </a:ln>
        </p:spPr>
      </p:pic>
      <p:sp>
        <p:nvSpPr>
          <p:cNvPr id="351" name="CustomShape 3"/>
          <p:cNvSpPr/>
          <p:nvPr/>
        </p:nvSpPr>
        <p:spPr>
          <a:xfrm>
            <a:off x="7097760" y="1096920"/>
            <a:ext cx="2347560" cy="35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Tunnel is 27 km long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52" name="CustomShape 4"/>
          <p:cNvSpPr/>
          <p:nvPr/>
        </p:nvSpPr>
        <p:spPr>
          <a:xfrm>
            <a:off x="7324560" y="1503360"/>
            <a:ext cx="2073240" cy="35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LGC Sans"/>
              </a:rPr>
              <a:t>50-150m below ground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35199</TotalTime>
  <Application>LibreOffice/6.4.7.2$Linux_X86_64 LibreOffice_project/639b8ac485750d5696d7590a72ef1b496725cfb5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2025-01-07T08:40:19Z</dcterms:modified>
  <cp:revision>16</cp:revision>
  <dc:subject/>
  <dc:title>LHC Physics, Experimental Methods and Measurements</dc:title>
</cp:coreProperties>
</file>