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27.jpeg" ContentType="image/jpeg"/>
  <Override PartName="/ppt/media/image25.png" ContentType="image/png"/>
  <Override PartName="/ppt/media/image5.png" ContentType="image/png"/>
  <Override PartName="/ppt/media/image6.wmf" ContentType="image/x-wmf"/>
  <Override PartName="/ppt/media/image26.jpeg" ContentType="image/jpeg"/>
  <Override PartName="/ppt/media/image13.jpeg" ContentType="image/jpeg"/>
  <Override PartName="/ppt/media/image4.png" ContentType="image/png"/>
  <Override PartName="/ppt/media/image3.png" ContentType="image/png"/>
  <Override PartName="/ppt/media/image12.png" ContentType="image/png"/>
  <Override PartName="/ppt/media/image7.wmf" ContentType="image/x-wmf"/>
  <Override PartName="/ppt/media/image8.wmf" ContentType="image/x-wmf"/>
  <Override PartName="/ppt/media/image10.jpeg" ContentType="image/jpeg"/>
  <Override PartName="/ppt/media/image31.jpeg" ContentType="image/jpeg"/>
  <Override PartName="/ppt/media/image30.jpeg" ContentType="image/jpeg"/>
  <Override PartName="/ppt/media/image2.png" ContentType="image/png"/>
  <Override PartName="/ppt/media/image32.jpeg" ContentType="image/jpeg"/>
  <Override PartName="/ppt/media/image11.png" ContentType="image/png"/>
  <Override PartName="/ppt/media/image9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.png" ContentType="image/png"/>
  <Override PartName="/ppt/media/image17.jpeg" ContentType="image/jpeg"/>
  <Override PartName="/ppt/media/image18.jpeg" ContentType="image/jpeg"/>
  <Override PartName="/ppt/media/image20.jpeg" ContentType="image/jpeg"/>
  <Override PartName="/ppt/media/image23.gif" ContentType="image/gif"/>
  <Override PartName="/ppt/media/image19.jpeg" ContentType="image/jpeg"/>
  <Override PartName="/ppt/media/image21.jpeg" ContentType="image/jpeg"/>
  <Override PartName="/ppt/media/image22.png" ContentType="image/png"/>
  <Override PartName="/ppt/media/image24.jpeg" ContentType="image/jpeg"/>
  <Override PartName="/ppt/media/image29.png" ContentType="image/png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90" r:id="rId19"/>
    <p:sldMasterId id="2147483692" r:id="rId20"/>
    <p:sldMasterId id="2147483694" r:id="rId21"/>
    <p:sldMasterId id="2147483696" r:id="rId22"/>
    <p:sldMasterId id="2147483698" r:id="rId23"/>
    <p:sldMasterId id="2147483700" r:id="rId24"/>
    <p:sldMasterId id="2147483702" r:id="rId25"/>
  </p:sldMasterIdLst>
  <p:notesMasterIdLst>
    <p:notesMasterId r:id="rId26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</p:sldIdLst>
  <p:sldSz cx="10080625" cy="7559675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notesMaster" Target="notesMasters/notesMaster1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slide" Target="slides/slide11.xml"/><Relationship Id="rId38" Type="http://schemas.openxmlformats.org/officeDocument/2006/relationships/slide" Target="slides/slide12.xml"/><Relationship Id="rId39" Type="http://schemas.openxmlformats.org/officeDocument/2006/relationships/slide" Target="slides/slide13.xml"/><Relationship Id="rId40" Type="http://schemas.openxmlformats.org/officeDocument/2006/relationships/slide" Target="slides/slide14.xml"/><Relationship Id="rId41" Type="http://schemas.openxmlformats.org/officeDocument/2006/relationships/slide" Target="slides/slide15.xml"/><Relationship Id="rId42" Type="http://schemas.openxmlformats.org/officeDocument/2006/relationships/slide" Target="slides/slide16.xml"/><Relationship Id="rId43" Type="http://schemas.openxmlformats.org/officeDocument/2006/relationships/slide" Target="slides/slide17.xml"/><Relationship Id="rId44" Type="http://schemas.openxmlformats.org/officeDocument/2006/relationships/slide" Target="slides/slide18.xml"/><Relationship Id="rId45" Type="http://schemas.openxmlformats.org/officeDocument/2006/relationships/slide" Target="slides/slide19.xml"/><Relationship Id="rId46" Type="http://schemas.openxmlformats.org/officeDocument/2006/relationships/slide" Target="slides/slide20.xml"/><Relationship Id="rId47" Type="http://schemas.openxmlformats.org/officeDocument/2006/relationships/slide" Target="slides/slide21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7F86CFD-1BAF-4C7E-AD1E-C8023DD79438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311120" y="1027080"/>
            <a:ext cx="4930920" cy="3697200"/>
          </a:xfrm>
          <a:custGeom>
            <a:avLst/>
            <a:gdLst>
              <a:gd name="textAreaLeft" fmla="*/ 0 w 4930920"/>
              <a:gd name="textAreaRight" fmla="*/ 4931280 w 4930920"/>
              <a:gd name="textAreaTop" fmla="*/ 0 h 3697200"/>
              <a:gd name="textAreaBottom" fmla="*/ 3697560 h 3697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1170000" y="5086440"/>
            <a:ext cx="5205240" cy="40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8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9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30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31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3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068D0F02-1576-4AF9-ABBD-4044FBBA8BC9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6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AB29F402-03A5-42CB-8CDE-12F3CE7D9D9B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22857FCB-3F28-446B-8629-6A9E03CD2831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17BD4E60-EC44-4B3D-A00E-C5776E6B751D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A4C42377-124D-457A-80D8-E4F96CBEE276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4D8E28C7-2126-417E-B4B3-C7FFCFEF4ADC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C84C15C8-56BB-4ED7-BB96-5ADC7299D7BF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DFB7C0F7-E522-44B3-A4B2-B989132C9C12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40CC14F7-B9EF-4F6F-A43A-8CF41642DA5A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85F1BD71-E911-480E-9BF7-782D7D467681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A1240202-CB2A-4654-ABAC-ECFBB4D4DD77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4D603AEA-7B7A-4431-A7B2-4C5E3936854F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1177C753-4362-4E8C-8A0E-41A7A758897D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4763D297-E7C0-4DBA-83A8-21E44FDE3856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F85279D3-9B83-40BA-961B-7E1BD8A5A06A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1842E68C-B65C-4B76-BFCD-DB80995A0B93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DB2EA550-4929-4D74-AA2E-E0CED92D6722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6E009970-8436-4D06-94E4-DC3781B8E799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BC7A7029-39E8-426A-8402-A63FD64EB8DB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068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2FDA7307-977C-42CA-B736-87712A9923C9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3B32E9BC-9CFA-403B-82E0-D3EA6A087E18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D7FC49FE-67F0-4A95-B761-2864ABD1FB94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06D7BE88-A06E-4748-985F-7E72AF1B67E1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8798760" y="7260120"/>
            <a:ext cx="1166400" cy="226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1485"/>
              </a:lnSpc>
            </a:pPr>
            <a:fld id="{82EF1630-3FD2-4DC5-89E2-CACB8D72D901}" type="slidenum">
              <a:rPr b="0" lang="en-GB" sz="1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7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8.wmf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hyperlink" Target="https://www.sciencedirect.com/science/article/pii/037026939290457F" TargetMode="External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0" y="658800"/>
            <a:ext cx="10077480" cy="4592520"/>
          </a:xfrm>
          <a:custGeom>
            <a:avLst/>
            <a:gdLst>
              <a:gd name="textAreaLeft" fmla="*/ 0 w 10077480"/>
              <a:gd name="textAreaRight" fmla="*/ 10077840 w 10077480"/>
              <a:gd name="textAreaTop" fmla="*/ 0 h 4592520"/>
              <a:gd name="textAreaBottom" fmla="*/ 4592880 h 4592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0" bIns="0" anchor="t">
            <a:noAutofit/>
          </a:bodyPr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  <a:ea typeface="DejaVu LGC Sans"/>
              </a:rPr>
              <a:t>8.FCC - January Research Projects 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2400" strike="noStrike" u="none">
                <a:solidFill>
                  <a:srgbClr val="000000"/>
                </a:solidFill>
                <a:uFillTx/>
                <a:latin typeface="Arial"/>
                <a:ea typeface="DejaVu LGC Sans"/>
              </a:rPr>
              <a:t>the Future Circular Collider (FCC-ee)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5400" strike="noStrike" u="none">
                <a:solidFill>
                  <a:srgbClr val="0000ff"/>
                </a:solidFill>
                <a:uFillTx/>
                <a:latin typeface="Arial"/>
                <a:ea typeface="DejaVu LGC Sans"/>
              </a:rPr>
              <a:t>Accelerators </a:t>
            </a:r>
            <a:r>
              <a:rPr b="0" lang="en-GB" sz="3200" strike="noStrike" u="none">
                <a:solidFill>
                  <a:srgbClr val="0000ff"/>
                </a:solidFill>
                <a:uFillTx/>
                <a:latin typeface="Arial"/>
                <a:ea typeface="DejaVu LGC Sans"/>
              </a:rPr>
              <a:t>… continued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4400" strike="noStrike" u="none">
                <a:solidFill>
                  <a:srgbClr val="0000ff"/>
                </a:solidFill>
                <a:uFillTx/>
                <a:latin typeface="Arial"/>
                <a:ea typeface="DejaVu LGC Sans"/>
              </a:rPr>
              <a:t>[January 10, 2025]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-104760" y="3427560"/>
            <a:ext cx="10190160" cy="412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295600" y="1792800"/>
            <a:ext cx="1634400" cy="492480"/>
          </a:xfrm>
          <a:prstGeom prst="rect">
            <a:avLst/>
          </a:prstGeom>
          <a:solidFill>
            <a:srgbClr val="ffff00"/>
          </a:solidFill>
          <a:ln w="38160">
            <a:solidFill>
              <a:srgbClr val="d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Modern’ Accelerators: LEP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144000" y="1191960"/>
            <a:ext cx="9781200" cy="60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720"/>
              </a:spcAft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The limits of LEP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synchrotron radiation energy:   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</a:t>
            </a:r>
            <a:r>
              <a:rPr b="0" i="1" lang="en-US" sz="2800" strike="noStrike" u="none" baseline="-8000">
                <a:solidFill>
                  <a:srgbClr val="2323dc"/>
                </a:solidFill>
                <a:uFillTx/>
                <a:latin typeface="Arial"/>
                <a:ea typeface="Arial"/>
              </a:rPr>
              <a:t>sync</a:t>
            </a:r>
            <a:r>
              <a:rPr b="0" i="1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∝</a:t>
            </a:r>
            <a:r>
              <a:rPr b="0" i="1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γ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Arial"/>
              </a:rPr>
              <a:t>4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at 100 GeV:  </a:t>
            </a:r>
            <a:r>
              <a:rPr b="0" i="1" lang="en-US" sz="24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Δ</a:t>
            </a:r>
            <a:r>
              <a:rPr b="0" i="1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</a:t>
            </a:r>
            <a:r>
              <a:rPr b="0" lang="en-US" sz="2400" strike="noStrike" u="none" baseline="-8000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beam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/</a:t>
            </a:r>
            <a:r>
              <a:rPr b="0" i="1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</a:t>
            </a:r>
            <a:r>
              <a:rPr b="0" lang="en-US" sz="2400" strike="noStrike" u="none" baseline="-8000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beam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= 0.02  →  </a:t>
            </a:r>
            <a:r>
              <a:rPr b="0" i="1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</a:t>
            </a:r>
            <a:r>
              <a:rPr b="0" lang="en-US" sz="2400" strike="noStrike" u="none" baseline="-8000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loss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/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√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 = 0.10</a:t>
            </a: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energy consumption: 20 MW (small village)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length of machine affects synchrotron radiation losses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tunnel completely full of cavities (superconductive)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wakefield: left in the cavity deposit energy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absorption of 40 kW at 4 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corresponds to 10 MW energy needed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horizontal beam size increase: </a:t>
            </a:r>
            <a:r>
              <a:rPr b="0" i="1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σ</a:t>
            </a:r>
            <a:r>
              <a:rPr b="0" i="1" lang="en-US" sz="2800" strike="noStrike" u="none" baseline="-8000">
                <a:solidFill>
                  <a:srgbClr val="2323dc"/>
                </a:solidFill>
                <a:uFillTx/>
                <a:latin typeface="Arial"/>
                <a:ea typeface="Arial"/>
              </a:rPr>
              <a:t>x</a:t>
            </a:r>
            <a:r>
              <a:rPr b="0" i="1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∝</a:t>
            </a:r>
            <a:r>
              <a:rPr b="0" i="1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γ</a:t>
            </a:r>
            <a:r>
              <a:rPr b="0" i="1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763b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touched beampipe walls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193320" y="7194600"/>
            <a:ext cx="597888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US" sz="1400" strike="noStrike" u="none">
                <a:solidFill>
                  <a:srgbClr val="000000"/>
                </a:solidFill>
                <a:uFillTx/>
                <a:latin typeface="Arial"/>
              </a:rPr>
              <a:t>Derive gamma factor: https://www.youtube.com/watch?v=qXxtqK7G4Uw</a:t>
            </a:r>
            <a:endParaRPr b="0" i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8553600" y="829800"/>
            <a:ext cx="1371600" cy="92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6" name=""/>
          <p:cNvSpPr/>
          <p:nvPr/>
        </p:nvSpPr>
        <p:spPr>
          <a:xfrm flipH="1">
            <a:off x="7086600" y="1335600"/>
            <a:ext cx="1528200" cy="493200"/>
          </a:xfrm>
          <a:prstGeom prst="line">
            <a:avLst/>
          </a:prstGeom>
          <a:ln w="381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0" y="-131760"/>
            <a:ext cx="10078920" cy="12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Modern’ Accelerators: Tevatron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08000" y="887760"/>
            <a:ext cx="5770440" cy="642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TeVatron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Synchrotron: 1 km radius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operational: 1985-2011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at Fermilab (Chicago, USA)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detectors: CDF, Dzero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Ebeam: 1 TeV, p-pbar (1 mA)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physics goals: Higgs, NP, </a:t>
            </a:r>
            <a:r>
              <a:rPr b="0" lang="en-US" sz="26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top</a:t>
            </a: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, </a:t>
            </a:r>
            <a:r>
              <a:rPr b="0" i="1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superconducting magnets: 4.2 T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complex acceleration chain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Cockroft-Walton (750 keV, H</a:t>
            </a:r>
            <a:r>
              <a:rPr b="0" lang="en-US" sz="2200" strike="noStrike" u="none" baseline="33000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</a:t>
            </a: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)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LINAC(400 MeV, strip to create </a:t>
            </a:r>
            <a:r>
              <a:rPr b="0" i="1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p</a:t>
            </a: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)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Booster (8 GeV)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Main Injector (120 GeV)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Bef>
                <a:spcPts val="289"/>
              </a:spcBef>
              <a:spcAft>
                <a:spcPts val="28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2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Tevatron (1 TeV)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5715000" y="3848400"/>
            <a:ext cx="4323960" cy="347364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5611320" y="883800"/>
            <a:ext cx="4408200" cy="292500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 Accelerators: LHC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80000" y="1124280"/>
            <a:ext cx="9781200" cy="598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Large Hadron Collider (LHC)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Synchrotron: 4.5 km radius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Operational: 2007-2041?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at CERN (Geneva, Switzerland)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detectors: Alice, Atlas, CMS, LHCb + smaller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</a:t>
            </a:r>
            <a:r>
              <a:rPr b="0" lang="en-US" sz="3200" strike="noStrike" u="none" baseline="-8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beam</a:t>
            </a: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: </a:t>
            </a:r>
            <a:r>
              <a:rPr b="0" lang="en-US" sz="32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7 TeV</a:t>
            </a: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 proton (0.5 A) → </a:t>
            </a: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√s = 14 TeV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schedule: pilot run 2007, physics run 2008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physics goals: </a:t>
            </a:r>
            <a:r>
              <a:rPr b="0" lang="en-US" sz="32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Higgs and New Physics Discovery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dipole magnets, the core of LHC (1232)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superconducting dipoles: </a:t>
            </a:r>
            <a:r>
              <a:rPr b="0" i="1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=8.4 T; </a:t>
            </a:r>
            <a:r>
              <a:rPr b="0" i="1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=1.9 K, </a:t>
            </a:r>
            <a:r>
              <a:rPr b="0" i="1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I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=11.7 kA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8240" indent="-21960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superfluid helium cooling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 Accelerators: LHC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CustomShape 12"/>
          <p:cNvSpPr/>
          <p:nvPr/>
        </p:nvSpPr>
        <p:spPr>
          <a:xfrm>
            <a:off x="180000" y="1124280"/>
            <a:ext cx="9781200" cy="18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Large Hadron Collider (LHC)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Long term schedule set into the early 40ies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57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There are some uncertainties projecting forward for so long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309960" y="3209400"/>
            <a:ext cx="9479520" cy="405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6" name=""/>
          <p:cNvSpPr/>
          <p:nvPr/>
        </p:nvSpPr>
        <p:spPr>
          <a:xfrm>
            <a:off x="4572000" y="2759400"/>
            <a:ext cx="0" cy="4572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LHC Dipoles Complete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144000" y="1191960"/>
            <a:ext cx="9781200" cy="60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310680" y="939240"/>
            <a:ext cx="9533520" cy="632772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LHC Layout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180000" y="1191960"/>
            <a:ext cx="4893120" cy="60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Dipoles at 8.4 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momentum: 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7000 GeV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tunnel:          27000 m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arcs length:  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22200 m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80% of arcs filled: 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F = 0.8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compare to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13600" indent="-18216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iron saturation: 2 T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13600" indent="-18216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Earth magnet: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4701600" y="1220760"/>
            <a:ext cx="5058720" cy="55368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63" name="" descr=""/>
          <p:cNvPicPr/>
          <p:nvPr/>
        </p:nvPicPr>
        <p:blipFill>
          <a:blip r:embed="rId2"/>
          <a:stretch/>
        </p:blipFill>
        <p:spPr>
          <a:xfrm>
            <a:off x="2863800" y="6202800"/>
            <a:ext cx="1614960" cy="3348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64" name="" descr=""/>
          <p:cNvPicPr/>
          <p:nvPr/>
        </p:nvPicPr>
        <p:blipFill>
          <a:blip r:embed="rId3"/>
          <a:stretch/>
        </p:blipFill>
        <p:spPr>
          <a:xfrm>
            <a:off x="1065600" y="1843200"/>
            <a:ext cx="2496240" cy="72936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Energy Stored in an LHC Beam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288000" y="1191960"/>
            <a:ext cx="9781200" cy="60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Energy stored is huge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beams store 700 MJ: battleship gun is about 300 MJ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beam dump (70 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μ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s) will create 10 TW of power, which is half the entire world's instantaneous power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1587240" y="3278520"/>
            <a:ext cx="6237360" cy="412344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0" y="0"/>
            <a:ext cx="10078920" cy="12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Comparison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252000" y="939960"/>
            <a:ext cx="9781200" cy="60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LEP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Luminosity: 10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32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cm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--2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s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--1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number of bunches: 8 x 8,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bunch size: like a flat needle: 10 cm, 250 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μm, 80 μm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TeVatron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Luminosity: 3 x 10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32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cm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--2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s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--1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number of bunches: 36 x 36, per bunch: p-10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11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, pbar-10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10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bunch size: 30 cm, 30 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μ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m, 30 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Arial"/>
              </a:rPr>
              <a:t>μ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Aft>
                <a:spcPts val="720"/>
              </a:spcAft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LHC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Luminosity: 10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34/35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cm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--2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s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--1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number of bunches: 2800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Other Accelerators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180000" y="1191960"/>
            <a:ext cx="5572080" cy="60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HERA, 1991 (Hamburg, Germany)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 (27.5 GeV) - p (920 GeV)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radius: 1 km, </a:t>
            </a:r>
            <a:r>
              <a:rPr b="0" i="1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= 5.5 T, </a:t>
            </a:r>
            <a:r>
              <a:rPr b="0" i="1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= 4.4 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180 bunches, </a:t>
            </a:r>
            <a:r>
              <a:rPr b="0" i="1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I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= 0.5 mA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600" strike="noStrike" u="none">
                <a:solidFill>
                  <a:srgbClr val="00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RHIC, 1999 (New York, USA)</a:t>
            </a:r>
            <a:endParaRPr b="0" lang="en-US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Au - Au ... p – p at 250 GeV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radius: 0.60 km, </a:t>
            </a:r>
            <a:r>
              <a:rPr b="0" i="1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= 3.5 T; </a:t>
            </a:r>
            <a:r>
              <a:rPr b="0" i="1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= 4 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2743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57-114 bunches, </a:t>
            </a:r>
            <a:r>
              <a:rPr b="0" i="1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I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 = 0.013 mA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5457240" y="3929040"/>
            <a:ext cx="4388040" cy="305316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5464800" y="1164960"/>
            <a:ext cx="4388040" cy="265968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080" y="0"/>
            <a:ext cx="100778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Future of Accelerators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216000" y="1410840"/>
            <a:ext cx="10077840" cy="58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Linear collider, ILC (technically proven): 0.5-3 TeV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strong international collaboration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awaiting directions from LHC findings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political decision of location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VLHC (issue: magnet development): 40-200 TeV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95 km; B = 12 T; n = 20800 (~ FCC-hh)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520 km; B = 2 T; n = 130000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Aft>
                <a:spcPts val="865"/>
              </a:spcAft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Muon collider (issues: source/lifetime) 0.5-4 TeV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lepton collider virtually without synchrotron radiation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Higgs factory (40,000 times larger coupling then e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+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</a:t>
            </a:r>
            <a:r>
              <a:rPr b="0" lang="en-US" sz="2800" strike="noStrike" u="none" baseline="33000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--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2102400" y="2282760"/>
            <a:ext cx="59040" cy="451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798120" y="1930680"/>
            <a:ext cx="1826640" cy="451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1776240" y="2256840"/>
            <a:ext cx="16200" cy="451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2308320" y="2583000"/>
            <a:ext cx="33120" cy="451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080" y="0"/>
            <a:ext cx="100778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Outline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81160" y="1280520"/>
            <a:ext cx="9551160" cy="58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865"/>
              </a:spcBef>
            </a:pPr>
            <a:r>
              <a:rPr b="0" lang="en-US" sz="40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Accelerators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40080" indent="-2736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why do we accelerate particles?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40080" indent="-2736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basic physics of accelerators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40080" indent="-2736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various accelerator types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40080" indent="-2736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hadron versus lepton colliders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40080" indent="-2736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examples of accelerators today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64640" indent="-21528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84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LEP, TeVatron, LHC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40080" indent="-2736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future of accelerators: ILC, FCC, muon collider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080" y="0"/>
            <a:ext cx="100778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Conclusions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24000" y="1325160"/>
            <a:ext cx="10077840" cy="60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Motivation for particle acceleration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understand matter around us: </a:t>
            </a:r>
            <a:r>
              <a:rPr b="0" lang="en-US" sz="32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“nuclear physics”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create new particles : </a:t>
            </a:r>
            <a:r>
              <a:rPr b="0" lang="en-US" sz="32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“particle physics”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Particle acceleration types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electrostatic: limited to 25 MeV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AC driven: linear or circular, open ended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trike="noStrike" u="none">
                <a:solidFill>
                  <a:srgbClr val="280099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Modern Accelerators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LEP and LHC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068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Future accelerators: FCC, ILC, muon collider ....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Next Lecture</a:t>
            </a: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	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288000" y="1191960"/>
            <a:ext cx="9781200" cy="60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3240"/>
              </a:spcAft>
            </a:pPr>
            <a:r>
              <a:rPr b="0" lang="en-US" sz="40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Particle Detectors Overview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Introduction and a bit of history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General organization of detectors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Particle interactions with matter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Tracking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Calorimetry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Modern integrated detectors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Conclusions and next lecture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80" y="0"/>
            <a:ext cx="100778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Basic Accelerator Physics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96000" y="1253160"/>
            <a:ext cx="9736920" cy="17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Lorentz Force: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110400" y="2310120"/>
            <a:ext cx="1728000" cy="54792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DejaVu Sans"/>
              </a:rPr>
              <a:t>electric force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5275080" y="2314800"/>
            <a:ext cx="1999080" cy="45180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ae00"/>
                </a:solidFill>
                <a:uFillTx/>
                <a:latin typeface="Arial"/>
                <a:ea typeface="DejaVu Sans"/>
              </a:rPr>
              <a:t>magnetic force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Line 5"/>
          <p:cNvSpPr/>
          <p:nvPr/>
        </p:nvSpPr>
        <p:spPr>
          <a:xfrm flipV="1">
            <a:off x="4951080" y="2055600"/>
            <a:ext cx="554400" cy="29412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Line 6"/>
          <p:cNvSpPr/>
          <p:nvPr/>
        </p:nvSpPr>
        <p:spPr>
          <a:xfrm flipV="1">
            <a:off x="6659280" y="2065320"/>
            <a:ext cx="569520" cy="285120"/>
          </a:xfrm>
          <a:prstGeom prst="line">
            <a:avLst/>
          </a:prstGeom>
          <a:ln w="36720">
            <a:solidFill>
              <a:srgbClr val="33cc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CustomShape 7"/>
          <p:cNvSpPr/>
          <p:nvPr/>
        </p:nvSpPr>
        <p:spPr>
          <a:xfrm>
            <a:off x="360000" y="2766240"/>
            <a:ext cx="9736920" cy="18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Magnetic force perpendicular to velocity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 →  </a:t>
            </a:r>
            <a:r>
              <a:rPr b="0" lang="en-US" sz="3200" strike="noStrike" u="none">
                <a:solidFill>
                  <a:srgbClr val="ff0000"/>
                </a:solidFill>
                <a:uFillTx/>
                <a:latin typeface="Arial"/>
                <a:ea typeface="DejaVu Sans"/>
              </a:rPr>
              <a:t>no increase in velocity, but changes direction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Only electric force increases particle energy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CustomShape 8"/>
          <p:cNvSpPr/>
          <p:nvPr/>
        </p:nvSpPr>
        <p:spPr>
          <a:xfrm>
            <a:off x="0" y="4641120"/>
            <a:ext cx="9868680" cy="23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2423160" y="5487840"/>
            <a:ext cx="2978640" cy="1134000"/>
          </a:xfrm>
          <a:prstGeom prst="rect">
            <a:avLst/>
          </a:prstGeom>
          <a:solidFill>
            <a:srgbClr val="ffff00"/>
          </a:solidFill>
          <a:ln w="36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CustomShape 10"/>
          <p:cNvSpPr/>
          <p:nvPr/>
        </p:nvSpPr>
        <p:spPr>
          <a:xfrm>
            <a:off x="360000" y="4681440"/>
            <a:ext cx="10112040" cy="241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From the Maxwell equations: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static: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2651760" y="5508360"/>
            <a:ext cx="2592000" cy="92376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5907240" y="5848560"/>
            <a:ext cx="1670760" cy="4248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00" name="" descr=""/>
          <p:cNvPicPr/>
          <p:nvPr/>
        </p:nvPicPr>
        <p:blipFill>
          <a:blip r:embed="rId3"/>
          <a:stretch/>
        </p:blipFill>
        <p:spPr>
          <a:xfrm>
            <a:off x="2715480" y="6739560"/>
            <a:ext cx="885600" cy="4248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01" name="" descr=""/>
          <p:cNvPicPr/>
          <p:nvPr/>
        </p:nvPicPr>
        <p:blipFill>
          <a:blip r:embed="rId4"/>
          <a:stretch/>
        </p:blipFill>
        <p:spPr>
          <a:xfrm>
            <a:off x="3723840" y="1297080"/>
            <a:ext cx="4661640" cy="72828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Summary on Accelerator Types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52000" y="1191960"/>
            <a:ext cx="9658800" cy="60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Electrostatic accelerators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Acceleration tube: breakdown at 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200 keV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Cockroft-Walton: improves to 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800 keV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Van de Graaff: best electrostatic device at </a:t>
            </a:r>
            <a:r>
              <a:rPr b="0" lang="en-US" sz="28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25 MeV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AC driven accelerators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Linear: cavity design and length critical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Circular accelerators: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cyclotron: big dipole magnet, non-relativistic, up to 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25 MeV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synchrotron: vacuum beamline, expandable, small magnets and 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	</a:t>
            </a: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cavities, </a:t>
            </a:r>
            <a:r>
              <a:rPr b="0" lang="en-US" sz="2400" strike="noStrike" u="none">
                <a:solidFill>
                  <a:srgbClr val="ff0000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synchrotron radiation large for light particles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080" y="0"/>
            <a:ext cx="100778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Hadron versus Electron Colliders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52000" y="1361160"/>
            <a:ext cx="9807840" cy="34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From the physics point of view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06" name=""/>
          <p:cNvGraphicFramePr/>
          <p:nvPr/>
        </p:nvGraphicFramePr>
        <p:xfrm>
          <a:off x="3430800" y="3288240"/>
          <a:ext cx="3200760" cy="961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0" y="3288240"/>
                    <a:ext cx="3200760" cy="961200"/>
                  </a:xfrm>
                  <a:prstGeom prst="rect">
                    <a:avLst/>
                  </a:prstGeom>
                  <a:noFill/>
                  <a:ln w="3672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" name=""/>
          <p:cNvGraphicFramePr/>
          <p:nvPr/>
        </p:nvGraphicFramePr>
        <p:xfrm>
          <a:off x="699120" y="1965600"/>
          <a:ext cx="8375400" cy="267264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9120" y="1965600"/>
                    <a:ext cx="8375400" cy="2672640"/>
                  </a:xfrm>
                  <a:prstGeom prst="rect">
                    <a:avLst/>
                  </a:prstGeom>
                  <a:noFill/>
                  <a:ln w="36720">
                    <a:noFill/>
                  </a:ln>
                </p:spPr>
              </p:pic>
            </p:oleObj>
          </a:graphicData>
        </a:graphic>
      </p:graphicFrame>
      <p:sp>
        <p:nvSpPr>
          <p:cNvPr id="210" name="CustomShape 5"/>
          <p:cNvSpPr/>
          <p:nvPr/>
        </p:nvSpPr>
        <p:spPr>
          <a:xfrm>
            <a:off x="324000" y="4753440"/>
            <a:ext cx="9807840" cy="317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From the accelerator point of view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Complementary devices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11" name=""/>
          <p:cNvGraphicFramePr/>
          <p:nvPr/>
        </p:nvGraphicFramePr>
        <p:xfrm>
          <a:off x="790560" y="5327640"/>
          <a:ext cx="8471160" cy="84816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21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90560" y="5327640"/>
                    <a:ext cx="8471160" cy="848160"/>
                  </a:xfrm>
                  <a:prstGeom prst="rect">
                    <a:avLst/>
                  </a:prstGeom>
                  <a:noFill/>
                  <a:ln w="3672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Modern’ Accelerators: LEP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16000" y="1011960"/>
            <a:ext cx="9781200" cy="60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720"/>
              </a:spcAf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Energy calibration (resonant depolarization)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Transverse polarization automatically builds up (Sokolov-Ternov)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Monitor transverse polarization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Kick rotating electrons with periodic magnetic field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Tune in frequency which destroys polarization (resonance)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93920" indent="-31104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Very sensitive method: about 0.5 MeV on 45 GeV beams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4800600" y="4093560"/>
            <a:ext cx="4892400" cy="32544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378000" y="4343400"/>
            <a:ext cx="4299480" cy="2812320"/>
          </a:xfrm>
          <a:prstGeom prst="rect">
            <a:avLst/>
          </a:prstGeom>
          <a:noFill/>
          <a:ln w="36720">
            <a:noFill/>
          </a:ln>
        </p:spPr>
      </p:pic>
      <p:sp>
        <p:nvSpPr>
          <p:cNvPr id="217" name="TextShape 3"/>
          <p:cNvSpPr/>
          <p:nvPr/>
        </p:nvSpPr>
        <p:spPr>
          <a:xfrm>
            <a:off x="110880" y="7237080"/>
            <a:ext cx="649188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200" strike="noStrike" u="sng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https://www.sciencedirect.com/science/article/pii/037026939290457F</a:t>
            </a:r>
            <a:r>
              <a:rPr b="0" i="1" lang="en-US" sz="12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: </a:t>
            </a:r>
            <a:r>
              <a:rPr b="0" i="1" lang="en-US" sz="10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PLB 284,3 (1992) 431</a:t>
            </a:r>
            <a:r>
              <a:rPr b="0" i="1" lang="en-US" sz="1200" strike="noStrike" u="none">
                <a:solidFill>
                  <a:srgbClr val="000000"/>
                </a:solidFill>
                <a:uFillTx/>
                <a:latin typeface="Arial"/>
                <a:ea typeface="Noto Sans CJK SC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4"/>
          <a:stretch/>
        </p:blipFill>
        <p:spPr>
          <a:xfrm>
            <a:off x="313200" y="4068000"/>
            <a:ext cx="1524240" cy="57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"/>
          <p:cNvSpPr txBox="1"/>
          <p:nvPr/>
        </p:nvSpPr>
        <p:spPr>
          <a:xfrm>
            <a:off x="180000" y="4617720"/>
            <a:ext cx="118476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Larmor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frequency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Modern’ Accelerators: LEP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16000" y="1191960"/>
            <a:ext cx="9781200" cy="60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Calibration nightmares: part 1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1151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calibration changes sensitive to small changes in circumference: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3360" indent="-182160">
              <a:lnSpc>
                <a:spcPct val="100000"/>
              </a:lnSpc>
              <a:spcAft>
                <a:spcPts val="1151"/>
              </a:spcAft>
              <a:tabLst>
                <a:tab algn="l" pos="0"/>
              </a:tabLst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fluctuations in first calibrations explained by tides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3099240" y="2161080"/>
            <a:ext cx="1990440" cy="3906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513000" y="3709800"/>
            <a:ext cx="3994920" cy="274212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4991760" y="3603240"/>
            <a:ext cx="4561920" cy="319932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25" name="" descr=""/>
          <p:cNvPicPr/>
          <p:nvPr/>
        </p:nvPicPr>
        <p:blipFill>
          <a:blip r:embed="rId4"/>
          <a:stretch/>
        </p:blipFill>
        <p:spPr>
          <a:xfrm>
            <a:off x="5812560" y="6871680"/>
            <a:ext cx="3503520" cy="32760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26" name="" descr=""/>
          <p:cNvPicPr/>
          <p:nvPr/>
        </p:nvPicPr>
        <p:blipFill>
          <a:blip r:embed="rId5"/>
          <a:stretch/>
        </p:blipFill>
        <p:spPr>
          <a:xfrm>
            <a:off x="5043240" y="3505680"/>
            <a:ext cx="4506840" cy="3839400"/>
          </a:xfrm>
          <a:prstGeom prst="rect">
            <a:avLst/>
          </a:prstGeom>
          <a:noFill/>
          <a:ln w="36720">
            <a:noFill/>
          </a:ln>
        </p:spPr>
      </p:pic>
      <p:sp>
        <p:nvSpPr>
          <p:cNvPr id="227" name="TextShape 3"/>
          <p:cNvSpPr/>
          <p:nvPr/>
        </p:nvSpPr>
        <p:spPr>
          <a:xfrm>
            <a:off x="139320" y="7235640"/>
            <a:ext cx="415800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200" strike="noStrike" u="none">
                <a:solidFill>
                  <a:srgbClr val="000000"/>
                </a:solidFill>
                <a:uFillTx/>
                <a:latin typeface="Arial"/>
              </a:rPr>
              <a:t>https://cds.cern.ch/record/250463/files/CM-P00061237.pdf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Modern’ Accelerators: LEP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16000" y="1044000"/>
            <a:ext cx="9781200" cy="36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Calibration nightmares: part 2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328000" y="1703160"/>
            <a:ext cx="4424760" cy="457092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31" name="" descr=""/>
          <p:cNvPicPr/>
          <p:nvPr/>
        </p:nvPicPr>
        <p:blipFill>
          <a:blip r:embed="rId2"/>
          <a:stretch/>
        </p:blipFill>
        <p:spPr>
          <a:xfrm>
            <a:off x="205920" y="1611720"/>
            <a:ext cx="5058360" cy="3090240"/>
          </a:xfrm>
          <a:prstGeom prst="rect">
            <a:avLst/>
          </a:prstGeom>
          <a:noFill/>
          <a:ln w="36720"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190080" y="4745520"/>
            <a:ext cx="5105880" cy="24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 daunting indication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will remain unexplained for 2 years ....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until an undergrad from Aachen (Mark Geitz) comes out for the summer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5351760" y="6216120"/>
            <a:ext cx="4599720" cy="11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Smoking gun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76800" indent="-311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2323dc"/>
                </a:solidFill>
                <a:uFillTx/>
                <a:latin typeface="Arial"/>
                <a:ea typeface="HG Mincho Light J;MS Gothic;HG Gothic J;HG Gothic B;HG Gothic;Gothic;MS PGothic;Andale Sans UI;Arial Unicode MS;Lucida Sans Unicode;Tahoma"/>
              </a:rPr>
              <a:t>man made problem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" name="TextShape 5"/>
          <p:cNvSpPr/>
          <p:nvPr/>
        </p:nvSpPr>
        <p:spPr>
          <a:xfrm>
            <a:off x="145080" y="7266600"/>
            <a:ext cx="378648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200" strike="noStrike" u="none">
                <a:solidFill>
                  <a:srgbClr val="000000"/>
                </a:solidFill>
                <a:uFillTx/>
                <a:latin typeface="Arial"/>
              </a:rPr>
              <a:t>https://cds.cern.ch/record/334095/files/sl-97-047.pdf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0" y="0"/>
            <a:ext cx="10078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b="0" i="1" lang="en-US" sz="4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Modern’ Accelerators: LEP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80000" y="962640"/>
            <a:ext cx="9781200" cy="7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The French DC trains caused the problem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267840" y="1772640"/>
            <a:ext cx="3738960" cy="5485320"/>
          </a:xfrm>
          <a:prstGeom prst="rect">
            <a:avLst/>
          </a:prstGeom>
          <a:noFill/>
          <a:ln w="36720"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4093920" y="6525720"/>
            <a:ext cx="5819400" cy="7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trike="noStrike" u="none">
                <a:solidFill>
                  <a:srgbClr val="280099"/>
                </a:solidFill>
                <a:uFillTx/>
                <a:latin typeface="Arial"/>
                <a:ea typeface="DejaVu Sans"/>
              </a:rPr>
              <a:t>1A current on beampipe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2"/>
          <a:stretch/>
        </p:blipFill>
        <p:spPr>
          <a:xfrm>
            <a:off x="4213440" y="1712160"/>
            <a:ext cx="5412240" cy="4570920"/>
          </a:xfrm>
          <a:prstGeom prst="rect">
            <a:avLst/>
          </a:prstGeom>
          <a:noFill/>
          <a:ln w="36720">
            <a:noFill/>
          </a:ln>
        </p:spPr>
      </p:pic>
      <p:pic>
        <p:nvPicPr>
          <p:cNvPr id="240" name="" descr=""/>
          <p:cNvPicPr/>
          <p:nvPr/>
        </p:nvPicPr>
        <p:blipFill>
          <a:blip r:embed="rId3"/>
          <a:stretch/>
        </p:blipFill>
        <p:spPr>
          <a:xfrm>
            <a:off x="4214520" y="1771920"/>
            <a:ext cx="5412240" cy="4570920"/>
          </a:xfrm>
          <a:prstGeom prst="rect">
            <a:avLst/>
          </a:prstGeom>
          <a:noFill/>
          <a:ln w="3672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Application>LibreOffice/24.8.4.2$Linux_X86_64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2007-02-11T02:32:32Z</dcterms:created>
  <dc:creator/>
  <dc:description/>
  <dc:language>en-US</dc:language>
  <cp:lastModifiedBy/>
  <dcterms:modified xsi:type="dcterms:W3CDTF">2025-01-10T08:50:58Z</dcterms:modified>
  <cp:revision>43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