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8.wmf" ContentType="image/x-wmf"/>
  <Override PartName="/ppt/media/image27.wmf" ContentType="image/x-wmf"/>
  <Override PartName="/ppt/media/image26.jpeg" ContentType="image/jpeg"/>
  <Override PartName="/ppt/media/image23.png" ContentType="image/png"/>
  <Override PartName="/ppt/media/image22.png" ContentType="image/png"/>
  <Override PartName="/ppt/media/image6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4.png" ContentType="image/png"/>
  <Override PartName="/ppt/media/image34.png" ContentType="image/png"/>
  <Override PartName="/ppt/media/image5.png" ContentType="image/png"/>
  <Override PartName="/ppt/media/image11.png" ContentType="image/png"/>
  <Override PartName="/ppt/media/image9.jpeg" ContentType="image/jpeg"/>
  <Override PartName="/ppt/media/image30.jpeg" ContentType="image/jpeg"/>
  <Override PartName="/ppt/media/image31.jpeg" ContentType="image/jpeg"/>
  <Override PartName="/ppt/media/image33.jpeg" ContentType="image/jpeg"/>
  <Override PartName="/ppt/media/image3.wmf" ContentType="image/x-wmf"/>
  <Override PartName="/ppt/media/image2.wmf" ContentType="image/x-wmf"/>
  <Override PartName="/ppt/media/image25.wmf" ContentType="image/x-wmf"/>
  <Override PartName="/ppt/media/image29.wmf" ContentType="image/x-wmf"/>
  <Override PartName="/ppt/media/image1.png" ContentType="image/png"/>
  <Override PartName="/ppt/media/image10.jpeg" ContentType="image/jpeg"/>
  <Override PartName="/ppt/media/image14.png" ContentType="image/png"/>
  <Override PartName="/ppt/media/image16.jpeg" ContentType="image/jpeg"/>
  <Override PartName="/ppt/media/image24.gif" ContentType="image/gif"/>
  <Override PartName="/ppt/media/image32.jpeg" ContentType="image/jpeg"/>
  <Override PartName="/ppt/media/image17.png" ContentType="image/png"/>
  <Override PartName="/ppt/media/image15.png" ContentType="image/png"/>
  <Override PartName="/ppt/media/image18.jpeg" ContentType="image/jpeg"/>
  <Override PartName="/ppt/media/image20.jpeg" ContentType="image/jpeg"/>
  <Override PartName="/ppt/media/image19.png" ContentType="image/png"/>
  <Override PartName="/ppt/media/image21.png" ContentType="image/png"/>
  <Override PartName="/ppt/embeddings/oleObject1.bin" ContentType="application/vnd.openxmlformats-officedocument.oleObject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13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26.xml.rels" ContentType="application/vnd.openxmlformats-package.relationships+xml"/>
  <Override PartName="/ppt/slides/_rels/slide11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x="10077450" cy="7562850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move the slide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Click to edit the notes format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&lt;header&gt;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556D92CC-7BFF-4074-9721-811F642478BB}" type="slidenum">
              <a:rPr b="0" lang="en-US" sz="1400" spc="-1" strike="noStrike">
                <a:latin typeface="Times New Roman"/>
              </a:rPr>
              <a:t>&lt;number&gt;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1311120" y="1027080"/>
            <a:ext cx="4929480" cy="3695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1170000" y="5086440"/>
            <a:ext cx="5203800" cy="40892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en-US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012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6240" y="176940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36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012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6240" y="4060440"/>
            <a:ext cx="291996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3640" y="301680"/>
            <a:ext cx="9069120" cy="58536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0880" y="406044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US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364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0880" y="1769400"/>
            <a:ext cx="442548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3640" y="4060440"/>
            <a:ext cx="9069120" cy="2091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8795880" y="7261920"/>
            <a:ext cx="1164600" cy="225360"/>
          </a:xfrm>
          <a:prstGeom prst="rect">
            <a:avLst/>
          </a:prstGeom>
          <a:noFill/>
          <a:ln w="3672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ts val="1485"/>
              </a:lnSpc>
            </a:pPr>
            <a:fld id="{82D4E935-FF60-43CA-B418-C3A57EFDA6B5}" type="slidenum">
              <a:rPr b="0" lang="en-GB" sz="12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2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9186120" y="7281360"/>
            <a:ext cx="844200" cy="19908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CA87D795-0AAF-4037-B30D-D17D59FA586D}" type="slidenum">
              <a:rPr b="0" lang="en-US" sz="1400" spc="-1" strike="noStrike">
                <a:solidFill>
                  <a:srgbClr val="000000"/>
                </a:solidFill>
                <a:latin typeface="Arial"/>
                <a:ea typeface="DejaVu Sans"/>
              </a:rPr>
              <a:t>&lt;number&gt;</a:t>
            </a:fld>
            <a:endParaRPr b="0" lang="en-US" sz="1400" spc="-1" strike="noStrike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503640" y="301680"/>
            <a:ext cx="9069120" cy="12625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US" sz="4400" spc="-1" strike="noStrike">
                <a:latin typeface="Arial"/>
              </a:rPr>
              <a:t>Click to edit the title </a:t>
            </a:r>
            <a:r>
              <a:rPr b="0" lang="en-US" sz="4400" spc="-1" strike="noStrike">
                <a:latin typeface="Arial"/>
              </a:rPr>
              <a:t>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3640" y="1769400"/>
            <a:ext cx="9069120" cy="4385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4.gif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5.wmf"/><Relationship Id="rId3" Type="http://schemas.openxmlformats.org/officeDocument/2006/relationships/image" Target="../media/image26.jpeg"/><Relationship Id="rId4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7.wmf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jpeg"/><Relationship Id="rId3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wmf"/><Relationship Id="rId2" Type="http://schemas.openxmlformats.org/officeDocument/2006/relationships/image" Target="../media/image3.wmf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0" y="658800"/>
            <a:ext cx="10072800" cy="4592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08000" bIns="0">
            <a:noAutofit/>
          </a:bodyPr>
          <a:p>
            <a:pPr algn="ctr">
              <a:lnSpc>
                <a:spcPct val="87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723600"/>
                <a:tab algn="l" pos="1447560"/>
                <a:tab algn="l" pos="2171520"/>
                <a:tab algn="l" pos="2893680"/>
                <a:tab algn="l" pos="3617640"/>
                <a:tab algn="l" pos="4343400"/>
                <a:tab algn="l" pos="5067000"/>
                <a:tab algn="l" pos="5790960"/>
                <a:tab algn="l" pos="6514920"/>
                <a:tab algn="l" pos="7237080"/>
                <a:tab algn="l" pos="7961040"/>
                <a:tab algn="l" pos="8686800"/>
                <a:tab algn="l" pos="9410400"/>
                <a:tab algn="l" pos="9601200"/>
                <a:tab algn="l" pos="10058400"/>
                <a:tab algn="l" pos="1051560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LGC Sans"/>
              </a:rPr>
              <a:t>8.FCC - January Research Projects on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723600"/>
                <a:tab algn="l" pos="1447560"/>
                <a:tab algn="l" pos="2171520"/>
                <a:tab algn="l" pos="2893680"/>
                <a:tab algn="l" pos="3617640"/>
                <a:tab algn="l" pos="4343400"/>
                <a:tab algn="l" pos="5067000"/>
                <a:tab algn="l" pos="5790960"/>
                <a:tab algn="l" pos="6514920"/>
                <a:tab algn="l" pos="7237080"/>
                <a:tab algn="l" pos="7961040"/>
                <a:tab algn="l" pos="8686800"/>
                <a:tab algn="l" pos="9410400"/>
                <a:tab algn="l" pos="9601200"/>
                <a:tab algn="l" pos="10058400"/>
                <a:tab algn="l" pos="10515600"/>
              </a:tabLst>
            </a:pPr>
            <a:r>
              <a:rPr b="0" lang="en-GB" sz="2400" spc="-1" strike="noStrike">
                <a:solidFill>
                  <a:srgbClr val="000000"/>
                </a:solidFill>
                <a:latin typeface="Arial"/>
                <a:ea typeface="DejaVu LGC Sans"/>
              </a:rPr>
              <a:t>the Future Circular Collider (FCC-ee)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723600"/>
                <a:tab algn="l" pos="1447560"/>
                <a:tab algn="l" pos="2171520"/>
                <a:tab algn="l" pos="2893680"/>
                <a:tab algn="l" pos="3617640"/>
                <a:tab algn="l" pos="4343400"/>
                <a:tab algn="l" pos="5067000"/>
                <a:tab algn="l" pos="5790960"/>
                <a:tab algn="l" pos="6514920"/>
                <a:tab algn="l" pos="7237080"/>
                <a:tab algn="l" pos="7961040"/>
                <a:tab algn="l" pos="8686800"/>
                <a:tab algn="l" pos="9410400"/>
                <a:tab algn="l" pos="9601200"/>
                <a:tab algn="l" pos="10058400"/>
                <a:tab algn="l" pos="10515600"/>
              </a:tabLst>
            </a:pPr>
            <a:endParaRPr b="0" lang="en-US" sz="2400" spc="-1" strike="noStrike"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723600"/>
                <a:tab algn="l" pos="1447560"/>
                <a:tab algn="l" pos="2171520"/>
                <a:tab algn="l" pos="2893680"/>
                <a:tab algn="l" pos="3617640"/>
                <a:tab algn="l" pos="4343400"/>
                <a:tab algn="l" pos="5067000"/>
                <a:tab algn="l" pos="5790960"/>
                <a:tab algn="l" pos="6514920"/>
                <a:tab algn="l" pos="7237080"/>
                <a:tab algn="l" pos="7961040"/>
                <a:tab algn="l" pos="8686800"/>
                <a:tab algn="l" pos="9410400"/>
                <a:tab algn="l" pos="9601200"/>
                <a:tab algn="l" pos="10058400"/>
                <a:tab algn="l" pos="10515600"/>
              </a:tabLst>
            </a:pPr>
            <a:r>
              <a:rPr b="0" lang="en-GB" sz="5400" spc="-1" strike="noStrike">
                <a:solidFill>
                  <a:srgbClr val="0000ff"/>
                </a:solidFill>
                <a:latin typeface="Arial"/>
                <a:ea typeface="DejaVu LGC Sans"/>
              </a:rPr>
              <a:t>Particle Detectors</a:t>
            </a:r>
            <a:endParaRPr b="0" lang="en-US" sz="5400" spc="-1" strike="noStrike">
              <a:latin typeface="Arial"/>
            </a:endParaRPr>
          </a:p>
          <a:p>
            <a:pPr algn="ctr">
              <a:lnSpc>
                <a:spcPct val="87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723600"/>
                <a:tab algn="l" pos="1447560"/>
                <a:tab algn="l" pos="2171520"/>
                <a:tab algn="l" pos="2893680"/>
                <a:tab algn="l" pos="3617640"/>
                <a:tab algn="l" pos="4343400"/>
                <a:tab algn="l" pos="5067000"/>
                <a:tab algn="l" pos="5790960"/>
                <a:tab algn="l" pos="6514920"/>
                <a:tab algn="l" pos="7237080"/>
                <a:tab algn="l" pos="7961040"/>
                <a:tab algn="l" pos="8686800"/>
                <a:tab algn="l" pos="9410400"/>
                <a:tab algn="l" pos="9601200"/>
                <a:tab algn="l" pos="10058400"/>
                <a:tab algn="l" pos="10515600"/>
              </a:tabLst>
            </a:pPr>
            <a:r>
              <a:rPr b="0" lang="en-GB" sz="4400" spc="-1" strike="noStrike">
                <a:solidFill>
                  <a:srgbClr val="0000ff"/>
                </a:solidFill>
                <a:latin typeface="Arial"/>
                <a:ea typeface="DejaVu LGC Sans"/>
              </a:rPr>
              <a:t>[January 13, 2025]</a:t>
            </a:r>
            <a:endParaRPr b="0" lang="en-US" sz="4400" spc="-1" strike="noStrike"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-104400" y="3428280"/>
            <a:ext cx="10185480" cy="412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 First Tracking Detector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9" name="CustomShape 2"/>
          <p:cNvSpPr/>
          <p:nvPr/>
        </p:nvSpPr>
        <p:spPr>
          <a:xfrm>
            <a:off x="0" y="1972440"/>
            <a:ext cx="5753160" cy="390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3"/>
          <p:cNvSpPr/>
          <p:nvPr/>
        </p:nvSpPr>
        <p:spPr>
          <a:xfrm>
            <a:off x="252000" y="1131120"/>
            <a:ext cx="7885440" cy="51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Noto Sans CJK SC"/>
              </a:rPr>
              <a:t>The C</a:t>
            </a: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loud Chamber</a:t>
            </a:r>
            <a:endParaRPr b="0" lang="en-US" sz="36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an air volume saturated with water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lower pressure to generate a </a:t>
            </a: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DejaVu Sans"/>
              </a:rPr>
              <a:t>super-saturated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 air volume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charged particles cause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condensation of  vapor into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small droplets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droplets form along particle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trajectory and are observed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photographs allow longer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inspections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31" name="wilson" descr=""/>
          <p:cNvPicPr/>
          <p:nvPr/>
        </p:nvPicPr>
        <p:blipFill>
          <a:blip r:embed="rId1"/>
          <a:stretch/>
        </p:blipFill>
        <p:spPr>
          <a:xfrm>
            <a:off x="8316360" y="1017360"/>
            <a:ext cx="1598760" cy="2263320"/>
          </a:xfrm>
          <a:prstGeom prst="rect">
            <a:avLst/>
          </a:prstGeom>
          <a:ln w="18360">
            <a:noFill/>
          </a:ln>
        </p:spPr>
      </p:pic>
      <p:pic>
        <p:nvPicPr>
          <p:cNvPr id="132" name="cloudimg" descr=""/>
          <p:cNvPicPr/>
          <p:nvPr/>
        </p:nvPicPr>
        <p:blipFill>
          <a:blip r:embed="rId2"/>
          <a:stretch/>
        </p:blipFill>
        <p:spPr>
          <a:xfrm>
            <a:off x="5172120" y="3713400"/>
            <a:ext cx="4642560" cy="3749040"/>
          </a:xfrm>
          <a:prstGeom prst="rect">
            <a:avLst/>
          </a:prstGeom>
          <a:ln w="18360">
            <a:noFill/>
          </a:ln>
        </p:spPr>
      </p:pic>
      <p:sp>
        <p:nvSpPr>
          <p:cNvPr id="133" name="CustomShape 4"/>
          <p:cNvSpPr/>
          <p:nvPr/>
        </p:nvSpPr>
        <p:spPr>
          <a:xfrm>
            <a:off x="8096400" y="3270960"/>
            <a:ext cx="1919520" cy="31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Arial"/>
                <a:ea typeface="DejaVu Sans"/>
              </a:rPr>
              <a:t>Charles.T.R Wilson</a:t>
            </a:r>
            <a:endParaRPr b="0" lang="en-US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Detectors and Particle Physics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216000" y="1442880"/>
            <a:ext cx="9669240" cy="611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600" spc="-1" strike="noStrike">
                <a:solidFill>
                  <a:srgbClr val="280099"/>
                </a:solidFill>
                <a:latin typeface="Arial"/>
                <a:ea typeface="DejaVu Sans"/>
              </a:rPr>
              <a:t>Fruitful connection (experimenters/theorists)</a:t>
            </a:r>
            <a:endParaRPr b="0" lang="en-US" sz="36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detectors allow one to detect particles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experimenters study their behavior (informed by theory predictions) 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new particles are found by direct observation or by analyzing their decay products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theorists predicts behavior of (new) particles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experimentalists design the particle detectors to detect them and collect the data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Overview of Detectors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252000" y="1374480"/>
            <a:ext cx="4538160" cy="575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What do particle detectors measure?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spacial locations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momentum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energy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flight times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38" name="CustomShape 3"/>
          <p:cNvSpPr/>
          <p:nvPr/>
        </p:nvSpPr>
        <p:spPr>
          <a:xfrm>
            <a:off x="4472280" y="1375200"/>
            <a:ext cx="5363640" cy="586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Modern detector types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tracking (gas, solids)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scintillation and light detectors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calorimeters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particle Id systems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2800" spc="-1" strike="noStrike">
                <a:solidFill>
                  <a:srgbClr val="280099"/>
                </a:solidFill>
                <a:latin typeface="Arial"/>
                <a:ea typeface="DejaVu Sans"/>
              </a:rPr>
              <a:t>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40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Integral piece of detectors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ae00"/>
                </a:solidFill>
                <a:latin typeface="Arial"/>
                <a:ea typeface="DejaVu Sans"/>
              </a:rPr>
              <a:t>trigger systems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ae00"/>
                </a:solidFill>
                <a:latin typeface="Arial"/>
                <a:ea typeface="DejaVu Sans"/>
              </a:rPr>
              <a:t>data acquisition systems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ae00"/>
                </a:solidFill>
                <a:latin typeface="Arial"/>
                <a:ea typeface="DejaVu Sans"/>
              </a:rPr>
              <a:t>offline system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 descr=""/>
          <p:cNvPicPr/>
          <p:nvPr/>
        </p:nvPicPr>
        <p:blipFill>
          <a:blip r:embed="rId1"/>
          <a:srcRect l="979" t="0" r="4874" b="0"/>
          <a:stretch/>
        </p:blipFill>
        <p:spPr>
          <a:xfrm>
            <a:off x="3108960" y="3709080"/>
            <a:ext cx="6726600" cy="3751200"/>
          </a:xfrm>
          <a:prstGeom prst="rect">
            <a:avLst/>
          </a:prstGeom>
          <a:ln w="18360">
            <a:noFill/>
          </a:ln>
        </p:spPr>
      </p:pic>
      <p:sp>
        <p:nvSpPr>
          <p:cNvPr id="140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The Ideal Detector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468000" y="1064880"/>
            <a:ext cx="9669240" cy="6062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Properties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cover the full solid angle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measurement of momentum and/or energy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detect, track and identify all particles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fast response, no deadtime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40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Limitations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technology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space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budget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" descr=""/>
          <p:cNvPicPr/>
          <p:nvPr/>
        </p:nvPicPr>
        <p:blipFill>
          <a:blip r:embed="rId1"/>
          <a:stretch/>
        </p:blipFill>
        <p:spPr>
          <a:xfrm>
            <a:off x="5892480" y="4352760"/>
            <a:ext cx="4093920" cy="2925720"/>
          </a:xfrm>
          <a:prstGeom prst="rect">
            <a:avLst/>
          </a:prstGeom>
          <a:ln w="18360">
            <a:noFill/>
          </a:ln>
        </p:spPr>
      </p:pic>
      <p:sp>
        <p:nvSpPr>
          <p:cNvPr id="143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Following a Particle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216000" y="1177920"/>
            <a:ext cx="9669240" cy="2030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Scattering with the nucleus, charge </a:t>
            </a: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Z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(Rutherford)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145" name="CustomShape 3"/>
          <p:cNvSpPr/>
          <p:nvPr/>
        </p:nvSpPr>
        <p:spPr>
          <a:xfrm>
            <a:off x="216000" y="3203640"/>
            <a:ext cx="9669240" cy="1033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Particles do not scatter or very little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if the material is thick they may scatter multiple times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46" name="CustomShape 4"/>
          <p:cNvSpPr/>
          <p:nvPr/>
        </p:nvSpPr>
        <p:spPr>
          <a:xfrm>
            <a:off x="180000" y="4289040"/>
            <a:ext cx="5685480" cy="2938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Multiple scattering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particle scatters multiple times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the smaller the momentum the larger the effect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Approximate by Gaussian around original direction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2221200" y="1859400"/>
            <a:ext cx="4656240" cy="99288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Following the Particle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49" name="CustomShape 2"/>
          <p:cNvSpPr/>
          <p:nvPr/>
        </p:nvSpPr>
        <p:spPr>
          <a:xfrm>
            <a:off x="288000" y="1266480"/>
            <a:ext cx="9669240" cy="338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Energy loss in matter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DejaVu Sans"/>
              </a:rPr>
              <a:t>multiple scattering? no! collision elastic (heavy nucleus)</a:t>
            </a:r>
            <a:endParaRPr b="0" lang="en-US" sz="26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DejaVu Sans"/>
              </a:rPr>
              <a:t>scattering with electrons from the atoms</a:t>
            </a:r>
            <a:endParaRPr b="0" lang="en-US" sz="26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DejaVu Sans"/>
              </a:rPr>
              <a:t>energy loss per length </a:t>
            </a:r>
            <a:r>
              <a:rPr b="0" i="1" lang="en-US" sz="2600" spc="-1" strike="noStrike">
                <a:solidFill>
                  <a:srgbClr val="2323dc"/>
                </a:solidFill>
                <a:latin typeface="Arial"/>
                <a:ea typeface="DejaVu Sans"/>
              </a:rPr>
              <a:t>x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50" name="" descr=""/>
          <p:cNvPicPr/>
          <p:nvPr/>
        </p:nvPicPr>
        <p:blipFill>
          <a:blip r:embed="rId1"/>
          <a:stretch/>
        </p:blipFill>
        <p:spPr>
          <a:xfrm>
            <a:off x="460080" y="3872160"/>
            <a:ext cx="5608800" cy="2776680"/>
          </a:xfrm>
          <a:prstGeom prst="rect">
            <a:avLst/>
          </a:prstGeom>
          <a:ln w="18360">
            <a:noFill/>
          </a:ln>
        </p:spPr>
      </p:pic>
      <p:pic>
        <p:nvPicPr>
          <p:cNvPr id="151" name="" descr=""/>
          <p:cNvPicPr/>
          <p:nvPr/>
        </p:nvPicPr>
        <p:blipFill>
          <a:blip r:embed="rId2"/>
          <a:stretch/>
        </p:blipFill>
        <p:spPr>
          <a:xfrm>
            <a:off x="6370920" y="3146400"/>
            <a:ext cx="2512080" cy="607680"/>
          </a:xfrm>
          <a:prstGeom prst="rect">
            <a:avLst/>
          </a:prstGeom>
          <a:ln w="18360"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6177960" y="4062240"/>
            <a:ext cx="1784160" cy="28260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electron density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3" name="CustomShape 4"/>
          <p:cNvSpPr/>
          <p:nvPr/>
        </p:nvSpPr>
        <p:spPr>
          <a:xfrm>
            <a:off x="7186680" y="4402800"/>
            <a:ext cx="2777760" cy="28260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cross section per energy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4" name="Line 5"/>
          <p:cNvSpPr/>
          <p:nvPr/>
        </p:nvSpPr>
        <p:spPr>
          <a:xfrm flipV="1">
            <a:off x="7350840" y="3620520"/>
            <a:ext cx="226800" cy="41616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Line 6"/>
          <p:cNvSpPr/>
          <p:nvPr/>
        </p:nvSpPr>
        <p:spPr>
          <a:xfrm flipH="1" flipV="1">
            <a:off x="8094600" y="3772080"/>
            <a:ext cx="113400" cy="55476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7"/>
          <p:cNvSpPr/>
          <p:nvPr/>
        </p:nvSpPr>
        <p:spPr>
          <a:xfrm>
            <a:off x="5918400" y="5139720"/>
            <a:ext cx="4097520" cy="1257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Arial"/>
                <a:ea typeface="DejaVu Sans"/>
              </a:rPr>
              <a:t>for large enough interaction causes ionization, sometimes photon exits medium (later)</a:t>
            </a:r>
            <a:endParaRPr b="0" lang="en-US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Lucida Sans Unicode"/>
              </a:rPr>
              <a:t>Bethe-Bloch Formula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58" name="CustomShape 2"/>
          <p:cNvSpPr/>
          <p:nvPr/>
        </p:nvSpPr>
        <p:spPr>
          <a:xfrm>
            <a:off x="216000" y="1410480"/>
            <a:ext cx="9669240" cy="180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Average differential energy loss </a:t>
            </a:r>
            <a:r>
              <a:rPr b="0" i="1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dE/dx</a:t>
            </a: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600" spc="-1" strike="noStrike">
              <a:latin typeface="Arial"/>
            </a:endParaRPr>
          </a:p>
        </p:txBody>
      </p:sp>
      <p:pic>
        <p:nvPicPr>
          <p:cNvPr id="159" name="" descr=""/>
          <p:cNvPicPr/>
          <p:nvPr/>
        </p:nvPicPr>
        <p:blipFill>
          <a:blip r:embed="rId1"/>
          <a:stretch/>
        </p:blipFill>
        <p:spPr>
          <a:xfrm>
            <a:off x="5387400" y="3115800"/>
            <a:ext cx="4688280" cy="3657600"/>
          </a:xfrm>
          <a:prstGeom prst="rect">
            <a:avLst/>
          </a:prstGeom>
          <a:ln w="18360">
            <a:noFill/>
          </a:ln>
        </p:spPr>
      </p:pic>
      <p:pic>
        <p:nvPicPr>
          <p:cNvPr id="160" name="" descr=""/>
          <p:cNvPicPr/>
          <p:nvPr/>
        </p:nvPicPr>
        <p:blipFill>
          <a:blip r:embed="rId2"/>
          <a:stretch/>
        </p:blipFill>
        <p:spPr>
          <a:xfrm>
            <a:off x="1163160" y="2237400"/>
            <a:ext cx="7677000" cy="792000"/>
          </a:xfrm>
          <a:prstGeom prst="rect">
            <a:avLst/>
          </a:prstGeom>
          <a:ln w="18360">
            <a:noFill/>
          </a:ln>
        </p:spPr>
      </p:pic>
      <p:sp>
        <p:nvSpPr>
          <p:cNvPr id="161" name="CustomShape 3"/>
          <p:cNvSpPr/>
          <p:nvPr/>
        </p:nvSpPr>
        <p:spPr>
          <a:xfrm>
            <a:off x="324000" y="3241800"/>
            <a:ext cx="5664240" cy="4573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in MeV/g/cm</a:t>
            </a:r>
            <a:r>
              <a:rPr b="0" lang="en-US" sz="2800" spc="-1" strike="noStrike" baseline="14000000">
                <a:solidFill>
                  <a:srgbClr val="0000ff"/>
                </a:solidFill>
                <a:latin typeface="Arial"/>
                <a:ea typeface="DejaVu Sans"/>
              </a:rPr>
              <a:t>2</a:t>
            </a:r>
            <a:endParaRPr b="0" lang="en-US" sz="2800" spc="-1" strike="noStrike">
              <a:latin typeface="Arial"/>
            </a:endParaRPr>
          </a:p>
          <a:p>
            <a:pPr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only valid for “heavy” particles (m&gt;m</a:t>
            </a:r>
            <a:r>
              <a:rPr b="0" lang="en-US" sz="2800" spc="-1" strike="noStrike" baseline="-14000000">
                <a:solidFill>
                  <a:srgbClr val="0000ff"/>
                </a:solidFill>
                <a:latin typeface="Arial"/>
                <a:ea typeface="Arial"/>
              </a:rPr>
              <a:t>μ</a:t>
            </a: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Arial"/>
              </a:rPr>
              <a:t>)</a:t>
            </a:r>
            <a:endParaRPr b="0" lang="en-US" sz="2800" spc="-1" strike="noStrike">
              <a:latin typeface="Arial"/>
            </a:endParaRPr>
          </a:p>
          <a:p>
            <a:pPr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ff0000"/>
                </a:solidFill>
                <a:latin typeface="Arial"/>
                <a:ea typeface="Arial"/>
              </a:rPr>
              <a:t>independent of </a:t>
            </a:r>
            <a:r>
              <a:rPr b="0" i="1" lang="en-US" sz="2800" spc="-1" strike="noStrike">
                <a:solidFill>
                  <a:srgbClr val="ff0000"/>
                </a:solidFill>
                <a:latin typeface="Arial"/>
                <a:ea typeface="Arial"/>
              </a:rPr>
              <a:t>m</a:t>
            </a: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Arial"/>
              </a:rPr>
              <a:t>, only depends on </a:t>
            </a:r>
            <a:r>
              <a:rPr b="0" i="1" lang="en-US" sz="2800" spc="-1" strike="noStrike">
                <a:solidFill>
                  <a:srgbClr val="0000ff"/>
                </a:solidFill>
                <a:latin typeface="Arial"/>
                <a:ea typeface="Arial"/>
              </a:rPr>
              <a:t>β</a:t>
            </a:r>
            <a:endParaRPr b="0" lang="en-US" sz="2800" spc="-1" strike="noStrike">
              <a:latin typeface="Arial"/>
            </a:endParaRPr>
          </a:p>
          <a:p>
            <a:pPr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Arial"/>
              </a:rPr>
              <a:t>to first order proportional to </a:t>
            </a:r>
            <a:r>
              <a:rPr b="0" i="1" lang="en-US" sz="2800" spc="-1" strike="noStrike">
                <a:solidFill>
                  <a:srgbClr val="0000ff"/>
                </a:solidFill>
                <a:latin typeface="Arial"/>
                <a:ea typeface="Arial"/>
              </a:rPr>
              <a:t>Z/A </a:t>
            </a: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Arial"/>
              </a:rPr>
              <a:t>(density of electrons)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Practical Issues of Energy Loss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63" name="CustomShape 2"/>
          <p:cNvSpPr/>
          <p:nvPr/>
        </p:nvSpPr>
        <p:spPr>
          <a:xfrm>
            <a:off x="180000" y="1299600"/>
            <a:ext cx="6128640" cy="6043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Energy loss is measured on finite path 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δx not dx</a:t>
            </a:r>
            <a:endParaRPr b="0" lang="en-US" sz="3200" spc="-1" strike="noStrike">
              <a:latin typeface="Arial"/>
            </a:endParaRPr>
          </a:p>
          <a:p>
            <a:pPr lvl="1" marL="41148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Arial"/>
              </a:rPr>
              <a:t>thin material few discrete collisions</a:t>
            </a:r>
            <a:endParaRPr b="0" lang="en-US" sz="2600" spc="-1" strike="noStrike">
              <a:latin typeface="Arial"/>
            </a:endParaRPr>
          </a:p>
          <a:p>
            <a:pPr lvl="1" marL="41148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Arial"/>
              </a:rPr>
              <a:t>causes large fluctuations and long tails</a:t>
            </a:r>
            <a:endParaRPr b="0" lang="en-US" sz="2600" spc="-1" strike="noStrike">
              <a:latin typeface="Arial"/>
            </a:endParaRPr>
          </a:p>
          <a:p>
            <a:pPr lvl="1" marL="41148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Arial"/>
              </a:rPr>
              <a:t>for thick material many collisions and energy loss distribution looks more like a Gaussian</a:t>
            </a:r>
            <a:endParaRPr b="0" lang="en-US" sz="2600" spc="-1" strike="noStrike">
              <a:latin typeface="Arial"/>
            </a:endParaRPr>
          </a:p>
        </p:txBody>
      </p:sp>
      <p:sp>
        <p:nvSpPr>
          <p:cNvPr id="164" name="Line 3"/>
          <p:cNvSpPr/>
          <p:nvPr/>
        </p:nvSpPr>
        <p:spPr>
          <a:xfrm flipV="1">
            <a:off x="1153080" y="5392080"/>
            <a:ext cx="3058200" cy="163728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Line 4"/>
          <p:cNvSpPr/>
          <p:nvPr/>
        </p:nvSpPr>
        <p:spPr>
          <a:xfrm flipH="1" flipV="1">
            <a:off x="1783800" y="6251040"/>
            <a:ext cx="53640" cy="40248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Line 5"/>
          <p:cNvSpPr/>
          <p:nvPr/>
        </p:nvSpPr>
        <p:spPr>
          <a:xfrm flipV="1">
            <a:off x="2172960" y="6478920"/>
            <a:ext cx="201240" cy="1368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Line 6"/>
          <p:cNvSpPr/>
          <p:nvPr/>
        </p:nvSpPr>
        <p:spPr>
          <a:xfrm flipV="1">
            <a:off x="2628720" y="5325120"/>
            <a:ext cx="268200" cy="88596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Line 7"/>
          <p:cNvSpPr/>
          <p:nvPr/>
        </p:nvSpPr>
        <p:spPr>
          <a:xfrm flipV="1">
            <a:off x="6277320" y="5609880"/>
            <a:ext cx="3232440" cy="128844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Line 8"/>
          <p:cNvSpPr/>
          <p:nvPr/>
        </p:nvSpPr>
        <p:spPr>
          <a:xfrm flipV="1">
            <a:off x="7296480" y="6039360"/>
            <a:ext cx="13680" cy="42912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Line 9"/>
          <p:cNvSpPr/>
          <p:nvPr/>
        </p:nvSpPr>
        <p:spPr>
          <a:xfrm>
            <a:off x="6786720" y="6656760"/>
            <a:ext cx="831600" cy="22824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Line 10"/>
          <p:cNvSpPr/>
          <p:nvPr/>
        </p:nvSpPr>
        <p:spPr>
          <a:xfrm flipV="1">
            <a:off x="6545520" y="6280560"/>
            <a:ext cx="0" cy="48312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Line 11"/>
          <p:cNvSpPr/>
          <p:nvPr/>
        </p:nvSpPr>
        <p:spPr>
          <a:xfrm flipH="1" flipV="1">
            <a:off x="7014960" y="6267240"/>
            <a:ext cx="39960" cy="32220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Line 12"/>
          <p:cNvSpPr/>
          <p:nvPr/>
        </p:nvSpPr>
        <p:spPr>
          <a:xfrm>
            <a:off x="6666480" y="6750720"/>
            <a:ext cx="174240" cy="17424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Line 13"/>
          <p:cNvSpPr/>
          <p:nvPr/>
        </p:nvSpPr>
        <p:spPr>
          <a:xfrm>
            <a:off x="7242840" y="6549480"/>
            <a:ext cx="1220760" cy="12060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Line 14"/>
          <p:cNvSpPr/>
          <p:nvPr/>
        </p:nvSpPr>
        <p:spPr>
          <a:xfrm flipV="1">
            <a:off x="7752600" y="6186960"/>
            <a:ext cx="107640" cy="10728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Line 15"/>
          <p:cNvSpPr/>
          <p:nvPr/>
        </p:nvSpPr>
        <p:spPr>
          <a:xfrm flipV="1">
            <a:off x="8101080" y="5609880"/>
            <a:ext cx="120960" cy="56340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Line 16"/>
          <p:cNvSpPr/>
          <p:nvPr/>
        </p:nvSpPr>
        <p:spPr>
          <a:xfrm>
            <a:off x="8396280" y="6079320"/>
            <a:ext cx="201600" cy="12096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Line 17"/>
          <p:cNvSpPr/>
          <p:nvPr/>
        </p:nvSpPr>
        <p:spPr>
          <a:xfrm flipV="1">
            <a:off x="8799120" y="5113440"/>
            <a:ext cx="214560" cy="76500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Line 18"/>
          <p:cNvSpPr/>
          <p:nvPr/>
        </p:nvSpPr>
        <p:spPr>
          <a:xfrm>
            <a:off x="8624520" y="5972040"/>
            <a:ext cx="496440" cy="18792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Line 19"/>
          <p:cNvSpPr/>
          <p:nvPr/>
        </p:nvSpPr>
        <p:spPr>
          <a:xfrm>
            <a:off x="7967160" y="6253920"/>
            <a:ext cx="107280" cy="40320"/>
          </a:xfrm>
          <a:prstGeom prst="line">
            <a:avLst/>
          </a:prstGeom>
          <a:ln w="18360">
            <a:solidFill>
              <a:srgbClr val="ff3366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20"/>
          <p:cNvSpPr/>
          <p:nvPr/>
        </p:nvSpPr>
        <p:spPr>
          <a:xfrm>
            <a:off x="1099800" y="5432400"/>
            <a:ext cx="1384920" cy="28260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thin material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82" name="CustomShape 21"/>
          <p:cNvSpPr/>
          <p:nvPr/>
        </p:nvSpPr>
        <p:spPr>
          <a:xfrm>
            <a:off x="6156360" y="5180040"/>
            <a:ext cx="1499400" cy="28260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thick material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6567120" y="1427400"/>
            <a:ext cx="3384360" cy="320004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Tracking in Gas Detectors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85" name="CustomShape 2"/>
          <p:cNvSpPr/>
          <p:nvPr/>
        </p:nvSpPr>
        <p:spPr>
          <a:xfrm>
            <a:off x="252000" y="1218240"/>
            <a:ext cx="6879600" cy="5909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Charged track ionizes the gas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10-40 primary ion-electron pairs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secondary ionization x 3 to 4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→ </a:t>
            </a: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about 100 ion-electron pairs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cannot be effectively detected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amplifier noise about 1000 e</a:t>
            </a:r>
            <a:r>
              <a:rPr b="0" lang="en-US" sz="2800" spc="-1" strike="noStrike" baseline="14000000">
                <a:solidFill>
                  <a:srgbClr val="0000ff"/>
                </a:solidFill>
                <a:latin typeface="Arial"/>
                <a:ea typeface="DejaVu Sans"/>
              </a:rPr>
              <a:t>--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number of ion-electron pairs has to be increased!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velocity versus cathode increases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electrons cause avalanche of ionization (exponential increase)</a:t>
            </a:r>
            <a:endParaRPr b="0" lang="en-US" sz="2800" spc="-1" strike="noStrike">
              <a:latin typeface="Arial"/>
            </a:endParaRPr>
          </a:p>
        </p:txBody>
      </p:sp>
      <p:graphicFrame>
        <p:nvGraphicFramePr>
          <p:cNvPr id="186" name="Object 3"/>
          <p:cNvGraphicFramePr/>
          <p:nvPr/>
        </p:nvGraphicFramePr>
        <p:xfrm>
          <a:off x="6489360" y="1516320"/>
          <a:ext cx="3152520" cy="1828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8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489360" y="1516320"/>
                    <a:ext cx="3152520" cy="1828080"/>
                  </a:xfrm>
                  <a:prstGeom prst="rect">
                    <a:avLst/>
                  </a:prstGeom>
                  <a:ln w="18360">
                    <a:noFill/>
                  </a:ln>
                </p:spPr>
              </p:pic>
            </p:oleObj>
          </a:graphicData>
        </a:graphic>
      </p:graphicFrame>
      <p:pic>
        <p:nvPicPr>
          <p:cNvPr id="188" name="" descr=""/>
          <p:cNvPicPr/>
          <p:nvPr/>
        </p:nvPicPr>
        <p:blipFill>
          <a:blip r:embed="rId3"/>
          <a:stretch/>
        </p:blipFill>
        <p:spPr>
          <a:xfrm>
            <a:off x="6920640" y="3354840"/>
            <a:ext cx="2615400" cy="378288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Calorimetry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90" name="CustomShape 2"/>
          <p:cNvSpPr/>
          <p:nvPr/>
        </p:nvSpPr>
        <p:spPr>
          <a:xfrm>
            <a:off x="216000" y="1181880"/>
            <a:ext cx="9669240" cy="598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General idea</a:t>
            </a:r>
            <a:endParaRPr b="0" lang="en-US" sz="36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measure energy by total absorption</a:t>
            </a:r>
            <a:endParaRPr b="0" lang="en-US" sz="24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also measure location</a:t>
            </a:r>
            <a:endParaRPr b="0" lang="en-US" sz="24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method is destructive: particle is stopped</a:t>
            </a:r>
            <a:endParaRPr b="0" lang="en-US" sz="24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quantity of detector response proportional to energy</a:t>
            </a:r>
            <a:endParaRPr b="0" lang="en-US" sz="24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calorimetry works for all particles: charged and neutral</a:t>
            </a:r>
            <a:endParaRPr b="0" lang="en-US" sz="24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mechanism: particle is forced to shower by the calorimeter material</a:t>
            </a:r>
            <a:endParaRPr b="0" lang="en-US" sz="24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.... but in the end it is again ionization and excitation of the shower products which deposits the energy</a:t>
            </a:r>
            <a:endParaRPr b="0" lang="en-US" sz="24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we distinguish electromagnetic and hadronic showers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91" name="" descr=""/>
          <p:cNvPicPr/>
          <p:nvPr/>
        </p:nvPicPr>
        <p:blipFill>
          <a:blip r:embed="rId1"/>
          <a:stretch/>
        </p:blipFill>
        <p:spPr>
          <a:xfrm>
            <a:off x="6204600" y="979920"/>
            <a:ext cx="3786480" cy="227232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0" y="0"/>
            <a:ext cx="10075680" cy="1215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Lecture Outline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215640" y="1197720"/>
            <a:ext cx="9690480" cy="608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r>
              <a:rPr b="0" lang="en-US" sz="4000" spc="-1" strike="noStrike">
                <a:solidFill>
                  <a:srgbClr val="280099"/>
                </a:solidFill>
                <a:latin typeface="Arial"/>
                <a:ea typeface="DejaVu Sans"/>
              </a:rPr>
              <a:t>Particle Detectors Overview</a:t>
            </a:r>
            <a:endParaRPr b="0" lang="en-US" sz="4000" spc="-1" strike="noStrike">
              <a:latin typeface="Arial"/>
            </a:endParaRPr>
          </a:p>
          <a:p>
            <a:pPr lvl="1" marL="548640" indent="-36468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2323dc"/>
                </a:solidFill>
                <a:latin typeface="Arial"/>
                <a:ea typeface="DejaVu Sans"/>
              </a:rPr>
              <a:t>Introduction and a bit of history</a:t>
            </a:r>
            <a:endParaRPr b="0" lang="en-US" sz="3600" spc="-1" strike="noStrike">
              <a:latin typeface="Arial"/>
            </a:endParaRPr>
          </a:p>
          <a:p>
            <a:pPr lvl="1" marL="548640" indent="-36468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2323dc"/>
                </a:solidFill>
                <a:latin typeface="Arial"/>
                <a:ea typeface="DejaVu Sans"/>
              </a:rPr>
              <a:t>General organization of detectors</a:t>
            </a:r>
            <a:endParaRPr b="0" lang="en-US" sz="3600" spc="-1" strike="noStrike">
              <a:latin typeface="Arial"/>
            </a:endParaRPr>
          </a:p>
          <a:p>
            <a:pPr lvl="1" marL="548640" indent="-36468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2323dc"/>
                </a:solidFill>
                <a:latin typeface="Arial"/>
                <a:ea typeface="DejaVu Sans"/>
              </a:rPr>
              <a:t>Particle interactions with matter</a:t>
            </a:r>
            <a:endParaRPr b="0" lang="en-US" sz="3600" spc="-1" strike="noStrike">
              <a:latin typeface="Arial"/>
            </a:endParaRPr>
          </a:p>
          <a:p>
            <a:pPr lvl="1" marL="548640" indent="-36468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2323dc"/>
                </a:solidFill>
                <a:latin typeface="Arial"/>
                <a:ea typeface="DejaVu Sans"/>
              </a:rPr>
              <a:t>Tracking</a:t>
            </a:r>
            <a:endParaRPr b="0" lang="en-US" sz="3600" spc="-1" strike="noStrike">
              <a:latin typeface="Arial"/>
            </a:endParaRPr>
          </a:p>
          <a:p>
            <a:pPr lvl="1" marL="548640" indent="-36468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2323dc"/>
                </a:solidFill>
                <a:latin typeface="Arial"/>
                <a:ea typeface="DejaVu Sans"/>
              </a:rPr>
              <a:t>Calorimetry</a:t>
            </a:r>
            <a:endParaRPr b="0" lang="en-US" sz="3600" spc="-1" strike="noStrike">
              <a:latin typeface="Arial"/>
            </a:endParaRPr>
          </a:p>
          <a:p>
            <a:pPr lvl="1" marL="548640" indent="-36468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2323dc"/>
                </a:solidFill>
                <a:latin typeface="Arial"/>
                <a:ea typeface="DejaVu Sans"/>
              </a:rPr>
              <a:t>Modern integrated detectors</a:t>
            </a:r>
            <a:endParaRPr b="0" lang="en-US" sz="3600" spc="-1" strike="noStrike">
              <a:latin typeface="Arial"/>
            </a:endParaRPr>
          </a:p>
          <a:p>
            <a:pPr lvl="1" marL="548640" indent="-36468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3600" spc="-1" strike="noStrike">
                <a:solidFill>
                  <a:srgbClr val="2323dc"/>
                </a:solidFill>
                <a:latin typeface="Arial"/>
                <a:ea typeface="DejaVu Sans"/>
              </a:rPr>
              <a:t>Conclusions</a:t>
            </a:r>
            <a:endParaRPr b="0" lang="en-US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Calorimetry: Electromagnetic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93" name="CustomShape 2"/>
          <p:cNvSpPr/>
          <p:nvPr/>
        </p:nvSpPr>
        <p:spPr>
          <a:xfrm>
            <a:off x="216000" y="1310400"/>
            <a:ext cx="5274000" cy="304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Electromagnetic shower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Bremsstrahlung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pair production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quite simple shower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electrons/photons only interact electromagnetically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94" name="CustomShape 3"/>
          <p:cNvSpPr/>
          <p:nvPr/>
        </p:nvSpPr>
        <p:spPr>
          <a:xfrm>
            <a:off x="5811480" y="3688560"/>
            <a:ext cx="4007880" cy="28260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  <a:ea typeface="DejaVu Sans"/>
              </a:rPr>
              <a:t>Cloud chamber with lead absorbers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95" name="CustomShape 4"/>
          <p:cNvSpPr/>
          <p:nvPr/>
        </p:nvSpPr>
        <p:spPr>
          <a:xfrm>
            <a:off x="7067880" y="1793880"/>
            <a:ext cx="258120" cy="33624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5"/>
          <p:cNvSpPr/>
          <p:nvPr/>
        </p:nvSpPr>
        <p:spPr>
          <a:xfrm>
            <a:off x="7617600" y="2374200"/>
            <a:ext cx="81720" cy="33624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6"/>
          <p:cNvSpPr/>
          <p:nvPr/>
        </p:nvSpPr>
        <p:spPr>
          <a:xfrm>
            <a:off x="4373640" y="3701880"/>
            <a:ext cx="29880" cy="33624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7"/>
          <p:cNvSpPr/>
          <p:nvPr/>
        </p:nvSpPr>
        <p:spPr>
          <a:xfrm>
            <a:off x="1948320" y="4230720"/>
            <a:ext cx="360" cy="33624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8"/>
          <p:cNvSpPr/>
          <p:nvPr/>
        </p:nvSpPr>
        <p:spPr>
          <a:xfrm>
            <a:off x="216000" y="4718160"/>
            <a:ext cx="9750240" cy="280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Photons either pair produce electron-positron or excite the atom or do Compton scattering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Large charge atoms are best materials, but also organic material is used: radiation length </a:t>
            </a: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</p:txBody>
      </p:sp>
      <p:graphicFrame>
        <p:nvGraphicFramePr>
          <p:cNvPr id="200" name="Object 9"/>
          <p:cNvGraphicFramePr/>
          <p:nvPr/>
        </p:nvGraphicFramePr>
        <p:xfrm>
          <a:off x="4741560" y="1478880"/>
          <a:ext cx="5107680" cy="22305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741560" y="1478880"/>
                    <a:ext cx="5107680" cy="2230560"/>
                  </a:xfrm>
                  <a:prstGeom prst="rect">
                    <a:avLst/>
                  </a:prstGeom>
                  <a:ln w="1836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Object 1"/>
          <p:cNvGraphicFramePr/>
          <p:nvPr/>
        </p:nvGraphicFramePr>
        <p:xfrm>
          <a:off x="5497200" y="1223280"/>
          <a:ext cx="4407120" cy="3165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0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5497200" y="1223280"/>
                    <a:ext cx="4407120" cy="3165120"/>
                  </a:xfrm>
                  <a:prstGeom prst="rect">
                    <a:avLst/>
                  </a:prstGeom>
                  <a:ln w="18360">
                    <a:noFill/>
                  </a:ln>
                </p:spPr>
              </p:pic>
            </p:oleObj>
          </a:graphicData>
        </a:graphic>
      </p:graphicFrame>
      <p:sp>
        <p:nvSpPr>
          <p:cNvPr id="204" name="CustomShape 2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Calorimetry: Hadronic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216000" y="1230480"/>
            <a:ext cx="9792720" cy="575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Hadronic cascades (showers)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different processes involved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EM showers included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plus hadronic showers</a:t>
            </a:r>
            <a:endParaRPr b="0" lang="en-US" sz="2800" spc="-1" strike="noStrike">
              <a:latin typeface="Arial"/>
            </a:endParaRPr>
          </a:p>
          <a:p>
            <a:pPr lvl="2" marL="581760" indent="-215280">
              <a:lnSpc>
                <a:spcPct val="100000"/>
              </a:lnSpc>
              <a:spcAft>
                <a:spcPts val="850"/>
              </a:spcAft>
              <a:buClr>
                <a:srgbClr val="00763b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763b"/>
                </a:solidFill>
                <a:latin typeface="Arial"/>
                <a:ea typeface="DejaVu Sans"/>
              </a:rPr>
              <a:t>generating pions, kaons, protons</a:t>
            </a:r>
            <a:endParaRPr b="0" lang="en-US" sz="2400" spc="-1" strike="noStrike">
              <a:latin typeface="Arial"/>
            </a:endParaRPr>
          </a:p>
          <a:p>
            <a:pPr lvl="2" marL="581760" indent="-215280">
              <a:lnSpc>
                <a:spcPct val="100000"/>
              </a:lnSpc>
              <a:spcAft>
                <a:spcPts val="850"/>
              </a:spcAft>
              <a:buClr>
                <a:srgbClr val="00763b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763b"/>
                </a:solidFill>
                <a:latin typeface="Arial"/>
                <a:ea typeface="DejaVu Sans"/>
              </a:rPr>
              <a:t>breaking up nuclei</a:t>
            </a:r>
            <a:endParaRPr b="0" lang="en-US" sz="2400" spc="-1" strike="noStrike">
              <a:latin typeface="Arial"/>
            </a:endParaRPr>
          </a:p>
          <a:p>
            <a:pPr lvl="2" marL="581760" indent="-215280">
              <a:lnSpc>
                <a:spcPct val="100000"/>
              </a:lnSpc>
              <a:spcAft>
                <a:spcPts val="850"/>
              </a:spcAft>
              <a:buClr>
                <a:srgbClr val="00763b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763b"/>
                </a:solidFill>
                <a:latin typeface="Arial"/>
                <a:ea typeface="DejaVu Sans"/>
              </a:rPr>
              <a:t>also creating non detectable: neutrons, neutrinos, soft photons</a:t>
            </a:r>
            <a:endParaRPr b="0" lang="en-US" sz="2400" spc="-1" strike="noStrike">
              <a:latin typeface="Arial"/>
            </a:endParaRPr>
          </a:p>
          <a:p>
            <a:pPr lvl="2" marL="581760" indent="-215280">
              <a:lnSpc>
                <a:spcPct val="100000"/>
              </a:lnSpc>
              <a:spcAft>
                <a:spcPts val="850"/>
              </a:spcAft>
              <a:buClr>
                <a:srgbClr val="00763b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763b"/>
                </a:solidFill>
                <a:latin typeface="Arial"/>
                <a:ea typeface="DejaVu Sans"/>
              </a:rPr>
              <a:t>energy sum more difficult</a:t>
            </a:r>
            <a:endParaRPr b="0" lang="en-US" sz="2400" spc="-1" strike="noStrike">
              <a:latin typeface="Arial"/>
            </a:endParaRPr>
          </a:p>
          <a:p>
            <a:pPr lvl="2" marL="581760" indent="-215280">
              <a:lnSpc>
                <a:spcPct val="100000"/>
              </a:lnSpc>
              <a:spcAft>
                <a:spcPts val="850"/>
              </a:spcAft>
              <a:buClr>
                <a:srgbClr val="00763b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763b"/>
                </a:solidFill>
                <a:latin typeface="Arial"/>
                <a:ea typeface="DejaVu Sans"/>
              </a:rPr>
              <a:t>large fluctuation and limited energy resolution</a:t>
            </a:r>
            <a:endParaRPr b="0" lang="en-US" sz="24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choose dense materials with large A</a:t>
            </a: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: 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Uranium, Lead, ..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nuclear interaction length determines depth of shower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CustomShape 1"/>
          <p:cNvSpPr/>
          <p:nvPr/>
        </p:nvSpPr>
        <p:spPr>
          <a:xfrm>
            <a:off x="0" y="0"/>
            <a:ext cx="10075680" cy="1157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Muon Detection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227880" y="1039680"/>
            <a:ext cx="9669240" cy="623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Muon is basically a track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do standard tracking tricks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40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But muons are minimally ionizing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penetrate through a lot of material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it makes calorimetry with muons special</a:t>
            </a:r>
            <a:endParaRPr b="0" lang="en-US" sz="2800" spc="-1" strike="noStrike">
              <a:latin typeface="Arial"/>
            </a:endParaRPr>
          </a:p>
          <a:p>
            <a:pPr lvl="2" marL="764640" indent="-215280">
              <a:lnSpc>
                <a:spcPct val="100000"/>
              </a:lnSpc>
              <a:spcAft>
                <a:spcPts val="850"/>
              </a:spcAft>
              <a:buClr>
                <a:srgbClr val="00763b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does not get stuck in the calorimeter (missing energy)</a:t>
            </a:r>
            <a:endParaRPr b="0" lang="en-US" sz="2400" spc="-1" strike="noStrike">
              <a:latin typeface="Arial"/>
            </a:endParaRPr>
          </a:p>
          <a:p>
            <a:pPr lvl="2" marL="764640" indent="-215280">
              <a:lnSpc>
                <a:spcPct val="100000"/>
              </a:lnSpc>
              <a:spcAft>
                <a:spcPts val="850"/>
              </a:spcAft>
              <a:buClr>
                <a:srgbClr val="00763b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signature is recognizable and is used for selection of muons</a:t>
            </a:r>
            <a:endParaRPr b="0" lang="en-US" sz="24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muons are really identified outside of the calorimeters they are the last remaining particles after calorimeter absorption (there are also neutrinos of course ...)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typically at least 4 nuclear interaction length shield the muon detectors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Modern Photographic Emulsions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216000" y="1410480"/>
            <a:ext cx="5096520" cy="5762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Emulsions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cannot be readout electronically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scan optically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has been fully automated 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low rate experiments only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provide very precise locations better than 1 </a:t>
            </a: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Arial"/>
              </a:rPr>
              <a:t>μm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Arial"/>
              </a:rPr>
              <a:t>example: discovery of the τ neutrino – DONUT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Arial"/>
              </a:rPr>
              <a:t>CHORUS also used them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10" name="" descr=""/>
          <p:cNvPicPr/>
          <p:nvPr/>
        </p:nvPicPr>
        <p:blipFill>
          <a:blip r:embed="rId1"/>
          <a:stretch/>
        </p:blipFill>
        <p:spPr>
          <a:xfrm>
            <a:off x="6523200" y="4680360"/>
            <a:ext cx="3417840" cy="2559960"/>
          </a:xfrm>
          <a:prstGeom prst="rect">
            <a:avLst/>
          </a:prstGeom>
          <a:ln w="18360">
            <a:noFill/>
          </a:ln>
        </p:spPr>
      </p:pic>
      <p:pic>
        <p:nvPicPr>
          <p:cNvPr id="211" name="" descr=""/>
          <p:cNvPicPr/>
          <p:nvPr/>
        </p:nvPicPr>
        <p:blipFill>
          <a:blip r:embed="rId2"/>
          <a:stretch/>
        </p:blipFill>
        <p:spPr>
          <a:xfrm>
            <a:off x="5102640" y="1059120"/>
            <a:ext cx="4834800" cy="365760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Examples of Modern Detectors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213" name="CustomShape 2"/>
          <p:cNvSpPr/>
          <p:nvPr/>
        </p:nvSpPr>
        <p:spPr>
          <a:xfrm>
            <a:off x="6153840" y="1260720"/>
            <a:ext cx="4344480" cy="616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WW decay in Aleph</a:t>
            </a:r>
            <a:endParaRPr b="0" lang="en-US" sz="3200" spc="-1" strike="noStrike">
              <a:latin typeface="Arial"/>
            </a:endParaRPr>
          </a:p>
          <a:p>
            <a:pPr marL="864000" indent="-286920">
              <a:lnSpc>
                <a:spcPct val="100000"/>
              </a:lnSpc>
              <a:spcAft>
                <a:spcPts val="1134"/>
              </a:spcAft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qq 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μν</a:t>
            </a:r>
            <a:r>
              <a:rPr b="0" lang="en-US" sz="2800" spc="-1" strike="noStrike" baseline="-14000000">
                <a:solidFill>
                  <a:srgbClr val="2323dc"/>
                </a:solidFill>
                <a:latin typeface="Arial"/>
                <a:ea typeface="Arial"/>
              </a:rPr>
              <a:t>μ</a:t>
            </a:r>
            <a:endParaRPr b="0" lang="en-US" sz="2800" spc="-1" strike="noStrike">
              <a:latin typeface="Arial"/>
            </a:endParaRPr>
          </a:p>
          <a:p>
            <a:pPr marL="864000" indent="-286920"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864000" indent="-286920"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864000" indent="-286920"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864000" indent="-286920"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864000" indent="-286920"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864000" indent="-286920">
              <a:lnSpc>
                <a:spcPct val="100000"/>
              </a:lnSpc>
              <a:tabLst>
                <a:tab algn="l" pos="0"/>
              </a:tabLst>
            </a:pPr>
            <a:endParaRPr b="0" lang="en-US" sz="2800" spc="-1" strike="noStrike">
              <a:latin typeface="Arial"/>
            </a:endParaRPr>
          </a:p>
          <a:p>
            <a:pPr marL="864000" indent="-286920">
              <a:lnSpc>
                <a:spcPct val="100000"/>
              </a:lnSpc>
              <a:tabLst>
                <a:tab algn="l" pos="0"/>
              </a:tabLst>
            </a:pPr>
            <a:r>
              <a:rPr b="0" lang="en-US" sz="2400" spc="-1" strike="noStrike">
                <a:solidFill>
                  <a:srgbClr val="280099"/>
                </a:solidFill>
                <a:latin typeface="Arial"/>
                <a:ea typeface="Arial"/>
              </a:rPr>
              <a:t>2 jets, muon, missing energy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214" name="" descr=""/>
          <p:cNvPicPr/>
          <p:nvPr/>
        </p:nvPicPr>
        <p:blipFill>
          <a:blip r:embed="rId1"/>
          <a:stretch/>
        </p:blipFill>
        <p:spPr>
          <a:xfrm>
            <a:off x="172080" y="1642320"/>
            <a:ext cx="5547600" cy="5486760"/>
          </a:xfrm>
          <a:prstGeom prst="rect">
            <a:avLst/>
          </a:prstGeom>
          <a:ln w="18360">
            <a:noFill/>
          </a:ln>
        </p:spPr>
      </p:pic>
      <p:pic>
        <p:nvPicPr>
          <p:cNvPr id="215" name="" descr=""/>
          <p:cNvPicPr/>
          <p:nvPr/>
        </p:nvPicPr>
        <p:blipFill>
          <a:blip r:embed="rId2"/>
          <a:stretch/>
        </p:blipFill>
        <p:spPr>
          <a:xfrm>
            <a:off x="5872320" y="2450880"/>
            <a:ext cx="3920400" cy="402336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Examples of Modern Detectors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217" name="CustomShape 2"/>
          <p:cNvSpPr/>
          <p:nvPr/>
        </p:nvSpPr>
        <p:spPr>
          <a:xfrm>
            <a:off x="216000" y="1295280"/>
            <a:ext cx="5328000" cy="58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Delphi Detector</a:t>
            </a:r>
            <a:endParaRPr b="0" lang="en-US" sz="36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B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 meson in micro vertex detector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B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 flies for about 1 milimeter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3 layers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waver structure visible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resolution: 10s of 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μm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134"/>
              </a:spcAft>
              <a:tabLst>
                <a:tab algn="l" pos="0"/>
              </a:tabLst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Arial"/>
              </a:rPr>
              <a:t>For the FCC-ee</a:t>
            </a:r>
            <a:endParaRPr b="0" lang="en-US" sz="36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Planning to get to 3 μm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More then 3 layers for sure 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218" name="" descr=""/>
          <p:cNvPicPr/>
          <p:nvPr/>
        </p:nvPicPr>
        <p:blipFill>
          <a:blip r:embed="rId1"/>
          <a:srcRect l="13419" t="15305" r="14215" b="20514"/>
          <a:stretch/>
        </p:blipFill>
        <p:spPr>
          <a:xfrm>
            <a:off x="6029280" y="1297800"/>
            <a:ext cx="3936960" cy="581436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6000" spc="-1" strike="noStrike">
                <a:solidFill>
                  <a:srgbClr val="000000"/>
                </a:solidFill>
                <a:latin typeface="Arial"/>
                <a:ea typeface="DejaVu Sans"/>
              </a:rPr>
              <a:t>Conclusion</a:t>
            </a:r>
            <a:endParaRPr b="0" lang="en-US" sz="6000" spc="-1" strike="noStrike">
              <a:latin typeface="Arial"/>
            </a:endParaRPr>
          </a:p>
        </p:txBody>
      </p:sp>
      <p:sp>
        <p:nvSpPr>
          <p:cNvPr id="220" name="CustomShape 2"/>
          <p:cNvSpPr/>
          <p:nvPr/>
        </p:nvSpPr>
        <p:spPr>
          <a:xfrm>
            <a:off x="324000" y="1338480"/>
            <a:ext cx="9669240" cy="57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Particle detectors follow simple principles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detectors interact with particles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most interactions are electromagnetic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imperfect by definition but have gotten pretty good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crucial to figure out what detector type goes where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40"/>
              </a:spcBef>
              <a:spcAft>
                <a:spcPts val="1440"/>
              </a:spcAft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Four main ideas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track charged particles and then stop them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stop neutral particles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find the muons which are left</a:t>
            </a:r>
            <a:endParaRPr b="0" lang="en-US" sz="28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Measure what is missing from energy conservation</a:t>
            </a:r>
            <a:endParaRPr b="0" lang="en-US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Motherhood and Apple Pie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9" name="CustomShape 2"/>
          <p:cNvSpPr/>
          <p:nvPr/>
        </p:nvSpPr>
        <p:spPr>
          <a:xfrm>
            <a:off x="215640" y="1410480"/>
            <a:ext cx="9650880" cy="588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ae00"/>
                </a:solidFill>
                <a:latin typeface="Arial"/>
                <a:ea typeface="DejaVu Sans"/>
              </a:rPr>
              <a:t>The ultimate goal of particle detectors is to determine the particles creation/decay point, its momentum and its type (mass).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ff0000"/>
                </a:solidFill>
                <a:latin typeface="Arial"/>
                <a:ea typeface="DejaVu Sans"/>
              </a:rPr>
              <a:t>Detecting particles always implies to interact with them. Its path is thus always affected by observation.  If it's perfect it ain't real.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Particle detectors always rely on electromagnetic interaction (photons or charged particles).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Definitions and Units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144000" y="1172880"/>
            <a:ext cx="9669240" cy="625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40"/>
              </a:spcAf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Energy of a particle: </a:t>
            </a: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E</a:t>
            </a:r>
            <a:r>
              <a:rPr b="0" i="1" lang="en-US" sz="32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= p</a:t>
            </a:r>
            <a:r>
              <a:rPr b="0" i="1" lang="en-US" sz="32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i="1" lang="en-US" sz="32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+ m</a:t>
            </a:r>
            <a:r>
              <a:rPr b="0" i="1" lang="en-US" sz="32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2</a:t>
            </a: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</a:t>
            </a:r>
            <a:r>
              <a:rPr b="0" i="1" lang="en-US" sz="3200" spc="-1" strike="noStrike" baseline="33000">
                <a:solidFill>
                  <a:srgbClr val="000000"/>
                </a:solidFill>
                <a:latin typeface="Arial"/>
                <a:ea typeface="DejaVu Sans"/>
              </a:rPr>
              <a:t>4</a:t>
            </a:r>
            <a:r>
              <a:rPr b="0" i="1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32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energy, </a:t>
            </a: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E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, measured in eV (= 1.6 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· 10</a:t>
            </a:r>
            <a:r>
              <a:rPr b="0" lang="en-US" sz="2800" spc="-1" strike="noStrike" baseline="14000000">
                <a:solidFill>
                  <a:srgbClr val="2323dc"/>
                </a:solidFill>
                <a:latin typeface="Arial"/>
                <a:ea typeface="Arial"/>
              </a:rPr>
              <a:t>-19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 J)</a:t>
            </a:r>
            <a:endParaRPr b="0" lang="en-US" sz="28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momentum, </a:t>
            </a: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p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, measured in eV/c</a:t>
            </a:r>
            <a:endParaRPr b="0" lang="en-US" sz="28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mass, m, measured in eV/c</a:t>
            </a:r>
            <a:r>
              <a:rPr b="0" lang="en-US" sz="2800" spc="-1" strike="noStrike" baseline="14000000">
                <a:solidFill>
                  <a:srgbClr val="2323dc"/>
                </a:solidFill>
                <a:latin typeface="Arial"/>
                <a:ea typeface="Arial"/>
              </a:rPr>
              <a:t>2</a:t>
            </a:r>
            <a:endParaRPr b="0" lang="en-US" sz="28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m</a:t>
            </a:r>
            <a:r>
              <a:rPr b="0" lang="en-US" sz="2800" spc="-1" strike="noStrike" baseline="-14000000">
                <a:solidFill>
                  <a:srgbClr val="2323dc"/>
                </a:solidFill>
                <a:latin typeface="Arial"/>
                <a:ea typeface="Arial"/>
              </a:rPr>
              <a:t>bee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 = 1 g = 5.8· 10</a:t>
            </a:r>
            <a:r>
              <a:rPr b="0" lang="en-US" sz="2800" spc="-1" strike="noStrike" baseline="14000000">
                <a:solidFill>
                  <a:srgbClr val="2323dc"/>
                </a:solidFill>
                <a:latin typeface="Arial"/>
                <a:ea typeface="Arial"/>
              </a:rPr>
              <a:t>32 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eV/c</a:t>
            </a:r>
            <a:r>
              <a:rPr b="0" lang="en-US" sz="2800" spc="-1" strike="noStrike" baseline="14000000">
                <a:solidFill>
                  <a:srgbClr val="2323dc"/>
                </a:solidFill>
                <a:latin typeface="Arial"/>
                <a:ea typeface="Arial"/>
              </a:rPr>
              <a:t>2</a:t>
            </a:r>
            <a:endParaRPr b="0" lang="en-US" sz="28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v</a:t>
            </a:r>
            <a:r>
              <a:rPr b="0" lang="en-US" sz="2800" spc="-1" strike="noStrike" baseline="-14000000">
                <a:solidFill>
                  <a:srgbClr val="2323dc"/>
                </a:solidFill>
                <a:latin typeface="Arial"/>
                <a:ea typeface="Arial"/>
              </a:rPr>
              <a:t>bee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 = 1 m/s → </a:t>
            </a: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E</a:t>
            </a:r>
            <a:r>
              <a:rPr b="0" lang="en-US" sz="2800" spc="-1" strike="noStrike" baseline="-14000000">
                <a:solidFill>
                  <a:srgbClr val="2323dc"/>
                </a:solidFill>
                <a:latin typeface="Arial"/>
                <a:ea typeface="Arial"/>
              </a:rPr>
              <a:t>bee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 = 10</a:t>
            </a:r>
            <a:r>
              <a:rPr b="0" lang="en-US" sz="2800" spc="-1" strike="noStrike" baseline="33000">
                <a:solidFill>
                  <a:srgbClr val="2323dc"/>
                </a:solidFill>
                <a:latin typeface="Arial"/>
                <a:ea typeface="Arial"/>
              </a:rPr>
              <a:t>-3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 J = 6.25 · 10</a:t>
            </a:r>
            <a:r>
              <a:rPr b="0" lang="en-US" sz="2800" spc="-1" strike="noStrike" baseline="14000000">
                <a:solidFill>
                  <a:srgbClr val="2323dc"/>
                </a:solidFill>
                <a:latin typeface="Arial"/>
                <a:ea typeface="Arial"/>
              </a:rPr>
              <a:t>15 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eV</a:t>
            </a:r>
            <a:endParaRPr b="0" lang="en-US" sz="28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E</a:t>
            </a:r>
            <a:r>
              <a:rPr b="0" lang="en-US" sz="2800" spc="-1" strike="noStrike" baseline="-14000000">
                <a:solidFill>
                  <a:srgbClr val="2323dc"/>
                </a:solidFill>
                <a:latin typeface="Arial"/>
                <a:ea typeface="Arial"/>
              </a:rPr>
              <a:t>p,LHC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 = 14· 10</a:t>
            </a:r>
            <a:r>
              <a:rPr b="0" lang="en-US" sz="2800" spc="-1" strike="noStrike" baseline="14000000">
                <a:solidFill>
                  <a:srgbClr val="2323dc"/>
                </a:solidFill>
                <a:latin typeface="Arial"/>
                <a:ea typeface="Arial"/>
              </a:rPr>
              <a:t>12 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eV, but all protons 10</a:t>
            </a:r>
            <a:r>
              <a:rPr b="0" lang="en-US" sz="2800" spc="-1" strike="noStrike" baseline="14000000">
                <a:solidFill>
                  <a:srgbClr val="2323dc"/>
                </a:solidFill>
                <a:latin typeface="Arial"/>
                <a:ea typeface="Arial"/>
              </a:rPr>
              <a:t>14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 → 10</a:t>
            </a:r>
            <a:r>
              <a:rPr b="0" lang="en-US" sz="2800" spc="-1" strike="noStrike" baseline="14000000">
                <a:solidFill>
                  <a:srgbClr val="2323dc"/>
                </a:solidFill>
                <a:latin typeface="Arial"/>
                <a:ea typeface="Arial"/>
              </a:rPr>
              <a:t>8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 J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From special relativity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5003280" y="3572640"/>
            <a:ext cx="641520" cy="540360"/>
          </a:xfrm>
          <a:prstGeom prst="rect">
            <a:avLst/>
          </a:prstGeom>
          <a:ln w="18360">
            <a:noFill/>
          </a:ln>
        </p:spPr>
      </p:pic>
      <p:pic>
        <p:nvPicPr>
          <p:cNvPr id="93" name="" descr=""/>
          <p:cNvPicPr/>
          <p:nvPr/>
        </p:nvPicPr>
        <p:blipFill>
          <a:blip r:embed="rId2"/>
          <a:stretch/>
        </p:blipFill>
        <p:spPr>
          <a:xfrm>
            <a:off x="8483040" y="4688640"/>
            <a:ext cx="1025640" cy="799560"/>
          </a:xfrm>
          <a:prstGeom prst="rect">
            <a:avLst/>
          </a:prstGeom>
          <a:ln w="18360">
            <a:noFill/>
          </a:ln>
        </p:spPr>
      </p:pic>
      <p:sp>
        <p:nvSpPr>
          <p:cNvPr id="94" name="CustomShape 3"/>
          <p:cNvSpPr/>
          <p:nvPr/>
        </p:nvSpPr>
        <p:spPr>
          <a:xfrm>
            <a:off x="8483040" y="5555880"/>
            <a:ext cx="918720" cy="22500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2323dc"/>
                </a:solidFill>
                <a:latin typeface="Arial"/>
                <a:ea typeface="DejaVu Sans"/>
              </a:rPr>
              <a:t>m = 100 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95" name="CustomShape 4"/>
          <p:cNvSpPr/>
          <p:nvPr/>
        </p:nvSpPr>
        <p:spPr>
          <a:xfrm>
            <a:off x="8508600" y="5833080"/>
            <a:ext cx="1168560" cy="22500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2323dc"/>
                </a:solidFill>
                <a:latin typeface="Arial"/>
                <a:ea typeface="DejaVu Sans"/>
              </a:rPr>
              <a:t>v = 120 km/h</a:t>
            </a:r>
            <a:endParaRPr b="0" lang="en-US" sz="1600" spc="-1" strike="noStrike">
              <a:latin typeface="Arial"/>
            </a:endParaRPr>
          </a:p>
        </p:txBody>
      </p:sp>
      <p:pic>
        <p:nvPicPr>
          <p:cNvPr id="96" name="" descr=""/>
          <p:cNvPicPr/>
          <p:nvPr/>
        </p:nvPicPr>
        <p:blipFill>
          <a:blip r:embed="rId3"/>
          <a:stretch/>
        </p:blipFill>
        <p:spPr>
          <a:xfrm>
            <a:off x="541440" y="6289200"/>
            <a:ext cx="7889760" cy="77904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Definitions and Units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98" name="CustomShape 2"/>
          <p:cNvSpPr/>
          <p:nvPr/>
        </p:nvSpPr>
        <p:spPr>
          <a:xfrm>
            <a:off x="260640" y="1374480"/>
            <a:ext cx="9552600" cy="575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Cross Section, </a:t>
            </a:r>
            <a:r>
              <a:rPr b="0" i="1" lang="en-US" sz="3200" spc="-1" strike="noStrike">
                <a:solidFill>
                  <a:srgbClr val="ff0000"/>
                </a:solidFill>
                <a:latin typeface="Arial"/>
                <a:ea typeface="Arial"/>
              </a:rPr>
              <a:t>σ</a:t>
            </a:r>
            <a:endParaRPr b="0" lang="en-US" sz="32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cross section or differential cross section expresses probability of a process to occur</a:t>
            </a:r>
            <a:endParaRPr b="0" lang="en-US" sz="28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two colliding bunches: </a:t>
            </a: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N</a:t>
            </a:r>
            <a:r>
              <a:rPr b="0" lang="en-US" sz="2800" spc="-1" strike="noStrike" baseline="-14000000">
                <a:solidFill>
                  <a:srgbClr val="2323dc"/>
                </a:solidFill>
                <a:latin typeface="Arial"/>
                <a:ea typeface="Arial"/>
              </a:rPr>
              <a:t>1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/</a:t>
            </a: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t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 collides with </a:t>
            </a: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N</a:t>
            </a:r>
            <a:r>
              <a:rPr b="0" lang="en-US" sz="2800" spc="-1" strike="noStrike" baseline="-14000000">
                <a:solidFill>
                  <a:srgbClr val="2323dc"/>
                </a:solidFill>
                <a:latin typeface="Arial"/>
                <a:ea typeface="Arial"/>
              </a:rPr>
              <a:t>2</a:t>
            </a: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/</a:t>
            </a:r>
            <a:r>
              <a:rPr b="0" i="1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t</a:t>
            </a:r>
            <a:endParaRPr b="0" lang="en-US" sz="28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rate is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n-US" sz="28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Bef>
                <a:spcPts val="1440"/>
              </a:spcBef>
              <a:spcAft>
                <a:spcPts val="1151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Differential cross section:</a:t>
            </a:r>
            <a:endParaRPr b="0" lang="en-US" sz="28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Bef>
                <a:spcPts val="3600"/>
              </a:spcBef>
              <a:spcAft>
                <a:spcPts val="1151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Arial"/>
              </a:rPr>
              <a:t>fraction of cross section scattered in dΩ angular area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/>
          <a:stretch/>
        </p:blipFill>
        <p:spPr>
          <a:xfrm>
            <a:off x="2072520" y="3442320"/>
            <a:ext cx="2877480" cy="817560"/>
          </a:xfrm>
          <a:prstGeom prst="rect">
            <a:avLst/>
          </a:prstGeom>
          <a:ln w="18360"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3655800" y="4557960"/>
            <a:ext cx="2570400" cy="35100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luminosity [cm</a:t>
            </a:r>
            <a:r>
              <a:rPr b="0" lang="en-US" sz="2400" spc="-1" strike="noStrike" baseline="14000000">
                <a:solidFill>
                  <a:srgbClr val="2323dc"/>
                </a:solidFill>
                <a:latin typeface="Arial"/>
                <a:ea typeface="DejaVu Sans"/>
              </a:rPr>
              <a:t>-2</a:t>
            </a: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 s</a:t>
            </a:r>
            <a:r>
              <a:rPr b="0" lang="en-US" sz="2400" spc="-1" strike="noStrike" baseline="14000000">
                <a:solidFill>
                  <a:srgbClr val="2323dc"/>
                </a:solidFill>
                <a:latin typeface="Arial"/>
                <a:ea typeface="DejaVu Sans"/>
              </a:rPr>
              <a:t>-1</a:t>
            </a: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]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1" name="CustomShape 4"/>
          <p:cNvSpPr/>
          <p:nvPr/>
        </p:nvSpPr>
        <p:spPr>
          <a:xfrm>
            <a:off x="5270040" y="3519360"/>
            <a:ext cx="3201480" cy="69120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cross section is an area</a:t>
            </a:r>
            <a:endParaRPr b="0" lang="en-US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1 barn = 10</a:t>
            </a:r>
            <a:r>
              <a:rPr b="0" lang="en-US" sz="2400" spc="-1" strike="noStrike" baseline="14000000">
                <a:solidFill>
                  <a:srgbClr val="2323dc"/>
                </a:solidFill>
                <a:latin typeface="Arial"/>
                <a:ea typeface="DejaVu Sans"/>
              </a:rPr>
              <a:t>-24</a:t>
            </a:r>
            <a:r>
              <a:rPr b="0" lang="en-US" sz="2400" spc="-1" strike="noStrike">
                <a:solidFill>
                  <a:srgbClr val="2323dc"/>
                </a:solidFill>
                <a:latin typeface="Arial"/>
                <a:ea typeface="DejaVu Sans"/>
              </a:rPr>
              <a:t> cm</a:t>
            </a:r>
            <a:r>
              <a:rPr b="0" lang="en-US" sz="2400" spc="-1" strike="noStrike" baseline="14000000">
                <a:solidFill>
                  <a:srgbClr val="2323dc"/>
                </a:solidFill>
                <a:latin typeface="Arial"/>
                <a:ea typeface="DejaVu Sans"/>
              </a:rPr>
              <a:t>2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02" name="Line 5"/>
          <p:cNvSpPr/>
          <p:nvPr/>
        </p:nvSpPr>
        <p:spPr>
          <a:xfrm flipV="1">
            <a:off x="4702680" y="4074840"/>
            <a:ext cx="25200" cy="466560"/>
          </a:xfrm>
          <a:prstGeom prst="line">
            <a:avLst/>
          </a:prstGeom>
          <a:ln w="36720">
            <a:solidFill>
              <a:srgbClr val="2323d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03" name="" descr=""/>
          <p:cNvPicPr/>
          <p:nvPr/>
        </p:nvPicPr>
        <p:blipFill>
          <a:blip r:embed="rId2"/>
          <a:stretch/>
        </p:blipFill>
        <p:spPr>
          <a:xfrm>
            <a:off x="4943160" y="5192280"/>
            <a:ext cx="565560" cy="81756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0" y="0"/>
            <a:ext cx="10075680" cy="1274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800" spc="-1" strike="noStrike">
                <a:solidFill>
                  <a:srgbClr val="000000"/>
                </a:solidFill>
                <a:latin typeface="Arial"/>
                <a:ea typeface="DejaVu Sans"/>
              </a:rPr>
              <a:t>Natural Particle Detectors</a:t>
            </a:r>
            <a:endParaRPr b="0" lang="en-US" sz="4800" spc="-1" strike="noStrike">
              <a:latin typeface="Arial"/>
            </a:endParaRPr>
          </a:p>
        </p:txBody>
      </p:sp>
      <p:sp>
        <p:nvSpPr>
          <p:cNvPr id="105" name="CustomShape 2"/>
          <p:cNvSpPr/>
          <p:nvPr/>
        </p:nvSpPr>
        <p:spPr>
          <a:xfrm>
            <a:off x="166320" y="1228320"/>
            <a:ext cx="6116400" cy="2851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Very common particle detectors:     </a:t>
            </a:r>
            <a:r>
              <a:rPr b="0" lang="en-US" sz="3200" spc="-1" strike="noStrike">
                <a:solidFill>
                  <a:srgbClr val="ff0000"/>
                </a:solidFill>
                <a:latin typeface="Arial"/>
                <a:ea typeface="DejaVu Sans"/>
              </a:rPr>
              <a:t>the eye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80"/>
              </a:spcBef>
              <a:spcAft>
                <a:spcPts val="1440"/>
              </a:spcAft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Properties of 'eye' detector</a:t>
            </a:r>
            <a:endParaRPr b="0" lang="en-US" sz="32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highly sensitive to photons</a:t>
            </a:r>
            <a:endParaRPr b="0" lang="en-US" sz="2800" spc="-1" strike="noStrike">
              <a:latin typeface="Arial"/>
            </a:endParaRPr>
          </a:p>
          <a:p>
            <a:pPr lvl="1" marL="457200" indent="-27432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decent spatial resolution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06" name="realreti" descr=""/>
          <p:cNvPicPr/>
          <p:nvPr/>
        </p:nvPicPr>
        <p:blipFill>
          <a:blip r:embed="rId1"/>
          <a:srcRect l="0" t="0" r="0" b="10343"/>
          <a:stretch/>
        </p:blipFill>
        <p:spPr>
          <a:xfrm>
            <a:off x="5667120" y="1104120"/>
            <a:ext cx="4247280" cy="3038760"/>
          </a:xfrm>
          <a:prstGeom prst="rect">
            <a:avLst/>
          </a:prstGeom>
          <a:ln w="18360">
            <a:noFill/>
          </a:ln>
        </p:spPr>
      </p:pic>
      <p:sp>
        <p:nvSpPr>
          <p:cNvPr id="107" name="CustomShape 3"/>
          <p:cNvSpPr/>
          <p:nvPr/>
        </p:nvSpPr>
        <p:spPr>
          <a:xfrm>
            <a:off x="180000" y="4394880"/>
            <a:ext cx="9669600" cy="3139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lvl="1" marL="45612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excellent dynamic range 1-10</a:t>
            </a:r>
            <a:r>
              <a:rPr b="0" lang="en-US" sz="2800" spc="-1" strike="noStrike" baseline="14000000">
                <a:solidFill>
                  <a:srgbClr val="0000ff"/>
                </a:solidFill>
                <a:latin typeface="Arial"/>
                <a:ea typeface="DejaVu Sans"/>
              </a:rPr>
              <a:t>14</a:t>
            </a:r>
            <a:endParaRPr b="0" lang="en-US" sz="2800" spc="-1" strike="noStrike">
              <a:latin typeface="Arial"/>
            </a:endParaRPr>
          </a:p>
          <a:p>
            <a:pPr lvl="1" marL="45612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automatic threshold adaptation</a:t>
            </a:r>
            <a:endParaRPr b="0" lang="en-US" sz="2800" spc="-1" strike="noStrike">
              <a:latin typeface="Arial"/>
            </a:endParaRPr>
          </a:p>
          <a:p>
            <a:pPr lvl="1" marL="45612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energy discrimination, though limited range: wavelength</a:t>
            </a:r>
            <a:endParaRPr b="0" lang="en-US" sz="2800" spc="-1" strike="noStrike">
              <a:latin typeface="Arial"/>
            </a:endParaRPr>
          </a:p>
          <a:p>
            <a:pPr lvl="1" marL="45612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modest speed: data taking at 10 Hz, inc. processing</a:t>
            </a:r>
            <a:endParaRPr b="0" lang="en-US" sz="2800" spc="-1" strike="noStrike">
              <a:latin typeface="Arial"/>
            </a:endParaRPr>
          </a:p>
          <a:p>
            <a:pPr lvl="1" marL="45612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ff"/>
                </a:solidFill>
                <a:latin typeface="Arial"/>
                <a:ea typeface="DejaVu Sans"/>
              </a:rPr>
              <a:t>excellent data processing connection (at times)</a:t>
            </a:r>
            <a:endParaRPr b="0" lang="en-US" sz="2800" spc="-1" strike="noStrike">
              <a:latin typeface="Arial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2"/>
          <a:stretch/>
        </p:blipFill>
        <p:spPr>
          <a:xfrm>
            <a:off x="8557200" y="3910320"/>
            <a:ext cx="1404000" cy="1424880"/>
          </a:xfrm>
          <a:prstGeom prst="rect">
            <a:avLst/>
          </a:prstGeom>
          <a:ln w="18360">
            <a:noFill/>
          </a:ln>
        </p:spPr>
      </p:pic>
      <p:sp>
        <p:nvSpPr>
          <p:cNvPr id="109" name="Line 4"/>
          <p:cNvSpPr/>
          <p:nvPr/>
        </p:nvSpPr>
        <p:spPr>
          <a:xfrm>
            <a:off x="8791920" y="3377880"/>
            <a:ext cx="294840" cy="56916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Line 5"/>
          <p:cNvSpPr/>
          <p:nvPr/>
        </p:nvSpPr>
        <p:spPr>
          <a:xfrm flipH="1" flipV="1">
            <a:off x="8607240" y="3445200"/>
            <a:ext cx="294840" cy="56916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Extending the Eye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2" name="CustomShape 2"/>
          <p:cNvSpPr/>
          <p:nvPr/>
        </p:nvSpPr>
        <p:spPr>
          <a:xfrm>
            <a:off x="216000" y="1127160"/>
            <a:ext cx="7553880" cy="6130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17"/>
              </a:spcAft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Photographic paper as detector</a:t>
            </a:r>
            <a:endParaRPr b="0" lang="en-US" sz="3200" spc="-1" strike="noStrike">
              <a:latin typeface="Arial"/>
            </a:endParaRPr>
          </a:p>
          <a:p>
            <a:pPr lvl="1" marL="45720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Font typeface="Symbol"/>
              <a:buChar char=""/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DejaVu Sans"/>
              </a:rPr>
              <a:t>1895 W.C. R</a:t>
            </a: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Arial"/>
              </a:rPr>
              <a:t>öntgen</a:t>
            </a:r>
            <a:r>
              <a:rPr b="0" lang="en-US" sz="2200" spc="-1" strike="noStrike">
                <a:solidFill>
                  <a:srgbClr val="2323dc"/>
                </a:solidFill>
                <a:latin typeface="Arial"/>
                <a:ea typeface="Arial"/>
              </a:rPr>
              <a:t>        (first Nobel prize in physics)</a:t>
            </a:r>
            <a:endParaRPr b="0" lang="en-US" sz="2200" spc="-1" strike="noStrike">
              <a:latin typeface="Arial"/>
            </a:endParaRPr>
          </a:p>
          <a:p>
            <a:pPr lvl="1" marL="45720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Font typeface="Symbol"/>
              <a:buChar char=""/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Arial"/>
              </a:rPr>
              <a:t>detection of photons (x-rays) invisible to the eye</a:t>
            </a:r>
            <a:endParaRPr b="0" lang="en-US" sz="2600" spc="-1" strike="noStrike">
              <a:latin typeface="Arial"/>
            </a:endParaRPr>
          </a:p>
          <a:p>
            <a:pPr lvl="1" marL="45720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Font typeface="Symbol"/>
              <a:buChar char=""/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Arial"/>
              </a:rPr>
              <a:t>Silver bromide or chlorides (emulsion)</a:t>
            </a:r>
            <a:endParaRPr b="0" lang="en-US" sz="2600" spc="-1" strike="noStrike">
              <a:latin typeface="Arial"/>
            </a:endParaRPr>
          </a:p>
          <a:p>
            <a:pPr lvl="1" marL="45720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Font typeface="Symbol"/>
              <a:buChar char=""/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Arial"/>
              </a:rPr>
              <a:t>AgBr + energy → silver (black)</a:t>
            </a:r>
            <a:endParaRPr b="0" lang="en-US" sz="2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880"/>
              </a:spcBef>
              <a:spcAft>
                <a:spcPts val="1440"/>
              </a:spcAft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Arial"/>
              </a:rPr>
              <a:t>Properties of 'paper' detector</a:t>
            </a:r>
            <a:endParaRPr b="0" lang="en-US" sz="3200" spc="-1" strike="noStrike">
              <a:latin typeface="Arial"/>
            </a:endParaRPr>
          </a:p>
          <a:p>
            <a:pPr lvl="1" marL="45720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Font typeface="Symbol"/>
              <a:buChar char=""/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Arial"/>
              </a:rPr>
              <a:t>very good spatial resolution</a:t>
            </a:r>
            <a:endParaRPr b="0" lang="en-US" sz="2600" spc="-1" strike="noStrike">
              <a:latin typeface="Arial"/>
            </a:endParaRPr>
          </a:p>
          <a:p>
            <a:pPr lvl="1" marL="45720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Font typeface="Symbol"/>
              <a:buChar char=""/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Arial"/>
              </a:rPr>
              <a:t>good dynamic range</a:t>
            </a:r>
            <a:endParaRPr b="0" lang="en-US" sz="2600" spc="-1" strike="noStrike">
              <a:latin typeface="Arial"/>
            </a:endParaRPr>
          </a:p>
          <a:p>
            <a:pPr lvl="1" marL="45720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Font typeface="Symbol"/>
              <a:buChar char=""/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Arial"/>
              </a:rPr>
              <a:t>no online recording</a:t>
            </a:r>
            <a:endParaRPr b="0" lang="en-US" sz="2600" spc="-1" strike="noStrike">
              <a:latin typeface="Arial"/>
            </a:endParaRPr>
          </a:p>
          <a:p>
            <a:pPr lvl="1" marL="457200" indent="-273240">
              <a:lnSpc>
                <a:spcPct val="100000"/>
              </a:lnSpc>
              <a:spcAft>
                <a:spcPts val="1134"/>
              </a:spcAft>
              <a:buClr>
                <a:srgbClr val="0000ff"/>
              </a:buClr>
              <a:buFont typeface="Symbol"/>
              <a:buChar char=""/>
            </a:pPr>
            <a:r>
              <a:rPr b="0" lang="en-US" sz="2600" spc="-1" strike="noStrike">
                <a:solidFill>
                  <a:srgbClr val="2323dc"/>
                </a:solidFill>
                <a:latin typeface="Arial"/>
                <a:ea typeface="Arial"/>
              </a:rPr>
              <a:t>no time resolution</a:t>
            </a:r>
            <a:endParaRPr b="0" lang="en-US" sz="2600" spc="-1" strike="noStrike">
              <a:latin typeface="Arial"/>
            </a:endParaRPr>
          </a:p>
        </p:txBody>
      </p:sp>
      <p:pic>
        <p:nvPicPr>
          <p:cNvPr id="113" name="rontgen" descr=""/>
          <p:cNvPicPr/>
          <p:nvPr/>
        </p:nvPicPr>
        <p:blipFill>
          <a:blip r:embed="rId1"/>
          <a:stretch/>
        </p:blipFill>
        <p:spPr>
          <a:xfrm>
            <a:off x="7960320" y="876240"/>
            <a:ext cx="1799640" cy="2559960"/>
          </a:xfrm>
          <a:prstGeom prst="rect">
            <a:avLst/>
          </a:prstGeom>
          <a:ln w="18360">
            <a:noFill/>
          </a:ln>
        </p:spPr>
      </p:pic>
      <p:pic>
        <p:nvPicPr>
          <p:cNvPr id="114" name="hand" descr=""/>
          <p:cNvPicPr/>
          <p:nvPr/>
        </p:nvPicPr>
        <p:blipFill>
          <a:blip r:embed="rId2"/>
          <a:stretch/>
        </p:blipFill>
        <p:spPr>
          <a:xfrm>
            <a:off x="7041600" y="3552480"/>
            <a:ext cx="2728800" cy="3734280"/>
          </a:xfrm>
          <a:prstGeom prst="rect">
            <a:avLst/>
          </a:prstGeom>
          <a:ln w="1836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0" y="0"/>
            <a:ext cx="10075680" cy="13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 Cathode Ray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88000" y="1410480"/>
            <a:ext cx="6799320" cy="6324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1897 J.J.Thomson discovers the electron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US" sz="3200" spc="-1" strike="noStrike">
                <a:solidFill>
                  <a:srgbClr val="280099"/>
                </a:solidFill>
                <a:latin typeface="Arial"/>
                <a:ea typeface="DejaVu Sans"/>
              </a:rPr>
              <a:t>From his publication: 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280099"/>
                </a:solidFill>
                <a:latin typeface="Arial"/>
                <a:ea typeface="DejaVu Sans"/>
              </a:rPr>
              <a:t>“</a:t>
            </a:r>
            <a:r>
              <a:rPr b="0" i="1" lang="en-US" sz="1800" spc="-1" strike="noStrike">
                <a:solidFill>
                  <a:srgbClr val="280099"/>
                </a:solidFill>
                <a:latin typeface="Arial"/>
                <a:ea typeface="DejaVu Sans"/>
              </a:rPr>
              <a:t>Cathod Rays”: Philosophical Magazine, </a:t>
            </a:r>
            <a:r>
              <a:rPr b="1" i="1" lang="en-US" sz="1800" spc="-1" strike="noStrike">
                <a:solidFill>
                  <a:srgbClr val="280099"/>
                </a:solidFill>
                <a:latin typeface="Arial"/>
                <a:ea typeface="DejaVu Sans"/>
              </a:rPr>
              <a:t>44</a:t>
            </a:r>
            <a:r>
              <a:rPr b="0" i="1" lang="en-US" sz="1800" spc="-1" strike="noStrike">
                <a:solidFill>
                  <a:srgbClr val="280099"/>
                </a:solidFill>
                <a:latin typeface="Arial"/>
                <a:ea typeface="DejaVu Sans"/>
              </a:rPr>
              <a:t>, 293 (1897)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… </a:t>
            </a:r>
            <a:r>
              <a:rPr b="0" i="1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The rays from the cathode C pass through a slit in the anode A, which is a metal plug fitting tightly into the tube and connected with the earth; after passing through a second slit in another earth-connected metal plug B, they travel between two parallel aluminum plates about 5 cm. long by 2 broad and at a distance of 1.5 cm. apart; </a:t>
            </a:r>
            <a:r>
              <a:rPr b="0" i="1" lang="en-US" sz="1800" spc="-1" strike="noStrike">
                <a:solidFill>
                  <a:srgbClr val="fc0128"/>
                </a:solidFill>
                <a:latin typeface="Arial"/>
                <a:ea typeface="DejaVu Sans"/>
              </a:rPr>
              <a:t>they then fall on the end of the tube and produce a narrow well-defined </a:t>
            </a:r>
            <a:r>
              <a:rPr b="0" i="1" lang="en-US" sz="1800" spc="-1" strike="noStrike" u="sng">
                <a:solidFill>
                  <a:srgbClr val="fc0128"/>
                </a:solidFill>
                <a:uFillTx/>
                <a:latin typeface="Arial"/>
                <a:ea typeface="DejaVu Sans"/>
              </a:rPr>
              <a:t>phosphorescent patch</a:t>
            </a:r>
            <a:r>
              <a:rPr b="0" i="1" lang="en-US" sz="1800" spc="-1" strike="noStrike">
                <a:solidFill>
                  <a:srgbClr val="0000ff"/>
                </a:solidFill>
                <a:latin typeface="Arial"/>
                <a:ea typeface="DejaVu Sans"/>
              </a:rPr>
              <a:t>. A scale pasted on the outside of the tube serves to measure the deflection of this patch….</a:t>
            </a:r>
            <a:endParaRPr b="0" lang="en-US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  <a:p>
            <a:pPr>
              <a:lnSpc>
                <a:spcPct val="107000"/>
              </a:lnSpc>
              <a:spcAft>
                <a:spcPts val="1417"/>
              </a:spcAft>
            </a:pPr>
            <a:endParaRPr b="0" lang="en-US" sz="1800" spc="-1" strike="noStrike"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/>
          <a:stretch/>
        </p:blipFill>
        <p:spPr>
          <a:xfrm>
            <a:off x="6815160" y="1397160"/>
            <a:ext cx="3106800" cy="2559960"/>
          </a:xfrm>
          <a:prstGeom prst="rect">
            <a:avLst/>
          </a:prstGeom>
          <a:ln w="18360">
            <a:noFill/>
          </a:ln>
        </p:spPr>
      </p:pic>
      <p:sp>
        <p:nvSpPr>
          <p:cNvPr id="118" name="CustomShape 3"/>
          <p:cNvSpPr/>
          <p:nvPr/>
        </p:nvSpPr>
        <p:spPr>
          <a:xfrm>
            <a:off x="3339720" y="5985720"/>
            <a:ext cx="75960" cy="33624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en-US" sz="2400" spc="-1" strike="noStrike">
              <a:latin typeface="Arial"/>
            </a:endParaRPr>
          </a:p>
        </p:txBody>
      </p:sp>
      <p:sp>
        <p:nvSpPr>
          <p:cNvPr id="119" name="CustomShape 4"/>
          <p:cNvSpPr/>
          <p:nvPr/>
        </p:nvSpPr>
        <p:spPr>
          <a:xfrm>
            <a:off x="1797480" y="6858000"/>
            <a:ext cx="7858800" cy="395640"/>
          </a:xfrm>
          <a:prstGeom prst="rect">
            <a:avLst/>
          </a:prstGeom>
          <a:noFill/>
          <a:ln w="1836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2800" spc="-1" strike="noStrike">
                <a:solidFill>
                  <a:srgbClr val="2323dc"/>
                </a:solidFill>
                <a:latin typeface="Arial"/>
                <a:ea typeface="DejaVu Sans"/>
              </a:rPr>
              <a:t>Scintillation of glass caused the visible light patch</a:t>
            </a:r>
            <a:endParaRPr b="0" lang="en-US" sz="2800" spc="-1" strike="noStrike">
              <a:latin typeface="Arial"/>
            </a:endParaRPr>
          </a:p>
        </p:txBody>
      </p:sp>
      <p:sp>
        <p:nvSpPr>
          <p:cNvPr id="120" name="Line 5"/>
          <p:cNvSpPr/>
          <p:nvPr/>
        </p:nvSpPr>
        <p:spPr>
          <a:xfrm flipH="1" flipV="1">
            <a:off x="2342160" y="6043320"/>
            <a:ext cx="114480" cy="880920"/>
          </a:xfrm>
          <a:prstGeom prst="line">
            <a:avLst/>
          </a:prstGeom>
          <a:ln w="54720">
            <a:solidFill>
              <a:srgbClr val="2323dc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0" y="0"/>
            <a:ext cx="10075680" cy="11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The First </a:t>
            </a:r>
            <a:r>
              <a:rPr b="0" i="1" lang="en-US" sz="4400" spc="-1" strike="noStrike">
                <a:solidFill>
                  <a:srgbClr val="ff0000"/>
                </a:solidFill>
                <a:latin typeface="Arial"/>
                <a:ea typeface="DejaVu Sans"/>
              </a:rPr>
              <a:t>Electrical</a:t>
            </a:r>
            <a:r>
              <a:rPr b="0" i="1" lang="en-US" sz="4400" spc="-1" strike="noStrike">
                <a:solidFill>
                  <a:srgbClr val="000000"/>
                </a:solidFill>
                <a:latin typeface="Arial"/>
                <a:ea typeface="DejaVu Sans"/>
              </a:rPr>
              <a:t> Signal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216000" y="1338480"/>
            <a:ext cx="7921440" cy="5753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latin typeface="Arial"/>
                <a:ea typeface="DejaVu Sans"/>
              </a:rPr>
              <a:t>The Geiger counter</a:t>
            </a:r>
            <a:endParaRPr b="0" lang="en-US" sz="36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DejaVu Sans"/>
              </a:rPr>
              <a:t>a gas volume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DejaVu Sans"/>
              </a:rPr>
              <a:t>anode and cathode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DejaVu Sans"/>
              </a:rPr>
              <a:t>passing charge particle ionizes the gas</a:t>
            </a:r>
            <a:endParaRPr b="0" lang="en-US" sz="32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ff"/>
                </a:solidFill>
                <a:latin typeface="Arial"/>
                <a:ea typeface="DejaVu Sans"/>
              </a:rPr>
              <a:t>ionization drifts:</a:t>
            </a:r>
            <a:endParaRPr b="0" lang="en-US" sz="3200" spc="-1" strike="noStrike">
              <a:latin typeface="Arial"/>
            </a:endParaRPr>
          </a:p>
          <a:p>
            <a:pPr lvl="2" marL="648000" indent="-21528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763b"/>
                </a:solidFill>
                <a:latin typeface="Arial"/>
                <a:ea typeface="DejaVu Sans"/>
              </a:rPr>
              <a:t>ion – cathode</a:t>
            </a:r>
            <a:endParaRPr b="0" lang="en-US" sz="2400" spc="-1" strike="noStrike">
              <a:latin typeface="Arial"/>
            </a:endParaRPr>
          </a:p>
          <a:p>
            <a:pPr lvl="2" marL="648000" indent="-215280">
              <a:lnSpc>
                <a:spcPct val="100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2400" spc="-1" strike="noStrike">
                <a:solidFill>
                  <a:srgbClr val="00763b"/>
                </a:solidFill>
                <a:latin typeface="Arial"/>
                <a:ea typeface="DejaVu Sans"/>
              </a:rPr>
              <a:t>electron – anode</a:t>
            </a:r>
            <a:endParaRPr b="0" lang="en-US" sz="2400" spc="-1" strike="noStrike">
              <a:latin typeface="Arial"/>
            </a:endParaRPr>
          </a:p>
          <a:p>
            <a:pPr lvl="1" marL="457200" indent="-273600">
              <a:lnSpc>
                <a:spcPct val="100000"/>
              </a:lnSpc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dc"/>
                </a:solidFill>
                <a:latin typeface="Arial"/>
                <a:ea typeface="DejaVu Sans"/>
              </a:rPr>
              <a:t>pulse can be used in various ways, for example as a 'click' on a little speaker</a:t>
            </a:r>
            <a:endParaRPr b="0" lang="en-US" sz="3200" spc="-1" strike="noStrike"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DejaVu Sans"/>
              </a:rPr>
              <a:t>Improved version called Geiger-M</a:t>
            </a:r>
            <a:r>
              <a:rPr b="0" lang="en-US" sz="3200" spc="-1" strike="noStrike">
                <a:solidFill>
                  <a:srgbClr val="000000"/>
                </a:solidFill>
                <a:latin typeface="Arial"/>
                <a:ea typeface="Arial"/>
              </a:rPr>
              <a:t>üller</a:t>
            </a:r>
            <a:endParaRPr b="0" lang="en-US" sz="3200" spc="-1" strike="noStrike">
              <a:latin typeface="Arial"/>
            </a:endParaRPr>
          </a:p>
        </p:txBody>
      </p:sp>
      <p:pic>
        <p:nvPicPr>
          <p:cNvPr id="123" name="Geiger" descr=""/>
          <p:cNvPicPr/>
          <p:nvPr/>
        </p:nvPicPr>
        <p:blipFill>
          <a:blip r:embed="rId1"/>
          <a:stretch/>
        </p:blipFill>
        <p:spPr>
          <a:xfrm>
            <a:off x="5106600" y="1266480"/>
            <a:ext cx="4743000" cy="1678320"/>
          </a:xfrm>
          <a:prstGeom prst="rect">
            <a:avLst/>
          </a:prstGeom>
          <a:ln w="18360">
            <a:noFill/>
          </a:ln>
        </p:spPr>
      </p:pic>
      <p:sp>
        <p:nvSpPr>
          <p:cNvPr id="124" name="Line 3"/>
          <p:cNvSpPr/>
          <p:nvPr/>
        </p:nvSpPr>
        <p:spPr>
          <a:xfrm>
            <a:off x="6183360" y="1086480"/>
            <a:ext cx="1314720" cy="202248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25" name="" descr=""/>
          <p:cNvPicPr/>
          <p:nvPr/>
        </p:nvPicPr>
        <p:blipFill>
          <a:blip r:embed="rId2"/>
          <a:stretch/>
        </p:blipFill>
        <p:spPr>
          <a:xfrm>
            <a:off x="8138160" y="2986560"/>
            <a:ext cx="1690200" cy="2355480"/>
          </a:xfrm>
          <a:prstGeom prst="rect">
            <a:avLst/>
          </a:prstGeom>
          <a:ln>
            <a:noFill/>
          </a:ln>
        </p:spPr>
      </p:pic>
      <p:sp>
        <p:nvSpPr>
          <p:cNvPr id="126" name="CustomShape 4"/>
          <p:cNvSpPr/>
          <p:nvPr/>
        </p:nvSpPr>
        <p:spPr>
          <a:xfrm>
            <a:off x="8152200" y="5329800"/>
            <a:ext cx="1772640" cy="23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US" sz="1000" spc="-1" strike="noStrike">
                <a:solidFill>
                  <a:srgbClr val="000000"/>
                </a:solidFill>
                <a:latin typeface="Arial"/>
                <a:ea typeface="DejaVu Sans"/>
              </a:rPr>
              <a:t>Hans Wilhelm Geiger (1928)</a:t>
            </a:r>
            <a:endParaRPr b="0" lang="en-US" sz="1000" spc="-1" strike="noStrike"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3"/>
          <a:stretch/>
        </p:blipFill>
        <p:spPr>
          <a:xfrm>
            <a:off x="8129160" y="5627880"/>
            <a:ext cx="1709280" cy="1831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</TotalTime>
  <Application>LibreOffice/6.4.7.2$Linux_X86_64 LibreOffice_project/639b8ac485750d5696d7590a72ef1b496725cfb5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2007-02-13T01:46:55Z</dcterms:created>
  <dc:creator/>
  <dc:description/>
  <dc:language>en-US</dc:language>
  <cp:lastModifiedBy/>
  <dcterms:modified xsi:type="dcterms:W3CDTF">2025-01-13T10:47:30Z</dcterms:modified>
  <cp:revision>49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