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F57AE64-8154-44D6-869E-3D80C0437E35}">
  <a:tblStyle styleId="{9F57AE64-8154-44D6-869E-3D80C0437E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ndico.nikhef.nl/event/2143/contributions/4569/attachments/2149/2522/HiggsWidth_ILC.pdf" TargetMode="External"/><Relationship Id="rId3" Type="http://schemas.openxmlformats.org/officeDocument/2006/relationships/hyperlink" Target="https://indico.cern.ch/event/401590/contributions/952379/attachments/1159512/1668744/HiggsPhysicsAtTheILC_Barklow_24Sep2015.pdf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arxiv.org/pdf/2209.07510.pdf" TargetMode="External"/><Relationship Id="rId3" Type="http://schemas.openxmlformats.org/officeDocument/2006/relationships/hyperlink" Target="https://indico.cern.ch/event/401590/contributions/952379/attachments/1159512/1668744/HiggsPhysicsAtTheILC_Barklow_24Sep2015.pdf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24deeae8e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24deeae8e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24deeae8ea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24deeae8e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2551bcef02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2551bcef02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24cfedc2b3_0_5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24cfedc2b3_0_5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24cfedc2b3_0_4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24cfedc2b3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Top quark plot: https://cds.cern.ch/record/2054243/files/9789814644150_0005.pdf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24cfedc2b3_0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24cfedc2b3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24cfedc2b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24cfedc2b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24cfedc2b3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24cfedc2b3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2551bcef02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2551bcef02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Higgs decay-mode independent → challenge for Z(qq)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Nice talk about Higgs width: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https://indico.nikhef.nl/event/2143/contributions/4569/attachments/2149/2522/HiggsWidth_ILC.pdf</a:t>
            </a:r>
            <a:r>
              <a:rPr lang="en-GB"/>
              <a:t>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Overview FCC-ILC: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https://indico.cern.ch/event/401590/contributions/952379/attachments/1159512/1668744/HiggsPhysicsAtTheILC_Barklow_24Sep2015.pdf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Comparison FCC-ee and ILC result in similar results, due to polarization at ILC and higher lumi at FCC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Note 3y FCCee and 15y for ILC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24cfedc2b3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24cfedc2b3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Numbers from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https://arxiv.org/pdf/2209.07510.pdf</a:t>
            </a:r>
            <a:r>
              <a:rPr lang="en-GB"/>
              <a:t> Page 20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Overview FCC-ILC: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https://indico.cern.ch/event/401590/contributions/952379/attachments/1159512/1668744/HiggsPhysicsAtTheILC_Barklow_24Sep2015.pdf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Comparison FCC-ee and ILC result in similar results, due to polarization at ILC and higher lumi at FCC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Note 3y FCCee and 15y for ILC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24deeae8e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24deeae8e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2551bcef0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2551bcef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24cfedc2b3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24cfedc2b3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24cfedc2b3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24cfedc2b3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2551bcef02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2551bcef02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https://indico.cern.ch/event/469561/contributions/1977980/attachments/1220585/1785897/topLC.pdf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2551bcef02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2551bcef02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24cfedc2b3_0_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24cfedc2b3_0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line that precision physics can constrain new processes, as shown in the image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24cfedc2b3_0_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24cfedc2b3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Top quark plot: https://cds.cern.ch/record/2054243/files/9789814644150_0005.pdf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24deeae8ea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24deeae8ea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24cfedc2b3_0_5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24cfedc2b3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24deeae8e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24deeae8e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24deeae8ea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24deeae8e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https://cds.cern.ch/record/2908791/files/CR2024_144.pdf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24deeae8e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24deeae8e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Relationship Id="rId4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29.png"/><Relationship Id="rId5" Type="http://schemas.openxmlformats.org/officeDocument/2006/relationships/image" Target="../media/image33.png"/><Relationship Id="rId6" Type="http://schemas.openxmlformats.org/officeDocument/2006/relationships/image" Target="../media/image25.png"/><Relationship Id="rId7" Type="http://schemas.openxmlformats.org/officeDocument/2006/relationships/image" Target="../media/image32.png"/><Relationship Id="rId8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image" Target="../media/image35.png"/><Relationship Id="rId5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Relationship Id="rId5" Type="http://schemas.openxmlformats.org/officeDocument/2006/relationships/image" Target="../media/image38.png"/><Relationship Id="rId6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Relationship Id="rId4" Type="http://schemas.openxmlformats.org/officeDocument/2006/relationships/image" Target="../media/image47.png"/><Relationship Id="rId5" Type="http://schemas.openxmlformats.org/officeDocument/2006/relationships/image" Target="../media/image40.png"/><Relationship Id="rId6" Type="http://schemas.openxmlformats.org/officeDocument/2006/relationships/image" Target="../media/image43.png"/><Relationship Id="rId7" Type="http://schemas.openxmlformats.org/officeDocument/2006/relationships/image" Target="../media/image45.png"/><Relationship Id="rId8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Relationship Id="rId4" Type="http://schemas.openxmlformats.org/officeDocument/2006/relationships/image" Target="../media/image44.png"/><Relationship Id="rId5" Type="http://schemas.openxmlformats.org/officeDocument/2006/relationships/hyperlink" Target="https://arxiv.org/pdf/2107.02686.pdf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942950"/>
            <a:ext cx="8520600" cy="125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Higgs and Top physics</a:t>
            </a:r>
            <a:endParaRPr/>
          </a:p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do we measure these SM particles?</a:t>
            </a:r>
            <a:endParaRPr/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082" y="533825"/>
            <a:ext cx="6913829" cy="457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do we know the flavor of the jet?</a:t>
            </a:r>
            <a:endParaRPr/>
          </a:p>
        </p:txBody>
      </p:sp>
      <p:sp>
        <p:nvSpPr>
          <p:cNvPr id="152" name="Google Shape;152;p23"/>
          <p:cNvSpPr txBox="1"/>
          <p:nvPr>
            <p:ph idx="1" type="body"/>
          </p:nvPr>
        </p:nvSpPr>
        <p:spPr>
          <a:xfrm>
            <a:off x="0" y="572700"/>
            <a:ext cx="6455700" cy="32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W</a:t>
            </a:r>
            <a:r>
              <a:rPr b="1" lang="en-GB">
                <a:solidFill>
                  <a:schemeClr val="dk1"/>
                </a:solidFill>
              </a:rPr>
              <a:t>hat is the underlying quark flavor of the jet?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Can be u/d/c/s/b/g; what about the top quark?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How to distinguish → look at the jet constituents!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b-jets come from b-hadrons and live relatively long (lifetime 𝜏 ~ 10</a:t>
            </a:r>
            <a:r>
              <a:rPr baseline="30000" lang="en-GB" sz="1400">
                <a:solidFill>
                  <a:schemeClr val="dk1"/>
                </a:solidFill>
              </a:rPr>
              <a:t>-12</a:t>
            </a:r>
            <a:r>
              <a:rPr lang="en-GB" sz="1400">
                <a:solidFill>
                  <a:schemeClr val="dk1"/>
                </a:solidFill>
              </a:rPr>
              <a:t>s)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>
                <a:solidFill>
                  <a:schemeClr val="dk1"/>
                </a:solidFill>
              </a:rPr>
              <a:t>T</a:t>
            </a:r>
            <a:r>
              <a:rPr lang="en-GB" sz="1400">
                <a:solidFill>
                  <a:schemeClr val="dk1"/>
                </a:solidFill>
              </a:rPr>
              <a:t>hey travel before decay and hadr</a:t>
            </a:r>
            <a:r>
              <a:rPr lang="en-GB">
                <a:solidFill>
                  <a:schemeClr val="dk1"/>
                </a:solidFill>
              </a:rPr>
              <a:t>onize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>
                <a:solidFill>
                  <a:schemeClr val="dk1"/>
                </a:solidFill>
              </a:rPr>
              <a:t>Distance c𝜏 ~ few mm → secondary vertex is detectable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c-quark similar, but shorter lifetime → shorter distances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s-quark tend to hadronize to kaons that carries a large fraction of the momentum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u/d quarks very difficult → jet charge?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gluons tend to have a higher particle multiplicity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5699" y="129050"/>
            <a:ext cx="2617274" cy="267836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 txBox="1"/>
          <p:nvPr/>
        </p:nvSpPr>
        <p:spPr>
          <a:xfrm>
            <a:off x="0" y="3905575"/>
            <a:ext cx="9144000" cy="11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</a:rPr>
              <a:t>The jet flavor identification requires excellent detectors (granular, timing, vertexing)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 sz="1600">
                <a:solidFill>
                  <a:schemeClr val="dk1"/>
                </a:solidFill>
              </a:rPr>
              <a:t>Sophisticated flavor taggers based on neural networks to assign a flavor probability per jet, based on the jet constituents and their properties  </a:t>
            </a:r>
            <a:endParaRPr b="1" sz="1600"/>
          </a:p>
        </p:txBody>
      </p:sp>
      <p:sp>
        <p:nvSpPr>
          <p:cNvPr id="155" name="Google Shape;15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6" name="Google Shape;156;p23"/>
          <p:cNvSpPr txBox="1"/>
          <p:nvPr/>
        </p:nvSpPr>
        <p:spPr>
          <a:xfrm>
            <a:off x="6593288" y="3083075"/>
            <a:ext cx="2342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Much more on this by E. Smith!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2" name="Google Shape;162;p24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Discovery of the Higgs boson</a:t>
            </a:r>
            <a:endParaRPr/>
          </a:p>
        </p:txBody>
      </p:sp>
      <p:sp>
        <p:nvSpPr>
          <p:cNvPr id="163" name="Google Shape;163;p24"/>
          <p:cNvSpPr txBox="1"/>
          <p:nvPr>
            <p:ph idx="1" type="body"/>
          </p:nvPr>
        </p:nvSpPr>
        <p:spPr>
          <a:xfrm>
            <a:off x="0" y="572700"/>
            <a:ext cx="4336800" cy="45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At the HLC using two “golden” channels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H→ZZ* → 4 leptons (electrons, muons)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H→ 𝛾𝛾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These channels are not the most probable decay channels, but they are powerful in rejecting background events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-GB" sz="1600">
                <a:solidFill>
                  <a:schemeClr val="dk1"/>
                </a:solidFill>
              </a:rPr>
              <a:t>bb, 𝜏𝜏, gluons are overwhelmingly produced at the LHC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4" name="Google Shape;16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468732"/>
            <a:ext cx="4336799" cy="4206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0" name="Google Shape;170;p2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Discovery of the Higgs boson</a:t>
            </a:r>
            <a:endParaRPr/>
          </a:p>
        </p:txBody>
      </p:sp>
      <p:pic>
        <p:nvPicPr>
          <p:cNvPr id="171" name="Google Shape;17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8" y="819227"/>
            <a:ext cx="4441551" cy="342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5"/>
          <p:cNvSpPr txBox="1"/>
          <p:nvPr>
            <p:ph idx="1" type="body"/>
          </p:nvPr>
        </p:nvSpPr>
        <p:spPr>
          <a:xfrm>
            <a:off x="0" y="572700"/>
            <a:ext cx="4336800" cy="45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At the HLC using two “golden” channels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H→ZZ* → 4 leptons (electrons, muons)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H→</a:t>
            </a:r>
            <a:r>
              <a:rPr lang="en-GB" sz="1400">
                <a:solidFill>
                  <a:schemeClr val="dk1"/>
                </a:solidFill>
              </a:rPr>
              <a:t> 𝛾𝛾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These channels are not the most probable decay channels, but they are powerful in rejecting background events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-GB" sz="1600">
                <a:solidFill>
                  <a:schemeClr val="dk1"/>
                </a:solidFill>
              </a:rPr>
              <a:t>bb, 𝜏𝜏, gluons are overwhelmingly produced at the LHC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need for precise Higgs measurements</a:t>
            </a:r>
            <a:endParaRPr/>
          </a:p>
        </p:txBody>
      </p:sp>
      <p:sp>
        <p:nvSpPr>
          <p:cNvPr id="178" name="Google Shape;178;p26"/>
          <p:cNvSpPr txBox="1"/>
          <p:nvPr>
            <p:ph idx="1" type="body"/>
          </p:nvPr>
        </p:nvSpPr>
        <p:spPr>
          <a:xfrm>
            <a:off x="0" y="572700"/>
            <a:ext cx="5948700" cy="45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HL-LHC will deliver about 20 times more data</a:t>
            </a:r>
            <a:endParaRPr b="1" sz="14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Higgs couplings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Bosonic Higgs couplings to ~ 1.5–2 %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Fermionic Higgs couplings to ~ 2–4%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Good share between statistical and experimental uncertainties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Theory uncertainties dominant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Self-coupling ~ 50%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Fundamental properties mass (~ 20 MeV), width (~ 25%), invisible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0000FF"/>
                </a:solidFill>
              </a:rPr>
              <a:t>Continue the study of the Higgs properties</a:t>
            </a:r>
            <a:endParaRPr b="1" sz="1400">
              <a:solidFill>
                <a:srgbClr val="0000FF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Diversify the results using non-hadron collider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Improve all it’s properties: couplings, mass, width, self-coupling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Absolute determination of the couplings (see later)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Only possible at an electron-positron collider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Model-independence interpretation for Higgs width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Deviations sensitivity to BSM at tree and loop level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Probe unreachable phase space by hadron-colliders (first-gen, strange)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79" name="Google Shape;17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 rotWithShape="1">
          <a:blip r:embed="rId3">
            <a:alphaModFix/>
          </a:blip>
          <a:srcRect b="0" l="0" r="3679" t="0"/>
          <a:stretch/>
        </p:blipFill>
        <p:spPr>
          <a:xfrm>
            <a:off x="5936775" y="708925"/>
            <a:ext cx="3168549" cy="371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FCC-ee overview</a:t>
            </a:r>
            <a:endParaRPr/>
          </a:p>
        </p:txBody>
      </p:sp>
      <p:sp>
        <p:nvSpPr>
          <p:cNvPr id="186" name="Google Shape;186;p27"/>
          <p:cNvSpPr txBox="1"/>
          <p:nvPr>
            <p:ph idx="1" type="body"/>
          </p:nvPr>
        </p:nvSpPr>
        <p:spPr>
          <a:xfrm>
            <a:off x="0" y="654375"/>
            <a:ext cx="5651100" cy="15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-GB" sz="1300">
                <a:solidFill>
                  <a:schemeClr val="dk1"/>
                </a:solidFill>
              </a:rPr>
              <a:t>Proposed circular e+/e- collider with ~ 100 km in circumference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-GB" sz="1300">
                <a:solidFill>
                  <a:schemeClr val="dk1"/>
                </a:solidFill>
              </a:rPr>
              <a:t>Colliding at 4 interaction points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-GB" sz="1300">
                <a:solidFill>
                  <a:schemeClr val="dk1"/>
                </a:solidFill>
              </a:rPr>
              <a:t>Facility to host hh collider at later stage (cfr. LEP–LHC)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-GB" sz="1300">
                <a:solidFill>
                  <a:schemeClr val="dk1"/>
                </a:solidFill>
              </a:rPr>
              <a:t>Foreseen timeline: construction 2030–40, operation 40–55 (15y)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87" name="Google Shape;187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8" name="Google Shape;188;p27"/>
          <p:cNvSpPr/>
          <p:nvPr/>
        </p:nvSpPr>
        <p:spPr>
          <a:xfrm>
            <a:off x="5814075" y="2853850"/>
            <a:ext cx="1883400" cy="24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4075" y="654375"/>
            <a:ext cx="3207074" cy="1536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7"/>
          <p:cNvPicPr preferRelativeResize="0"/>
          <p:nvPr/>
        </p:nvPicPr>
        <p:blipFill rotWithShape="1">
          <a:blip r:embed="rId4">
            <a:alphaModFix/>
          </a:blip>
          <a:srcRect b="11359" l="17398" r="18184" t="21381"/>
          <a:stretch/>
        </p:blipFill>
        <p:spPr>
          <a:xfrm>
            <a:off x="79500" y="2267300"/>
            <a:ext cx="4158850" cy="27139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1" name="Google Shape;191;p27"/>
          <p:cNvGraphicFramePr/>
          <p:nvPr/>
        </p:nvGraphicFramePr>
        <p:xfrm>
          <a:off x="4350875" y="234519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{9F57AE64-8154-44D6-869E-3D80C0437E35}</a:tableStyleId>
              </a:tblPr>
              <a:tblGrid>
                <a:gridCol w="976425"/>
                <a:gridCol w="1254725"/>
                <a:gridCol w="1322525"/>
                <a:gridCol w="1086025"/>
              </a:tblGrid>
              <a:tr h="344925">
                <a:tc grid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chemeClr val="dk1"/>
                          </a:solidFill>
                        </a:rPr>
                        <a:t>Multiple energy points exploiting large range of physics 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344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Threshold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Center-of-mass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Luminosity (/ab)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Events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49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rgbClr val="0000FF"/>
                          </a:solidFill>
                        </a:rPr>
                        <a:t>Z-pole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91 GeV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150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5x10</a:t>
                      </a:r>
                      <a:r>
                        <a:rPr baseline="30000" lang="en-GB" sz="1200"/>
                        <a:t>6</a:t>
                      </a:r>
                      <a:r>
                        <a:rPr lang="en-GB" sz="1200"/>
                        <a:t>M Z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49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300">
                          <a:solidFill>
                            <a:srgbClr val="0000FF"/>
                          </a:solidFill>
                        </a:rPr>
                        <a:t>WW-pole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161 GeV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12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50M WW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49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300">
                          <a:solidFill>
                            <a:srgbClr val="0000FF"/>
                          </a:solidFill>
                        </a:rPr>
                        <a:t>H-pole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240 GeV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10.8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2</a:t>
                      </a:r>
                      <a:r>
                        <a:rPr lang="en-GB" sz="1200"/>
                        <a:t>M ZH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49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300">
                          <a:solidFill>
                            <a:srgbClr val="0000FF"/>
                          </a:solidFill>
                        </a:rPr>
                        <a:t>tt-pole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365 GeV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3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1M tt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Higgs production at the FCC-ee</a:t>
            </a:r>
            <a:endParaRPr/>
          </a:p>
        </p:txBody>
      </p:sp>
      <p:pic>
        <p:nvPicPr>
          <p:cNvPr id="197" name="Google Shape;19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350" y="572700"/>
            <a:ext cx="7509300" cy="26431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8" name="Google Shape;198;p28"/>
          <p:cNvGraphicFramePr/>
          <p:nvPr/>
        </p:nvGraphicFramePr>
        <p:xfrm>
          <a:off x="2308738" y="335009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{9F57AE64-8154-44D6-869E-3D80C0437E35}</a:tableStyleId>
              </a:tblPr>
              <a:tblGrid>
                <a:gridCol w="1685525"/>
                <a:gridCol w="1332150"/>
                <a:gridCol w="1508825"/>
              </a:tblGrid>
              <a:tr h="380975"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chemeClr val="dk1"/>
                          </a:solidFill>
                        </a:rPr>
                        <a:t>Total Higgs production @ FCC-ee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3657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Threshold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ZH production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VBF production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0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300">
                          <a:solidFill>
                            <a:srgbClr val="FF0000"/>
                          </a:solidFill>
                        </a:rPr>
                        <a:t>240 GeV / 10.8 ab</a:t>
                      </a:r>
                      <a:r>
                        <a:rPr b="1" baseline="30000" lang="en-GB" sz="1300">
                          <a:solidFill>
                            <a:srgbClr val="FF0000"/>
                          </a:solidFill>
                        </a:rPr>
                        <a:t>-1</a:t>
                      </a:r>
                      <a:endParaRPr baseline="30000" sz="12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2 M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50 k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0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300">
                          <a:solidFill>
                            <a:srgbClr val="0000FF"/>
                          </a:solidFill>
                        </a:rPr>
                        <a:t>365 GeV / 3 ab</a:t>
                      </a:r>
                      <a:r>
                        <a:rPr b="1" baseline="30000" lang="en-GB" sz="1300">
                          <a:solidFill>
                            <a:srgbClr val="0000FF"/>
                          </a:solidFill>
                        </a:rPr>
                        <a:t>-1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0.4 M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0.1 M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99" name="Google Shape;19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ZH threshold and recoil method</a:t>
            </a:r>
            <a:endParaRPr/>
          </a:p>
        </p:txBody>
      </p:sp>
      <p:sp>
        <p:nvSpPr>
          <p:cNvPr id="205" name="Google Shape;205;p29"/>
          <p:cNvSpPr/>
          <p:nvPr/>
        </p:nvSpPr>
        <p:spPr>
          <a:xfrm>
            <a:off x="5814075" y="2853850"/>
            <a:ext cx="1883400" cy="24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9"/>
          <p:cNvSpPr txBox="1"/>
          <p:nvPr>
            <p:ph idx="1" type="body"/>
          </p:nvPr>
        </p:nvSpPr>
        <p:spPr>
          <a:xfrm>
            <a:off x="0" y="654375"/>
            <a:ext cx="6142200" cy="43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1"/>
                </a:solidFill>
              </a:rPr>
              <a:t>Main strategy of Higgs analyses based on recoil method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-GB" sz="1300">
                <a:solidFill>
                  <a:schemeClr val="dk1"/>
                </a:solidFill>
              </a:rPr>
              <a:t>Tag the Z boson (tight invariant mass constraints) using leptons or jets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-GB" sz="1300">
                <a:solidFill>
                  <a:schemeClr val="dk1"/>
                </a:solidFill>
              </a:rPr>
              <a:t>Compute recoil, distribution sharp peaked at Higgs mass, width dominated by detector resolution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-GB" sz="1300">
                <a:solidFill>
                  <a:schemeClr val="dk1"/>
                </a:solidFill>
              </a:rPr>
              <a:t>Tag additional decays of the Higgs – challenging in multijet environment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1"/>
                </a:solidFill>
              </a:rPr>
              <a:t>Backgrounds: </a:t>
            </a:r>
            <a:r>
              <a:rPr lang="en-GB" sz="1300">
                <a:solidFill>
                  <a:schemeClr val="dk1"/>
                </a:solidFill>
              </a:rPr>
              <a:t>dominated by vector boson (pair) production (WW, ZZ) and Z/γ*</a:t>
            </a:r>
            <a:endParaRPr b="1" sz="1300">
              <a:solidFill>
                <a:srgbClr val="0000FF"/>
              </a:solidFill>
            </a:endParaRPr>
          </a:p>
        </p:txBody>
      </p:sp>
      <p:pic>
        <p:nvPicPr>
          <p:cNvPr id="207" name="Google Shape;207;p29"/>
          <p:cNvPicPr preferRelativeResize="0"/>
          <p:nvPr/>
        </p:nvPicPr>
        <p:blipFill rotWithShape="1">
          <a:blip r:embed="rId3">
            <a:alphaModFix/>
          </a:blip>
          <a:srcRect b="68376" l="57500" r="9967" t="18447"/>
          <a:stretch/>
        </p:blipFill>
        <p:spPr>
          <a:xfrm>
            <a:off x="2428879" y="1759221"/>
            <a:ext cx="2974800" cy="67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5575" y="654375"/>
            <a:ext cx="3021025" cy="294825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0" name="Google Shape;21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3439" y="3540463"/>
            <a:ext cx="1967775" cy="15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3775" y="3504150"/>
            <a:ext cx="2160176" cy="73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05987" y="3518600"/>
            <a:ext cx="2620625" cy="7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45014" y="4321325"/>
            <a:ext cx="2197610" cy="73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5376" y="2657095"/>
            <a:ext cx="2526625" cy="248640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0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Total Higgs production cross-section</a:t>
            </a:r>
            <a:endParaRPr/>
          </a:p>
        </p:txBody>
      </p:sp>
      <p:sp>
        <p:nvSpPr>
          <p:cNvPr id="220" name="Google Shape;220;p30"/>
          <p:cNvSpPr txBox="1"/>
          <p:nvPr>
            <p:ph idx="1" type="body"/>
          </p:nvPr>
        </p:nvSpPr>
        <p:spPr>
          <a:xfrm>
            <a:off x="0" y="572700"/>
            <a:ext cx="65223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Crucial is to measure the total ZH production cross-section</a:t>
            </a:r>
            <a:endParaRPr b="1" sz="14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Must be done independently of the decay mode, i.e. only look at the associated Z boson (challenging)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Unique to e</a:t>
            </a:r>
            <a:r>
              <a:rPr baseline="30000" lang="en-GB" sz="1200">
                <a:solidFill>
                  <a:schemeClr val="dk1"/>
                </a:solidFill>
              </a:rPr>
              <a:t>+</a:t>
            </a:r>
            <a:r>
              <a:rPr lang="en-GB" sz="1200">
                <a:solidFill>
                  <a:schemeClr val="dk1"/>
                </a:solidFill>
              </a:rPr>
              <a:t>e</a:t>
            </a:r>
            <a:r>
              <a:rPr baseline="30000" lang="en-GB" sz="1200">
                <a:solidFill>
                  <a:schemeClr val="dk1"/>
                </a:solidFill>
              </a:rPr>
              <a:t>-</a:t>
            </a:r>
            <a:r>
              <a:rPr lang="en-GB" sz="1200">
                <a:solidFill>
                  <a:schemeClr val="dk1"/>
                </a:solidFill>
              </a:rPr>
              <a:t> colliders because of known initial state, not possible at hadron colliders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Similarly measure the HWW coupling strength at 365 GeV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0000FF"/>
                </a:solidFill>
              </a:rPr>
              <a:t>FCC-ee sensitivity prediction to ~ 0.2%</a:t>
            </a:r>
            <a:endParaRPr b="1" sz="1400">
              <a:solidFill>
                <a:srgbClr val="0000FF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Analysis in Z(𝜇𝜇)H(any) andZ(ee)H(any) – reaching 0.6%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Z(qq)H(any) work in progress → very challenging!</a:t>
            </a:r>
            <a:endParaRPr b="1" sz="1300">
              <a:solidFill>
                <a:schemeClr val="dk1"/>
              </a:solidFill>
            </a:endParaRPr>
          </a:p>
        </p:txBody>
      </p:sp>
      <p:sp>
        <p:nvSpPr>
          <p:cNvPr id="221" name="Google Shape;22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22" name="Google Shape;222;p30"/>
          <p:cNvGrpSpPr/>
          <p:nvPr/>
        </p:nvGrpSpPr>
        <p:grpSpPr>
          <a:xfrm>
            <a:off x="1191499" y="2444935"/>
            <a:ext cx="1535167" cy="1102946"/>
            <a:chOff x="5564136" y="0"/>
            <a:chExt cx="797117" cy="572691"/>
          </a:xfrm>
        </p:grpSpPr>
        <p:pic>
          <p:nvPicPr>
            <p:cNvPr id="223" name="Google Shape;223;p30"/>
            <p:cNvPicPr preferRelativeResize="0"/>
            <p:nvPr/>
          </p:nvPicPr>
          <p:blipFill rotWithShape="1">
            <a:blip r:embed="rId4">
              <a:alphaModFix/>
            </a:blip>
            <a:srcRect b="24555" l="17613" r="64086" t="52540"/>
            <a:stretch/>
          </p:blipFill>
          <p:spPr>
            <a:xfrm>
              <a:off x="5564136" y="0"/>
              <a:ext cx="797117" cy="5726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30"/>
            <p:cNvSpPr/>
            <p:nvPr/>
          </p:nvSpPr>
          <p:spPr>
            <a:xfrm>
              <a:off x="6075948" y="256328"/>
              <a:ext cx="68100" cy="68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5" name="Google Shape;225;p30"/>
          <p:cNvGrpSpPr/>
          <p:nvPr/>
        </p:nvGrpSpPr>
        <p:grpSpPr>
          <a:xfrm>
            <a:off x="3642393" y="2444942"/>
            <a:ext cx="1535213" cy="1102963"/>
            <a:chOff x="6836733" y="3"/>
            <a:chExt cx="797141" cy="572700"/>
          </a:xfrm>
        </p:grpSpPr>
        <p:pic>
          <p:nvPicPr>
            <p:cNvPr id="226" name="Google Shape;226;p30"/>
            <p:cNvPicPr preferRelativeResize="0"/>
            <p:nvPr/>
          </p:nvPicPr>
          <p:blipFill rotWithShape="1">
            <a:blip r:embed="rId4">
              <a:alphaModFix/>
            </a:blip>
            <a:srcRect b="26121" l="78898" r="3229" t="51523"/>
            <a:stretch/>
          </p:blipFill>
          <p:spPr>
            <a:xfrm>
              <a:off x="6836733" y="3"/>
              <a:ext cx="797141" cy="57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30"/>
            <p:cNvSpPr/>
            <p:nvPr/>
          </p:nvSpPr>
          <p:spPr>
            <a:xfrm>
              <a:off x="7254205" y="256328"/>
              <a:ext cx="68100" cy="68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28" name="Google Shape;22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6100" y="20123"/>
            <a:ext cx="2526624" cy="2544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Higgs coupling strengths</a:t>
            </a:r>
            <a:endParaRPr/>
          </a:p>
        </p:txBody>
      </p:sp>
      <p:sp>
        <p:nvSpPr>
          <p:cNvPr id="234" name="Google Shape;234;p31"/>
          <p:cNvSpPr txBox="1"/>
          <p:nvPr>
            <p:ph idx="1" type="body"/>
          </p:nvPr>
        </p:nvSpPr>
        <p:spPr>
          <a:xfrm>
            <a:off x="0" y="654375"/>
            <a:ext cx="49746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</a:rPr>
              <a:t>Start with the knowledge and measurements done at the LHC [2010-2026] and HL-LHC [2028-2040]</a:t>
            </a:r>
            <a:endParaRPr b="1" sz="15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This based on extrapolated measurements of the two experiments CMS and ATLAS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Assume 20 years of running till 2040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</a:rPr>
              <a:t>FCC-ee will </a:t>
            </a:r>
            <a:r>
              <a:rPr b="1" lang="en-GB" sz="1600">
                <a:solidFill>
                  <a:schemeClr val="dk1"/>
                </a:solidFill>
              </a:rPr>
              <a:t>significantly</a:t>
            </a:r>
            <a:r>
              <a:rPr b="1" lang="en-GB" sz="1600">
                <a:solidFill>
                  <a:schemeClr val="dk1"/>
                </a:solidFill>
              </a:rPr>
              <a:t> improve many Higgs couplings </a:t>
            </a:r>
            <a:endParaRPr b="1" sz="16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Just only </a:t>
            </a:r>
            <a:r>
              <a:rPr lang="en-GB" sz="1400">
                <a:solidFill>
                  <a:schemeClr val="dk1"/>
                </a:solidFill>
              </a:rPr>
              <a:t>for 2-3 years running!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Especially W/Z/gluon/quarks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Less in rare decays (𝜇𝜇, Z𝛾) → need more statistics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35" name="Google Shape;23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236" name="Google Shape;236;p31"/>
          <p:cNvGraphicFramePr/>
          <p:nvPr/>
        </p:nvGraphicFramePr>
        <p:xfrm>
          <a:off x="5178200" y="88848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{9F57AE64-8154-44D6-869E-3D80C0437E35}</a:tableStyleId>
              </a:tblPr>
              <a:tblGrid>
                <a:gridCol w="690375"/>
                <a:gridCol w="812450"/>
                <a:gridCol w="987250"/>
                <a:gridCol w="1267450"/>
              </a:tblGrid>
              <a:tr h="398175"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/>
                        <a:t>Uncertainty on </a:t>
                      </a:r>
                      <a:r>
                        <a:rPr b="1" lang="en-GB" sz="1500"/>
                        <a:t>coupling</a:t>
                      </a:r>
                      <a:r>
                        <a:rPr b="1" lang="en-GB" sz="1500"/>
                        <a:t> (%)</a:t>
                      </a:r>
                      <a:endParaRPr b="1" sz="15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 hMerge="1"/>
                <a:tc hMerge="1"/>
                <a:tc hMerge="1"/>
              </a:tr>
              <a:tr h="398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/>
                        <a:t>Ch.</a:t>
                      </a:r>
                      <a:endParaRPr b="1"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1"/>
                          </a:solidFill>
                        </a:rPr>
                        <a:t>HL-LHC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1"/>
                          </a:solidFill>
                        </a:rPr>
                        <a:t>+ 240 GeV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1"/>
                          </a:solidFill>
                        </a:rPr>
                        <a:t>+ 240+365 GeV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261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</a:rPr>
                        <a:t>κ</a:t>
                      </a:r>
                      <a:r>
                        <a:rPr baseline="-25000" lang="en-GB" sz="1100">
                          <a:solidFill>
                            <a:schemeClr val="dk1"/>
                          </a:solidFill>
                        </a:rPr>
                        <a:t>W</a:t>
                      </a:r>
                      <a:endParaRPr baseline="-25000" sz="1100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0.99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0.88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0.41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1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</a:rPr>
                        <a:t>κ</a:t>
                      </a:r>
                      <a:r>
                        <a:rPr baseline="-25000" lang="en-GB" sz="1100">
                          <a:solidFill>
                            <a:schemeClr val="dk1"/>
                          </a:solidFill>
                        </a:rPr>
                        <a:t>Z</a:t>
                      </a:r>
                      <a:endParaRPr baseline="-25000" sz="1100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0.99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0.20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0.17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1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</a:rPr>
                        <a:t>κ</a:t>
                      </a:r>
                      <a:r>
                        <a:rPr baseline="-25000" lang="en-GB" sz="1100">
                          <a:solidFill>
                            <a:schemeClr val="dk1"/>
                          </a:solidFill>
                        </a:rPr>
                        <a:t>g</a:t>
                      </a:r>
                      <a:endParaRPr baseline="-25000" sz="1100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2.00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1.20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0.90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1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</a:rPr>
                        <a:t>κ</a:t>
                      </a:r>
                      <a:r>
                        <a:rPr baseline="-25000" lang="en-GB" sz="1100">
                          <a:solidFill>
                            <a:schemeClr val="dk1"/>
                          </a:solidFill>
                        </a:rPr>
                        <a:t>γ</a:t>
                      </a:r>
                      <a:endParaRPr baseline="-25000" sz="1100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1.60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1.3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1.3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1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</a:rPr>
                        <a:t>κ</a:t>
                      </a:r>
                      <a:r>
                        <a:rPr baseline="-25000" lang="en-GB" sz="1100">
                          <a:solidFill>
                            <a:schemeClr val="dk1"/>
                          </a:solidFill>
                        </a:rPr>
                        <a:t>Zγ</a:t>
                      </a:r>
                      <a:endParaRPr baseline="-25000" sz="1100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10.0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10.0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10.0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1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</a:rPr>
                        <a:t>κ</a:t>
                      </a:r>
                      <a:r>
                        <a:rPr baseline="-25000" lang="en-GB" sz="1100">
                          <a:solidFill>
                            <a:schemeClr val="dk1"/>
                          </a:solidFill>
                        </a:rPr>
                        <a:t>c</a:t>
                      </a:r>
                      <a:endParaRPr baseline="-25000" sz="1100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–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1.50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1.30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1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</a:rPr>
                        <a:t>κ</a:t>
                      </a:r>
                      <a:r>
                        <a:rPr baseline="-25000" lang="en-GB" sz="1100">
                          <a:solidFill>
                            <a:schemeClr val="dk1"/>
                          </a:solidFill>
                        </a:rPr>
                        <a:t>t</a:t>
                      </a:r>
                      <a:endParaRPr baseline="-25000" sz="1100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3.20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3.10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3.10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1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</a:rPr>
                        <a:t>κ</a:t>
                      </a:r>
                      <a:r>
                        <a:rPr baseline="-25000" lang="en-GB" sz="1100">
                          <a:solidFill>
                            <a:schemeClr val="dk1"/>
                          </a:solidFill>
                        </a:rPr>
                        <a:t>b</a:t>
                      </a:r>
                      <a:endParaRPr baseline="-25000" sz="1100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2.50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1.00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0.64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1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</a:rPr>
                        <a:t>κ</a:t>
                      </a:r>
                      <a:r>
                        <a:rPr baseline="-25000" lang="en-GB" sz="1100">
                          <a:solidFill>
                            <a:schemeClr val="dk1"/>
                          </a:solidFill>
                        </a:rPr>
                        <a:t>μ</a:t>
                      </a:r>
                      <a:endParaRPr baseline="-25000" sz="1100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4.40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4.00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3.90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1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</a:rPr>
                        <a:t>κ</a:t>
                      </a:r>
                      <a:r>
                        <a:rPr baseline="-25000" lang="en-GB" sz="1100">
                          <a:solidFill>
                            <a:schemeClr val="dk1"/>
                          </a:solidFill>
                        </a:rPr>
                        <a:t>τ</a:t>
                      </a:r>
                      <a:endParaRPr baseline="-25000" sz="1100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1.60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0.94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0.66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1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</a:rPr>
                        <a:t>Inv.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1.9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0.22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0.19</a:t>
                      </a:r>
                      <a:endParaRPr sz="11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0" l="0" r="0" t="10023"/>
          <a:stretch/>
        </p:blipFill>
        <p:spPr>
          <a:xfrm>
            <a:off x="3990375" y="432150"/>
            <a:ext cx="4970598" cy="42791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41800" y="693050"/>
            <a:ext cx="3948600" cy="3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Theoretical framework describing the fundamental particles and their interactions (excluding gravity)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Particle spectrum consists of bosons (force carriers) and fermions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</a:rPr>
              <a:t>All particles have been discovered and measured over the past decades, making the Standard Model complete</a:t>
            </a:r>
            <a:endParaRPr sz="15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W/Z bosons extensively studied at LEP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Top discovered in 1996 at the Tevatron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Higgs </a:t>
            </a:r>
            <a:r>
              <a:rPr lang="en-GB" sz="1200">
                <a:solidFill>
                  <a:schemeClr val="dk1"/>
                </a:solidFill>
              </a:rPr>
              <a:t>recently</a:t>
            </a:r>
            <a:r>
              <a:rPr lang="en-GB" sz="1200">
                <a:solidFill>
                  <a:schemeClr val="dk1"/>
                </a:solidFill>
              </a:rPr>
              <a:t> discovered in 2012 at the LHC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Both Top/Higgs only being studied at hadron colliders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63" name="Google Shape;63;p14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Standard Model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/>
          <p:nvPr>
            <p:ph idx="1" type="body"/>
          </p:nvPr>
        </p:nvSpPr>
        <p:spPr>
          <a:xfrm>
            <a:off x="0" y="608000"/>
            <a:ext cx="5787300" cy="42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35">
                <a:solidFill>
                  <a:schemeClr val="dk1"/>
                </a:solidFill>
              </a:rPr>
              <a:t>Higgs mass enters SM parameters via radiative corrections </a:t>
            </a:r>
            <a:endParaRPr b="1" sz="1435">
              <a:solidFill>
                <a:schemeClr val="dk1"/>
              </a:solidFill>
            </a:endParaRPr>
          </a:p>
          <a:p>
            <a:pPr indent="-30704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35"/>
              <a:buChar char="-"/>
            </a:pPr>
            <a:r>
              <a:rPr lang="en-GB" sz="1235">
                <a:solidFill>
                  <a:schemeClr val="dk1"/>
                </a:solidFill>
              </a:rPr>
              <a:t>Depends logarithmically on m</a:t>
            </a:r>
            <a:r>
              <a:rPr baseline="-25000" lang="en-GB" sz="1235">
                <a:solidFill>
                  <a:schemeClr val="dk1"/>
                </a:solidFill>
              </a:rPr>
              <a:t>H</a:t>
            </a:r>
            <a:endParaRPr sz="1235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Needs for FCC-ee in context of radiative corrections</a:t>
            </a:r>
            <a:endParaRPr b="1" sz="14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Very high precision on cross-sections, sub-percent level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Translates to a Higgs mass requirement &lt; O(10) MeV to control radiative corrections for the cross-sections and branching fractions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400">
                <a:solidFill>
                  <a:schemeClr val="dk1"/>
                </a:solidFill>
              </a:rPr>
              <a:t>Measure Higgs mass at FCC-ee (240 GeV) </a:t>
            </a:r>
            <a:endParaRPr b="1" sz="14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Recoil mass method using Z(𝜇𝜇)H and Z(ee) events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Total uncertainty of 4 MeV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FF0000"/>
              </a:solidFill>
            </a:endParaRPr>
          </a:p>
        </p:txBody>
      </p:sp>
      <p:sp>
        <p:nvSpPr>
          <p:cNvPr id="242" name="Google Shape;242;p32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Higgs boson mass</a:t>
            </a:r>
            <a:endParaRPr/>
          </a:p>
        </p:txBody>
      </p:sp>
      <p:pic>
        <p:nvPicPr>
          <p:cNvPr id="243" name="Google Shape;243;p32"/>
          <p:cNvPicPr preferRelativeResize="0"/>
          <p:nvPr/>
        </p:nvPicPr>
        <p:blipFill rotWithShape="1">
          <a:blip r:embed="rId3">
            <a:alphaModFix/>
          </a:blip>
          <a:srcRect b="30853" l="39340" r="31696" t="58494"/>
          <a:stretch/>
        </p:blipFill>
        <p:spPr>
          <a:xfrm>
            <a:off x="357200" y="1291595"/>
            <a:ext cx="2322376" cy="48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2"/>
          <p:cNvSpPr txBox="1"/>
          <p:nvPr/>
        </p:nvSpPr>
        <p:spPr>
          <a:xfrm>
            <a:off x="3151950" y="1162103"/>
            <a:ext cx="1879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Δr ~ ln(m</a:t>
            </a:r>
            <a:r>
              <a:rPr baseline="-25000" lang="en-GB" sz="1200"/>
              <a:t>H</a:t>
            </a:r>
            <a:r>
              <a:rPr lang="en-GB" sz="1200"/>
              <a:t>)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Δr ~ m</a:t>
            </a:r>
            <a:r>
              <a:rPr baseline="-25000" lang="en-GB" sz="1200">
                <a:solidFill>
                  <a:schemeClr val="dk1"/>
                </a:solidFill>
              </a:rPr>
              <a:t>t</a:t>
            </a:r>
            <a:r>
              <a:rPr baseline="30000" lang="en-GB" sz="1200">
                <a:solidFill>
                  <a:schemeClr val="dk1"/>
                </a:solidFill>
              </a:rPr>
              <a:t>2</a:t>
            </a:r>
            <a:endParaRPr baseline="30000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</a:rPr>
              <a:t>Δr ~ new physics?</a:t>
            </a:r>
            <a:endParaRPr baseline="30000" sz="1200">
              <a:solidFill>
                <a:schemeClr val="dk1"/>
              </a:solidFill>
            </a:endParaRPr>
          </a:p>
        </p:txBody>
      </p:sp>
      <p:pic>
        <p:nvPicPr>
          <p:cNvPr id="245" name="Google Shape;245;p32"/>
          <p:cNvPicPr preferRelativeResize="0"/>
          <p:nvPr/>
        </p:nvPicPr>
        <p:blipFill rotWithShape="1">
          <a:blip r:embed="rId4">
            <a:alphaModFix/>
          </a:blip>
          <a:srcRect b="41690" l="17937" r="44459" t="36760"/>
          <a:stretch/>
        </p:blipFill>
        <p:spPr>
          <a:xfrm>
            <a:off x="5979800" y="608000"/>
            <a:ext cx="3093652" cy="9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7" name="Google Shape;247;p32"/>
          <p:cNvPicPr preferRelativeResize="0"/>
          <p:nvPr/>
        </p:nvPicPr>
        <p:blipFill rotWithShape="1">
          <a:blip r:embed="rId5">
            <a:alphaModFix/>
          </a:blip>
          <a:srcRect b="0" l="1690" r="1690" t="0"/>
          <a:stretch/>
        </p:blipFill>
        <p:spPr>
          <a:xfrm>
            <a:off x="5927501" y="1605205"/>
            <a:ext cx="3093651" cy="312484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 txBox="1"/>
          <p:nvPr/>
        </p:nvSpPr>
        <p:spPr>
          <a:xfrm>
            <a:off x="358075" y="4245800"/>
            <a:ext cx="1259400" cy="6903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TODAY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~ 150 MeV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49" name="Google Shape;249;p32"/>
          <p:cNvSpPr txBox="1"/>
          <p:nvPr/>
        </p:nvSpPr>
        <p:spPr>
          <a:xfrm>
            <a:off x="2187750" y="4245800"/>
            <a:ext cx="1259400" cy="6903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HL-LHC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~ 20 MeV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50" name="Google Shape;250;p32"/>
          <p:cNvSpPr txBox="1"/>
          <p:nvPr/>
        </p:nvSpPr>
        <p:spPr>
          <a:xfrm>
            <a:off x="4092250" y="4245800"/>
            <a:ext cx="1259400" cy="6903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FCC-ee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4 MeV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251" name="Google Shape;251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23350" y="2759800"/>
            <a:ext cx="1456451" cy="142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3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Higgs self coupling</a:t>
            </a:r>
            <a:endParaRPr/>
          </a:p>
        </p:txBody>
      </p:sp>
      <p:pic>
        <p:nvPicPr>
          <p:cNvPr id="257" name="Google Shape;257;p33"/>
          <p:cNvPicPr preferRelativeResize="0"/>
          <p:nvPr/>
        </p:nvPicPr>
        <p:blipFill rotWithShape="1">
          <a:blip r:embed="rId3">
            <a:alphaModFix/>
          </a:blip>
          <a:srcRect b="29126" l="45447" r="45855" t="61719"/>
          <a:stretch/>
        </p:blipFill>
        <p:spPr>
          <a:xfrm>
            <a:off x="2569037" y="1257155"/>
            <a:ext cx="967272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3"/>
          <p:cNvPicPr preferRelativeResize="0"/>
          <p:nvPr/>
        </p:nvPicPr>
        <p:blipFill rotWithShape="1">
          <a:blip r:embed="rId4">
            <a:alphaModFix/>
          </a:blip>
          <a:srcRect b="53758" l="45348" r="33624" t="40536"/>
          <a:stretch/>
        </p:blipFill>
        <p:spPr>
          <a:xfrm>
            <a:off x="196750" y="1398149"/>
            <a:ext cx="2105352" cy="3212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33"/>
          <p:cNvGrpSpPr/>
          <p:nvPr/>
        </p:nvGrpSpPr>
        <p:grpSpPr>
          <a:xfrm>
            <a:off x="501701" y="2956524"/>
            <a:ext cx="3196767" cy="2186850"/>
            <a:chOff x="5596607" y="606400"/>
            <a:chExt cx="3513317" cy="2490151"/>
          </a:xfrm>
        </p:grpSpPr>
        <p:pic>
          <p:nvPicPr>
            <p:cNvPr id="260" name="Google Shape;260;p33"/>
            <p:cNvPicPr preferRelativeResize="0"/>
            <p:nvPr/>
          </p:nvPicPr>
          <p:blipFill rotWithShape="1">
            <a:blip r:embed="rId5">
              <a:alphaModFix/>
            </a:blip>
            <a:srcRect b="13277" l="25066" r="38499" t="40813"/>
            <a:stretch/>
          </p:blipFill>
          <p:spPr>
            <a:xfrm>
              <a:off x="5596607" y="606400"/>
              <a:ext cx="3513317" cy="249015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1" name="Google Shape;261;p33"/>
            <p:cNvCxnSpPr/>
            <p:nvPr/>
          </p:nvCxnSpPr>
          <p:spPr>
            <a:xfrm rot="10800000">
              <a:off x="6456125" y="1391142"/>
              <a:ext cx="0" cy="9987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62" name="Google Shape;262;p33"/>
            <p:cNvCxnSpPr/>
            <p:nvPr/>
          </p:nvCxnSpPr>
          <p:spPr>
            <a:xfrm>
              <a:off x="7564450" y="1383025"/>
              <a:ext cx="0" cy="768000"/>
            </a:xfrm>
            <a:prstGeom prst="straightConnector1">
              <a:avLst/>
            </a:prstGeom>
            <a:noFill/>
            <a:ln cap="flat" cmpd="sng" w="19050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pic>
        <p:nvPicPr>
          <p:cNvPr id="263" name="Google Shape;26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03225" y="1076725"/>
            <a:ext cx="761625" cy="69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3"/>
          <p:cNvSpPr txBox="1"/>
          <p:nvPr/>
        </p:nvSpPr>
        <p:spPr>
          <a:xfrm>
            <a:off x="0" y="1771262"/>
            <a:ext cx="51795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Total cross section can be measured O(1%) at FCC-ee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GB" sz="1100">
                <a:solidFill>
                  <a:schemeClr val="dk1"/>
                </a:solidFill>
              </a:rPr>
              <a:t>Higgs decay-mode independent → challenge for Z(qq) 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GB" sz="1100">
                <a:solidFill>
                  <a:schemeClr val="dk1"/>
                </a:solidFill>
              </a:rPr>
              <a:t>Probing NLO deviations from SM: δκ</a:t>
            </a:r>
            <a:r>
              <a:rPr baseline="-25000" lang="en-GB" sz="1100">
                <a:solidFill>
                  <a:schemeClr val="dk1"/>
                </a:solidFill>
              </a:rPr>
              <a:t>λ</a:t>
            </a:r>
            <a:r>
              <a:rPr lang="en-GB" sz="1100">
                <a:solidFill>
                  <a:schemeClr val="dk1"/>
                </a:solidFill>
              </a:rPr>
              <a:t> = κ</a:t>
            </a:r>
            <a:r>
              <a:rPr baseline="-25000" lang="en-GB" sz="1100">
                <a:solidFill>
                  <a:schemeClr val="dk1"/>
                </a:solidFill>
              </a:rPr>
              <a:t>λ</a:t>
            </a:r>
            <a:r>
              <a:rPr lang="en-GB" sz="1100">
                <a:solidFill>
                  <a:schemeClr val="dk1"/>
                </a:solidFill>
              </a:rPr>
              <a:t> – 1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GB" sz="1100">
                <a:solidFill>
                  <a:schemeClr val="dk1"/>
                </a:solidFill>
              </a:rPr>
              <a:t>C</a:t>
            </a:r>
            <a:r>
              <a:rPr baseline="-25000" lang="en-GB" sz="1100">
                <a:solidFill>
                  <a:schemeClr val="dk1"/>
                </a:solidFill>
              </a:rPr>
              <a:t>1</a:t>
            </a:r>
            <a:r>
              <a:rPr lang="en-GB" sz="1100">
                <a:solidFill>
                  <a:schemeClr val="dk1"/>
                </a:solidFill>
              </a:rPr>
              <a:t> sensitive to √s: exploit different sensitivities at both energies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65" name="Google Shape;265;p33"/>
          <p:cNvSpPr txBox="1"/>
          <p:nvPr>
            <p:ph idx="1" type="body"/>
          </p:nvPr>
        </p:nvSpPr>
        <p:spPr>
          <a:xfrm>
            <a:off x="0" y="654375"/>
            <a:ext cx="5387100" cy="7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0000FF"/>
                </a:solidFill>
              </a:rPr>
              <a:t>Probe </a:t>
            </a:r>
            <a:r>
              <a:rPr b="1" i="1" lang="en-GB" sz="1400">
                <a:solidFill>
                  <a:srgbClr val="0000FF"/>
                </a:solidFill>
              </a:rPr>
              <a:t>indirectly</a:t>
            </a:r>
            <a:r>
              <a:rPr b="1" lang="en-GB" sz="1400">
                <a:solidFill>
                  <a:srgbClr val="0000FF"/>
                </a:solidFill>
              </a:rPr>
              <a:t> trilinear Higgs self coupling λ</a:t>
            </a:r>
            <a:r>
              <a:rPr b="1" baseline="-25000" lang="en-GB" sz="1400">
                <a:solidFill>
                  <a:srgbClr val="0000FF"/>
                </a:solidFill>
              </a:rPr>
              <a:t>3</a:t>
            </a:r>
            <a:r>
              <a:rPr b="1" lang="en-GB" sz="1400">
                <a:solidFill>
                  <a:srgbClr val="0000FF"/>
                </a:solidFill>
              </a:rPr>
              <a:t> through single Higgs boson cross section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266" name="Google Shape;266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5376" y="218249"/>
            <a:ext cx="3707776" cy="241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3"/>
          <p:cNvPicPr preferRelativeResize="0"/>
          <p:nvPr/>
        </p:nvPicPr>
        <p:blipFill rotWithShape="1">
          <a:blip r:embed="rId8">
            <a:alphaModFix/>
          </a:blip>
          <a:srcRect b="11511" l="30193" r="27754" t="36891"/>
          <a:stretch/>
        </p:blipFill>
        <p:spPr>
          <a:xfrm>
            <a:off x="4363450" y="2956650"/>
            <a:ext cx="3168552" cy="218684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Higgs resonant production</a:t>
            </a:r>
            <a:endParaRPr/>
          </a:p>
        </p:txBody>
      </p:sp>
      <p:sp>
        <p:nvSpPr>
          <p:cNvPr id="274" name="Google Shape;274;p34"/>
          <p:cNvSpPr txBox="1"/>
          <p:nvPr/>
        </p:nvSpPr>
        <p:spPr>
          <a:xfrm>
            <a:off x="0" y="610875"/>
            <a:ext cx="5421000" cy="4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1"/>
                </a:solidFill>
              </a:rPr>
              <a:t>Higgs bosons can be produced at center-of-mass energy equal to the Higgs mass: </a:t>
            </a:r>
            <a:r>
              <a:rPr b="1" lang="en-GB" sz="1300">
                <a:solidFill>
                  <a:schemeClr val="dk1"/>
                </a:solidFill>
              </a:rPr>
              <a:t>e</a:t>
            </a:r>
            <a:r>
              <a:rPr b="1" baseline="30000" lang="en-GB" sz="1300">
                <a:solidFill>
                  <a:schemeClr val="dk1"/>
                </a:solidFill>
              </a:rPr>
              <a:t>+</a:t>
            </a:r>
            <a:r>
              <a:rPr b="1" lang="en-GB" sz="1300">
                <a:solidFill>
                  <a:schemeClr val="dk1"/>
                </a:solidFill>
              </a:rPr>
              <a:t>e</a:t>
            </a:r>
            <a:r>
              <a:rPr b="1" baseline="30000" lang="en-GB" sz="1300">
                <a:solidFill>
                  <a:schemeClr val="dk1"/>
                </a:solidFill>
              </a:rPr>
              <a:t>–</a:t>
            </a:r>
            <a:r>
              <a:rPr b="1" lang="en-GB" sz="1300">
                <a:solidFill>
                  <a:schemeClr val="dk1"/>
                </a:solidFill>
              </a:rPr>
              <a:t>→H</a:t>
            </a:r>
            <a:endParaRPr b="1" sz="13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Similar to </a:t>
            </a:r>
            <a:r>
              <a:rPr b="1" lang="en-GB" sz="1300">
                <a:solidFill>
                  <a:schemeClr val="dk1"/>
                </a:solidFill>
              </a:rPr>
              <a:t> </a:t>
            </a:r>
            <a:r>
              <a:rPr lang="en-GB" sz="1300">
                <a:solidFill>
                  <a:schemeClr val="dk1"/>
                </a:solidFill>
              </a:rPr>
              <a:t>e</a:t>
            </a:r>
            <a:r>
              <a:rPr baseline="30000" lang="en-GB" sz="1300">
                <a:solidFill>
                  <a:schemeClr val="dk1"/>
                </a:solidFill>
              </a:rPr>
              <a:t>+</a:t>
            </a:r>
            <a:r>
              <a:rPr lang="en-GB" sz="1300">
                <a:solidFill>
                  <a:schemeClr val="dk1"/>
                </a:solidFill>
              </a:rPr>
              <a:t>e</a:t>
            </a:r>
            <a:r>
              <a:rPr baseline="30000" lang="en-GB" sz="1300">
                <a:solidFill>
                  <a:schemeClr val="dk1"/>
                </a:solidFill>
              </a:rPr>
              <a:t>–</a:t>
            </a:r>
            <a:r>
              <a:rPr lang="en-GB" sz="1300">
                <a:solidFill>
                  <a:schemeClr val="dk1"/>
                </a:solidFill>
              </a:rPr>
              <a:t>→Z</a:t>
            </a:r>
            <a:r>
              <a:rPr lang="en-GB" sz="1200">
                <a:solidFill>
                  <a:schemeClr val="dk1"/>
                </a:solidFill>
              </a:rPr>
              <a:t>, but Z has a </a:t>
            </a:r>
            <a:r>
              <a:rPr lang="en-GB" sz="1200">
                <a:solidFill>
                  <a:schemeClr val="dk1"/>
                </a:solidFill>
              </a:rPr>
              <a:t>width of 2.1 GeV whereas the Higgs has a very small width of only 4 MeV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It therefore requires to precisely know the instantaneous beam energy: the slightest deviation, and we’ll miss the Higgs!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1"/>
                </a:solidFill>
              </a:rPr>
              <a:t>Start already with a small cross-section due to very weak electron Yukawa coupling (electrons are light)</a:t>
            </a:r>
            <a:endParaRPr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GB" sz="1100">
                <a:solidFill>
                  <a:schemeClr val="dk1"/>
                </a:solidFill>
              </a:rPr>
              <a:t>Initial state radiation →  40 % reduction 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GB" sz="1100">
                <a:solidFill>
                  <a:schemeClr val="dk1"/>
                </a:solidFill>
              </a:rPr>
              <a:t>Beam energy spread ~ Γ</a:t>
            </a:r>
            <a:r>
              <a:rPr baseline="-25000" lang="en-GB" sz="1100">
                <a:solidFill>
                  <a:schemeClr val="dk1"/>
                </a:solidFill>
              </a:rPr>
              <a:t>H</a:t>
            </a:r>
            <a:r>
              <a:rPr lang="en-GB" sz="1100">
                <a:solidFill>
                  <a:schemeClr val="dk1"/>
                </a:solidFill>
              </a:rPr>
              <a:t>: 𝛿E = 4.2 MeV → 45 % reduction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GB" sz="1100">
                <a:solidFill>
                  <a:schemeClr val="dk1"/>
                </a:solidFill>
              </a:rPr>
              <a:t>Potential uncertainty on the Higgs mass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GB" sz="1100">
                <a:solidFill>
                  <a:schemeClr val="dk1"/>
                </a:solidFill>
              </a:rPr>
              <a:t>Total convoluted cross section ~ 280 ab</a:t>
            </a:r>
            <a:r>
              <a:rPr baseline="30000" lang="en-GB" sz="1100">
                <a:solidFill>
                  <a:schemeClr val="dk1"/>
                </a:solidFill>
              </a:rPr>
              <a:t>-1</a:t>
            </a:r>
            <a:r>
              <a:rPr lang="en-GB" sz="1100">
                <a:solidFill>
                  <a:schemeClr val="dk1"/>
                </a:solidFill>
              </a:rPr>
              <a:t>: large luminosity needed!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1"/>
                </a:solidFill>
              </a:rPr>
              <a:t>Expectation to produce ~ 6k H bosons per year</a:t>
            </a:r>
            <a:endParaRPr b="1" sz="13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Cope with large Z/𝛾 backgrounds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Need to run many years to get </a:t>
            </a:r>
            <a:r>
              <a:rPr lang="en-GB" sz="1200">
                <a:solidFill>
                  <a:schemeClr val="dk1"/>
                </a:solidFill>
              </a:rPr>
              <a:t>meaningful</a:t>
            </a:r>
            <a:r>
              <a:rPr lang="en-GB" sz="1200">
                <a:solidFill>
                  <a:schemeClr val="dk1"/>
                </a:solidFill>
              </a:rPr>
              <a:t> uncertainty on </a:t>
            </a:r>
            <a:r>
              <a:rPr lang="en-GB" sz="1200">
                <a:solidFill>
                  <a:schemeClr val="dk1"/>
                </a:solidFill>
              </a:rPr>
              <a:t>𝜅</a:t>
            </a:r>
            <a:r>
              <a:rPr baseline="-25000" lang="en-GB" sz="1200">
                <a:solidFill>
                  <a:schemeClr val="dk1"/>
                </a:solidFill>
              </a:rPr>
              <a:t>e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Nevertheless maybe the only way to access 𝜅</a:t>
            </a:r>
            <a:r>
              <a:rPr baseline="-25000" lang="en-GB" sz="1200">
                <a:solidFill>
                  <a:schemeClr val="dk1"/>
                </a:solidFill>
              </a:rPr>
              <a:t>e</a:t>
            </a:r>
            <a:r>
              <a:rPr lang="en-GB" sz="1200">
                <a:solidFill>
                  <a:schemeClr val="dk1"/>
                </a:solidFill>
              </a:rPr>
              <a:t>?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275" name="Google Shape;275;p34"/>
          <p:cNvPicPr preferRelativeResize="0"/>
          <p:nvPr/>
        </p:nvPicPr>
        <p:blipFill rotWithShape="1">
          <a:blip r:embed="rId3">
            <a:alphaModFix/>
          </a:blip>
          <a:srcRect b="10818" l="59839" r="2190" t="50000"/>
          <a:stretch/>
        </p:blipFill>
        <p:spPr>
          <a:xfrm>
            <a:off x="5384052" y="1526925"/>
            <a:ext cx="3600149" cy="208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7098" y="82950"/>
            <a:ext cx="3674050" cy="121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8" name="Google Shape;278;p34"/>
          <p:cNvSpPr txBox="1"/>
          <p:nvPr/>
        </p:nvSpPr>
        <p:spPr>
          <a:xfrm>
            <a:off x="6367200" y="3715225"/>
            <a:ext cx="173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arXiv:2107.02686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5"/>
          <p:cNvSpPr txBox="1"/>
          <p:nvPr>
            <p:ph idx="1" type="body"/>
          </p:nvPr>
        </p:nvSpPr>
        <p:spPr>
          <a:xfrm>
            <a:off x="0" y="572700"/>
            <a:ext cx="5786700" cy="45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Top quark is the heaviest particle in the SM</a:t>
            </a:r>
            <a:endParaRPr b="1" sz="14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Unstable, immediately decays to t → b + W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Extensively studied at Tevatron and LHC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Top properties </a:t>
            </a:r>
            <a:r>
              <a:rPr lang="en-GB" sz="1200">
                <a:solidFill>
                  <a:schemeClr val="dk1"/>
                </a:solidFill>
              </a:rPr>
              <a:t>inferred</a:t>
            </a:r>
            <a:r>
              <a:rPr lang="en-GB" sz="1200">
                <a:solidFill>
                  <a:schemeClr val="dk1"/>
                </a:solidFill>
              </a:rPr>
              <a:t> by studying b and W decay products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At FCC-ee, t</a:t>
            </a:r>
            <a:r>
              <a:rPr b="1" lang="en-GB" sz="1400">
                <a:solidFill>
                  <a:schemeClr val="dk1"/>
                </a:solidFill>
              </a:rPr>
              <a:t>op mass and width measured at threshold</a:t>
            </a:r>
            <a:endParaRPr b="1" sz="14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Measure the cross-sections at different center-of-mass energies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Several </a:t>
            </a:r>
            <a:r>
              <a:rPr lang="en-GB" sz="1200">
                <a:solidFill>
                  <a:schemeClr val="dk1"/>
                </a:solidFill>
              </a:rPr>
              <a:t>energy points needed:</a:t>
            </a:r>
            <a:endParaRPr sz="1200">
              <a:solidFill>
                <a:schemeClr val="dk1"/>
              </a:solidFill>
            </a:endParaRPr>
          </a:p>
          <a:p>
            <a:pPr indent="-3048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Relative large uncertainty on top mass (+/- 0.5 GeV from HL-LHC)</a:t>
            </a:r>
            <a:endParaRPr sz="1200">
              <a:solidFill>
                <a:schemeClr val="dk1"/>
              </a:solidFill>
            </a:endParaRPr>
          </a:p>
          <a:p>
            <a:pPr indent="-3048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Need to constrain shape in optimal way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Example of multipoint scan at FCC-ee </a:t>
            </a:r>
            <a:endParaRPr b="1" sz="14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5 GeV window [340, 345], each ~ 25 /fb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Theoretical QCD errors order of 40 MeV for mass and width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Systematic effects to be studied (but considered to be limited)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84" name="Google Shape;284;p3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Top physics</a:t>
            </a:r>
            <a:endParaRPr/>
          </a:p>
        </p:txBody>
      </p:sp>
      <p:sp>
        <p:nvSpPr>
          <p:cNvPr id="285" name="Google Shape;28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6" name="Google Shape;286;p35"/>
          <p:cNvPicPr preferRelativeResize="0"/>
          <p:nvPr/>
        </p:nvPicPr>
        <p:blipFill rotWithShape="1">
          <a:blip r:embed="rId3">
            <a:alphaModFix/>
          </a:blip>
          <a:srcRect b="16407" l="51295" r="5526" t="22118"/>
          <a:stretch/>
        </p:blipFill>
        <p:spPr>
          <a:xfrm>
            <a:off x="5730650" y="691125"/>
            <a:ext cx="3382248" cy="3009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Google Shape;287;p35"/>
          <p:cNvCxnSpPr/>
          <p:nvPr/>
        </p:nvCxnSpPr>
        <p:spPr>
          <a:xfrm>
            <a:off x="8801400" y="1434425"/>
            <a:ext cx="0" cy="357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8" name="Google Shape;288;p35"/>
          <p:cNvSpPr txBox="1"/>
          <p:nvPr/>
        </p:nvSpPr>
        <p:spPr>
          <a:xfrm>
            <a:off x="8399968" y="1122657"/>
            <a:ext cx="70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ttH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289" name="Google Shape;289;p35"/>
          <p:cNvCxnSpPr/>
          <p:nvPr/>
        </p:nvCxnSpPr>
        <p:spPr>
          <a:xfrm rot="10800000">
            <a:off x="7345300" y="1990825"/>
            <a:ext cx="0" cy="403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0" name="Google Shape;290;p35"/>
          <p:cNvSpPr txBox="1"/>
          <p:nvPr/>
        </p:nvSpPr>
        <p:spPr>
          <a:xfrm>
            <a:off x="7144475" y="2351800"/>
            <a:ext cx="604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</a:rPr>
              <a:t>ΔΓ</a:t>
            </a:r>
            <a:r>
              <a:rPr baseline="-25000" lang="en-GB" sz="1300">
                <a:solidFill>
                  <a:schemeClr val="dk1"/>
                </a:solidFill>
              </a:rPr>
              <a:t>t</a:t>
            </a:r>
            <a:endParaRPr/>
          </a:p>
        </p:txBody>
      </p:sp>
      <p:cxnSp>
        <p:nvCxnSpPr>
          <p:cNvPr id="291" name="Google Shape;291;p35"/>
          <p:cNvCxnSpPr/>
          <p:nvPr/>
        </p:nvCxnSpPr>
        <p:spPr>
          <a:xfrm>
            <a:off x="6975050" y="2097750"/>
            <a:ext cx="0" cy="357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2" name="Google Shape;292;p35"/>
          <p:cNvSpPr txBox="1"/>
          <p:nvPr/>
        </p:nvSpPr>
        <p:spPr>
          <a:xfrm>
            <a:off x="6686000" y="1740225"/>
            <a:ext cx="668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</a:rPr>
              <a:t>Δm</a:t>
            </a:r>
            <a:r>
              <a:rPr baseline="-25000" lang="en-GB" sz="1300">
                <a:solidFill>
                  <a:schemeClr val="dk1"/>
                </a:solidFill>
              </a:rPr>
              <a:t>t</a:t>
            </a:r>
            <a:endParaRPr/>
          </a:p>
        </p:txBody>
      </p:sp>
      <p:sp>
        <p:nvSpPr>
          <p:cNvPr id="293" name="Google Shape;293;p35"/>
          <p:cNvSpPr txBox="1"/>
          <p:nvPr/>
        </p:nvSpPr>
        <p:spPr>
          <a:xfrm>
            <a:off x="5730650" y="3933550"/>
            <a:ext cx="2460900" cy="4002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FF"/>
                </a:solidFill>
              </a:rPr>
              <a:t>Δm</a:t>
            </a:r>
            <a:r>
              <a:rPr b="1" baseline="-25000" lang="en-GB">
                <a:solidFill>
                  <a:srgbClr val="0000FF"/>
                </a:solidFill>
              </a:rPr>
              <a:t>t</a:t>
            </a:r>
            <a:r>
              <a:rPr b="1" lang="en-GB">
                <a:solidFill>
                  <a:srgbClr val="0000FF"/>
                </a:solidFill>
              </a:rPr>
              <a:t>/ΔΓ</a:t>
            </a:r>
            <a:r>
              <a:rPr b="1" baseline="-25000" lang="en-GB">
                <a:solidFill>
                  <a:srgbClr val="0000FF"/>
                </a:solidFill>
              </a:rPr>
              <a:t>t </a:t>
            </a:r>
            <a:r>
              <a:rPr b="1" lang="en-GB">
                <a:solidFill>
                  <a:srgbClr val="0000FF"/>
                </a:solidFill>
              </a:rPr>
              <a:t>(stat) ~ 8/11 MeV</a:t>
            </a:r>
            <a:endParaRPr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6"/>
          <p:cNvSpPr txBox="1"/>
          <p:nvPr>
            <p:ph idx="1" type="body"/>
          </p:nvPr>
        </p:nvSpPr>
        <p:spPr>
          <a:xfrm>
            <a:off x="0" y="654375"/>
            <a:ext cx="91440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Higgs and top observed and studied at hadron colliders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Important to </a:t>
            </a:r>
            <a:r>
              <a:rPr b="1" lang="en-GB">
                <a:solidFill>
                  <a:schemeClr val="dk1"/>
                </a:solidFill>
              </a:rPr>
              <a:t>study</a:t>
            </a:r>
            <a:r>
              <a:rPr b="1" lang="en-GB">
                <a:solidFill>
                  <a:schemeClr val="dk1"/>
                </a:solidFill>
              </a:rPr>
              <a:t> </a:t>
            </a:r>
            <a:r>
              <a:rPr b="1" lang="en-GB">
                <a:solidFill>
                  <a:schemeClr val="dk1"/>
                </a:solidFill>
              </a:rPr>
              <a:t>precisely</a:t>
            </a:r>
            <a:r>
              <a:rPr b="1" lang="en-GB">
                <a:solidFill>
                  <a:schemeClr val="dk1"/>
                </a:solidFill>
              </a:rPr>
              <a:t> at lepton colliders: clean and different environment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FCC-ee offers unique ways to probe and improve the measurements Higgs couplings and fundamental properties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Detector design and </a:t>
            </a:r>
            <a:r>
              <a:rPr b="1" lang="en-GB">
                <a:solidFill>
                  <a:schemeClr val="dk1"/>
                </a:solidFill>
              </a:rPr>
              <a:t>novel analysis techniques are crucial to optimize the physics potential of the FCC-ee → </a:t>
            </a:r>
            <a:r>
              <a:rPr b="1" lang="en-GB">
                <a:solidFill>
                  <a:srgbClr val="0000FF"/>
                </a:solidFill>
              </a:rPr>
              <a:t>you are part of it with your projects!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299" name="Google Shape;299;p3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Conclusions</a:t>
            </a:r>
            <a:endParaRPr/>
          </a:p>
        </p:txBody>
      </p:sp>
      <p:sp>
        <p:nvSpPr>
          <p:cNvPr id="300" name="Google Shape;300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present landscape</a:t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0" y="572700"/>
            <a:ext cx="6586200" cy="45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Key achievements of the Standard Model (SM)</a:t>
            </a:r>
            <a:endParaRPr b="1" sz="14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Higgs discovery and properties; appears to be </a:t>
            </a:r>
            <a:r>
              <a:rPr lang="en-GB" sz="1200">
                <a:solidFill>
                  <a:schemeClr val="dk1"/>
                </a:solidFill>
              </a:rPr>
              <a:t>SM-like (could be a different particle!)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Precision measurements of SM parameters, including the top quark mass, W boson mass, and CP violation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200"/>
              <a:buChar char="-"/>
            </a:pPr>
            <a:r>
              <a:rPr lang="en-GB" sz="1200">
                <a:solidFill>
                  <a:srgbClr val="0000FF"/>
                </a:solidFill>
              </a:rPr>
              <a:t>Excellent agreement of the SM with experimental data across large energy scale</a:t>
            </a:r>
            <a:endParaRPr sz="12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400">
                <a:solidFill>
                  <a:schemeClr val="dk1"/>
                </a:solidFill>
              </a:rPr>
              <a:t>We know the SM is not sufficient – o</a:t>
            </a:r>
            <a:r>
              <a:rPr b="1" lang="en-GB" sz="1400">
                <a:solidFill>
                  <a:schemeClr val="dk1"/>
                </a:solidFill>
              </a:rPr>
              <a:t>pen questions in fundamental physics</a:t>
            </a:r>
            <a:endParaRPr b="1" sz="14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Nature of dark matter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Matter-antimatter asymmetry: insufficient CP violation in SM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Hierarchy problem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Neutrino masses and oscillations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Unification and quantum gravity: theories beyond the SM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But no direct indication of new physics at LHC (so far)</a:t>
            </a:r>
            <a:endParaRPr sz="1200">
              <a:solidFill>
                <a:srgbClr val="0000FF"/>
              </a:solidFill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-GB" sz="1200">
                <a:solidFill>
                  <a:schemeClr val="dk1"/>
                </a:solidFill>
              </a:rPr>
              <a:t>What can HL-LHC do? Direct observation of new particles?</a:t>
            </a:r>
            <a:endParaRPr sz="12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-GB" sz="1200">
                <a:solidFill>
                  <a:schemeClr val="dk1"/>
                </a:solidFill>
              </a:rPr>
              <a:t>What can future colliders do?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What can precision physics do?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9625" y="2836875"/>
            <a:ext cx="3268449" cy="213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6063" y="148527"/>
            <a:ext cx="2435075" cy="236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power of precision measurements</a:t>
            </a:r>
            <a:endParaRPr/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0" y="572700"/>
            <a:ext cx="9144000" cy="24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Precision measurements allows to test the self-consistency of the SM</a:t>
            </a:r>
            <a:endParaRPr b="1" sz="14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Increased effort in performing precision physics at the LHC using large datasets with succes (recent examples α</a:t>
            </a:r>
            <a:r>
              <a:rPr baseline="-25000" lang="en-GB" sz="1200">
                <a:solidFill>
                  <a:schemeClr val="dk1"/>
                </a:solidFill>
              </a:rPr>
              <a:t>s</a:t>
            </a:r>
            <a:r>
              <a:rPr lang="en-GB" sz="1200">
                <a:solidFill>
                  <a:schemeClr val="dk1"/>
                </a:solidFill>
              </a:rPr>
              <a:t>, W mass)</a:t>
            </a:r>
            <a:endParaRPr b="1"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LHC and HL-LHC will offer competitive precision physics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0000FF"/>
                </a:solidFill>
              </a:rPr>
              <a:t>Electron-positron collider necessary to boost the precision measurements with order of magnitude(s)</a:t>
            </a:r>
            <a:endParaRPr b="1" sz="1400">
              <a:solidFill>
                <a:srgbClr val="0000FF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Clean events, direct interpretation of results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Higgs and Top to be studied precisely using e</a:t>
            </a:r>
            <a:r>
              <a:rPr baseline="30000" lang="en-GB" sz="1200">
                <a:solidFill>
                  <a:schemeClr val="dk1"/>
                </a:solidFill>
              </a:rPr>
              <a:t>+</a:t>
            </a:r>
            <a:r>
              <a:rPr lang="en-GB" sz="1200">
                <a:solidFill>
                  <a:schemeClr val="dk1"/>
                </a:solidFill>
              </a:rPr>
              <a:t>e</a:t>
            </a:r>
            <a:r>
              <a:rPr baseline="30000" lang="en-GB" sz="1200">
                <a:solidFill>
                  <a:schemeClr val="dk1"/>
                </a:solidFill>
              </a:rPr>
              <a:t>–</a:t>
            </a:r>
            <a:r>
              <a:rPr lang="en-GB" sz="1200">
                <a:solidFill>
                  <a:schemeClr val="dk1"/>
                </a:solidFill>
              </a:rPr>
              <a:t> machines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History shows that precision measurements can guide us toward future discoveries</a:t>
            </a:r>
            <a:endParaRPr b="1" sz="14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It may be our best opportunity to guide the search for new physics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79" name="Google Shape;7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17537" l="42784" r="6093" t="27051"/>
          <a:stretch/>
        </p:blipFill>
        <p:spPr>
          <a:xfrm>
            <a:off x="251949" y="2953093"/>
            <a:ext cx="3112978" cy="21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6325" y="2981918"/>
            <a:ext cx="2297525" cy="210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5057" y="3102775"/>
            <a:ext cx="2743225" cy="164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Higgs boson</a:t>
            </a:r>
            <a:endParaRPr/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0" y="5727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</a:rPr>
              <a:t>The Higgs mechanism is responsible for the mass of the elementary particles in the Standard Model (excluding neutrinos)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It is based on electroweak symmetry breaking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2000" y="3958875"/>
            <a:ext cx="6284177" cy="11143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0" name="Google Shape;90;p17"/>
          <p:cNvSpPr txBox="1"/>
          <p:nvPr/>
        </p:nvSpPr>
        <p:spPr>
          <a:xfrm>
            <a:off x="0" y="1763550"/>
            <a:ext cx="5563200" cy="18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>
                <a:solidFill>
                  <a:schemeClr val="dk1"/>
                </a:solidFill>
              </a:rPr>
              <a:t>Process through which the unified electroweak force separates into the electromagnetic and weak forces, as the Higgs field acquires a nonzero vacuum expectation value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>
                <a:solidFill>
                  <a:schemeClr val="dk1"/>
                </a:solidFill>
              </a:rPr>
              <a:t>Giving mass to the W and Z bosons while leaving the photon massless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>
                <a:solidFill>
                  <a:schemeClr val="dk1"/>
                </a:solidFill>
              </a:rPr>
              <a:t>Existence of a Higgs field H → Higgs boson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>
                <a:solidFill>
                  <a:schemeClr val="dk1"/>
                </a:solidFill>
              </a:rPr>
              <a:t>Theory developed in 1964 by Higgs, Englert and Brout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3725" y="1405273"/>
            <a:ext cx="2948601" cy="19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6597576" y="1081400"/>
            <a:ext cx="1671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</a:rPr>
              <a:t>Higgs potential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3716" y="3379093"/>
            <a:ext cx="2745727" cy="4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Higgs couplings</a:t>
            </a:r>
            <a:endParaRPr/>
          </a:p>
        </p:txBody>
      </p:sp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0" y="572700"/>
            <a:ext cx="914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Elementary p</a:t>
            </a:r>
            <a:r>
              <a:rPr lang="en-GB">
                <a:solidFill>
                  <a:schemeClr val="dk1"/>
                </a:solidFill>
              </a:rPr>
              <a:t>articles couple to the Higgs field (“Yukawa interaction”)</a:t>
            </a:r>
            <a:endParaRPr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GB" sz="1500">
                <a:solidFill>
                  <a:schemeClr val="dk1"/>
                </a:solidFill>
              </a:rPr>
              <a:t>Coupling strength 𝜿 is linear with the mass of the fermion (or quadratic with vector boson mass)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GB" sz="1500">
                <a:solidFill>
                  <a:schemeClr val="dk1"/>
                </a:solidFill>
              </a:rPr>
              <a:t>Need to measure them accurately → any deviation with theory predictions can be interpreted as new physics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2925" y="2143575"/>
            <a:ext cx="3115924" cy="298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675" y="2145650"/>
            <a:ext cx="4213525" cy="294797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does the Higgs decay into</a:t>
            </a:r>
            <a:endParaRPr/>
          </a:p>
        </p:txBody>
      </p:sp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0" y="572700"/>
            <a:ext cx="6100800" cy="45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</a:rPr>
              <a:t>Higgs is not stable; it </a:t>
            </a:r>
            <a:r>
              <a:rPr b="1" lang="en-GB" sz="1600">
                <a:solidFill>
                  <a:schemeClr val="dk1"/>
                </a:solidFill>
              </a:rPr>
              <a:t>decays after 1.6 x 10</a:t>
            </a:r>
            <a:r>
              <a:rPr b="1" baseline="30000" lang="en-GB" sz="1600">
                <a:solidFill>
                  <a:schemeClr val="dk1"/>
                </a:solidFill>
              </a:rPr>
              <a:t>-22</a:t>
            </a:r>
            <a:r>
              <a:rPr b="1" lang="en-GB" sz="1600">
                <a:solidFill>
                  <a:schemeClr val="dk1"/>
                </a:solidFill>
              </a:rPr>
              <a:t> seconds</a:t>
            </a:r>
            <a:endParaRPr b="1" sz="16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Higgs coupling linear with the </a:t>
            </a:r>
            <a:r>
              <a:rPr lang="en-GB" sz="1400">
                <a:solidFill>
                  <a:schemeClr val="dk1"/>
                </a:solidFill>
              </a:rPr>
              <a:t>particle</a:t>
            </a:r>
            <a:r>
              <a:rPr lang="en-GB" sz="1400">
                <a:solidFill>
                  <a:schemeClr val="dk1"/>
                </a:solidFill>
              </a:rPr>
              <a:t>’s mass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Preferentially decays to heavy particles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Including coupling to the Higgs boson itself (see next slide)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</a:rPr>
              <a:t>Discovery and properties are measured from most probable decays, i.e. heavy particles): </a:t>
            </a:r>
            <a:r>
              <a:rPr lang="en-GB" sz="1600">
                <a:solidFill>
                  <a:schemeClr val="dk1"/>
                </a:solidFill>
              </a:rPr>
              <a:t>bb, 𝜏𝜏, gluons, W</a:t>
            </a:r>
            <a:r>
              <a:rPr baseline="30000" lang="en-GB" sz="1600">
                <a:solidFill>
                  <a:schemeClr val="dk1"/>
                </a:solidFill>
              </a:rPr>
              <a:t>+</a:t>
            </a:r>
            <a:r>
              <a:rPr lang="en-GB" sz="1600">
                <a:solidFill>
                  <a:schemeClr val="dk1"/>
                </a:solidFill>
              </a:rPr>
              <a:t>W</a:t>
            </a:r>
            <a:r>
              <a:rPr baseline="30000" lang="en-GB" sz="1600">
                <a:solidFill>
                  <a:schemeClr val="dk1"/>
                </a:solidFill>
              </a:rPr>
              <a:t>–</a:t>
            </a:r>
            <a:endParaRPr baseline="30000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</a:rPr>
              <a:t>Lighter couplings:</a:t>
            </a:r>
            <a:r>
              <a:rPr lang="en-GB" sz="1600">
                <a:solidFill>
                  <a:schemeClr val="dk1"/>
                </a:solidFill>
              </a:rPr>
              <a:t> cc, ZZ, 𝛾𝛾, Z𝛾, 𝜇𝜇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</a:rPr>
              <a:t>Very light couplings: </a:t>
            </a:r>
            <a:r>
              <a:rPr lang="en-GB" sz="1600">
                <a:solidFill>
                  <a:schemeClr val="dk1"/>
                </a:solidFill>
              </a:rPr>
              <a:t>u, d, e</a:t>
            </a:r>
            <a:r>
              <a:rPr baseline="30000" lang="en-GB" sz="1600">
                <a:solidFill>
                  <a:schemeClr val="dk1"/>
                </a:solidFill>
              </a:rPr>
              <a:t>+</a:t>
            </a:r>
            <a:r>
              <a:rPr lang="en-GB" sz="1600">
                <a:solidFill>
                  <a:schemeClr val="dk1"/>
                </a:solidFill>
              </a:rPr>
              <a:t>, e</a:t>
            </a:r>
            <a:r>
              <a:rPr baseline="30000" lang="en-GB" sz="1600">
                <a:solidFill>
                  <a:schemeClr val="dk1"/>
                </a:solidFill>
              </a:rPr>
              <a:t>–</a:t>
            </a:r>
            <a:endParaRPr baseline="30000" sz="16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Extremely difficult to measure (not to say impossible)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These are the building blocks of our universe, so they are important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</a:rPr>
              <a:t>Higgs to invisible</a:t>
            </a:r>
            <a:endParaRPr b="1" sz="16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In SM only through H→ZZ*→vvvv (small probability, 0.1 %)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Higgs </a:t>
            </a:r>
            <a:r>
              <a:rPr i="1" lang="en-GB" sz="1400">
                <a:solidFill>
                  <a:srgbClr val="0000FF"/>
                </a:solidFill>
              </a:rPr>
              <a:t>could</a:t>
            </a:r>
            <a:r>
              <a:rPr lang="en-GB" sz="1400">
                <a:solidFill>
                  <a:schemeClr val="dk1"/>
                </a:solidFill>
              </a:rPr>
              <a:t> decay to invisible dark matter particles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sz="1400">
                <a:solidFill>
                  <a:schemeClr val="dk1"/>
                </a:solidFill>
              </a:rPr>
              <a:t>Higgs studies important for dark matter and physics beyond SM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7925" y="55700"/>
            <a:ext cx="3163974" cy="19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6240" y="2522125"/>
            <a:ext cx="3047349" cy="147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Measuring the Higgs potential</a:t>
            </a:r>
            <a:endParaRPr/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0" y="572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Proving its existence, measuring the Higgs potential is important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3">
            <a:alphaModFix/>
          </a:blip>
          <a:srcRect b="0" l="41166" r="0" t="0"/>
          <a:stretch/>
        </p:blipFill>
        <p:spPr>
          <a:xfrm>
            <a:off x="6794900" y="2443850"/>
            <a:ext cx="1769876" cy="251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0089" y="1037175"/>
            <a:ext cx="4139275" cy="62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20"/>
          <p:cNvSpPr txBox="1"/>
          <p:nvPr/>
        </p:nvSpPr>
        <p:spPr>
          <a:xfrm>
            <a:off x="1035075" y="1772500"/>
            <a:ext cx="2162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Quadratic term: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Higgs mass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0" y="2815225"/>
            <a:ext cx="6993600" cy="19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</a:rPr>
              <a:t>The Higgs boson itself is massive and can couple to itself</a:t>
            </a:r>
            <a:endParaRPr sz="18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-GB" sz="1600">
                <a:solidFill>
                  <a:schemeClr val="dk1"/>
                </a:solidFill>
              </a:rPr>
              <a:t>To measure the self-coupling at LHC need to produce di-Higgs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-GB" sz="1600">
                <a:solidFill>
                  <a:schemeClr val="dk1"/>
                </a:solidFill>
              </a:rPr>
              <a:t>Very rare process → much data needed (HL-LHC)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 sz="1800">
                <a:solidFill>
                  <a:schemeClr val="dk1"/>
                </a:solidFill>
              </a:rPr>
              <a:t>FCC-ee can probe the self-coupling differently by accurately measure the cross-section (see later)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3231350" y="1782250"/>
            <a:ext cx="211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Cubic </a:t>
            </a:r>
            <a:r>
              <a:rPr lang="en-GB" sz="1800">
                <a:solidFill>
                  <a:schemeClr val="dk1"/>
                </a:solidFill>
              </a:rPr>
              <a:t>term: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self-interaction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5609875" y="1782275"/>
            <a:ext cx="2767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Quartic </a:t>
            </a:r>
            <a:r>
              <a:rPr lang="en-GB" sz="1800">
                <a:solidFill>
                  <a:schemeClr val="dk1"/>
                </a:solidFill>
              </a:rPr>
              <a:t>term: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Stability + self interaction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126" name="Google Shape;126;p20"/>
          <p:cNvCxnSpPr/>
          <p:nvPr/>
        </p:nvCxnSpPr>
        <p:spPr>
          <a:xfrm flipH="1" rot="10800000">
            <a:off x="2722500" y="1600200"/>
            <a:ext cx="213000" cy="253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7" name="Google Shape;127;p20"/>
          <p:cNvCxnSpPr>
            <a:stCxn id="124" idx="0"/>
          </p:cNvCxnSpPr>
          <p:nvPr/>
        </p:nvCxnSpPr>
        <p:spPr>
          <a:xfrm flipH="1" rot="10800000">
            <a:off x="4286450" y="1529050"/>
            <a:ext cx="92700" cy="253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8" name="Google Shape;128;p20"/>
          <p:cNvCxnSpPr/>
          <p:nvPr/>
        </p:nvCxnSpPr>
        <p:spPr>
          <a:xfrm rot="10800000">
            <a:off x="5702575" y="1458275"/>
            <a:ext cx="1027200" cy="344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do we measure these SM particles?</a:t>
            </a:r>
            <a:endParaRPr/>
          </a:p>
        </p:txBody>
      </p:sp>
      <p:sp>
        <p:nvSpPr>
          <p:cNvPr id="134" name="Google Shape;134;p21"/>
          <p:cNvSpPr txBox="1"/>
          <p:nvPr>
            <p:ph idx="1" type="body"/>
          </p:nvPr>
        </p:nvSpPr>
        <p:spPr>
          <a:xfrm>
            <a:off x="0" y="572700"/>
            <a:ext cx="9144000" cy="45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>
                <a:solidFill>
                  <a:schemeClr val="dk1"/>
                </a:solidFill>
              </a:rPr>
              <a:t>Muons:</a:t>
            </a:r>
            <a:r>
              <a:rPr lang="en-GB" sz="1600">
                <a:solidFill>
                  <a:schemeClr val="dk1"/>
                </a:solidFill>
              </a:rPr>
              <a:t> track + hits in outer muon detectors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>
                <a:solidFill>
                  <a:schemeClr val="dk1"/>
                </a:solidFill>
              </a:rPr>
              <a:t>Electrons:</a:t>
            </a:r>
            <a:r>
              <a:rPr lang="en-GB" sz="1600">
                <a:solidFill>
                  <a:schemeClr val="dk1"/>
                </a:solidFill>
              </a:rPr>
              <a:t> track + energy deposit in electromagnetic calorimeter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>
                <a:solidFill>
                  <a:schemeClr val="dk1"/>
                </a:solidFill>
              </a:rPr>
              <a:t>Taus:</a:t>
            </a:r>
            <a:r>
              <a:rPr lang="en-GB" sz="1600">
                <a:solidFill>
                  <a:schemeClr val="dk1"/>
                </a:solidFill>
              </a:rPr>
              <a:t> not stable; decays to electron/muon or hadronically with low particle content (jets)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>
                <a:solidFill>
                  <a:schemeClr val="dk1"/>
                </a:solidFill>
              </a:rPr>
              <a:t>Photons:</a:t>
            </a:r>
            <a:r>
              <a:rPr lang="en-GB" sz="1600">
                <a:solidFill>
                  <a:schemeClr val="dk1"/>
                </a:solidFill>
              </a:rPr>
              <a:t> no track + energy deposit in electromagnetic calorimeter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</a:rPr>
              <a:t>Neutrinos:</a:t>
            </a:r>
            <a:r>
              <a:rPr lang="en-GB" sz="1600">
                <a:solidFill>
                  <a:schemeClr val="dk1"/>
                </a:solidFill>
              </a:rPr>
              <a:t> can’t be detected → missing energy (negative vector sum of all what is visible)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</a:rPr>
              <a:t>Quarks and gluons:</a:t>
            </a:r>
            <a:r>
              <a:rPr lang="en-GB" sz="1600">
                <a:solidFill>
                  <a:schemeClr val="dk1"/>
                </a:solidFill>
              </a:rPr>
              <a:t> hadronize as hadronic jets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b="51874" l="0" r="0" t="0"/>
          <a:stretch/>
        </p:blipFill>
        <p:spPr>
          <a:xfrm>
            <a:off x="1079025" y="4239726"/>
            <a:ext cx="2087140" cy="90377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/>
        </p:nvSpPr>
        <p:spPr>
          <a:xfrm>
            <a:off x="0" y="2723800"/>
            <a:ext cx="61110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Quarks are confined and cannot exist freely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They hadronize to “hadrons“ (hadronic bound states)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The hadrons are usually short lived and decay to many particles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Spray of charged and neutral hadrons (e.g. pions, kaons, neutrons, …)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On average 40 particles per jet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Requires clustering of many particles into jets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GB" sz="1200">
                <a:solidFill>
                  <a:schemeClr val="dk1"/>
                </a:solidFill>
              </a:rPr>
              <a:t>Clustering algorithm depends on the event topology (how many jets you expect)</a:t>
            </a:r>
            <a:endParaRPr sz="1000"/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8800" y="2508350"/>
            <a:ext cx="3040574" cy="20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3">
            <a:alphaModFix/>
          </a:blip>
          <a:srcRect b="0" l="0" r="0" t="51874"/>
          <a:stretch/>
        </p:blipFill>
        <p:spPr>
          <a:xfrm>
            <a:off x="3452585" y="4239725"/>
            <a:ext cx="2087140" cy="9037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