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6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04790-69B1-BDDA-2250-89679B29B9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287720-F809-13A1-90FB-1859C4FAF6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9F5E1-7906-9492-9F3F-96DD3848F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C8BA1-E0E7-C141-BFB3-2F29ACA2A1B6}" type="datetimeFigureOut">
              <a:rPr lang="en-US" smtClean="0"/>
              <a:t>1/30/25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89C600-F475-F672-53D8-C8FBE8FFC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1F6F0-661D-328A-8B7D-789E775CA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01362-AF30-1E46-B5F5-A94C0D7D7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2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6B90B-BFB2-C5F1-6749-56FC22B98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A56386-3A44-7030-326B-992184AB0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11494-1638-6561-0746-941E71C9E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C8BA1-E0E7-C141-BFB3-2F29ACA2A1B6}" type="datetimeFigureOut">
              <a:rPr lang="en-US" smtClean="0"/>
              <a:t>1/30/25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E8620-CC8D-7D25-AFD7-E30D04CAA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6511B-E71B-DD96-EE36-E11AAC1A1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01362-AF30-1E46-B5F5-A94C0D7D7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15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DE5B3A-5502-5201-F669-AAFB49C4EC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D62C7E-5D4F-2ACE-CD45-5594727B10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5BFAB-FDBF-478D-BC7B-335CB94FE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C8BA1-E0E7-C141-BFB3-2F29ACA2A1B6}" type="datetimeFigureOut">
              <a:rPr lang="en-US" smtClean="0"/>
              <a:t>1/30/25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13B9CD-03B0-D3B3-152B-9FA0989CA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1F0BC-0336-74D4-4D22-116F4EDB8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01362-AF30-1E46-B5F5-A94C0D7D7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54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ACCC8-FF8A-8606-F468-D509CABCA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B68BD-FF13-AD90-65DC-EB5C07C13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0B45A-CDD1-03E8-7A57-ECCB6B8FA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C8BA1-E0E7-C141-BFB3-2F29ACA2A1B6}" type="datetimeFigureOut">
              <a:rPr lang="en-US" smtClean="0"/>
              <a:t>1/30/25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37901-F299-0CAD-A1DC-65081C11F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80FF4-4381-18A0-F444-FE9F3357D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01362-AF30-1E46-B5F5-A94C0D7D7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44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8A127-4A1A-A38C-02D5-B887C9A47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99ABAF-8934-2DDD-D3C8-2088B9378B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DECE3-275A-463A-1851-6CE1BA725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C8BA1-E0E7-C141-BFB3-2F29ACA2A1B6}" type="datetimeFigureOut">
              <a:rPr lang="en-US" smtClean="0"/>
              <a:t>1/30/25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7437E-736F-7A87-D9FE-6B4850CA3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2F583C-96A9-03B8-FFCA-1FC7E3DED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01362-AF30-1E46-B5F5-A94C0D7D7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34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7513A-7956-9BDE-D5E4-ED4E3C97E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93869-E99C-9A0C-7E16-84873B637C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0CAA93-C528-13D6-42C2-7A68FB205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1C46A1-2714-75D7-511C-9FAFDDEA0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C8BA1-E0E7-C141-BFB3-2F29ACA2A1B6}" type="datetimeFigureOut">
              <a:rPr lang="en-US" smtClean="0"/>
              <a:t>1/30/25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F1C8B5-F84D-6B3D-A6DC-2EF811941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C0DF64-8B57-DA13-6A4C-108144057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01362-AF30-1E46-B5F5-A94C0D7D7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674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C170D-F0F7-B2BE-9064-0E27503D4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3872AD-7ECF-953B-11AB-3F1BB72B55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848F06-793E-8C42-06F3-16168A96B2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1B2A88-89B5-7D44-FC1E-D62EC9A885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7B2C91-1704-3E6C-1FD7-2199110FBC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3BFB68-9CFC-8856-E068-B8D70764D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C8BA1-E0E7-C141-BFB3-2F29ACA2A1B6}" type="datetimeFigureOut">
              <a:rPr lang="en-US" smtClean="0"/>
              <a:t>1/30/25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E87FFE-904D-0B88-8EAD-60241E502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F13130-6AD6-613C-36F9-E14825AFC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01362-AF30-1E46-B5F5-A94C0D7D7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5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67A7F-FE3B-6BAB-BF81-FE68BFD25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889539-62B4-DB3E-367F-87214FF8A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C8BA1-E0E7-C141-BFB3-2F29ACA2A1B6}" type="datetimeFigureOut">
              <a:rPr lang="en-US" smtClean="0"/>
              <a:t>1/30/25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2CD3AC-B406-8B6A-8D6A-F0A54D3B4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4EF6D8-1636-1C4F-55AB-94A56ACE9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01362-AF30-1E46-B5F5-A94C0D7D7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25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44ED29-813C-5D36-4246-385A010F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C8BA1-E0E7-C141-BFB3-2F29ACA2A1B6}" type="datetimeFigureOut">
              <a:rPr lang="en-US" smtClean="0"/>
              <a:t>1/30/25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A8C08C-3984-7553-A3BB-E6A0AD99D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604518-CC8F-CD15-E7E7-756BC9BC1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01362-AF30-1E46-B5F5-A94C0D7D7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41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E46E0-9EA1-565C-7E44-F95E95311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07BC8-E16D-D7D0-5C79-20FD53976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505244-E260-5B6E-9EBF-D5E2CD9600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CDE26F-928E-46EE-F08D-B06F7E428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C8BA1-E0E7-C141-BFB3-2F29ACA2A1B6}" type="datetimeFigureOut">
              <a:rPr lang="en-US" smtClean="0"/>
              <a:t>1/30/25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E47DBE-7AD6-2F47-C3EF-4FE0CD4B9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8FEE7F-41E2-982F-2714-E3ECECD02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01362-AF30-1E46-B5F5-A94C0D7D7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69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42CD5-EAFC-BEFE-7035-0CE3ABE68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15F500-AE47-00F5-600C-B4BE7EC334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BD9B6C-E4F0-F9F5-FF17-35B1921D9B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B7F8C8-450D-BC06-A3DD-943368664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C8BA1-E0E7-C141-BFB3-2F29ACA2A1B6}" type="datetimeFigureOut">
              <a:rPr lang="en-US" smtClean="0"/>
              <a:t>1/30/25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A535BE-3CE7-214A-B59A-B7EDEDE72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C35777-64B8-5909-D6F0-FB214299E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01362-AF30-1E46-B5F5-A94C0D7D7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2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796685-F7A9-8BDE-AD04-83A2A8C16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5F79F-7729-C826-69B7-291A479B7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1AC01-C686-34F8-03EF-94E84240BE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8C8BA1-E0E7-C141-BFB3-2F29ACA2A1B6}" type="datetimeFigureOut">
              <a:rPr lang="en-US" smtClean="0"/>
              <a:t>1/30/25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B653F-C967-A40A-E9BE-B9B569FD1D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08554-5227-995E-4B9A-BD5199CA45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901362-AF30-1E46-B5F5-A94C0D7D7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223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E0E27-6C93-32D5-6609-82D7246E35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6911"/>
            <a:ext cx="9144000" cy="1655762"/>
          </a:xfrm>
        </p:spPr>
        <p:txBody>
          <a:bodyPr>
            <a:normAutofit/>
          </a:bodyPr>
          <a:lstStyle/>
          <a:p>
            <a:r>
              <a:rPr lang="en-US" sz="4000" b="0" i="0" dirty="0">
                <a:solidFill>
                  <a:srgbClr val="1A63A0"/>
                </a:solidFill>
                <a:effectLst/>
                <a:highlight>
                  <a:srgbClr val="FFFFFF"/>
                </a:highlight>
                <a:latin typeface="Roboto" panose="020F0502020204030204" pitchFamily="34" charset="0"/>
              </a:rPr>
              <a:t>Topological Chiral Superconductors beyond pairing in a Fermi liquid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85C0AE-0649-3B24-B5E8-A2B7708E22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07446"/>
            <a:ext cx="9144000" cy="1655762"/>
          </a:xfrm>
        </p:spPr>
        <p:txBody>
          <a:bodyPr>
            <a:noAutofit/>
          </a:bodyPr>
          <a:lstStyle/>
          <a:p>
            <a:r>
              <a:rPr lang="en-US" sz="2800" dirty="0"/>
              <a:t>Luke Kim</a:t>
            </a:r>
          </a:p>
          <a:p>
            <a:endParaRPr lang="en-US" sz="2800" dirty="0"/>
          </a:p>
          <a:p>
            <a:r>
              <a:rPr lang="en-US" sz="2800" dirty="0"/>
              <a:t>30 Jan 2025</a:t>
            </a:r>
          </a:p>
          <a:p>
            <a:endParaRPr lang="en-US" sz="2800" dirty="0"/>
          </a:p>
          <a:p>
            <a:r>
              <a:rPr lang="en-US" sz="2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Noto Sans" panose="020B0604020202020204" pitchFamily="34" charset="0"/>
              </a:rPr>
              <a:t>Reference: Phys. Rev. B </a:t>
            </a:r>
            <a:r>
              <a:rPr lang="en-US" sz="28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Noto Sans" panose="020B0604020202020204" pitchFamily="34" charset="0"/>
              </a:rPr>
              <a:t>111</a:t>
            </a:r>
            <a:r>
              <a:rPr lang="en-US" sz="2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Noto Sans" panose="020B0604020202020204" pitchFamily="34" charset="0"/>
              </a:rPr>
              <a:t>, 014508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84032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9BD48-EC3B-8F89-440D-73DE1C024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Kinetic Energy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BC53F2-4770-4AF2-3C69-431B907D3F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A bit more involved process: we now sample the Green’s function of the system near zero: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acc>
                              <m:accPr>
                                <m:chr m:val="̃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acc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−</m:t>
                                </m:r>
                                <m:acc>
                                  <m:accPr>
                                    <m:chr m:val="̃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×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nary>
                          <m:naryPr>
                            <m:chr m:val="∑"/>
                            <m:sup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𝐼𝐽</m:t>
                            </m:r>
                          </m:sub>
                          <m:sup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Sup>
                              <m:sSub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b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acc>
                                  <m:accPr>
                                    <m:chr m:val="̃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4 </m:t>
                                </m:r>
                                <m:sSubSup>
                                  <m:sSub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nary>
                      </m:sup>
                    </m:sSup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nary>
                          <m:naryPr>
                            <m:chr m:val="∑"/>
                            <m:sup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𝐼𝐽</m:t>
                            </m:r>
                          </m:sub>
                          <m:sup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Sup>
                              <m:sSub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b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acc>
                                  <m:accPr>
                                    <m:chr m:val="̃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acc>
                                          <m:accPr>
                                            <m:chr m:val="̃"/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4 </m:t>
                                </m:r>
                                <m:sSubSup>
                                  <m:sSub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nary>
                      </m:sup>
                    </m:sSup>
                  </m:oMath>
                </a14:m>
                <a:endParaRPr lang="en-US" sz="2400" b="0" dirty="0"/>
              </a:p>
              <a:p>
                <a:endParaRPr lang="en-US" sz="2400" dirty="0"/>
              </a:p>
              <a:p>
                <a:r>
                  <a:rPr lang="en-US" sz="2400" dirty="0"/>
                  <a:t>Once again use the Metropolis-Hastings algorithm to extract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  <a:br>
                  <a:rPr lang="en-US" sz="2400" dirty="0"/>
                </a:br>
                <a:r>
                  <a:rPr lang="en-US" sz="2400" dirty="0"/>
                  <a:t>(Around a week computation.)</a:t>
                </a:r>
              </a:p>
              <a:p>
                <a:r>
                  <a:rPr lang="en-US" sz="2400" dirty="0"/>
                  <a:t>Total Kinetic energy: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BC53F2-4770-4AF2-3C69-431B907D3F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44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number and number symbols&#10;&#10;Description automatically generated with medium confidence">
            <a:extLst>
              <a:ext uri="{FF2B5EF4-FFF2-40B4-BE49-F238E27FC236}">
                <a16:creationId xmlns:a16="http://schemas.microsoft.com/office/drawing/2014/main" id="{552F2CEB-A57A-83A7-3D52-677D94788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9929" y="4390425"/>
            <a:ext cx="5079456" cy="192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725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BA3B0-7004-7281-48FE-03D7DFD69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to Fermi Liquid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F4C5BC-3882-2A85-C0E7-CBA2501569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Having extracted the variational energy of our states to zeroth order, we compare with the Hartree-</a:t>
                </a:r>
                <a:r>
                  <a:rPr lang="en-US" dirty="0" err="1"/>
                  <a:t>Fock</a:t>
                </a:r>
                <a:r>
                  <a:rPr lang="en-US" dirty="0"/>
                  <a:t> energy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Our states are competitive at reasonable densities when we have the more ‘flat’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/>
                  <a:t>dispersion.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F4C5BC-3882-2A85-C0E7-CBA2501569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 b="-3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1FD3F921-EDCE-93E3-D606-8D5194C1A8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8"/>
          <a:stretch/>
        </p:blipFill>
        <p:spPr>
          <a:xfrm>
            <a:off x="3073935" y="2833114"/>
            <a:ext cx="2733213" cy="2495894"/>
          </a:xfrm>
          <a:prstGeom prst="rect">
            <a:avLst/>
          </a:prstGeom>
        </p:spPr>
      </p:pic>
      <p:pic>
        <p:nvPicPr>
          <p:cNvPr id="11" name="Picture 10" descr="A diagram of a graph&#10;&#10;Description automatically generated">
            <a:extLst>
              <a:ext uri="{FF2B5EF4-FFF2-40B4-BE49-F238E27FC236}">
                <a16:creationId xmlns:a16="http://schemas.microsoft.com/office/drawing/2014/main" id="{07792282-B1C8-92E0-A637-A61BC2C865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264" y="2833114"/>
            <a:ext cx="2780687" cy="249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9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5E2D7-86BD-5053-E79B-45225736D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03434-4AE6-568A-60DC-A6E71037F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We proposed a new repulsive-interaction based superconductivity which admits non-trivial topological order.</a:t>
            </a:r>
          </a:p>
          <a:p>
            <a:endParaRPr lang="en-US" dirty="0"/>
          </a:p>
          <a:p>
            <a:r>
              <a:rPr lang="en-US" dirty="0"/>
              <a:t>Inspired by recent experiments on graphene, we checked that these superconductors are competitive at flatter dispersion and could appear at low densities before it becomes a Wigner crystal.</a:t>
            </a:r>
          </a:p>
          <a:p>
            <a:endParaRPr lang="en-US" dirty="0"/>
          </a:p>
          <a:p>
            <a:r>
              <a:rPr lang="en-US" dirty="0"/>
              <a:t>Further questions:</a:t>
            </a:r>
            <a:br>
              <a:rPr lang="en-US" dirty="0"/>
            </a:br>
            <a:r>
              <a:rPr lang="en-US" dirty="0"/>
              <a:t>a) More variational optimization and comparison with beyond HF results. (More </a:t>
            </a:r>
            <a:r>
              <a:rPr lang="en-US" dirty="0" err="1"/>
              <a:t>subMIT</a:t>
            </a:r>
            <a:r>
              <a:rPr lang="en-US" dirty="0"/>
              <a:t>!)</a:t>
            </a:r>
            <a:br>
              <a:rPr lang="en-US" dirty="0"/>
            </a:br>
            <a:r>
              <a:rPr lang="en-US" dirty="0"/>
              <a:t>B) How does the physics change when Berry curvature is incorporated?</a:t>
            </a:r>
          </a:p>
        </p:txBody>
      </p:sp>
    </p:spTree>
    <p:extLst>
      <p:ext uri="{BB962C8B-B14F-4D97-AF65-F5344CB8AC3E}">
        <p14:creationId xmlns:p14="http://schemas.microsoft.com/office/powerpoint/2010/main" val="3471130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4B018-6761-106E-CFC8-21D0F5862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Known Theory of Superconductors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DA16B-6C85-709F-23DF-2A0B9FA6D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BCS Theory</a:t>
            </a:r>
          </a:p>
          <a:p>
            <a:endParaRPr lang="en-US" dirty="0"/>
          </a:p>
          <a:p>
            <a:r>
              <a:rPr lang="en-US" dirty="0"/>
              <a:t>Relies on pairing of electrons</a:t>
            </a:r>
          </a:p>
          <a:p>
            <a:endParaRPr lang="en-US" dirty="0"/>
          </a:p>
          <a:p>
            <a:r>
              <a:rPr lang="en-US" dirty="0"/>
              <a:t>“Instability” of the Fermi surface</a:t>
            </a:r>
          </a:p>
          <a:p>
            <a:endParaRPr lang="en-US" dirty="0"/>
          </a:p>
          <a:p>
            <a:r>
              <a:rPr lang="en-US" dirty="0"/>
              <a:t>While BCS is not applicable to</a:t>
            </a:r>
            <a:br>
              <a:rPr lang="en-US" dirty="0"/>
            </a:br>
            <a:r>
              <a:rPr lang="en-US" dirty="0"/>
              <a:t>d-wave SCs, the importance</a:t>
            </a:r>
            <a:br>
              <a:rPr lang="en-US" dirty="0"/>
            </a:br>
            <a:r>
              <a:rPr lang="en-US" dirty="0"/>
              <a:t>of pairing still stands.</a:t>
            </a:r>
          </a:p>
          <a:p>
            <a:endParaRPr lang="en-US" dirty="0"/>
          </a:p>
        </p:txBody>
      </p:sp>
      <p:pic>
        <p:nvPicPr>
          <p:cNvPr id="1026" name="Picture 2" descr="A Brief Introduction to Superconducting Charge Qubits">
            <a:extLst>
              <a:ext uri="{FF2B5EF4-FFF2-40B4-BE49-F238E27FC236}">
                <a16:creationId xmlns:a16="http://schemas.microsoft.com/office/drawing/2014/main" id="{F34E754C-FBF8-02A2-56A0-8D24D4F1C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267" y="4388513"/>
            <a:ext cx="49530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Critical Ingredient for Cooper Pairing in Superconductors within the BCS  Picture | This Condensed Life">
            <a:extLst>
              <a:ext uri="{FF2B5EF4-FFF2-40B4-BE49-F238E27FC236}">
                <a16:creationId xmlns:a16="http://schemas.microsoft.com/office/drawing/2014/main" id="{F1FD8443-E608-AC9F-31BA-4F5064C49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228" y="1570415"/>
            <a:ext cx="3606800" cy="226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624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E614B-6F86-B8E6-7649-8B51E2277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– Repulsive interaction-based Mechanism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34754-108D-A0D7-5D4D-EEB193759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Fermi liquid is a good picture at weak interactions:</a:t>
            </a:r>
            <a:br>
              <a:rPr lang="en-US" dirty="0"/>
            </a:br>
            <a:r>
              <a:rPr lang="en-US" dirty="0"/>
              <a:t>-&gt; what if, the repulsive interactions are very strong?</a:t>
            </a:r>
          </a:p>
          <a:p>
            <a:endParaRPr lang="en-US" dirty="0"/>
          </a:p>
          <a:p>
            <a:r>
              <a:rPr lang="en-US" dirty="0"/>
              <a:t>Chiral SC has been observed in </a:t>
            </a:r>
            <a:br>
              <a:rPr lang="en-US" dirty="0"/>
            </a:br>
            <a:r>
              <a:rPr lang="en-US" dirty="0"/>
              <a:t>Graphene systems, prevailing over </a:t>
            </a:r>
            <a:br>
              <a:rPr lang="en-US" dirty="0"/>
            </a:br>
            <a:r>
              <a:rPr lang="en-US" dirty="0"/>
              <a:t>Fermi liquid and Wigner Crystals.</a:t>
            </a:r>
          </a:p>
        </p:txBody>
      </p:sp>
      <p:pic>
        <p:nvPicPr>
          <p:cNvPr id="5" name="Picture 4" descr="A diagram of a blue and white gradient&#10;&#10;Description automatically generated with medium confidence">
            <a:extLst>
              <a:ext uri="{FF2B5EF4-FFF2-40B4-BE49-F238E27FC236}">
                <a16:creationId xmlns:a16="http://schemas.microsoft.com/office/drawing/2014/main" id="{6631F757-29EE-79E9-5909-14DB00723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8891" y="2656703"/>
            <a:ext cx="4314212" cy="4077729"/>
          </a:xfrm>
          <a:prstGeom prst="rect">
            <a:avLst/>
          </a:prstGeom>
        </p:spPr>
      </p:pic>
      <p:pic>
        <p:nvPicPr>
          <p:cNvPr id="7" name="Picture 6" descr="A diagram of a physics equation&#10;&#10;Description automatically generated">
            <a:extLst>
              <a:ext uri="{FF2B5EF4-FFF2-40B4-BE49-F238E27FC236}">
                <a16:creationId xmlns:a16="http://schemas.microsoft.com/office/drawing/2014/main" id="{EE711A65-7006-783D-B8AA-4EB6D3C8F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3110" y="4504745"/>
            <a:ext cx="2987909" cy="222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561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FBF13-1DF6-8D07-F8B5-27310D5AF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Wavefunction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FB83C-BB23-7C78-6844-9AF2F60E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there a many-body system which favors repulsive interaction?</a:t>
            </a:r>
            <a:br>
              <a:rPr lang="en-US" dirty="0"/>
            </a:br>
            <a:r>
              <a:rPr lang="en-US" dirty="0"/>
              <a:t>-&gt; The fractional quantum Hall states. (known as Laughlin wavefunction)</a:t>
            </a:r>
          </a:p>
          <a:p>
            <a:r>
              <a:rPr lang="en-US" dirty="0"/>
              <a:t>This means that we can use the Laughlin class wavefunctions as our variational form</a:t>
            </a:r>
          </a:p>
        </p:txBody>
      </p:sp>
      <p:pic>
        <p:nvPicPr>
          <p:cNvPr id="5" name="Picture 4" descr="A group of mathematical equations&#10;&#10;Description automatically generated">
            <a:extLst>
              <a:ext uri="{FF2B5EF4-FFF2-40B4-BE49-F238E27FC236}">
                <a16:creationId xmlns:a16="http://schemas.microsoft.com/office/drawing/2014/main" id="{1AC9C2E4-D908-1577-8529-7EE103979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968198"/>
            <a:ext cx="7772400" cy="252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447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B4A7C-BB22-3FAD-908E-908388F76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D6C8D-EAF1-1475-FC19-5073C765B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this wavefunction to describe a superconductor, this must have a gapless mode (so that it becomes a superfluid).</a:t>
            </a:r>
          </a:p>
          <a:p>
            <a:endParaRPr lang="en-US" dirty="0"/>
          </a:p>
          <a:p>
            <a:r>
              <a:rPr lang="en-US" dirty="0"/>
              <a:t>Besides this, we must ensure that the energy per particle does not diverge at the thermodynamic limit: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-&gt; can be achieved by:</a:t>
            </a:r>
            <a:br>
              <a:rPr lang="en-US" dirty="0"/>
            </a:br>
            <a:r>
              <a:rPr lang="en-US" dirty="0"/>
              <a:t>a) setting the filling fraction of particles proportional to the </a:t>
            </a:r>
            <a:r>
              <a:rPr lang="en-US" dirty="0" err="1"/>
              <a:t>gaples</a:t>
            </a:r>
            <a:r>
              <a:rPr lang="en-US" dirty="0"/>
              <a:t> modes and </a:t>
            </a:r>
            <a:br>
              <a:rPr lang="en-US" dirty="0"/>
            </a:br>
            <a:r>
              <a:rPr lang="en-US" dirty="0"/>
              <a:t>b) adjusting the magnetic length accordingly</a:t>
            </a:r>
          </a:p>
        </p:txBody>
      </p:sp>
    </p:spTree>
    <p:extLst>
      <p:ext uri="{BB962C8B-B14F-4D97-AF65-F5344CB8AC3E}">
        <p14:creationId xmlns:p14="http://schemas.microsoft.com/office/powerpoint/2010/main" val="3339720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4C57B-3625-9B75-C39C-16BF02A06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C688372-B18C-3E5A-33F3-B8FD9BF0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Unlike a typical QHE state, the response current is not quantized – the gapless mode provides a non-universal contribution to conductance.</a:t>
            </a:r>
          </a:p>
        </p:txBody>
      </p:sp>
      <p:pic>
        <p:nvPicPr>
          <p:cNvPr id="8" name="Content Placeholder 4" descr="A mathematical equation with numbers and symbols&#10;&#10;Description automatically generated">
            <a:extLst>
              <a:ext uri="{FF2B5EF4-FFF2-40B4-BE49-F238E27FC236}">
                <a16:creationId xmlns:a16="http://schemas.microsoft.com/office/drawing/2014/main" id="{3103D0A6-0041-A9E3-501B-DAA6CDECD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025" y="3124994"/>
            <a:ext cx="5829942" cy="252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09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140DA-DC84-62D4-BBB8-FC1A4771E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DD0EA-2916-D005-62D1-0260BEB13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states, having the same wavefunction class as FQH states, will have nontrivial Abelian topological order, which we can extract by separating out the gapless mode.</a:t>
            </a:r>
          </a:p>
        </p:txBody>
      </p:sp>
      <p:pic>
        <p:nvPicPr>
          <p:cNvPr id="5" name="Picture 4" descr="A maths table with numbers and symbols&#10;&#10;Description automatically generated with medium confidence">
            <a:extLst>
              <a:ext uri="{FF2B5EF4-FFF2-40B4-BE49-F238E27FC236}">
                <a16:creationId xmlns:a16="http://schemas.microsoft.com/office/drawing/2014/main" id="{B06302A4-7D42-3A97-7558-16FADDD47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429000"/>
            <a:ext cx="7772400" cy="315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92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709BD-74DE-0A3B-7563-885A4C970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these states energetically plausible?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208AC2-B8A2-DD30-97E1-5E53A31183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consider a Hamiltonian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IF energetically plausible, why doesn’t it appear in other more normal materials?</a:t>
                </a:r>
              </a:p>
              <a:p>
                <a:endParaRPr lang="en-US" dirty="0"/>
              </a:p>
              <a:p>
                <a:r>
                  <a:rPr lang="en-US" dirty="0"/>
                  <a:t>Goal: Check if the density region our chiral superconducting states become plausible at low enough densities before it becomes a Wigner crystal.</a:t>
                </a:r>
              </a:p>
              <a:p>
                <a:r>
                  <a:rPr lang="en-US" dirty="0" err="1"/>
                  <a:t>Numerics</a:t>
                </a:r>
                <a:r>
                  <a:rPr lang="en-US" dirty="0"/>
                  <a:t>: this is where </a:t>
                </a:r>
                <a:r>
                  <a:rPr lang="en-US" dirty="0" err="1"/>
                  <a:t>subMIT</a:t>
                </a:r>
                <a:r>
                  <a:rPr lang="en-US" dirty="0"/>
                  <a:t> comes in.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208AC2-B8A2-DD30-97E1-5E53A31183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6277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3A877-D9D5-4796-9F9E-AA198323B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Energy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EA864AD-F4CE-C12F-62EE-51F44C0DFF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91920" y="3126260"/>
            <a:ext cx="3765772" cy="3034034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9D3B351-6A12-63F7-BE06-E7F41F2C7BE4}"/>
                  </a:ext>
                </a:extLst>
              </p:cNvPr>
              <p:cNvSpPr txBox="1"/>
              <p:nvPr/>
            </p:nvSpPr>
            <p:spPr>
              <a:xfrm>
                <a:off x="1000897" y="2014151"/>
                <a:ext cx="6339017" cy="3435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We calculate the pair distribution function of two electrons noted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𝐼𝐽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(I and J represent species of electrons)</a:t>
                </a:r>
              </a:p>
              <a:p>
                <a:endParaRPr lang="en-US" dirty="0"/>
              </a:p>
              <a:p>
                <a:r>
                  <a:rPr lang="en-US" dirty="0"/>
                  <a:t>This is done by employing MCMC on a system of 200 electrons. (~2 days computing time on 3 servers)</a:t>
                </a:r>
              </a:p>
              <a:p>
                <a:endParaRPr lang="en-US" dirty="0"/>
              </a:p>
              <a:p>
                <a:r>
                  <a:rPr lang="en-US" dirty="0"/>
                  <a:t>Total potential energy per particle: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Result: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9D3B351-6A12-63F7-BE06-E7F41F2C7B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897" y="2014151"/>
                <a:ext cx="6339017" cy="3435749"/>
              </a:xfrm>
              <a:prstGeom prst="rect">
                <a:avLst/>
              </a:prstGeom>
              <a:blipFill>
                <a:blip r:embed="rId3"/>
                <a:stretch>
                  <a:fillRect l="-800" t="-735" r="-1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A math equations with numbers&#10;&#10;Description automatically generated">
            <a:extLst>
              <a:ext uri="{FF2B5EF4-FFF2-40B4-BE49-F238E27FC236}">
                <a16:creationId xmlns:a16="http://schemas.microsoft.com/office/drawing/2014/main" id="{D4F605DB-F429-2CAD-7759-23711E7B66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9870" y="4542018"/>
            <a:ext cx="4501069" cy="906337"/>
          </a:xfrm>
          <a:prstGeom prst="rect">
            <a:avLst/>
          </a:prstGeom>
        </p:spPr>
      </p:pic>
      <p:pic>
        <p:nvPicPr>
          <p:cNvPr id="12" name="Picture 11" descr="A mathematical equations and symbols&#10;&#10;Description automatically generated">
            <a:extLst>
              <a:ext uri="{FF2B5EF4-FFF2-40B4-BE49-F238E27FC236}">
                <a16:creationId xmlns:a16="http://schemas.microsoft.com/office/drawing/2014/main" id="{62A815CD-328D-AD3D-F61E-285B26FD1A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0400" y="3580187"/>
            <a:ext cx="25400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200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1861</TotalTime>
  <Words>566</Words>
  <Application>Microsoft Macintosh PowerPoint</Application>
  <PresentationFormat>Widescreen</PresentationFormat>
  <Paragraphs>64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Aptos</vt:lpstr>
      <vt:lpstr>Aptos Display</vt:lpstr>
      <vt:lpstr>Arial</vt:lpstr>
      <vt:lpstr>Cambria Math</vt:lpstr>
      <vt:lpstr>Noto Sans</vt:lpstr>
      <vt:lpstr>Roboto</vt:lpstr>
      <vt:lpstr>Office Theme</vt:lpstr>
      <vt:lpstr>Topological Chiral Superconductors beyond pairing in a Fermi liquid</vt:lpstr>
      <vt:lpstr>The Known Theory of Superconductors</vt:lpstr>
      <vt:lpstr>Motivation – Repulsive interaction-based Mechanism</vt:lpstr>
      <vt:lpstr>The Wavefunction</vt:lpstr>
      <vt:lpstr>Conditions</vt:lpstr>
      <vt:lpstr>Properties</vt:lpstr>
      <vt:lpstr>Properties</vt:lpstr>
      <vt:lpstr>Are these states energetically plausible?</vt:lpstr>
      <vt:lpstr>Potential Energy</vt:lpstr>
      <vt:lpstr>Kinetic Energy</vt:lpstr>
      <vt:lpstr>Comparison to Fermi Liquid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Luke Kim</dc:creator>
  <cp:lastModifiedBy>Luke Kim</cp:lastModifiedBy>
  <cp:revision>8</cp:revision>
  <dcterms:created xsi:type="dcterms:W3CDTF">2025-01-28T16:50:56Z</dcterms:created>
  <dcterms:modified xsi:type="dcterms:W3CDTF">2025-01-30T19:56:40Z</dcterms:modified>
</cp:coreProperties>
</file>