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68" r:id="rId3"/>
    <p:sldId id="269" r:id="rId4"/>
    <p:sldId id="258" r:id="rId5"/>
    <p:sldId id="259" r:id="rId6"/>
    <p:sldId id="261" r:id="rId7"/>
    <p:sldId id="267" r:id="rId8"/>
    <p:sldId id="262" r:id="rId9"/>
    <p:sldId id="263" r:id="rId10"/>
    <p:sldId id="264" r:id="rId11"/>
    <p:sldId id="265" r:id="rId12"/>
    <p:sldId id="270" r:id="rId13"/>
    <p:sldId id="266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65"/>
    <p:restoredTop sz="95064"/>
  </p:normalViewPr>
  <p:slideViewPr>
    <p:cSldViewPr snapToGrid="0" snapToObjects="1">
      <p:cViewPr varScale="1">
        <p:scale>
          <a:sx n="86" d="100"/>
          <a:sy n="86" d="100"/>
        </p:scale>
        <p:origin x="24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7D5F2-34B6-1147-A3A4-B06554C82DDB}" type="datetimeFigureOut">
              <a:rPr lang="en-US" smtClean="0"/>
              <a:t>1/31/25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28E04-65E5-0D4F-BD16-1CBB2708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62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58E55-EF02-1F4D-8A75-C1E5D37C69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1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3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95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6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02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6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3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7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82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5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18B2-A7B7-ED43-B12E-5D760AF210E3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5DBD-6E20-7048-93AB-ADBF61F75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0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18B2-A7B7-ED43-B12E-5D760AF210E3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5DBD-6E20-7048-93AB-ADBF61F75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90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18B2-A7B7-ED43-B12E-5D760AF210E3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5DBD-6E20-7048-93AB-ADBF61F75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71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18B2-A7B7-ED43-B12E-5D760AF210E3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5DBD-6E20-7048-93AB-ADBF61F75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6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18B2-A7B7-ED43-B12E-5D760AF210E3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5DBD-6E20-7048-93AB-ADBF61F75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24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18B2-A7B7-ED43-B12E-5D760AF210E3}" type="datetimeFigureOut">
              <a:rPr lang="en-US" smtClean="0"/>
              <a:t>1/31/25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5DBD-6E20-7048-93AB-ADBF61F75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28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18B2-A7B7-ED43-B12E-5D760AF210E3}" type="datetimeFigureOut">
              <a:rPr lang="en-US" smtClean="0"/>
              <a:t>1/31/25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5DBD-6E20-7048-93AB-ADBF61F75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1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18B2-A7B7-ED43-B12E-5D760AF210E3}" type="datetimeFigureOut">
              <a:rPr lang="en-US" smtClean="0"/>
              <a:t>1/31/25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5DBD-6E20-7048-93AB-ADBF61F75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18B2-A7B7-ED43-B12E-5D760AF210E3}" type="datetimeFigureOut">
              <a:rPr lang="en-US" smtClean="0"/>
              <a:t>1/31/25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5DBD-6E20-7048-93AB-ADBF61F75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2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18B2-A7B7-ED43-B12E-5D760AF210E3}" type="datetimeFigureOut">
              <a:rPr lang="en-US" smtClean="0"/>
              <a:t>1/31/25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5DBD-6E20-7048-93AB-ADBF61F75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18B2-A7B7-ED43-B12E-5D760AF210E3}" type="datetimeFigureOut">
              <a:rPr lang="en-US" smtClean="0"/>
              <a:t>1/31/25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5DBD-6E20-7048-93AB-ADBF61F75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4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918B2-A7B7-ED43-B12E-5D760AF210E3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75DBD-6E20-7048-93AB-ADBF61F75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github.com/SVT-WP2/MITWP1/tree/main" TargetMode="External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9699" y="4388985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Ivan Amos Cali, </a:t>
            </a:r>
            <a:r>
              <a:rPr lang="en-US" b="1" u="sng" dirty="0"/>
              <a:t>Leyre Flores</a:t>
            </a:r>
            <a:r>
              <a:rPr lang="en-US" dirty="0"/>
              <a:t>, Gian Michele Innocenti, Anhelina Kostina, Lukas </a:t>
            </a:r>
            <a:r>
              <a:rPr lang="en-US" dirty="0" smtClean="0"/>
              <a:t>Tomasek </a:t>
            </a:r>
          </a:p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MIT group meeting</a:t>
            </a:r>
          </a:p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1/01/2025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409700" y="179500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SUMMARY OF MOSAIX CHARATERIZATION TALK EPIC COLLABORATION MEETING</a:t>
            </a:r>
            <a:endParaRPr lang="en-US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942" y="279400"/>
            <a:ext cx="2687515" cy="1663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42535"/>
            <a:ext cx="2423257" cy="173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0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71"/>
    </mc:Choice>
    <mc:Fallback xmlns="">
      <p:transition spd="slow" advTm="2347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/>
              <a:t>DEVELOPING AUTOMATIC TESTING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MIT group meeting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980661" y="1431235"/>
            <a:ext cx="105089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dirty="0"/>
              <a:t>G</a:t>
            </a:r>
            <a:r>
              <a:rPr lang="en-US" sz="2000" dirty="0" smtClean="0"/>
              <a:t>oal of sharing the projects and scripts with all the institutes involved in wafer probing testing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2000" dirty="0" smtClean="0"/>
              <a:t>Github repository: </a:t>
            </a:r>
            <a:r>
              <a:rPr lang="en-US" sz="2000" dirty="0" smtClean="0">
                <a:hlinkClick r:id="rId4"/>
              </a:rPr>
              <a:t>https://github.com/SVT-WP2/MITWP1/tree/main</a:t>
            </a:r>
            <a:endParaRPr lang="en-US" sz="2000" dirty="0" smtClean="0"/>
          </a:p>
          <a:p>
            <a:pPr marL="742950" lvl="1" indent="-285750" algn="just">
              <a:buFont typeface="Arial" charset="0"/>
              <a:buChar char="•"/>
            </a:pPr>
            <a:endParaRPr lang="en-US" sz="20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/>
              <a:t>Currently to main folders: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2000" b="1" u="sng" dirty="0" smtClean="0"/>
              <a:t>Python projects</a:t>
            </a:r>
            <a:r>
              <a:rPr lang="en-US" sz="2000" dirty="0" smtClean="0"/>
              <a:t>: Sentio Software Remote commands scripts to operate the WP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2000" b="1" u="sng" dirty="0" smtClean="0"/>
              <a:t>Scripts</a:t>
            </a:r>
            <a:r>
              <a:rPr lang="en-US" sz="2000" dirty="0" smtClean="0"/>
              <a:t>: Bash scripts that allow to test a full system including DAQ, PS and WP commands</a:t>
            </a:r>
          </a:p>
          <a:p>
            <a:pPr marL="742950" lvl="1" indent="-285750" algn="just">
              <a:buFont typeface="Arial" charset="0"/>
              <a:buChar char="•"/>
            </a:pPr>
            <a:endParaRPr lang="en-US" sz="20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/>
              <a:t>All the automatization process has been done using the features of vertical probing </a:t>
            </a:r>
          </a:p>
          <a:p>
            <a:pPr marL="742950" lvl="1" indent="-285750" algn="just"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700" y="4032198"/>
            <a:ext cx="5105136" cy="1697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7616" y="5700837"/>
            <a:ext cx="3012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Code snippet from the Scripts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54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43"/>
    </mc:Choice>
    <mc:Fallback xmlns="">
      <p:transition spd="slow" advTm="6684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/>
              <a:t>WORKFLOW WAFER PROBE TESTING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MIT group meeting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75288" y="1527434"/>
            <a:ext cx="6237142" cy="4514773"/>
            <a:chOff x="710089" y="1577365"/>
            <a:chExt cx="7459876" cy="4487912"/>
          </a:xfrm>
        </p:grpSpPr>
        <p:sp>
          <p:nvSpPr>
            <p:cNvPr id="2" name="Rectangle 1"/>
            <p:cNvSpPr/>
            <p:nvPr/>
          </p:nvSpPr>
          <p:spPr>
            <a:xfrm>
              <a:off x="1604019" y="2944592"/>
              <a:ext cx="1880755" cy="665018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New wafer installation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25489" y="2948754"/>
              <a:ext cx="1880755" cy="665018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Manual Sentio Project Setup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Arrow Connector 12"/>
            <p:cNvCxnSpPr>
              <a:endCxn id="15" idx="0"/>
            </p:cNvCxnSpPr>
            <p:nvPr/>
          </p:nvCxnSpPr>
          <p:spPr>
            <a:xfrm flipH="1">
              <a:off x="4042501" y="3638883"/>
              <a:ext cx="821437" cy="828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3313894" y="4467144"/>
              <a:ext cx="1457213" cy="530212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Wafer alignment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671154" y="3613772"/>
              <a:ext cx="0" cy="8413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4806187" y="4467144"/>
              <a:ext cx="1719357" cy="530212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Wafer map generation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6478371" y="3638313"/>
              <a:ext cx="854389" cy="8037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6555532" y="4468285"/>
              <a:ext cx="1614433" cy="530213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PTPA training</a:t>
              </a:r>
            </a:p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Topography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11160" y="5695945"/>
              <a:ext cx="3509409" cy="3693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Wafer_name_project</a:t>
              </a:r>
              <a:endParaRPr lang="en-US" b="1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492548" y="3281263"/>
              <a:ext cx="121739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2480810" y="2117397"/>
              <a:ext cx="0" cy="7951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1673593" y="1577365"/>
              <a:ext cx="1614433" cy="530213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Probe card adjustments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Down Arrow 2"/>
            <p:cNvSpPr/>
            <p:nvPr/>
          </p:nvSpPr>
          <p:spPr>
            <a:xfrm>
              <a:off x="5437982" y="5066530"/>
              <a:ext cx="384313" cy="56138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 rot="16200000">
              <a:off x="-199873" y="3251793"/>
              <a:ext cx="2592961" cy="7730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MANUAL SETUP ONLY ONCE PER WAFER TYPE</a:t>
              </a:r>
              <a:endParaRPr lang="en-US" b="1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7448543" y="3087890"/>
            <a:ext cx="1880755" cy="66501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Automatization scripts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9329298" y="3391696"/>
            <a:ext cx="5742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9903508" y="3071830"/>
            <a:ext cx="1880755" cy="66501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Electrical Tests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8388919" y="3777213"/>
            <a:ext cx="1" cy="518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128534" y="1326475"/>
            <a:ext cx="2520767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Wafer_name_project</a:t>
            </a:r>
            <a:endParaRPr lang="en-US" b="1" dirty="0"/>
          </a:p>
        </p:txBody>
      </p:sp>
      <p:sp>
        <p:nvSpPr>
          <p:cNvPr id="36" name="Rectangle 35"/>
          <p:cNvSpPr/>
          <p:nvPr/>
        </p:nvSpPr>
        <p:spPr>
          <a:xfrm>
            <a:off x="7448542" y="4288436"/>
            <a:ext cx="1880755" cy="66501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Readout and control HW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448542" y="1982784"/>
            <a:ext cx="1880755" cy="66501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WP remote control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8388919" y="2665923"/>
            <a:ext cx="0" cy="415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9834438" y="4300647"/>
            <a:ext cx="1880755" cy="66501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Analysis of results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8388919" y="4953454"/>
            <a:ext cx="1" cy="553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581702" y="5506741"/>
            <a:ext cx="1614433" cy="53021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Includes PS control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8388917" y="1691386"/>
            <a:ext cx="3" cy="291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10843884" y="3752908"/>
            <a:ext cx="1" cy="553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16200000">
            <a:off x="5676822" y="3235732"/>
            <a:ext cx="25929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AUTOMATIC TESTING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655297" y="958812"/>
            <a:ext cx="0" cy="5283809"/>
          </a:xfrm>
          <a:prstGeom prst="line">
            <a:avLst/>
          </a:prstGeom>
          <a:ln w="793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103705" y="1277005"/>
            <a:ext cx="1273390" cy="967607"/>
            <a:chOff x="4064300" y="1527433"/>
            <a:chExt cx="1273390" cy="967607"/>
          </a:xfrm>
        </p:grpSpPr>
        <p:sp>
          <p:nvSpPr>
            <p:cNvPr id="8" name="TextBox 7"/>
            <p:cNvSpPr txBox="1"/>
            <p:nvPr/>
          </p:nvSpPr>
          <p:spPr>
            <a:xfrm>
              <a:off x="4128874" y="1615812"/>
              <a:ext cx="1132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</a:rPr>
                <a:t>~ 30 MIN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</a:rPr>
                <a:t>per wafer family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064300" y="1527433"/>
              <a:ext cx="1273390" cy="96760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181174" y="1260712"/>
            <a:ext cx="1596689" cy="1189748"/>
            <a:chOff x="3982301" y="1565533"/>
            <a:chExt cx="1596689" cy="1189748"/>
          </a:xfrm>
        </p:grpSpPr>
        <p:sp>
          <p:nvSpPr>
            <p:cNvPr id="41" name="TextBox 40"/>
            <p:cNvSpPr txBox="1"/>
            <p:nvPr/>
          </p:nvSpPr>
          <p:spPr>
            <a:xfrm>
              <a:off x="4243174" y="1628512"/>
              <a:ext cx="11326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</a:rPr>
                <a:t>Few min to load wafer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</a:rPr>
                <a:t>+ few sec per die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982301" y="1565533"/>
              <a:ext cx="1596689" cy="118974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6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08"/>
    </mc:Choice>
    <mc:Fallback xmlns="">
      <p:transition spd="slow" advTm="9660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Footer Placeholder 28"/>
          <p:cNvSpPr txBox="1"/>
          <p:nvPr/>
        </p:nvSpPr>
        <p:spPr>
          <a:xfrm>
            <a:off x="4084320" y="6400413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45720" bIns="45720" anchor="ctr">
            <a:spAutoFit/>
          </a:bodyPr>
          <a:lstStyle>
            <a:lvl1pPr algn="ctr" defTabSz="1828800">
              <a:spcBef>
                <a:spcPts val="0"/>
              </a:spcBef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200" dirty="0"/>
              <a:t>MIT group meeting</a:t>
            </a:r>
          </a:p>
        </p:txBody>
      </p:sp>
      <p:sp>
        <p:nvSpPr>
          <p:cNvPr id="350" name="Nuclear matter at high densities with heavy ions"/>
          <p:cNvSpPr txBox="1"/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defTabSz="1643061">
              <a:spcBef>
                <a:spcPts val="0"/>
              </a:spcBef>
              <a:defRPr sz="8000">
                <a:solidFill>
                  <a:srgbClr val="455769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hangingPunct="0"/>
            <a:r>
              <a:rPr lang="en-US" sz="4000" kern="0" dirty="0" smtClean="0"/>
              <a:t>FIRST RESULSTS AND MACHINE VALIDATION</a:t>
            </a:r>
            <a:endParaRPr sz="4000" kern="0" dirty="0"/>
          </a:p>
        </p:txBody>
      </p:sp>
      <p:sp>
        <p:nvSpPr>
          <p:cNvPr id="351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0800302" y="6354248"/>
            <a:ext cx="367407" cy="3693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pic>
        <p:nvPicPr>
          <p:cNvPr id="35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9048" y="106348"/>
            <a:ext cx="1357321" cy="840247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TextBox 19"/>
          <p:cNvSpPr txBox="1"/>
          <p:nvPr/>
        </p:nvSpPr>
        <p:spPr>
          <a:xfrm>
            <a:off x="834112" y="1437291"/>
            <a:ext cx="1041753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pPr marL="285750" indent="-285750" hangingPunct="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Tested </a:t>
            </a:r>
            <a:r>
              <a:rPr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 25 babyMOSS top unit in the wafer in 25 minutes with ~identical results to </a:t>
            </a:r>
            <a:r>
              <a:rPr sz="20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ALICE</a:t>
            </a:r>
            <a:r>
              <a:rPr lang="en-US" sz="20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using our new tools</a:t>
            </a:r>
            <a:r>
              <a:rPr sz="20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1" indent="-285750" hangingPunct="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Electrical tests as Digital Scan, PowerOnTest, Registers </a:t>
            </a:r>
            <a:r>
              <a:rPr sz="20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scan</a:t>
            </a:r>
            <a:r>
              <a:rPr lang="en-US" sz="20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60549" y="2526396"/>
            <a:ext cx="5208768" cy="2253236"/>
            <a:chOff x="3362312" y="3660893"/>
            <a:chExt cx="5745672" cy="26933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2312" y="4751598"/>
              <a:ext cx="5745672" cy="160265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287648" y="3660893"/>
              <a:ext cx="1895000" cy="1119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355600" rtl="0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500" b="1" dirty="0" smtClean="0">
                  <a:solidFill>
                    <a:schemeClr val="bg2">
                      <a:lumMod val="10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Graphik Light"/>
                </a:rPr>
                <a:t>W</a:t>
              </a:r>
              <a:r>
                <a:rPr kumimoji="0" lang="en-US" sz="1500" b="1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latin typeface="Calibri" charset="0"/>
                  <a:ea typeface="Calibri" charset="0"/>
                  <a:cs typeface="Calibri" charset="0"/>
                  <a:sym typeface="Graphik Light"/>
                </a:rPr>
                <a:t>124A 3-1 HIT</a:t>
              </a:r>
              <a:r>
                <a:rPr kumimoji="0" lang="en-US" sz="1500" b="1" i="0" u="none" strike="noStrike" cap="none" spc="0" normalizeH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latin typeface="Calibri" charset="0"/>
                  <a:ea typeface="Calibri" charset="0"/>
                  <a:cs typeface="Calibri" charset="0"/>
                  <a:sym typeface="Graphik Light"/>
                </a:rPr>
                <a:t> MAP</a:t>
              </a:r>
              <a:endPara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Graphik Ligh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60548" y="4095655"/>
            <a:ext cx="4991099" cy="2314751"/>
            <a:chOff x="6232490" y="3913069"/>
            <a:chExt cx="4991099" cy="23147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2490" y="4742739"/>
              <a:ext cx="4991099" cy="148508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786800" y="3913069"/>
              <a:ext cx="2100150" cy="936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355600" rtl="0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500" b="1" dirty="0" smtClean="0">
                  <a:solidFill>
                    <a:schemeClr val="bg2">
                      <a:lumMod val="10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Graphik Light"/>
                </a:rPr>
                <a:t>W</a:t>
              </a:r>
              <a:r>
                <a:rPr kumimoji="0" lang="en-US" sz="1500" b="1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latin typeface="Calibri" charset="0"/>
                  <a:ea typeface="Calibri" charset="0"/>
                  <a:cs typeface="Calibri" charset="0"/>
                  <a:sym typeface="Graphik Light"/>
                </a:rPr>
                <a:t>124A 3-3 NOISY</a:t>
              </a:r>
              <a:r>
                <a:rPr kumimoji="0" lang="en-US" sz="1500" b="1" i="0" u="none" strike="noStrike" cap="none" spc="0" normalizeH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latin typeface="Calibri" charset="0"/>
                  <a:ea typeface="Calibri" charset="0"/>
                  <a:cs typeface="Calibri" charset="0"/>
                  <a:sym typeface="Graphik Light"/>
                </a:rPr>
                <a:t> PIXELS</a:t>
              </a:r>
              <a:endPara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Graphik Light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958" y="3235148"/>
            <a:ext cx="3455411" cy="3169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10520" y="2121931"/>
            <a:ext cx="2268110" cy="1013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u="sng" dirty="0" smtClean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  <a:sym typeface="Graphik Light"/>
              </a:rPr>
              <a:t>ALICE ITS3 RESULTS</a:t>
            </a:r>
            <a:endParaRPr kumimoji="0" lang="en-US" sz="2000" b="1" i="0" u="sng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Graphik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30878" y="2121931"/>
            <a:ext cx="2268110" cy="1013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u="sng" dirty="0" smtClean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  <a:sym typeface="Graphik Light"/>
              </a:rPr>
              <a:t>SVT RESULTS</a:t>
            </a:r>
            <a:endParaRPr kumimoji="0" lang="en-US" sz="2000" b="1" i="0" u="sng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Graphik Light"/>
            </a:endParaRPr>
          </a:p>
        </p:txBody>
      </p:sp>
    </p:spTree>
    <p:extLst>
      <p:ext uri="{BB962C8B-B14F-4D97-AF65-F5344CB8AC3E}">
        <p14:creationId xmlns:p14="http://schemas.microsoft.com/office/powerpoint/2010/main" val="25874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21"/>
    </mc:Choice>
    <mc:Fallback xmlns="">
      <p:transition spd="slow" advTm="7372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Footer Placeholder 28"/>
          <p:cNvSpPr txBox="1"/>
          <p:nvPr/>
        </p:nvSpPr>
        <p:spPr>
          <a:xfrm>
            <a:off x="4084320" y="6400413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45720" bIns="45720" anchor="ctr">
            <a:spAutoFit/>
          </a:bodyPr>
          <a:lstStyle>
            <a:lvl1pPr algn="ctr" defTabSz="1828800">
              <a:spcBef>
                <a:spcPts val="0"/>
              </a:spcBef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200" dirty="0"/>
              <a:t>MIT group meeting</a:t>
            </a:r>
          </a:p>
        </p:txBody>
      </p:sp>
      <p:sp>
        <p:nvSpPr>
          <p:cNvPr id="350" name="Nuclear matter at high densities with heavy ions"/>
          <p:cNvSpPr txBox="1"/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defTabSz="1643061">
              <a:spcBef>
                <a:spcPts val="0"/>
              </a:spcBef>
              <a:defRPr sz="8000">
                <a:solidFill>
                  <a:srgbClr val="455769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hangingPunct="0"/>
            <a:r>
              <a:rPr lang="en-US" sz="4000" kern="0" dirty="0" smtClean="0"/>
              <a:t>CURRENT STATUS OF THE SETUP</a:t>
            </a:r>
            <a:endParaRPr sz="4000" kern="0" dirty="0"/>
          </a:p>
        </p:txBody>
      </p:sp>
      <p:sp>
        <p:nvSpPr>
          <p:cNvPr id="351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0800302" y="6354248"/>
            <a:ext cx="367407" cy="3693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/>
          </a:p>
        </p:txBody>
      </p:sp>
      <p:pic>
        <p:nvPicPr>
          <p:cNvPr id="35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9048" y="106348"/>
            <a:ext cx="1357321" cy="840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55473" y="1882455"/>
            <a:ext cx="2604253" cy="35882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201" y="1882455"/>
            <a:ext cx="2604253" cy="35882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929" y="1882455"/>
            <a:ext cx="2691183" cy="35882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4587" y="1882455"/>
            <a:ext cx="2648922" cy="35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21"/>
    </mc:Choice>
    <mc:Fallback xmlns="">
      <p:transition spd="slow" advTm="7372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Footer Placeholder 28"/>
          <p:cNvSpPr txBox="1"/>
          <p:nvPr/>
        </p:nvSpPr>
        <p:spPr>
          <a:xfrm>
            <a:off x="4084320" y="6400413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45720" bIns="45720" anchor="ctr">
            <a:spAutoFit/>
          </a:bodyPr>
          <a:lstStyle>
            <a:lvl1pPr algn="ctr" defTabSz="1828800">
              <a:spcBef>
                <a:spcPts val="0"/>
              </a:spcBef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200" dirty="0"/>
              <a:t>MIT group meeting</a:t>
            </a:r>
          </a:p>
        </p:txBody>
      </p:sp>
      <p:sp>
        <p:nvSpPr>
          <p:cNvPr id="350" name="Nuclear matter at high densities with heavy ions"/>
          <p:cNvSpPr txBox="1"/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defTabSz="1643061">
              <a:spcBef>
                <a:spcPts val="0"/>
              </a:spcBef>
              <a:defRPr sz="8000">
                <a:solidFill>
                  <a:srgbClr val="455769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hangingPunct="0"/>
            <a:r>
              <a:rPr lang="en-US" sz="4000" kern="0" dirty="0" smtClean="0"/>
              <a:t>CURRENT STATUS OF THE SETUP</a:t>
            </a:r>
            <a:endParaRPr sz="4000" kern="0" dirty="0"/>
          </a:p>
        </p:txBody>
      </p:sp>
      <p:sp>
        <p:nvSpPr>
          <p:cNvPr id="351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0800302" y="6354248"/>
            <a:ext cx="367407" cy="3693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pic>
        <p:nvPicPr>
          <p:cNvPr id="35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9048" y="106348"/>
            <a:ext cx="1357321" cy="840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905277"/>
            <a:ext cx="5106649" cy="3829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562" y="1905277"/>
            <a:ext cx="5106650" cy="382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21"/>
    </mc:Choice>
    <mc:Fallback xmlns="">
      <p:transition spd="slow" advTm="7372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2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MIT group meeting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098"/>
          <a:stretch/>
        </p:blipFill>
        <p:spPr>
          <a:xfrm>
            <a:off x="436948" y="301755"/>
            <a:ext cx="11096942" cy="5919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53400" y="5408886"/>
            <a:ext cx="30492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Slide by </a:t>
            </a:r>
            <a:r>
              <a:rPr lang="en-US" b="1" dirty="0" err="1" smtClean="0">
                <a:solidFill>
                  <a:srgbClr val="FF0000"/>
                </a:solidFill>
              </a:rPr>
              <a:t>Gregor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Eberwein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19"/>
    </mc:Choice>
    <mc:Fallback xmlns="">
      <p:transition spd="slow" advTm="4031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3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MIT group meeting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539750"/>
            <a:ext cx="10858500" cy="581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720" y="1278709"/>
            <a:ext cx="30492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Slide by </a:t>
            </a:r>
            <a:r>
              <a:rPr lang="en-US" b="1" dirty="0" err="1" smtClean="0">
                <a:solidFill>
                  <a:srgbClr val="FF0000"/>
                </a:solidFill>
              </a:rPr>
              <a:t>Gregor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Eberwein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8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19"/>
    </mc:Choice>
    <mc:Fallback xmlns="">
      <p:transition spd="slow" advTm="4031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/>
              <a:t>MIT RESPONSIBILITIES FOR SVT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MIT group meeting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980661" y="1431235"/>
            <a:ext cx="105089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dirty="0" err="1" smtClean="0"/>
              <a:t>Jelena</a:t>
            </a:r>
            <a:r>
              <a:rPr lang="en-US" sz="2000" dirty="0" smtClean="0"/>
              <a:t> is part of the ALICE ITS3 design team of a 27 cm long MAPS detector</a:t>
            </a:r>
          </a:p>
          <a:p>
            <a:pPr marL="285750" indent="-285750" algn="just">
              <a:buFont typeface="Arial" charset="0"/>
              <a:buChar char="•"/>
            </a:pPr>
            <a:endParaRPr lang="en-US" sz="2000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/>
              <a:t>SVT </a:t>
            </a:r>
            <a:r>
              <a:rPr lang="en-US" sz="2000" dirty="0" smtClean="0"/>
              <a:t>has in place an agreement with ALICE ITS3 in order to reuse and repurpose its MAPS detectors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2000" dirty="0" smtClean="0"/>
              <a:t>They will share the design files and the technology will be adapted to </a:t>
            </a:r>
            <a:r>
              <a:rPr lang="en-US" sz="2000" dirty="0" err="1" smtClean="0"/>
              <a:t>ePIC</a:t>
            </a:r>
            <a:r>
              <a:rPr lang="en-US" sz="2000" dirty="0" smtClean="0"/>
              <a:t> needs</a:t>
            </a:r>
          </a:p>
          <a:p>
            <a:pPr marL="285750" indent="-285750" algn="just">
              <a:buFont typeface="Arial" charset="0"/>
              <a:buChar char="•"/>
            </a:pPr>
            <a:endParaRPr lang="en-US" sz="2000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/>
              <a:t>MIT (us) are responsible of </a:t>
            </a:r>
            <a:r>
              <a:rPr lang="en-US" sz="2000" dirty="0"/>
              <a:t>SVT </a:t>
            </a:r>
            <a:r>
              <a:rPr lang="en-US" sz="2000" dirty="0" smtClean="0"/>
              <a:t>WP2 (testing and </a:t>
            </a:r>
            <a:r>
              <a:rPr lang="en-US" sz="2000" dirty="0" err="1" smtClean="0"/>
              <a:t>characterisation</a:t>
            </a:r>
            <a:r>
              <a:rPr lang="en-US" sz="2000" dirty="0" smtClean="0"/>
              <a:t>)</a:t>
            </a:r>
          </a:p>
          <a:p>
            <a:pPr marL="285750" indent="-285750" algn="just">
              <a:buFont typeface="Arial" charset="0"/>
              <a:buChar char="•"/>
            </a:pPr>
            <a:endParaRPr lang="en-US" sz="2000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/>
              <a:t>Wafer </a:t>
            </a:r>
            <a:r>
              <a:rPr lang="en-US" sz="2000" dirty="0"/>
              <a:t>probe-based characterization </a:t>
            </a:r>
            <a:r>
              <a:rPr lang="en-US" sz="2000" dirty="0" smtClean="0"/>
              <a:t>has </a:t>
            </a:r>
            <a:r>
              <a:rPr lang="en-US" sz="2000" dirty="0"/>
              <a:t>emerged as the most efficient testing strategy for both SVT and ITS3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04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19"/>
    </mc:Choice>
    <mc:Fallback xmlns="">
      <p:transition spd="slow" advTm="4031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/>
              <a:t>WHAT IS WAFER PROBING AND WHY?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MIT group meeting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980661" y="1431235"/>
            <a:ext cx="105089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dirty="0" smtClean="0"/>
              <a:t>What is wafer probing?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2000" dirty="0"/>
              <a:t>A wafer </a:t>
            </a:r>
            <a:r>
              <a:rPr lang="en-US" sz="2000" dirty="0" smtClean="0"/>
              <a:t>probing </a:t>
            </a:r>
            <a:r>
              <a:rPr lang="en-US" sz="2000" dirty="0"/>
              <a:t>is </a:t>
            </a:r>
            <a:r>
              <a:rPr lang="en-US" sz="2000" b="1" dirty="0"/>
              <a:t>a system used for electrical testing of the wafers of individual </a:t>
            </a:r>
            <a:r>
              <a:rPr lang="en-US" sz="2000" b="1" dirty="0" smtClean="0"/>
              <a:t>chips</a:t>
            </a:r>
          </a:p>
          <a:p>
            <a:pPr marL="1200150" lvl="2" indent="-285750" algn="just">
              <a:buFont typeface="Arial" charset="0"/>
              <a:buChar char="•"/>
            </a:pPr>
            <a:r>
              <a:rPr lang="en-US" sz="2000" dirty="0" smtClean="0"/>
              <a:t>Power on, read/write register, analogue and digital scans, threshold etc. </a:t>
            </a:r>
          </a:p>
          <a:p>
            <a:pPr marL="1200150" lvl="2" indent="-285750" algn="just">
              <a:buFont typeface="Arial" charset="0"/>
              <a:buChar char="•"/>
            </a:pPr>
            <a:endParaRPr lang="en-US" sz="20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/>
              <a:t>Why do we want to use it as main characterization technique?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2000" dirty="0" smtClean="0"/>
              <a:t>It makes the process faster and more efficient</a:t>
            </a:r>
          </a:p>
          <a:p>
            <a:pPr lvl="1" algn="just"/>
            <a:r>
              <a:rPr lang="en-US" sz="2000" b="1" dirty="0">
                <a:solidFill>
                  <a:srgbClr val="B80524"/>
                </a:solidFill>
              </a:rPr>
              <a:t> → It is effectively the only viable solution for the SVT (~200 wafers to test</a:t>
            </a:r>
            <a:r>
              <a:rPr lang="en-US" sz="2000" b="1" dirty="0" smtClean="0">
                <a:solidFill>
                  <a:srgbClr val="B80524"/>
                </a:solidFill>
              </a:rPr>
              <a:t>)</a:t>
            </a:r>
          </a:p>
          <a:p>
            <a:pPr lvl="1" algn="just"/>
            <a:endParaRPr lang="en-US" sz="2000" b="1" dirty="0">
              <a:solidFill>
                <a:srgbClr val="B80524"/>
              </a:solidFill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US" sz="2000" dirty="0" smtClean="0"/>
              <a:t>Is this not done for most of our detectors?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sz="2000" dirty="0" smtClean="0"/>
              <a:t>Yes it is a technique that has been used for years but at MIT we want to go one step further a try a new technique that allows to get data at high-speeds, so far all the testing was at &lt; 300 Mbps</a:t>
            </a:r>
          </a:p>
          <a:p>
            <a:pPr marL="285750" indent="-285750" algn="just">
              <a:buFont typeface="Arial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43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19"/>
    </mc:Choice>
    <mc:Fallback xmlns="">
      <p:transition spd="slow" advTm="4031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lvl="0">
              <a:defRPr/>
            </a:pPr>
            <a:r>
              <a:rPr lang="en-US" sz="4000" dirty="0" smtClean="0"/>
              <a:t>A DEDICATED WAFER PROBER @ CERN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MIT group meeting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180771" y="1389167"/>
            <a:ext cx="7688943" cy="2275596"/>
            <a:chOff x="2064657" y="1169979"/>
            <a:chExt cx="7743601" cy="2436728"/>
          </a:xfrm>
        </p:grpSpPr>
        <p:grpSp>
          <p:nvGrpSpPr>
            <p:cNvPr id="18" name="Group 17"/>
            <p:cNvGrpSpPr/>
            <p:nvPr/>
          </p:nvGrpSpPr>
          <p:grpSpPr>
            <a:xfrm>
              <a:off x="2064657" y="1169979"/>
              <a:ext cx="7594600" cy="2436728"/>
              <a:chOff x="685800" y="3761167"/>
              <a:chExt cx="7594600" cy="2436728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199" y="3813946"/>
                <a:ext cx="3720985" cy="1994925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2394355" y="5828563"/>
                <a:ext cx="4025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VERTICAL PROBE CARD</a:t>
                </a:r>
                <a:endParaRPr lang="en-US" b="1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85800" y="3761167"/>
                <a:ext cx="7594600" cy="215703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37" b="33893"/>
            <a:stretch/>
          </p:blipFill>
          <p:spPr>
            <a:xfrm>
              <a:off x="5786162" y="1222757"/>
              <a:ext cx="4022096" cy="1994925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>
            <a:off x="718276" y="3834811"/>
            <a:ext cx="10368000" cy="0"/>
          </a:xfrm>
          <a:prstGeom prst="line">
            <a:avLst/>
          </a:prstGeom>
          <a:ln w="984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3938318" y="4035064"/>
            <a:ext cx="4025900" cy="2436728"/>
            <a:chOff x="7946335" y="3761167"/>
            <a:chExt cx="4025900" cy="24367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7132" y="3805985"/>
              <a:ext cx="2889250" cy="2067396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946335" y="3761167"/>
              <a:ext cx="4025900" cy="2436728"/>
              <a:chOff x="7946335" y="3761167"/>
              <a:chExt cx="4025900" cy="2436728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7946335" y="5828563"/>
                <a:ext cx="4025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CANTILEVER PROBE CARD</a:t>
                </a:r>
                <a:endParaRPr lang="en-US" b="1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422861" y="3761167"/>
                <a:ext cx="3209235" cy="215703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 rot="16200000">
            <a:off x="407729" y="2185292"/>
            <a:ext cx="146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HIGH SPEED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407729" y="4933559"/>
            <a:ext cx="146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LOW SPEED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51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53"/>
    </mc:Choice>
    <mc:Fallback xmlns="">
      <p:transition spd="slow" advTm="8305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lvl="0">
              <a:defRPr/>
            </a:pPr>
            <a:r>
              <a:rPr lang="en-US" sz="4000" dirty="0" smtClean="0"/>
              <a:t>A DEDICATED WAFER PROBER @ CERN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MIT group meeting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01" y="1390945"/>
            <a:ext cx="2687773" cy="27415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405" y="2434520"/>
            <a:ext cx="2930504" cy="1697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9951" y="1918110"/>
            <a:ext cx="2686417" cy="2214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2403" y="1728520"/>
            <a:ext cx="2586071" cy="24039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8901" y="4433264"/>
            <a:ext cx="2504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dirty="0"/>
              <a:t>MPI TS-3500 </a:t>
            </a:r>
            <a:r>
              <a:rPr lang="en-US" sz="2000" dirty="0" smtClean="0"/>
              <a:t>SE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/>
              <a:t>Installed </a:t>
            </a:r>
            <a:r>
              <a:rPr lang="en-US" sz="2000" dirty="0"/>
              <a:t>at </a:t>
            </a:r>
            <a:r>
              <a:rPr lang="en-US" sz="2000" dirty="0" smtClean="0"/>
              <a:t>the </a:t>
            </a:r>
            <a:r>
              <a:rPr lang="en-US" sz="2000" dirty="0"/>
              <a:t>DSF lab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66674" y="4433264"/>
            <a:ext cx="2504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dirty="0" smtClean="0"/>
              <a:t>Wafer wallet for fully automatized testing</a:t>
            </a:r>
            <a:endParaRPr lang="en-US" sz="2000" dirty="0"/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86409" y="4433264"/>
            <a:ext cx="25860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dirty="0" smtClean="0"/>
              <a:t>Multiple cameras available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Must for vertical probing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251014" y="4433264"/>
            <a:ext cx="250428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Capable to load 300 mm wafers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Micro-holes for accurate placing of ultra thin wafers</a:t>
            </a:r>
            <a:endParaRPr lang="en-US" sz="2000" dirty="0"/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0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53"/>
    </mc:Choice>
    <mc:Fallback xmlns="">
      <p:transition spd="slow" advTm="8305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smtClean="0"/>
              <a:t>PROBE CAR SETUP AND WAFER MAP GENARATION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MIT group meeting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66671" y="1218772"/>
            <a:ext cx="3822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Probe card holder and alignment </a:t>
            </a:r>
            <a:endParaRPr lang="en-US" sz="2000" b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8013698" y="5187485"/>
            <a:ext cx="256266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Inclination adjust wheel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Screws for z position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Rails for X and Y 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110632" y="1755117"/>
            <a:ext cx="4368800" cy="3151199"/>
            <a:chOff x="7196492" y="1843341"/>
            <a:chExt cx="4157308" cy="285102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6492" y="1843341"/>
              <a:ext cx="4157308" cy="28510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045023">
              <a:off x="10198252" y="3506497"/>
              <a:ext cx="654122" cy="914957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10436881" y="2693937"/>
              <a:ext cx="194809" cy="2286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907791" y="2693937"/>
              <a:ext cx="194809" cy="2286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818890" y="3404833"/>
              <a:ext cx="194809" cy="2286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0562090" y="3354033"/>
              <a:ext cx="194809" cy="2286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394700" y="2846337"/>
              <a:ext cx="241300" cy="1041438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9865965" y="2846337"/>
              <a:ext cx="241300" cy="1041438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000388" y="1178840"/>
            <a:ext cx="2917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smtClean="0"/>
              <a:t>Wafer map generation </a:t>
            </a:r>
            <a:endParaRPr lang="en-US" sz="2000" b="1" u="sng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5149" t="1244" r="3681"/>
          <a:stretch/>
        </p:blipFill>
        <p:spPr>
          <a:xfrm rot="16200000">
            <a:off x="2399577" y="4032523"/>
            <a:ext cx="2118707" cy="24293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36"/>
          <a:stretch/>
        </p:blipFill>
        <p:spPr>
          <a:xfrm>
            <a:off x="945831" y="1706415"/>
            <a:ext cx="2364836" cy="22575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78"/>
          <a:stretch/>
        </p:blipFill>
        <p:spPr>
          <a:xfrm>
            <a:off x="3660487" y="1731505"/>
            <a:ext cx="2457698" cy="227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54"/>
    </mc:Choice>
    <mc:Fallback xmlns="">
      <p:transition spd="slow" advTm="9385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/>
              <a:t>PROBE TO PAD ALIGNMENT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MIT group meeting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2221497"/>
            <a:ext cx="5087280" cy="2755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94015" y="1660688"/>
            <a:ext cx="194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smtClean="0"/>
              <a:t>Topography maps</a:t>
            </a:r>
            <a:endParaRPr lang="en-US" b="1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173" y="2221497"/>
            <a:ext cx="5045628" cy="27559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68837" y="1660688"/>
            <a:ext cx="392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Pobe</a:t>
            </a:r>
            <a:r>
              <a:rPr lang="en-US" b="1" u="sng" dirty="0" smtClean="0"/>
              <a:t> To Pad Alignment training (PTPA)</a:t>
            </a:r>
            <a:endParaRPr lang="en-US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838199" y="5143500"/>
            <a:ext cx="508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Uses light reflection to calculate the differences in heights across the wafer using the specified dies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266520" y="5168874"/>
            <a:ext cx="508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Training procedure using marker, pads and tips to align needles to pads in X, Y and 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3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73"/>
    </mc:Choice>
    <mc:Fallback xmlns="">
      <p:transition spd="slow" advTm="7047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535</Words>
  <Application>Microsoft Macintosh PowerPoint</Application>
  <PresentationFormat>Widescreen</PresentationFormat>
  <Paragraphs>128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Calibri</vt:lpstr>
      <vt:lpstr>Calibri Light</vt:lpstr>
      <vt:lpstr>DIN Condensed</vt:lpstr>
      <vt:lpstr>DIN Condensed Bold</vt:lpstr>
      <vt:lpstr>Graphik Light</vt:lpstr>
      <vt:lpstr>Helvetica Neue</vt:lpstr>
      <vt:lpstr>Helvetica Neue Condensed</vt:lpstr>
      <vt:lpstr>Arial</vt:lpstr>
      <vt:lpstr>Office Theme</vt:lpstr>
      <vt:lpstr>SUMMARY OF MOSAIX CHARATERIZATION TALK EPIC COLLABORATION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OF MOSAIX CHARATERIZATION TALK EPIC COLLABORATION MEETING</dc:title>
  <dc:creator>Microsoft Office User</dc:creator>
  <cp:lastModifiedBy>Microsoft Office User</cp:lastModifiedBy>
  <cp:revision>11</cp:revision>
  <dcterms:created xsi:type="dcterms:W3CDTF">2025-01-24T14:08:37Z</dcterms:created>
  <dcterms:modified xsi:type="dcterms:W3CDTF">2025-01-31T15:44:50Z</dcterms:modified>
</cp:coreProperties>
</file>