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60" r:id="rId2"/>
    <p:sldId id="371" r:id="rId3"/>
    <p:sldId id="401" r:id="rId4"/>
    <p:sldId id="407" r:id="rId5"/>
    <p:sldId id="400" r:id="rId6"/>
    <p:sldId id="388" r:id="rId7"/>
    <p:sldId id="408" r:id="rId8"/>
    <p:sldId id="395" r:id="rId9"/>
    <p:sldId id="396" r:id="rId10"/>
    <p:sldId id="386" r:id="rId11"/>
    <p:sldId id="295" r:id="rId12"/>
    <p:sldId id="384" r:id="rId13"/>
    <p:sldId id="379" r:id="rId14"/>
    <p:sldId id="392" r:id="rId15"/>
    <p:sldId id="393" r:id="rId16"/>
    <p:sldId id="391" r:id="rId17"/>
    <p:sldId id="373" r:id="rId18"/>
    <p:sldId id="397" r:id="rId19"/>
    <p:sldId id="398" r:id="rId20"/>
    <p:sldId id="376" r:id="rId21"/>
    <p:sldId id="378" r:id="rId22"/>
    <p:sldId id="394" r:id="rId23"/>
    <p:sldId id="383" r:id="rId24"/>
    <p:sldId id="385" r:id="rId25"/>
    <p:sldId id="382" r:id="rId26"/>
    <p:sldId id="399" r:id="rId27"/>
    <p:sldId id="380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0000FF"/>
    <a:srgbClr val="92D050"/>
    <a:srgbClr val="000000"/>
    <a:srgbClr val="DB0000"/>
    <a:srgbClr val="1E21A2"/>
    <a:srgbClr val="BF9000"/>
    <a:srgbClr val="FFC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A83D793-5818-46C6-A09D-4E6EB43F7FF1}" v="17" dt="2021-09-07T11:25:52.90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802" autoAdjust="0"/>
    <p:restoredTop sz="94660"/>
  </p:normalViewPr>
  <p:slideViewPr>
    <p:cSldViewPr snapToGrid="0">
      <p:cViewPr varScale="1">
        <p:scale>
          <a:sx n="85" d="100"/>
          <a:sy n="85" d="100"/>
        </p:scale>
        <p:origin x="57" y="11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7" d="100"/>
          <a:sy n="67" d="100"/>
        </p:scale>
        <p:origin x="2613" y="33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14T10:15:41.9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1839 0 0,'0'0'432'0'0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24T18:08:59.686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77 173 19895 0 0,'0'-52'880'0'0,"-5"23"184"0"0,-6 3-848 0 0,1 3-216 0 0,2 5 0 0 0,0 5 0 0 0,1 2-1056 0 0,-7 16-1624 0 0,1 8 1304 0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24T18:08:59.686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77 173 19895 0 0,'0'-52'880'0'0,"-5"23"184"0"0,-6 3-848 0 0,1 3-216 0 0,2 5 0 0 0,0 5 0 0 0,1 2-1056 0 0,-7 16-1624 0 0,1 8 1304 0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6T11:05:38.504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12 12 3223 0 0,'0'0'984'0'0,"1"-2"-245"0"0,-1 2-700 0 0,0 0 0 0 0,0-1 1 0 0,0 1-1 0 0,0 0 0 0 0,0 0 0 0 0,0-1 0 0 0,0 1 0 0 0,0 0 1 0 0,0-1-1 0 0,0 1 0 0 0,0 0 0 0 0,0-1 0 0 0,0 1 0 0 0,0 0 0 0 0,0-1 1 0 0,0 1-1 0 0,0 0 0 0 0,0 0 0 0 0,-1-1 0 0 0,1 1 0 0 0,0 0 1 0 0,0-1-1 0 0,0 1 0 0 0,0 0 0 0 0,-1 0 0 0 0,1-1 0 0 0,0 1 1 0 0,0 0-1 0 0,0 0 0 0 0,-1 0 0 0 0,1-1 0 0 0,0 1 0 0 0,0 0 1 0 0,-1 0-1 0 0,1 0 0 0 0,0 0 0 0 0,-1 0 0 0 0,1 0 0 0 0,0-1 0 0 0,-1 1 1 0 0,1 0-1 0 0,0 0 0 0 0,0 0 0 0 0,-1 0 0 0 0,1 0 0 0 0,0 0 1 0 0,-1 0-1 0 0,1 0 0 0 0,0 0 0 0 0,-1 0 0 0 0,1 0 0 0 0,0 1 1 0 0,-1-1-1 0 0,-1 0-277 0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8T06:21:33.440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79 95 21655 0 0,'9'-38'960'0'0,"-4"17"192"0"0,-5 3-920 0 0,-3 7-232 0 0,-5 5 0 0 0,-5 7 0 0 0,-7 9-2280 0 0,-2 8-504 0 0,-4 6-104 0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8T06:21:33.440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79 95 21655 0 0,'9'-38'960'0'0,"-4"17"192"0"0,-5 3-920 0 0,-3 7-232 0 0,-5 5 0 0 0,-5 7 0 0 0,-7 9-2280 0 0,-2 8-504 0 0,-4 6-104 0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18T06:21:33.440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79 95 21655 0 0,'9'-38'960'0'0,"-4"17"192"0"0,-5 3-920 0 0,-3 7-232 0 0,-5 5 0 0 0,-5 7 0 0 0,-7 9-2280 0 0,-2 8-504 0 0,-4 6-104 0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21T05:43:50.162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0 919 0 0,'0'0'1928'0'0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2-23T09:39:08.186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0 12351 0 0,'0'0'2544'0'0,"15"15"-3352"0"0,-3-6-176 0 0,14-4-1056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3-05T10:08:56.671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42 3223 0 0,'23'-21'-93'0'0,"-8"9"1253"0"0,-2 4 6564 0 0,-5 8-5973 0 0,-5 1-1625 0 0,6 2 14 0 0,7 15 35 0 0,-13-13-341 0 0,0-1-147 0 0,1 1 1 0 0,-1 1 0 0 0,0-1 0 0 0,-1 0-1 0 0,1 1 1 0 0,2 10 0 0 0,-2-5-4015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11T09:17:02.33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27 12551 0 0,'21'-17'552'0'0,"-8"10"256"0"0,-2 4-808 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26T06:38:02.691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54 15663 0 0,'18'-14'696'0'0,"-8"2"136"0"0,-2 1-664 0 0,-2 1-168 0 0,2 4-768 0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26T06:38:42.733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51 3679 0 0,'1'-2'284'0'0,"35"-43"4864"0"0,-34 44-4685 0 0,-1 0-384 0 0,-1 1-118 0 0,0 0 0 0 0,1 0 0 0 0,-1 0 0 0 0,0 0 0 0 0,0-1 0 0 0,0 1 0 0 0,0 0 1 0 0,0 0-1 0 0,1 0 0 0 0,-1 0 0 0 0,0 0 0 0 0,0 0 0 0 0,0 0 0 0 0,0 0 0 0 0,1 0 1 0 0,-1-1-1 0 0,0 1 0 0 0,0 0 0 0 0,0 0 0 0 0,1 0 0 0 0,-1 0 0 0 0,0 0 0 0 0,0 0 0 0 0,0 0 1 0 0,1 0-1 0 0,-1 0 0 0 0,0 0 0 0 0,0 0 0 0 0,0 1 0 0 0,1-1 0 0 0,-1 0 0 0 0,0 0 1 0 0,0 0-1 0 0,0 0 0 0 0,0 0 0 0 0,1 0 0 0 0,-1 0 0 0 0,0 0 0 0 0,0 1 0 0 0,0-1 1 0 0,0 0-1 0 0,0 0 0 0 0,1 0 0 0 0,-1 0 0 0 0,0 0 0 0 0,0 1 0 0 0,0-1 0 0 0,0 0 0 0 0,0 0 1 0 0,0 0-1 0 0,0 0 0 0 0,0 1 0 0 0,0-1 0 0 0,0 0 0 0 0,0 0 0 0 0,0 0 0 0 0,1 1 1 0 0,-1-1-1 0 0,0 0 0 0 0,-1 0 0 0 0,1 1 0 0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26T06:38:02.691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54 15663 0 0,'18'-14'696'0'0,"-8"2"136"0"0,-2 1-664 0 0,-2 1-168 0 0,2 4-768 0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26T06:38:42.733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51 3679 0 0,'1'-2'284'0'0,"35"-43"4864"0"0,-34 44-4685 0 0,-1 0-384 0 0,-1 1-118 0 0,0 0 0 0 0,1 0 0 0 0,-1 0 0 0 0,0 0 0 0 0,0-1 0 0 0,0 1 0 0 0,0 0 1 0 0,0 0-1 0 0,1 0 0 0 0,-1 0 0 0 0,0 0 0 0 0,0 0 0 0 0,0 0 0 0 0,0 0 0 0 0,1 0 1 0 0,-1-1-1 0 0,0 1 0 0 0,0 0 0 0 0,0 0 0 0 0,1 0 0 0 0,-1 0 0 0 0,0 0 0 0 0,0 0 0 0 0,0 0 1 0 0,1 0-1 0 0,-1 0 0 0 0,0 0 0 0 0,0 0 0 0 0,0 1 0 0 0,1-1 0 0 0,-1 0 0 0 0,0 0 1 0 0,0 0-1 0 0,0 0 0 0 0,0 0 0 0 0,1 0 0 0 0,-1 0 0 0 0,0 0 0 0 0,0 1 0 0 0,0-1 1 0 0,0 0-1 0 0,0 0 0 0 0,1 0 0 0 0,-1 0 0 0 0,0 0 0 0 0,0 1 0 0 0,0-1 0 0 0,0 0 0 0 0,0 0 1 0 0,0 0-1 0 0,0 0 0 0 0,0 1 0 0 0,0-1 0 0 0,0 0 0 0 0,0 0 0 0 0,0 0 0 0 0,1 1 1 0 0,-1-1-1 0 0,0 0 0 0 0,-1 0 0 0 0,1 1 0 0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23T15:31:02.562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3223 0 0,'0'0'4447'0'0,"1"2"-4359"0"0,0 1-185 0 0,1-1 0 0 0,-1 0 0 0 0,0 0 0 0 0,0 1 0 0 0,0-1 0 0 0,0 1 0 0 0,0-1 0 0 0,0 1 0 0 0,-1-1 0 0 0,1 1 0 0 0,-1 4 0 0 0,0-1-810 0 0,1 8-1533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2D4AEA-1D4C-43B6-92E4-65A34032C4F8}" type="datetimeFigureOut">
              <a:rPr lang="en-GB" smtClean="0"/>
              <a:t>07/09/2021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0C027A-9523-4CCA-966B-8D472632AF1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52509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AB0D69-6890-4477-A23F-E7B2B84D38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FEB1C55-4EBD-47C7-BCA9-B4773453BF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88A7DF-CB66-4548-A929-76AEF8B94C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94D97-C15C-4C8E-BB0E-FA769DBB7F9B}" type="datetime1">
              <a:rPr lang="en-GB" smtClean="0"/>
              <a:t>07/09/2021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A70CA4-EA43-43A9-8D98-8562DD509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76E146-8E19-42A9-AAC7-8746471FB5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256EF-1504-4D13-9EE1-A7E4ECE9F56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44640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0D03E4-A719-459D-BB27-EFDCB924DA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5550CB0-9C34-4D6F-B75A-EB433FE6C0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FA43F8-610F-48B2-9634-B4E3E68DAB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AF1509-2D56-46D7-81C0-257AD11D42F1}" type="datetime1">
              <a:rPr lang="en-GB" smtClean="0"/>
              <a:t>07/09/2021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12B1E1-43D1-4CDB-8C7B-902318DF33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A4FF4D-8FB3-4B60-B3CC-571954520F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256EF-1504-4D13-9EE1-A7E4ECE9F56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23303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0E58A8A-4588-4084-AE3C-BE5AB98F53E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EFEC38B-761C-401F-84B5-89FB31FC1D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D5C878-0594-4CC4-89D8-7CB8AB7E14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4276D-964F-4C68-976F-CC515C639AEC}" type="datetime1">
              <a:rPr lang="en-GB" smtClean="0"/>
              <a:t>07/09/2021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545769-9A9D-487A-ACE0-15DB471C6F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47AF29-61D1-4C89-8739-6EDB60605A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256EF-1504-4D13-9EE1-A7E4ECE9F56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27589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7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U:\20160506_PSI_Luftbild_0292.jpg"/>
          <p:cNvPicPr>
            <a:picLocks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39"/>
          <a:stretch/>
        </p:blipFill>
        <p:spPr bwMode="auto">
          <a:xfrm>
            <a:off x="4347390" y="260651"/>
            <a:ext cx="6741180" cy="3168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eck 5"/>
          <p:cNvSpPr/>
          <p:nvPr/>
        </p:nvSpPr>
        <p:spPr bwMode="auto">
          <a:xfrm>
            <a:off x="-3" y="260650"/>
            <a:ext cx="4203947" cy="3168351"/>
          </a:xfrm>
          <a:prstGeom prst="rect">
            <a:avLst/>
          </a:prstGeom>
          <a:solidFill>
            <a:srgbClr val="E5E5E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spcBef>
                <a:spcPct val="0"/>
              </a:spcBef>
              <a:defRPr/>
            </a:pPr>
            <a:endParaRPr lang="de-DE" sz="3200" dirty="0">
              <a:ln>
                <a:solidFill>
                  <a:srgbClr val="FFFFFF"/>
                </a:solidFill>
              </a:ln>
              <a:latin typeface="Times" charset="0"/>
            </a:endParaRPr>
          </a:p>
        </p:txBody>
      </p:sp>
      <p:pic>
        <p:nvPicPr>
          <p:cNvPr id="5" name="Bild 24" descr="PSI-Logo_narrow_30k.eps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107017" y="548697"/>
            <a:ext cx="1627200" cy="579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hteck 15"/>
          <p:cNvSpPr>
            <a:spLocks noChangeArrowheads="1"/>
          </p:cNvSpPr>
          <p:nvPr userDrawn="1"/>
        </p:nvSpPr>
        <p:spPr bwMode="auto">
          <a:xfrm>
            <a:off x="1104016" y="6042000"/>
            <a:ext cx="816000" cy="816000"/>
          </a:xfrm>
          <a:prstGeom prst="rect">
            <a:avLst/>
          </a:prstGeom>
          <a:solidFill>
            <a:srgbClr val="B9B9B9"/>
          </a:solidFill>
          <a:ln>
            <a:noFill/>
          </a:ln>
        </p:spPr>
        <p:txBody>
          <a:bodyPr/>
          <a:lstStyle/>
          <a:p>
            <a:pPr>
              <a:spcBef>
                <a:spcPct val="0"/>
              </a:spcBef>
            </a:pPr>
            <a:endParaRPr lang="de-DE" sz="3200" dirty="0">
              <a:latin typeface="Times" charset="0"/>
            </a:endParaRPr>
          </a:p>
        </p:txBody>
      </p:sp>
      <p:sp>
        <p:nvSpPr>
          <p:cNvPr id="1027" name="Rectangle 8"/>
          <p:cNvSpPr>
            <a:spLocks noGrp="1" noChangeArrowheads="1"/>
          </p:cNvSpPr>
          <p:nvPr>
            <p:ph type="title" hasCustomPrompt="1"/>
          </p:nvPr>
        </p:nvSpPr>
        <p:spPr>
          <a:xfrm>
            <a:off x="1085866" y="4365104"/>
            <a:ext cx="10625665" cy="1080120"/>
          </a:xfrm>
        </p:spPr>
        <p:txBody>
          <a:bodyPr/>
          <a:lstStyle>
            <a:lvl1pPr>
              <a:lnSpc>
                <a:spcPct val="100000"/>
              </a:lnSpc>
              <a:defRPr sz="3333">
                <a:solidFill>
                  <a:srgbClr val="686868"/>
                </a:solidFill>
                <a:latin typeface="Georgia" charset="0"/>
                <a:ea typeface="ヒラギノ角ゴ Pro W3" charset="0"/>
              </a:defRPr>
            </a:lvl1pPr>
          </a:lstStyle>
          <a:p>
            <a:pPr lvl="0"/>
            <a:r>
              <a:rPr lang="en-US" dirty="0"/>
              <a:t>Insert the title of your </a:t>
            </a:r>
            <a:br>
              <a:rPr lang="en-US" dirty="0"/>
            </a:br>
            <a:r>
              <a:rPr lang="en-US" dirty="0"/>
              <a:t>presentation here</a:t>
            </a:r>
            <a:endParaRPr lang="en-US" noProof="0" dirty="0"/>
          </a:p>
        </p:txBody>
      </p:sp>
      <p:sp>
        <p:nvSpPr>
          <p:cNvPr id="69649" name="Rectangle 17"/>
          <p:cNvSpPr>
            <a:spLocks noGrp="1" noChangeArrowheads="1"/>
          </p:cNvSpPr>
          <p:nvPr>
            <p:ph type="subTitle" sz="quarter" idx="1" hasCustomPrompt="1"/>
          </p:nvPr>
        </p:nvSpPr>
        <p:spPr bwMode="auto">
          <a:xfrm>
            <a:off x="1104017" y="3928576"/>
            <a:ext cx="10607516" cy="364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>
              <a:buNone/>
              <a:defRPr sz="2000" b="1">
                <a:solidFill>
                  <a:srgbClr val="969696"/>
                </a:solidFill>
                <a:ea typeface="ヒラギノ角ゴ Pro W3" charset="0"/>
              </a:defRPr>
            </a:lvl1pPr>
          </a:lstStyle>
          <a:p>
            <a:r>
              <a:rPr lang="en-US" dirty="0"/>
              <a:t>First name and Name Author  ::  Function  ::  Paul </a:t>
            </a:r>
            <a:r>
              <a:rPr lang="en-US" dirty="0" err="1"/>
              <a:t>Scherrer</a:t>
            </a:r>
            <a:r>
              <a:rPr lang="en-US" dirty="0"/>
              <a:t> </a:t>
            </a:r>
            <a:r>
              <a:rPr lang="en-US" dirty="0" err="1"/>
              <a:t>Institut</a:t>
            </a:r>
            <a:endParaRPr lang="en-US" dirty="0"/>
          </a:p>
        </p:txBody>
      </p:sp>
      <p:sp>
        <p:nvSpPr>
          <p:cNvPr id="10" name="Rechteck 1"/>
          <p:cNvSpPr>
            <a:spLocks noChangeArrowheads="1"/>
          </p:cNvSpPr>
          <p:nvPr userDrawn="1"/>
        </p:nvSpPr>
        <p:spPr bwMode="auto">
          <a:xfrm>
            <a:off x="7728182" y="3196597"/>
            <a:ext cx="3360373" cy="232404"/>
          </a:xfrm>
          <a:prstGeom prst="rect">
            <a:avLst/>
          </a:prstGeom>
          <a:solidFill>
            <a:schemeClr val="bg1">
              <a:alpha val="74117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0"/>
          <a:lstStyle/>
          <a:p>
            <a:pPr algn="ctr">
              <a:spcBef>
                <a:spcPct val="0"/>
              </a:spcBef>
            </a:pPr>
            <a:r>
              <a:rPr lang="de-CH" sz="1200" b="1" i="0" kern="0" spc="41" dirty="0">
                <a:solidFill>
                  <a:srgbClr val="505150"/>
                </a:solidFill>
                <a:latin typeface="+mn-lt"/>
                <a:cs typeface="Arial" charset="0"/>
              </a:rPr>
              <a:t>WIR SCHAFFEN WISSEN – HEUTE FÜR MORGEN</a:t>
            </a:r>
          </a:p>
        </p:txBody>
      </p:sp>
      <p:sp>
        <p:nvSpPr>
          <p:cNvPr id="9" name="Rechteck 8"/>
          <p:cNvSpPr/>
          <p:nvPr userDrawn="1"/>
        </p:nvSpPr>
        <p:spPr bwMode="auto">
          <a:xfrm>
            <a:off x="11232000" y="260650"/>
            <a:ext cx="960000" cy="3168351"/>
          </a:xfrm>
          <a:prstGeom prst="rect">
            <a:avLst/>
          </a:prstGeom>
          <a:solidFill>
            <a:srgbClr val="E5E5E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spcBef>
                <a:spcPct val="0"/>
              </a:spcBef>
              <a:defRPr/>
            </a:pPr>
            <a:endParaRPr lang="de-DE" sz="3200" dirty="0">
              <a:ln>
                <a:solidFill>
                  <a:srgbClr val="FFFFFF"/>
                </a:solidFill>
              </a:ln>
              <a:latin typeface="Times" charset="0"/>
            </a:endParaRPr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1104901" y="5534100"/>
            <a:ext cx="10606617" cy="391177"/>
          </a:xfrm>
        </p:spPr>
        <p:txBody>
          <a:bodyPr/>
          <a:lstStyle>
            <a:lvl1pPr marL="0" indent="0">
              <a:buNone/>
              <a:defRPr sz="2000" b="1">
                <a:solidFill>
                  <a:srgbClr val="969696"/>
                </a:solidFill>
              </a:defRPr>
            </a:lvl1pPr>
            <a:lvl2pPr marL="237047" indent="0">
              <a:buNone/>
              <a:defRPr sz="2000" b="1"/>
            </a:lvl2pPr>
            <a:lvl3pPr marL="474097" indent="0">
              <a:buNone/>
              <a:defRPr sz="2000" b="1"/>
            </a:lvl3pPr>
            <a:lvl4pPr marL="719613" indent="0">
              <a:buNone/>
              <a:defRPr sz="2000" b="1"/>
            </a:lvl4pPr>
            <a:lvl5pPr marL="956661" indent="0">
              <a:buNone/>
              <a:defRPr sz="2000" b="1"/>
            </a:lvl5pPr>
          </a:lstStyle>
          <a:p>
            <a:pPr lvl="0"/>
            <a:r>
              <a:rPr lang="en-US" dirty="0"/>
              <a:t>Insert the occasion and date of your presentation here</a:t>
            </a:r>
          </a:p>
        </p:txBody>
      </p:sp>
    </p:spTree>
    <p:extLst>
      <p:ext uri="{BB962C8B-B14F-4D97-AF65-F5344CB8AC3E}">
        <p14:creationId xmlns:p14="http://schemas.microsoft.com/office/powerpoint/2010/main" val="282812092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A6F3CA-85F4-4942-A80F-2EF961DB51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B05646-4719-4AA0-8ABE-894E03C540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352FF5-9AAE-453D-926B-3B84CF9987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E71140-5FB0-4945-9004-98CE96ADAB8C}" type="datetime1">
              <a:rPr lang="en-GB" smtClean="0"/>
              <a:t>07/09/2021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64E1D6-C69E-4505-B91F-6C5E33BBE9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A14B98-2794-4320-B9B1-415BCE2226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256EF-1504-4D13-9EE1-A7E4ECE9F56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07397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D0C0C1-3073-4F58-9464-82F4E46BE9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0EFC42-E649-443F-85CD-3BB9446553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D78107-DA0E-4B7A-875D-75A61DCD22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A984A-42E5-4283-8D44-886F29872EA3}" type="datetime1">
              <a:rPr lang="en-GB" smtClean="0"/>
              <a:t>07/09/2021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B9F49A-9105-40A4-A05B-2CE1579ABC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FBFE2F-FDFF-4089-B2AA-B7AFAA1F2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256EF-1504-4D13-9EE1-A7E4ECE9F56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54715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AFE7FE-79FE-4E9C-B183-17E44E9F82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265DC7-61A2-4B6E-81C4-341AA20764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C95EE6-7543-4925-A618-D9DBA7B428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445BCB-97F5-4D1B-B7F9-BCCD9F2182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FC3D6-EBF1-4553-835B-0F7BA4947666}" type="datetime1">
              <a:rPr lang="en-GB" smtClean="0"/>
              <a:t>07/09/2021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AFBB51-0333-4757-A668-F4E3EF955A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190C16-3485-4E3D-B1F8-1348AF4D0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256EF-1504-4D13-9EE1-A7E4ECE9F56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18644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24A5A7-F84E-4D8D-ABF1-75099E29A2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2173F3-0240-46DE-805F-6FFA2E1318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778356-4DFB-4DC1-B1DB-BEFB2C0781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59DBE87-4592-4354-AA32-C322E011D3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1035A25-48F9-4808-B9A8-E891334DD1B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B7E7772-FDF7-49D9-A996-A18497D823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14AF3-B8E6-4E9B-BAA2-83489EE9AC81}" type="datetime1">
              <a:rPr lang="en-GB" smtClean="0"/>
              <a:t>07/09/2021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09BBB1C-8F8B-4427-882D-863A6FAA2B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26E6DD4-7EC1-4A46-9835-50F92A5376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256EF-1504-4D13-9EE1-A7E4ECE9F56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40390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AEB261-19E7-4667-9CA2-0DF09F998D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D76C032-8DEE-44EB-95B5-661F4D7389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C3BB0-35F3-4AFF-81AE-AA5C8961E16B}" type="datetime1">
              <a:rPr lang="en-GB" smtClean="0"/>
              <a:t>07/09/2021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879268-8385-424B-A10F-1DC1091575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BD4FAD-D9B7-445A-A677-E87954C2D7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256EF-1504-4D13-9EE1-A7E4ECE9F56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13764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DBA5953-759F-4FB6-82D6-C51989C985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7AFBE-096D-4E0A-A7AD-08789016168D}" type="datetime1">
              <a:rPr lang="en-GB" smtClean="0"/>
              <a:t>07/09/2021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1C35258-CA5E-472C-92E9-E403F40F29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6FFFF0-C213-4F3A-BCBF-3C7BAFDEF8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256EF-1504-4D13-9EE1-A7E4ECE9F56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53426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F9F568-741F-4D1E-A843-3F6FBF628D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3456D0-9AE4-4DCB-812E-7CD71CD5DA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A6B05BA-18BF-43C0-85FF-2DCFEF9F25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4B070F-38C8-47B4-81A4-A61AA19759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65199F-4B72-45BF-9825-6E32DB61A8EA}" type="datetime1">
              <a:rPr lang="en-GB" smtClean="0"/>
              <a:t>07/09/2021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E71407-E2BC-42B2-8BD9-3B5D3B7DAA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FE0BFF-2AD9-4659-BACA-F8ECAF1CEA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256EF-1504-4D13-9EE1-A7E4ECE9F56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71043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7A9342-203A-403E-8F3D-90598BB4F2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33B1F66-798D-458E-90BC-8628DCF091C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0D89631-00B2-4D02-B36A-93E735F1DA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CEFFB0-5CBE-412B-99FA-1ABBE489C8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DDAAD-B3A2-4AB2-9032-BC4C66B02FC5}" type="datetime1">
              <a:rPr lang="en-GB" smtClean="0"/>
              <a:t>07/09/2021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62A4D8-27D9-4D76-99D9-BC98427F0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4EED58-0A56-4712-BE5D-DA0883A55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256EF-1504-4D13-9EE1-A7E4ECE9F56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98679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57B0617-0424-4937-86B8-01ABA1B78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AE82AB-04F5-4B2E-A12B-8E806888C5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BC3A36-2E44-405D-818A-B618E92B780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EC9DAE-F816-40E4-9CCB-71A8DE3013B9}" type="datetime1">
              <a:rPr lang="en-GB" smtClean="0"/>
              <a:t>07/09/2021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AA3914-308E-4353-87CC-607C6D86A1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F0DF69-49FA-4E59-9073-D8AFC6AC3D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5256EF-1504-4D13-9EE1-A7E4ECE9F56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28960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customXml" Target="../ink/ink4.xml"/><Relationship Id="rId3" Type="http://schemas.openxmlformats.org/officeDocument/2006/relationships/image" Target="NULL"/><Relationship Id="rId7" Type="http://schemas.openxmlformats.org/officeDocument/2006/relationships/image" Target="NULL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12.xml"/><Relationship Id="rId6" Type="http://schemas.openxmlformats.org/officeDocument/2006/relationships/customXml" Target="../ink/ink3.xml"/><Relationship Id="rId5" Type="http://schemas.openxmlformats.org/officeDocument/2006/relationships/image" Target="NULL"/><Relationship Id="rId4" Type="http://schemas.openxmlformats.org/officeDocument/2006/relationships/customXml" Target="../ink/ink2.xml"/><Relationship Id="rId9" Type="http://schemas.openxmlformats.org/officeDocument/2006/relationships/image" Target="NUL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customXml" Target="../ink/ink1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png"/><Relationship Id="rId7" Type="http://schemas.openxmlformats.org/officeDocument/2006/relationships/image" Target="../media/image23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5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0.PNG"/><Relationship Id="rId2" Type="http://schemas.openxmlformats.org/officeDocument/2006/relationships/customXml" Target="../ink/ink1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8.png"/><Relationship Id="rId4" Type="http://schemas.openxmlformats.org/officeDocument/2006/relationships/image" Target="../media/image37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ustomXml" Target="../ink/ink13.xm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ustomXml" Target="../ink/ink14.xm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customXml" Target="../ink/ink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png"/><Relationship Id="rId4" Type="http://schemas.openxmlformats.org/officeDocument/2006/relationships/customXml" Target="../ink/ink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ustomXml" Target="../ink/ink15.xm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2.png"/><Relationship Id="rId4" Type="http://schemas.openxmlformats.org/officeDocument/2006/relationships/image" Target="../media/image6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0.png"/><Relationship Id="rId2" Type="http://schemas.openxmlformats.org/officeDocument/2006/relationships/customXml" Target="../ink/ink1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hyperlink" Target="https://cds.cern.ch/record/2207348/files/tupmr019.pdf" TargetMode="External"/><Relationship Id="rId3" Type="http://schemas.openxmlformats.org/officeDocument/2006/relationships/hyperlink" Target="https://cds.cern.ch/record/1005055/files/p253.pdf" TargetMode="External"/><Relationship Id="rId7" Type="http://schemas.openxmlformats.org/officeDocument/2006/relationships/hyperlink" Target="https://journals.aps.org/prab/pdf/10.1103/PhysRevAccelBeams.22.064602" TargetMode="External"/><Relationship Id="rId2" Type="http://schemas.openxmlformats.org/officeDocument/2006/relationships/hyperlink" Target="https://accelconf.web.cern.ch/p75/PDF/PAC1975_1397.PDF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doi.org/10.5281/zenodo.2556503" TargetMode="External"/><Relationship Id="rId5" Type="http://schemas.openxmlformats.org/officeDocument/2006/relationships/hyperlink" Target="https://accelconf.web.cern.ch/IPAC2012/papers/moppd023.pdf" TargetMode="External"/><Relationship Id="rId10" Type="http://schemas.openxmlformats.org/officeDocument/2006/relationships/hyperlink" Target="https://accelconf.web.cern.ch/ipac2018/papers/thpak034.pdf" TargetMode="External"/><Relationship Id="rId4" Type="http://schemas.openxmlformats.org/officeDocument/2006/relationships/hyperlink" Target="https://journals.aps.org/prab/pdf/10.1103/PhysRevSTAB.14.054402" TargetMode="External"/><Relationship Id="rId9" Type="http://schemas.openxmlformats.org/officeDocument/2006/relationships/hyperlink" Target="https://journals.aps.org/prab/pdf/10.1103/PhysRevAccelBeams.23.054003" TargetMode="Externa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hyperlink" Target="https://s3.cern.ch/inspire-prod-files-d/d80323ad6ff45da4cf3e629126aefcb4" TargetMode="External"/><Relationship Id="rId3" Type="http://schemas.openxmlformats.org/officeDocument/2006/relationships/hyperlink" Target="http://hal.in2p3.fr/in2p3-00169415/document" TargetMode="External"/><Relationship Id="rId7" Type="http://schemas.openxmlformats.org/officeDocument/2006/relationships/hyperlink" Target="https://www.worldscientific.com/doi/abs/10.1142/9789812835215_0004" TargetMode="External"/><Relationship Id="rId2" Type="http://schemas.openxmlformats.org/officeDocument/2006/relationships/hyperlink" Target="https://accelconf.web.cern.ch/IPAC2015/papers/mopje077.pdf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indico.gsi.de/event/1910/contributions/5548/attachments/4539/5556/Cyclotrons_Seidel_heraeus.pdf" TargetMode="External"/><Relationship Id="rId5" Type="http://schemas.openxmlformats.org/officeDocument/2006/relationships/hyperlink" Target="https://indico.psi.ch/event/3484/attachments/5948/7500/Cyclotron_specials.pdf" TargetMode="External"/><Relationship Id="rId4" Type="http://schemas.openxmlformats.org/officeDocument/2006/relationships/hyperlink" Target="https://www.sciencedirect.com/science/article/abs/pii/0168583X95013776?via%3Dihub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0.png"/><Relationship Id="rId7" Type="http://schemas.openxmlformats.org/officeDocument/2006/relationships/image" Target="../media/image50.PNG"/><Relationship Id="rId2" Type="http://schemas.openxmlformats.org/officeDocument/2006/relationships/image" Target="../media/image46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1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customXml" Target="../ink/ink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png"/><Relationship Id="rId4" Type="http://schemas.openxmlformats.org/officeDocument/2006/relationships/customXml" Target="../ink/ink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11.png"/><Relationship Id="rId2" Type="http://schemas.openxmlformats.org/officeDocument/2006/relationships/customXml" Target="../ink/ink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customXml" Target="../ink/ink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>
          <a:xfrm>
            <a:off x="673581" y="3548318"/>
            <a:ext cx="11428199" cy="1080120"/>
          </a:xfrm>
        </p:spPr>
        <p:txBody>
          <a:bodyPr>
            <a:normAutofit/>
          </a:bodyPr>
          <a:lstStyle/>
          <a:p>
            <a:r>
              <a:rPr lang="en-US" dirty="0"/>
              <a:t>Major limitations of existing fixed field ring accelerators</a:t>
            </a:r>
          </a:p>
        </p:txBody>
      </p:sp>
      <p:sp>
        <p:nvSpPr>
          <p:cNvPr id="9" name="Untertitel 8"/>
          <p:cNvSpPr>
            <a:spLocks noGrp="1"/>
          </p:cNvSpPr>
          <p:nvPr>
            <p:ph type="subTitle" sz="quarter" idx="1"/>
          </p:nvPr>
        </p:nvSpPr>
        <p:spPr>
          <a:xfrm>
            <a:off x="786015" y="4628438"/>
            <a:ext cx="6862356" cy="546467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Malek HAJ TAHAR</a:t>
            </a:r>
          </a:p>
          <a:p>
            <a:r>
              <a:rPr lang="en-US" dirty="0"/>
              <a:t>Paul Scherrer </a:t>
            </a:r>
            <a:r>
              <a:rPr lang="en-US" dirty="0" err="1"/>
              <a:t>Institut</a:t>
            </a:r>
            <a:endParaRPr lang="en-US" dirty="0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1"/>
          </p:nvPr>
        </p:nvSpPr>
        <p:spPr>
          <a:xfrm>
            <a:off x="673581" y="5500270"/>
            <a:ext cx="10606617" cy="391177"/>
          </a:xfrm>
        </p:spPr>
        <p:txBody>
          <a:bodyPr/>
          <a:lstStyle/>
          <a:p>
            <a:pPr algn="r"/>
            <a:r>
              <a:rPr lang="en-US" dirty="0"/>
              <a:t>Snowmass’21 Workshop on High Power Cyclotrons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A7747216-D104-4222-8CCF-96CFA25EBA60}"/>
                  </a:ext>
                </a:extLst>
              </p14:cNvPr>
              <p14:cNvContentPartPr/>
              <p14:nvPr/>
            </p14:nvContentPartPr>
            <p14:xfrm>
              <a:off x="4040331" y="3848623"/>
              <a:ext cx="360" cy="3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A7747216-D104-4222-8CCF-96CFA25EBA60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031691" y="3839623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62AD5931-248D-485A-89B0-BF28AABCEC5B}"/>
                  </a:ext>
                </a:extLst>
              </p14:cNvPr>
              <p14:cNvContentPartPr/>
              <p14:nvPr/>
            </p14:nvContentPartPr>
            <p14:xfrm>
              <a:off x="239023" y="3943663"/>
              <a:ext cx="19440" cy="1080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62AD5931-248D-485A-89B0-BF28AABCEC5B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30023" y="3934663"/>
                <a:ext cx="37080" cy="28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5E5A0F0C-3D3D-4563-9963-C8630A56DC34}"/>
                  </a:ext>
                </a:extLst>
              </p14:cNvPr>
              <p14:cNvContentPartPr/>
              <p14:nvPr/>
            </p14:nvContentPartPr>
            <p14:xfrm>
              <a:off x="9757063" y="4498063"/>
              <a:ext cx="42120" cy="309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5E5A0F0C-3D3D-4563-9963-C8630A56DC34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748423" y="4489423"/>
                <a:ext cx="59760" cy="48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5B512CFF-8132-481F-A782-60254A4DEC84}"/>
                  </a:ext>
                </a:extLst>
              </p14:cNvPr>
              <p14:cNvContentPartPr/>
              <p14:nvPr/>
            </p14:nvContentPartPr>
            <p14:xfrm>
              <a:off x="9902143" y="4849423"/>
              <a:ext cx="16560" cy="1008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5B512CFF-8132-481F-A782-60254A4DEC84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9893143" y="4840423"/>
                <a:ext cx="34200" cy="27720"/>
              </a:xfrm>
              <a:prstGeom prst="rect">
                <a:avLst/>
              </a:prstGeom>
            </p:spPr>
          </p:pic>
        </mc:Fallback>
      </mc:AlternateContent>
      <p:sp>
        <p:nvSpPr>
          <p:cNvPr id="12" name="Textplatzhalter 9">
            <a:extLst>
              <a:ext uri="{FF2B5EF4-FFF2-40B4-BE49-F238E27FC236}">
                <a16:creationId xmlns:a16="http://schemas.microsoft.com/office/drawing/2014/main" id="{6266C351-5C33-4E16-8265-3F0560342011}"/>
              </a:ext>
            </a:extLst>
          </p:cNvPr>
          <p:cNvSpPr txBox="1">
            <a:spLocks/>
          </p:cNvSpPr>
          <p:nvPr/>
        </p:nvSpPr>
        <p:spPr>
          <a:xfrm>
            <a:off x="673581" y="5851148"/>
            <a:ext cx="10606617" cy="3911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kern="1200">
                <a:solidFill>
                  <a:srgbClr val="969696"/>
                </a:solidFill>
                <a:latin typeface="+mn-lt"/>
                <a:ea typeface="+mn-ea"/>
                <a:cs typeface="+mn-cs"/>
              </a:defRPr>
            </a:lvl1pPr>
            <a:lvl2pPr marL="237047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74097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9613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56661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/>
              <a:t>07 September 2021</a:t>
            </a:r>
          </a:p>
        </p:txBody>
      </p:sp>
    </p:spTree>
    <p:extLst>
      <p:ext uri="{BB962C8B-B14F-4D97-AF65-F5344CB8AC3E}">
        <p14:creationId xmlns:p14="http://schemas.microsoft.com/office/powerpoint/2010/main" val="1664145185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6EB7F07F-56B2-4DED-B635-C60C34A7781E}"/>
                  </a:ext>
                </a:extLst>
              </p14:cNvPr>
              <p14:cNvContentPartPr/>
              <p14:nvPr/>
            </p14:nvContentPartPr>
            <p14:xfrm>
              <a:off x="885491" y="1021964"/>
              <a:ext cx="27720" cy="6228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6EB7F07F-56B2-4DED-B635-C60C34A7781E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76851" y="1013324"/>
                <a:ext cx="45360" cy="79920"/>
              </a:xfrm>
              <a:prstGeom prst="rect">
                <a:avLst/>
              </a:prstGeom>
            </p:spPr>
          </p:pic>
        </mc:Fallback>
      </mc:AlternateContent>
      <p:sp>
        <p:nvSpPr>
          <p:cNvPr id="9" name="Title 1">
            <a:extLst>
              <a:ext uri="{FF2B5EF4-FFF2-40B4-BE49-F238E27FC236}">
                <a16:creationId xmlns:a16="http://schemas.microsoft.com/office/drawing/2014/main" id="{3491A5BA-4DB5-4CB4-9FFA-F68FA6D958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2117" y="0"/>
            <a:ext cx="10515600" cy="1325563"/>
          </a:xfrm>
        </p:spPr>
        <p:txBody>
          <a:bodyPr/>
          <a:lstStyle/>
          <a:p>
            <a:r>
              <a:rPr lang="en-GB" dirty="0"/>
              <a:t>Dipole field errors-Remedies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B8C922D-B46A-4761-A5D4-691C5C68AD46}"/>
              </a:ext>
            </a:extLst>
          </p:cNvPr>
          <p:cNvSpPr txBox="1"/>
          <p:nvPr/>
        </p:nvSpPr>
        <p:spPr>
          <a:xfrm>
            <a:off x="7766321" y="5092267"/>
            <a:ext cx="42838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/>
              <a:t>Layout of PSI ring cyclotron with trim coils (18) placed on top of the main magnets’ pole plates [ref 5, 6, 7]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D85DB48-E840-4DA0-8BC2-CF05FB06CE33}"/>
                  </a:ext>
                </a:extLst>
              </p:cNvPr>
              <p:cNvSpPr txBox="1"/>
              <p:nvPr/>
            </p:nvSpPr>
            <p:spPr>
              <a:xfrm>
                <a:off x="332117" y="2067624"/>
                <a:ext cx="6659013" cy="31700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endParaRPr lang="en-GB" sz="2000" dirty="0"/>
              </a:p>
              <a:p>
                <a:pPr marL="342900" indent="-342900" algn="just">
                  <a:buFont typeface="Wingdings" panose="05000000000000000000" pitchFamily="2" charset="2"/>
                  <a:buChar char="§"/>
                </a:pPr>
                <a:r>
                  <a:rPr lang="en-GB" sz="2000" dirty="0"/>
                  <a:t>Fine shimming of pole edges/adding field clamps [ref 2]</a:t>
                </a:r>
              </a:p>
              <a:p>
                <a:pPr marL="342900" indent="-342900" algn="just">
                  <a:buFont typeface="Wingdings" panose="05000000000000000000" pitchFamily="2" charset="2"/>
                  <a:buChar char="§"/>
                </a:pPr>
                <a:endParaRPr lang="en-GB" sz="2000" dirty="0"/>
              </a:p>
              <a:p>
                <a:pPr marL="342900" indent="-342900" algn="just">
                  <a:buFont typeface="Wingdings" panose="05000000000000000000" pitchFamily="2" charset="2"/>
                  <a:buChar char="§"/>
                </a:pPr>
                <a:r>
                  <a:rPr lang="en-GB" sz="2000" dirty="0"/>
                  <a:t>Correction trim coils to ease the beam extraction and overcome some resonance crossings [ref 3] </a:t>
                </a:r>
              </a:p>
              <a:p>
                <a:pPr marL="914400" lvl="1" indent="-457200" algn="just">
                  <a:buFont typeface="Wingdings" panose="05000000000000000000" pitchFamily="2" charset="2"/>
                  <a:buChar char="Ø"/>
                </a:pPr>
                <a:r>
                  <a:rPr lang="en-GB" sz="2000" dirty="0"/>
                  <a:t>8-fold symmetry reduced by a factor of 2.</a:t>
                </a:r>
              </a:p>
              <a:p>
                <a:pPr marL="914400" lvl="1" indent="-457200" algn="just">
                  <a:buFont typeface="Wingdings" panose="05000000000000000000" pitchFamily="2" charset="2"/>
                  <a:buChar char="Ø"/>
                </a:pPr>
                <a:endParaRPr lang="en-GB" sz="2000" dirty="0"/>
              </a:p>
              <a:p>
                <a:pPr marL="457200" indent="-457200" algn="just">
                  <a:buFont typeface="Wingdings" panose="05000000000000000000" pitchFamily="2" charset="2"/>
                  <a:buChar char="§"/>
                </a:pPr>
                <a:r>
                  <a:rPr lang="en-GB" sz="2000" dirty="0"/>
                  <a:t>Harmonic coils to correct coupling resonances [ref 4]</a:t>
                </a:r>
              </a:p>
              <a:p>
                <a:pPr marL="457200" indent="-457200" algn="just">
                  <a:buFont typeface="Wingdings" panose="05000000000000000000" pitchFamily="2" charset="2"/>
                  <a:buChar char="§"/>
                </a:pPr>
                <a:endParaRPr lang="en-GB" sz="2000" dirty="0"/>
              </a:p>
              <a:p>
                <a:pPr marL="457200" indent="-457200" algn="just">
                  <a:buFont typeface="Wingdings" panose="05000000000000000000" pitchFamily="2" charset="2"/>
                  <a:buChar char="§"/>
                </a:pPr>
                <a:r>
                  <a:rPr lang="en-GB" sz="2000" dirty="0"/>
                  <a:t>Coarse isochronism </a:t>
                </a:r>
                <a14:m>
                  <m:oMath xmlns:m="http://schemas.openxmlformats.org/officeDocument/2006/math">
                    <m:r>
                      <a:rPr lang="en-GB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</m:oMath>
                </a14:m>
                <a:r>
                  <a:rPr lang="en-GB" sz="2000" dirty="0"/>
                  <a:t> Main coils individually excitable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D85DB48-E840-4DA0-8BC2-CF05FB06CE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2117" y="2067624"/>
                <a:ext cx="6659013" cy="3170099"/>
              </a:xfrm>
              <a:prstGeom prst="rect">
                <a:avLst/>
              </a:prstGeom>
              <a:blipFill>
                <a:blip r:embed="rId4"/>
                <a:stretch>
                  <a:fillRect l="-823" r="-915" b="-25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Picture 15" descr="Diagram, engineering drawing&#10;&#10;Description automatically generated">
            <a:extLst>
              <a:ext uri="{FF2B5EF4-FFF2-40B4-BE49-F238E27FC236}">
                <a16:creationId xmlns:a16="http://schemas.microsoft.com/office/drawing/2014/main" id="{AA82735B-0424-444B-BC87-CC0B70084D7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1130" y="1242513"/>
            <a:ext cx="4733406" cy="3685529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0BE643-88A3-4401-ADEB-883B4510CE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256EF-1504-4D13-9EE1-A7E4ECE9F567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39389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52C853-5935-4F4C-B5AE-0AAFAE46A4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2117" y="0"/>
            <a:ext cx="10515600" cy="1325563"/>
          </a:xfrm>
        </p:spPr>
        <p:txBody>
          <a:bodyPr/>
          <a:lstStyle/>
          <a:p>
            <a:r>
              <a:rPr lang="en-GB" dirty="0"/>
              <a:t>Gradient field errors</a:t>
            </a:r>
          </a:p>
        </p:txBody>
      </p:sp>
      <p:pic>
        <p:nvPicPr>
          <p:cNvPr id="5" name="Picture 4" descr="A close up of a map&#10;&#10;Description automatically generated">
            <a:extLst>
              <a:ext uri="{FF2B5EF4-FFF2-40B4-BE49-F238E27FC236}">
                <a16:creationId xmlns:a16="http://schemas.microsoft.com/office/drawing/2014/main" id="{551567B2-25B8-4B1A-90A3-A7C74EF7EA4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8021" y="1009706"/>
            <a:ext cx="2477569" cy="21538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2BDB3DB-9AAB-4AC5-9B56-3A5E0D8421BB}"/>
              </a:ext>
            </a:extLst>
          </p:cNvPr>
          <p:cNvSpPr txBox="1"/>
          <p:nvPr/>
        </p:nvSpPr>
        <p:spPr>
          <a:xfrm>
            <a:off x="532606" y="6260083"/>
            <a:ext cx="65508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GB" sz="2400" b="1" dirty="0"/>
              <a:t>Why gradient field errors matter (azimuthally)?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002194F-8141-4F3A-9A39-E8A1294FDB9C}"/>
                  </a:ext>
                </a:extLst>
              </p:cNvPr>
              <p:cNvSpPr txBox="1"/>
              <p:nvPr/>
            </p:nvSpPr>
            <p:spPr>
              <a:xfrm>
                <a:off x="9519456" y="1855737"/>
                <a:ext cx="1198983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GB" sz="16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GB" sz="16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16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𝒌</m:t>
                              </m:r>
                            </m:e>
                            <m:sub>
                              <m:r>
                                <a:rPr lang="en-GB" sz="16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𝑭</m:t>
                              </m:r>
                            </m:sub>
                          </m:sSub>
                        </m:e>
                      </m:d>
                      <m:r>
                        <a:rPr lang="en-GB" sz="16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16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𝟕</m:t>
                      </m:r>
                      <m:r>
                        <a:rPr lang="en-GB" sz="16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GB" sz="16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𝟔</m:t>
                      </m:r>
                    </m:oMath>
                  </m:oMathPara>
                </a14:m>
                <a:endParaRPr lang="en-GB" sz="1600" b="1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002194F-8141-4F3A-9A39-E8A1294FDB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19456" y="1855737"/>
                <a:ext cx="1198983" cy="33855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19AD531-66EE-4DC9-A0F7-7209988F71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87765" y="6177084"/>
            <a:ext cx="3166035" cy="544391"/>
          </a:xfrm>
        </p:spPr>
        <p:txBody>
          <a:bodyPr/>
          <a:lstStyle/>
          <a:p>
            <a:fld id="{9EE2DBA8-41EF-4780-804E-9BBD2CA9ACAA}" type="slidenum">
              <a:rPr lang="en-GB" smtClean="0"/>
              <a:t>11</a:t>
            </a:fld>
            <a:endParaRPr lang="en-GB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F33651A-A405-45DD-8C8D-481ED90F467B}"/>
              </a:ext>
            </a:extLst>
          </p:cNvPr>
          <p:cNvSpPr txBox="1"/>
          <p:nvPr/>
        </p:nvSpPr>
        <p:spPr>
          <a:xfrm>
            <a:off x="35738" y="4563633"/>
            <a:ext cx="714143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n-GB" sz="2000" dirty="0"/>
              <a:t>The field index is constant everywhere except in the interaction region between the F and D magnets: </a:t>
            </a:r>
          </a:p>
          <a:p>
            <a:pPr marL="742950" lvl="1" indent="-285750" algn="just">
              <a:buFont typeface="Wingdings" panose="05000000000000000000" pitchFamily="2" charset="2"/>
              <a:buChar char="Ø"/>
            </a:pPr>
            <a:r>
              <a:rPr lang="en-GB" sz="1600" dirty="0"/>
              <a:t>No steel return yoke employed to facilitate the injection/extraction [ref 9] </a:t>
            </a:r>
            <a:r>
              <a:rPr lang="en-GB" sz="1600" dirty="0">
                <a:sym typeface="Wingdings" panose="05000000000000000000" pitchFamily="2" charset="2"/>
              </a:rPr>
              <a:t></a:t>
            </a:r>
            <a:r>
              <a:rPr lang="en-GB" sz="1600" dirty="0"/>
              <a:t> the flux of the F magnet returns through the D magnet and alters its gradient (problem inexistent for booster ring).</a:t>
            </a:r>
          </a:p>
        </p:txBody>
      </p:sp>
      <p:pic>
        <p:nvPicPr>
          <p:cNvPr id="15" name="Picture 14" descr="A picture containing indoor, filled, table, room&#10;&#10;Description automatically generated">
            <a:extLst>
              <a:ext uri="{FF2B5EF4-FFF2-40B4-BE49-F238E27FC236}">
                <a16:creationId xmlns:a16="http://schemas.microsoft.com/office/drawing/2014/main" id="{F27A7F02-F199-49ED-91A0-4412B5129F1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117" y="1265959"/>
            <a:ext cx="3272202" cy="2503861"/>
          </a:xfrm>
          <a:prstGeom prst="rect">
            <a:avLst/>
          </a:prstGeom>
        </p:spPr>
      </p:pic>
      <p:pic>
        <p:nvPicPr>
          <p:cNvPr id="17" name="Picture 16" descr="A picture containing colored, different, colorful, black&#10;&#10;Description automatically generated">
            <a:extLst>
              <a:ext uri="{FF2B5EF4-FFF2-40B4-BE49-F238E27FC236}">
                <a16:creationId xmlns:a16="http://schemas.microsoft.com/office/drawing/2014/main" id="{C49C99BF-D580-428B-A842-8031D0B61B0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4071" y="1244859"/>
            <a:ext cx="3234904" cy="272892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FCAEB7A-724C-4371-9718-7FA391EEFC93}"/>
              </a:ext>
            </a:extLst>
          </p:cNvPr>
          <p:cNvSpPr txBox="1"/>
          <p:nvPr/>
        </p:nvSpPr>
        <p:spPr>
          <a:xfrm>
            <a:off x="7940870" y="5782114"/>
            <a:ext cx="40629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/>
              <a:t>Map of the field index in the D and F magnets [ref 8]</a:t>
            </a:r>
          </a:p>
          <a:p>
            <a:r>
              <a:rPr lang="en-GB" sz="1400" b="1" dirty="0"/>
              <a:t>Larger variations at low energies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BE45FCD-A2F1-46A4-87EF-282A98B1408D}"/>
              </a:ext>
            </a:extLst>
          </p:cNvPr>
          <p:cNvSpPr txBox="1"/>
          <p:nvPr/>
        </p:nvSpPr>
        <p:spPr>
          <a:xfrm>
            <a:off x="953125" y="3994886"/>
            <a:ext cx="50736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/>
              <a:t>Layout of the KURNS 150 MeV scaling FFA (larger of the two rings)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5F67721-4B68-4479-ABBF-A7E5133417F3}"/>
              </a:ext>
            </a:extLst>
          </p:cNvPr>
          <p:cNvSpPr/>
          <p:nvPr/>
        </p:nvSpPr>
        <p:spPr>
          <a:xfrm rot="20355303">
            <a:off x="5629088" y="1551468"/>
            <a:ext cx="222422" cy="958553"/>
          </a:xfrm>
          <a:prstGeom prst="rect">
            <a:avLst/>
          </a:prstGeom>
          <a:noFill/>
          <a:ln w="254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6" descr="A close up of a map&#10;&#10;Description automatically generated">
            <a:extLst>
              <a:ext uri="{FF2B5EF4-FFF2-40B4-BE49-F238E27FC236}">
                <a16:creationId xmlns:a16="http://schemas.microsoft.com/office/drawing/2014/main" id="{077F2CE6-DEEB-4CAB-AF23-C5FAEF52B6B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8021" y="3380785"/>
            <a:ext cx="2585779" cy="2153829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2A919B78-F7F0-4C36-9154-B09C7F6DAB18}"/>
              </a:ext>
            </a:extLst>
          </p:cNvPr>
          <p:cNvSpPr/>
          <p:nvPr/>
        </p:nvSpPr>
        <p:spPr>
          <a:xfrm>
            <a:off x="9118180" y="4407877"/>
            <a:ext cx="1600259" cy="459381"/>
          </a:xfrm>
          <a:prstGeom prst="ellipse">
            <a:avLst/>
          </a:prstGeom>
          <a:noFill/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3B53F4B-E7CB-4EDC-A4B7-03AFAE2B5E81}"/>
                  </a:ext>
                </a:extLst>
              </p:cNvPr>
              <p:cNvSpPr txBox="1"/>
              <p:nvPr/>
            </p:nvSpPr>
            <p:spPr>
              <a:xfrm>
                <a:off x="9519456" y="4894780"/>
                <a:ext cx="1215013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GB" sz="1600" b="1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GB" sz="1600" b="1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1600" b="1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𝒌</m:t>
                              </m:r>
                            </m:e>
                            <m:sub>
                              <m:r>
                                <a:rPr lang="en-GB" sz="1600" b="1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𝑫</m:t>
                              </m:r>
                            </m:sub>
                          </m:sSub>
                        </m:e>
                      </m:d>
                      <m:r>
                        <a:rPr lang="en-GB" sz="160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160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𝟗</m:t>
                      </m:r>
                      <m:r>
                        <a:rPr lang="en-GB" sz="160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GB" sz="160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𝟏</m:t>
                      </m:r>
                    </m:oMath>
                  </m:oMathPara>
                </a14:m>
                <a:endParaRPr lang="en-GB" sz="1600" b="1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3B53F4B-E7CB-4EDC-A4B7-03AFAE2B5E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19456" y="4894780"/>
                <a:ext cx="1215013" cy="33855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Rectangle 21">
            <a:extLst>
              <a:ext uri="{FF2B5EF4-FFF2-40B4-BE49-F238E27FC236}">
                <a16:creationId xmlns:a16="http://schemas.microsoft.com/office/drawing/2014/main" id="{C032D330-2BE5-43F1-9062-F0E64D3205E8}"/>
              </a:ext>
            </a:extLst>
          </p:cNvPr>
          <p:cNvSpPr/>
          <p:nvPr/>
        </p:nvSpPr>
        <p:spPr>
          <a:xfrm>
            <a:off x="8711980" y="3429000"/>
            <a:ext cx="2641820" cy="2192571"/>
          </a:xfrm>
          <a:prstGeom prst="rect">
            <a:avLst/>
          </a:prstGeom>
          <a:noFill/>
          <a:ln w="254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043B866-E6F6-47B2-9F61-936613DB34B2}"/>
              </a:ext>
            </a:extLst>
          </p:cNvPr>
          <p:cNvSpPr/>
          <p:nvPr/>
        </p:nvSpPr>
        <p:spPr>
          <a:xfrm>
            <a:off x="8694582" y="995396"/>
            <a:ext cx="2641820" cy="2192571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18B3D53-B2A3-481E-9187-B0D11796E8E9}"/>
              </a:ext>
            </a:extLst>
          </p:cNvPr>
          <p:cNvSpPr/>
          <p:nvPr/>
        </p:nvSpPr>
        <p:spPr>
          <a:xfrm rot="20355303">
            <a:off x="5874977" y="1444403"/>
            <a:ext cx="325402" cy="950408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2621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9818525-D3E8-4DE8-9E05-AC774C0B3AF5}"/>
              </a:ext>
            </a:extLst>
          </p:cNvPr>
          <p:cNvSpPr txBox="1"/>
          <p:nvPr/>
        </p:nvSpPr>
        <p:spPr>
          <a:xfrm>
            <a:off x="17744" y="1187681"/>
            <a:ext cx="89461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n-US" sz="20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Lessons learned</a:t>
            </a: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</a:t>
            </a:r>
            <a:r>
              <a:rPr lang="en-US" sz="2000" dirty="0"/>
              <a:t>M</a:t>
            </a: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aking average </a:t>
            </a:r>
            <a:r>
              <a:rPr lang="en-US" sz="2000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</a:t>
            </a: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constant </a:t>
            </a:r>
            <a:r>
              <a:rPr lang="en-US" sz="2000" dirty="0"/>
              <a:t>in</a:t>
            </a: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sufficient to guarantee a fixed tune machine. </a:t>
            </a:r>
            <a:r>
              <a:rPr lang="en-US" sz="2000" u="sng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Scaling as </a:t>
            </a:r>
            <a:r>
              <a:rPr lang="en-US" sz="2000" u="sng" dirty="0"/>
              <a:t>originally prescribed</a:t>
            </a:r>
            <a:r>
              <a:rPr lang="en-US" sz="2000" u="sng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must be valid locally as well as globally</a:t>
            </a: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3B29B8E-8BE0-4BFC-BAA0-A10642BF352A}"/>
                  </a:ext>
                </a:extLst>
              </p:cNvPr>
              <p:cNvSpPr txBox="1"/>
              <p:nvPr/>
            </p:nvSpPr>
            <p:spPr>
              <a:xfrm>
                <a:off x="17744" y="5633837"/>
                <a:ext cx="11885324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 algn="just">
                  <a:buFont typeface="Wingdings" panose="05000000000000000000" pitchFamily="2" charset="2"/>
                  <a:buChar char="§"/>
                </a:pPr>
                <a:r>
                  <a:rPr lang="en-GB" sz="2000" dirty="0"/>
                  <a:t>Tune excursion due to scaling imperfections is </a:t>
                </a:r>
                <a14:m>
                  <m:oMath xmlns:m="http://schemas.openxmlformats.org/officeDocument/2006/math">
                    <m:r>
                      <a:rPr lang="en-GB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∝∆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𝑘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GB" sz="2000" dirty="0"/>
                  <a:t> and to the FD ratio of the magnet. </a:t>
                </a:r>
              </a:p>
              <a:p>
                <a:pPr marL="342900" indent="-342900" algn="just">
                  <a:buFont typeface="Wingdings" panose="05000000000000000000" pitchFamily="2" charset="2"/>
                  <a:buChar char="§"/>
                </a:pPr>
                <a:r>
                  <a:rPr lang="en-GB" sz="2000" dirty="0"/>
                  <a:t>Even for a cyclotron, gradient field errors will lead to strong tune variations and are often introduced at extraction to enhance the turn separation. Nearly negligible when rapidly crossed.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3B29B8E-8BE0-4BFC-BAA0-A10642BF35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44" y="5633837"/>
                <a:ext cx="11885324" cy="1015663"/>
              </a:xfrm>
              <a:prstGeom prst="rect">
                <a:avLst/>
              </a:prstGeom>
              <a:blipFill>
                <a:blip r:embed="rId2"/>
                <a:stretch>
                  <a:fillRect l="-462" t="-2994" r="-513" b="-958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 descr="Chart, line chart&#10;&#10;Description automatically generated">
            <a:extLst>
              <a:ext uri="{FF2B5EF4-FFF2-40B4-BE49-F238E27FC236}">
                <a16:creationId xmlns:a16="http://schemas.microsoft.com/office/drawing/2014/main" id="{410B44E2-1F93-474A-8E0E-F481DDBDE9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4258" y="1448576"/>
            <a:ext cx="3122435" cy="290408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9DB9E9D-DF50-41E0-9C24-252DD0698F6C}"/>
              </a:ext>
            </a:extLst>
          </p:cNvPr>
          <p:cNvSpPr txBox="1"/>
          <p:nvPr/>
        </p:nvSpPr>
        <p:spPr>
          <a:xfrm>
            <a:off x="9203174" y="4540935"/>
            <a:ext cx="298152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1400" b="1" dirty="0" err="1"/>
              <a:t>Betatron</a:t>
            </a:r>
            <a:r>
              <a:rPr lang="en-GB" sz="1400" b="1" dirty="0"/>
              <a:t> tunes from 11 to 100 MeV (left to right) at the KURNS 150 MeV FFA [ref 8, 9, 10].</a:t>
            </a:r>
          </a:p>
        </p:txBody>
      </p:sp>
      <p:pic>
        <p:nvPicPr>
          <p:cNvPr id="10" name="Picture 9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EA876C17-C0D2-4455-B729-8784B8FDA45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9604" y="2159520"/>
            <a:ext cx="5579571" cy="197677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8B44185-0626-4526-8D2F-0A0FD59A372B}"/>
              </a:ext>
            </a:extLst>
          </p:cNvPr>
          <p:cNvSpPr/>
          <p:nvPr/>
        </p:nvSpPr>
        <p:spPr>
          <a:xfrm>
            <a:off x="2487339" y="2464986"/>
            <a:ext cx="626853" cy="435632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DFCC205-FF1C-4CD4-9933-63BDEF55EA3C}"/>
              </a:ext>
            </a:extLst>
          </p:cNvPr>
          <p:cNvSpPr/>
          <p:nvPr/>
        </p:nvSpPr>
        <p:spPr>
          <a:xfrm>
            <a:off x="2487339" y="3370759"/>
            <a:ext cx="1262333" cy="582281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F38F205-E517-43F2-8540-34A8F81A7B51}"/>
              </a:ext>
            </a:extLst>
          </p:cNvPr>
          <p:cNvSpPr/>
          <p:nvPr/>
        </p:nvSpPr>
        <p:spPr>
          <a:xfrm>
            <a:off x="3436245" y="2247169"/>
            <a:ext cx="3295291" cy="88492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0000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036B611-FD04-4E61-A8DF-A48529192A5F}"/>
              </a:ext>
            </a:extLst>
          </p:cNvPr>
          <p:cNvSpPr/>
          <p:nvPr/>
        </p:nvSpPr>
        <p:spPr>
          <a:xfrm>
            <a:off x="4080351" y="3219744"/>
            <a:ext cx="1765539" cy="82531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B8C2733-006E-4242-AC4E-6720A0789242}"/>
              </a:ext>
            </a:extLst>
          </p:cNvPr>
          <p:cNvSpPr txBox="1"/>
          <p:nvPr/>
        </p:nvSpPr>
        <p:spPr>
          <a:xfrm>
            <a:off x="17744" y="2746014"/>
            <a:ext cx="161888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1600" b="1" dirty="0">
                <a:solidFill>
                  <a:srgbClr val="00B050"/>
                </a:solidFill>
              </a:rPr>
              <a:t>Average forces applied to the beam (cyclotron regime, no spiral angle assumed)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5000DF3-D7F2-49D6-A31F-D080D52853D1}"/>
              </a:ext>
            </a:extLst>
          </p:cNvPr>
          <p:cNvSpPr txBox="1"/>
          <p:nvPr/>
        </p:nvSpPr>
        <p:spPr>
          <a:xfrm>
            <a:off x="6989902" y="2739642"/>
            <a:ext cx="19740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1600" b="1" dirty="0">
                <a:solidFill>
                  <a:srgbClr val="FF0000"/>
                </a:solidFill>
              </a:rPr>
              <a:t>Deviations around the mean values of these forces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1E71F4D-18FE-4246-9734-1B0D5E022932}"/>
              </a:ext>
            </a:extLst>
          </p:cNvPr>
          <p:cNvSpPr txBox="1"/>
          <p:nvPr/>
        </p:nvSpPr>
        <p:spPr>
          <a:xfrm>
            <a:off x="7167462" y="3511200"/>
            <a:ext cx="16188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1600" b="1" dirty="0">
                <a:solidFill>
                  <a:srgbClr val="FF0000"/>
                </a:solidFill>
              </a:rPr>
              <a:t>(AG focusing)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2711420-139E-4EF5-9E8B-3200D6A857DC}"/>
              </a:ext>
            </a:extLst>
          </p:cNvPr>
          <p:cNvSpPr txBox="1"/>
          <p:nvPr/>
        </p:nvSpPr>
        <p:spPr>
          <a:xfrm>
            <a:off x="3227554" y="3908362"/>
            <a:ext cx="7573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/>
              <a:t>Edge focusing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6BD9D005-D6CB-4E06-B833-9A5C8ECDCD33}"/>
              </a:ext>
            </a:extLst>
          </p:cNvPr>
          <p:cNvGrpSpPr/>
          <p:nvPr/>
        </p:nvGrpSpPr>
        <p:grpSpPr>
          <a:xfrm>
            <a:off x="153338" y="4434541"/>
            <a:ext cx="8519815" cy="821754"/>
            <a:chOff x="153338" y="4434541"/>
            <a:chExt cx="8519815" cy="82175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92B13078-44AF-4462-8538-0FBD1DA266CE}"/>
                    </a:ext>
                  </a:extLst>
                </p:cNvPr>
                <p:cNvSpPr txBox="1"/>
                <p:nvPr/>
              </p:nvSpPr>
              <p:spPr>
                <a:xfrm>
                  <a:off x="887643" y="4495259"/>
                  <a:ext cx="7785510" cy="67999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GB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∆</m:t>
                      </m:r>
                      <m:sSubSup>
                        <m:sSubSupPr>
                          <m:ctrlPr>
                            <a:rPr lang="en-GB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GB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l-GR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𝝂</m:t>
                          </m:r>
                        </m:e>
                        <m:sub>
                          <m:r>
                            <a:rPr lang="en-GB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𝒙</m:t>
                          </m:r>
                          <m:r>
                            <a:rPr lang="en-GB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GB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𝒚</m:t>
                          </m:r>
                        </m:sub>
                        <m:sup>
                          <m:r>
                            <a:rPr lang="en-GB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</m:sup>
                      </m:sSubSup>
                      <m:r>
                        <a:rPr lang="en-GB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)∝</m:t>
                      </m:r>
                      <m:f>
                        <m:fPr>
                          <m:ctrlPr>
                            <a:rPr lang="en-GB" sz="24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GB" sz="24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4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𝒑</m:t>
                              </m:r>
                            </m:e>
                            <m:sub>
                              <m:r>
                                <a:rPr lang="en-GB" sz="24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𝒆𝒙𝒕</m:t>
                              </m:r>
                            </m:sub>
                          </m:sSub>
                          <m:r>
                            <a:rPr lang="en-GB" sz="24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GB" sz="24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4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𝒑</m:t>
                              </m:r>
                            </m:e>
                            <m:sub>
                              <m:r>
                                <a:rPr lang="en-GB" sz="24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𝒊𝒏𝒋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GB" sz="24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4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𝒑</m:t>
                              </m:r>
                            </m:e>
                            <m:sub>
                              <m:r>
                                <a:rPr lang="en-GB" sz="24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𝒊𝒏𝒋</m:t>
                              </m:r>
                            </m:sub>
                          </m:sSub>
                        </m:den>
                      </m:f>
                      <m:r>
                        <a:rPr lang="en-GB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d>
                        <m:dPr>
                          <m:begChr m:val="|"/>
                          <m:endChr m:val="|"/>
                          <m:ctrlPr>
                            <a:rPr lang="en-GB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GB" sz="24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GB" sz="2400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2400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𝑩</m:t>
                                  </m:r>
                                </m:e>
                                <m:sub>
                                  <m:r>
                                    <a:rPr lang="en-GB" sz="2400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𝑫</m:t>
                                  </m:r>
                                  <m:r>
                                    <a:rPr lang="en-GB" sz="2400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𝟎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GB" sz="2400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2400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𝑩</m:t>
                                  </m:r>
                                </m:e>
                                <m:sub>
                                  <m:r>
                                    <a:rPr lang="en-GB" sz="2400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𝑭</m:t>
                                  </m:r>
                                  <m:r>
                                    <a:rPr lang="en-GB" sz="2400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𝟎</m:t>
                                  </m:r>
                                </m:sub>
                              </m:sSub>
                            </m:den>
                          </m:f>
                        </m:e>
                      </m:d>
                      <m:r>
                        <a:rPr lang="en-GB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f>
                        <m:fPr>
                          <m:ctrlPr>
                            <a:rPr lang="en-GB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GB" sz="24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4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𝒌</m:t>
                              </m:r>
                            </m:e>
                            <m:sub>
                              <m:r>
                                <a:rPr lang="en-GB" sz="24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𝑫</m:t>
                              </m:r>
                            </m:sub>
                          </m:sSub>
                          <m:r>
                            <a:rPr lang="en-GB" sz="24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GB" sz="24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4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𝒌</m:t>
                              </m:r>
                            </m:e>
                            <m:sub>
                              <m:r>
                                <a:rPr lang="en-GB" sz="24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𝑭</m:t>
                              </m:r>
                            </m:sub>
                          </m:sSub>
                        </m:num>
                        <m:den>
                          <m:r>
                            <a:rPr lang="en-GB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𝒌</m:t>
                          </m:r>
                        </m:den>
                      </m:f>
                    </m:oMath>
                  </a14:m>
                  <a:r>
                    <a:rPr lang="en-GB" sz="2400" dirty="0"/>
                    <a:t>  </a:t>
                  </a:r>
                  <a:r>
                    <a:rPr lang="en-GB" sz="2000" dirty="0"/>
                    <a:t>;   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GB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GB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GB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𝑒𝑥𝑡</m:t>
                              </m:r>
                            </m:sub>
                          </m:sSub>
                          <m:r>
                            <a:rPr lang="en-GB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GB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GB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𝑖𝑛𝑗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GB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GB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𝑖𝑛𝑗</m:t>
                              </m:r>
                            </m:sub>
                          </m:sSub>
                        </m:den>
                      </m:f>
                      <m:r>
                        <a:rPr lang="en-GB" sz="200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f>
                        <m:fPr>
                          <m:ctrlPr>
                            <a:rPr lang="en-GB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00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n-GB" sz="200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k</m:t>
                          </m:r>
                          <m:r>
                            <a:rPr lang="en-GB" sz="200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+1</m:t>
                          </m:r>
                        </m:den>
                      </m:f>
                      <m:r>
                        <a:rPr lang="en-GB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f>
                        <m:fPr>
                          <m:ctrlPr>
                            <a:rPr lang="en-GB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GB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GB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𝑒𝑥𝑡</m:t>
                              </m:r>
                            </m:sub>
                          </m:sSub>
                          <m:r>
                            <a:rPr lang="en-GB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GB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GB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𝑖𝑛𝑗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GB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GB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𝑖𝑛𝑗</m:t>
                              </m:r>
                            </m:sub>
                          </m:sSub>
                        </m:den>
                      </m:f>
                    </m:oMath>
                  </a14:m>
                  <a:r>
                    <a:rPr lang="en-GB" sz="2000" dirty="0"/>
                    <a:t> </a:t>
                  </a:r>
                  <a:r>
                    <a:rPr lang="en-GB" sz="2400" dirty="0"/>
                    <a:t>  </a:t>
                  </a:r>
                </a:p>
              </p:txBody>
            </p:sp>
          </mc:Choice>
          <mc:Fallback xmlns=""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92B13078-44AF-4462-8538-0FBD1DA266C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7643" y="4495259"/>
                  <a:ext cx="7785510" cy="679994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" name="Arrow: Right 5">
              <a:extLst>
                <a:ext uri="{FF2B5EF4-FFF2-40B4-BE49-F238E27FC236}">
                  <a16:creationId xmlns:a16="http://schemas.microsoft.com/office/drawing/2014/main" id="{1B237370-022A-4FEB-9C2C-9B9F26D0479E}"/>
                </a:ext>
              </a:extLst>
            </p:cNvPr>
            <p:cNvSpPr/>
            <p:nvPr/>
          </p:nvSpPr>
          <p:spPr>
            <a:xfrm>
              <a:off x="153338" y="4654116"/>
              <a:ext cx="537882" cy="316753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376B9AF8-4A16-4CEF-9BC1-86E10D59762B}"/>
                </a:ext>
              </a:extLst>
            </p:cNvPr>
            <p:cNvSpPr/>
            <p:nvPr/>
          </p:nvSpPr>
          <p:spPr>
            <a:xfrm>
              <a:off x="887642" y="4434541"/>
              <a:ext cx="4461299" cy="821754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39923769-1940-419A-8DB9-7E976183C72F}"/>
              </a:ext>
            </a:extLst>
          </p:cNvPr>
          <p:cNvCxnSpPr/>
          <p:nvPr/>
        </p:nvCxnSpPr>
        <p:spPr>
          <a:xfrm>
            <a:off x="10316401" y="2878961"/>
            <a:ext cx="72633" cy="21980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045823A8-D54C-43DD-8680-47DB0756E73D}"/>
              </a:ext>
            </a:extLst>
          </p:cNvPr>
          <p:cNvSpPr txBox="1"/>
          <p:nvPr/>
        </p:nvSpPr>
        <p:spPr>
          <a:xfrm>
            <a:off x="10079021" y="2639742"/>
            <a:ext cx="43152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/>
              <a:t>1 </a:t>
            </a:r>
            <a:r>
              <a:rPr lang="en-GB" sz="1000" dirty="0" err="1"/>
              <a:t>ms</a:t>
            </a:r>
            <a:endParaRPr lang="en-GB" sz="1000" dirty="0"/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45DDB4BB-A99D-4E82-82E5-EAA7EC669D79}"/>
              </a:ext>
            </a:extLst>
          </p:cNvPr>
          <p:cNvCxnSpPr>
            <a:cxnSpLocks/>
          </p:cNvCxnSpPr>
          <p:nvPr/>
        </p:nvCxnSpPr>
        <p:spPr>
          <a:xfrm flipH="1" flipV="1">
            <a:off x="11523242" y="3063600"/>
            <a:ext cx="137935" cy="17699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BF8C30C0-77CE-466E-8646-D606FEEE337F}"/>
              </a:ext>
            </a:extLst>
          </p:cNvPr>
          <p:cNvSpPr txBox="1"/>
          <p:nvPr/>
        </p:nvSpPr>
        <p:spPr>
          <a:xfrm>
            <a:off x="11523242" y="3218736"/>
            <a:ext cx="49725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/>
              <a:t>20 </a:t>
            </a:r>
            <a:r>
              <a:rPr lang="en-GB" sz="1000" dirty="0" err="1"/>
              <a:t>ms</a:t>
            </a:r>
            <a:endParaRPr lang="en-GB" sz="10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8306BA9-E901-440A-8376-A5972715EF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256EF-1504-4D13-9EE1-A7E4ECE9F567}" type="slidenum">
              <a:rPr lang="en-GB" smtClean="0"/>
              <a:t>12</a:t>
            </a:fld>
            <a:endParaRPr lang="en-GB"/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3D734C0D-59DD-4E18-BF7A-9E5C57CBFF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2117" y="0"/>
            <a:ext cx="10515600" cy="1325563"/>
          </a:xfrm>
        </p:spPr>
        <p:txBody>
          <a:bodyPr/>
          <a:lstStyle/>
          <a:p>
            <a:r>
              <a:rPr lang="en-GB" dirty="0"/>
              <a:t>Gradient field errors </a:t>
            </a:r>
            <a:r>
              <a:rPr lang="en-GB" dirty="0">
                <a:sym typeface="Wingdings" panose="05000000000000000000" pitchFamily="2" charset="2"/>
              </a:rPr>
              <a:t></a:t>
            </a:r>
            <a:r>
              <a:rPr lang="en-GB" dirty="0"/>
              <a:t> Resonances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3FE207D-07D1-4534-B86C-5FAEC18F9406}"/>
              </a:ext>
            </a:extLst>
          </p:cNvPr>
          <p:cNvCxnSpPr/>
          <p:nvPr/>
        </p:nvCxnSpPr>
        <p:spPr>
          <a:xfrm flipV="1">
            <a:off x="9580282" y="2336800"/>
            <a:ext cx="2440212" cy="1233839"/>
          </a:xfrm>
          <a:prstGeom prst="line">
            <a:avLst/>
          </a:prstGeom>
          <a:ln w="28575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D1FA5C32-9A95-44DD-8D58-C76F52115408}"/>
                  </a:ext>
                </a:extLst>
              </p:cNvPr>
              <p:cNvSpPr txBox="1"/>
              <p:nvPr/>
            </p:nvSpPr>
            <p:spPr>
              <a:xfrm>
                <a:off x="9889682" y="3496513"/>
                <a:ext cx="1286506" cy="32476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4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4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GB" sz="14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GB" sz="1400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−2</m:t>
                      </m:r>
                      <m:sSub>
                        <m:sSubPr>
                          <m:ctrlPr>
                            <a:rPr lang="en-GB" sz="14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4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GB" sz="14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en-GB" sz="1400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GB" sz="1400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D1FA5C32-9A95-44DD-8D58-C76F521154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89682" y="3496513"/>
                <a:ext cx="1286506" cy="324769"/>
              </a:xfrm>
              <a:prstGeom prst="rect">
                <a:avLst/>
              </a:prstGeom>
              <a:blipFill>
                <a:blip r:embed="rId6"/>
                <a:stretch>
                  <a:fillRect b="-188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57178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 animBg="1"/>
      <p:bldP spid="12" grpId="0" animBg="1"/>
      <p:bldP spid="13" grpId="0" animBg="1"/>
      <p:bldP spid="14" grpId="0" animBg="1"/>
      <p:bldP spid="15" grpId="0"/>
      <p:bldP spid="16" grpId="0"/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4D86A00-AA98-4DF8-9E5A-9B281838EBBE}"/>
              </a:ext>
            </a:extLst>
          </p:cNvPr>
          <p:cNvSpPr txBox="1"/>
          <p:nvPr/>
        </p:nvSpPr>
        <p:spPr>
          <a:xfrm>
            <a:off x="366895" y="2573932"/>
            <a:ext cx="82245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u="sng" dirty="0"/>
              <a:t>Three possible remedies to field errors:</a:t>
            </a:r>
          </a:p>
          <a:p>
            <a:endParaRPr lang="en-GB" sz="2000" dirty="0"/>
          </a:p>
          <a:p>
            <a:pPr marL="342900" indent="-342900">
              <a:buFont typeface="+mj-lt"/>
              <a:buAutoNum type="arabicPeriod"/>
            </a:pPr>
            <a:r>
              <a:rPr lang="en-GB" sz="2000" b="1" dirty="0"/>
              <a:t>Field clamps</a:t>
            </a:r>
            <a:r>
              <a:rPr lang="en-GB" sz="2000" dirty="0"/>
              <a:t>: Shall primarily affect the edge focusing (vertical tunes)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CF34AA7-9EB5-4F4D-B779-8FFBE9A1456B}"/>
              </a:ext>
            </a:extLst>
          </p:cNvPr>
          <p:cNvSpPr txBox="1"/>
          <p:nvPr/>
        </p:nvSpPr>
        <p:spPr>
          <a:xfrm>
            <a:off x="449047" y="1094619"/>
            <a:ext cx="85001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n-GB" sz="2000" dirty="0"/>
              <a:t>Tuning can be tedious (combined function magnets).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n-GB" sz="2000" dirty="0"/>
              <a:t>Both quantities to adjust (revolution time, tunes) are average quantities. 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n-GB" sz="2000" dirty="0"/>
              <a:t>Same approach applies both for cyclotrons and  scaling FFA </a:t>
            </a:r>
          </a:p>
        </p:txBody>
      </p:sp>
      <p:pic>
        <p:nvPicPr>
          <p:cNvPr id="13" name="Picture 12" descr="A picture containing container, box&#10;&#10;Description automatically generated">
            <a:extLst>
              <a:ext uri="{FF2B5EF4-FFF2-40B4-BE49-F238E27FC236}">
                <a16:creationId xmlns:a16="http://schemas.microsoft.com/office/drawing/2014/main" id="{0A79DD54-A741-4BBD-9C7F-708A950FF5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4143" y="1486776"/>
            <a:ext cx="1677335" cy="1445293"/>
          </a:xfrm>
          <a:prstGeom prst="rect">
            <a:avLst/>
          </a:prstGeom>
        </p:spPr>
      </p:pic>
      <p:pic>
        <p:nvPicPr>
          <p:cNvPr id="15" name="Picture 14" descr="Timeline&#10;&#10;Description automatically generated with medium confidence">
            <a:extLst>
              <a:ext uri="{FF2B5EF4-FFF2-40B4-BE49-F238E27FC236}">
                <a16:creationId xmlns:a16="http://schemas.microsoft.com/office/drawing/2014/main" id="{7E3C86A0-2EFE-44C8-8879-2215FA5F1A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9169" y="3066557"/>
            <a:ext cx="1747284" cy="1093026"/>
          </a:xfrm>
          <a:prstGeom prst="rect">
            <a:avLst/>
          </a:prstGeom>
        </p:spPr>
      </p:pic>
      <p:pic>
        <p:nvPicPr>
          <p:cNvPr id="17" name="Picture 16" descr="Chart, line chart&#10;&#10;Description automatically generated">
            <a:extLst>
              <a:ext uri="{FF2B5EF4-FFF2-40B4-BE49-F238E27FC236}">
                <a16:creationId xmlns:a16="http://schemas.microsoft.com/office/drawing/2014/main" id="{938E0F7D-35C1-4BB1-A7FA-3D8374AC60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9169" y="4303995"/>
            <a:ext cx="1677331" cy="157695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9CFD2AF-8A4F-4865-A8D7-E259CBDE11B1}"/>
              </a:ext>
            </a:extLst>
          </p:cNvPr>
          <p:cNvSpPr txBox="1"/>
          <p:nvPr/>
        </p:nvSpPr>
        <p:spPr>
          <a:xfrm>
            <a:off x="9129062" y="1128197"/>
            <a:ext cx="20767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Courtesy </a:t>
            </a:r>
            <a:r>
              <a:rPr lang="en-GB" b="1" dirty="0" err="1"/>
              <a:t>Yuhi</a:t>
            </a:r>
            <a:r>
              <a:rPr lang="en-GB" b="1" dirty="0"/>
              <a:t> </a:t>
            </a:r>
            <a:r>
              <a:rPr lang="en-GB" b="1" dirty="0" err="1"/>
              <a:t>Waga</a:t>
            </a:r>
            <a:endParaRPr lang="en-GB" b="1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6A814BC-7CCC-4904-86A2-BEA8C1DE12E1}"/>
              </a:ext>
            </a:extLst>
          </p:cNvPr>
          <p:cNvSpPr/>
          <p:nvPr/>
        </p:nvSpPr>
        <p:spPr>
          <a:xfrm>
            <a:off x="8791388" y="1016001"/>
            <a:ext cx="2826871" cy="5340350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00FF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676FA3F-05EF-4E75-B921-DE7881CE87AB}"/>
              </a:ext>
            </a:extLst>
          </p:cNvPr>
          <p:cNvSpPr txBox="1"/>
          <p:nvPr/>
        </p:nvSpPr>
        <p:spPr>
          <a:xfrm>
            <a:off x="8890438" y="5948566"/>
            <a:ext cx="25540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0000FF"/>
                </a:solidFill>
              </a:rPr>
              <a:t>Kyushu radial scaling FFA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6C678AF1-228E-4DA2-996D-F7FD82422066}"/>
              </a:ext>
            </a:extLst>
          </p:cNvPr>
          <p:cNvCxnSpPr>
            <a:cxnSpLocks/>
          </p:cNvCxnSpPr>
          <p:nvPr/>
        </p:nvCxnSpPr>
        <p:spPr>
          <a:xfrm>
            <a:off x="11159813" y="4394658"/>
            <a:ext cx="0" cy="1004027"/>
          </a:xfrm>
          <a:prstGeom prst="straightConnector1">
            <a:avLst/>
          </a:prstGeom>
          <a:ln w="28575">
            <a:solidFill>
              <a:schemeClr val="bg2">
                <a:lumMod val="7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AEE3987E-4188-468D-85AD-9A3F553A7774}"/>
              </a:ext>
            </a:extLst>
          </p:cNvPr>
          <p:cNvCxnSpPr>
            <a:cxnSpLocks/>
          </p:cNvCxnSpPr>
          <p:nvPr/>
        </p:nvCxnSpPr>
        <p:spPr>
          <a:xfrm>
            <a:off x="11324379" y="4676227"/>
            <a:ext cx="0" cy="409994"/>
          </a:xfrm>
          <a:prstGeom prst="straightConnector1">
            <a:avLst/>
          </a:prstGeom>
          <a:ln w="28575">
            <a:solidFill>
              <a:schemeClr val="accent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A0F8B7-D2E0-42F2-B950-72F0F17C1F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256EF-1504-4D13-9EE1-A7E4ECE9F567}" type="slidenum">
              <a:rPr lang="en-GB" smtClean="0"/>
              <a:t>13</a:t>
            </a:fld>
            <a:endParaRPr lang="en-GB"/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2842C4DC-29E4-4BB6-A4D9-BAB2015C16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2117" y="0"/>
            <a:ext cx="10515600" cy="1325563"/>
          </a:xfrm>
        </p:spPr>
        <p:txBody>
          <a:bodyPr/>
          <a:lstStyle/>
          <a:p>
            <a:r>
              <a:rPr lang="en-GB" dirty="0"/>
              <a:t>Gradient field errors-Remedies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2F76A80-38CA-402E-9043-FBFCB797B210}"/>
              </a:ext>
            </a:extLst>
          </p:cNvPr>
          <p:cNvGrpSpPr/>
          <p:nvPr/>
        </p:nvGrpSpPr>
        <p:grpSpPr>
          <a:xfrm>
            <a:off x="601507" y="3649294"/>
            <a:ext cx="7029477" cy="2668604"/>
            <a:chOff x="601507" y="3649294"/>
            <a:chExt cx="7029477" cy="2668604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92695D0F-F752-4AD1-879C-E69C78437169}"/>
                </a:ext>
              </a:extLst>
            </p:cNvPr>
            <p:cNvGrpSpPr/>
            <p:nvPr/>
          </p:nvGrpSpPr>
          <p:grpSpPr>
            <a:xfrm>
              <a:off x="601507" y="3649294"/>
              <a:ext cx="7029477" cy="2668604"/>
              <a:chOff x="601507" y="3649294"/>
              <a:chExt cx="7029477" cy="2668604"/>
            </a:xfrm>
          </p:grpSpPr>
          <p:pic>
            <p:nvPicPr>
              <p:cNvPr id="21" name="Picture 20" descr="Chart, line chart&#10;&#10;Description automatically generated">
                <a:extLst>
                  <a:ext uri="{FF2B5EF4-FFF2-40B4-BE49-F238E27FC236}">
                    <a16:creationId xmlns:a16="http://schemas.microsoft.com/office/drawing/2014/main" id="{B8C04F6B-7672-4188-B4BF-379CC422E1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149074" y="3785000"/>
                <a:ext cx="3038504" cy="2031771"/>
              </a:xfrm>
              <a:prstGeom prst="rect">
                <a:avLst/>
              </a:prstGeom>
            </p:spPr>
          </p:pic>
          <p:pic>
            <p:nvPicPr>
              <p:cNvPr id="25" name="Picture 24" descr="A picture containing text, umbrella, accessory&#10;&#10;Description automatically generated">
                <a:extLst>
                  <a:ext uri="{FF2B5EF4-FFF2-40B4-BE49-F238E27FC236}">
                    <a16:creationId xmlns:a16="http://schemas.microsoft.com/office/drawing/2014/main" id="{20C0BE35-6E85-4029-93E9-2D7C924992D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32186" y="4169164"/>
                <a:ext cx="2599392" cy="1536004"/>
              </a:xfrm>
              <a:prstGeom prst="rect">
                <a:avLst/>
              </a:prstGeom>
            </p:spPr>
          </p:pic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C9656AE3-27CC-44F8-8703-00D45476C35D}"/>
                  </a:ext>
                </a:extLst>
              </p:cNvPr>
              <p:cNvSpPr/>
              <p:nvPr/>
            </p:nvSpPr>
            <p:spPr>
              <a:xfrm>
                <a:off x="601507" y="3649294"/>
                <a:ext cx="7029477" cy="2668604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4B7F2675-3ADF-4A24-9846-FB9E689CA1F6}"/>
                  </a:ext>
                </a:extLst>
              </p:cNvPr>
              <p:cNvSpPr txBox="1"/>
              <p:nvPr/>
            </p:nvSpPr>
            <p:spPr>
              <a:xfrm>
                <a:off x="2508007" y="5922585"/>
                <a:ext cx="345242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b="1" dirty="0">
                    <a:solidFill>
                      <a:srgbClr val="FF0000"/>
                    </a:solidFill>
                  </a:rPr>
                  <a:t>RACCAM spiral scaling FFA [ref 11]</a:t>
                </a:r>
              </a:p>
            </p:txBody>
          </p: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71154027-5681-48A0-B373-F9A7029153A6}"/>
                </a:ext>
              </a:extLst>
            </p:cNvPr>
            <p:cNvSpPr txBox="1"/>
            <p:nvPr/>
          </p:nvSpPr>
          <p:spPr>
            <a:xfrm>
              <a:off x="1241008" y="3691124"/>
              <a:ext cx="26357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/>
                <a:t>Courtesy Thomas </a:t>
              </a:r>
              <a:r>
                <a:rPr lang="en-GB" b="1" dirty="0" err="1"/>
                <a:t>Planche</a:t>
              </a:r>
              <a:endParaRPr lang="en-GB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152458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4D86A00-AA98-4DF8-9E5A-9B281838EBBE}"/>
              </a:ext>
            </a:extLst>
          </p:cNvPr>
          <p:cNvSpPr txBox="1"/>
          <p:nvPr/>
        </p:nvSpPr>
        <p:spPr>
          <a:xfrm>
            <a:off x="366895" y="2573932"/>
            <a:ext cx="822451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u="sng" dirty="0"/>
              <a:t>Three possible remedies to field errors:</a:t>
            </a:r>
          </a:p>
          <a:p>
            <a:endParaRPr lang="en-GB" sz="2000" dirty="0"/>
          </a:p>
          <a:p>
            <a:pPr marL="342900" indent="-342900">
              <a:buFont typeface="+mj-lt"/>
              <a:buAutoNum type="arabicPeriod"/>
            </a:pPr>
            <a:r>
              <a:rPr lang="en-GB" sz="2000" dirty="0">
                <a:solidFill>
                  <a:schemeClr val="bg1">
                    <a:lumMod val="75000"/>
                  </a:schemeClr>
                </a:solidFill>
              </a:rPr>
              <a:t>Field clamps: Shall primarily affect the edge focusing (vertical tunes)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2000" b="1" dirty="0"/>
              <a:t>Flux return yokes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CF34AA7-9EB5-4F4D-B779-8FFBE9A1456B}"/>
              </a:ext>
            </a:extLst>
          </p:cNvPr>
          <p:cNvSpPr txBox="1"/>
          <p:nvPr/>
        </p:nvSpPr>
        <p:spPr>
          <a:xfrm>
            <a:off x="449047" y="1094619"/>
            <a:ext cx="85001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n-GB" sz="2000" dirty="0"/>
              <a:t>Tuning can be tedious (combined function magnets).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n-GB" sz="2000" dirty="0"/>
              <a:t>Both quantities to fix (revolution time, tunes) are average quantities. 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n-GB" sz="2000" dirty="0"/>
              <a:t>Same approach applies both for cyclotrons and  scaling FFA </a:t>
            </a:r>
          </a:p>
        </p:txBody>
      </p:sp>
      <p:pic>
        <p:nvPicPr>
          <p:cNvPr id="8" name="Picture 7" descr="Chart&#10;&#10;Description automatically generated with medium confidence">
            <a:extLst>
              <a:ext uri="{FF2B5EF4-FFF2-40B4-BE49-F238E27FC236}">
                <a16:creationId xmlns:a16="http://schemas.microsoft.com/office/drawing/2014/main" id="{4F299F55-846C-42D4-9A75-F196F8C4CF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5608" y="3597844"/>
            <a:ext cx="2393071" cy="2304000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A6C63C2B-1FC2-4A8D-9FBF-FB23AE873816}"/>
              </a:ext>
            </a:extLst>
          </p:cNvPr>
          <p:cNvSpPr/>
          <p:nvPr/>
        </p:nvSpPr>
        <p:spPr>
          <a:xfrm>
            <a:off x="9085608" y="3794355"/>
            <a:ext cx="665658" cy="1757083"/>
          </a:xfrm>
          <a:prstGeom prst="ellipse">
            <a:avLst/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C6FA183-D2A4-4EA5-B9B6-0E95294DE17E}"/>
              </a:ext>
            </a:extLst>
          </p:cNvPr>
          <p:cNvSpPr txBox="1"/>
          <p:nvPr/>
        </p:nvSpPr>
        <p:spPr>
          <a:xfrm>
            <a:off x="9035668" y="1039167"/>
            <a:ext cx="20767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Courtesy </a:t>
            </a:r>
            <a:r>
              <a:rPr lang="en-GB" b="1" dirty="0" err="1"/>
              <a:t>Yuhi</a:t>
            </a:r>
            <a:r>
              <a:rPr lang="en-GB" b="1" dirty="0"/>
              <a:t> </a:t>
            </a:r>
            <a:r>
              <a:rPr lang="en-GB" b="1" dirty="0" err="1"/>
              <a:t>Waga</a:t>
            </a:r>
            <a:endParaRPr lang="en-GB" b="1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29862E-4804-4199-9D25-BAD184DBB3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256EF-1504-4D13-9EE1-A7E4ECE9F567}" type="slidenum">
              <a:rPr lang="en-GB" smtClean="0"/>
              <a:t>14</a:t>
            </a:fld>
            <a:endParaRPr lang="en-GB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37DC244C-0E37-4D18-A9CC-440023DDA2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2117" y="0"/>
            <a:ext cx="10515600" cy="1325563"/>
          </a:xfrm>
        </p:spPr>
        <p:txBody>
          <a:bodyPr/>
          <a:lstStyle/>
          <a:p>
            <a:r>
              <a:rPr lang="en-GB" dirty="0"/>
              <a:t>Gradient field errors-Remedies</a:t>
            </a:r>
          </a:p>
        </p:txBody>
      </p:sp>
      <p:pic>
        <p:nvPicPr>
          <p:cNvPr id="13" name="Picture 12" descr="A picture containing container, box&#10;&#10;Description automatically generated">
            <a:extLst>
              <a:ext uri="{FF2B5EF4-FFF2-40B4-BE49-F238E27FC236}">
                <a16:creationId xmlns:a16="http://schemas.microsoft.com/office/drawing/2014/main" id="{0626E1F9-17A8-401E-B03F-47C3830643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4143" y="1551616"/>
            <a:ext cx="1838312" cy="1584000"/>
          </a:xfrm>
          <a:prstGeom prst="rect">
            <a:avLst/>
          </a:prstGeom>
        </p:spPr>
      </p:pic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A2D7E65A-C4C0-4201-BE54-FD26E03AB5EA}"/>
              </a:ext>
            </a:extLst>
          </p:cNvPr>
          <p:cNvCxnSpPr/>
          <p:nvPr/>
        </p:nvCxnSpPr>
        <p:spPr>
          <a:xfrm flipH="1">
            <a:off x="9436735" y="2673388"/>
            <a:ext cx="386137" cy="1044000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58793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4D86A00-AA98-4DF8-9E5A-9B281838EBBE}"/>
              </a:ext>
            </a:extLst>
          </p:cNvPr>
          <p:cNvSpPr txBox="1"/>
          <p:nvPr/>
        </p:nvSpPr>
        <p:spPr>
          <a:xfrm>
            <a:off x="366895" y="2573932"/>
            <a:ext cx="822451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u="sng" dirty="0"/>
              <a:t>Three possible remedies to field errors:</a:t>
            </a:r>
          </a:p>
          <a:p>
            <a:endParaRPr lang="en-GB" sz="2000" dirty="0"/>
          </a:p>
          <a:p>
            <a:pPr marL="342900" indent="-342900">
              <a:buFont typeface="+mj-lt"/>
              <a:buAutoNum type="arabicPeriod"/>
            </a:pPr>
            <a:r>
              <a:rPr lang="en-GB" sz="2000" dirty="0">
                <a:solidFill>
                  <a:schemeClr val="bg1">
                    <a:lumMod val="75000"/>
                  </a:schemeClr>
                </a:solidFill>
              </a:rPr>
              <a:t>Field clamps: Shall primarily affect the edge focusing (vertical tunes)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2000" dirty="0">
                <a:solidFill>
                  <a:schemeClr val="bg1">
                    <a:lumMod val="75000"/>
                  </a:schemeClr>
                </a:solidFill>
              </a:rPr>
              <a:t>Flux return yokes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2000" b="1" dirty="0"/>
              <a:t>Trim coils</a:t>
            </a:r>
            <a:r>
              <a:rPr lang="en-GB" sz="2000" dirty="0"/>
              <a:t>: Aim to fix the tune by replacing the N-fold symmetry machine with N/2 or even N/3 symmetry.</a:t>
            </a:r>
          </a:p>
          <a:p>
            <a:endParaRPr lang="en-GB" sz="2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CF34AA7-9EB5-4F4D-B779-8FFBE9A1456B}"/>
              </a:ext>
            </a:extLst>
          </p:cNvPr>
          <p:cNvSpPr txBox="1"/>
          <p:nvPr/>
        </p:nvSpPr>
        <p:spPr>
          <a:xfrm>
            <a:off x="449047" y="1094619"/>
            <a:ext cx="85001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n-GB" sz="2000" dirty="0"/>
              <a:t>Tuning can be tedious (combined function magnets).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n-GB" sz="2000" dirty="0"/>
              <a:t>Both quantities to fix (revolution time, tunes) are average quantities. 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n-GB" sz="2000" dirty="0"/>
              <a:t>Same approach applies both for cyclotrons and  scaling FFA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2383A25-9E6C-4851-A446-9BB706068F48}"/>
              </a:ext>
            </a:extLst>
          </p:cNvPr>
          <p:cNvSpPr txBox="1"/>
          <p:nvPr/>
        </p:nvSpPr>
        <p:spPr>
          <a:xfrm>
            <a:off x="449047" y="6069070"/>
            <a:ext cx="114279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GB" sz="2000" b="1" dirty="0"/>
              <a:t>Ways to mitigate magnetic field imperfections shall be considered in the preliminary design phase of the accelerator.</a:t>
            </a:r>
          </a:p>
        </p:txBody>
      </p:sp>
      <p:pic>
        <p:nvPicPr>
          <p:cNvPr id="9" name="Picture 8" descr="Diagram&#10;&#10;Description automatically generated">
            <a:extLst>
              <a:ext uri="{FF2B5EF4-FFF2-40B4-BE49-F238E27FC236}">
                <a16:creationId xmlns:a16="http://schemas.microsoft.com/office/drawing/2014/main" id="{049CC5DE-4801-4C72-9DF2-D7E4C22328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9148" y="382110"/>
            <a:ext cx="3082105" cy="2766306"/>
          </a:xfrm>
          <a:prstGeom prst="rect">
            <a:avLst/>
          </a:prstGeom>
        </p:spPr>
      </p:pic>
      <p:pic>
        <p:nvPicPr>
          <p:cNvPr id="11" name="Picture 10" descr="Chart, scatter chart&#10;&#10;Description automatically generated">
            <a:extLst>
              <a:ext uri="{FF2B5EF4-FFF2-40B4-BE49-F238E27FC236}">
                <a16:creationId xmlns:a16="http://schemas.microsoft.com/office/drawing/2014/main" id="{637CFF3B-C7F0-451A-8B1E-301A7DF3FB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78363" y="3235604"/>
            <a:ext cx="2819582" cy="266032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4A58D2D-D0E9-472F-8A6D-41051B571466}"/>
                  </a:ext>
                </a:extLst>
              </p:cNvPr>
              <p:cNvSpPr txBox="1"/>
              <p:nvPr/>
            </p:nvSpPr>
            <p:spPr>
              <a:xfrm>
                <a:off x="366895" y="4870256"/>
                <a:ext cx="4391894" cy="55932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6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∆</m:t>
                      </m:r>
                      <m:sSubSup>
                        <m:sSubSupPr>
                          <m:ctrlPr>
                            <a:rPr lang="en-GB" sz="16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GB" sz="16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l-GR" sz="16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𝝂</m:t>
                          </m:r>
                        </m:e>
                        <m:sub>
                          <m:r>
                            <a:rPr lang="en-GB" sz="16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𝒙</m:t>
                          </m:r>
                          <m:r>
                            <a:rPr lang="en-GB" sz="16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GB" sz="16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𝒚</m:t>
                          </m:r>
                        </m:sub>
                        <m:sup>
                          <m:r>
                            <a:rPr lang="en-GB" sz="16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</m:sup>
                      </m:sSubSup>
                      <m:r>
                        <a:rPr lang="en-GB" sz="16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)∝</m:t>
                      </m:r>
                      <m:f>
                        <m:fPr>
                          <m:ctrlPr>
                            <a:rPr lang="en-GB" sz="16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GB" sz="16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16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𝒑</m:t>
                              </m:r>
                            </m:e>
                            <m:sub>
                              <m:r>
                                <a:rPr lang="en-GB" sz="16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𝒆𝒙𝒕</m:t>
                              </m:r>
                            </m:sub>
                          </m:sSub>
                          <m:r>
                            <a:rPr lang="en-GB" sz="16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GB" sz="16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16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𝒑</m:t>
                              </m:r>
                            </m:e>
                            <m:sub>
                              <m:r>
                                <a:rPr lang="en-GB" sz="16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𝒊𝒏𝒋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GB" sz="16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16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𝒑</m:t>
                              </m:r>
                            </m:e>
                            <m:sub>
                              <m:r>
                                <a:rPr lang="en-GB" sz="16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𝒊𝒏𝒋</m:t>
                              </m:r>
                            </m:sub>
                          </m:sSub>
                        </m:den>
                      </m:f>
                      <m:r>
                        <a:rPr lang="en-GB" sz="16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d>
                        <m:dPr>
                          <m:begChr m:val="|"/>
                          <m:endChr m:val="|"/>
                          <m:ctrlPr>
                            <a:rPr lang="en-GB" sz="16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GB" sz="16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GB" sz="1600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1600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𝑩</m:t>
                                  </m:r>
                                </m:e>
                                <m:sub>
                                  <m:r>
                                    <a:rPr lang="en-GB" sz="1600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𝑫</m:t>
                                  </m:r>
                                  <m:r>
                                    <a:rPr lang="en-GB" sz="1600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𝟎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GB" sz="1600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1600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𝑩</m:t>
                                  </m:r>
                                </m:e>
                                <m:sub>
                                  <m:r>
                                    <a:rPr lang="en-GB" sz="1600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𝑭</m:t>
                                  </m:r>
                                  <m:r>
                                    <a:rPr lang="en-GB" sz="1600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𝟎</m:t>
                                  </m:r>
                                </m:sub>
                              </m:sSub>
                            </m:den>
                          </m:f>
                        </m:e>
                      </m:d>
                      <m:r>
                        <a:rPr lang="en-GB" sz="16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f>
                        <m:fPr>
                          <m:ctrlPr>
                            <a:rPr lang="en-GB" sz="16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GB" sz="16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16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𝒌</m:t>
                              </m:r>
                            </m:e>
                            <m:sub>
                              <m:r>
                                <a:rPr lang="en-GB" sz="16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𝑫</m:t>
                              </m:r>
                            </m:sub>
                          </m:sSub>
                          <m:r>
                            <a:rPr lang="en-GB" sz="16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GB" sz="16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16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𝒌</m:t>
                              </m:r>
                            </m:e>
                            <m:sub>
                              <m:r>
                                <a:rPr lang="en-GB" sz="16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𝑭</m:t>
                              </m:r>
                            </m:sub>
                          </m:sSub>
                        </m:num>
                        <m:den>
                          <m:r>
                            <a:rPr lang="en-GB" sz="16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𝒌</m:t>
                          </m:r>
                        </m:den>
                      </m:f>
                    </m:oMath>
                  </m:oMathPara>
                </a14:m>
                <a:endParaRPr lang="en-GB" sz="16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4A58D2D-D0E9-472F-8A6D-41051B5714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6895" y="4870256"/>
                <a:ext cx="4391894" cy="55932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>
            <a:extLst>
              <a:ext uri="{FF2B5EF4-FFF2-40B4-BE49-F238E27FC236}">
                <a16:creationId xmlns:a16="http://schemas.microsoft.com/office/drawing/2014/main" id="{2174EF9F-8313-4A32-AE67-9127069C842F}"/>
              </a:ext>
            </a:extLst>
          </p:cNvPr>
          <p:cNvSpPr/>
          <p:nvPr/>
        </p:nvSpPr>
        <p:spPr>
          <a:xfrm>
            <a:off x="3585949" y="4791912"/>
            <a:ext cx="794804" cy="63766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55FAB04-EFDD-4435-9C29-ABC200930E27}"/>
              </a:ext>
            </a:extLst>
          </p:cNvPr>
          <p:cNvGrpSpPr/>
          <p:nvPr/>
        </p:nvGrpSpPr>
        <p:grpSpPr>
          <a:xfrm>
            <a:off x="4519448" y="4858555"/>
            <a:ext cx="3563892" cy="504130"/>
            <a:chOff x="4519448" y="4858555"/>
            <a:chExt cx="3563892" cy="504130"/>
          </a:xfrm>
        </p:grpSpPr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582C3FD8-42FA-4761-A764-7972079823B9}"/>
                </a:ext>
              </a:extLst>
            </p:cNvPr>
            <p:cNvCxnSpPr>
              <a:cxnSpLocks/>
            </p:cNvCxnSpPr>
            <p:nvPr/>
          </p:nvCxnSpPr>
          <p:spPr>
            <a:xfrm>
              <a:off x="4519448" y="5126595"/>
              <a:ext cx="530670" cy="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AA51233-05FA-4E62-8502-C1715A21C234}"/>
                </a:ext>
              </a:extLst>
            </p:cNvPr>
            <p:cNvSpPr txBox="1"/>
            <p:nvPr/>
          </p:nvSpPr>
          <p:spPr>
            <a:xfrm>
              <a:off x="5145741" y="4941929"/>
              <a:ext cx="293759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/>
                <a:t>Controls the monotonic </a:t>
              </a:r>
              <a:r>
                <a:rPr lang="en-GB" sz="1600" dirty="0" err="1"/>
                <a:t>behavior</a:t>
              </a:r>
              <a:endParaRPr lang="en-GB" sz="1600" dirty="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71933546-53B3-4FBF-8226-6D7B1109AB22}"/>
                </a:ext>
              </a:extLst>
            </p:cNvPr>
            <p:cNvSpPr/>
            <p:nvPr/>
          </p:nvSpPr>
          <p:spPr>
            <a:xfrm>
              <a:off x="5169646" y="4858555"/>
              <a:ext cx="2913693" cy="504130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374450-7215-4E2A-89C8-D86771036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256EF-1504-4D13-9EE1-A7E4ECE9F567}" type="slidenum">
              <a:rPr lang="en-GB" smtClean="0"/>
              <a:t>15</a:t>
            </a:fld>
            <a:endParaRPr lang="en-GB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35A4FA67-0278-4AD9-9742-EA18FEE932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2117" y="0"/>
            <a:ext cx="10515600" cy="1325563"/>
          </a:xfrm>
        </p:spPr>
        <p:txBody>
          <a:bodyPr/>
          <a:lstStyle/>
          <a:p>
            <a:r>
              <a:rPr lang="en-GB" dirty="0"/>
              <a:t>Gradient field errors-Remedies</a:t>
            </a:r>
          </a:p>
        </p:txBody>
      </p:sp>
    </p:spTree>
    <p:extLst>
      <p:ext uri="{BB962C8B-B14F-4D97-AF65-F5344CB8AC3E}">
        <p14:creationId xmlns:p14="http://schemas.microsoft.com/office/powerpoint/2010/main" val="1486546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7B41DFBB-4CA2-4E97-B578-DA89CDEE1F4B}"/>
              </a:ext>
            </a:extLst>
          </p:cNvPr>
          <p:cNvSpPr txBox="1"/>
          <p:nvPr/>
        </p:nvSpPr>
        <p:spPr>
          <a:xfrm>
            <a:off x="353045" y="5864891"/>
            <a:ext cx="116182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GB" sz="2400" b="1" dirty="0"/>
              <a:t>Beam dynamics are driven by the need to extract the highest current with low losses. </a:t>
            </a:r>
          </a:p>
        </p:txBody>
      </p: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B85921AB-B9F2-41D9-A7D9-099C94B5BF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0387" y="828113"/>
            <a:ext cx="7852672" cy="4391135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39156B1-A76D-40E5-A628-E1055576D5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256EF-1504-4D13-9EE1-A7E4ECE9F567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97712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0AD7DFE0-347A-454D-9C08-711079C43B7F}"/>
                  </a:ext>
                </a:extLst>
              </p14:cNvPr>
              <p14:cNvContentPartPr/>
              <p14:nvPr/>
            </p14:nvContentPartPr>
            <p14:xfrm>
              <a:off x="2070825" y="1515446"/>
              <a:ext cx="4680" cy="468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0AD7DFE0-347A-454D-9C08-711079C43B7F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061825" y="1506446"/>
                <a:ext cx="22320" cy="22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58B3735-C90E-4325-A95C-91027BAE6EDA}"/>
                  </a:ext>
                </a:extLst>
              </p:cNvPr>
              <p:cNvSpPr txBox="1"/>
              <p:nvPr/>
            </p:nvSpPr>
            <p:spPr>
              <a:xfrm>
                <a:off x="1442202" y="2170762"/>
                <a:ext cx="3842142" cy="75661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num>
                        <m:den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den>
                      </m:f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1+</m:t>
                          </m:r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den>
                      </m:f>
                      <m:r>
                        <a:rPr lang="en-GB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f>
                        <m:fPr>
                          <m:ctrlP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</m:num>
                        <m:den>
                          <m:sSup>
                            <m:sSupPr>
                              <m:ctrlPr>
                                <a:rPr lang="en-GB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𝛾</m:t>
                              </m:r>
                            </m:e>
                            <m:sup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</m:t>
                          </m:r>
                        </m:den>
                      </m:f>
                      <m:r>
                        <a:rPr lang="en-GB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f>
                        <m:fPr>
                          <m:ctrlP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num>
                        <m:den>
                          <m:sSub>
                            <m:sSubPr>
                              <m:ctrlPr>
                                <a:rPr lang="en-GB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GB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GB" sz="24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58B3735-C90E-4325-A95C-91027BAE6E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2202" y="2170762"/>
                <a:ext cx="3842142" cy="75661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804B7E42-B2B1-4379-9C3B-5259F2F5A042}"/>
              </a:ext>
            </a:extLst>
          </p:cNvPr>
          <p:cNvSpPr txBox="1"/>
          <p:nvPr/>
        </p:nvSpPr>
        <p:spPr>
          <a:xfrm>
            <a:off x="274919" y="3562714"/>
            <a:ext cx="1173181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n-GB" sz="2000" dirty="0"/>
              <a:t>For the same radius and energy at extraction, a fixed field alternating gradient will have a smaller turn separation due to its </a:t>
            </a:r>
            <a:r>
              <a:rPr lang="en-GB" sz="2000" b="1" dirty="0"/>
              <a:t>larger </a:t>
            </a:r>
            <a:r>
              <a:rPr lang="en-GB" sz="2000" b="1" i="1" dirty="0"/>
              <a:t>k</a:t>
            </a:r>
            <a:r>
              <a:rPr lang="en-GB" sz="2000" b="1" dirty="0"/>
              <a:t> value aiming for a more compact orbit excursion.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endParaRPr lang="en-GB" sz="2000" dirty="0"/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n-GB" sz="2000" dirty="0"/>
              <a:t>Above formula valid for a pencil beam only i.e. for a vanishing beam size.</a:t>
            </a:r>
          </a:p>
          <a:p>
            <a:pPr algn="just"/>
            <a:endParaRPr lang="en-GB" sz="2000" dirty="0"/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n-GB" sz="2000" dirty="0"/>
              <a:t>Stripping H2+ or H- ions to circumvent the problem (see talks by T. </a:t>
            </a:r>
            <a:r>
              <a:rPr lang="en-GB" sz="2000" dirty="0" err="1"/>
              <a:t>Planche</a:t>
            </a:r>
            <a:r>
              <a:rPr lang="en-GB" sz="2000" dirty="0"/>
              <a:t> and L. </a:t>
            </a:r>
            <a:r>
              <a:rPr lang="en-GB" sz="2000" dirty="0" err="1"/>
              <a:t>Calabretta</a:t>
            </a:r>
            <a:r>
              <a:rPr lang="en-GB" sz="2000" dirty="0"/>
              <a:t>), yet the cost is a larger machine.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endParaRPr lang="en-GB" sz="2000" dirty="0"/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n-GB" sz="2000" dirty="0"/>
              <a:t> Next, </a:t>
            </a:r>
            <a:r>
              <a:rPr lang="en-GB" sz="2000" b="1" dirty="0"/>
              <a:t>the focus will be on the single turn extraction challenges  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endParaRPr lang="en-GB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3A13C6A-5A08-4FC0-B440-E190FD9C34C5}"/>
                  </a:ext>
                </a:extLst>
              </p:cNvPr>
              <p:cNvSpPr txBox="1"/>
              <p:nvPr/>
            </p:nvSpPr>
            <p:spPr>
              <a:xfrm>
                <a:off x="6491033" y="2011974"/>
                <a:ext cx="3001143" cy="12003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i="1" dirty="0"/>
                  <a:t>R</a:t>
                </a:r>
                <a:r>
                  <a:rPr lang="en-GB" dirty="0"/>
                  <a:t> is the radius at extraction</a:t>
                </a:r>
              </a:p>
              <a:p>
                <a:r>
                  <a:rPr lang="en-GB" dirty="0"/>
                  <a:t>For a cyclotron </a:t>
                </a:r>
                <a14:m>
                  <m:oMath xmlns:m="http://schemas.openxmlformats.org/officeDocument/2006/math">
                    <m:r>
                      <a:rPr lang="en-GB" sz="1800" b="0" i="1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GB" sz="18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GB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</m:e>
                      <m:sup>
                        <m:r>
                          <a:rPr lang="en-GB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GB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−1</m:t>
                    </m:r>
                  </m:oMath>
                </a14:m>
                <a:endParaRPr lang="en-GB" dirty="0"/>
              </a:p>
              <a:p>
                <a:r>
                  <a:rPr lang="en-GB" dirty="0"/>
                  <a:t>For a scaling FFA, </a:t>
                </a:r>
                <a:r>
                  <a:rPr lang="en-GB" i="1" dirty="0"/>
                  <a:t>k</a:t>
                </a:r>
                <a:r>
                  <a:rPr lang="en-GB" dirty="0"/>
                  <a:t> is constant</a:t>
                </a:r>
              </a:p>
              <a:p>
                <a14:m>
                  <m:oMath xmlns:m="http://schemas.openxmlformats.org/officeDocument/2006/math">
                    <m:r>
                      <a:rPr lang="en-GB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GB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𝐸</m:t>
                    </m:r>
                  </m:oMath>
                </a14:m>
                <a:r>
                  <a:rPr lang="en-GB" dirty="0"/>
                  <a:t> is the energy gain per turn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3A13C6A-5A08-4FC0-B440-E190FD9C34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1033" y="2011974"/>
                <a:ext cx="3001143" cy="1200329"/>
              </a:xfrm>
              <a:prstGeom prst="rect">
                <a:avLst/>
              </a:prstGeom>
              <a:blipFill>
                <a:blip r:embed="rId5"/>
                <a:stretch>
                  <a:fillRect l="-1829" t="-2538" r="-1220" b="-710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3EEBE7B9-B721-4D2A-BE3C-5D3FFAAF77E2}"/>
              </a:ext>
            </a:extLst>
          </p:cNvPr>
          <p:cNvSpPr txBox="1"/>
          <p:nvPr/>
        </p:nvSpPr>
        <p:spPr>
          <a:xfrm>
            <a:off x="328223" y="1367774"/>
            <a:ext cx="83845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GB" sz="2000" dirty="0"/>
              <a:t>Radial turn separation at extraction valid for any fixed field ring accelerator: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1ED346A-A60C-466C-B211-9A686A409338}"/>
              </a:ext>
            </a:extLst>
          </p:cNvPr>
          <p:cNvSpPr/>
          <p:nvPr/>
        </p:nvSpPr>
        <p:spPr>
          <a:xfrm>
            <a:off x="1350534" y="2011974"/>
            <a:ext cx="4021088" cy="105889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97222B0B-BDD6-4CF6-AE97-FAF7B9FF5C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393" y="0"/>
            <a:ext cx="11316392" cy="1325563"/>
          </a:xfrm>
        </p:spPr>
        <p:txBody>
          <a:bodyPr/>
          <a:lstStyle/>
          <a:p>
            <a:r>
              <a:rPr lang="en-GB" dirty="0"/>
              <a:t>Beam Extraction challenges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8E14E5F-DB27-4B31-8827-C40D731E4E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256EF-1504-4D13-9EE1-A7E4ECE9F567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09624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A36290-7758-4B5A-B7CA-CD4FF55172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393" y="0"/>
            <a:ext cx="11316392" cy="1325563"/>
          </a:xfrm>
        </p:spPr>
        <p:txBody>
          <a:bodyPr/>
          <a:lstStyle/>
          <a:p>
            <a:r>
              <a:rPr lang="en-GB" dirty="0"/>
              <a:t>Beam Extraction challenges: Energy dependence</a:t>
            </a:r>
          </a:p>
        </p:txBody>
      </p:sp>
      <p:pic>
        <p:nvPicPr>
          <p:cNvPr id="8" name="Picture 7" descr="Histogram&#10;&#10;Description automatically generated">
            <a:extLst>
              <a:ext uri="{FF2B5EF4-FFF2-40B4-BE49-F238E27FC236}">
                <a16:creationId xmlns:a16="http://schemas.microsoft.com/office/drawing/2014/main" id="{B340E6B9-550C-4C65-910B-FB0A6F865C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2662" y="1213651"/>
            <a:ext cx="5012123" cy="5040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46AF064F-69CA-4ADD-B9BC-0D0EBCA4474F}"/>
                  </a:ext>
                </a:extLst>
              </p14:cNvPr>
              <p14:cNvContentPartPr/>
              <p14:nvPr/>
            </p14:nvContentPartPr>
            <p14:xfrm>
              <a:off x="1268891" y="2318324"/>
              <a:ext cx="33480" cy="3420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46AF064F-69CA-4ADD-B9BC-0D0EBCA4474F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259891" y="2309324"/>
                <a:ext cx="51120" cy="51840"/>
              </a:xfrm>
              <a:prstGeom prst="rect">
                <a:avLst/>
              </a:prstGeom>
            </p:spPr>
          </p:pic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66E098C5-057C-4D6A-A604-78D9A32672BE}"/>
              </a:ext>
            </a:extLst>
          </p:cNvPr>
          <p:cNvSpPr txBox="1"/>
          <p:nvPr/>
        </p:nvSpPr>
        <p:spPr>
          <a:xfrm>
            <a:off x="147854" y="1753357"/>
            <a:ext cx="66140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GB" sz="2000" dirty="0"/>
              <a:t>How to overcome?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GB" sz="2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E6B3339-D342-4DD6-9D54-1A67DEFB8198}"/>
              </a:ext>
            </a:extLst>
          </p:cNvPr>
          <p:cNvSpPr txBox="1"/>
          <p:nvPr/>
        </p:nvSpPr>
        <p:spPr>
          <a:xfrm>
            <a:off x="147854" y="1213651"/>
            <a:ext cx="56065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GB" sz="2000" u="sng" dirty="0"/>
              <a:t>Observation</a:t>
            </a:r>
            <a:r>
              <a:rPr lang="en-GB" sz="2000" dirty="0"/>
              <a:t>: Small turn separation at extraction.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B692FB-F005-4FD2-BB17-B01D92E19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256EF-1504-4D13-9EE1-A7E4ECE9F567}" type="slidenum">
              <a:rPr lang="en-GB" smtClean="0"/>
              <a:t>18</a:t>
            </a:fld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92F24A9-250A-4E38-A6E1-AB17EA0EAD25}"/>
              </a:ext>
            </a:extLst>
          </p:cNvPr>
          <p:cNvSpPr txBox="1"/>
          <p:nvPr/>
        </p:nvSpPr>
        <p:spPr>
          <a:xfrm>
            <a:off x="7861138" y="6308449"/>
            <a:ext cx="31951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/>
              <a:t>Turn separation for various FFA concepts</a:t>
            </a:r>
          </a:p>
        </p:txBody>
      </p:sp>
    </p:spTree>
    <p:extLst>
      <p:ext uri="{BB962C8B-B14F-4D97-AF65-F5344CB8AC3E}">
        <p14:creationId xmlns:p14="http://schemas.microsoft.com/office/powerpoint/2010/main" val="24052390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A36290-7758-4B5A-B7CA-CD4FF55172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393" y="0"/>
            <a:ext cx="11316392" cy="1325563"/>
          </a:xfrm>
        </p:spPr>
        <p:txBody>
          <a:bodyPr/>
          <a:lstStyle/>
          <a:p>
            <a:r>
              <a:rPr lang="en-GB" dirty="0"/>
              <a:t>Beam Extraction challenges: Energy dependence</a:t>
            </a:r>
          </a:p>
        </p:txBody>
      </p:sp>
      <p:pic>
        <p:nvPicPr>
          <p:cNvPr id="8" name="Picture 7" descr="Histogram&#10;&#10;Description automatically generated">
            <a:extLst>
              <a:ext uri="{FF2B5EF4-FFF2-40B4-BE49-F238E27FC236}">
                <a16:creationId xmlns:a16="http://schemas.microsoft.com/office/drawing/2014/main" id="{B340E6B9-550C-4C65-910B-FB0A6F865C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2662" y="1213651"/>
            <a:ext cx="5012123" cy="5040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46AF064F-69CA-4ADD-B9BC-0D0EBCA4474F}"/>
                  </a:ext>
                </a:extLst>
              </p14:cNvPr>
              <p14:cNvContentPartPr/>
              <p14:nvPr/>
            </p14:nvContentPartPr>
            <p14:xfrm>
              <a:off x="1268891" y="2318324"/>
              <a:ext cx="33480" cy="3420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46AF064F-69CA-4ADD-B9BC-0D0EBCA4474F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259891" y="2309324"/>
                <a:ext cx="51120" cy="51840"/>
              </a:xfrm>
              <a:prstGeom prst="rect">
                <a:avLst/>
              </a:prstGeom>
            </p:spPr>
          </p:pic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5E6B3339-D342-4DD6-9D54-1A67DEFB8198}"/>
              </a:ext>
            </a:extLst>
          </p:cNvPr>
          <p:cNvSpPr txBox="1"/>
          <p:nvPr/>
        </p:nvSpPr>
        <p:spPr>
          <a:xfrm>
            <a:off x="147854" y="1213651"/>
            <a:ext cx="56065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GB" sz="2000" u="sng" dirty="0"/>
              <a:t>Observation</a:t>
            </a:r>
            <a:r>
              <a:rPr lang="en-GB" sz="2000" dirty="0"/>
              <a:t>: Small turn separation at extraction.</a:t>
            </a:r>
          </a:p>
        </p:txBody>
      </p:sp>
      <p:pic>
        <p:nvPicPr>
          <p:cNvPr id="9" name="Picture 8" descr="Chart, line chart&#10;&#10;Description automatically generated">
            <a:extLst>
              <a:ext uri="{FF2B5EF4-FFF2-40B4-BE49-F238E27FC236}">
                <a16:creationId xmlns:a16="http://schemas.microsoft.com/office/drawing/2014/main" id="{191443B7-08B5-4B9F-9314-265E23596C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69" y="2959326"/>
            <a:ext cx="4994992" cy="272685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3EFC001-D680-4D2D-9D4C-C21959C4A93B}"/>
              </a:ext>
            </a:extLst>
          </p:cNvPr>
          <p:cNvSpPr txBox="1"/>
          <p:nvPr/>
        </p:nvSpPr>
        <p:spPr>
          <a:xfrm>
            <a:off x="721118" y="5876490"/>
            <a:ext cx="54593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/>
              <a:t>Horizontal tunes as a function of turn number for the PSI ring cyclotron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CE7D9BD8-E660-40AB-8DE0-596D043CB1D5}"/>
              </a:ext>
            </a:extLst>
          </p:cNvPr>
          <p:cNvSpPr/>
          <p:nvPr/>
        </p:nvSpPr>
        <p:spPr>
          <a:xfrm>
            <a:off x="5151494" y="3059953"/>
            <a:ext cx="394671" cy="1147482"/>
          </a:xfrm>
          <a:prstGeom prst="ellipse">
            <a:avLst/>
          </a:prstGeom>
          <a:noFill/>
          <a:ln w="38100">
            <a:solidFill>
              <a:srgbClr val="FF0000">
                <a:alpha val="4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8B0282E-D0E0-44F8-86ED-35F523A70086}"/>
              </a:ext>
            </a:extLst>
          </p:cNvPr>
          <p:cNvSpPr txBox="1"/>
          <p:nvPr/>
        </p:nvSpPr>
        <p:spPr>
          <a:xfrm>
            <a:off x="3690152" y="3196814"/>
            <a:ext cx="1270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Last 7 turns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F6C9E91E-68CF-4E07-817A-B9DCB86E9B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256EF-1504-4D13-9EE1-A7E4ECE9F567}" type="slidenum">
              <a:rPr lang="en-GB" smtClean="0"/>
              <a:t>19</a:t>
            </a:fld>
            <a:endParaRPr lang="en-GB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F4D0759-1068-4667-9592-6A27C1A90715}"/>
              </a:ext>
            </a:extLst>
          </p:cNvPr>
          <p:cNvSpPr txBox="1"/>
          <p:nvPr/>
        </p:nvSpPr>
        <p:spPr>
          <a:xfrm>
            <a:off x="147854" y="1753357"/>
            <a:ext cx="6614007" cy="11218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GB" sz="2000" dirty="0"/>
              <a:t>How to overcome?</a:t>
            </a:r>
          </a:p>
          <a:p>
            <a:endParaRPr lang="en-GB" sz="2000" dirty="0"/>
          </a:p>
          <a:p>
            <a:pPr marL="342900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en-GB" sz="2000" dirty="0"/>
              <a:t>Lower the horizontal tunes at the extraction region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E6EE4E6-6EDA-4693-B9B2-DCC97976196A}"/>
              </a:ext>
            </a:extLst>
          </p:cNvPr>
          <p:cNvSpPr txBox="1"/>
          <p:nvPr/>
        </p:nvSpPr>
        <p:spPr>
          <a:xfrm>
            <a:off x="7861138" y="6308449"/>
            <a:ext cx="31951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/>
              <a:t>Turn separation for various FFA concepts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8E11392-5962-4FA4-A7B0-89A84EC10EC3}"/>
              </a:ext>
            </a:extLst>
          </p:cNvPr>
          <p:cNvCxnSpPr>
            <a:cxnSpLocks/>
          </p:cNvCxnSpPr>
          <p:nvPr/>
        </p:nvCxnSpPr>
        <p:spPr>
          <a:xfrm flipV="1">
            <a:off x="1416297" y="4032461"/>
            <a:ext cx="4182778" cy="19729"/>
          </a:xfrm>
          <a:prstGeom prst="line">
            <a:avLst/>
          </a:prstGeom>
          <a:ln>
            <a:prstDash val="lg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329666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BDFE40-5273-462F-8428-D74F89B5F3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5108"/>
            <a:ext cx="10515600" cy="1325563"/>
          </a:xfrm>
        </p:spPr>
        <p:txBody>
          <a:bodyPr/>
          <a:lstStyle/>
          <a:p>
            <a:r>
              <a:rPr lang="en-GB" dirty="0"/>
              <a:t>Disclaimer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B40DC91-94AA-4222-BEB5-EED770C1B0A9}"/>
              </a:ext>
            </a:extLst>
          </p:cNvPr>
          <p:cNvSpPr txBox="1"/>
          <p:nvPr/>
        </p:nvSpPr>
        <p:spPr>
          <a:xfrm>
            <a:off x="325012" y="2001587"/>
            <a:ext cx="1154197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n-GB" sz="2400" dirty="0"/>
              <a:t>Since a large number of different fixed field accelerator concepts exist, attention will be focused on the methods and aspects that are generally used (operating) nowadays.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endParaRPr lang="en-GB" sz="2400" dirty="0"/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n-GB" sz="2400" dirty="0"/>
              <a:t>It should be noted that this approach cannot give a complete overview of the field and some conclusions have exceptions.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endParaRPr lang="en-GB" sz="2400" dirty="0"/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n-GB" sz="2400" dirty="0"/>
              <a:t>The limitations discussed are so called because the focus is on what limits the achievable currents.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9E8E6CD6-F857-42C0-894A-44D28C78E879}"/>
                  </a:ext>
                </a:extLst>
              </p14:cNvPr>
              <p14:cNvContentPartPr/>
              <p14:nvPr/>
            </p14:nvContentPartPr>
            <p14:xfrm>
              <a:off x="2601611" y="6970222"/>
              <a:ext cx="18360" cy="1980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9E8E6CD6-F857-42C0-894A-44D28C78E879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592611" y="6961582"/>
                <a:ext cx="36000" cy="3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557D4B8C-1B9C-4D86-B86C-DCDEFBCBD6C3}"/>
                  </a:ext>
                </a:extLst>
              </p14:cNvPr>
              <p14:cNvContentPartPr/>
              <p14:nvPr/>
            </p14:nvContentPartPr>
            <p14:xfrm>
              <a:off x="10542131" y="7517782"/>
              <a:ext cx="18000" cy="183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557D4B8C-1B9C-4D86-B86C-DCDEFBCBD6C3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533491" y="7508782"/>
                <a:ext cx="35640" cy="36000"/>
              </a:xfrm>
              <a:prstGeom prst="rect">
                <a:avLst/>
              </a:prstGeom>
            </p:spPr>
          </p:pic>
        </mc:Fallback>
      </mc:AlternateContent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FAACD2-6D66-44F5-A115-67339A374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256EF-1504-4D13-9EE1-A7E4ECE9F567}" type="slidenum">
              <a:rPr lang="en-GB" smtClean="0"/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637142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A36290-7758-4B5A-B7CA-CD4FF55172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393" y="0"/>
            <a:ext cx="11316392" cy="1325563"/>
          </a:xfrm>
        </p:spPr>
        <p:txBody>
          <a:bodyPr/>
          <a:lstStyle/>
          <a:p>
            <a:r>
              <a:rPr lang="en-GB" dirty="0"/>
              <a:t>Beam Extraction challenges: Energy dependence</a:t>
            </a:r>
          </a:p>
        </p:txBody>
      </p:sp>
      <p:pic>
        <p:nvPicPr>
          <p:cNvPr id="8" name="Picture 7" descr="Histogram&#10;&#10;Description automatically generated">
            <a:extLst>
              <a:ext uri="{FF2B5EF4-FFF2-40B4-BE49-F238E27FC236}">
                <a16:creationId xmlns:a16="http://schemas.microsoft.com/office/drawing/2014/main" id="{B340E6B9-550C-4C65-910B-FB0A6F865C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2662" y="1213651"/>
            <a:ext cx="5012123" cy="5040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46AF064F-69CA-4ADD-B9BC-0D0EBCA4474F}"/>
                  </a:ext>
                </a:extLst>
              </p14:cNvPr>
              <p14:cNvContentPartPr/>
              <p14:nvPr/>
            </p14:nvContentPartPr>
            <p14:xfrm>
              <a:off x="1268891" y="2318324"/>
              <a:ext cx="33480" cy="3420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46AF064F-69CA-4ADD-B9BC-0D0EBCA4474F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260251" y="2309684"/>
                <a:ext cx="51120" cy="51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6E098C5-057C-4D6A-A604-78D9A32672BE}"/>
                  </a:ext>
                </a:extLst>
              </p:cNvPr>
              <p:cNvSpPr txBox="1"/>
              <p:nvPr/>
            </p:nvSpPr>
            <p:spPr>
              <a:xfrm>
                <a:off x="147854" y="1753357"/>
                <a:ext cx="6614007" cy="51706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 algn="just">
                  <a:buFont typeface="Wingdings" panose="05000000000000000000" pitchFamily="2" charset="2"/>
                  <a:buChar char="§"/>
                </a:pPr>
                <a:r>
                  <a:rPr lang="en-GB" sz="2000" dirty="0"/>
                  <a:t>How to overcome?</a:t>
                </a:r>
              </a:p>
              <a:p>
                <a:pPr algn="just"/>
                <a:endParaRPr lang="en-GB" sz="2000" dirty="0"/>
              </a:p>
              <a:p>
                <a:pPr marL="342900" indent="-342900" algn="just">
                  <a:lnSpc>
                    <a:spcPct val="150000"/>
                  </a:lnSpc>
                  <a:buFont typeface="+mj-lt"/>
                  <a:buAutoNum type="arabicPeriod"/>
                </a:pPr>
                <a:r>
                  <a:rPr lang="en-GB" sz="2000" dirty="0"/>
                  <a:t>Lower the horizontal tunes at the extraction region</a:t>
                </a:r>
              </a:p>
              <a:p>
                <a:pPr marL="342900" indent="-342900" algn="just">
                  <a:lnSpc>
                    <a:spcPct val="150000"/>
                  </a:lnSpc>
                  <a:buFont typeface="+mj-lt"/>
                  <a:buAutoNum type="arabicPeriod"/>
                </a:pPr>
                <a:r>
                  <a:rPr lang="en-GB" sz="2000" dirty="0"/>
                  <a:t>Inject the beam </a:t>
                </a:r>
                <a:r>
                  <a:rPr lang="en-GB" sz="2000" dirty="0" err="1"/>
                  <a:t>off-center</a:t>
                </a:r>
                <a:endParaRPr lang="en-GB" sz="2000" dirty="0"/>
              </a:p>
              <a:p>
                <a:pPr marL="342900" indent="-342900" algn="just">
                  <a:lnSpc>
                    <a:spcPct val="150000"/>
                  </a:lnSpc>
                  <a:buFont typeface="+mj-lt"/>
                  <a:buAutoNum type="arabicPeriod"/>
                </a:pPr>
                <a:r>
                  <a:rPr lang="en-GB" sz="2000" dirty="0"/>
                  <a:t>Optimize the dispersion function at injection (to reduce the contribution of the momentum spread at extraction)</a:t>
                </a:r>
              </a:p>
              <a:p>
                <a:pPr lvl="1" algn="just">
                  <a:lnSpc>
                    <a:spcPct val="150000"/>
                  </a:lnSpc>
                </a:pPr>
                <a:r>
                  <a:rPr lang="en-GB" sz="2000" dirty="0">
                    <a:sym typeface="Wingdings" panose="05000000000000000000" pitchFamily="2" charset="2"/>
                  </a:rPr>
                  <a:t> </a:t>
                </a:r>
                <a:r>
                  <a:rPr lang="en-GB" sz="2000" b="1" dirty="0">
                    <a:sym typeface="Wingdings" panose="05000000000000000000" pitchFamily="2" charset="2"/>
                  </a:rPr>
                  <a:t>Wins a factor 3 in turn separation </a:t>
                </a:r>
                <a:r>
                  <a:rPr lang="en-GB" sz="2000" dirty="0">
                    <a:sym typeface="Wingdings" panose="05000000000000000000" pitchFamily="2" charset="2"/>
                  </a:rPr>
                  <a:t>[</a:t>
                </a:r>
                <a:r>
                  <a:rPr lang="en-GB" sz="2000" b="1" dirty="0">
                    <a:sym typeface="Wingdings" panose="05000000000000000000" pitchFamily="2" charset="2"/>
                  </a:rPr>
                  <a:t>ref 12</a:t>
                </a:r>
                <a:r>
                  <a:rPr lang="en-GB" sz="2000" dirty="0">
                    <a:sym typeface="Wingdings" panose="05000000000000000000" pitchFamily="2" charset="2"/>
                  </a:rPr>
                  <a:t>]</a:t>
                </a:r>
                <a:endParaRPr lang="en-GB" sz="2000" dirty="0"/>
              </a:p>
              <a:p>
                <a:pPr marL="457200" indent="-457200" algn="just">
                  <a:lnSpc>
                    <a:spcPct val="150000"/>
                  </a:lnSpc>
                  <a:buFont typeface="+mj-lt"/>
                  <a:buAutoNum type="arabicPeriod" startAt="4"/>
                </a:pPr>
                <a:r>
                  <a:rPr lang="en-GB" sz="2000" dirty="0"/>
                  <a:t>Flat-top system to further reduce the energy spread</a:t>
                </a:r>
              </a:p>
              <a:p>
                <a:pPr marL="457200" indent="-457200" algn="just">
                  <a:lnSpc>
                    <a:spcPct val="150000"/>
                  </a:lnSpc>
                  <a:buFont typeface="+mj-lt"/>
                  <a:buAutoNum type="arabicPeriod" startAt="4"/>
                </a:pPr>
                <a:r>
                  <a:rPr lang="en-GB" sz="2000" dirty="0"/>
                  <a:t>Bunching the beam at injection</a:t>
                </a:r>
              </a:p>
              <a:p>
                <a:pPr marL="457200" indent="-457200" algn="just">
                  <a:lnSpc>
                    <a:spcPct val="150000"/>
                  </a:lnSpc>
                  <a:buFont typeface="+mj-lt"/>
                  <a:buAutoNum type="arabicPeriod" startAt="4"/>
                </a:pPr>
                <a:r>
                  <a:rPr lang="en-GB" sz="2000" dirty="0"/>
                  <a:t>Collimation to clean the beam tails (several steps)</a:t>
                </a:r>
              </a:p>
              <a:p>
                <a:pPr marL="457200" indent="-457200" algn="just">
                  <a:lnSpc>
                    <a:spcPct val="150000"/>
                  </a:lnSpc>
                  <a:buFont typeface="+mj-lt"/>
                  <a:buAutoNum type="arabicPeriod" startAt="4"/>
                </a:pPr>
                <a:r>
                  <a:rPr lang="en-GB" sz="2000" b="1" dirty="0"/>
                  <a:t>Increase the energy gain per turn </a:t>
                </a:r>
                <a14:m>
                  <m:oMath xmlns:m="http://schemas.openxmlformats.org/officeDocument/2006/math">
                    <m:r>
                      <a:rPr lang="en-GB" sz="20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</m:oMath>
                </a14:m>
                <a:r>
                  <a:rPr lang="en-GB" sz="2000" b="1" dirty="0"/>
                  <a:t> RF upgrades</a:t>
                </a:r>
              </a:p>
              <a:p>
                <a:pPr algn="just"/>
                <a:endParaRPr lang="en-GB" sz="20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6E098C5-057C-4D6A-A604-78D9A32672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854" y="1753357"/>
                <a:ext cx="6614007" cy="5170646"/>
              </a:xfrm>
              <a:prstGeom prst="rect">
                <a:avLst/>
              </a:prstGeom>
              <a:blipFill>
                <a:blip r:embed="rId5"/>
                <a:stretch>
                  <a:fillRect l="-1014" t="-708" r="-101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5E6B3339-D342-4DD6-9D54-1A67DEFB8198}"/>
              </a:ext>
            </a:extLst>
          </p:cNvPr>
          <p:cNvSpPr txBox="1"/>
          <p:nvPr/>
        </p:nvSpPr>
        <p:spPr>
          <a:xfrm>
            <a:off x="147854" y="1213651"/>
            <a:ext cx="56065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GB" sz="2000" u="sng" dirty="0"/>
              <a:t>Observation</a:t>
            </a:r>
            <a:r>
              <a:rPr lang="en-GB" sz="2000" dirty="0"/>
              <a:t>: Small turn separation at extraction.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FB40049-2363-4044-B10B-8BC9BA81D72F}"/>
              </a:ext>
            </a:extLst>
          </p:cNvPr>
          <p:cNvSpPr txBox="1"/>
          <p:nvPr/>
        </p:nvSpPr>
        <p:spPr>
          <a:xfrm>
            <a:off x="7861138" y="6308449"/>
            <a:ext cx="31951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/>
              <a:t>Turn separation for various FFA concepts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B27914-2667-403D-B679-2AD074288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256EF-1504-4D13-9EE1-A7E4ECE9F567}" type="slidenum">
              <a:rPr lang="en-GB" smtClean="0"/>
              <a:t>20</a:t>
            </a:fld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D9C33C9-E138-4699-B820-90A25E3B8101}"/>
              </a:ext>
            </a:extLst>
          </p:cNvPr>
          <p:cNvSpPr/>
          <p:nvPr/>
        </p:nvSpPr>
        <p:spPr>
          <a:xfrm>
            <a:off x="567765" y="4279153"/>
            <a:ext cx="4909061" cy="415694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27006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0496B3E3-9E93-4C5D-A7C1-57E1B3C726CC}"/>
              </a:ext>
            </a:extLst>
          </p:cNvPr>
          <p:cNvSpPr txBox="1"/>
          <p:nvPr/>
        </p:nvSpPr>
        <p:spPr>
          <a:xfrm>
            <a:off x="6034734" y="5172502"/>
            <a:ext cx="603003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1400" b="1" dirty="0"/>
              <a:t>Radial probe measurement at the extraction region of the PSI 590 MeV cyclotron: Normalized bunch intensity. Experiment in the frame of the HIMB project by J. </a:t>
            </a:r>
            <a:r>
              <a:rPr lang="en-GB" sz="1400" b="1" dirty="0" err="1"/>
              <a:t>Snuverink</a:t>
            </a:r>
            <a:r>
              <a:rPr lang="en-GB" sz="1400" b="1" dirty="0"/>
              <a:t>, D. </a:t>
            </a:r>
            <a:r>
              <a:rPr lang="en-GB" sz="1400" b="1" dirty="0" err="1"/>
              <a:t>Reggiani</a:t>
            </a:r>
            <a:r>
              <a:rPr lang="en-GB" sz="1400" b="1" dirty="0"/>
              <a:t>, C. Baumgarten, H. Zhang and M. Haj Tahar.</a:t>
            </a:r>
          </a:p>
        </p:txBody>
      </p:sp>
      <p:pic>
        <p:nvPicPr>
          <p:cNvPr id="14" name="Picture 13" descr="Chart, line chart&#10;&#10;Description automatically generated">
            <a:extLst>
              <a:ext uri="{FF2B5EF4-FFF2-40B4-BE49-F238E27FC236}">
                <a16:creationId xmlns:a16="http://schemas.microsoft.com/office/drawing/2014/main" id="{2CF22CD4-1599-4FE5-BF09-65109E1C96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87" y="1087863"/>
            <a:ext cx="3846881" cy="341818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8C8E6CE-5EF7-4409-B169-3167D9DA79A0}"/>
              </a:ext>
            </a:extLst>
          </p:cNvPr>
          <p:cNvSpPr txBox="1"/>
          <p:nvPr/>
        </p:nvSpPr>
        <p:spPr>
          <a:xfrm>
            <a:off x="127230" y="4609935"/>
            <a:ext cx="55371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1400" b="1" dirty="0"/>
              <a:t>Measured turn separation guaranteeing 99.98 % extraction efficiency (clean region where the inner electrode can be placed safely).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4BAB43B-5FEA-4368-8FC3-53F21DCE1567}"/>
              </a:ext>
            </a:extLst>
          </p:cNvPr>
          <p:cNvGrpSpPr/>
          <p:nvPr/>
        </p:nvGrpSpPr>
        <p:grpSpPr>
          <a:xfrm>
            <a:off x="6034734" y="629598"/>
            <a:ext cx="6158267" cy="4542904"/>
            <a:chOff x="5897806" y="764627"/>
            <a:chExt cx="6674068" cy="5005551"/>
          </a:xfrm>
        </p:grpSpPr>
        <p:pic>
          <p:nvPicPr>
            <p:cNvPr id="5" name="Picture 4" descr="Chart, histogram&#10;&#10;Description automatically generated">
              <a:extLst>
                <a:ext uri="{FF2B5EF4-FFF2-40B4-BE49-F238E27FC236}">
                  <a16:creationId xmlns:a16="http://schemas.microsoft.com/office/drawing/2014/main" id="{E7A03BF4-22E4-4328-96E0-67D779C73DD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97806" y="764627"/>
              <a:ext cx="6674068" cy="5005551"/>
            </a:xfrm>
            <a:prstGeom prst="rect">
              <a:avLst/>
            </a:prstGeom>
          </p:spPr>
        </p:pic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DAD5BA16-6CFE-49C0-9651-E72F55E8EED4}"/>
                </a:ext>
              </a:extLst>
            </p:cNvPr>
            <p:cNvCxnSpPr>
              <a:cxnSpLocks/>
            </p:cNvCxnSpPr>
            <p:nvPr/>
          </p:nvCxnSpPr>
          <p:spPr>
            <a:xfrm>
              <a:off x="10299537" y="2901137"/>
              <a:ext cx="0" cy="2040227"/>
            </a:xfrm>
            <a:prstGeom prst="straightConnector1">
              <a:avLst/>
            </a:prstGeom>
            <a:ln w="5715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9DD71C4E-48D0-45CD-8AB2-2E00EBC1EE3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968311" y="2207173"/>
              <a:ext cx="1227877" cy="1"/>
            </a:xfrm>
            <a:prstGeom prst="straightConnector1">
              <a:avLst/>
            </a:prstGeom>
            <a:ln w="38100">
              <a:headEnd type="triangl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EE6D54B-25A5-4F2B-BDD0-ADB0BC971DB1}"/>
                </a:ext>
              </a:extLst>
            </p:cNvPr>
            <p:cNvSpPr txBox="1"/>
            <p:nvPr/>
          </p:nvSpPr>
          <p:spPr>
            <a:xfrm>
              <a:off x="9879389" y="1798982"/>
              <a:ext cx="69281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b="1" dirty="0"/>
                <a:t>14 mm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9A1731E-84D8-44D6-A991-D03B540E557A}"/>
                </a:ext>
              </a:extLst>
            </p:cNvPr>
            <p:cNvSpPr txBox="1"/>
            <p:nvPr/>
          </p:nvSpPr>
          <p:spPr>
            <a:xfrm rot="5400000">
              <a:off x="9655117" y="3583344"/>
              <a:ext cx="170296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/>
                <a:t>Extraction septum</a:t>
              </a:r>
            </a:p>
          </p:txBody>
        </p:sp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D189C68A-DB72-4932-8579-ABBB94667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392" y="0"/>
            <a:ext cx="11781905" cy="1325563"/>
          </a:xfrm>
        </p:spPr>
        <p:txBody>
          <a:bodyPr/>
          <a:lstStyle/>
          <a:p>
            <a:r>
              <a:rPr lang="en-GB" dirty="0"/>
              <a:t>Beam Extraction challenges: Intensity dependence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DAF94BE-F39B-4142-9D8E-4E1F0B3A7531}"/>
              </a:ext>
            </a:extLst>
          </p:cNvPr>
          <p:cNvSpPr txBox="1"/>
          <p:nvPr/>
        </p:nvSpPr>
        <p:spPr>
          <a:xfrm>
            <a:off x="316240" y="6084723"/>
            <a:ext cx="107654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GB" sz="2000" b="1" dirty="0"/>
              <a:t>The determining factor for low losses is the ratio of the width of the beam to the turn separation at extraction [ref 13].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BE2259-DEA7-46F4-AD4F-66F7F12049B7}"/>
              </a:ext>
            </a:extLst>
          </p:cNvPr>
          <p:cNvSpPr txBox="1"/>
          <p:nvPr/>
        </p:nvSpPr>
        <p:spPr>
          <a:xfrm>
            <a:off x="4055032" y="2012065"/>
            <a:ext cx="153565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1400" dirty="0"/>
              <a:t>Operational experience at PSI proved that beam losses could be kept below 0.02 %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B8B37DD-0682-4736-AB2A-E63C3C40EFB9}"/>
              </a:ext>
            </a:extLst>
          </p:cNvPr>
          <p:cNvSpPr/>
          <p:nvPr/>
        </p:nvSpPr>
        <p:spPr>
          <a:xfrm>
            <a:off x="4042458" y="1938781"/>
            <a:ext cx="1535653" cy="1299308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0564476-096B-4C97-9F12-CB0B1853B041}"/>
              </a:ext>
            </a:extLst>
          </p:cNvPr>
          <p:cNvSpPr txBox="1"/>
          <p:nvPr/>
        </p:nvSpPr>
        <p:spPr>
          <a:xfrm>
            <a:off x="127230" y="5393857"/>
            <a:ext cx="49492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sym typeface="Wingdings" panose="05000000000000000000" pitchFamily="2" charset="2"/>
              </a:rPr>
              <a:t> </a:t>
            </a:r>
            <a:r>
              <a:rPr lang="en-GB" sz="2000" dirty="0"/>
              <a:t>Wider beam to accommodate more charge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6EFB0286-D4BA-4586-948A-0DC05B7721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256EF-1504-4D13-9EE1-A7E4ECE9F567}" type="slidenum">
              <a:rPr lang="en-GB" smtClean="0"/>
              <a:t>21</a:t>
            </a:fld>
            <a:endParaRPr lang="en-GB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AF07859-FB00-4B89-9970-4259746C92DB}"/>
              </a:ext>
            </a:extLst>
          </p:cNvPr>
          <p:cNvSpPr txBox="1"/>
          <p:nvPr/>
        </p:nvSpPr>
        <p:spPr>
          <a:xfrm>
            <a:off x="4293955" y="3824142"/>
            <a:ext cx="10326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/>
              <a:t>Fine-tuning</a:t>
            </a:r>
          </a:p>
        </p:txBody>
      </p:sp>
      <p:sp>
        <p:nvSpPr>
          <p:cNvPr id="18" name="Arrow: Up-Down 17">
            <a:extLst>
              <a:ext uri="{FF2B5EF4-FFF2-40B4-BE49-F238E27FC236}">
                <a16:creationId xmlns:a16="http://schemas.microsoft.com/office/drawing/2014/main" id="{C3F9D002-5F02-48A5-861B-EAC3C786925F}"/>
              </a:ext>
            </a:extLst>
          </p:cNvPr>
          <p:cNvSpPr/>
          <p:nvPr/>
        </p:nvSpPr>
        <p:spPr>
          <a:xfrm>
            <a:off x="4737356" y="3401014"/>
            <a:ext cx="145855" cy="307777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9B280A1-DCBA-40EA-BBE2-AE1AD2361098}"/>
              </a:ext>
            </a:extLst>
          </p:cNvPr>
          <p:cNvSpPr/>
          <p:nvPr/>
        </p:nvSpPr>
        <p:spPr>
          <a:xfrm>
            <a:off x="4275992" y="3797150"/>
            <a:ext cx="1093732" cy="358306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22937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9EF3818-B3E4-48EB-94A2-54571AC476FF}"/>
              </a:ext>
            </a:extLst>
          </p:cNvPr>
          <p:cNvSpPr txBox="1"/>
          <p:nvPr/>
        </p:nvSpPr>
        <p:spPr>
          <a:xfrm>
            <a:off x="548054" y="2408074"/>
            <a:ext cx="1121339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/>
              <a:t>Question: </a:t>
            </a:r>
            <a:r>
              <a:rPr lang="en-GB" sz="3200" u="sng" dirty="0"/>
              <a:t>Large magnets are less tolerant to imperfections?</a:t>
            </a:r>
            <a:r>
              <a:rPr lang="en-GB" sz="3200" dirty="0"/>
              <a:t> </a:t>
            </a:r>
          </a:p>
          <a:p>
            <a:pPr algn="ctr"/>
            <a:endParaRPr lang="en-GB" sz="3200" dirty="0"/>
          </a:p>
          <a:p>
            <a:pPr algn="ctr"/>
            <a:r>
              <a:rPr lang="en-GB" sz="3200" dirty="0"/>
              <a:t>“</a:t>
            </a:r>
            <a:r>
              <a:rPr lang="en-GB" sz="3200" i="1" dirty="0"/>
              <a:t>Compactness is generally not an advantage for high intensity</a:t>
            </a:r>
            <a:r>
              <a:rPr lang="en-GB" sz="3200" dirty="0"/>
              <a:t>”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2ED447F-2D50-4C33-8B9A-374485D61A2F}"/>
              </a:ext>
            </a:extLst>
          </p:cNvPr>
          <p:cNvSpPr txBox="1"/>
          <p:nvPr/>
        </p:nvSpPr>
        <p:spPr>
          <a:xfrm>
            <a:off x="9321135" y="4072978"/>
            <a:ext cx="20059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Mike Seidel [ref 14]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51CD0F7-7E21-4933-BBCA-E3BC6EF525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256EF-1504-4D13-9EE1-A7E4ECE9F567}" type="slidenum">
              <a:rPr lang="en-GB" smtClean="0"/>
              <a:t>22</a:t>
            </a:fld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D51452E-AF2F-4A1B-86E8-0FAA0456594E}"/>
              </a:ext>
            </a:extLst>
          </p:cNvPr>
          <p:cNvSpPr txBox="1"/>
          <p:nvPr/>
        </p:nvSpPr>
        <p:spPr>
          <a:xfrm>
            <a:off x="1057835" y="6036235"/>
            <a:ext cx="55167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Yet, for a hospital environment, compactness is a must …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D9F8EB8-03DD-4DEA-A373-BFE9C807F520}"/>
                  </a:ext>
                </a:extLst>
              </p:cNvPr>
              <p:cNvSpPr txBox="1"/>
              <p:nvPr/>
            </p:nvSpPr>
            <p:spPr>
              <a:xfrm>
                <a:off x="5364248" y="4196088"/>
                <a:ext cx="1581010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3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GB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𝑅</m:t>
                      </m:r>
                      <m:r>
                        <a:rPr lang="en-GB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∝ </m:t>
                      </m:r>
                      <m:r>
                        <a:rPr lang="en-GB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𝑅</m:t>
                      </m:r>
                    </m:oMath>
                  </m:oMathPara>
                </a14:m>
                <a:endParaRPr lang="en-GB" sz="32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D9F8EB8-03DD-4DEA-A373-BFE9C807F5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64248" y="4196088"/>
                <a:ext cx="1581010" cy="492443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187186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02D81B-B549-4C3F-8A08-FAF299EF75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7364" y="0"/>
            <a:ext cx="10515600" cy="1325563"/>
          </a:xfrm>
        </p:spPr>
        <p:txBody>
          <a:bodyPr/>
          <a:lstStyle/>
          <a:p>
            <a:r>
              <a:rPr lang="en-GB" dirty="0"/>
              <a:t>Summary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D5702B89-E14E-4CC4-A381-60BB72222E9F}"/>
                  </a:ext>
                </a:extLst>
              </p14:cNvPr>
              <p14:cNvContentPartPr/>
              <p14:nvPr/>
            </p14:nvContentPartPr>
            <p14:xfrm>
              <a:off x="2123505" y="1574012"/>
              <a:ext cx="360" cy="36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D5702B89-E14E-4CC4-A381-60BB72222E9F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114505" y="1565012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62F813-C5E6-4D7C-8CE3-94F1F1DC81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256EF-1504-4D13-9EE1-A7E4ECE9F567}" type="slidenum">
              <a:rPr lang="en-GB" smtClean="0"/>
              <a:t>23</a:t>
            </a:fld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Table 6">
                <a:extLst>
                  <a:ext uri="{FF2B5EF4-FFF2-40B4-BE49-F238E27FC236}">
                    <a16:creationId xmlns:a16="http://schemas.microsoft.com/office/drawing/2014/main" id="{90C46094-4176-4ECB-9F0D-67D625F3EE8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562231988"/>
                  </p:ext>
                </p:extLst>
              </p:nvPr>
            </p:nvGraphicFramePr>
            <p:xfrm>
              <a:off x="161588" y="1521023"/>
              <a:ext cx="11868822" cy="3136956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695546">
                      <a:extLst>
                        <a:ext uri="{9D8B030D-6E8A-4147-A177-3AD203B41FA5}">
                          <a16:colId xmlns:a16="http://schemas.microsoft.com/office/drawing/2014/main" val="4189910243"/>
                        </a:ext>
                      </a:extLst>
                    </a:gridCol>
                    <a:gridCol w="1695546">
                      <a:extLst>
                        <a:ext uri="{9D8B030D-6E8A-4147-A177-3AD203B41FA5}">
                          <a16:colId xmlns:a16="http://schemas.microsoft.com/office/drawing/2014/main" val="2652239610"/>
                        </a:ext>
                      </a:extLst>
                    </a:gridCol>
                    <a:gridCol w="1939887">
                      <a:extLst>
                        <a:ext uri="{9D8B030D-6E8A-4147-A177-3AD203B41FA5}">
                          <a16:colId xmlns:a16="http://schemas.microsoft.com/office/drawing/2014/main" val="3056675726"/>
                        </a:ext>
                      </a:extLst>
                    </a:gridCol>
                    <a:gridCol w="1541184">
                      <a:extLst>
                        <a:ext uri="{9D8B030D-6E8A-4147-A177-3AD203B41FA5}">
                          <a16:colId xmlns:a16="http://schemas.microsoft.com/office/drawing/2014/main" val="1519161443"/>
                        </a:ext>
                      </a:extLst>
                    </a:gridCol>
                    <a:gridCol w="1610779">
                      <a:extLst>
                        <a:ext uri="{9D8B030D-6E8A-4147-A177-3AD203B41FA5}">
                          <a16:colId xmlns:a16="http://schemas.microsoft.com/office/drawing/2014/main" val="2479695679"/>
                        </a:ext>
                      </a:extLst>
                    </a:gridCol>
                    <a:gridCol w="1329723">
                      <a:extLst>
                        <a:ext uri="{9D8B030D-6E8A-4147-A177-3AD203B41FA5}">
                          <a16:colId xmlns:a16="http://schemas.microsoft.com/office/drawing/2014/main" val="2424458224"/>
                        </a:ext>
                      </a:extLst>
                    </a:gridCol>
                    <a:gridCol w="2056157">
                      <a:extLst>
                        <a:ext uri="{9D8B030D-6E8A-4147-A177-3AD203B41FA5}">
                          <a16:colId xmlns:a16="http://schemas.microsoft.com/office/drawing/2014/main" val="2586062772"/>
                        </a:ext>
                      </a:extLst>
                    </a:gridCol>
                  </a:tblGrid>
                  <a:tr h="645844">
                    <a:tc>
                      <a:txBody>
                        <a:bodyPr/>
                        <a:lstStyle/>
                        <a:p>
                          <a:r>
                            <a:rPr lang="en-GB" dirty="0">
                              <a:latin typeface="+mn-lt"/>
                            </a:rPr>
                            <a:t>Concept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dirty="0">
                              <a:latin typeface="+mn-lt"/>
                            </a:rPr>
                            <a:t>Energy reach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dirty="0">
                              <a:latin typeface="+mn-lt"/>
                            </a:rPr>
                            <a:t>Intensity reach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dirty="0">
                              <a:latin typeface="+mn-lt"/>
                            </a:rPr>
                            <a:t>Operation mode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dirty="0">
                              <a:latin typeface="+mn-lt"/>
                            </a:rPr>
                            <a:t>Orbit excursion/size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dirty="0">
                              <a:latin typeface="+mn-lt"/>
                            </a:rPr>
                            <a:t>Peak current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dirty="0">
                              <a:latin typeface="+mn-lt"/>
                            </a:rPr>
                            <a:t>Intensity limitations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439977020"/>
                      </a:ext>
                    </a:extLst>
                  </a:tr>
                  <a:tr h="922634">
                    <a:tc>
                      <a:txBody>
                        <a:bodyPr/>
                        <a:lstStyle/>
                        <a:p>
                          <a:r>
                            <a:rPr lang="en-GB" dirty="0">
                              <a:latin typeface="+mn-lt"/>
                            </a:rPr>
                            <a:t>Cyclotron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dirty="0">
                              <a:latin typeface="+mn-lt"/>
                            </a:rPr>
                            <a:t>&lt;= 1 GeV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dirty="0">
                              <a:latin typeface="+mn-lt"/>
                            </a:rPr>
                            <a:t>mA level</a:t>
                          </a:r>
                        </a:p>
                        <a:p>
                          <a:r>
                            <a:rPr lang="en-GB" dirty="0">
                              <a:latin typeface="+mn-lt"/>
                            </a:rPr>
                            <a:t>PSI: 2.4 mA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dirty="0">
                              <a:latin typeface="+mn-lt"/>
                            </a:rPr>
                            <a:t>CW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dirty="0">
                              <a:latin typeface="+mn-lt"/>
                            </a:rPr>
                            <a:t>Large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dirty="0">
                              <a:latin typeface="+mn-lt"/>
                            </a:rPr>
                            <a:t>Low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dirty="0">
                              <a:latin typeface="+mn-lt"/>
                            </a:rPr>
                            <a:t>Limited by turn separation at extraction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421340994"/>
                      </a:ext>
                    </a:extLst>
                  </a:tr>
                  <a:tr h="645844">
                    <a:tc>
                      <a:txBody>
                        <a:bodyPr/>
                        <a:lstStyle/>
                        <a:p>
                          <a:r>
                            <a:rPr lang="en-GB" dirty="0">
                              <a:latin typeface="+mn-lt"/>
                            </a:rPr>
                            <a:t>Synchro-Cyclotron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dirty="0">
                              <a:latin typeface="+mn-lt"/>
                            </a:rPr>
                            <a:t>~  1GeV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l-GR" dirty="0">
                              <a:latin typeface="+mn-lt"/>
                            </a:rPr>
                            <a:t>μ</a:t>
                          </a:r>
                          <a:r>
                            <a:rPr lang="en-GB" dirty="0">
                              <a:latin typeface="+mn-lt"/>
                            </a:rPr>
                            <a:t>A level</a:t>
                          </a:r>
                        </a:p>
                        <a:p>
                          <a:r>
                            <a:rPr lang="en-GB" dirty="0">
                              <a:latin typeface="+mn-lt"/>
                            </a:rPr>
                            <a:t>Dubna: 25 </a:t>
                          </a:r>
                          <a:r>
                            <a:rPr lang="el-GR" dirty="0">
                              <a:latin typeface="+mn-lt"/>
                            </a:rPr>
                            <a:t>μ</a:t>
                          </a:r>
                          <a:r>
                            <a:rPr lang="en-GB" dirty="0">
                              <a:latin typeface="+mn-lt"/>
                            </a:rPr>
                            <a:t>A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dirty="0">
                              <a:latin typeface="+mn-lt"/>
                            </a:rPr>
                            <a:t>Pulsed mode</a:t>
                          </a:r>
                        </a:p>
                        <a:p>
                          <a:r>
                            <a:rPr lang="en-GB" dirty="0">
                              <a:latin typeface="+mn-lt"/>
                            </a:rPr>
                            <a:t>(</a:t>
                          </a:r>
                          <a14:m>
                            <m:oMath xmlns:m="http://schemas.openxmlformats.org/officeDocument/2006/math">
                              <m:r>
                                <a:rPr lang="en-GB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≤</m:t>
                              </m:r>
                            </m:oMath>
                          </a14:m>
                          <a:r>
                            <a:rPr lang="en-GB" dirty="0">
                              <a:latin typeface="+mn-lt"/>
                            </a:rPr>
                            <a:t> kHz)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dirty="0">
                              <a:latin typeface="+mn-lt"/>
                            </a:rPr>
                            <a:t>Large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dirty="0">
                              <a:latin typeface="+mn-lt"/>
                            </a:rPr>
                            <a:t>Low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dirty="0">
                              <a:latin typeface="+mn-lt"/>
                            </a:rPr>
                            <a:t>Limited by RF capabilities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70653016"/>
                      </a:ext>
                    </a:extLst>
                  </a:tr>
                  <a:tr h="922634">
                    <a:tc>
                      <a:txBody>
                        <a:bodyPr/>
                        <a:lstStyle/>
                        <a:p>
                          <a:r>
                            <a:rPr lang="en-GB" dirty="0">
                              <a:latin typeface="+mn-lt"/>
                            </a:rPr>
                            <a:t>FFA (scaling)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dirty="0">
                              <a:latin typeface="+mn-lt"/>
                            </a:rPr>
                            <a:t>No fundamental limit – AG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dirty="0" err="1">
                              <a:latin typeface="+mn-lt"/>
                            </a:rPr>
                            <a:t>nA</a:t>
                          </a:r>
                          <a:r>
                            <a:rPr lang="en-GB" dirty="0">
                              <a:latin typeface="+mn-lt"/>
                            </a:rPr>
                            <a:t> level</a:t>
                          </a:r>
                        </a:p>
                        <a:p>
                          <a:r>
                            <a:rPr lang="en-GB" dirty="0">
                              <a:latin typeface="+mn-lt"/>
                            </a:rPr>
                            <a:t>KURNS: ~ 10 </a:t>
                          </a:r>
                          <a:r>
                            <a:rPr lang="en-GB" dirty="0" err="1">
                              <a:latin typeface="+mn-lt"/>
                            </a:rPr>
                            <a:t>nA</a:t>
                          </a:r>
                          <a:r>
                            <a:rPr lang="en-GB" dirty="0">
                              <a:latin typeface="+mn-lt"/>
                            </a:rPr>
                            <a:t> (ADS constraint)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dirty="0">
                              <a:latin typeface="+mn-lt"/>
                            </a:rPr>
                            <a:t>Pulsed mode (</a:t>
                          </a:r>
                          <a14:m>
                            <m:oMath xmlns:m="http://schemas.openxmlformats.org/officeDocument/2006/math">
                              <m:r>
                                <a:rPr lang="en-GB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~</m:t>
                              </m:r>
                            </m:oMath>
                          </a14:m>
                          <a:r>
                            <a:rPr lang="en-GB" dirty="0">
                              <a:latin typeface="+mn-lt"/>
                            </a:rPr>
                            <a:t> kHz)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dirty="0">
                              <a:latin typeface="+mn-lt"/>
                            </a:rPr>
                            <a:t>Small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dirty="0">
                              <a:latin typeface="+mn-lt"/>
                            </a:rPr>
                            <a:t>High-large acceptance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dirty="0">
                              <a:latin typeface="+mn-lt"/>
                            </a:rPr>
                            <a:t>Limited by RF capabilities + resonances 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88444287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Table 6">
                <a:extLst>
                  <a:ext uri="{FF2B5EF4-FFF2-40B4-BE49-F238E27FC236}">
                    <a16:creationId xmlns:a16="http://schemas.microsoft.com/office/drawing/2014/main" id="{90C46094-4176-4ECB-9F0D-67D625F3EE8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562231988"/>
                  </p:ext>
                </p:extLst>
              </p:nvPr>
            </p:nvGraphicFramePr>
            <p:xfrm>
              <a:off x="161588" y="1521023"/>
              <a:ext cx="11868822" cy="3136956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695546">
                      <a:extLst>
                        <a:ext uri="{9D8B030D-6E8A-4147-A177-3AD203B41FA5}">
                          <a16:colId xmlns:a16="http://schemas.microsoft.com/office/drawing/2014/main" val="4189910243"/>
                        </a:ext>
                      </a:extLst>
                    </a:gridCol>
                    <a:gridCol w="1695546">
                      <a:extLst>
                        <a:ext uri="{9D8B030D-6E8A-4147-A177-3AD203B41FA5}">
                          <a16:colId xmlns:a16="http://schemas.microsoft.com/office/drawing/2014/main" val="2652239610"/>
                        </a:ext>
                      </a:extLst>
                    </a:gridCol>
                    <a:gridCol w="1939887">
                      <a:extLst>
                        <a:ext uri="{9D8B030D-6E8A-4147-A177-3AD203B41FA5}">
                          <a16:colId xmlns:a16="http://schemas.microsoft.com/office/drawing/2014/main" val="3056675726"/>
                        </a:ext>
                      </a:extLst>
                    </a:gridCol>
                    <a:gridCol w="1541184">
                      <a:extLst>
                        <a:ext uri="{9D8B030D-6E8A-4147-A177-3AD203B41FA5}">
                          <a16:colId xmlns:a16="http://schemas.microsoft.com/office/drawing/2014/main" val="1519161443"/>
                        </a:ext>
                      </a:extLst>
                    </a:gridCol>
                    <a:gridCol w="1610779">
                      <a:extLst>
                        <a:ext uri="{9D8B030D-6E8A-4147-A177-3AD203B41FA5}">
                          <a16:colId xmlns:a16="http://schemas.microsoft.com/office/drawing/2014/main" val="2479695679"/>
                        </a:ext>
                      </a:extLst>
                    </a:gridCol>
                    <a:gridCol w="1329723">
                      <a:extLst>
                        <a:ext uri="{9D8B030D-6E8A-4147-A177-3AD203B41FA5}">
                          <a16:colId xmlns:a16="http://schemas.microsoft.com/office/drawing/2014/main" val="2424458224"/>
                        </a:ext>
                      </a:extLst>
                    </a:gridCol>
                    <a:gridCol w="2056157">
                      <a:extLst>
                        <a:ext uri="{9D8B030D-6E8A-4147-A177-3AD203B41FA5}">
                          <a16:colId xmlns:a16="http://schemas.microsoft.com/office/drawing/2014/main" val="2586062772"/>
                        </a:ext>
                      </a:extLst>
                    </a:gridCol>
                  </a:tblGrid>
                  <a:tr h="645844">
                    <a:tc>
                      <a:txBody>
                        <a:bodyPr/>
                        <a:lstStyle/>
                        <a:p>
                          <a:r>
                            <a:rPr lang="en-GB" dirty="0">
                              <a:latin typeface="+mn-lt"/>
                            </a:rPr>
                            <a:t>Concept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dirty="0">
                              <a:latin typeface="+mn-lt"/>
                            </a:rPr>
                            <a:t>Energy reach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dirty="0">
                              <a:latin typeface="+mn-lt"/>
                            </a:rPr>
                            <a:t>Intensity reach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dirty="0">
                              <a:latin typeface="+mn-lt"/>
                            </a:rPr>
                            <a:t>Operation mode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dirty="0">
                              <a:latin typeface="+mn-lt"/>
                            </a:rPr>
                            <a:t>Orbit excursion/size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dirty="0">
                              <a:latin typeface="+mn-lt"/>
                            </a:rPr>
                            <a:t>Peak current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dirty="0">
                              <a:latin typeface="+mn-lt"/>
                            </a:rPr>
                            <a:t>Intensity limitations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439977020"/>
                      </a:ext>
                    </a:extLst>
                  </a:tr>
                  <a:tr h="922634">
                    <a:tc>
                      <a:txBody>
                        <a:bodyPr/>
                        <a:lstStyle/>
                        <a:p>
                          <a:r>
                            <a:rPr lang="en-GB" dirty="0">
                              <a:latin typeface="+mn-lt"/>
                            </a:rPr>
                            <a:t>Cyclotron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dirty="0">
                              <a:latin typeface="+mn-lt"/>
                            </a:rPr>
                            <a:t>&lt;= 1 GeV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dirty="0">
                              <a:latin typeface="+mn-lt"/>
                            </a:rPr>
                            <a:t>mA level</a:t>
                          </a:r>
                        </a:p>
                        <a:p>
                          <a:r>
                            <a:rPr lang="en-GB" dirty="0">
                              <a:latin typeface="+mn-lt"/>
                            </a:rPr>
                            <a:t>PSI: 2.4 mA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dirty="0">
                              <a:latin typeface="+mn-lt"/>
                            </a:rPr>
                            <a:t>CW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dirty="0">
                              <a:latin typeface="+mn-lt"/>
                            </a:rPr>
                            <a:t>Large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dirty="0">
                              <a:latin typeface="+mn-lt"/>
                            </a:rPr>
                            <a:t>Low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dirty="0">
                              <a:latin typeface="+mn-lt"/>
                            </a:rPr>
                            <a:t>Limited by turn separation at extraction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421340994"/>
                      </a:ext>
                    </a:extLst>
                  </a:tr>
                  <a:tr h="645844">
                    <a:tc>
                      <a:txBody>
                        <a:bodyPr/>
                        <a:lstStyle/>
                        <a:p>
                          <a:r>
                            <a:rPr lang="en-GB" dirty="0">
                              <a:latin typeface="+mn-lt"/>
                            </a:rPr>
                            <a:t>Synchro-Cyclotron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dirty="0">
                              <a:latin typeface="+mn-lt"/>
                            </a:rPr>
                            <a:t>~  1GeV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l-GR" dirty="0">
                              <a:latin typeface="+mn-lt"/>
                            </a:rPr>
                            <a:t>μ</a:t>
                          </a:r>
                          <a:r>
                            <a:rPr lang="en-GB" dirty="0">
                              <a:latin typeface="+mn-lt"/>
                            </a:rPr>
                            <a:t>A level</a:t>
                          </a:r>
                        </a:p>
                        <a:p>
                          <a:r>
                            <a:rPr lang="en-GB" dirty="0">
                              <a:latin typeface="+mn-lt"/>
                            </a:rPr>
                            <a:t>Dubna: 25 </a:t>
                          </a:r>
                          <a:r>
                            <a:rPr lang="el-GR" dirty="0">
                              <a:latin typeface="+mn-lt"/>
                            </a:rPr>
                            <a:t>μ</a:t>
                          </a:r>
                          <a:r>
                            <a:rPr lang="en-GB" dirty="0">
                              <a:latin typeface="+mn-lt"/>
                            </a:rPr>
                            <a:t>A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346245" t="-248113" r="-325692" b="-15660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GB" dirty="0">
                              <a:latin typeface="+mn-lt"/>
                            </a:rPr>
                            <a:t>Large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dirty="0">
                              <a:latin typeface="+mn-lt"/>
                            </a:rPr>
                            <a:t>Low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dirty="0">
                              <a:latin typeface="+mn-lt"/>
                            </a:rPr>
                            <a:t>Limited by RF capabilities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70653016"/>
                      </a:ext>
                    </a:extLst>
                  </a:tr>
                  <a:tr h="922634">
                    <a:tc>
                      <a:txBody>
                        <a:bodyPr/>
                        <a:lstStyle/>
                        <a:p>
                          <a:r>
                            <a:rPr lang="en-GB" dirty="0">
                              <a:latin typeface="+mn-lt"/>
                            </a:rPr>
                            <a:t>FFA (scaling)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dirty="0">
                              <a:latin typeface="+mn-lt"/>
                            </a:rPr>
                            <a:t>No fundamental limit – AG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dirty="0" err="1">
                              <a:latin typeface="+mn-lt"/>
                            </a:rPr>
                            <a:t>nA</a:t>
                          </a:r>
                          <a:r>
                            <a:rPr lang="en-GB" dirty="0">
                              <a:latin typeface="+mn-lt"/>
                            </a:rPr>
                            <a:t> level</a:t>
                          </a:r>
                        </a:p>
                        <a:p>
                          <a:r>
                            <a:rPr lang="en-GB" dirty="0">
                              <a:latin typeface="+mn-lt"/>
                            </a:rPr>
                            <a:t>KURNS: ~ 10 </a:t>
                          </a:r>
                          <a:r>
                            <a:rPr lang="en-GB" dirty="0" err="1">
                              <a:latin typeface="+mn-lt"/>
                            </a:rPr>
                            <a:t>nA</a:t>
                          </a:r>
                          <a:r>
                            <a:rPr lang="en-GB" dirty="0">
                              <a:latin typeface="+mn-lt"/>
                            </a:rPr>
                            <a:t> (ADS constraint)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346245" t="-242763" r="-325692" b="-921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GB" dirty="0">
                              <a:latin typeface="+mn-lt"/>
                            </a:rPr>
                            <a:t>Small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dirty="0">
                              <a:latin typeface="+mn-lt"/>
                            </a:rPr>
                            <a:t>High-large acceptance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dirty="0">
                              <a:latin typeface="+mn-lt"/>
                            </a:rPr>
                            <a:t>Limited by RF capabilities + resonances 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884442873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B73937F-0089-489D-AB87-A0A2C219086F}"/>
                  </a:ext>
                </a:extLst>
              </p:cNvPr>
              <p:cNvSpPr txBox="1"/>
              <p:nvPr/>
            </p:nvSpPr>
            <p:spPr>
              <a:xfrm>
                <a:off x="161589" y="4951725"/>
                <a:ext cx="11868821" cy="1477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§"/>
                </a:pPr>
                <a:r>
                  <a:rPr lang="en-GB" i="1" dirty="0"/>
                  <a:t>“The ion current from a synchro-cyclotron is typically </a:t>
                </a:r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</m:oMath>
                </a14:m>
                <a:r>
                  <a:rPr lang="en-GB" i="1" dirty="0"/>
                  <a:t>1 % of that from a classical cyclotron under comparable conditions”</a:t>
                </a:r>
              </a:p>
              <a:p>
                <a:pPr marL="285750" indent="-285750">
                  <a:buFont typeface="Wingdings" panose="05000000000000000000" pitchFamily="2" charset="2"/>
                  <a:buChar char="§"/>
                </a:pPr>
                <a:endParaRPr lang="en-GB" i="1" dirty="0"/>
              </a:p>
              <a:p>
                <a:pPr marL="285750" indent="-285750">
                  <a:buFont typeface="Wingdings" panose="05000000000000000000" pitchFamily="2" charset="2"/>
                  <a:buChar char="§"/>
                </a:pPr>
                <a:endParaRPr lang="en-GB" i="1" dirty="0"/>
              </a:p>
              <a:p>
                <a:pPr marL="285750" indent="-285750">
                  <a:buFont typeface="Wingdings" panose="05000000000000000000" pitchFamily="2" charset="2"/>
                  <a:buChar char="§"/>
                </a:pPr>
                <a:r>
                  <a:rPr lang="en-GB" dirty="0"/>
                  <a:t>Above the GeV level, FFA shall be the obvious way to deliver high intensity beams (for fixed field rings). Yet, demonstrating such a capability is eagerly awaited for medium energy concepts.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B73937F-0089-489D-AB87-A0A2C21908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1589" y="4951725"/>
                <a:ext cx="11868821" cy="1477328"/>
              </a:xfrm>
              <a:prstGeom prst="rect">
                <a:avLst/>
              </a:prstGeom>
              <a:blipFill>
                <a:blip r:embed="rId5"/>
                <a:stretch>
                  <a:fillRect l="-360" t="-2058" r="-103" b="-535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C11DC392-D407-4908-8CA0-AB2AEF43695C}"/>
              </a:ext>
            </a:extLst>
          </p:cNvPr>
          <p:cNvSpPr txBox="1"/>
          <p:nvPr/>
        </p:nvSpPr>
        <p:spPr>
          <a:xfrm>
            <a:off x="8109299" y="5263301"/>
            <a:ext cx="37991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M.K. Craddock and K.R. Symon [ref 15]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077401B-01B2-4769-95EC-F561736F85C9}"/>
              </a:ext>
            </a:extLst>
          </p:cNvPr>
          <p:cNvSpPr txBox="1"/>
          <p:nvPr/>
        </p:nvSpPr>
        <p:spPr>
          <a:xfrm>
            <a:off x="3587649" y="1118176"/>
            <a:ext cx="5013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State-of-the-art of fixed field light ion accelerators</a:t>
            </a:r>
          </a:p>
        </p:txBody>
      </p:sp>
    </p:spTree>
    <p:extLst>
      <p:ext uri="{BB962C8B-B14F-4D97-AF65-F5344CB8AC3E}">
        <p14:creationId xmlns:p14="http://schemas.microsoft.com/office/powerpoint/2010/main" val="400094519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1C4C9E-CB6C-4351-B595-3C928FF769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0"/>
            <a:ext cx="10515600" cy="1325563"/>
          </a:xfrm>
        </p:spPr>
        <p:txBody>
          <a:bodyPr/>
          <a:lstStyle/>
          <a:p>
            <a:r>
              <a:rPr lang="en-GB" dirty="0"/>
              <a:t>Acknowledgements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0390645-DFEF-45F3-8E38-08D4A7DA13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256EF-1504-4D13-9EE1-A7E4ECE9F567}" type="slidenum">
              <a:rPr lang="en-GB" smtClean="0"/>
              <a:t>24</a:t>
            </a:fld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F180AFA-6F66-4F19-97A9-C81F28FF45AE}"/>
              </a:ext>
            </a:extLst>
          </p:cNvPr>
          <p:cNvSpPr txBox="1"/>
          <p:nvPr/>
        </p:nvSpPr>
        <p:spPr>
          <a:xfrm>
            <a:off x="206935" y="1619623"/>
            <a:ext cx="11778129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400" dirty="0"/>
              <a:t>Special thanks go to:</a:t>
            </a:r>
          </a:p>
          <a:p>
            <a:pPr algn="just"/>
            <a:endParaRPr lang="en-GB" sz="2400" dirty="0"/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GB" sz="2400" dirty="0"/>
              <a:t>Davide </a:t>
            </a:r>
            <a:r>
              <a:rPr lang="en-GB" sz="2400" dirty="0" err="1"/>
              <a:t>Reggiani</a:t>
            </a:r>
            <a:r>
              <a:rPr lang="en-GB" sz="2400" dirty="0"/>
              <a:t>, </a:t>
            </a:r>
            <a:r>
              <a:rPr lang="en-GB" sz="2400" dirty="0" err="1"/>
              <a:t>Jochem</a:t>
            </a:r>
            <a:r>
              <a:rPr lang="en-GB" sz="2400" dirty="0"/>
              <a:t> </a:t>
            </a:r>
            <a:r>
              <a:rPr lang="en-GB" sz="2400" dirty="0" err="1"/>
              <a:t>Snuverink</a:t>
            </a:r>
            <a:r>
              <a:rPr lang="en-GB" sz="2400" dirty="0"/>
              <a:t>, Andreas </a:t>
            </a:r>
            <a:r>
              <a:rPr lang="en-GB" sz="2400" dirty="0" err="1"/>
              <a:t>Adelmann</a:t>
            </a:r>
            <a:r>
              <a:rPr lang="en-GB" sz="2400" dirty="0"/>
              <a:t>, Christian Baumgarten and Hui Zhang from PSI for all useful discussions regarding </a:t>
            </a:r>
            <a:r>
              <a:rPr lang="en-GB" sz="2400" u="sng" dirty="0"/>
              <a:t>cyclotrons</a:t>
            </a:r>
            <a:r>
              <a:rPr lang="en-GB" sz="2400" dirty="0"/>
              <a:t>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en-GB" sz="2400" dirty="0"/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GB" sz="2400" dirty="0"/>
              <a:t>François </a:t>
            </a:r>
            <a:r>
              <a:rPr lang="en-GB" sz="2400" dirty="0" err="1"/>
              <a:t>Méot</a:t>
            </a:r>
            <a:r>
              <a:rPr lang="en-GB" sz="2400" dirty="0"/>
              <a:t>, Shinji Machida, Scott Berg and Dejan </a:t>
            </a:r>
            <a:r>
              <a:rPr lang="en-GB" sz="2400" dirty="0" err="1"/>
              <a:t>Trbojevic</a:t>
            </a:r>
            <a:r>
              <a:rPr lang="en-GB" sz="2400" dirty="0"/>
              <a:t> for all discussions related to </a:t>
            </a:r>
            <a:r>
              <a:rPr lang="en-GB" sz="2400" u="sng" dirty="0"/>
              <a:t>fixed field accelerators</a:t>
            </a:r>
            <a:r>
              <a:rPr lang="en-GB" sz="2400" dirty="0"/>
              <a:t> in general.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en-GB" sz="2400" dirty="0"/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GB" sz="2400" dirty="0"/>
              <a:t>All members of the KURNS group in Japan, specifically Yoshihiro Ishi and Yoshiharu Mori for the stimulating work on the </a:t>
            </a:r>
            <a:r>
              <a:rPr lang="en-GB" sz="2400" u="sng" dirty="0"/>
              <a:t>scaling FFA</a:t>
            </a:r>
            <a:r>
              <a:rPr lang="en-GB" sz="2400" dirty="0"/>
              <a:t>.</a:t>
            </a:r>
          </a:p>
          <a:p>
            <a:pPr algn="just"/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424552100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1C4C9E-CB6C-4351-B595-3C928FF769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0"/>
            <a:ext cx="10515600" cy="1325563"/>
          </a:xfrm>
        </p:spPr>
        <p:txBody>
          <a:bodyPr/>
          <a:lstStyle/>
          <a:p>
            <a:r>
              <a:rPr lang="en-GB" dirty="0"/>
              <a:t>Reference lists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BAAFBA3-CCFA-4F22-9CAA-674D3D5DE883}"/>
              </a:ext>
            </a:extLst>
          </p:cNvPr>
          <p:cNvSpPr txBox="1"/>
          <p:nvPr/>
        </p:nvSpPr>
        <p:spPr>
          <a:xfrm>
            <a:off x="538860" y="1325563"/>
            <a:ext cx="9958304" cy="50783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[1] </a:t>
            </a:r>
            <a:r>
              <a:rPr lang="en-GB" dirty="0">
                <a:hlinkClick r:id="rId2"/>
              </a:rPr>
              <a:t>The S.I.N. Ring Cyclotron after One Year of Operation (cern.ch)</a:t>
            </a:r>
            <a:endParaRPr lang="en-GB" dirty="0"/>
          </a:p>
          <a:p>
            <a:endParaRPr lang="en-GB" dirty="0"/>
          </a:p>
          <a:p>
            <a:r>
              <a:rPr lang="en-GB" dirty="0"/>
              <a:t>[2] </a:t>
            </a:r>
            <a:r>
              <a:rPr lang="en-GB" dirty="0">
                <a:hlinkClick r:id="rId3"/>
              </a:rPr>
              <a:t>Magnets for cyclotrons </a:t>
            </a:r>
            <a:endParaRPr lang="en-GB" dirty="0"/>
          </a:p>
          <a:p>
            <a:endParaRPr lang="en-GB" dirty="0"/>
          </a:p>
          <a:p>
            <a:r>
              <a:rPr lang="en-GB" dirty="0"/>
              <a:t>[3] </a:t>
            </a:r>
            <a:r>
              <a:rPr lang="en-GB" dirty="0">
                <a:hlinkClick r:id="rId4"/>
              </a:rPr>
              <a:t>Towards quantitative simulations of high power proton cyclotrons</a:t>
            </a:r>
            <a:endParaRPr lang="en-GB" dirty="0"/>
          </a:p>
          <a:p>
            <a:endParaRPr lang="en-GB" dirty="0"/>
          </a:p>
          <a:p>
            <a:r>
              <a:rPr lang="en-GB" dirty="0"/>
              <a:t>[4] </a:t>
            </a:r>
            <a:r>
              <a:rPr lang="en-GB" dirty="0">
                <a:hlinkClick r:id="rId5"/>
              </a:rPr>
              <a:t>Correction of </a:t>
            </a:r>
            <a:r>
              <a:rPr lang="en-GB" dirty="0" err="1">
                <a:hlinkClick r:id="rId5"/>
              </a:rPr>
              <a:t>nur</a:t>
            </a:r>
            <a:r>
              <a:rPr lang="en-GB" dirty="0">
                <a:hlinkClick r:id="rId5"/>
              </a:rPr>
              <a:t>=3/2 resonance in </a:t>
            </a:r>
            <a:r>
              <a:rPr lang="en-GB" dirty="0" err="1">
                <a:hlinkClick r:id="rId5"/>
              </a:rPr>
              <a:t>triumf</a:t>
            </a:r>
            <a:r>
              <a:rPr lang="en-GB" dirty="0">
                <a:hlinkClick r:id="rId5"/>
              </a:rPr>
              <a:t> cyclotron</a:t>
            </a:r>
            <a:endParaRPr lang="en-GB" dirty="0"/>
          </a:p>
          <a:p>
            <a:endParaRPr lang="en-GB" dirty="0"/>
          </a:p>
          <a:p>
            <a:r>
              <a:rPr lang="en-GB" dirty="0"/>
              <a:t>[5] </a:t>
            </a:r>
            <a:r>
              <a:rPr lang="en-GB" dirty="0">
                <a:hlinkClick r:id="rId6"/>
              </a:rPr>
              <a:t>S. Adam and W. Joho, PSI Technical Report No. TM-11-13, 1974.</a:t>
            </a:r>
            <a:endParaRPr lang="en-GB" dirty="0"/>
          </a:p>
          <a:p>
            <a:endParaRPr lang="en-GB" dirty="0"/>
          </a:p>
          <a:p>
            <a:r>
              <a:rPr lang="en-GB" dirty="0"/>
              <a:t>[6] </a:t>
            </a:r>
            <a:r>
              <a:rPr lang="en-GB" dirty="0">
                <a:hlinkClick r:id="rId7"/>
              </a:rPr>
              <a:t>Matching of turn pattern measurements for cyclotrons using </a:t>
            </a:r>
            <a:r>
              <a:rPr lang="en-GB" dirty="0" err="1">
                <a:hlinkClick r:id="rId7"/>
              </a:rPr>
              <a:t>multiobjective</a:t>
            </a:r>
            <a:r>
              <a:rPr lang="en-GB" dirty="0">
                <a:hlinkClick r:id="rId7"/>
              </a:rPr>
              <a:t> optimization (aps.org)</a:t>
            </a:r>
            <a:endParaRPr lang="en-GB" dirty="0"/>
          </a:p>
          <a:p>
            <a:endParaRPr lang="en-GB" dirty="0"/>
          </a:p>
          <a:p>
            <a:r>
              <a:rPr lang="en-GB" dirty="0"/>
              <a:t>[7] </a:t>
            </a:r>
            <a:r>
              <a:rPr lang="en-GB" dirty="0">
                <a:hlinkClick r:id="rId8"/>
              </a:rPr>
              <a:t>Measurements of the Beam Phase Response to Correcting Magnetic Fields in PSI Cyclotrons (cern.ch)</a:t>
            </a:r>
            <a:endParaRPr lang="en-GB" dirty="0"/>
          </a:p>
          <a:p>
            <a:endParaRPr lang="en-GB" dirty="0"/>
          </a:p>
          <a:p>
            <a:r>
              <a:rPr lang="en-GB" dirty="0"/>
              <a:t>[8] </a:t>
            </a:r>
            <a:r>
              <a:rPr lang="en-GB" dirty="0">
                <a:hlinkClick r:id="rId9"/>
              </a:rPr>
              <a:t>Tune compensation in nearly scaling fixed field alternating gradient accelerators (aps.org)</a:t>
            </a:r>
            <a:endParaRPr lang="en-GB" dirty="0"/>
          </a:p>
          <a:p>
            <a:endParaRPr lang="en-GB" dirty="0"/>
          </a:p>
          <a:p>
            <a:r>
              <a:rPr lang="en-GB" dirty="0"/>
              <a:t>[9] </a:t>
            </a:r>
            <a:r>
              <a:rPr lang="en-GB" dirty="0">
                <a:hlinkClick r:id="rId10"/>
              </a:rPr>
              <a:t>Practical </a:t>
            </a:r>
            <a:r>
              <a:rPr lang="en-GB" dirty="0" err="1">
                <a:hlinkClick r:id="rId10"/>
              </a:rPr>
              <a:t>Betatron</a:t>
            </a:r>
            <a:r>
              <a:rPr lang="en-GB" dirty="0">
                <a:hlinkClick r:id="rId10"/>
              </a:rPr>
              <a:t> Tune </a:t>
            </a:r>
            <a:r>
              <a:rPr lang="en-GB" dirty="0" err="1">
                <a:hlinkClick r:id="rId10"/>
              </a:rPr>
              <a:t>Behavior</a:t>
            </a:r>
            <a:r>
              <a:rPr lang="en-GB" dirty="0">
                <a:hlinkClick r:id="rId10"/>
              </a:rPr>
              <a:t> During Acceleration in Scaling FFAG Rings at KURNS (cern.ch)</a:t>
            </a:r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1817277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F4304DB-A297-4D75-8818-E117FFD8C7B1}"/>
              </a:ext>
            </a:extLst>
          </p:cNvPr>
          <p:cNvSpPr txBox="1"/>
          <p:nvPr/>
        </p:nvSpPr>
        <p:spPr>
          <a:xfrm>
            <a:off x="540303" y="1326556"/>
            <a:ext cx="8401724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[10] </a:t>
            </a:r>
            <a:r>
              <a:rPr lang="en-GB" dirty="0">
                <a:hlinkClick r:id="rId2"/>
              </a:rPr>
              <a:t>Progress on Simulation of Fixed Field Alternating Gradient Accelerators (cern.ch)</a:t>
            </a:r>
            <a:endParaRPr lang="en-GB" dirty="0"/>
          </a:p>
          <a:p>
            <a:endParaRPr lang="en-GB" dirty="0"/>
          </a:p>
          <a:p>
            <a:r>
              <a:rPr lang="en-GB" dirty="0"/>
              <a:t>[11] </a:t>
            </a:r>
            <a:r>
              <a:rPr lang="en-GB" dirty="0">
                <a:hlinkClick r:id="rId3"/>
              </a:rPr>
              <a:t>3-D magnetic calculation methods for SPIRAL scaling FFAG magnet design (in2p3.fr)</a:t>
            </a:r>
            <a:endParaRPr lang="en-GB" dirty="0"/>
          </a:p>
          <a:p>
            <a:endParaRPr lang="en-GB" dirty="0"/>
          </a:p>
          <a:p>
            <a:r>
              <a:rPr lang="en-GB" dirty="0"/>
              <a:t>[12] </a:t>
            </a:r>
            <a:r>
              <a:rPr lang="en-GB" dirty="0">
                <a:hlinkClick r:id="rId4"/>
              </a:rPr>
              <a:t>The feasibility of high power cyclotrons - ScienceDirect</a:t>
            </a:r>
            <a:r>
              <a:rPr lang="en-GB" dirty="0"/>
              <a:t>  </a:t>
            </a:r>
          </a:p>
          <a:p>
            <a:endParaRPr lang="en-GB" dirty="0"/>
          </a:p>
          <a:p>
            <a:r>
              <a:rPr lang="en-GB" dirty="0"/>
              <a:t>[13] </a:t>
            </a:r>
            <a:r>
              <a:rPr lang="en-GB" dirty="0" err="1">
                <a:hlinkClick r:id="rId5"/>
              </a:rPr>
              <a:t>Werner_Joho_Cyclotrons</a:t>
            </a:r>
            <a:r>
              <a:rPr lang="en-GB" dirty="0">
                <a:hlinkClick r:id="rId5"/>
              </a:rPr>
              <a:t> (psi.ch)</a:t>
            </a:r>
            <a:endParaRPr lang="en-GB" dirty="0"/>
          </a:p>
          <a:p>
            <a:endParaRPr lang="en-GB" dirty="0"/>
          </a:p>
          <a:p>
            <a:r>
              <a:rPr lang="en-GB" dirty="0"/>
              <a:t>[14] </a:t>
            </a:r>
            <a:r>
              <a:rPr lang="en-GB" dirty="0" err="1">
                <a:hlinkClick r:id="rId6"/>
              </a:rPr>
              <a:t>Cyclotrons_Seidel_heraeus</a:t>
            </a:r>
            <a:r>
              <a:rPr lang="en-GB" dirty="0">
                <a:hlinkClick r:id="rId6"/>
              </a:rPr>
              <a:t> (gsi.de)</a:t>
            </a:r>
            <a:endParaRPr lang="en-GB" dirty="0"/>
          </a:p>
          <a:p>
            <a:endParaRPr lang="en-GB" dirty="0"/>
          </a:p>
          <a:p>
            <a:r>
              <a:rPr lang="en-GB" dirty="0"/>
              <a:t>[15] </a:t>
            </a:r>
            <a:r>
              <a:rPr lang="en-GB" dirty="0">
                <a:hlinkClick r:id="rId7"/>
              </a:rPr>
              <a:t>Cyclotrons and Fixed-Field Alternating-Gradient Accelerators </a:t>
            </a:r>
            <a:endParaRPr lang="en-GB" dirty="0"/>
          </a:p>
          <a:p>
            <a:endParaRPr lang="en-GB" dirty="0"/>
          </a:p>
          <a:p>
            <a:r>
              <a:rPr lang="en-GB" dirty="0"/>
              <a:t>[16] </a:t>
            </a:r>
            <a:r>
              <a:rPr lang="en-GB" dirty="0">
                <a:hlinkClick r:id="rId8"/>
              </a:rPr>
              <a:t>Phase compression-phase expansion effect</a:t>
            </a:r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8739843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BDFE40-5273-462F-8428-D74F89B5F3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5108"/>
            <a:ext cx="10515600" cy="1325563"/>
          </a:xfrm>
        </p:spPr>
        <p:txBody>
          <a:bodyPr/>
          <a:lstStyle/>
          <a:p>
            <a:r>
              <a:rPr lang="en-GB" dirty="0"/>
              <a:t>RF acceleration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A2CFBC7-C5CE-4744-9F5C-4566A704076A}"/>
              </a:ext>
            </a:extLst>
          </p:cNvPr>
          <p:cNvSpPr txBox="1"/>
          <p:nvPr/>
        </p:nvSpPr>
        <p:spPr>
          <a:xfrm>
            <a:off x="195647" y="1059578"/>
            <a:ext cx="1166009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n-GB" sz="2000" dirty="0"/>
              <a:t>Depending on the concept, the constraints on RF acceleration differ considerably: </a:t>
            </a:r>
          </a:p>
          <a:p>
            <a:pPr marL="800100" lvl="1" indent="-342900" algn="just">
              <a:buFont typeface="Wingdings" panose="05000000000000000000" pitchFamily="2" charset="2"/>
              <a:buChar char="Ø"/>
            </a:pPr>
            <a:r>
              <a:rPr lang="en-GB" sz="2000" dirty="0"/>
              <a:t>Unlike cyclotrons, scaling FFAs operate like synchro-cyclotrons</a:t>
            </a:r>
          </a:p>
          <a:p>
            <a:pPr marL="800100" lvl="1" indent="-342900" algn="just">
              <a:buFont typeface="Wingdings" panose="05000000000000000000" pitchFamily="2" charset="2"/>
              <a:buChar char="Ø"/>
            </a:pPr>
            <a:r>
              <a:rPr lang="en-GB" sz="2000" dirty="0"/>
              <a:t>Beam stacking technique, harmonic number jump, serpentine acceleration are potential candidates</a:t>
            </a:r>
          </a:p>
          <a:p>
            <a:pPr marL="800100" lvl="1" indent="-342900" algn="just">
              <a:buFont typeface="Wingdings" panose="05000000000000000000" pitchFamily="2" charset="2"/>
              <a:buChar char="Ø"/>
            </a:pPr>
            <a:endParaRPr lang="en-GB" sz="2000" dirty="0"/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n-GB" sz="2000" dirty="0"/>
              <a:t>Coupled to the oscillating RF electric field, there is a time-varying magnetic field according to:</a:t>
            </a:r>
            <a:endParaRPr lang="en-GB" sz="2400" i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3E7144C-3B49-4665-8642-DA0148FDE412}"/>
                  </a:ext>
                </a:extLst>
              </p:cNvPr>
              <p:cNvSpPr txBox="1"/>
              <p:nvPr/>
            </p:nvSpPr>
            <p:spPr>
              <a:xfrm>
                <a:off x="4740871" y="2981675"/>
                <a:ext cx="2855333" cy="6963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  <m:sup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𝑟𝑓</m:t>
                          </m:r>
                        </m:sup>
                      </m:sSubSup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b="0" i="1" smtClean="0">
                                  <a:latin typeface="Cambria Math" panose="02040503050406030204" pitchFamily="18" charset="0"/>
                                </a:rPr>
                                <m:t>ω</m:t>
                              </m:r>
                            </m:e>
                            <m:sub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𝑟𝑓</m:t>
                              </m:r>
                            </m:sub>
                          </m:sSub>
                        </m:den>
                      </m:f>
                      <m:r>
                        <a:rPr lang="en-GB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f>
                        <m:fPr>
                          <m:ctrlP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𝑑𝐸</m:t>
                          </m:r>
                        </m:num>
                        <m:den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𝑑𝑟</m:t>
                          </m:r>
                        </m:den>
                      </m:f>
                      <m:r>
                        <a:rPr lang="en-GB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func>
                        <m:funcPr>
                          <m:ctrlP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r>
                            <m:rPr>
                              <m:sty m:val="p"/>
                            </m:rPr>
                            <a:rPr lang="el-G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ϕ</m:t>
                          </m:r>
                        </m:e>
                      </m:func>
                    </m:oMath>
                  </m:oMathPara>
                </a14:m>
                <a:endParaRPr lang="en-GB" i="1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3E7144C-3B49-4665-8642-DA0148FDE4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40871" y="2981675"/>
                <a:ext cx="2855333" cy="696344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971C867-5FE5-4B5A-A39F-B0B72EFA6E46}"/>
                  </a:ext>
                </a:extLst>
              </p:cNvPr>
              <p:cNvSpPr txBox="1"/>
              <p:nvPr/>
            </p:nvSpPr>
            <p:spPr>
              <a:xfrm>
                <a:off x="336259" y="2524457"/>
                <a:ext cx="3251961" cy="134953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GB" sz="1800" b="0" i="0" smtClean="0">
                          <a:latin typeface="Cambria Math" panose="02040503050406030204" pitchFamily="18" charset="0"/>
                        </a:rPr>
                        <m:t>rot</m:t>
                      </m:r>
                      <m:r>
                        <a:rPr lang="en-GB" sz="1800" b="0" i="0" smtClean="0">
                          <a:latin typeface="Cambria Math" panose="02040503050406030204" pitchFamily="18" charset="0"/>
                        </a:rPr>
                        <m:t> </m:t>
                      </m:r>
                      <m:acc>
                        <m:accPr>
                          <m:chr m:val="⃗"/>
                          <m:ctrlPr>
                            <a:rPr lang="en-GB" sz="18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GB" sz="18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</m:acc>
                      <m:r>
                        <a:rPr lang="en-GB" sz="1800" b="0" i="1" smtClean="0">
                          <a:latin typeface="Cambria Math" panose="02040503050406030204" pitchFamily="18" charset="0"/>
                        </a:rPr>
                        <m:t>=− </m:t>
                      </m:r>
                      <m:f>
                        <m:fPr>
                          <m:ctrlPr>
                            <a:rPr lang="en-GB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18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GB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GB" sz="1800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</m:acc>
                        </m:num>
                        <m:den>
                          <m:r>
                            <a:rPr lang="en-GB" sz="1800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</m:oMath>
                  </m:oMathPara>
                </a14:m>
                <a:endParaRPr lang="en-GB" dirty="0"/>
              </a:p>
              <a:p>
                <a:pPr>
                  <a:lnSpc>
                    <a:spcPct val="150000"/>
                  </a:lnSpc>
                </a:pPr>
                <a:r>
                  <a:rPr lang="en-GB" dirty="0"/>
                  <a:t>              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𝐸</m:t>
                    </m:r>
                    <m:d>
                      <m:d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GB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𝐸</m:t>
                    </m:r>
                    <m:d>
                      <m:d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</m:d>
                    <m:r>
                      <a:rPr lang="en-GB" b="0" i="1" smtClean="0">
                        <a:latin typeface="Cambria Math" panose="02040503050406030204" pitchFamily="18" charset="0"/>
                      </a:rPr>
                      <m:t> </m:t>
                    </m:r>
                    <m:func>
                      <m:func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b="0" i="0" smtClean="0"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m:rPr>
                            <m:sty m:val="p"/>
                          </m:rPr>
                          <a:rPr lang="el-GR" b="0" i="1" smtClean="0">
                            <a:latin typeface="Cambria Math" panose="02040503050406030204" pitchFamily="18" charset="0"/>
                          </a:rPr>
                          <m:t>ϕ</m:t>
                        </m:r>
                      </m:e>
                    </m:func>
                  </m:oMath>
                </a14:m>
                <a:endParaRPr lang="en-GB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971C867-5FE5-4B5A-A39F-B0B72EFA6E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259" y="2524457"/>
                <a:ext cx="3251961" cy="1349537"/>
              </a:xfrm>
              <a:prstGeom prst="rect">
                <a:avLst/>
              </a:prstGeom>
              <a:blipFill>
                <a:blip r:embed="rId3"/>
                <a:stretch>
                  <a:fillRect b="-271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Left Brace 7">
            <a:extLst>
              <a:ext uri="{FF2B5EF4-FFF2-40B4-BE49-F238E27FC236}">
                <a16:creationId xmlns:a16="http://schemas.microsoft.com/office/drawing/2014/main" id="{2631FA31-DDD4-4B80-85D6-432F39723AFC}"/>
              </a:ext>
            </a:extLst>
          </p:cNvPr>
          <p:cNvSpPr/>
          <p:nvPr/>
        </p:nvSpPr>
        <p:spPr>
          <a:xfrm>
            <a:off x="724104" y="2925942"/>
            <a:ext cx="274881" cy="807813"/>
          </a:xfrm>
          <a:prstGeom prst="lef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52FBE7D6-B8B3-4615-9789-DA148E232DD4}"/>
              </a:ext>
            </a:extLst>
          </p:cNvPr>
          <p:cNvSpPr/>
          <p:nvPr/>
        </p:nvSpPr>
        <p:spPr>
          <a:xfrm>
            <a:off x="3803192" y="3171471"/>
            <a:ext cx="537882" cy="31675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DD2E74F-BDC0-42B4-B53B-C38D2C18338A}"/>
                  </a:ext>
                </a:extLst>
              </p:cNvPr>
              <p:cNvSpPr txBox="1"/>
              <p:nvPr/>
            </p:nvSpPr>
            <p:spPr>
              <a:xfrm>
                <a:off x="8802911" y="2812469"/>
                <a:ext cx="2485148" cy="94333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1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en-GB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</m:num>
                        <m:den>
                          <m:r>
                            <a:rPr lang="en-GB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</m:den>
                      </m:f>
                      <m:r>
                        <a:rPr lang="en-GB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GB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𝛾</m:t>
                              </m:r>
                            </m:e>
                            <m:sup>
                              <m:r>
                                <a:rPr lang="en-GB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f>
                        <m:fPr>
                          <m:ctrlPr>
                            <a:rPr lang="en-GB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begChr m:val="⟨"/>
                              <m:endChr m:val="⟩"/>
                              <m:ctrlPr>
                                <a:rPr lang="en-GB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𝐵</m:t>
                                  </m:r>
                                </m:e>
                                <m:sub>
                                  <m: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𝑦</m:t>
                                  </m:r>
                                </m:sub>
                                <m:sup>
                                  <m: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𝑟𝑓</m:t>
                                  </m:r>
                                </m:sup>
                              </m:sSubSup>
                            </m:e>
                          </m:d>
                        </m:num>
                        <m:den>
                          <m:d>
                            <m:dPr>
                              <m:begChr m:val="⟨"/>
                              <m:endChr m:val="⟩"/>
                              <m:ctrlPr>
                                <a:rPr lang="en-GB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𝐵</m:t>
                                  </m:r>
                                </m:e>
                                <m:sub>
                                  <m: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𝑦</m:t>
                                  </m:r>
                                </m:sub>
                                <m:sup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0</m:t>
                                  </m:r>
                                </m:sup>
                              </m:sSubSup>
                            </m:e>
                          </m:d>
                        </m:den>
                      </m:f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DD2E74F-BDC0-42B4-B53B-C38D2C1833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02911" y="2812469"/>
                <a:ext cx="2485148" cy="94333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C57603B-7FE5-4304-9536-AFE9B002F21E}"/>
                  </a:ext>
                </a:extLst>
              </p:cNvPr>
              <p:cNvSpPr txBox="1"/>
              <p:nvPr/>
            </p:nvSpPr>
            <p:spPr>
              <a:xfrm>
                <a:off x="1576329" y="3846671"/>
                <a:ext cx="1187878" cy="39158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i="1" smtClean="0">
                          <a:latin typeface="Cambria Math" panose="02040503050406030204" pitchFamily="18" charset="0"/>
                        </a:rPr>
                        <m:t>ϕ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i="1" smtClean="0">
                              <a:latin typeface="Cambria Math" panose="02040503050406030204" pitchFamily="18" charset="0"/>
                            </a:rPr>
                            <m:t>ω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𝑟𝑓</m:t>
                          </m:r>
                        </m:sub>
                      </m:sSub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𝑡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C57603B-7FE5-4304-9536-AFE9B002F2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6329" y="3846671"/>
                <a:ext cx="1187878" cy="391582"/>
              </a:xfrm>
              <a:prstGeom prst="rect">
                <a:avLst/>
              </a:prstGeom>
              <a:blipFill>
                <a:blip r:embed="rId5"/>
                <a:stretch>
                  <a:fillRect l="-515" b="-1093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Arrow: Right 13">
            <a:extLst>
              <a:ext uri="{FF2B5EF4-FFF2-40B4-BE49-F238E27FC236}">
                <a16:creationId xmlns:a16="http://schemas.microsoft.com/office/drawing/2014/main" id="{5A58C8C2-7272-4EB5-A468-F56C768C9840}"/>
              </a:ext>
            </a:extLst>
          </p:cNvPr>
          <p:cNvSpPr/>
          <p:nvPr/>
        </p:nvSpPr>
        <p:spPr>
          <a:xfrm>
            <a:off x="8157344" y="3171471"/>
            <a:ext cx="537882" cy="31675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243E198-C380-4B8E-88E5-3632660A81A2}"/>
              </a:ext>
            </a:extLst>
          </p:cNvPr>
          <p:cNvSpPr txBox="1"/>
          <p:nvPr/>
        </p:nvSpPr>
        <p:spPr>
          <a:xfrm>
            <a:off x="7823395" y="3477339"/>
            <a:ext cx="11160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/>
              <a:t>phase shift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71D1885-177E-442E-A0FA-861501BA3E1D}"/>
              </a:ext>
            </a:extLst>
          </p:cNvPr>
          <p:cNvSpPr txBox="1"/>
          <p:nvPr/>
        </p:nvSpPr>
        <p:spPr>
          <a:xfrm>
            <a:off x="256558" y="5940130"/>
            <a:ext cx="73396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sz="2000" dirty="0"/>
              <a:t>The RF cavity causes orbit distortion </a:t>
            </a:r>
            <a:r>
              <a:rPr lang="en-GB" sz="2000" dirty="0">
                <a:sym typeface="Wingdings" panose="05000000000000000000" pitchFamily="2" charset="2"/>
              </a:rPr>
              <a:t></a:t>
            </a:r>
            <a:r>
              <a:rPr lang="en-GB" sz="2000" dirty="0"/>
              <a:t>  breakdown of the N-fold symmetry </a:t>
            </a:r>
            <a:r>
              <a:rPr lang="en-GB" sz="2000" dirty="0">
                <a:sym typeface="Wingdings" panose="05000000000000000000" pitchFamily="2" charset="2"/>
              </a:rPr>
              <a:t> resonances can be excited</a:t>
            </a:r>
            <a:r>
              <a:rPr lang="en-GB" sz="2000" dirty="0"/>
              <a:t>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EED3D28-2C6C-4B81-ADBB-20591AA284B4}"/>
              </a:ext>
            </a:extLst>
          </p:cNvPr>
          <p:cNvSpPr txBox="1"/>
          <p:nvPr/>
        </p:nvSpPr>
        <p:spPr>
          <a:xfrm>
            <a:off x="256558" y="4686481"/>
            <a:ext cx="41422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GB" sz="2000" dirty="0"/>
              <a:t>As established by W. Joho [ref 16],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297A61CD-7C13-4A7C-AF82-3F9A20A20A7D}"/>
                  </a:ext>
                </a:extLst>
              </p:cNvPr>
              <p:cNvSpPr txBox="1"/>
              <p:nvPr/>
            </p:nvSpPr>
            <p:spPr>
              <a:xfrm>
                <a:off x="4625367" y="4749185"/>
                <a:ext cx="281051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</m:sub>
                      </m:sSub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)×∆</m:t>
                      </m:r>
                      <m:func>
                        <m:funcPr>
                          <m:ctrlP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r>
                            <m:rPr>
                              <m:sty m:val="p"/>
                            </m:rPr>
                            <a:rPr lang="el-G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ϕ</m:t>
                          </m:r>
                          <m:d>
                            <m:d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𝑅</m:t>
                              </m:r>
                            </m:e>
                          </m:d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𝑐𝑜𝑛𝑠𝑡</m:t>
                          </m:r>
                        </m:e>
                      </m:func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297A61CD-7C13-4A7C-AF82-3F9A20A20A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25367" y="4749185"/>
                <a:ext cx="2810513" cy="276999"/>
              </a:xfrm>
              <a:prstGeom prst="rect">
                <a:avLst/>
              </a:prstGeom>
              <a:blipFill>
                <a:blip r:embed="rId6"/>
                <a:stretch>
                  <a:fillRect l="-1735" t="-2174" r="-1085" b="-3260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Rectangle 18">
            <a:extLst>
              <a:ext uri="{FF2B5EF4-FFF2-40B4-BE49-F238E27FC236}">
                <a16:creationId xmlns:a16="http://schemas.microsoft.com/office/drawing/2014/main" id="{B3341D56-C11F-4276-86DE-32740891D6CC}"/>
              </a:ext>
            </a:extLst>
          </p:cNvPr>
          <p:cNvSpPr/>
          <p:nvPr/>
        </p:nvSpPr>
        <p:spPr>
          <a:xfrm>
            <a:off x="4562257" y="4661221"/>
            <a:ext cx="2956385" cy="46642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1" name="Picture 20" descr="Diagram&#10;&#10;Description automatically generated">
            <a:extLst>
              <a:ext uri="{FF2B5EF4-FFF2-40B4-BE49-F238E27FC236}">
                <a16:creationId xmlns:a16="http://schemas.microsoft.com/office/drawing/2014/main" id="{4F9A8CD2-E9FA-442E-8DA2-255CF92FD37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5226" y="3968901"/>
            <a:ext cx="3080280" cy="2520000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01F7E76B-72F1-4B56-AE08-02FCBAD674AB}"/>
              </a:ext>
            </a:extLst>
          </p:cNvPr>
          <p:cNvCxnSpPr>
            <a:cxnSpLocks/>
          </p:cNvCxnSpPr>
          <p:nvPr/>
        </p:nvCxnSpPr>
        <p:spPr>
          <a:xfrm flipH="1">
            <a:off x="8978829" y="4749185"/>
            <a:ext cx="2258870" cy="22042"/>
          </a:xfrm>
          <a:prstGeom prst="line">
            <a:avLst/>
          </a:prstGeom>
          <a:ln w="12700">
            <a:solidFill>
              <a:schemeClr val="accent6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0BD99176-2CDA-4A8C-B491-F583405C74F4}"/>
              </a:ext>
            </a:extLst>
          </p:cNvPr>
          <p:cNvSpPr txBox="1"/>
          <p:nvPr/>
        </p:nvSpPr>
        <p:spPr>
          <a:xfrm>
            <a:off x="4491512" y="5127643"/>
            <a:ext cx="33296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/>
              <a:t>phase compression/phase expansion</a:t>
            </a:r>
          </a:p>
        </p:txBody>
      </p:sp>
      <p:sp>
        <p:nvSpPr>
          <p:cNvPr id="29" name="Slide Number Placeholder 28">
            <a:extLst>
              <a:ext uri="{FF2B5EF4-FFF2-40B4-BE49-F238E27FC236}">
                <a16:creationId xmlns:a16="http://schemas.microsoft.com/office/drawing/2014/main" id="{CFE64689-BD6F-47F6-8B8E-EAB3140D9C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256EF-1504-4D13-9EE1-A7E4ECE9F567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90582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BDFE40-5273-462F-8428-D74F89B5F3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5108"/>
            <a:ext cx="10515600" cy="1325563"/>
          </a:xfrm>
        </p:spPr>
        <p:txBody>
          <a:bodyPr/>
          <a:lstStyle/>
          <a:p>
            <a:r>
              <a:rPr lang="en-GB" dirty="0"/>
              <a:t>Overview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B40DC91-94AA-4222-BEB5-EED770C1B0A9}"/>
              </a:ext>
            </a:extLst>
          </p:cNvPr>
          <p:cNvSpPr txBox="1"/>
          <p:nvPr/>
        </p:nvSpPr>
        <p:spPr>
          <a:xfrm>
            <a:off x="325012" y="1635596"/>
            <a:ext cx="11541976" cy="36360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250000"/>
              </a:lnSpc>
              <a:buFont typeface="+mj-lt"/>
              <a:buAutoNum type="arabicPeriod"/>
            </a:pPr>
            <a:r>
              <a:rPr lang="en-GB" sz="2400" dirty="0"/>
              <a:t>Magnetic field limitations</a:t>
            </a:r>
          </a:p>
          <a:p>
            <a:pPr marL="457200" indent="-457200" algn="just">
              <a:lnSpc>
                <a:spcPct val="250000"/>
              </a:lnSpc>
              <a:buFont typeface="+mj-lt"/>
              <a:buAutoNum type="arabicPeriod"/>
            </a:pPr>
            <a:r>
              <a:rPr lang="en-GB" sz="2400" dirty="0"/>
              <a:t>Beam extraction limitations</a:t>
            </a:r>
          </a:p>
          <a:p>
            <a:pPr marL="457200" indent="-457200" algn="just">
              <a:lnSpc>
                <a:spcPct val="250000"/>
              </a:lnSpc>
              <a:buFont typeface="+mj-lt"/>
              <a:buAutoNum type="arabicPeriod"/>
            </a:pPr>
            <a:r>
              <a:rPr lang="en-GB" sz="2400" dirty="0"/>
              <a:t>RF considerations</a:t>
            </a:r>
          </a:p>
          <a:p>
            <a:pPr marL="457200" indent="-457200" algn="just">
              <a:lnSpc>
                <a:spcPct val="250000"/>
              </a:lnSpc>
              <a:buFont typeface="+mj-lt"/>
              <a:buAutoNum type="arabicPeriod"/>
            </a:pPr>
            <a:r>
              <a:rPr lang="en-GB" sz="2400" dirty="0"/>
              <a:t>Summary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9E8E6CD6-F857-42C0-894A-44D28C78E879}"/>
                  </a:ext>
                </a:extLst>
              </p14:cNvPr>
              <p14:cNvContentPartPr/>
              <p14:nvPr/>
            </p14:nvContentPartPr>
            <p14:xfrm>
              <a:off x="2601611" y="6970222"/>
              <a:ext cx="18360" cy="1980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9E8E6CD6-F857-42C0-894A-44D28C78E879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592611" y="6961055"/>
                <a:ext cx="36000" cy="3776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557D4B8C-1B9C-4D86-B86C-DCDEFBCBD6C3}"/>
                  </a:ext>
                </a:extLst>
              </p14:cNvPr>
              <p14:cNvContentPartPr/>
              <p14:nvPr/>
            </p14:nvContentPartPr>
            <p14:xfrm>
              <a:off x="10542131" y="7517782"/>
              <a:ext cx="18000" cy="183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557D4B8C-1B9C-4D86-B86C-DCDEFBCBD6C3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533131" y="7508955"/>
                <a:ext cx="35640" cy="35661"/>
              </a:xfrm>
              <a:prstGeom prst="rect">
                <a:avLst/>
              </a:prstGeom>
            </p:spPr>
          </p:pic>
        </mc:Fallback>
      </mc:AlternateContent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FAACD2-6D66-44F5-A115-67339A374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256EF-1504-4D13-9EE1-A7E4ECE9F567}" type="slidenum">
              <a:rPr lang="en-GB" smtClean="0"/>
              <a:t>3</a:t>
            </a:fld>
            <a:endParaRPr lang="en-GB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498C56D-7A6E-4388-A7CC-54D24B2862D0}"/>
              </a:ext>
            </a:extLst>
          </p:cNvPr>
          <p:cNvSpPr/>
          <p:nvPr/>
        </p:nvSpPr>
        <p:spPr>
          <a:xfrm>
            <a:off x="244966" y="1733176"/>
            <a:ext cx="4703552" cy="1972236"/>
          </a:xfrm>
          <a:prstGeom prst="rect">
            <a:avLst/>
          </a:prstGeom>
          <a:solidFill>
            <a:srgbClr val="FF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5105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BDFE40-5273-462F-8428-D74F89B5F3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5108"/>
            <a:ext cx="10515600" cy="1325563"/>
          </a:xfrm>
        </p:spPr>
        <p:txBody>
          <a:bodyPr/>
          <a:lstStyle/>
          <a:p>
            <a:r>
              <a:rPr lang="en-GB" dirty="0"/>
              <a:t>Livingston chart</a:t>
            </a:r>
          </a:p>
        </p:txBody>
      </p:sp>
      <p:pic>
        <p:nvPicPr>
          <p:cNvPr id="4" name="Picture 3" descr="Chart, line chart, scatter chart&#10;&#10;Description automatically generated">
            <a:extLst>
              <a:ext uri="{FF2B5EF4-FFF2-40B4-BE49-F238E27FC236}">
                <a16:creationId xmlns:a16="http://schemas.microsoft.com/office/drawing/2014/main" id="{79101AA1-79A2-4722-9299-10158FC574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789" y="1260996"/>
            <a:ext cx="7380000" cy="5544149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6BD460F9-61D0-41FA-AF9E-63DEF13393FC}"/>
              </a:ext>
            </a:extLst>
          </p:cNvPr>
          <p:cNvSpPr/>
          <p:nvPr/>
        </p:nvSpPr>
        <p:spPr>
          <a:xfrm>
            <a:off x="725737" y="6062525"/>
            <a:ext cx="596036" cy="2633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</a:rPr>
              <a:t>1 </a:t>
            </a:r>
            <a:r>
              <a:rPr lang="el-GR" sz="1600" dirty="0">
                <a:solidFill>
                  <a:schemeClr val="tx1"/>
                </a:solidFill>
              </a:rPr>
              <a:t>μ</a:t>
            </a:r>
            <a:r>
              <a:rPr lang="en-GB" sz="1600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216F92B2-DB4C-49CD-AABC-A06F6E9151D2}"/>
              </a:ext>
            </a:extLst>
          </p:cNvPr>
          <p:cNvSpPr/>
          <p:nvPr/>
        </p:nvSpPr>
        <p:spPr>
          <a:xfrm>
            <a:off x="637168" y="4934286"/>
            <a:ext cx="684605" cy="2633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</a:rPr>
              <a:t>10 </a:t>
            </a:r>
            <a:r>
              <a:rPr lang="el-GR" sz="1600" dirty="0">
                <a:solidFill>
                  <a:schemeClr val="tx1"/>
                </a:solidFill>
              </a:rPr>
              <a:t>μ</a:t>
            </a:r>
            <a:r>
              <a:rPr lang="en-GB" sz="1600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AED10E69-C33B-4020-BB8D-8180B49D3479}"/>
              </a:ext>
            </a:extLst>
          </p:cNvPr>
          <p:cNvSpPr/>
          <p:nvPr/>
        </p:nvSpPr>
        <p:spPr>
          <a:xfrm>
            <a:off x="550994" y="3703917"/>
            <a:ext cx="770779" cy="1994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</a:rPr>
              <a:t>100 </a:t>
            </a:r>
            <a:r>
              <a:rPr lang="el-GR" sz="1600" dirty="0">
                <a:solidFill>
                  <a:schemeClr val="tx1"/>
                </a:solidFill>
              </a:rPr>
              <a:t>μ</a:t>
            </a:r>
            <a:r>
              <a:rPr lang="en-GB" sz="1600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81F93F67-6817-4042-BEA8-537A451D193E}"/>
              </a:ext>
            </a:extLst>
          </p:cNvPr>
          <p:cNvSpPr/>
          <p:nvPr/>
        </p:nvSpPr>
        <p:spPr>
          <a:xfrm>
            <a:off x="661105" y="2452798"/>
            <a:ext cx="660668" cy="2815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</a:rPr>
              <a:t>1 mA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3DFFD37D-80E9-440D-91AC-7C0E147AB668}"/>
              </a:ext>
            </a:extLst>
          </p:cNvPr>
          <p:cNvSpPr/>
          <p:nvPr/>
        </p:nvSpPr>
        <p:spPr>
          <a:xfrm>
            <a:off x="550994" y="1277094"/>
            <a:ext cx="738463" cy="2708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</a:rPr>
              <a:t>10 mA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B5F8D3F9-215C-4547-94CF-A85CDE5ED3F7}"/>
              </a:ext>
            </a:extLst>
          </p:cNvPr>
          <p:cNvSpPr txBox="1"/>
          <p:nvPr/>
        </p:nvSpPr>
        <p:spPr>
          <a:xfrm>
            <a:off x="3866130" y="1848936"/>
            <a:ext cx="14285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rgbClr val="FF0000"/>
                </a:solidFill>
              </a:rPr>
              <a:t>PSI 590 MeV ring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BE680E9E-FB4E-4A4D-8BAD-338B9690D280}"/>
              </a:ext>
            </a:extLst>
          </p:cNvPr>
          <p:cNvSpPr txBox="1"/>
          <p:nvPr/>
        </p:nvSpPr>
        <p:spPr>
          <a:xfrm>
            <a:off x="4362840" y="3377438"/>
            <a:ext cx="17908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rgbClr val="0000FF"/>
                </a:solidFill>
              </a:rPr>
              <a:t>TRIUMF 520 MeV ring</a:t>
            </a:r>
          </a:p>
        </p:txBody>
      </p:sp>
      <p:sp>
        <p:nvSpPr>
          <p:cNvPr id="50" name="Star: 5 Points 49">
            <a:extLst>
              <a:ext uri="{FF2B5EF4-FFF2-40B4-BE49-F238E27FC236}">
                <a16:creationId xmlns:a16="http://schemas.microsoft.com/office/drawing/2014/main" id="{92DD239D-656C-447F-B495-92F69EE80F57}"/>
              </a:ext>
            </a:extLst>
          </p:cNvPr>
          <p:cNvSpPr/>
          <p:nvPr/>
        </p:nvSpPr>
        <p:spPr>
          <a:xfrm>
            <a:off x="7288730" y="1222616"/>
            <a:ext cx="261471" cy="256988"/>
          </a:xfrm>
          <a:prstGeom prst="star5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ED949268-1767-4CEC-BFDA-3880870A76AA}"/>
              </a:ext>
            </a:extLst>
          </p:cNvPr>
          <p:cNvSpPr txBox="1"/>
          <p:nvPr/>
        </p:nvSpPr>
        <p:spPr>
          <a:xfrm>
            <a:off x="6405398" y="1479604"/>
            <a:ext cx="10486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>
                <a:solidFill>
                  <a:schemeClr val="accent6"/>
                </a:solidFill>
              </a:rPr>
              <a:t>Dae</a:t>
            </a:r>
            <a:r>
              <a:rPr lang="el-GR" dirty="0">
                <a:solidFill>
                  <a:schemeClr val="accent6"/>
                </a:solidFill>
              </a:rPr>
              <a:t>δ</a:t>
            </a:r>
            <a:r>
              <a:rPr lang="en-GB" dirty="0" err="1">
                <a:solidFill>
                  <a:schemeClr val="accent6"/>
                </a:solidFill>
              </a:rPr>
              <a:t>alus</a:t>
            </a:r>
            <a:endParaRPr lang="en-GB" dirty="0">
              <a:solidFill>
                <a:schemeClr val="accent6"/>
              </a:solidFill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FA949CEA-ED9B-4F37-8871-1CAFA026F0AA}"/>
              </a:ext>
            </a:extLst>
          </p:cNvPr>
          <p:cNvSpPr txBox="1"/>
          <p:nvPr/>
        </p:nvSpPr>
        <p:spPr>
          <a:xfrm>
            <a:off x="1289457" y="3395302"/>
            <a:ext cx="7986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UCLA 60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D6F344F6-CBF4-4170-A088-201CC90B11C5}"/>
              </a:ext>
            </a:extLst>
          </p:cNvPr>
          <p:cNvSpPr txBox="1"/>
          <p:nvPr/>
        </p:nvSpPr>
        <p:spPr>
          <a:xfrm>
            <a:off x="4398684" y="5886402"/>
            <a:ext cx="13312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PSI Proscan 250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F5F66DA-0E53-4DA9-B275-2BA91EC8B223}"/>
              </a:ext>
            </a:extLst>
          </p:cNvPr>
          <p:cNvSpPr txBox="1"/>
          <p:nvPr/>
        </p:nvSpPr>
        <p:spPr>
          <a:xfrm>
            <a:off x="5622238" y="2755481"/>
            <a:ext cx="7487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IBA C70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9C5F9644-8AEE-45F4-B675-4D3374C5F4BC}"/>
              </a:ext>
            </a:extLst>
          </p:cNvPr>
          <p:cNvSpPr txBox="1"/>
          <p:nvPr/>
        </p:nvSpPr>
        <p:spPr>
          <a:xfrm>
            <a:off x="2373335" y="3081836"/>
            <a:ext cx="12245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Berkeley CP42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E375A997-DB1B-487E-BB91-A3A5BC1D5F60}"/>
              </a:ext>
            </a:extLst>
          </p:cNvPr>
          <p:cNvSpPr txBox="1"/>
          <p:nvPr/>
        </p:nvSpPr>
        <p:spPr>
          <a:xfrm>
            <a:off x="4682638" y="4843514"/>
            <a:ext cx="7649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ORIC 42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E1463CED-1A27-46B4-9A64-4160E4E2CC39}"/>
              </a:ext>
            </a:extLst>
          </p:cNvPr>
          <p:cNvSpPr txBox="1"/>
          <p:nvPr/>
        </p:nvSpPr>
        <p:spPr>
          <a:xfrm>
            <a:off x="5085120" y="3876653"/>
            <a:ext cx="7487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IBA C10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4684EB0C-B6A6-4948-B83C-1226EB759EA4}"/>
              </a:ext>
            </a:extLst>
          </p:cNvPr>
          <p:cNvSpPr txBox="1"/>
          <p:nvPr/>
        </p:nvSpPr>
        <p:spPr>
          <a:xfrm>
            <a:off x="5459517" y="2315191"/>
            <a:ext cx="5934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TR 30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EFA495EE-8D1B-41CE-B057-786FE19B9FB2}"/>
              </a:ext>
            </a:extLst>
          </p:cNvPr>
          <p:cNvSpPr txBox="1"/>
          <p:nvPr/>
        </p:nvSpPr>
        <p:spPr>
          <a:xfrm>
            <a:off x="3287589" y="3903391"/>
            <a:ext cx="6832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UW 50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B2A88372-2478-41A5-8C09-699A08A10FC3}"/>
              </a:ext>
            </a:extLst>
          </p:cNvPr>
          <p:cNvSpPr txBox="1"/>
          <p:nvPr/>
        </p:nvSpPr>
        <p:spPr>
          <a:xfrm>
            <a:off x="1464506" y="5717316"/>
            <a:ext cx="9562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err="1"/>
              <a:t>Gatchina</a:t>
            </a:r>
            <a:r>
              <a:rPr lang="en-GB" sz="1400" dirty="0"/>
              <a:t> SC 1000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E2A41961-E3EB-4409-B451-FE9A30E6D4E2}"/>
              </a:ext>
            </a:extLst>
          </p:cNvPr>
          <p:cNvSpPr txBox="1"/>
          <p:nvPr/>
        </p:nvSpPr>
        <p:spPr>
          <a:xfrm>
            <a:off x="2751706" y="5886401"/>
            <a:ext cx="11015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Curie SC 200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6E8294D2-EE9B-4DD8-B3D2-2FE86F502967}"/>
              </a:ext>
            </a:extLst>
          </p:cNvPr>
          <p:cNvSpPr txBox="1"/>
          <p:nvPr/>
        </p:nvSpPr>
        <p:spPr>
          <a:xfrm>
            <a:off x="2584381" y="5200379"/>
            <a:ext cx="11144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CERN SC 600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06E1911-A016-4B39-848B-CDB786EF11A7}"/>
              </a:ext>
            </a:extLst>
          </p:cNvPr>
          <p:cNvSpPr txBox="1"/>
          <p:nvPr/>
        </p:nvSpPr>
        <p:spPr>
          <a:xfrm>
            <a:off x="2672850" y="4338253"/>
            <a:ext cx="12378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Dubna SC 700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B8153FC-3825-4DA5-B198-57BE64695968}"/>
              </a:ext>
            </a:extLst>
          </p:cNvPr>
          <p:cNvSpPr txBox="1"/>
          <p:nvPr/>
        </p:nvSpPr>
        <p:spPr>
          <a:xfrm>
            <a:off x="8105737" y="5871204"/>
            <a:ext cx="2743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SC = Synchro-Cyclotron</a:t>
            </a:r>
          </a:p>
        </p:txBody>
      </p:sp>
      <p:sp>
        <p:nvSpPr>
          <p:cNvPr id="64" name="Slide Number Placeholder 4">
            <a:extLst>
              <a:ext uri="{FF2B5EF4-FFF2-40B4-BE49-F238E27FC236}">
                <a16:creationId xmlns:a16="http://schemas.microsoft.com/office/drawing/2014/main" id="{3935D02E-75CD-4A94-9377-F7B10F34B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D35256EF-1504-4D13-9EE1-A7E4ECE9F567}" type="slidenum">
              <a:rPr lang="en-GB" smtClean="0"/>
              <a:t>4</a:t>
            </a:fld>
            <a:endParaRPr lang="en-GB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BB90418-0A8D-46DE-8606-ADCE2786828B}"/>
              </a:ext>
            </a:extLst>
          </p:cNvPr>
          <p:cNvSpPr/>
          <p:nvPr/>
        </p:nvSpPr>
        <p:spPr>
          <a:xfrm>
            <a:off x="3920565" y="1871366"/>
            <a:ext cx="2365825" cy="1529832"/>
          </a:xfrm>
          <a:prstGeom prst="rect">
            <a:avLst/>
          </a:prstGeom>
          <a:solidFill>
            <a:srgbClr val="FF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2D6DD69-87C0-4722-B434-4468C37FBEE9}"/>
              </a:ext>
            </a:extLst>
          </p:cNvPr>
          <p:cNvSpPr txBox="1"/>
          <p:nvPr/>
        </p:nvSpPr>
        <p:spPr>
          <a:xfrm>
            <a:off x="4127857" y="1502034"/>
            <a:ext cx="15595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i="1" dirty="0">
                <a:solidFill>
                  <a:srgbClr val="FF0000"/>
                </a:solidFill>
              </a:rPr>
              <a:t>Major RF upgrades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0D870FE-2C1C-4328-875F-EC56DC7C01DD}"/>
              </a:ext>
            </a:extLst>
          </p:cNvPr>
          <p:cNvSpPr txBox="1"/>
          <p:nvPr/>
        </p:nvSpPr>
        <p:spPr>
          <a:xfrm>
            <a:off x="2672850" y="4635713"/>
            <a:ext cx="11151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Nevis SC 570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72D5A27-1C1F-4CA3-92E3-C764023111CA}"/>
              </a:ext>
            </a:extLst>
          </p:cNvPr>
          <p:cNvSpPr txBox="1"/>
          <p:nvPr/>
        </p:nvSpPr>
        <p:spPr>
          <a:xfrm>
            <a:off x="8089456" y="4934286"/>
            <a:ext cx="37498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The numbers displayed represent the extraction energy in MeV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B2D3290-48FC-4E7A-B2B8-4E0469902403}"/>
              </a:ext>
            </a:extLst>
          </p:cNvPr>
          <p:cNvSpPr txBox="1"/>
          <p:nvPr/>
        </p:nvSpPr>
        <p:spPr>
          <a:xfrm>
            <a:off x="7591901" y="2122327"/>
            <a:ext cx="454983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en-GB" dirty="0"/>
              <a:t>Livingston chart for beam intensity showing an increase by nearly one order of magnitude per decade since the 70s.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endParaRPr lang="en-GB" dirty="0"/>
          </a:p>
          <a:p>
            <a:pPr marL="285750" indent="-285750" algn="just">
              <a:buFont typeface="Wingdings" panose="05000000000000000000" pitchFamily="2" charset="2"/>
              <a:buChar char="v"/>
            </a:pPr>
            <a:endParaRPr lang="en-GB" dirty="0"/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en-GB" dirty="0"/>
              <a:t>Tremendous effort to tune the machine..</a:t>
            </a:r>
          </a:p>
        </p:txBody>
      </p:sp>
    </p:spTree>
    <p:extLst>
      <p:ext uri="{BB962C8B-B14F-4D97-AF65-F5344CB8AC3E}">
        <p14:creationId xmlns:p14="http://schemas.microsoft.com/office/powerpoint/2010/main" val="4052629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A3BFB3CF-3F63-4CBA-8D71-CFC16F3D1C86}"/>
              </a:ext>
            </a:extLst>
          </p:cNvPr>
          <p:cNvSpPr txBox="1">
            <a:spLocks/>
          </p:cNvSpPr>
          <p:nvPr/>
        </p:nvSpPr>
        <p:spPr>
          <a:xfrm>
            <a:off x="1303926" y="1831955"/>
            <a:ext cx="9584148" cy="301119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sz="5000" dirty="0"/>
              <a:t>To facilitate the discussion, we focus on 2 concepts aiming for High Intensity, CW vs pulsed </a:t>
            </a:r>
            <a:r>
              <a:rPr lang="en-US" sz="5000" dirty="0">
                <a:solidFill>
                  <a:schemeClr val="bg1"/>
                </a:solidFill>
              </a:rPr>
              <a:t>...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8BFEB0-88F4-43E6-B407-53877B14D2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256EF-1504-4D13-9EE1-A7E4ECE9F567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21930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1172D6D-256C-4BCF-849B-17A09FA250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DF4A3-DF56-40A7-B5C6-CC3D6AA235D4}" type="slidenum">
              <a:rPr lang="en-GB" smtClean="0"/>
              <a:t>6</a:t>
            </a:fld>
            <a:endParaRPr lang="en-GB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9A3C6583-E253-4506-9883-D2C6B89DFDA0}"/>
                  </a:ext>
                </a:extLst>
              </p14:cNvPr>
              <p14:cNvContentPartPr/>
              <p14:nvPr/>
            </p14:nvContentPartPr>
            <p14:xfrm>
              <a:off x="3888045" y="2663316"/>
              <a:ext cx="5040" cy="2052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9A3C6583-E253-4506-9883-D2C6B89DFDA0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879045" y="2654316"/>
                <a:ext cx="22680" cy="38160"/>
              </a:xfrm>
              <a:prstGeom prst="rect">
                <a:avLst/>
              </a:prstGeom>
            </p:spPr>
          </p:pic>
        </mc:Fallback>
      </mc:AlternateContent>
      <p:pic>
        <p:nvPicPr>
          <p:cNvPr id="8" name="Picture 7" descr="Chart&#10;&#10;Description automatically generated">
            <a:extLst>
              <a:ext uri="{FF2B5EF4-FFF2-40B4-BE49-F238E27FC236}">
                <a16:creationId xmlns:a16="http://schemas.microsoft.com/office/drawing/2014/main" id="{331CD963-D670-416C-AB58-82665B179B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3242" y="2078228"/>
            <a:ext cx="4356125" cy="396726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83DC8BD-7D19-4AC4-9DF8-725038AD829E}"/>
              </a:ext>
            </a:extLst>
          </p:cNvPr>
          <p:cNvSpPr txBox="1"/>
          <p:nvPr/>
        </p:nvSpPr>
        <p:spPr>
          <a:xfrm>
            <a:off x="1221091" y="6123891"/>
            <a:ext cx="43561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/>
              <a:t>Example of several closed orbits in the PSI 590 MeV ring cyclotron in </a:t>
            </a:r>
            <a:r>
              <a:rPr lang="en-GB" sz="1400" b="1" dirty="0" err="1"/>
              <a:t>Villigen</a:t>
            </a:r>
            <a:r>
              <a:rPr lang="en-GB" sz="1400" b="1" dirty="0"/>
              <a:t> (constant step size in energy)</a:t>
            </a:r>
            <a:r>
              <a:rPr lang="en-GB" sz="1200" b="1" dirty="0"/>
              <a:t>.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17542FD-C61C-452F-8A92-E38877E2A8B7}"/>
              </a:ext>
            </a:extLst>
          </p:cNvPr>
          <p:cNvSpPr txBox="1"/>
          <p:nvPr/>
        </p:nvSpPr>
        <p:spPr>
          <a:xfrm>
            <a:off x="7178995" y="6089960"/>
            <a:ext cx="43561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/>
              <a:t>Example of several closed orbits for the KURRI 150 MeV scaling FFA at Kyoto. First beam in 2006. </a:t>
            </a:r>
          </a:p>
        </p:txBody>
      </p:sp>
      <p:pic>
        <p:nvPicPr>
          <p:cNvPr id="13" name="Picture 12" descr="A picture containing engine&#10;&#10;Description automatically generated">
            <a:extLst>
              <a:ext uri="{FF2B5EF4-FFF2-40B4-BE49-F238E27FC236}">
                <a16:creationId xmlns:a16="http://schemas.microsoft.com/office/drawing/2014/main" id="{9A75E98A-8677-4BBA-A0D0-30C54E2DF5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5657" y="20520"/>
            <a:ext cx="2374466" cy="1924189"/>
          </a:xfrm>
          <a:prstGeom prst="rect">
            <a:avLst/>
          </a:prstGeom>
        </p:spPr>
      </p:pic>
      <p:pic>
        <p:nvPicPr>
          <p:cNvPr id="14" name="Picture 13" descr="A picture containing indoor, filled, table, room&#10;&#10;Description automatically generated">
            <a:extLst>
              <a:ext uri="{FF2B5EF4-FFF2-40B4-BE49-F238E27FC236}">
                <a16:creationId xmlns:a16="http://schemas.microsoft.com/office/drawing/2014/main" id="{92C28121-F1D7-4E75-9881-CE9B4D3FDF9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6791" y="0"/>
            <a:ext cx="2691318" cy="2059373"/>
          </a:xfrm>
          <a:prstGeom prst="rect">
            <a:avLst/>
          </a:prstGeom>
        </p:spPr>
      </p:pic>
      <p:pic>
        <p:nvPicPr>
          <p:cNvPr id="16" name="Picture 15" descr="Chart, surface chart&#10;&#10;Description automatically generated">
            <a:extLst>
              <a:ext uri="{FF2B5EF4-FFF2-40B4-BE49-F238E27FC236}">
                <a16:creationId xmlns:a16="http://schemas.microsoft.com/office/drawing/2014/main" id="{A4A45A90-6063-4777-8C5A-FDDB9C4A300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109" y="1920832"/>
            <a:ext cx="4434980" cy="416739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292A43F-12E3-41F1-8270-6650D4C85C72}"/>
              </a:ext>
            </a:extLst>
          </p:cNvPr>
          <p:cNvSpPr txBox="1"/>
          <p:nvPr/>
        </p:nvSpPr>
        <p:spPr>
          <a:xfrm>
            <a:off x="72044" y="501867"/>
            <a:ext cx="178446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chemeClr val="bg1"/>
                </a:solidFill>
                <a:highlight>
                  <a:srgbClr val="000000"/>
                </a:highlight>
              </a:rPr>
              <a:t>Separated Sector Cyclotrons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AEE34D0-2781-4AA2-8ED1-E7D07484272E}"/>
              </a:ext>
            </a:extLst>
          </p:cNvPr>
          <p:cNvSpPr txBox="1"/>
          <p:nvPr/>
        </p:nvSpPr>
        <p:spPr>
          <a:xfrm>
            <a:off x="10468109" y="800019"/>
            <a:ext cx="17844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chemeClr val="bg1"/>
                </a:solidFill>
                <a:highlight>
                  <a:srgbClr val="000000"/>
                </a:highlight>
              </a:rPr>
              <a:t>Scaling FFA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DA1AC4B-48E8-4B65-81D5-E62B11A2B4A6}"/>
              </a:ext>
            </a:extLst>
          </p:cNvPr>
          <p:cNvCxnSpPr>
            <a:cxnSpLocks/>
          </p:cNvCxnSpPr>
          <p:nvPr/>
        </p:nvCxnSpPr>
        <p:spPr>
          <a:xfrm>
            <a:off x="6107084" y="223813"/>
            <a:ext cx="0" cy="6449300"/>
          </a:xfrm>
          <a:prstGeom prst="line">
            <a:avLst/>
          </a:prstGeom>
          <a:ln w="381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846C18E-BBDC-4A16-BFC6-AAF625B987C0}"/>
              </a:ext>
            </a:extLst>
          </p:cNvPr>
          <p:cNvCxnSpPr>
            <a:cxnSpLocks/>
          </p:cNvCxnSpPr>
          <p:nvPr/>
        </p:nvCxnSpPr>
        <p:spPr>
          <a:xfrm>
            <a:off x="6179707" y="223813"/>
            <a:ext cx="0" cy="6449300"/>
          </a:xfrm>
          <a:prstGeom prst="line">
            <a:avLst/>
          </a:prstGeom>
          <a:ln w="381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4A66A9F1-D9D8-4C33-9D35-927BC0E7E66C}"/>
              </a:ext>
            </a:extLst>
          </p:cNvPr>
          <p:cNvSpPr txBox="1"/>
          <p:nvPr/>
        </p:nvSpPr>
        <p:spPr>
          <a:xfrm>
            <a:off x="4249301" y="800019"/>
            <a:ext cx="18407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Over 40 years of upgrades!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57F76F8-8488-46E2-9DBA-38CD14D4709C}"/>
              </a:ext>
            </a:extLst>
          </p:cNvPr>
          <p:cNvSpPr txBox="1"/>
          <p:nvPr/>
        </p:nvSpPr>
        <p:spPr>
          <a:xfrm>
            <a:off x="6297987" y="800018"/>
            <a:ext cx="15479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Reinvented by Y. Mori et al</a:t>
            </a:r>
          </a:p>
          <a:p>
            <a:r>
              <a:rPr lang="en-GB" dirty="0"/>
              <a:t>In ~ 2000</a:t>
            </a:r>
          </a:p>
        </p:txBody>
      </p:sp>
    </p:spTree>
    <p:extLst>
      <p:ext uri="{BB962C8B-B14F-4D97-AF65-F5344CB8AC3E}">
        <p14:creationId xmlns:p14="http://schemas.microsoft.com/office/powerpoint/2010/main" val="14619092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BDFE40-5273-462F-8428-D74F89B5F3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929" y="-148198"/>
            <a:ext cx="10515600" cy="1325563"/>
          </a:xfrm>
        </p:spPr>
        <p:txBody>
          <a:bodyPr/>
          <a:lstStyle/>
          <a:p>
            <a:r>
              <a:rPr lang="en-GB" dirty="0"/>
              <a:t>Magnet considerations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CA2C4F0-06F8-42C7-BAE6-6C3AA1D39878}"/>
                  </a:ext>
                </a:extLst>
              </p:cNvPr>
              <p:cNvSpPr txBox="1"/>
              <p:nvPr/>
            </p:nvSpPr>
            <p:spPr>
              <a:xfrm>
                <a:off x="125506" y="1043569"/>
                <a:ext cx="12066494" cy="2242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Wingdings" panose="05000000000000000000" pitchFamily="2" charset="2"/>
                  <a:buChar char="§"/>
                </a:pPr>
                <a:r>
                  <a:rPr lang="en-GB" sz="2000" dirty="0"/>
                  <a:t>In an FFA/cyclotron, magnetic field is a complicated function in radial and azimuthal coordinates such as:</a:t>
                </a:r>
              </a:p>
              <a:p>
                <a:endParaRPr lang="en-GB" sz="2000" dirty="0"/>
              </a:p>
              <a:p>
                <a:endParaRPr lang="en-GB" sz="2000" dirty="0"/>
              </a:p>
              <a:p>
                <a:endParaRPr lang="en-GB" sz="2000" dirty="0"/>
              </a:p>
              <a:p>
                <a:pPr marL="971550" lvl="1" indent="-514350">
                  <a:buFont typeface="+mj-lt"/>
                  <a:buAutoNum type="romanUcPeriod"/>
                </a:pPr>
                <a:r>
                  <a:rPr lang="en-GB" sz="2000" dirty="0"/>
                  <a:t>For a cyclotron,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  <m:d>
                      <m:dPr>
                        <m:ctrlPr>
                          <a:rPr lang="en-GB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</m:d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GB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GB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𝛾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𝑅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GB" sz="2000" dirty="0"/>
                  <a:t>  and the average field index 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</m:e>
                      <m:sup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GB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−1</m:t>
                    </m:r>
                  </m:oMath>
                </a14:m>
                <a:endParaRPr lang="en-GB" sz="2000" dirty="0"/>
              </a:p>
              <a:p>
                <a:pPr marL="971550" lvl="1" indent="-514350">
                  <a:buFont typeface="+mj-lt"/>
                  <a:buAutoNum type="romanUcPeriod"/>
                </a:pPr>
                <a:r>
                  <a:rPr lang="en-GB" sz="2000" dirty="0"/>
                  <a:t>For a scaling FFA,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000" i="1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GB" sz="2000" i="1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  <m:d>
                      <m:dPr>
                        <m:ctrlPr>
                          <a:rPr lang="en-GB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000" i="1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</m:d>
                    <m:r>
                      <a:rPr lang="en-GB" sz="2000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GB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000" i="1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GB" sz="20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GB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GB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GB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GB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𝑅</m:t>
                                </m:r>
                              </m:num>
                              <m:den>
                                <m:sSub>
                                  <m:sSubPr>
                                    <m:ctrlPr>
                                      <a:rPr lang="en-GB" sz="2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2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𝑅</m:t>
                                    </m:r>
                                  </m:e>
                                  <m:sub>
                                    <m:r>
                                      <a:rPr lang="en-GB" sz="2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</m:den>
                            </m:f>
                          </m:e>
                        </m:d>
                      </m:e>
                      <m:sup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𝑘</m:t>
                        </m:r>
                      </m:sup>
                    </m:sSup>
                  </m:oMath>
                </a14:m>
                <a:r>
                  <a:rPr lang="en-GB" sz="2000" dirty="0"/>
                  <a:t> where  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𝑐𝑜𝑛𝑠𝑡</m:t>
                    </m:r>
                  </m:oMath>
                </a14:m>
                <a:endParaRPr lang="en-GB" sz="20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CA2C4F0-06F8-42C7-BAE6-6C3AA1D398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506" y="1043569"/>
                <a:ext cx="12066494" cy="2242665"/>
              </a:xfrm>
              <a:prstGeom prst="rect">
                <a:avLst/>
              </a:prstGeom>
              <a:blipFill>
                <a:blip r:embed="rId2"/>
                <a:stretch>
                  <a:fillRect l="-455" t="-135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1CF5B6D-2733-4B76-85EE-A613DFE97F6F}"/>
                  </a:ext>
                </a:extLst>
              </p:cNvPr>
              <p:cNvSpPr txBox="1"/>
              <p:nvPr/>
            </p:nvSpPr>
            <p:spPr>
              <a:xfrm>
                <a:off x="-605700" y="1609629"/>
                <a:ext cx="6125882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𝐵</m:t>
                      </m:r>
                      <m:d>
                        <m:dPr>
                          <m:ctrlPr>
                            <a:rPr lang="en-GB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0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  <m:r>
                            <a:rPr lang="en-GB" sz="20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m:rPr>
                              <m:sty m:val="p"/>
                            </m:rPr>
                            <a:rPr lang="el-GR" sz="2000" b="0" i="1" smtClean="0">
                              <a:latin typeface="Cambria Math" panose="02040503050406030204" pitchFamily="18" charset="0"/>
                            </a:rPr>
                            <m:t>θ</m:t>
                          </m:r>
                        </m:e>
                      </m:d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GB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0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GB" sz="20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d>
                        <m:dPr>
                          <m:ctrlPr>
                            <a:rPr lang="en-GB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0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</m:d>
                      <m:r>
                        <a:rPr lang="en-GB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GB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𝐹</m:t>
                      </m:r>
                      <m:r>
                        <a:rPr lang="en-GB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GB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𝑅</m:t>
                      </m:r>
                      <m:r>
                        <a:rPr lang="en-GB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r>
                        <m:rPr>
                          <m:sty m:val="p"/>
                        </m:rPr>
                        <a:rPr lang="el-GR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θ</m:t>
                      </m:r>
                      <m:r>
                        <a:rPr lang="en-GB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GB" sz="20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1CF5B6D-2733-4B76-85EE-A613DFE97F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605700" y="1609629"/>
                <a:ext cx="6125882" cy="400110"/>
              </a:xfrm>
              <a:prstGeom prst="rect">
                <a:avLst/>
              </a:prstGeom>
              <a:blipFill>
                <a:blip r:embed="rId3"/>
                <a:stretch>
                  <a:fillRect b="-1515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ctangle 9">
            <a:extLst>
              <a:ext uri="{FF2B5EF4-FFF2-40B4-BE49-F238E27FC236}">
                <a16:creationId xmlns:a16="http://schemas.microsoft.com/office/drawing/2014/main" id="{C3C0E39D-9FCC-4315-A788-156CB5C761DD}"/>
              </a:ext>
            </a:extLst>
          </p:cNvPr>
          <p:cNvSpPr/>
          <p:nvPr/>
        </p:nvSpPr>
        <p:spPr>
          <a:xfrm>
            <a:off x="879453" y="1609629"/>
            <a:ext cx="3155576" cy="40011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9006B5F-2E3B-4CC2-9776-5DE4BB0B1E5F}"/>
                  </a:ext>
                </a:extLst>
              </p:cNvPr>
              <p:cNvSpPr txBox="1"/>
              <p:nvPr/>
            </p:nvSpPr>
            <p:spPr>
              <a:xfrm>
                <a:off x="4459105" y="1549724"/>
                <a:ext cx="6954083" cy="4823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600" b="0" dirty="0"/>
                  <a:t>;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6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GB" sz="16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</m:oMath>
                </a14:m>
                <a:r>
                  <a:rPr lang="en-GB" sz="1600" dirty="0"/>
                  <a:t> is the average field at fixed radius and  </a:t>
                </a:r>
                <a14:m>
                  <m:oMath xmlns:m="http://schemas.openxmlformats.org/officeDocument/2006/math"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GB" sz="16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1600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num>
                      <m:den>
                        <m:sSub>
                          <m:sSubPr>
                            <m:ctrlPr>
                              <a:rPr lang="en-GB" sz="16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1600" b="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GB" sz="1600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sub>
                        </m:sSub>
                      </m:den>
                    </m:f>
                    <m:f>
                      <m:fPr>
                        <m:ctrlPr>
                          <a:rPr lang="en-GB" sz="16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16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GB" sz="16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1600" b="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GB" sz="1600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sub>
                        </m:sSub>
                      </m:num>
                      <m:den>
                        <m:r>
                          <a:rPr lang="en-GB" sz="16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GB" sz="1600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den>
                    </m:f>
                  </m:oMath>
                </a14:m>
                <a:r>
                  <a:rPr lang="en-GB" sz="1600" dirty="0"/>
                  <a:t>  is the average field index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9006B5F-2E3B-4CC2-9776-5DE4BB0B1E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59105" y="1549724"/>
                <a:ext cx="6954083" cy="482376"/>
              </a:xfrm>
              <a:prstGeom prst="rect">
                <a:avLst/>
              </a:prstGeom>
              <a:blipFill>
                <a:blip r:embed="rId4"/>
                <a:stretch>
                  <a:fillRect l="-438" r="-113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D4404BF-1F41-4EC9-8F82-465B5902B7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24564" y="6511094"/>
            <a:ext cx="775447" cy="365125"/>
          </a:xfrm>
        </p:spPr>
        <p:txBody>
          <a:bodyPr/>
          <a:lstStyle/>
          <a:p>
            <a:fld id="{D35256EF-1504-4D13-9EE1-A7E4ECE9F567}" type="slidenum">
              <a:rPr lang="en-GB" smtClean="0"/>
              <a:t>7</a:t>
            </a:fld>
            <a:endParaRPr lang="en-GB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206265C-B3BB-469D-920B-A434D36BCD03}"/>
              </a:ext>
            </a:extLst>
          </p:cNvPr>
          <p:cNvGrpSpPr/>
          <p:nvPr/>
        </p:nvGrpSpPr>
        <p:grpSpPr>
          <a:xfrm>
            <a:off x="84329" y="4199146"/>
            <a:ext cx="12066494" cy="3046988"/>
            <a:chOff x="84329" y="4199146"/>
            <a:chExt cx="12066494" cy="304698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B1B927C9-6661-44CF-8BC6-CCCC500216A5}"/>
                    </a:ext>
                  </a:extLst>
                </p:cNvPr>
                <p:cNvSpPr txBox="1"/>
                <p:nvPr/>
              </p:nvSpPr>
              <p:spPr>
                <a:xfrm>
                  <a:off x="84329" y="4199146"/>
                  <a:ext cx="12066494" cy="304698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342900" indent="-342900" algn="just">
                    <a:buFont typeface="Wingdings" panose="05000000000000000000" pitchFamily="2" charset="2"/>
                    <a:buChar char="§"/>
                  </a:pPr>
                  <a:endParaRPr lang="en-GB" sz="2000" b="1" dirty="0"/>
                </a:p>
                <a:p>
                  <a:pPr marL="342900" indent="-342900" algn="just">
                    <a:buFont typeface="Wingdings" panose="05000000000000000000" pitchFamily="2" charset="2"/>
                    <a:buChar char="§"/>
                  </a:pPr>
                  <a:r>
                    <a:rPr lang="en-GB" sz="2000" dirty="0"/>
                    <a:t>In practice, it is difficult to build magnets with large field index </a:t>
                  </a:r>
                  <a14:m>
                    <m:oMath xmlns:m="http://schemas.openxmlformats.org/officeDocument/2006/math"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𝑘</m:t>
                      </m:r>
                    </m:oMath>
                  </a14:m>
                  <a:r>
                    <a:rPr lang="en-GB" sz="2000" dirty="0"/>
                    <a:t> exactly as prescribed (</a:t>
                  </a:r>
                  <a:r>
                    <a:rPr lang="en-GB" sz="2000" b="1" dirty="0"/>
                    <a:t>case of scaling FFA and cyclotrons approaching the GeV level</a:t>
                  </a:r>
                  <a:r>
                    <a:rPr lang="en-GB" sz="2000" dirty="0"/>
                    <a:t>): </a:t>
                  </a:r>
                </a:p>
                <a:p>
                  <a:pPr marL="342900" indent="-342900" algn="just">
                    <a:buFont typeface="Wingdings" panose="05000000000000000000" pitchFamily="2" charset="2"/>
                    <a:buChar char="§"/>
                  </a:pPr>
                  <a:endParaRPr lang="en-GB" sz="2000" dirty="0"/>
                </a:p>
                <a:p>
                  <a:pPr marL="914400" lvl="1" indent="-457200" algn="just">
                    <a:buFont typeface="+mj-lt"/>
                    <a:buAutoNum type="arabicPeriod"/>
                  </a:pPr>
                  <a:r>
                    <a:rPr lang="en-GB" sz="2000" dirty="0"/>
                    <a:t>Proximity of the magnets</a:t>
                  </a:r>
                  <a:endParaRPr lang="en-GB" sz="2000" b="1" i="1" dirty="0"/>
                </a:p>
                <a:p>
                  <a:pPr marL="914400" lvl="1" indent="-457200" algn="just">
                    <a:buFont typeface="+mj-lt"/>
                    <a:buAutoNum type="arabicPeriod"/>
                  </a:pPr>
                  <a:r>
                    <a:rPr lang="en-GB" sz="2000" dirty="0"/>
                    <a:t>Variable gap size</a:t>
                  </a:r>
                </a:p>
                <a:p>
                  <a:pPr marL="914400" lvl="1" indent="-457200" algn="just">
                    <a:buFont typeface="+mj-lt"/>
                    <a:buAutoNum type="arabicPeriod"/>
                  </a:pPr>
                  <a:endParaRPr lang="en-GB" sz="1600" dirty="0"/>
                </a:p>
                <a:p>
                  <a:pPr marL="914400" lvl="1" indent="-457200" algn="just">
                    <a:buFont typeface="+mj-lt"/>
                    <a:buAutoNum type="arabicPeriod"/>
                  </a:pPr>
                  <a:r>
                    <a:rPr lang="en-GB" sz="2000" dirty="0"/>
                    <a:t>Closed orbits distortion </a:t>
                  </a:r>
                  <a:r>
                    <a:rPr lang="en-GB" sz="2000" dirty="0">
                      <a:sym typeface="Wingdings" panose="05000000000000000000" pitchFamily="2" charset="2"/>
                    </a:rPr>
                    <a:t></a:t>
                  </a:r>
                  <a:r>
                    <a:rPr lang="en-GB" sz="2000" dirty="0"/>
                    <a:t> path length + effective focusing differ in the neighbourhood of each orbit. </a:t>
                  </a:r>
                </a:p>
                <a:p>
                  <a:pPr marL="342900" indent="-342900" algn="just">
                    <a:buFont typeface="Wingdings" panose="05000000000000000000" pitchFamily="2" charset="2"/>
                    <a:buChar char="§"/>
                  </a:pPr>
                  <a:endParaRPr lang="en-GB" sz="1600" dirty="0"/>
                </a:p>
                <a:p>
                  <a:endParaRPr lang="en-GB" sz="2000" dirty="0"/>
                </a:p>
              </p:txBody>
            </p:sp>
          </mc:Choice>
          <mc:Fallback xmlns="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B1B927C9-6661-44CF-8BC6-CCCC500216A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329" y="4199146"/>
                  <a:ext cx="12066494" cy="3046988"/>
                </a:xfrm>
                <a:prstGeom prst="rect">
                  <a:avLst/>
                </a:prstGeom>
                <a:blipFill>
                  <a:blip r:embed="rId5"/>
                  <a:stretch>
                    <a:fillRect l="-455" r="-505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4" name="Right Brace 13">
              <a:extLst>
                <a:ext uri="{FF2B5EF4-FFF2-40B4-BE49-F238E27FC236}">
                  <a16:creationId xmlns:a16="http://schemas.microsoft.com/office/drawing/2014/main" id="{D8FD7EF3-0FCA-4F00-BC2E-F3EE05627A28}"/>
                </a:ext>
              </a:extLst>
            </p:cNvPr>
            <p:cNvSpPr/>
            <p:nvPr/>
          </p:nvSpPr>
          <p:spPr>
            <a:xfrm>
              <a:off x="3886473" y="5340862"/>
              <a:ext cx="297112" cy="655408"/>
            </a:xfrm>
            <a:prstGeom prst="rightBrac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C6E83DB-4A24-47DC-B55D-9A31516E0694}"/>
                </a:ext>
              </a:extLst>
            </p:cNvPr>
            <p:cNvSpPr txBox="1"/>
            <p:nvPr/>
          </p:nvSpPr>
          <p:spPr>
            <a:xfrm>
              <a:off x="4325206" y="5468511"/>
              <a:ext cx="167661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000" dirty="0">
                  <a:sym typeface="Wingdings" panose="05000000000000000000" pitchFamily="2" charset="2"/>
                </a:rPr>
                <a:t> </a:t>
              </a:r>
              <a:r>
                <a:rPr lang="en-GB" sz="2000" dirty="0"/>
                <a:t>Field errors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1CA1CF9E-5432-43FB-B4CE-097FC0074DF4}"/>
              </a:ext>
            </a:extLst>
          </p:cNvPr>
          <p:cNvSpPr txBox="1"/>
          <p:nvPr/>
        </p:nvSpPr>
        <p:spPr>
          <a:xfrm>
            <a:off x="125506" y="3489313"/>
            <a:ext cx="1194389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n-GB" sz="2000" dirty="0"/>
              <a:t>For FFA, orbit compression often desired </a:t>
            </a:r>
            <a:r>
              <a:rPr lang="en-GB" sz="2000" dirty="0">
                <a:sym typeface="Wingdings" panose="05000000000000000000" pitchFamily="2" charset="2"/>
              </a:rPr>
              <a:t> large </a:t>
            </a:r>
            <a:r>
              <a:rPr lang="en-GB" sz="2000" i="1" dirty="0">
                <a:sym typeface="Wingdings" panose="05000000000000000000" pitchFamily="2" charset="2"/>
              </a:rPr>
              <a:t>k</a:t>
            </a:r>
            <a:r>
              <a:rPr lang="en-GB" sz="2000" dirty="0">
                <a:sym typeface="Wingdings" panose="05000000000000000000" pitchFamily="2" charset="2"/>
              </a:rPr>
              <a:t> values required </a:t>
            </a:r>
            <a:r>
              <a:rPr lang="en-GB" sz="2000" dirty="0"/>
              <a:t> horizontal tune generally larger than the vertical one. </a:t>
            </a:r>
            <a:r>
              <a:rPr lang="en-GB" sz="2000" b="1" dirty="0">
                <a:sym typeface="Wingdings" panose="05000000000000000000" pitchFamily="2" charset="2"/>
              </a:rPr>
              <a:t>FFA magnets are generally smaller than cyclotron magnets with </a:t>
            </a:r>
            <a:r>
              <a:rPr lang="en-GB" sz="2000" b="1" i="1" dirty="0">
                <a:sym typeface="Wingdings" panose="05000000000000000000" pitchFamily="2" charset="2"/>
              </a:rPr>
              <a:t>k</a:t>
            </a:r>
            <a:r>
              <a:rPr lang="en-GB" sz="2000" b="1" dirty="0">
                <a:sym typeface="Wingdings" panose="05000000000000000000" pitchFamily="2" charset="2"/>
              </a:rPr>
              <a:t> &gt;&gt; 1.</a:t>
            </a:r>
          </a:p>
        </p:txBody>
      </p:sp>
    </p:spTree>
    <p:extLst>
      <p:ext uri="{BB962C8B-B14F-4D97-AF65-F5344CB8AC3E}">
        <p14:creationId xmlns:p14="http://schemas.microsoft.com/office/powerpoint/2010/main" val="2208486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5"/>
                                      </p:to>
                                    </p:set>
                                    <p:animEffect filter="image" prLst="opacity: 0.15">
                                      <p:cBhvr rctx="IE">
                                        <p:cTn id="13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AF44F0D-9863-4BA4-8781-5A0E608F4FA7}"/>
              </a:ext>
            </a:extLst>
          </p:cNvPr>
          <p:cNvSpPr txBox="1"/>
          <p:nvPr/>
        </p:nvSpPr>
        <p:spPr>
          <a:xfrm>
            <a:off x="1286390" y="2057297"/>
            <a:ext cx="9405919" cy="24782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250000"/>
              </a:lnSpc>
            </a:pPr>
            <a:r>
              <a:rPr lang="en-GB" sz="3200" dirty="0"/>
              <a:t>2 types of field errors that can limit their performance:</a:t>
            </a:r>
          </a:p>
          <a:p>
            <a:pPr algn="ctr"/>
            <a:r>
              <a:rPr lang="en-GB" sz="3200" dirty="0"/>
              <a:t>- dipole field errors</a:t>
            </a:r>
          </a:p>
          <a:p>
            <a:pPr algn="ctr">
              <a:lnSpc>
                <a:spcPct val="150000"/>
              </a:lnSpc>
            </a:pPr>
            <a:r>
              <a:rPr lang="en-GB" sz="3200" dirty="0"/>
              <a:t>    - gradient field errors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A3F2EBE-668A-44A7-900C-FCA4CFBF2F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256EF-1504-4D13-9EE1-A7E4ECE9F567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74287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6EB7F07F-56B2-4DED-B635-C60C34A7781E}"/>
                  </a:ext>
                </a:extLst>
              </p14:cNvPr>
              <p14:cNvContentPartPr/>
              <p14:nvPr/>
            </p14:nvContentPartPr>
            <p14:xfrm>
              <a:off x="885491" y="1021964"/>
              <a:ext cx="27720" cy="6228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6EB7F07F-56B2-4DED-B635-C60C34A7781E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76491" y="1012964"/>
                <a:ext cx="45360" cy="79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A2B075D-8DCA-4AD8-B117-0C1F5A841124}"/>
                  </a:ext>
                </a:extLst>
              </p:cNvPr>
              <p:cNvSpPr txBox="1"/>
              <p:nvPr/>
            </p:nvSpPr>
            <p:spPr>
              <a:xfrm>
                <a:off x="192990" y="1724420"/>
                <a:ext cx="6611102" cy="40595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 algn="just">
                  <a:buFont typeface="Wingdings" panose="05000000000000000000" pitchFamily="2" charset="2"/>
                  <a:buChar char="§"/>
                </a:pPr>
                <a:r>
                  <a:rPr lang="en-GB" sz="2000" dirty="0"/>
                  <a:t>The concept of isochronism excludes phase stability</a:t>
                </a:r>
              </a:p>
              <a:p>
                <a:pPr algn="just"/>
                <a:r>
                  <a:rPr lang="en-GB" sz="2000" dirty="0"/>
                  <a:t> </a:t>
                </a:r>
                <a:r>
                  <a:rPr lang="en-GB" sz="2000" dirty="0">
                    <a:sym typeface="Wingdings" panose="05000000000000000000" pitchFamily="2" charset="2"/>
                  </a:rPr>
                  <a:t> severe tolerances on magnetic field errors.</a:t>
                </a:r>
              </a:p>
              <a:p>
                <a:pPr algn="just"/>
                <a:endParaRPr lang="en-GB" sz="2000" dirty="0">
                  <a:sym typeface="Wingdings" panose="05000000000000000000" pitchFamily="2" charset="2"/>
                </a:endParaRPr>
              </a:p>
              <a:p>
                <a:pPr marL="342900" indent="-342900" algn="just">
                  <a:buFont typeface="Wingdings" panose="05000000000000000000" pitchFamily="2" charset="2"/>
                  <a:buChar char="§"/>
                </a:pPr>
                <a:r>
                  <a:rPr lang="en-GB" sz="2000" b="1" dirty="0">
                    <a:sym typeface="Wingdings" panose="05000000000000000000" pitchFamily="2" charset="2"/>
                  </a:rPr>
                  <a:t>Constraint</a:t>
                </a:r>
                <a:r>
                  <a:rPr lang="en-GB" sz="2000" dirty="0">
                    <a:sym typeface="Wingdings" panose="05000000000000000000" pitchFamily="2" charset="2"/>
                  </a:rPr>
                  <a:t>: the beam phase shall remain within </a:t>
                </a:r>
                <a14:m>
                  <m:oMath xmlns:m="http://schemas.openxmlformats.org/officeDocument/2006/math">
                    <m:r>
                      <a:rPr lang="en-GB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±</m:t>
                    </m:r>
                    <m:f>
                      <m:fPr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fPr>
                      <m:num>
                        <m:r>
                          <a:rPr lang="en-GB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  <m:t>𝜋</m:t>
                        </m:r>
                      </m:num>
                      <m:den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  <m:t>2</m:t>
                        </m:r>
                      </m:den>
                    </m:f>
                  </m:oMath>
                </a14:m>
                <a:r>
                  <a:rPr lang="en-GB" sz="2000" dirty="0">
                    <a:sym typeface="Wingdings" panose="05000000000000000000" pitchFamily="2" charset="2"/>
                  </a:rPr>
                  <a:t>, in order to accelerate it to full energy.</a:t>
                </a:r>
              </a:p>
              <a:p>
                <a:pPr algn="just"/>
                <a:endParaRPr lang="en-GB" sz="2000" dirty="0">
                  <a:sym typeface="Wingdings" panose="05000000000000000000" pitchFamily="2" charset="2"/>
                </a:endParaRPr>
              </a:p>
              <a:p>
                <a:pPr marL="342900" indent="-342900" algn="just">
                  <a:buFont typeface="Wingdings" panose="05000000000000000000" pitchFamily="2" charset="2"/>
                  <a:buChar char="§"/>
                </a:pPr>
                <a:r>
                  <a:rPr lang="en-GB" sz="2000" dirty="0"/>
                  <a:t>Level of isochronism generally aimed: 0.01 %.</a:t>
                </a:r>
              </a:p>
              <a:p>
                <a:pPr marL="342900" indent="-342900" algn="just">
                  <a:buFont typeface="Wingdings" panose="05000000000000000000" pitchFamily="2" charset="2"/>
                  <a:buChar char="§"/>
                </a:pPr>
                <a:endParaRPr lang="en-GB" sz="2000" dirty="0"/>
              </a:p>
              <a:p>
                <a:pPr marL="342900" indent="-342900" algn="just">
                  <a:buFont typeface="Wingdings" panose="05000000000000000000" pitchFamily="2" charset="2"/>
                  <a:buChar char="§"/>
                </a:pPr>
                <a:r>
                  <a:rPr lang="en-GB" sz="2000" dirty="0"/>
                  <a:t>Recalling that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num>
                      <m:den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den>
                    </m:f>
                    <m:r>
                      <a:rPr lang="en-GB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</m:e>
                      <m:sup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f>
                      <m:fPr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num>
                      <m:den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den>
                    </m:f>
                  </m:oMath>
                </a14:m>
                <a:r>
                  <a:rPr lang="en-GB" sz="2000" dirty="0"/>
                  <a:t>, it  results that a field change of 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−4</m:t>
                        </m:r>
                      </m:sup>
                    </m:sSup>
                  </m:oMath>
                </a14:m>
                <a:r>
                  <a:rPr lang="en-GB" sz="2000" dirty="0"/>
                  <a:t> prohibits acceleration to full energy for the PSI 590 MeV ring for instance [ref 1] </a:t>
                </a:r>
              </a:p>
              <a:p>
                <a:pPr marL="342900" indent="-342900" algn="just">
                  <a:buFont typeface="Wingdings" panose="05000000000000000000" pitchFamily="2" charset="2"/>
                  <a:buChar char="§"/>
                </a:pPr>
                <a:r>
                  <a:rPr lang="en-GB" sz="2000" i="1" dirty="0"/>
                  <a:t>B</a:t>
                </a:r>
                <a:r>
                  <a:rPr lang="en-GB" sz="2000" dirty="0"/>
                  <a:t> is the average field per turn.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A2B075D-8DCA-4AD8-B117-0C1F5A8411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2990" y="1724420"/>
                <a:ext cx="6611102" cy="4059509"/>
              </a:xfrm>
              <a:prstGeom prst="rect">
                <a:avLst/>
              </a:prstGeom>
              <a:blipFill>
                <a:blip r:embed="rId4"/>
                <a:stretch>
                  <a:fillRect l="-830" t="-901" r="-923" b="-165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5F9E85E5-3688-404E-831A-D735DDC7B95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0637" y="1325563"/>
            <a:ext cx="4729246" cy="329123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3FA0723-154E-441E-B7F9-C7881ED03159}"/>
                  </a:ext>
                </a:extLst>
              </p:cNvPr>
              <p:cNvSpPr txBox="1"/>
              <p:nvPr/>
            </p:nvSpPr>
            <p:spPr>
              <a:xfrm>
                <a:off x="6953331" y="4896203"/>
                <a:ext cx="5099541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GB" sz="1400" b="1" dirty="0"/>
                  <a:t>RF phase of the accelerated particles as a function of radius for the 590 MeV PSI cyclotron. The magnetic field is isochronous to </a:t>
                </a:r>
                <a14:m>
                  <m:oMath xmlns:m="http://schemas.openxmlformats.org/officeDocument/2006/math">
                    <m:r>
                      <a:rPr lang="en-GB" sz="14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  <m:r>
                      <a:rPr lang="en-GB" sz="14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𝟓</m:t>
                    </m:r>
                    <m:r>
                      <a:rPr lang="en-GB" sz="14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GB" sz="1400" b="1" dirty="0"/>
                  <a:t> between 75 and 580 MeV without exciting any trim coil [ref 1]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3FA0723-154E-441E-B7F9-C7881ED031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53331" y="4896203"/>
                <a:ext cx="5099541" cy="738664"/>
              </a:xfrm>
              <a:prstGeom prst="rect">
                <a:avLst/>
              </a:prstGeom>
              <a:blipFill>
                <a:blip r:embed="rId6"/>
                <a:stretch>
                  <a:fillRect l="-359" t="-1653" r="-478" b="-826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itle 1">
            <a:extLst>
              <a:ext uri="{FF2B5EF4-FFF2-40B4-BE49-F238E27FC236}">
                <a16:creationId xmlns:a16="http://schemas.microsoft.com/office/drawing/2014/main" id="{3491A5BA-4DB5-4CB4-9FFA-F68FA6D958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2117" y="0"/>
            <a:ext cx="10515600" cy="1325563"/>
          </a:xfrm>
        </p:spPr>
        <p:txBody>
          <a:bodyPr/>
          <a:lstStyle/>
          <a:p>
            <a:r>
              <a:rPr lang="en-GB" dirty="0"/>
              <a:t>Dipole field errors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4985C4F-388F-446A-B0BA-20C06E61D2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256EF-1504-4D13-9EE1-A7E4ECE9F567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33936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2362</Words>
  <Application>Microsoft Office PowerPoint</Application>
  <PresentationFormat>Widescreen</PresentationFormat>
  <Paragraphs>323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5" baseType="lpstr">
      <vt:lpstr>Arial</vt:lpstr>
      <vt:lpstr>Calibri</vt:lpstr>
      <vt:lpstr>Calibri Light</vt:lpstr>
      <vt:lpstr>Cambria Math</vt:lpstr>
      <vt:lpstr>Georgia</vt:lpstr>
      <vt:lpstr>Times</vt:lpstr>
      <vt:lpstr>Wingdings</vt:lpstr>
      <vt:lpstr>Office Theme</vt:lpstr>
      <vt:lpstr>Major limitations of existing fixed field ring accelerators</vt:lpstr>
      <vt:lpstr>Disclaimer</vt:lpstr>
      <vt:lpstr>Overview</vt:lpstr>
      <vt:lpstr>Livingston chart</vt:lpstr>
      <vt:lpstr>PowerPoint Presentation</vt:lpstr>
      <vt:lpstr>PowerPoint Presentation</vt:lpstr>
      <vt:lpstr>Magnet considerations</vt:lpstr>
      <vt:lpstr>PowerPoint Presentation</vt:lpstr>
      <vt:lpstr>Dipole field errors</vt:lpstr>
      <vt:lpstr>Dipole field errors-Remedies</vt:lpstr>
      <vt:lpstr>Gradient field errors</vt:lpstr>
      <vt:lpstr>Gradient field errors  Resonances</vt:lpstr>
      <vt:lpstr>Gradient field errors-Remedies</vt:lpstr>
      <vt:lpstr>Gradient field errors-Remedies</vt:lpstr>
      <vt:lpstr>Gradient field errors-Remedies</vt:lpstr>
      <vt:lpstr>PowerPoint Presentation</vt:lpstr>
      <vt:lpstr>Beam Extraction challenges</vt:lpstr>
      <vt:lpstr>Beam Extraction challenges: Energy dependence</vt:lpstr>
      <vt:lpstr>Beam Extraction challenges: Energy dependence</vt:lpstr>
      <vt:lpstr>Beam Extraction challenges: Energy dependence</vt:lpstr>
      <vt:lpstr>Beam Extraction challenges: Intensity dependence</vt:lpstr>
      <vt:lpstr>PowerPoint Presentation</vt:lpstr>
      <vt:lpstr>Summary</vt:lpstr>
      <vt:lpstr>Acknowledgements</vt:lpstr>
      <vt:lpstr>Reference lists</vt:lpstr>
      <vt:lpstr>PowerPoint Presentation</vt:lpstr>
      <vt:lpstr>RF acceleration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Malek HAJ TAHAR</dc:creator>
  <cp:lastModifiedBy>Malek HAJ TAHAR</cp:lastModifiedBy>
  <cp:revision>7</cp:revision>
  <dcterms:created xsi:type="dcterms:W3CDTF">2021-07-05T04:57:21Z</dcterms:created>
  <dcterms:modified xsi:type="dcterms:W3CDTF">2021-09-07T12:24:52Z</dcterms:modified>
</cp:coreProperties>
</file>