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36" r:id="rId2"/>
    <p:sldMasterId id="2147483984" r:id="rId3"/>
    <p:sldMasterId id="2147484080" r:id="rId4"/>
    <p:sldMasterId id="2147484260" r:id="rId5"/>
    <p:sldMasterId id="2147484572" r:id="rId6"/>
    <p:sldMasterId id="2147484608" r:id="rId7"/>
    <p:sldMasterId id="2147484656" r:id="rId8"/>
    <p:sldMasterId id="2147484668" r:id="rId9"/>
    <p:sldMasterId id="2147484692" r:id="rId10"/>
    <p:sldMasterId id="2147484704" r:id="rId11"/>
    <p:sldMasterId id="2147484728" r:id="rId12"/>
    <p:sldMasterId id="2147484768" r:id="rId13"/>
    <p:sldMasterId id="2147485032" r:id="rId14"/>
    <p:sldMasterId id="2147485044" r:id="rId15"/>
  </p:sldMasterIdLst>
  <p:notesMasterIdLst>
    <p:notesMasterId r:id="rId47"/>
  </p:notesMasterIdLst>
  <p:handoutMasterIdLst>
    <p:handoutMasterId r:id="rId48"/>
  </p:handoutMasterIdLst>
  <p:sldIdLst>
    <p:sldId id="1086" r:id="rId16"/>
    <p:sldId id="910" r:id="rId17"/>
    <p:sldId id="1075" r:id="rId18"/>
    <p:sldId id="979" r:id="rId19"/>
    <p:sldId id="1011" r:id="rId20"/>
    <p:sldId id="1012" r:id="rId21"/>
    <p:sldId id="1147" r:id="rId22"/>
    <p:sldId id="1148" r:id="rId23"/>
    <p:sldId id="1153" r:id="rId24"/>
    <p:sldId id="1149" r:id="rId25"/>
    <p:sldId id="1150" r:id="rId26"/>
    <p:sldId id="1151" r:id="rId27"/>
    <p:sldId id="1100" r:id="rId28"/>
    <p:sldId id="1101" r:id="rId29"/>
    <p:sldId id="841" r:id="rId30"/>
    <p:sldId id="1132" r:id="rId31"/>
    <p:sldId id="991" r:id="rId32"/>
    <p:sldId id="486" r:id="rId33"/>
    <p:sldId id="485" r:id="rId34"/>
    <p:sldId id="1139" r:id="rId35"/>
    <p:sldId id="1136" r:id="rId36"/>
    <p:sldId id="996" r:id="rId37"/>
    <p:sldId id="1020" r:id="rId38"/>
    <p:sldId id="913" r:id="rId39"/>
    <p:sldId id="1116" r:id="rId40"/>
    <p:sldId id="1129" r:id="rId41"/>
    <p:sldId id="1131" r:id="rId42"/>
    <p:sldId id="972" r:id="rId43"/>
    <p:sldId id="1133" r:id="rId44"/>
    <p:sldId id="1144" r:id="rId45"/>
    <p:sldId id="1134" r:id="rId46"/>
  </p:sldIdLst>
  <p:sldSz cx="9144000" cy="6858000" type="screen4x3"/>
  <p:notesSz cx="6797675" cy="99266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000" b="1" kern="1200">
        <a:solidFill>
          <a:srgbClr val="FFFF00"/>
        </a:solidFill>
        <a:latin typeface="Arial" charset="0"/>
        <a:ea typeface="HG丸ｺﾞｼｯｸM-PRO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b="1" kern="1200">
        <a:solidFill>
          <a:srgbClr val="FFFF00"/>
        </a:solidFill>
        <a:latin typeface="Arial" charset="0"/>
        <a:ea typeface="HG丸ｺﾞｼｯｸM-PRO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b="1" kern="1200">
        <a:solidFill>
          <a:srgbClr val="FFFF00"/>
        </a:solidFill>
        <a:latin typeface="Arial" charset="0"/>
        <a:ea typeface="HG丸ｺﾞｼｯｸM-PRO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b="1" kern="1200">
        <a:solidFill>
          <a:srgbClr val="FFFF00"/>
        </a:solidFill>
        <a:latin typeface="Arial" charset="0"/>
        <a:ea typeface="HG丸ｺﾞｼｯｸM-PRO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b="1" kern="1200">
        <a:solidFill>
          <a:srgbClr val="FFFF00"/>
        </a:solidFill>
        <a:latin typeface="Arial" charset="0"/>
        <a:ea typeface="HG丸ｺﾞｼｯｸM-PRO" pitchFamily="50" charset="-128"/>
        <a:cs typeface="+mn-cs"/>
      </a:defRPr>
    </a:lvl5pPr>
    <a:lvl6pPr marL="2286000" algn="l" defTabSz="914400" rtl="0" eaLnBrk="1" latinLnBrk="0" hangingPunct="1">
      <a:defRPr kumimoji="1" sz="2000" b="1" kern="1200">
        <a:solidFill>
          <a:srgbClr val="FFFF00"/>
        </a:solidFill>
        <a:latin typeface="Arial" charset="0"/>
        <a:ea typeface="HG丸ｺﾞｼｯｸM-PRO" pitchFamily="50" charset="-128"/>
        <a:cs typeface="+mn-cs"/>
      </a:defRPr>
    </a:lvl6pPr>
    <a:lvl7pPr marL="2743200" algn="l" defTabSz="914400" rtl="0" eaLnBrk="1" latinLnBrk="0" hangingPunct="1">
      <a:defRPr kumimoji="1" sz="2000" b="1" kern="1200">
        <a:solidFill>
          <a:srgbClr val="FFFF00"/>
        </a:solidFill>
        <a:latin typeface="Arial" charset="0"/>
        <a:ea typeface="HG丸ｺﾞｼｯｸM-PRO" pitchFamily="50" charset="-128"/>
        <a:cs typeface="+mn-cs"/>
      </a:defRPr>
    </a:lvl7pPr>
    <a:lvl8pPr marL="3200400" algn="l" defTabSz="914400" rtl="0" eaLnBrk="1" latinLnBrk="0" hangingPunct="1">
      <a:defRPr kumimoji="1" sz="2000" b="1" kern="1200">
        <a:solidFill>
          <a:srgbClr val="FFFF00"/>
        </a:solidFill>
        <a:latin typeface="Arial" charset="0"/>
        <a:ea typeface="HG丸ｺﾞｼｯｸM-PRO" pitchFamily="50" charset="-128"/>
        <a:cs typeface="+mn-cs"/>
      </a:defRPr>
    </a:lvl8pPr>
    <a:lvl9pPr marL="3657600" algn="l" defTabSz="914400" rtl="0" eaLnBrk="1" latinLnBrk="0" hangingPunct="1">
      <a:defRPr kumimoji="1" sz="2000" b="1" kern="1200">
        <a:solidFill>
          <a:srgbClr val="FFFF00"/>
        </a:solidFill>
        <a:latin typeface="Arial" charset="0"/>
        <a:ea typeface="HG丸ｺﾞｼｯｸM-PRO" pitchFamily="50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B658FDD5-4C78-4198-9765-347E54B9617C}">
          <p14:sldIdLst>
            <p14:sldId id="1086"/>
            <p14:sldId id="910"/>
            <p14:sldId id="1075"/>
            <p14:sldId id="979"/>
            <p14:sldId id="1011"/>
            <p14:sldId id="1012"/>
            <p14:sldId id="1147"/>
            <p14:sldId id="1148"/>
            <p14:sldId id="1153"/>
            <p14:sldId id="1149"/>
            <p14:sldId id="1150"/>
            <p14:sldId id="1151"/>
            <p14:sldId id="1100"/>
            <p14:sldId id="1101"/>
            <p14:sldId id="841"/>
            <p14:sldId id="1132"/>
            <p14:sldId id="991"/>
            <p14:sldId id="486"/>
            <p14:sldId id="485"/>
            <p14:sldId id="1139"/>
            <p14:sldId id="1136"/>
            <p14:sldId id="996"/>
            <p14:sldId id="1020"/>
            <p14:sldId id="913"/>
            <p14:sldId id="1116"/>
            <p14:sldId id="1129"/>
            <p14:sldId id="1131"/>
            <p14:sldId id="972"/>
            <p14:sldId id="1133"/>
            <p14:sldId id="1144"/>
            <p14:sldId id="11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2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00FF"/>
    <a:srgbClr val="FFFFCC"/>
    <a:srgbClr val="008000"/>
    <a:srgbClr val="3333FF"/>
    <a:srgbClr val="0000FF"/>
    <a:srgbClr val="0066FF"/>
    <a:srgbClr val="3366FF"/>
    <a:srgbClr val="FFFF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03" autoAdjust="0"/>
    <p:restoredTop sz="96854" autoAdjust="0"/>
  </p:normalViewPr>
  <p:slideViewPr>
    <p:cSldViewPr>
      <p:cViewPr varScale="1">
        <p:scale>
          <a:sx n="157" d="100"/>
          <a:sy n="157" d="100"/>
        </p:scale>
        <p:origin x="676" y="84"/>
      </p:cViewPr>
      <p:guideLst>
        <p:guide orient="horz" pos="2523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4790" cy="49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8" tIns="45473" rIns="90948" bIns="45473" numCol="1" anchor="t" anchorCtr="0" compatLnSpc="1">
            <a:prstTxWarp prst="textNoShape">
              <a:avLst/>
            </a:prstTxWarp>
          </a:bodyPr>
          <a:lstStyle>
            <a:lvl1pPr defTabSz="909780">
              <a:defRPr sz="1200" b="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87" y="1"/>
            <a:ext cx="2944789" cy="49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8" tIns="45473" rIns="90948" bIns="45473" numCol="1" anchor="t" anchorCtr="0" compatLnSpc="1">
            <a:prstTxWarp prst="textNoShape">
              <a:avLst/>
            </a:prstTxWarp>
          </a:bodyPr>
          <a:lstStyle>
            <a:lvl1pPr algn="r" defTabSz="909780">
              <a:defRPr sz="1200" b="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0886"/>
            <a:ext cx="2944790" cy="49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8" tIns="45473" rIns="90948" bIns="45473" numCol="1" anchor="b" anchorCtr="0" compatLnSpc="1">
            <a:prstTxWarp prst="textNoShape">
              <a:avLst/>
            </a:prstTxWarp>
          </a:bodyPr>
          <a:lstStyle>
            <a:lvl1pPr defTabSz="909780">
              <a:defRPr sz="1200" b="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87" y="9430886"/>
            <a:ext cx="2944789" cy="49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8" tIns="45473" rIns="90948" bIns="45473" numCol="1" anchor="b" anchorCtr="0" compatLnSpc="1">
            <a:prstTxWarp prst="textNoShape">
              <a:avLst/>
            </a:prstTxWarp>
          </a:bodyPr>
          <a:lstStyle>
            <a:lvl1pPr algn="r" defTabSz="909780">
              <a:defRPr sz="1200" b="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2B89105-A0C6-4FD3-B5D6-1FC43D68CA0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0583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0861" cy="4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5" tIns="45647" rIns="91295" bIns="45647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146" y="1"/>
            <a:ext cx="2918720" cy="4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5" tIns="45647" rIns="91295" bIns="45647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9963" y="777875"/>
            <a:ext cx="4887912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6370" y="4667953"/>
            <a:ext cx="5002125" cy="455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5" tIns="45647" rIns="91295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102"/>
            <a:ext cx="2970861" cy="4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5" tIns="45647" rIns="91295" bIns="45647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2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146" y="9447102"/>
            <a:ext cx="2918720" cy="4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5" tIns="45647" rIns="91295" bIns="45647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8B640A9-EE4C-43AC-8816-F0E82F5FCE4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1565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7042" name="ノート プレースホルダー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 typeface="+mj-lt"/>
              <a:buNone/>
              <a:defRPr/>
            </a:pPr>
            <a:endParaRPr lang="ja-JP" altLang="en-US" sz="1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1910" indent="-28535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1400" indent="-22828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597960" indent="-22828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4520" indent="-22828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1080" indent="-22828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67639" indent="-22828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4199" indent="-22828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0759" indent="-22828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04118-3333-4E46-A883-F028524756B3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0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1092B-7C6D-4872-AAB2-EAF598A40529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264943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9E745-C6AB-4957-8317-714D034DD157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pitchFamily="50" charset="-128"/>
              <a:cs typeface="+mn-cs"/>
            </a:endParaRPr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49415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B640A9-EE4C-43AC-8816-F0E82F5FCE41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33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B640A9-EE4C-43AC-8816-F0E82F5FCE41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666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B640A9-EE4C-43AC-8816-F0E82F5FCE41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68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B640A9-EE4C-43AC-8816-F0E82F5FCE41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10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7040D-4452-43D1-A11D-EA3541FDECE0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C23AF-1EC6-42CE-BF5E-8A624A093F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C6577-F59B-4D3B-AD7E-0A7BBFA220DC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5266F-E280-4B94-B4C6-C46067792B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77CDA-A40D-4033-A707-C4E726578BAC}" type="datetime1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FB308-AAA9-4158-812A-01EAEB29B46A}" type="slidenum"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7011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C78AC3-4A9D-42D9-BCC1-488B28D25258}" type="datetime1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AF347A-050D-4074-8408-947FBEF3DA95}" type="slidenum"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213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2C9022-5195-4BD5-97BA-95B37F115427}" type="datetime1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8EDB3-006A-47FE-AB5C-02D9C3667867}" type="slidenum"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307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BEC7F-6BDF-4D85-A857-CB61B0D7BB23}" type="datetime1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D70DE9-D48F-4779-92A2-A64F83299590}" type="slidenum"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5181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425415-1F4C-429D-A54F-0430432A9D6F}" type="datetime1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EEDB12-A0DF-4FDE-81D2-06B0137D0BE1}" type="slidenum"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39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91E34E-431F-4048-8B47-FBDC8F7D13BF}" type="datetime1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933348-0E64-44EB-8C5C-9AF5349389D6}" type="slidenum"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6928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2710C3-9F95-479B-A445-409D7878F40D}" type="datetime1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A87114-6D2B-4F3F-9501-462BE93DA0A4}" type="slidenum"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1997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32E56-F0EE-46D8-8A7D-EF8EDA1E608E}" type="datetime1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8263D-557A-4151-A9D7-84010393F212}" type="slidenum"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483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EF0794-6E4B-4B59-ADBA-2450D4C916AB}" type="datetime1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A8EF83-6887-44BD-96F7-605A9895EF77}" type="slidenum"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0145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8026D-E4F4-4579-81EB-DD5142A729A0}" type="datetime1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8048E6-324D-4E9E-823E-0CEF97F02B26}" type="slidenum"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76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D3A9D-A801-429A-A4EB-BBCE29133612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87A06-B0F5-42BE-810A-BD05EDA624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ED6535-5597-4D05-8711-39413942BBC6}" type="datetime1">
              <a:rPr kumimoji="1" lang="ja-JP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FAA68D-189C-4A27-864D-12B4607A09E2}" type="slidenum"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2187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C23AF-1EC6-42CE-BF5E-8A624A093F3D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5771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AB666-3A5C-4A92-939C-DAA4B9815874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5121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C61CE-75E8-4FD9-8B6D-DCB9804258EB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0387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7550D-5774-4520-BE2F-A327939B16C6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2611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ACCE-F9C0-4684-8B07-9D1FE0C06C69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5168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334EF-5E7F-49A4-AB58-C3788634FBAF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5151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D2754-5623-430E-9401-C450B8C744FA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1129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07A1E-7750-4D72-B5FB-AFDDC25FD469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3311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EAE1B-DE68-41D1-A192-F7D0AA692663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742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6ED87-C711-4E4F-9F46-5F594E4B2B31}" type="datetime1">
              <a:rPr lang="ja-JP" altLang="en-US" smtClean="0">
                <a:solidFill>
                  <a:srgbClr val="000000"/>
                </a:solidFill>
              </a:rPr>
              <a:t>2021/9/9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3D184-8BC8-A946-9692-E3DBF97433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123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5266F-E280-4B94-B4C6-C46067792B58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7306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7A06-B0F5-42BE-810A-BD05EDA624A0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227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C23AF-1EC6-42CE-BF5E-8A624A093F3D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407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AB666-3A5C-4A92-939C-DAA4B9815874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041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C61CE-75E8-4FD9-8B6D-DCB9804258EB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036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7550D-5774-4520-BE2F-A327939B16C6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1287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ACCE-F9C0-4684-8B07-9D1FE0C06C69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2356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334EF-5E7F-49A4-AB58-C3788634FBAF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926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D2754-5623-430E-9401-C450B8C744FA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9032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07A1E-7750-4D72-B5FB-AFDDC25FD469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30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98256-0B44-4229-AF90-306E4A9818D0}" type="datetime1">
              <a:rPr lang="ja-JP" altLang="en-US" smtClean="0">
                <a:solidFill>
                  <a:srgbClr val="000000"/>
                </a:solidFill>
              </a:rPr>
              <a:t>2021/9/9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31C3F-065D-9A4C-B024-7FDC17E9756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373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EAE1B-DE68-41D1-A192-F7D0AA692663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3177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5266F-E280-4B94-B4C6-C46067792B58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065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7A06-B0F5-42BE-810A-BD05EDA624A0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7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FC56D-3F9D-4E11-8912-BD80BBE86567}" type="datetime1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AE06-953E-4EA7-9AEF-219F0EB73EF6}" type="slidenum"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1721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7A997-C1ED-4378-BEE6-8A5359F716D0}" type="datetime1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76603-7B66-4D33-856C-998971F74B0A}" type="slidenum"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607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4AEF-9E32-4795-8867-928B0C0D1C27}" type="datetime1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B543E-6F0C-49C4-BC25-EEDE400A0AFE}" type="slidenum"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1708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F462A-24EA-4BAB-90F9-64ADB91B6ACF}" type="datetime1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99A49A-5D46-4219-AB47-5F3F01FC99FD}" type="slidenum"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724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B61B4-A732-433B-9B4A-E5221155061E}" type="datetime1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30EBD-D527-4ACC-8DA5-EC7E8CB8BED5}" type="slidenum"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164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7E810-561C-4C65-ABBF-E418B00CB84F}" type="datetime1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956A7-6B35-4AED-9686-96220499D945}" type="slidenum"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907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63287-1CFF-4111-AA85-4500D985C735}" type="datetime1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59ECB-0EA0-415D-985B-6EA80A3C2D2F}" type="slidenum"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416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456B3-E2EA-426D-A2D8-9B19D75FA6C8}" type="datetime1">
              <a:rPr lang="ja-JP" altLang="en-US" smtClean="0">
                <a:solidFill>
                  <a:srgbClr val="000000"/>
                </a:solidFill>
              </a:rPr>
              <a:t>2021/9/9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6A243-C2F9-5640-A1DB-B261549FE65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177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4F6CC-E314-4349-8DFA-FCFBB5C5E84F}" type="datetime1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A2B4A5-36B3-48F1-A070-B910815C8393}" type="slidenum"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3840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25B97-404B-48FB-A4BD-0925EFE9B42E}" type="datetime1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5BC14-3F51-41EB-AA72-BE8957A4E756}" type="slidenum"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7589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91C-E48E-42F5-8C05-D34B2B7D2488}" type="datetime1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C42B6C-4C9B-4C84-A036-530FBEABA002}" type="slidenum"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0933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FB64B-2F69-4023-9B5E-0D6493FF6653}" type="datetime1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ACD410-5373-43D8-A4C6-61EDBB800658}" type="slidenum"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9107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4459E0-29B0-4FF9-B3E6-19424FC1511A}" type="datetime1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470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C9B886-015B-4DF6-8B17-3AFDEDA7BC61}" type="datetime1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109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9D2EC-4BAF-45FC-A93C-A7B0C4D55768}" type="datetime1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579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29200" y="1600202"/>
            <a:ext cx="43815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D5056E-1C46-4404-8633-68719306A2C2}" type="datetime1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735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800B5A-94A9-49CB-916B-D9FE6B5B8A1C}" type="datetime1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6419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435E14-4D07-4444-ACBD-9079A3F2ED7E}" type="datetime1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507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E552B-3B97-4276-B78E-560F48DB3F2E}" type="datetime1">
              <a:rPr lang="ja-JP" altLang="en-US" smtClean="0">
                <a:solidFill>
                  <a:srgbClr val="000000"/>
                </a:solidFill>
              </a:rPr>
              <a:t>2021/9/9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A21FE-0D5F-8E44-87F9-BE943ABFFCE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15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072F7-4DC7-4822-90CA-6A1899B20251}" type="datetime1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202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DC336D-0795-4BCF-BEE0-CD6902DFDB0D}" type="datetime1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1826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E7BB6-3946-4972-A52E-DE03AA9708C2}" type="datetime1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6147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6D22-DC93-4FEA-A5C5-0B46E0079325}" type="datetime1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3619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3415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EFA22-F944-4C87-AC0C-7200E18F1101}" type="datetime1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1233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4824D-CDF5-4CB9-9EEE-CCA313E219F2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5597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44F87A-BEAB-40E9-977B-4AE25A3A2DE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718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6FBC68-3A64-4905-96B2-6B6C34F72D4B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2563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35760-FBB9-4786-A3BA-9E27284D0F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288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14BDD2-D5E2-4246-929F-41B932355C85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557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35BA9-1AC1-4BA1-ABCD-59EABB5709E7}" type="datetime1">
              <a:rPr lang="ja-JP" altLang="en-US" smtClean="0">
                <a:solidFill>
                  <a:srgbClr val="000000"/>
                </a:solidFill>
              </a:rPr>
              <a:t>2021/9/9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CA07F-6F91-4D40-815F-F347F2F71F4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2360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E8F0BF-DA3A-4400-A316-1C89C27E17A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1660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BC46F5-EC58-499D-86EF-B55E378B3252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2971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4BA80-29C5-47E4-B513-CA11B82E98FF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119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73D835-0AD3-4770-B1E0-E8CA7870C0AC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5010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BCB8EA-6FEA-44A5-A948-2642058E6BD3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4495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B713F8-170F-434E-8965-0DCC8AFF67C5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96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8BC2A-97F4-41AE-95BA-B3A231897096}" type="datetime1">
              <a:rPr lang="ja-JP" altLang="en-US" smtClean="0">
                <a:solidFill>
                  <a:srgbClr val="000000"/>
                </a:solidFill>
              </a:rPr>
              <a:t>2021/9/9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58FD5-BDDF-F34A-8B54-250E5B269B6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68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5E50A-B740-4BAA-B632-9758FAB7EA26}" type="datetime1">
              <a:rPr lang="ja-JP" altLang="en-US" smtClean="0">
                <a:solidFill>
                  <a:srgbClr val="000000"/>
                </a:solidFill>
              </a:rPr>
              <a:t>2021/9/9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81518-048C-D549-BDE7-1A1B313CAAC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8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9F3E-7448-4334-9D64-B3B2A4BABAAD}" type="datetime1">
              <a:rPr lang="ja-JP" altLang="en-US" smtClean="0">
                <a:solidFill>
                  <a:srgbClr val="000000"/>
                </a:solidFill>
              </a:rPr>
              <a:t>2021/9/9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94926-714F-7D4E-81DA-BF325EEF8C0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9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1600D-AD8E-4BED-BD45-684C28E7864E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AB666-3A5C-4A92-939C-DAA4B981587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0A436-380D-4DDA-AA60-1E1E253E31B5}" type="datetime1">
              <a:rPr lang="ja-JP" altLang="en-US" smtClean="0">
                <a:solidFill>
                  <a:srgbClr val="000000"/>
                </a:solidFill>
              </a:rPr>
              <a:t>2021/9/9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968EE-D617-7A46-BC4F-14E2653981E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5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91AC4-147C-406A-8922-270AC448B7CC}" type="datetime1">
              <a:rPr lang="ja-JP" altLang="en-US" smtClean="0">
                <a:solidFill>
                  <a:srgbClr val="000000"/>
                </a:solidFill>
              </a:rPr>
              <a:t>2021/9/9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6DF08-A036-A040-9931-296015AA7E3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22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9A75-7C57-4575-8473-0964BF03C0CE}" type="datetime1">
              <a:rPr lang="ja-JP" altLang="en-US" smtClean="0">
                <a:solidFill>
                  <a:srgbClr val="000000"/>
                </a:solidFill>
              </a:rPr>
              <a:t>2021/9/9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CA4EF-7251-9043-8D3A-277052E5E90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5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FC56D-3F9D-4E11-8912-BD80BBE8656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BAE06-953E-4EA7-9AEF-219F0EB73EF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53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7A997-C1ED-4378-BEE6-8A5359F716D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76603-7B66-4D33-856C-998971F74B0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36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44AEF-9E32-4795-8867-928B0C0D1C2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543E-6F0C-49C4-BC25-EEDE400A0AF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91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462A-24EA-4BAB-90F9-64ADB91B6AC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9A49A-5D46-4219-AB47-5F3F01FC99F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72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61B4-A732-433B-9B4A-E5221155061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30EBD-D527-4ACC-8DA5-EC7E8CB8BED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50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7E810-561C-4C65-ABBF-E418B00CB84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956A7-6B35-4AED-9686-96220499D94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81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3287-1CFF-4111-AA85-4500D985C73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59ECB-0EA0-415D-985B-6EA80A3C2D2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6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5F8F8-8786-41A4-9DB2-D9BECC7D79F3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C61CE-75E8-4FD9-8B6D-DCB9804258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4F6CC-E314-4349-8DFA-FCFBB5C5E84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2B4A5-36B3-48F1-A070-B910815C839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85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25B97-404B-48FB-A4BD-0925EFE9B42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5BC14-3F51-41EB-AA72-BE8957A4E75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04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D991C-E48E-42F5-8C05-D34B2B7D248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42B6C-4C9B-4C84-A036-530FBEABA00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55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FB64B-2F69-4023-9B5E-0D6493FF665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CD410-5373-43D8-A4C6-61EDBB80065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4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9DAD-95D8-4AD8-A3A9-D275DD3A058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96ED-8C2E-4586-A222-F423AAE625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08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55B4-FEDB-45F3-9BFD-C2922715C20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96ED-8C2E-4586-A222-F423AAE625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320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BC53-FBE7-446F-B1FB-AB3EAF2FF76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96ED-8C2E-4586-A222-F423AAE625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73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65F3-C997-4A97-B8FC-34D7858ECB9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96ED-8C2E-4586-A222-F423AAE625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43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B00B-BADC-4BB8-82C5-52DC924339F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96ED-8C2E-4586-A222-F423AAE625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80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BC8B-C8EC-436D-A6C1-1900ED6D62E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96ED-8C2E-4586-A222-F423AAE625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9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74956-A4CE-46A9-8D7B-E18943BD5FEF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7550D-5774-4520-BE2F-A327939B16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B954-F65A-494E-91AD-2581E6595DC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96ED-8C2E-4586-A222-F423AAE625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66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B136-6917-41AC-9E4C-614EAC23BA0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96ED-8C2E-4586-A222-F423AAE625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13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DB64-6C0A-41C5-A762-B2C93C61481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96ED-8C2E-4586-A222-F423AAE625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3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040D-A8E1-4A5B-B18D-C8676604E69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96ED-8C2E-4586-A222-F423AAE625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82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BD1C-A426-4B42-B434-6E317A2980A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96ED-8C2E-4586-A222-F423AAE625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78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56014-72AE-4C86-A4E2-BB5C03852BEB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AE06-953E-4EA7-9AEF-219F0EB73EF6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712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43D5F-F43B-4415-9C7A-88B366F4F408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76603-7B66-4D33-856C-998971F74B0A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146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879B3-135F-481A-A805-CBE7F258CACB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B543E-6F0C-49C4-BC25-EEDE400A0AFE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260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355EA-DBB6-4676-AC85-6BFEAE334B71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99A49A-5D46-4219-AB47-5F3F01FC99FD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18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30877-B9A8-4153-B502-FC6C75C2AF11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30EBD-D527-4ACC-8DA5-EC7E8CB8BED5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14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A5242-D923-409E-981A-9E3E4BC396AB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DACCE-F9C0-4684-8B07-9D1FE0C06C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0995B-AD37-437C-A574-357A92980AA6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956A7-6B35-4AED-9686-96220499D945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492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E7DFB-69BC-46A9-8CE2-1AFB7C56C76B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59ECB-0EA0-415D-985B-6EA80A3C2D2F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1082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BCEC6-18D2-42C1-9258-64280765FBE1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A2B4A5-36B3-48F1-A070-B910815C8393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190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32445-F11E-4CA9-832B-2D479DDF2EB2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5BC14-3F51-41EB-AA72-BE8957A4E756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2941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E3EAC-D387-4508-9E51-D181105A747B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C42B6C-4C9B-4C84-A036-530FBEABA002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15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26B83-04FA-4A9F-8F1D-59EA8752767B}" type="datetime1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ACD410-5373-43D8-A4C6-61EDBB800658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319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C23AF-1EC6-42CE-BF5E-8A624A093F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09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AB666-3A5C-4A92-939C-DAA4B981587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97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C61CE-75E8-4FD9-8B6D-DCB9804258E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025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7550D-5774-4520-BE2F-A327939B16C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8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93EBF-190D-4C5D-9D8C-DA06C283C890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334EF-5E7F-49A4-AB58-C3788634FB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DACCE-F9C0-4684-8B07-9D1FE0C06C6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751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334EF-5E7F-49A4-AB58-C3788634FBA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307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D2754-5623-430E-9401-C450B8C744F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584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07A1E-7750-4D72-B5FB-AFDDC25FD46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456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EAE1B-DE68-41D1-A192-F7D0AA69266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934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5266F-E280-4B94-B4C6-C46067792B5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185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87A06-B0F5-42BE-810A-BD05EDA624A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31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31F40-F80C-4F6E-BA39-7AAA72CF700C}" type="datetime1">
              <a:rPr kumimoji="0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C23AF-1EC6-42CE-BF5E-8A624A093F3D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7659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E91E8-DD79-4AC1-ACF5-B9AD912481CC}" type="datetime1">
              <a:rPr kumimoji="0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AB666-3A5C-4A92-939C-DAA4B9815874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0388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26B41-90C9-440E-8EE3-DAA94DBA78C7}" type="datetime1">
              <a:rPr kumimoji="0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C61CE-75E8-4FD9-8B6D-DCB9804258EB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77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15C8F-B50D-49C8-8DD7-63373206311B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D2754-5623-430E-9401-C450B8C744F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E4E6-BC8E-462F-AC52-BA3894A6F506}" type="datetime1">
              <a:rPr kumimoji="0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7550D-5774-4520-BE2F-A327939B16C6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525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31494-C4B4-435B-82A8-AABA31067C1A}" type="datetime1">
              <a:rPr kumimoji="0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ACCE-F9C0-4684-8B07-9D1FE0C06C69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2925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33F11-DBF1-4775-8F54-FEBDD91572EF}" type="datetime1">
              <a:rPr kumimoji="0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334EF-5E7F-49A4-AB58-C3788634FBAF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4745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96AE5-08AA-46F1-BFF8-42669CBFE697}" type="datetime1">
              <a:rPr kumimoji="0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D2754-5623-430E-9401-C450B8C744FA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8196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CD813-B7C1-46FC-849F-605FC5BDCD6F}" type="datetime1">
              <a:rPr kumimoji="0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07A1E-7750-4D72-B5FB-AFDDC25FD469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2822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AAE6B-C053-4C1D-B449-FA36351258FA}" type="datetime1">
              <a:rPr kumimoji="0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EAE1B-DE68-41D1-A192-F7D0AA692663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029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773D5-5332-4115-B81B-E2EC6A07F0CB}" type="datetime1">
              <a:rPr kumimoji="0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5266F-E280-4B94-B4C6-C46067792B58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3285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D16BA-5B12-4326-9D5A-88B56C859F06}" type="datetime1">
              <a:rPr kumimoji="0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7A06-B0F5-42BE-810A-BD05EDA624A0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411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1914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937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2DCD5-6A0D-42F6-B19A-21AAD1DD117D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07A1E-7750-4D72-B5FB-AFDDC25FD4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981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545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7473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0749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555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8905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168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7207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3543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9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073A8-717E-4B6E-BBF2-59AB0A655911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EAE1B-DE68-41D1-A192-F7D0AA6926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9199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258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60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60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009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669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3415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538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008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97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A27D1A6-B892-435B-AD6B-F19B3CC58901}" type="datetime1">
              <a:rPr lang="ja-JP" altLang="en-US" smtClean="0"/>
              <a:t>2021/9/9</a:t>
            </a:fld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58F9FF8-67B3-4036-A7B3-944406DD4E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67F199-AF8F-4808-98E3-90C311EBC8B4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27A274-275E-459C-A829-8BE77670ED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29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8F9FF8-67B3-4036-A7B3-944406DD4E3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87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F9FF8-67B3-4036-A7B3-944406DD4E37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11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73A28-239A-44A1-B1AD-1AA9B2119FF1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4F45A-FBF3-44F2-ABA2-D1AED6B7F014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69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80784-3DB2-4486-9656-B644DCA1CAA4}" type="datetime1">
              <a:rPr kumimoji="1" lang="ja-JP" alt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AA2E7-E318-4D72-A677-03B82715FB40}" type="slidenum">
              <a:rPr kumimoji="1" lang="ja-JP" alt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58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3" r:id="rId1"/>
    <p:sldLayoutId id="2147485034" r:id="rId2"/>
    <p:sldLayoutId id="2147485035" r:id="rId3"/>
    <p:sldLayoutId id="2147485036" r:id="rId4"/>
    <p:sldLayoutId id="2147485037" r:id="rId5"/>
    <p:sldLayoutId id="2147485038" r:id="rId6"/>
    <p:sldLayoutId id="2147485039" r:id="rId7"/>
    <p:sldLayoutId id="2147485040" r:id="rId8"/>
    <p:sldLayoutId id="2147485041" r:id="rId9"/>
    <p:sldLayoutId id="2147485042" r:id="rId10"/>
    <p:sldLayoutId id="2147485043" r:id="rId11"/>
  </p:sldLayoutIdLst>
  <p:hf sldNum="0" hdr="0" ftr="0" dt="0"/>
  <p:txStyles>
    <p:titleStyle>
      <a:lvl1pPr algn="ctr" defTabSz="844083" rtl="0" eaLnBrk="1" latinLnBrk="0" hangingPunct="1">
        <a:spcBef>
          <a:spcPct val="0"/>
        </a:spcBef>
        <a:buNone/>
        <a:defRPr kumimoji="1"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127BE6-098E-4CB7-AA89-376851F1AFB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91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5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51" r:id="rId7"/>
    <p:sldLayoutId id="2147485052" r:id="rId8"/>
    <p:sldLayoutId id="2147485053" r:id="rId9"/>
    <p:sldLayoutId id="2147485054" r:id="rId10"/>
    <p:sldLayoutId id="2147485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01FF288E-2D0B-41F5-B176-5D0AB3358090}" type="datetime1">
              <a:rPr lang="ja-JP" altLang="en-US" b="0" smtClean="0">
                <a:solidFill>
                  <a:srgbClr val="000000"/>
                </a:solidFill>
              </a:rPr>
              <a:t>2021/9/9</a:t>
            </a:fld>
            <a:endParaRPr lang="en-US" altLang="ja-JP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7A771A29-C685-8C4C-B9C7-A022685B2CD7}" type="slidenum">
              <a:rPr lang="en-US" altLang="ja-JP" b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9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ヒラギノ角ゴ Pro W3" pitchFamily="-110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-110" charset="0"/>
          <a:ea typeface="ヒラギノ角ゴ Pro W3" pitchFamily="-110" charset="-128"/>
          <a:cs typeface="ヒラギノ角ゴ Pro W3" pitchFamily="-11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-110" charset="0"/>
          <a:ea typeface="ヒラギノ角ゴ Pro W3" pitchFamily="-110" charset="-128"/>
          <a:cs typeface="ヒラギノ角ゴ Pro W3" pitchFamily="-11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-110" charset="0"/>
          <a:ea typeface="ヒラギノ角ゴ Pro W3" pitchFamily="-110" charset="-128"/>
          <a:cs typeface="ヒラギノ角ゴ Pro W3" pitchFamily="-11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-110" charset="0"/>
          <a:ea typeface="ヒラギノ角ゴ Pro W3" pitchFamily="-110" charset="-128"/>
          <a:cs typeface="ヒラギノ角ゴ Pro W3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  <a:cs typeface="Osaka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8573A28-239A-44A1-B1AD-1AA9B2119FF1}" type="datetime1">
              <a:rPr lang="ja-JP" altLang="en-US" b="0" smtClean="0">
                <a:solidFill>
                  <a:prstClr val="black">
                    <a:tint val="75000"/>
                  </a:prstClr>
                </a:solidFill>
              </a:rPr>
              <a:t>2021/9/9</a:t>
            </a:fld>
            <a:endParaRPr lang="ja-JP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B74F45A-FBF3-44F2-ABA2-D1AED6B7F014}" type="slidenum">
              <a:rPr lang="ja-JP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7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F44BAA-8E52-41B0-931A-1141E89417D0}" type="datetime1">
              <a:rPr lang="ja-JP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50" charset="-128"/>
              </a:rPr>
              <a:t>2021/9/9</a:t>
            </a:fld>
            <a:endParaRPr lang="ja-JP" altLang="en-US" b="0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b="0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9A96ED-8C2E-4586-A222-F423AAE6252C}" type="slidenum">
              <a:rPr lang="ja-JP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50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 b="0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048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7CC3B-6750-4F35-A071-FBFB916D2509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4F45A-FBF3-44F2-ABA2-D1AED6B7F014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02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8F9FF8-67B3-4036-A7B3-944406DD4E37}" type="slidenum">
              <a:rPr kumimoji="1"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4F49A9-203E-42D9-B68E-157A2B35CC02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8F9FF8-67B3-4036-A7B3-944406DD4E3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7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87C4-8338-4AA6-9716-05AAEA533B9F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FAF44-F75E-463B-A970-B579EE0BD99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22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9A3BC-5A51-49E4-B64E-59D166A6F9F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3A704-CD55-4742-83F8-2821D48B30E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05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6.jpg"/><Relationship Id="rId5" Type="http://schemas.openxmlformats.org/officeDocument/2006/relationships/image" Target="../media/image55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27.jpeg"/><Relationship Id="rId12" Type="http://schemas.openxmlformats.org/officeDocument/2006/relationships/image" Target="../media/image70.jpe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jpeg"/><Relationship Id="rId11" Type="http://schemas.openxmlformats.org/officeDocument/2006/relationships/image" Target="../media/image44.jpeg"/><Relationship Id="rId5" Type="http://schemas.openxmlformats.org/officeDocument/2006/relationships/image" Target="../media/image68.jpeg"/><Relationship Id="rId15" Type="http://schemas.openxmlformats.org/officeDocument/2006/relationships/image" Target="../media/image72.jpeg"/><Relationship Id="rId10" Type="http://schemas.openxmlformats.org/officeDocument/2006/relationships/image" Target="../media/image38.jpeg"/><Relationship Id="rId4" Type="http://schemas.openxmlformats.org/officeDocument/2006/relationships/image" Target="../media/image8.png"/><Relationship Id="rId9" Type="http://schemas.openxmlformats.org/officeDocument/2006/relationships/image" Target="../media/image22.jpeg"/><Relationship Id="rId1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emf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emf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emf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emf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emf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image" Target="../media/image8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-60589" y="-3687"/>
            <a:ext cx="9271891" cy="2585323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6000" dirty="0">
                <a:solidFill>
                  <a:srgbClr val="3333CC"/>
                </a:solidFill>
                <a:latin typeface="Calibri"/>
                <a:cs typeface="Arial" panose="020B0604020202020204" pitchFamily="34" charset="0"/>
              </a:rPr>
              <a:t>Production of radioisotopes for application studies at RIKEN RI Beam Factory </a:t>
            </a:r>
            <a:endParaRPr lang="en-US" altLang="ja-JP" sz="6000" i="1" dirty="0">
              <a:solidFill>
                <a:srgbClr val="3333CC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1549579" y="2852936"/>
            <a:ext cx="604484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ja-JP" sz="2400" i="1" dirty="0">
                <a:solidFill>
                  <a:srgbClr val="000000"/>
                </a:solidFill>
                <a:latin typeface="Calibri" pitchFamily="34" charset="0"/>
                <a:ea typeface="ＭＳ Ｐゴシック" pitchFamily="50" charset="-128"/>
                <a:cs typeface="Calibri" pitchFamily="34" charset="0"/>
              </a:rPr>
              <a:t>Nishina Center for Accelerator-Based Science, RIKEN </a:t>
            </a:r>
          </a:p>
          <a:p>
            <a:pPr algn="ctr">
              <a:spcBef>
                <a:spcPts val="0"/>
              </a:spcBef>
            </a:pPr>
            <a:r>
              <a:rPr lang="en-US" altLang="ja-JP" sz="2800" dirty="0">
                <a:solidFill>
                  <a:srgbClr val="2D2DB9"/>
                </a:solidFill>
                <a:latin typeface="Calibri" pitchFamily="34" charset="0"/>
                <a:ea typeface="ＭＳ Ｐゴシック" pitchFamily="50" charset="-128"/>
                <a:cs typeface="Calibri" pitchFamily="34" charset="0"/>
              </a:rPr>
              <a:t>Hiromitsu Haba</a:t>
            </a:r>
          </a:p>
        </p:txBody>
      </p:sp>
      <p:pic>
        <p:nvPicPr>
          <p:cNvPr id="26" name="Picture 25" descr="C:\Documents and Settings\Hiromitsu Haba\My Documents\My Pictures\sy15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334" y="2904622"/>
            <a:ext cx="63829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31" descr="C:\Documents and Settings\Hiromitsu Haba\デスクトップ\仁科センターロゴ\ColorVarWin\カラー縦セット\BKカラー縦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4517" y="2904622"/>
            <a:ext cx="963947" cy="10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AutoShape 28"/>
          <p:cNvSpPr>
            <a:spLocks noChangeArrowheads="1"/>
          </p:cNvSpPr>
          <p:nvPr/>
        </p:nvSpPr>
        <p:spPr bwMode="auto">
          <a:xfrm>
            <a:off x="2055076" y="4996387"/>
            <a:ext cx="5040560" cy="1744981"/>
          </a:xfrm>
          <a:prstGeom prst="roundRect">
            <a:avLst>
              <a:gd name="adj" fmla="val 5399"/>
            </a:avLst>
          </a:prstGeom>
          <a:solidFill>
            <a:srgbClr val="FFFFCC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 sz="1800" b="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075204" y="4998075"/>
            <a:ext cx="5000304" cy="169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7188" indent="-357188">
              <a:lnSpc>
                <a:spcPct val="110000"/>
              </a:lnSpc>
              <a:spcBef>
                <a:spcPts val="0"/>
              </a:spcBef>
            </a:pPr>
            <a:r>
              <a:rPr lang="en-US" altLang="ja-JP" sz="2400" dirty="0">
                <a:solidFill>
                  <a:prstClr val="black"/>
                </a:solidFill>
                <a:latin typeface="+mn-lt"/>
                <a:cs typeface="Calibri" panose="020F0502020204030204" pitchFamily="34" charset="0"/>
              </a:rPr>
              <a:t>1.	Production of RIs at RIBF</a:t>
            </a:r>
          </a:p>
          <a:p>
            <a:pPr marL="357188" indent="-357188">
              <a:lnSpc>
                <a:spcPct val="110000"/>
              </a:lnSpc>
              <a:spcBef>
                <a:spcPts val="0"/>
              </a:spcBef>
            </a:pPr>
            <a:r>
              <a:rPr lang="en-US" altLang="ja-JP" sz="2400" dirty="0">
                <a:solidFill>
                  <a:prstClr val="black"/>
                </a:solidFill>
                <a:latin typeface="+mn-lt"/>
                <a:cs typeface="Calibri" panose="020F0502020204030204" pitchFamily="34" charset="0"/>
              </a:rPr>
              <a:t>2.	Chemistry of Superheavy Elements</a:t>
            </a:r>
          </a:p>
          <a:p>
            <a:pPr marL="357188" indent="-357188">
              <a:lnSpc>
                <a:spcPct val="110000"/>
              </a:lnSpc>
              <a:spcBef>
                <a:spcPts val="0"/>
              </a:spcBef>
            </a:pPr>
            <a:r>
              <a:rPr lang="en-US" altLang="ja-JP" sz="2400" dirty="0">
                <a:solidFill>
                  <a:prstClr val="black"/>
                </a:solidFill>
                <a:latin typeface="+mn-lt"/>
                <a:cs typeface="Calibri" panose="020F0502020204030204" pitchFamily="34" charset="0"/>
              </a:rPr>
              <a:t>3.	Targeted α-particle Therapy</a:t>
            </a:r>
            <a:endParaRPr lang="ja-JP" altLang="en-US" sz="2400" dirty="0">
              <a:solidFill>
                <a:prstClr val="black"/>
              </a:solidFill>
              <a:latin typeface="+mn-lt"/>
              <a:cs typeface="Calibri" panose="020F0502020204030204" pitchFamily="34" charset="0"/>
            </a:endParaRPr>
          </a:p>
          <a:p>
            <a:pPr marL="357188" indent="-357188">
              <a:lnSpc>
                <a:spcPct val="110000"/>
              </a:lnSpc>
              <a:spcBef>
                <a:spcPts val="0"/>
              </a:spcBef>
            </a:pPr>
            <a:r>
              <a:rPr lang="en-US" altLang="ja-JP" sz="2400" dirty="0">
                <a:solidFill>
                  <a:prstClr val="black"/>
                </a:solidFill>
                <a:latin typeface="+mn-lt"/>
                <a:cs typeface="Calibri" panose="020F0502020204030204" pitchFamily="34" charset="0"/>
              </a:rPr>
              <a:t>4.	Summary and Perspectives</a:t>
            </a: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3681594" y="4498175"/>
            <a:ext cx="17875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800" u="sng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276231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2" descr="C:\Documents and Settings\Hiromitsu Haba\デスクトップ\DSCN1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195" y="2060848"/>
            <a:ext cx="4226293" cy="31697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63"/>
          <p:cNvSpPr>
            <a:spLocks noChangeArrowheads="1"/>
          </p:cNvSpPr>
          <p:nvPr/>
        </p:nvSpPr>
        <p:spPr bwMode="auto">
          <a:xfrm>
            <a:off x="0" y="5303412"/>
            <a:ext cx="9145016" cy="158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・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Long-lived RIs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　</a:t>
            </a:r>
            <a:r>
              <a:rPr kumimoji="1" lang="en-US" altLang="ja-JP" sz="22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nat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Ti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, </a:t>
            </a:r>
            <a:r>
              <a:rPr kumimoji="1" lang="en-US" altLang="ja-JP" sz="22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nat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Ag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, </a:t>
            </a:r>
            <a:r>
              <a:rPr kumimoji="1" lang="en-US" altLang="ja-JP" sz="22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nat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Hf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, </a:t>
            </a:r>
            <a:r>
              <a:rPr kumimoji="1" lang="en-US" altLang="ja-JP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197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Au, and </a:t>
            </a:r>
            <a:r>
              <a:rPr kumimoji="1" lang="en-US" altLang="ja-JP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232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ThO</a:t>
            </a:r>
            <a:r>
              <a:rPr kumimoji="1" lang="en-US" altLang="ja-JP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2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 (1–5 g/cm</a:t>
            </a:r>
            <a:r>
              <a:rPr kumimoji="1" lang="en-US" altLang="ja-JP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2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)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panose="020B0604020202020204" pitchFamily="34" charset="0"/>
              </a:rPr>
              <a:t>→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Chemical separation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・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Short-lived RIs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　</a:t>
            </a:r>
            <a:r>
              <a:rPr kumimoji="1" lang="en-US" altLang="ja-JP" sz="22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nat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Cu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, </a:t>
            </a:r>
            <a:r>
              <a:rPr kumimoji="1" lang="en-US" altLang="ja-JP" sz="22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nat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Ag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, </a:t>
            </a:r>
            <a:r>
              <a:rPr kumimoji="1" lang="en-US" altLang="ja-JP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197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Au, </a:t>
            </a:r>
            <a:r>
              <a:rPr kumimoji="1" lang="en-US" altLang="ja-JP" sz="22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nat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Ta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, and </a:t>
            </a:r>
            <a:r>
              <a:rPr kumimoji="1" lang="en-US" altLang="ja-JP" sz="22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nat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Pb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 (1–5 </a:t>
            </a:r>
            <a:r>
              <a:rPr kumimoji="1" lang="el-GR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panose="020B0604020202020204" pitchFamily="34" charset="0"/>
              </a:rPr>
              <a:t>μ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m x 30)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panose="020B0604020202020204" pitchFamily="34" charset="0"/>
              </a:rPr>
              <a:t> → Gas-jet transport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80" name="Rectangle 4"/>
          <p:cNvSpPr>
            <a:spLocks noChangeArrowheads="1"/>
          </p:cNvSpPr>
          <p:nvPr/>
        </p:nvSpPr>
        <p:spPr bwMode="auto">
          <a:xfrm>
            <a:off x="34200" y="15280"/>
            <a:ext cx="900229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611188" marR="0" lvl="0" indent="-611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pitchFamily="34" charset="0"/>
              </a:rPr>
              <a:t>(b) RIKEN Ring Cyclotron (RRC)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137518" y="485095"/>
            <a:ext cx="8898978" cy="1935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Multitracer technology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RIs of a large number of elements are simultaneously produced from targets such as 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Ti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, Ag, and Au irradiated with a 135 MeV/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nucl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. </a:t>
            </a:r>
            <a:r>
              <a:rPr kumimoji="1" lang="en-US" altLang="ja-JP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14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N (or </a:t>
            </a:r>
            <a:r>
              <a:rPr kumimoji="1" lang="en-US" altLang="ja-JP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12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C, </a:t>
            </a:r>
            <a:r>
              <a:rPr kumimoji="1" lang="en-US" altLang="ja-JP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16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O) beam from RRC</a:t>
            </a: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 </a:t>
            </a:r>
            <a:r>
              <a:rPr kumimoji="1" lang="fr-FR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[Ambe et al., Chem. Lett. </a:t>
            </a:r>
            <a:r>
              <a:rPr kumimoji="1" lang="fr-FR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1991</a:t>
            </a:r>
            <a:r>
              <a:rPr kumimoji="1" lang="fr-FR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, 149 (1991). ]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Times New Roman" panose="02020603050405020304" pitchFamily="18" charset="0"/>
              </a:rPr>
              <a:t>.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+mn-cs"/>
            </a:endParaRPr>
          </a:p>
        </p:txBody>
      </p:sp>
      <p:pic>
        <p:nvPicPr>
          <p:cNvPr id="8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060848"/>
            <a:ext cx="4411532" cy="31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Text Box 34"/>
          <p:cNvSpPr txBox="1">
            <a:spLocks noChangeArrowheads="1"/>
          </p:cNvSpPr>
          <p:nvPr/>
        </p:nvSpPr>
        <p:spPr bwMode="auto">
          <a:xfrm>
            <a:off x="739955" y="4751493"/>
            <a:ext cx="3290647" cy="430887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K540 RIKEN Ring Cyclotron</a:t>
            </a:r>
          </a:p>
        </p:txBody>
      </p:sp>
      <p:sp>
        <p:nvSpPr>
          <p:cNvPr id="84" name="Rectangle 62"/>
          <p:cNvSpPr>
            <a:spLocks noChangeArrowheads="1"/>
          </p:cNvSpPr>
          <p:nvPr/>
        </p:nvSpPr>
        <p:spPr bwMode="auto">
          <a:xfrm>
            <a:off x="4883125" y="4751492"/>
            <a:ext cx="3960440" cy="430887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Multitracer production chamber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5505399" y="2422049"/>
            <a:ext cx="3387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135 MeV/</a:t>
            </a:r>
            <a:r>
              <a:rPr kumimoji="1" lang="en-US" altLang="ja-JP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nucl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. </a:t>
            </a:r>
            <a:r>
              <a:rPr kumimoji="1" lang="en-US" altLang="ja-JP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14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N, 0.6 p</a:t>
            </a:r>
            <a:r>
              <a:rPr kumimoji="1" lang="el-GR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panose="020B0604020202020204" pitchFamily="34" charset="0"/>
              </a:rPr>
              <a:t>μ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A</a:t>
            </a:r>
            <a:endParaRPr kumimoji="1" lang="ja-JP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652120" y="2859457"/>
            <a:ext cx="1502442" cy="249628"/>
          </a:xfrm>
          <a:prstGeom prst="straightConnector1">
            <a:avLst/>
          </a:prstGeom>
          <a:ln w="57150" cmpd="sng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4606213" y="5303412"/>
            <a:ext cx="4720431" cy="290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marR="0" lvl="0" indent="1270" algn="just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明朝B" panose="02020809000000000000" pitchFamily="17" charset="-128"/>
                <a:cs typeface="Times New Roman" panose="02020603050405020304" pitchFamily="18" charset="0"/>
              </a:rPr>
              <a:t>H. Haba </a:t>
            </a:r>
            <a:r>
              <a:rPr kumimoji="1" lang="en-US" altLang="ja-JP" sz="16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明朝B" panose="02020809000000000000" pitchFamily="17" charset="-128"/>
                <a:cs typeface="Times New Roman" panose="02020603050405020304" pitchFamily="18" charset="0"/>
              </a:rPr>
              <a:t>et al.</a:t>
            </a:r>
            <a:r>
              <a:rPr kumimoji="1" lang="en-US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明朝B" panose="02020809000000000000" pitchFamily="17" charset="-128"/>
                <a:cs typeface="Times New Roman" panose="02020603050405020304" pitchFamily="18" charset="0"/>
              </a:rPr>
              <a:t>, </a:t>
            </a:r>
            <a:r>
              <a:rPr kumimoji="1" lang="en-US" altLang="ja-JP" sz="16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明朝B" panose="02020809000000000000" pitchFamily="17" charset="-128"/>
                <a:cs typeface="Times New Roman" panose="02020603050405020304" pitchFamily="18" charset="0"/>
              </a:rPr>
              <a:t>Radiochim</a:t>
            </a:r>
            <a:r>
              <a:rPr kumimoji="1" lang="en-US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明朝B" panose="02020809000000000000" pitchFamily="17" charset="-128"/>
                <a:cs typeface="Times New Roman" panose="02020603050405020304" pitchFamily="18" charset="0"/>
              </a:rPr>
              <a:t>. </a:t>
            </a:r>
            <a:r>
              <a:rPr kumimoji="1" lang="en-US" altLang="ja-JP" sz="16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明朝B" panose="02020809000000000000" pitchFamily="17" charset="-128"/>
                <a:cs typeface="Times New Roman" panose="02020603050405020304" pitchFamily="18" charset="0"/>
              </a:rPr>
              <a:t>Acta</a:t>
            </a:r>
            <a:r>
              <a:rPr kumimoji="1" lang="en-US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明朝B" panose="02020809000000000000" pitchFamily="17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明朝B" panose="02020809000000000000" pitchFamily="17" charset="-128"/>
                <a:cs typeface="Times New Roman" panose="02020603050405020304" pitchFamily="18" charset="0"/>
              </a:rPr>
              <a:t>93</a:t>
            </a:r>
            <a:r>
              <a:rPr kumimoji="1" lang="en-US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明朝B" panose="02020809000000000000" pitchFamily="17" charset="-128"/>
                <a:cs typeface="Times New Roman" panose="02020603050405020304" pitchFamily="18" charset="0"/>
              </a:rPr>
              <a:t>, 539 (2005).</a:t>
            </a:r>
            <a:endParaRPr kumimoji="1" lang="ja-JP" altLang="ja-JP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明朝B" panose="02020809000000000000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2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78362" y="-27384"/>
            <a:ext cx="8017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l-GR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Times New Roman" panose="02020603050405020304" pitchFamily="18" charset="0"/>
              </a:rPr>
              <a:t>γ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itchFamily="34" charset="0"/>
              </a:rPr>
              <a:t>-ray spectrum of the multitracer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/>
              <a:ea typeface="HG丸ｺﾞｼｯｸM-PRO" pitchFamily="50" charset="-128"/>
              <a:cs typeface="Arial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00387" y="200522"/>
            <a:ext cx="8762859" cy="6674941"/>
            <a:chOff x="211138" y="252413"/>
            <a:chExt cx="8694737" cy="6623050"/>
          </a:xfrm>
        </p:grpSpPr>
        <p:graphicFrame>
          <p:nvGraphicFramePr>
            <p:cNvPr id="26627" name="Object 3"/>
            <p:cNvGraphicFramePr>
              <a:graphicFrameLocks noChangeAspect="1"/>
            </p:cNvGraphicFramePr>
            <p:nvPr/>
          </p:nvGraphicFramePr>
          <p:xfrm>
            <a:off x="211138" y="252413"/>
            <a:ext cx="8694737" cy="6623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KGPlot" r:id="rId2" imgW="8737560" imgH="6654960" progId="KGraph_Plot">
                    <p:embed/>
                  </p:oleObj>
                </mc:Choice>
                <mc:Fallback>
                  <p:oleObj name="KGPlot" r:id="rId2" imgW="8737560" imgH="6654960" progId="KGraph_Plot">
                    <p:embed/>
                    <p:pic>
                      <p:nvPicPr>
                        <p:cNvPr id="266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138" y="252413"/>
                          <a:ext cx="8694737" cy="6623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tangle 60"/>
            <p:cNvSpPr>
              <a:spLocks noChangeArrowheads="1"/>
            </p:cNvSpPr>
            <p:nvPr/>
          </p:nvSpPr>
          <p:spPr bwMode="auto">
            <a:xfrm>
              <a:off x="1547664" y="4115643"/>
              <a:ext cx="6073376" cy="1801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/>
                  <a:ea typeface="HG丸ｺﾞｼｯｸM-PRO" pitchFamily="50" charset="-128"/>
                  <a:cs typeface="+mn-cs"/>
                </a:rPr>
                <a:t>Advantages of multitracer</a:t>
              </a:r>
            </a:p>
            <a:p>
              <a:pPr marL="206375" marR="0" lvl="0" indent="-206375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• </a:t>
              </a:r>
              <a:r>
                <a: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+mn-cs"/>
                </a:rPr>
                <a:t>Multi-element analysis under an </a:t>
              </a:r>
            </a:p>
            <a:p>
              <a:pPr marL="206375" marR="0" lvl="0" indent="-206375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+mn-cs"/>
                </a:rPr>
                <a:t>	identical experimental condition</a:t>
              </a:r>
            </a:p>
            <a:p>
              <a:pPr marL="160338" marR="0" lvl="0" indent="-160338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• Rare RIs such as </a:t>
              </a:r>
              <a:r>
                <a:rPr kumimoji="1" lang="en-US" altLang="ja-JP" sz="2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28</a:t>
              </a:r>
              <a:r>
                <a: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Mg, </a:t>
              </a:r>
              <a:r>
                <a:rPr kumimoji="1" lang="en-US" altLang="ja-JP" sz="2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42,43</a:t>
              </a:r>
              <a:r>
                <a: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K, </a:t>
              </a:r>
              <a:r>
                <a:rPr kumimoji="1" lang="en-US" altLang="ja-JP" sz="2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+mn-cs"/>
                </a:rPr>
                <a:t>47</a:t>
              </a:r>
              <a:r>
                <a: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+mn-cs"/>
                </a:rPr>
                <a:t>Ca, and </a:t>
              </a:r>
              <a:r>
                <a:rPr kumimoji="1" lang="en-US" altLang="ja-JP" sz="2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+mn-cs"/>
                </a:rPr>
                <a:t>225</a:t>
              </a:r>
              <a:r>
                <a: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+mn-cs"/>
                </a:rPr>
                <a:t>Ac</a:t>
              </a:r>
            </a:p>
            <a:p>
              <a:pPr marL="160338" marR="0" lvl="0" indent="-160338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• Useful for b</a:t>
              </a:r>
              <a:r>
                <a:rPr kumimoji="1" lang="en-US" altLang="ja-JP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+mn-cs"/>
                </a:rPr>
                <a:t>io-trace element research</a:t>
              </a: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4703382" y="836712"/>
              <a:ext cx="37570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HG丸ｺﾞｼｯｸM-PRO" pitchFamily="50" charset="-128"/>
                  <a:cs typeface="Arial" pitchFamily="34" charset="0"/>
                </a:rPr>
                <a:t>2 weeks after the irradiation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itchFamily="34" charset="0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47664" y="817548"/>
              <a:ext cx="2533837" cy="529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1" i="1" u="none" strike="noStrike" kern="1200" cap="none" spc="0" normalizeH="0" baseline="30000" noProof="0" dirty="0" err="1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itchFamily="34" charset="0"/>
                </a:rPr>
                <a:t>nat</a:t>
              </a:r>
              <a:r>
                <a:rPr kumimoji="1" lang="en-US" altLang="ja-JP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itchFamily="34" charset="0"/>
                </a:rPr>
                <a:t>Ag</a:t>
              </a:r>
              <a:r>
                <a:rPr kumimoji="1" lang="en-US" altLang="ja-JP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itchFamily="34" charset="0"/>
                </a:rPr>
                <a:t>(</a:t>
              </a:r>
              <a:r>
                <a:rPr kumimoji="1" lang="en-US" altLang="ja-JP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itchFamily="34" charset="0"/>
                </a:rPr>
                <a:t>14</a:t>
              </a:r>
              <a:r>
                <a:rPr kumimoji="1" lang="en-US" altLang="ja-JP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itchFamily="34" charset="0"/>
                </a:rPr>
                <a:t>N,</a:t>
              </a:r>
              <a:r>
                <a:rPr kumimoji="1" lang="en-US" altLang="ja-JP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itchFamily="34" charset="0"/>
                </a:rPr>
                <a:t>xnyp</a:t>
              </a:r>
              <a:r>
                <a:rPr kumimoji="1" lang="en-US" altLang="ja-JP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itchFamily="34" charset="0"/>
                </a:rPr>
                <a:t>)</a:t>
              </a:r>
              <a:endPara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グループ化 531"/>
          <p:cNvGrpSpPr/>
          <p:nvPr/>
        </p:nvGrpSpPr>
        <p:grpSpPr>
          <a:xfrm>
            <a:off x="330508" y="908720"/>
            <a:ext cx="8565846" cy="3676336"/>
            <a:chOff x="35496" y="256411"/>
            <a:chExt cx="9069902" cy="3892669"/>
          </a:xfrm>
        </p:grpSpPr>
        <p:sp>
          <p:nvSpPr>
            <p:cNvPr id="533" name="AutoShape 2273" descr="20%"/>
            <p:cNvSpPr>
              <a:spLocks noChangeArrowheads="1"/>
            </p:cNvSpPr>
            <p:nvPr/>
          </p:nvSpPr>
          <p:spPr bwMode="auto">
            <a:xfrm flipH="1">
              <a:off x="6476718" y="3011856"/>
              <a:ext cx="139700" cy="117475"/>
            </a:xfrm>
            <a:prstGeom prst="rightArrow">
              <a:avLst>
                <a:gd name="adj1" fmla="val 50000"/>
                <a:gd name="adj2" fmla="val 45724"/>
              </a:avLst>
            </a:prstGeom>
            <a:solidFill>
              <a:srgbClr val="FFC000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34" name="Line 1231"/>
            <p:cNvSpPr>
              <a:spLocks noChangeShapeType="1"/>
            </p:cNvSpPr>
            <p:nvPr/>
          </p:nvSpPr>
          <p:spPr bwMode="auto">
            <a:xfrm>
              <a:off x="3860957" y="2610208"/>
              <a:ext cx="277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35" name="Line 1232"/>
            <p:cNvSpPr>
              <a:spLocks noChangeShapeType="1"/>
            </p:cNvSpPr>
            <p:nvPr/>
          </p:nvSpPr>
          <p:spPr bwMode="auto">
            <a:xfrm>
              <a:off x="3860957" y="2796782"/>
              <a:ext cx="277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36" name="Line 1233"/>
            <p:cNvSpPr>
              <a:spLocks noChangeShapeType="1"/>
            </p:cNvSpPr>
            <p:nvPr/>
          </p:nvSpPr>
          <p:spPr bwMode="auto">
            <a:xfrm>
              <a:off x="3587081" y="2539189"/>
              <a:ext cx="0" cy="32740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37" name="Line 1234"/>
            <p:cNvSpPr>
              <a:spLocks noChangeShapeType="1"/>
            </p:cNvSpPr>
            <p:nvPr/>
          </p:nvSpPr>
          <p:spPr bwMode="auto">
            <a:xfrm>
              <a:off x="3587081" y="2539189"/>
              <a:ext cx="16891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38" name="Line 1235"/>
            <p:cNvSpPr>
              <a:spLocks noChangeShapeType="1"/>
            </p:cNvSpPr>
            <p:nvPr/>
          </p:nvSpPr>
          <p:spPr bwMode="auto">
            <a:xfrm>
              <a:off x="3587081" y="2867801"/>
              <a:ext cx="16891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39" name="Line 1236"/>
            <p:cNvSpPr>
              <a:spLocks noChangeShapeType="1"/>
            </p:cNvSpPr>
            <p:nvPr/>
          </p:nvSpPr>
          <p:spPr bwMode="auto">
            <a:xfrm>
              <a:off x="3603972" y="2539189"/>
              <a:ext cx="0" cy="2768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40" name="Line 1237"/>
            <p:cNvSpPr>
              <a:spLocks noChangeShapeType="1"/>
            </p:cNvSpPr>
            <p:nvPr/>
          </p:nvSpPr>
          <p:spPr bwMode="auto">
            <a:xfrm>
              <a:off x="3603972" y="2840116"/>
              <a:ext cx="0" cy="2768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41" name="Line 1238"/>
            <p:cNvSpPr>
              <a:spLocks noChangeShapeType="1"/>
            </p:cNvSpPr>
            <p:nvPr/>
          </p:nvSpPr>
          <p:spPr bwMode="auto">
            <a:xfrm>
              <a:off x="3603972" y="2566874"/>
              <a:ext cx="256985" cy="4333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42" name="Line 1239"/>
            <p:cNvSpPr>
              <a:spLocks noChangeShapeType="1"/>
            </p:cNvSpPr>
            <p:nvPr/>
          </p:nvSpPr>
          <p:spPr bwMode="auto">
            <a:xfrm flipV="1">
              <a:off x="3603972" y="2796782"/>
              <a:ext cx="256985" cy="4333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43" name="Line 1241"/>
            <p:cNvSpPr>
              <a:spLocks noChangeShapeType="1"/>
            </p:cNvSpPr>
            <p:nvPr/>
          </p:nvSpPr>
          <p:spPr bwMode="auto">
            <a:xfrm flipH="1">
              <a:off x="4156994" y="2539189"/>
              <a:ext cx="0" cy="3270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44" name="Line 1242"/>
            <p:cNvSpPr>
              <a:spLocks noChangeShapeType="1"/>
            </p:cNvSpPr>
            <p:nvPr/>
          </p:nvSpPr>
          <p:spPr bwMode="auto">
            <a:xfrm flipH="1">
              <a:off x="4141119" y="2539189"/>
              <a:ext cx="158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45" name="Line 1243"/>
            <p:cNvSpPr>
              <a:spLocks noChangeShapeType="1"/>
            </p:cNvSpPr>
            <p:nvPr/>
          </p:nvSpPr>
          <p:spPr bwMode="auto">
            <a:xfrm flipH="1">
              <a:off x="4141119" y="2867801"/>
              <a:ext cx="158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46" name="Line 1244"/>
            <p:cNvSpPr>
              <a:spLocks noChangeShapeType="1"/>
            </p:cNvSpPr>
            <p:nvPr/>
          </p:nvSpPr>
          <p:spPr bwMode="auto">
            <a:xfrm flipH="1">
              <a:off x="4141119" y="2539189"/>
              <a:ext cx="0" cy="2698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47" name="Line 1245"/>
            <p:cNvSpPr>
              <a:spLocks noChangeShapeType="1"/>
            </p:cNvSpPr>
            <p:nvPr/>
          </p:nvSpPr>
          <p:spPr bwMode="auto">
            <a:xfrm flipH="1">
              <a:off x="4141119" y="2840814"/>
              <a:ext cx="0" cy="2698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48" name="Line 1246"/>
            <p:cNvSpPr>
              <a:spLocks noChangeShapeType="1"/>
            </p:cNvSpPr>
            <p:nvPr/>
          </p:nvSpPr>
          <p:spPr bwMode="auto">
            <a:xfrm flipH="1">
              <a:off x="3882356" y="2577289"/>
              <a:ext cx="209550" cy="3333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49" name="Line 1247"/>
            <p:cNvSpPr>
              <a:spLocks noChangeShapeType="1"/>
            </p:cNvSpPr>
            <p:nvPr/>
          </p:nvSpPr>
          <p:spPr bwMode="auto">
            <a:xfrm flipH="1" flipV="1">
              <a:off x="3882356" y="2796364"/>
              <a:ext cx="258763" cy="444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50" name="Rectangle 1248"/>
            <p:cNvSpPr>
              <a:spLocks noChangeArrowheads="1"/>
            </p:cNvSpPr>
            <p:nvPr/>
          </p:nvSpPr>
          <p:spPr bwMode="auto">
            <a:xfrm>
              <a:off x="896269" y="2917014"/>
              <a:ext cx="109537" cy="52387"/>
            </a:xfrm>
            <a:prstGeom prst="rect">
              <a:avLst/>
            </a:prstGeom>
            <a:noFill/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51" name="Rectangle 1249"/>
            <p:cNvSpPr>
              <a:spLocks noChangeArrowheads="1"/>
            </p:cNvSpPr>
            <p:nvPr/>
          </p:nvSpPr>
          <p:spPr bwMode="auto">
            <a:xfrm>
              <a:off x="2318669" y="2247089"/>
              <a:ext cx="547687" cy="909637"/>
            </a:xfrm>
            <a:prstGeom prst="rect">
              <a:avLst/>
            </a:prstGeom>
            <a:solidFill>
              <a:srgbClr val="FFFFFF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52" name="Rectangle 1250"/>
            <p:cNvSpPr>
              <a:spLocks noChangeArrowheads="1"/>
            </p:cNvSpPr>
            <p:nvPr/>
          </p:nvSpPr>
          <p:spPr bwMode="auto">
            <a:xfrm>
              <a:off x="3013994" y="2248676"/>
              <a:ext cx="546100" cy="909638"/>
            </a:xfrm>
            <a:prstGeom prst="rect">
              <a:avLst/>
            </a:prstGeom>
            <a:solidFill>
              <a:srgbClr val="FFFFFF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53" name="Arc 1251"/>
            <p:cNvSpPr>
              <a:spLocks/>
            </p:cNvSpPr>
            <p:nvPr/>
          </p:nvSpPr>
          <p:spPr bwMode="auto">
            <a:xfrm flipH="1" flipV="1">
              <a:off x="1288381" y="1880376"/>
              <a:ext cx="585788" cy="822325"/>
            </a:xfrm>
            <a:custGeom>
              <a:avLst/>
              <a:gdLst>
                <a:gd name="T0" fmla="*/ 0 w 15400"/>
                <a:gd name="T1" fmla="*/ 0 h 21600"/>
                <a:gd name="T2" fmla="*/ 847578420 w 15400"/>
                <a:gd name="T3" fmla="*/ 356121875 h 21600"/>
                <a:gd name="T4" fmla="*/ 0 w 15400"/>
                <a:gd name="T5" fmla="*/ 1191853363 h 21600"/>
                <a:gd name="T6" fmla="*/ 0 60000 65536"/>
                <a:gd name="T7" fmla="*/ 0 60000 65536"/>
                <a:gd name="T8" fmla="*/ 0 60000 65536"/>
                <a:gd name="T9" fmla="*/ 0 w 15400"/>
                <a:gd name="T10" fmla="*/ 0 h 21600"/>
                <a:gd name="T11" fmla="*/ 15400 w 154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00" h="21600" fill="none" extrusionOk="0">
                  <a:moveTo>
                    <a:pt x="-1" y="0"/>
                  </a:moveTo>
                  <a:cubicBezTo>
                    <a:pt x="5790" y="0"/>
                    <a:pt x="11339" y="2325"/>
                    <a:pt x="15399" y="6454"/>
                  </a:cubicBezTo>
                </a:path>
                <a:path w="15400" h="21600" stroke="0" extrusionOk="0">
                  <a:moveTo>
                    <a:pt x="-1" y="0"/>
                  </a:moveTo>
                  <a:cubicBezTo>
                    <a:pt x="5790" y="0"/>
                    <a:pt x="11339" y="2325"/>
                    <a:pt x="15399" y="645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240">
              <a:solidFill>
                <a:srgbClr val="FF0000"/>
              </a:solidFill>
              <a:prstDash val="lgDash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54" name="Line 1252"/>
            <p:cNvSpPr>
              <a:spLocks noChangeShapeType="1"/>
            </p:cNvSpPr>
            <p:nvPr/>
          </p:nvSpPr>
          <p:spPr bwMode="auto">
            <a:xfrm>
              <a:off x="2272631" y="2510614"/>
              <a:ext cx="0" cy="38258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55" name="Line 1253"/>
            <p:cNvSpPr>
              <a:spLocks noChangeShapeType="1"/>
            </p:cNvSpPr>
            <p:nvPr/>
          </p:nvSpPr>
          <p:spPr bwMode="auto">
            <a:xfrm>
              <a:off x="2229769" y="2510614"/>
              <a:ext cx="0" cy="38258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56" name="Line 1254"/>
            <p:cNvSpPr>
              <a:spLocks noChangeShapeType="1"/>
            </p:cNvSpPr>
            <p:nvPr/>
          </p:nvSpPr>
          <p:spPr bwMode="auto">
            <a:xfrm>
              <a:off x="2229769" y="2894789"/>
              <a:ext cx="381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57" name="Line 1255"/>
            <p:cNvSpPr>
              <a:spLocks noChangeShapeType="1"/>
            </p:cNvSpPr>
            <p:nvPr/>
          </p:nvSpPr>
          <p:spPr bwMode="auto">
            <a:xfrm>
              <a:off x="2229769" y="2510614"/>
              <a:ext cx="381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58" name="Line 1256"/>
            <p:cNvSpPr>
              <a:spLocks noChangeShapeType="1"/>
            </p:cNvSpPr>
            <p:nvPr/>
          </p:nvSpPr>
          <p:spPr bwMode="auto">
            <a:xfrm>
              <a:off x="1512219" y="2975751"/>
              <a:ext cx="5111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59" name="Line 1257"/>
            <p:cNvSpPr>
              <a:spLocks noChangeShapeType="1"/>
            </p:cNvSpPr>
            <p:nvPr/>
          </p:nvSpPr>
          <p:spPr bwMode="auto">
            <a:xfrm flipV="1">
              <a:off x="2148806" y="2836051"/>
              <a:ext cx="762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60" name="Line 1258"/>
            <p:cNvSpPr>
              <a:spLocks noChangeShapeType="1"/>
            </p:cNvSpPr>
            <p:nvPr/>
          </p:nvSpPr>
          <p:spPr bwMode="auto">
            <a:xfrm>
              <a:off x="1829719" y="2564589"/>
              <a:ext cx="4000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61" name="Line 1259"/>
            <p:cNvSpPr>
              <a:spLocks noChangeShapeType="1"/>
            </p:cNvSpPr>
            <p:nvPr/>
          </p:nvSpPr>
          <p:spPr bwMode="auto">
            <a:xfrm>
              <a:off x="1078831" y="2542364"/>
              <a:ext cx="433388" cy="4349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62" name="Line 1260"/>
            <p:cNvSpPr>
              <a:spLocks noChangeShapeType="1"/>
            </p:cNvSpPr>
            <p:nvPr/>
          </p:nvSpPr>
          <p:spPr bwMode="auto">
            <a:xfrm rot="1620000">
              <a:off x="1256631" y="2304239"/>
              <a:ext cx="44291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63" name="Line 1261"/>
            <p:cNvSpPr>
              <a:spLocks noChangeShapeType="1"/>
            </p:cNvSpPr>
            <p:nvPr/>
          </p:nvSpPr>
          <p:spPr bwMode="auto">
            <a:xfrm>
              <a:off x="1675731" y="2407426"/>
              <a:ext cx="153988" cy="1524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64" name="Arc 1262"/>
            <p:cNvSpPr>
              <a:spLocks/>
            </p:cNvSpPr>
            <p:nvPr/>
          </p:nvSpPr>
          <p:spPr bwMode="auto">
            <a:xfrm>
              <a:off x="1293144" y="2547126"/>
              <a:ext cx="696912" cy="733425"/>
            </a:xfrm>
            <a:custGeom>
              <a:avLst/>
              <a:gdLst>
                <a:gd name="T0" fmla="*/ 537583272 w 18341"/>
                <a:gd name="T1" fmla="*/ 0 h 19249"/>
                <a:gd name="T2" fmla="*/ 1006207508 w 18341"/>
                <a:gd name="T3" fmla="*/ 433668475 h 19249"/>
                <a:gd name="T4" fmla="*/ 0 w 18341"/>
                <a:gd name="T5" fmla="*/ 1064756942 h 19249"/>
                <a:gd name="T6" fmla="*/ 0 60000 65536"/>
                <a:gd name="T7" fmla="*/ 0 60000 65536"/>
                <a:gd name="T8" fmla="*/ 0 60000 65536"/>
                <a:gd name="T9" fmla="*/ 0 w 18341"/>
                <a:gd name="T10" fmla="*/ 0 h 19249"/>
                <a:gd name="T11" fmla="*/ 18341 w 18341"/>
                <a:gd name="T12" fmla="*/ 19249 h 19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41" h="19249" fill="none" extrusionOk="0">
                  <a:moveTo>
                    <a:pt x="9799" y="-1"/>
                  </a:moveTo>
                  <a:cubicBezTo>
                    <a:pt x="13307" y="1785"/>
                    <a:pt x="16261" y="4496"/>
                    <a:pt x="18341" y="7839"/>
                  </a:cubicBezTo>
                </a:path>
                <a:path w="18341" h="19249" stroke="0" extrusionOk="0">
                  <a:moveTo>
                    <a:pt x="9799" y="-1"/>
                  </a:moveTo>
                  <a:cubicBezTo>
                    <a:pt x="13307" y="1785"/>
                    <a:pt x="16261" y="4496"/>
                    <a:pt x="18341" y="7839"/>
                  </a:cubicBezTo>
                  <a:lnTo>
                    <a:pt x="0" y="19249"/>
                  </a:lnTo>
                  <a:close/>
                </a:path>
              </a:pathLst>
            </a:cu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65" name="Line 1263"/>
            <p:cNvSpPr>
              <a:spLocks noChangeShapeType="1"/>
            </p:cNvSpPr>
            <p:nvPr/>
          </p:nvSpPr>
          <p:spPr bwMode="auto">
            <a:xfrm rot="18900000">
              <a:off x="1999581" y="2910664"/>
              <a:ext cx="179388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66" name="Line 1264"/>
            <p:cNvSpPr>
              <a:spLocks noChangeShapeType="1"/>
            </p:cNvSpPr>
            <p:nvPr/>
          </p:nvSpPr>
          <p:spPr bwMode="auto">
            <a:xfrm>
              <a:off x="1078831" y="2409014"/>
              <a:ext cx="0" cy="1365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67" name="Line 1265"/>
            <p:cNvSpPr>
              <a:spLocks noChangeShapeType="1"/>
            </p:cNvSpPr>
            <p:nvPr/>
          </p:nvSpPr>
          <p:spPr bwMode="auto">
            <a:xfrm rot="18900000">
              <a:off x="1035969" y="2304239"/>
              <a:ext cx="280987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68" name="Line 1266"/>
            <p:cNvSpPr>
              <a:spLocks noChangeShapeType="1"/>
            </p:cNvSpPr>
            <p:nvPr/>
          </p:nvSpPr>
          <p:spPr bwMode="auto">
            <a:xfrm rot="13500000" flipH="1">
              <a:off x="1020094" y="3040839"/>
              <a:ext cx="14446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69" name="Line 1267"/>
            <p:cNvSpPr>
              <a:spLocks noChangeShapeType="1"/>
            </p:cNvSpPr>
            <p:nvPr/>
          </p:nvSpPr>
          <p:spPr bwMode="auto">
            <a:xfrm rot="13500000" flipH="1">
              <a:off x="1247106" y="1837514"/>
              <a:ext cx="0" cy="42068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70" name="Line 1268"/>
            <p:cNvSpPr>
              <a:spLocks noChangeShapeType="1"/>
            </p:cNvSpPr>
            <p:nvPr/>
          </p:nvSpPr>
          <p:spPr bwMode="auto">
            <a:xfrm rot="13500000" flipH="1">
              <a:off x="1799556" y="2307414"/>
              <a:ext cx="473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71" name="Line 1269"/>
            <p:cNvSpPr>
              <a:spLocks noChangeShapeType="1"/>
            </p:cNvSpPr>
            <p:nvPr/>
          </p:nvSpPr>
          <p:spPr bwMode="auto">
            <a:xfrm rot="12420000" flipH="1">
              <a:off x="1367756" y="2021664"/>
              <a:ext cx="5302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72" name="Line 1270"/>
            <p:cNvSpPr>
              <a:spLocks noChangeShapeType="1"/>
            </p:cNvSpPr>
            <p:nvPr/>
          </p:nvSpPr>
          <p:spPr bwMode="auto">
            <a:xfrm rot="16200000" flipH="1">
              <a:off x="711325" y="2659045"/>
              <a:ext cx="6588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73" name="Line 1271"/>
            <p:cNvSpPr>
              <a:spLocks noChangeShapeType="1"/>
            </p:cNvSpPr>
            <p:nvPr/>
          </p:nvSpPr>
          <p:spPr bwMode="auto">
            <a:xfrm rot="16200000" flipH="1">
              <a:off x="1784474" y="2895583"/>
              <a:ext cx="83661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74" name="Line 1272"/>
            <p:cNvSpPr>
              <a:spLocks noChangeShapeType="1"/>
            </p:cNvSpPr>
            <p:nvPr/>
          </p:nvSpPr>
          <p:spPr bwMode="auto">
            <a:xfrm rot="12300000" flipH="1">
              <a:off x="1116931" y="3202764"/>
              <a:ext cx="53181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75" name="Line 1273"/>
            <p:cNvSpPr>
              <a:spLocks noChangeShapeType="1"/>
            </p:cNvSpPr>
            <p:nvPr/>
          </p:nvSpPr>
          <p:spPr bwMode="auto">
            <a:xfrm rot="10800000" flipH="1">
              <a:off x="1621756" y="3313889"/>
              <a:ext cx="5810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76" name="Line 1274"/>
            <p:cNvSpPr>
              <a:spLocks noChangeShapeType="1"/>
            </p:cNvSpPr>
            <p:nvPr/>
          </p:nvSpPr>
          <p:spPr bwMode="auto">
            <a:xfrm flipH="1">
              <a:off x="1663031" y="3109101"/>
              <a:ext cx="5397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77" name="Line 1275"/>
            <p:cNvSpPr>
              <a:spLocks noChangeShapeType="1"/>
            </p:cNvSpPr>
            <p:nvPr/>
          </p:nvSpPr>
          <p:spPr bwMode="auto">
            <a:xfrm rot="12300000" flipH="1" flipV="1">
              <a:off x="1234406" y="3010676"/>
              <a:ext cx="4508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78" name="Line 1276"/>
            <p:cNvSpPr>
              <a:spLocks noChangeShapeType="1"/>
            </p:cNvSpPr>
            <p:nvPr/>
          </p:nvSpPr>
          <p:spPr bwMode="auto">
            <a:xfrm rot="13500000" flipH="1">
              <a:off x="1148681" y="2872564"/>
              <a:ext cx="1238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79" name="Line 1277"/>
            <p:cNvSpPr>
              <a:spLocks noChangeShapeType="1"/>
            </p:cNvSpPr>
            <p:nvPr/>
          </p:nvSpPr>
          <p:spPr bwMode="auto">
            <a:xfrm rot="6180000">
              <a:off x="1536824" y="3213083"/>
              <a:ext cx="2079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80" name="Line 1278"/>
            <p:cNvSpPr>
              <a:spLocks noChangeShapeType="1"/>
            </p:cNvSpPr>
            <p:nvPr/>
          </p:nvSpPr>
          <p:spPr bwMode="auto">
            <a:xfrm rot="2100000" flipH="1">
              <a:off x="1193131" y="2901139"/>
              <a:ext cx="1588" cy="2063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81" name="Line 1279"/>
            <p:cNvSpPr>
              <a:spLocks noChangeShapeType="1"/>
            </p:cNvSpPr>
            <p:nvPr/>
          </p:nvSpPr>
          <p:spPr bwMode="auto">
            <a:xfrm rot="18900000">
              <a:off x="1028031" y="2858276"/>
              <a:ext cx="793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82" name="Line 1280"/>
            <p:cNvSpPr>
              <a:spLocks noChangeShapeType="1"/>
            </p:cNvSpPr>
            <p:nvPr/>
          </p:nvSpPr>
          <p:spPr bwMode="auto">
            <a:xfrm>
              <a:off x="1094706" y="2834464"/>
              <a:ext cx="762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83" name="Line 1281"/>
            <p:cNvSpPr>
              <a:spLocks noChangeShapeType="1"/>
            </p:cNvSpPr>
            <p:nvPr/>
          </p:nvSpPr>
          <p:spPr bwMode="auto">
            <a:xfrm>
              <a:off x="3669631" y="2213751"/>
              <a:ext cx="4095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84" name="Line 1282"/>
            <p:cNvSpPr>
              <a:spLocks noChangeShapeType="1"/>
            </p:cNvSpPr>
            <p:nvPr/>
          </p:nvSpPr>
          <p:spPr bwMode="auto">
            <a:xfrm>
              <a:off x="3669631" y="3193239"/>
              <a:ext cx="4095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85" name="Line 1283"/>
            <p:cNvSpPr>
              <a:spLocks noChangeShapeType="1"/>
            </p:cNvSpPr>
            <p:nvPr/>
          </p:nvSpPr>
          <p:spPr bwMode="auto">
            <a:xfrm>
              <a:off x="3669631" y="2389964"/>
              <a:ext cx="4095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86" name="Line 1284"/>
            <p:cNvSpPr>
              <a:spLocks noChangeShapeType="1"/>
            </p:cNvSpPr>
            <p:nvPr/>
          </p:nvSpPr>
          <p:spPr bwMode="auto">
            <a:xfrm>
              <a:off x="3669631" y="3015439"/>
              <a:ext cx="4095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87" name="Line 1285"/>
            <p:cNvSpPr>
              <a:spLocks noChangeShapeType="1"/>
            </p:cNvSpPr>
            <p:nvPr/>
          </p:nvSpPr>
          <p:spPr bwMode="auto">
            <a:xfrm>
              <a:off x="3769644" y="2497914"/>
              <a:ext cx="20796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88" name="Line 1286"/>
            <p:cNvSpPr>
              <a:spLocks noChangeShapeType="1"/>
            </p:cNvSpPr>
            <p:nvPr/>
          </p:nvSpPr>
          <p:spPr bwMode="auto">
            <a:xfrm>
              <a:off x="3769644" y="2909076"/>
              <a:ext cx="20796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89" name="Line 1287"/>
            <p:cNvSpPr>
              <a:spLocks noChangeShapeType="1"/>
            </p:cNvSpPr>
            <p:nvPr/>
          </p:nvSpPr>
          <p:spPr bwMode="auto">
            <a:xfrm flipV="1">
              <a:off x="3737894" y="2497914"/>
              <a:ext cx="31750" cy="317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90" name="Line 1288"/>
            <p:cNvSpPr>
              <a:spLocks noChangeShapeType="1"/>
            </p:cNvSpPr>
            <p:nvPr/>
          </p:nvSpPr>
          <p:spPr bwMode="auto">
            <a:xfrm flipV="1">
              <a:off x="3979194" y="2875739"/>
              <a:ext cx="33337" cy="317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91" name="Line 1289"/>
            <p:cNvSpPr>
              <a:spLocks noChangeShapeType="1"/>
            </p:cNvSpPr>
            <p:nvPr/>
          </p:nvSpPr>
          <p:spPr bwMode="auto">
            <a:xfrm>
              <a:off x="3979194" y="2497914"/>
              <a:ext cx="33337" cy="317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92" name="Line 1290"/>
            <p:cNvSpPr>
              <a:spLocks noChangeShapeType="1"/>
            </p:cNvSpPr>
            <p:nvPr/>
          </p:nvSpPr>
          <p:spPr bwMode="auto">
            <a:xfrm>
              <a:off x="3739481" y="2875739"/>
              <a:ext cx="31750" cy="317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93" name="Rectangle 1291"/>
            <p:cNvSpPr>
              <a:spLocks noChangeArrowheads="1"/>
            </p:cNvSpPr>
            <p:nvPr/>
          </p:nvSpPr>
          <p:spPr bwMode="auto">
            <a:xfrm>
              <a:off x="3560094" y="2539189"/>
              <a:ext cx="26987" cy="327025"/>
            </a:xfrm>
            <a:prstGeom prst="rect">
              <a:avLst/>
            </a:prstGeom>
            <a:solidFill>
              <a:srgbClr val="FFFFFF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94" name="Rectangle 1292"/>
            <p:cNvSpPr>
              <a:spLocks noChangeArrowheads="1"/>
            </p:cNvSpPr>
            <p:nvPr/>
          </p:nvSpPr>
          <p:spPr bwMode="auto">
            <a:xfrm>
              <a:off x="2423444" y="2086751"/>
              <a:ext cx="341312" cy="1233488"/>
            </a:xfrm>
            <a:prstGeom prst="rect">
              <a:avLst/>
            </a:prstGeom>
            <a:solidFill>
              <a:srgbClr val="FFFFFF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95" name="Rectangle 1293"/>
            <p:cNvSpPr>
              <a:spLocks noChangeArrowheads="1"/>
            </p:cNvSpPr>
            <p:nvPr/>
          </p:nvSpPr>
          <p:spPr bwMode="auto">
            <a:xfrm>
              <a:off x="3121944" y="2086751"/>
              <a:ext cx="341312" cy="1233488"/>
            </a:xfrm>
            <a:prstGeom prst="rect">
              <a:avLst/>
            </a:prstGeom>
            <a:solidFill>
              <a:srgbClr val="FFFFFF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96" name="Rectangle 1294"/>
            <p:cNvSpPr>
              <a:spLocks noChangeArrowheads="1"/>
            </p:cNvSpPr>
            <p:nvPr/>
          </p:nvSpPr>
          <p:spPr bwMode="auto">
            <a:xfrm>
              <a:off x="2275806" y="2566176"/>
              <a:ext cx="1285875" cy="274638"/>
            </a:xfrm>
            <a:prstGeom prst="rect">
              <a:avLst/>
            </a:prstGeom>
            <a:solidFill>
              <a:srgbClr val="FFFFFF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97" name="Line 1295"/>
            <p:cNvSpPr>
              <a:spLocks noChangeShapeType="1"/>
            </p:cNvSpPr>
            <p:nvPr/>
          </p:nvSpPr>
          <p:spPr bwMode="auto">
            <a:xfrm rot="12420000" flipH="1">
              <a:off x="1272506" y="2196289"/>
              <a:ext cx="509588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98" name="Line 1296"/>
            <p:cNvSpPr>
              <a:spLocks noChangeShapeType="1"/>
            </p:cNvSpPr>
            <p:nvPr/>
          </p:nvSpPr>
          <p:spPr bwMode="auto">
            <a:xfrm rot="17820000" flipH="1">
              <a:off x="1247106" y="1991501"/>
              <a:ext cx="2032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599" name="Line 1297"/>
            <p:cNvSpPr>
              <a:spLocks noChangeShapeType="1"/>
            </p:cNvSpPr>
            <p:nvPr/>
          </p:nvSpPr>
          <p:spPr bwMode="auto">
            <a:xfrm rot="2700000">
              <a:off x="1691606" y="2421714"/>
              <a:ext cx="3333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00" name="Line 1298"/>
            <p:cNvSpPr>
              <a:spLocks noChangeShapeType="1"/>
            </p:cNvSpPr>
            <p:nvPr/>
          </p:nvSpPr>
          <p:spPr bwMode="auto">
            <a:xfrm flipV="1">
              <a:off x="1753519" y="2151839"/>
              <a:ext cx="120650" cy="1555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01" name="Line 1299"/>
            <p:cNvSpPr>
              <a:spLocks noChangeShapeType="1"/>
            </p:cNvSpPr>
            <p:nvPr/>
          </p:nvSpPr>
          <p:spPr bwMode="auto">
            <a:xfrm flipV="1">
              <a:off x="1971006" y="2536014"/>
              <a:ext cx="1714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02" name="Line 1300"/>
            <p:cNvSpPr>
              <a:spLocks noChangeShapeType="1"/>
            </p:cNvSpPr>
            <p:nvPr/>
          </p:nvSpPr>
          <p:spPr bwMode="auto">
            <a:xfrm flipV="1">
              <a:off x="2142456" y="2474101"/>
              <a:ext cx="58738" cy="5873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03" name="Line 1301"/>
            <p:cNvSpPr>
              <a:spLocks noChangeShapeType="1"/>
            </p:cNvSpPr>
            <p:nvPr/>
          </p:nvSpPr>
          <p:spPr bwMode="auto">
            <a:xfrm rot="1620000">
              <a:off x="1285206" y="2382026"/>
              <a:ext cx="382588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04" name="Arc 1302"/>
            <p:cNvSpPr>
              <a:spLocks/>
            </p:cNvSpPr>
            <p:nvPr/>
          </p:nvSpPr>
          <p:spPr bwMode="auto">
            <a:xfrm rot="1278350" flipH="1" flipV="1">
              <a:off x="1629694" y="2483626"/>
              <a:ext cx="69850" cy="61913"/>
            </a:xfrm>
            <a:custGeom>
              <a:avLst/>
              <a:gdLst>
                <a:gd name="T0" fmla="*/ 102534 w 21600"/>
                <a:gd name="T1" fmla="*/ 0 h 21386"/>
                <a:gd name="T2" fmla="*/ 730453 w 21600"/>
                <a:gd name="T3" fmla="*/ 518904 h 21386"/>
                <a:gd name="T4" fmla="*/ 0 w 21600"/>
                <a:gd name="T5" fmla="*/ 518904 h 213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86"/>
                <a:gd name="T11" fmla="*/ 21600 w 21600"/>
                <a:gd name="T12" fmla="*/ 21386 h 213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86" fill="none" extrusionOk="0">
                  <a:moveTo>
                    <a:pt x="3032" y="-1"/>
                  </a:moveTo>
                  <a:cubicBezTo>
                    <a:pt x="13683" y="1509"/>
                    <a:pt x="21600" y="10628"/>
                    <a:pt x="21600" y="21386"/>
                  </a:cubicBezTo>
                </a:path>
                <a:path w="21600" h="21386" stroke="0" extrusionOk="0">
                  <a:moveTo>
                    <a:pt x="3032" y="-1"/>
                  </a:moveTo>
                  <a:cubicBezTo>
                    <a:pt x="13683" y="1509"/>
                    <a:pt x="21600" y="10628"/>
                    <a:pt x="21600" y="21386"/>
                  </a:cubicBezTo>
                  <a:lnTo>
                    <a:pt x="0" y="21386"/>
                  </a:lnTo>
                  <a:close/>
                </a:path>
              </a:pathLst>
            </a:cu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05" name="Arc 1303"/>
            <p:cNvSpPr>
              <a:spLocks/>
            </p:cNvSpPr>
            <p:nvPr/>
          </p:nvSpPr>
          <p:spPr bwMode="auto">
            <a:xfrm rot="2700000">
              <a:off x="1072481" y="2332814"/>
              <a:ext cx="269875" cy="263525"/>
            </a:xfrm>
            <a:custGeom>
              <a:avLst/>
              <a:gdLst>
                <a:gd name="T0" fmla="*/ 12690997 w 21162"/>
                <a:gd name="T1" fmla="*/ 0 h 20715"/>
                <a:gd name="T2" fmla="*/ 43890889 w 21162"/>
                <a:gd name="T3" fmla="*/ 33741403 h 20715"/>
                <a:gd name="T4" fmla="*/ 0 w 21162"/>
                <a:gd name="T5" fmla="*/ 42647692 h 20715"/>
                <a:gd name="T6" fmla="*/ 0 60000 65536"/>
                <a:gd name="T7" fmla="*/ 0 60000 65536"/>
                <a:gd name="T8" fmla="*/ 0 60000 65536"/>
                <a:gd name="T9" fmla="*/ 0 w 21162"/>
                <a:gd name="T10" fmla="*/ 0 h 20715"/>
                <a:gd name="T11" fmla="*/ 21162 w 21162"/>
                <a:gd name="T12" fmla="*/ 20715 h 207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62" h="20715" fill="none" extrusionOk="0">
                  <a:moveTo>
                    <a:pt x="6119" y="-1"/>
                  </a:moveTo>
                  <a:cubicBezTo>
                    <a:pt x="13777" y="2262"/>
                    <a:pt x="19562" y="8565"/>
                    <a:pt x="21162" y="16388"/>
                  </a:cubicBezTo>
                </a:path>
                <a:path w="21162" h="20715" stroke="0" extrusionOk="0">
                  <a:moveTo>
                    <a:pt x="6119" y="-1"/>
                  </a:moveTo>
                  <a:cubicBezTo>
                    <a:pt x="13777" y="2262"/>
                    <a:pt x="19562" y="8565"/>
                    <a:pt x="21162" y="16388"/>
                  </a:cubicBezTo>
                  <a:lnTo>
                    <a:pt x="0" y="20715"/>
                  </a:lnTo>
                  <a:close/>
                </a:path>
              </a:pathLst>
            </a:cu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06" name="Arc 1304"/>
            <p:cNvSpPr>
              <a:spLocks/>
            </p:cNvSpPr>
            <p:nvPr/>
          </p:nvSpPr>
          <p:spPr bwMode="auto">
            <a:xfrm rot="9727398">
              <a:off x="1218531" y="1994676"/>
              <a:ext cx="873125" cy="990600"/>
            </a:xfrm>
            <a:custGeom>
              <a:avLst/>
              <a:gdLst>
                <a:gd name="T0" fmla="*/ 607893212 w 18389"/>
                <a:gd name="T1" fmla="*/ 0 h 20840"/>
                <a:gd name="T2" fmla="*/ 1968397158 w 18389"/>
                <a:gd name="T3" fmla="*/ 1021152307 h 20840"/>
                <a:gd name="T4" fmla="*/ 0 w 18389"/>
                <a:gd name="T5" fmla="*/ 2147483647 h 20840"/>
                <a:gd name="T6" fmla="*/ 0 60000 65536"/>
                <a:gd name="T7" fmla="*/ 0 60000 65536"/>
                <a:gd name="T8" fmla="*/ 0 60000 65536"/>
                <a:gd name="T9" fmla="*/ 0 w 18389"/>
                <a:gd name="T10" fmla="*/ 0 h 20840"/>
                <a:gd name="T11" fmla="*/ 18389 w 18389"/>
                <a:gd name="T12" fmla="*/ 20840 h 208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89" h="20840" fill="none" extrusionOk="0">
                  <a:moveTo>
                    <a:pt x="5679" y="-1"/>
                  </a:moveTo>
                  <a:cubicBezTo>
                    <a:pt x="10968" y="1441"/>
                    <a:pt x="15512" y="4840"/>
                    <a:pt x="18388" y="9508"/>
                  </a:cubicBezTo>
                </a:path>
                <a:path w="18389" h="20840" stroke="0" extrusionOk="0">
                  <a:moveTo>
                    <a:pt x="5679" y="-1"/>
                  </a:moveTo>
                  <a:cubicBezTo>
                    <a:pt x="10968" y="1441"/>
                    <a:pt x="15512" y="4840"/>
                    <a:pt x="18388" y="9508"/>
                  </a:cubicBezTo>
                  <a:lnTo>
                    <a:pt x="0" y="20840"/>
                  </a:lnTo>
                  <a:close/>
                </a:path>
              </a:pathLst>
            </a:cu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07" name="Arc 1305"/>
            <p:cNvSpPr>
              <a:spLocks/>
            </p:cNvSpPr>
            <p:nvPr/>
          </p:nvSpPr>
          <p:spPr bwMode="auto">
            <a:xfrm rot="2832599" flipV="1">
              <a:off x="1958306" y="2850339"/>
              <a:ext cx="42863" cy="58737"/>
            </a:xfrm>
            <a:custGeom>
              <a:avLst/>
              <a:gdLst>
                <a:gd name="T0" fmla="*/ 129192 w 21600"/>
                <a:gd name="T1" fmla="*/ 0 h 35322"/>
                <a:gd name="T2" fmla="*/ 21598 w 21600"/>
                <a:gd name="T3" fmla="*/ 162422 h 35322"/>
                <a:gd name="T4" fmla="*/ 0 w 21600"/>
                <a:gd name="T5" fmla="*/ 63915 h 35322"/>
                <a:gd name="T6" fmla="*/ 0 60000 65536"/>
                <a:gd name="T7" fmla="*/ 0 60000 65536"/>
                <a:gd name="T8" fmla="*/ 0 60000 65536"/>
                <a:gd name="T9" fmla="*/ 0 w 21600"/>
                <a:gd name="T10" fmla="*/ 0 h 35322"/>
                <a:gd name="T11" fmla="*/ 21600 w 21600"/>
                <a:gd name="T12" fmla="*/ 35322 h 353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5322" fill="none" extrusionOk="0">
                  <a:moveTo>
                    <a:pt x="16533" y="-1"/>
                  </a:moveTo>
                  <a:cubicBezTo>
                    <a:pt x="19805" y="3892"/>
                    <a:pt x="21600" y="8814"/>
                    <a:pt x="21600" y="13900"/>
                  </a:cubicBezTo>
                  <a:cubicBezTo>
                    <a:pt x="21600" y="24760"/>
                    <a:pt x="13535" y="33932"/>
                    <a:pt x="2764" y="35322"/>
                  </a:cubicBezTo>
                </a:path>
                <a:path w="21600" h="35322" stroke="0" extrusionOk="0">
                  <a:moveTo>
                    <a:pt x="16533" y="-1"/>
                  </a:moveTo>
                  <a:cubicBezTo>
                    <a:pt x="19805" y="3892"/>
                    <a:pt x="21600" y="8814"/>
                    <a:pt x="21600" y="13900"/>
                  </a:cubicBezTo>
                  <a:cubicBezTo>
                    <a:pt x="21600" y="24760"/>
                    <a:pt x="13535" y="33932"/>
                    <a:pt x="2764" y="35322"/>
                  </a:cubicBezTo>
                  <a:lnTo>
                    <a:pt x="0" y="13900"/>
                  </a:lnTo>
                  <a:close/>
                </a:path>
              </a:pathLst>
            </a:cu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08" name="Arc 1306"/>
            <p:cNvSpPr>
              <a:spLocks/>
            </p:cNvSpPr>
            <p:nvPr/>
          </p:nvSpPr>
          <p:spPr bwMode="auto">
            <a:xfrm rot="13006393">
              <a:off x="1234406" y="2615389"/>
              <a:ext cx="46038" cy="46037"/>
            </a:xfrm>
            <a:custGeom>
              <a:avLst/>
              <a:gdLst>
                <a:gd name="T0" fmla="*/ 0 w 21600"/>
                <a:gd name="T1" fmla="*/ 0 h 21600"/>
                <a:gd name="T2" fmla="*/ 209143 w 21600"/>
                <a:gd name="T3" fmla="*/ 209129 h 21600"/>
                <a:gd name="T4" fmla="*/ 0 w 21600"/>
                <a:gd name="T5" fmla="*/ 20912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09" name="Arc 1307"/>
            <p:cNvSpPr>
              <a:spLocks/>
            </p:cNvSpPr>
            <p:nvPr/>
          </p:nvSpPr>
          <p:spPr bwMode="auto">
            <a:xfrm rot="2700000" flipH="1">
              <a:off x="1266156" y="2285189"/>
              <a:ext cx="34925" cy="61912"/>
            </a:xfrm>
            <a:custGeom>
              <a:avLst/>
              <a:gdLst>
                <a:gd name="T0" fmla="*/ 37263 w 21600"/>
                <a:gd name="T1" fmla="*/ 0 h 38901"/>
                <a:gd name="T2" fmla="*/ 41976 w 21600"/>
                <a:gd name="T3" fmla="*/ 156821 h 38901"/>
                <a:gd name="T4" fmla="*/ 0 w 21600"/>
                <a:gd name="T5" fmla="*/ 79492 h 38901"/>
                <a:gd name="T6" fmla="*/ 0 60000 65536"/>
                <a:gd name="T7" fmla="*/ 0 60000 65536"/>
                <a:gd name="T8" fmla="*/ 0 60000 65536"/>
                <a:gd name="T9" fmla="*/ 0 w 21600"/>
                <a:gd name="T10" fmla="*/ 0 h 38901"/>
                <a:gd name="T11" fmla="*/ 21600 w 21600"/>
                <a:gd name="T12" fmla="*/ 38901 h 389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8901" fill="none" extrusionOk="0">
                  <a:moveTo>
                    <a:pt x="8815" y="-1"/>
                  </a:moveTo>
                  <a:cubicBezTo>
                    <a:pt x="16592" y="3476"/>
                    <a:pt x="21600" y="11199"/>
                    <a:pt x="21600" y="19719"/>
                  </a:cubicBezTo>
                  <a:cubicBezTo>
                    <a:pt x="21600" y="27791"/>
                    <a:pt x="17098" y="35190"/>
                    <a:pt x="9930" y="38901"/>
                  </a:cubicBezTo>
                </a:path>
                <a:path w="21600" h="38901" stroke="0" extrusionOk="0">
                  <a:moveTo>
                    <a:pt x="8815" y="-1"/>
                  </a:moveTo>
                  <a:cubicBezTo>
                    <a:pt x="16592" y="3476"/>
                    <a:pt x="21600" y="11199"/>
                    <a:pt x="21600" y="19719"/>
                  </a:cubicBezTo>
                  <a:cubicBezTo>
                    <a:pt x="21600" y="27791"/>
                    <a:pt x="17098" y="35190"/>
                    <a:pt x="9930" y="38901"/>
                  </a:cubicBezTo>
                  <a:lnTo>
                    <a:pt x="0" y="19719"/>
                  </a:lnTo>
                  <a:close/>
                </a:path>
              </a:pathLst>
            </a:cu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10" name="Rectangle 1308"/>
            <p:cNvSpPr>
              <a:spLocks noChangeArrowheads="1"/>
            </p:cNvSpPr>
            <p:nvPr/>
          </p:nvSpPr>
          <p:spPr bwMode="auto">
            <a:xfrm rot="5400000">
              <a:off x="628774" y="2578083"/>
              <a:ext cx="646113" cy="31750"/>
            </a:xfrm>
            <a:prstGeom prst="rect">
              <a:avLst/>
            </a:prstGeom>
            <a:noFill/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11" name="Rectangle 1309"/>
            <p:cNvSpPr>
              <a:spLocks noChangeArrowheads="1"/>
            </p:cNvSpPr>
            <p:nvPr/>
          </p:nvSpPr>
          <p:spPr bwMode="auto">
            <a:xfrm rot="2700000">
              <a:off x="854200" y="2019283"/>
              <a:ext cx="153987" cy="368300"/>
            </a:xfrm>
            <a:prstGeom prst="rect">
              <a:avLst/>
            </a:prstGeom>
            <a:solidFill>
              <a:srgbClr val="FFFFFF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12" name="Line 1310"/>
            <p:cNvSpPr>
              <a:spLocks noChangeShapeType="1"/>
            </p:cNvSpPr>
            <p:nvPr/>
          </p:nvSpPr>
          <p:spPr bwMode="auto">
            <a:xfrm rot="2700000">
              <a:off x="781968" y="2162952"/>
              <a:ext cx="1365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13" name="Line 1311"/>
            <p:cNvSpPr>
              <a:spLocks noChangeShapeType="1"/>
            </p:cNvSpPr>
            <p:nvPr/>
          </p:nvSpPr>
          <p:spPr bwMode="auto">
            <a:xfrm rot="2700000">
              <a:off x="881982" y="2061351"/>
              <a:ext cx="0" cy="263525"/>
            </a:xfrm>
            <a:prstGeom prst="line">
              <a:avLst/>
            </a:prstGeom>
            <a:noFill/>
            <a:ln w="28575">
              <a:solidFill>
                <a:srgbClr val="2D2DB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14" name="Rectangle 1312"/>
            <p:cNvSpPr>
              <a:spLocks noChangeArrowheads="1"/>
            </p:cNvSpPr>
            <p:nvPr/>
          </p:nvSpPr>
          <p:spPr bwMode="auto">
            <a:xfrm rot="2700000">
              <a:off x="793081" y="2101039"/>
              <a:ext cx="53975" cy="66675"/>
            </a:xfrm>
            <a:prstGeom prst="rect">
              <a:avLst/>
            </a:prstGeom>
            <a:solidFill>
              <a:srgbClr val="000000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15" name="Rectangle 1313"/>
            <p:cNvSpPr>
              <a:spLocks noChangeArrowheads="1"/>
            </p:cNvSpPr>
            <p:nvPr/>
          </p:nvSpPr>
          <p:spPr bwMode="auto">
            <a:xfrm rot="5400000">
              <a:off x="863725" y="2301858"/>
              <a:ext cx="177800" cy="17462"/>
            </a:xfrm>
            <a:prstGeom prst="rect">
              <a:avLst/>
            </a:prstGeom>
            <a:solidFill>
              <a:srgbClr val="FFFFFF"/>
            </a:solidFill>
            <a:ln w="1524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16" name="Rectangle 1314"/>
            <p:cNvSpPr>
              <a:spLocks noChangeArrowheads="1"/>
            </p:cNvSpPr>
            <p:nvPr/>
          </p:nvSpPr>
          <p:spPr bwMode="auto">
            <a:xfrm rot="5400000">
              <a:off x="912144" y="2894789"/>
              <a:ext cx="80962" cy="17462"/>
            </a:xfrm>
            <a:prstGeom prst="rect">
              <a:avLst/>
            </a:prstGeom>
            <a:solidFill>
              <a:srgbClr val="FFFFFF"/>
            </a:solidFill>
            <a:ln w="1524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17" name="Line 1316"/>
            <p:cNvSpPr>
              <a:spLocks noChangeShapeType="1"/>
            </p:cNvSpPr>
            <p:nvPr/>
          </p:nvSpPr>
          <p:spPr bwMode="auto">
            <a:xfrm rot="2700000">
              <a:off x="389856" y="1573989"/>
              <a:ext cx="825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18" name="Line 1317"/>
            <p:cNvSpPr>
              <a:spLocks noChangeShapeType="1"/>
            </p:cNvSpPr>
            <p:nvPr/>
          </p:nvSpPr>
          <p:spPr bwMode="auto">
            <a:xfrm rot="2700000">
              <a:off x="369219" y="1596214"/>
              <a:ext cx="825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19" name="Line 1319"/>
            <p:cNvSpPr>
              <a:spLocks noChangeShapeType="1"/>
            </p:cNvSpPr>
            <p:nvPr/>
          </p:nvSpPr>
          <p:spPr bwMode="auto">
            <a:xfrm rot="2700000">
              <a:off x="523206" y="1705751"/>
              <a:ext cx="825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20" name="Line 1320"/>
            <p:cNvSpPr>
              <a:spLocks noChangeShapeType="1"/>
            </p:cNvSpPr>
            <p:nvPr/>
          </p:nvSpPr>
          <p:spPr bwMode="auto">
            <a:xfrm rot="2700000">
              <a:off x="500981" y="1726389"/>
              <a:ext cx="825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21" name="Line 1322"/>
            <p:cNvSpPr>
              <a:spLocks noChangeShapeType="1"/>
            </p:cNvSpPr>
            <p:nvPr/>
          </p:nvSpPr>
          <p:spPr bwMode="auto">
            <a:xfrm rot="2700000">
              <a:off x="656556" y="1837514"/>
              <a:ext cx="825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22" name="Line 1323"/>
            <p:cNvSpPr>
              <a:spLocks noChangeShapeType="1"/>
            </p:cNvSpPr>
            <p:nvPr/>
          </p:nvSpPr>
          <p:spPr bwMode="auto">
            <a:xfrm rot="2700000">
              <a:off x="635919" y="1859739"/>
              <a:ext cx="825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23" name="Line 1325"/>
            <p:cNvSpPr>
              <a:spLocks noChangeShapeType="1"/>
            </p:cNvSpPr>
            <p:nvPr/>
          </p:nvSpPr>
          <p:spPr bwMode="auto">
            <a:xfrm rot="2700000">
              <a:off x="786731" y="1967689"/>
              <a:ext cx="825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24" name="Line 1326"/>
            <p:cNvSpPr>
              <a:spLocks noChangeShapeType="1"/>
            </p:cNvSpPr>
            <p:nvPr/>
          </p:nvSpPr>
          <p:spPr bwMode="auto">
            <a:xfrm rot="2700000">
              <a:off x="766094" y="1988326"/>
              <a:ext cx="825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25" name="Line 1327"/>
            <p:cNvSpPr>
              <a:spLocks noChangeShapeType="1"/>
            </p:cNvSpPr>
            <p:nvPr/>
          </p:nvSpPr>
          <p:spPr bwMode="auto">
            <a:xfrm rot="2700000">
              <a:off x="456531" y="1520014"/>
              <a:ext cx="0" cy="698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26" name="Line 1328"/>
            <p:cNvSpPr>
              <a:spLocks noChangeShapeType="1"/>
            </p:cNvSpPr>
            <p:nvPr/>
          </p:nvSpPr>
          <p:spPr bwMode="auto">
            <a:xfrm rot="2700000">
              <a:off x="589882" y="1650188"/>
              <a:ext cx="0" cy="666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27" name="Line 1329"/>
            <p:cNvSpPr>
              <a:spLocks noChangeShapeType="1"/>
            </p:cNvSpPr>
            <p:nvPr/>
          </p:nvSpPr>
          <p:spPr bwMode="auto">
            <a:xfrm rot="2700000">
              <a:off x="722438" y="1781157"/>
              <a:ext cx="0" cy="6826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28" name="Line 1330"/>
            <p:cNvSpPr>
              <a:spLocks noChangeShapeType="1"/>
            </p:cNvSpPr>
            <p:nvPr/>
          </p:nvSpPr>
          <p:spPr bwMode="auto">
            <a:xfrm rot="2700000">
              <a:off x="851819" y="1915301"/>
              <a:ext cx="0" cy="666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29" name="Line 1331"/>
            <p:cNvSpPr>
              <a:spLocks noChangeShapeType="1"/>
            </p:cNvSpPr>
            <p:nvPr/>
          </p:nvSpPr>
          <p:spPr bwMode="auto">
            <a:xfrm rot="2700000">
              <a:off x="387475" y="1587483"/>
              <a:ext cx="0" cy="682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30" name="Line 1332"/>
            <p:cNvSpPr>
              <a:spLocks noChangeShapeType="1"/>
            </p:cNvSpPr>
            <p:nvPr/>
          </p:nvSpPr>
          <p:spPr bwMode="auto">
            <a:xfrm rot="2700000">
              <a:off x="520825" y="1719245"/>
              <a:ext cx="0" cy="682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31" name="Line 1333"/>
            <p:cNvSpPr>
              <a:spLocks noChangeShapeType="1"/>
            </p:cNvSpPr>
            <p:nvPr/>
          </p:nvSpPr>
          <p:spPr bwMode="auto">
            <a:xfrm rot="2700000">
              <a:off x="653381" y="1850214"/>
              <a:ext cx="0" cy="698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32" name="Line 1334"/>
            <p:cNvSpPr>
              <a:spLocks noChangeShapeType="1"/>
            </p:cNvSpPr>
            <p:nvPr/>
          </p:nvSpPr>
          <p:spPr bwMode="auto">
            <a:xfrm rot="2700000">
              <a:off x="781175" y="1985945"/>
              <a:ext cx="0" cy="682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33" name="Line 1335"/>
            <p:cNvSpPr>
              <a:spLocks noChangeShapeType="1"/>
            </p:cNvSpPr>
            <p:nvPr/>
          </p:nvSpPr>
          <p:spPr bwMode="auto">
            <a:xfrm rot="2700000">
              <a:off x="269206" y="1670826"/>
              <a:ext cx="7112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34" name="Line 1336"/>
            <p:cNvSpPr>
              <a:spLocks noChangeShapeType="1"/>
            </p:cNvSpPr>
            <p:nvPr/>
          </p:nvSpPr>
          <p:spPr bwMode="auto">
            <a:xfrm rot="2700000">
              <a:off x="150144" y="1791476"/>
              <a:ext cx="7112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35" name="Line 1337"/>
            <p:cNvSpPr>
              <a:spLocks noChangeShapeType="1"/>
            </p:cNvSpPr>
            <p:nvPr/>
          </p:nvSpPr>
          <p:spPr bwMode="auto">
            <a:xfrm rot="2700000">
              <a:off x="816894" y="2016901"/>
              <a:ext cx="1587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36" name="Line 1338"/>
            <p:cNvSpPr>
              <a:spLocks noChangeShapeType="1"/>
            </p:cNvSpPr>
            <p:nvPr/>
          </p:nvSpPr>
          <p:spPr bwMode="auto">
            <a:xfrm rot="2700000">
              <a:off x="777999" y="2057383"/>
              <a:ext cx="1571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37" name="Rectangle 1339"/>
            <p:cNvSpPr>
              <a:spLocks noChangeArrowheads="1"/>
            </p:cNvSpPr>
            <p:nvPr/>
          </p:nvSpPr>
          <p:spPr bwMode="auto">
            <a:xfrm rot="2700000">
              <a:off x="923256" y="2072464"/>
              <a:ext cx="26988" cy="42862"/>
            </a:xfrm>
            <a:prstGeom prst="rect">
              <a:avLst/>
            </a:prstGeom>
            <a:solidFill>
              <a:srgbClr val="FFFFFF"/>
            </a:solidFill>
            <a:ln w="1524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38" name="Line 1340"/>
            <p:cNvSpPr>
              <a:spLocks noChangeShapeType="1"/>
            </p:cNvSpPr>
            <p:nvPr/>
          </p:nvSpPr>
          <p:spPr bwMode="auto">
            <a:xfrm rot="2700000">
              <a:off x="98550" y="1363645"/>
              <a:ext cx="274638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39" name="Line 1341"/>
            <p:cNvSpPr>
              <a:spLocks noChangeShapeType="1"/>
            </p:cNvSpPr>
            <p:nvPr/>
          </p:nvSpPr>
          <p:spPr bwMode="auto">
            <a:xfrm rot="2700000">
              <a:off x="58862" y="1401745"/>
              <a:ext cx="274638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40" name="Line 1342"/>
            <p:cNvSpPr>
              <a:spLocks noChangeShapeType="1"/>
            </p:cNvSpPr>
            <p:nvPr/>
          </p:nvSpPr>
          <p:spPr bwMode="auto">
            <a:xfrm rot="2700000">
              <a:off x="354138" y="1412857"/>
              <a:ext cx="0" cy="5556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41" name="Line 1343"/>
            <p:cNvSpPr>
              <a:spLocks noChangeShapeType="1"/>
            </p:cNvSpPr>
            <p:nvPr/>
          </p:nvSpPr>
          <p:spPr bwMode="auto">
            <a:xfrm rot="2700000" flipV="1">
              <a:off x="273969" y="1489851"/>
              <a:ext cx="0" cy="5873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42" name="Rectangle 1344"/>
            <p:cNvSpPr>
              <a:spLocks noChangeArrowheads="1"/>
            </p:cNvSpPr>
            <p:nvPr/>
          </p:nvSpPr>
          <p:spPr bwMode="auto">
            <a:xfrm rot="2700000">
              <a:off x="1016125" y="2212957"/>
              <a:ext cx="165100" cy="103188"/>
            </a:xfrm>
            <a:prstGeom prst="rect">
              <a:avLst/>
            </a:prstGeom>
            <a:solidFill>
              <a:srgbClr val="FFFFFF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43" name="Rectangle 1345"/>
            <p:cNvSpPr>
              <a:spLocks noChangeArrowheads="1"/>
            </p:cNvSpPr>
            <p:nvPr/>
          </p:nvSpPr>
          <p:spPr bwMode="auto">
            <a:xfrm rot="2700000">
              <a:off x="1081213" y="2141520"/>
              <a:ext cx="26987" cy="238125"/>
            </a:xfrm>
            <a:prstGeom prst="rect">
              <a:avLst/>
            </a:prstGeom>
            <a:solidFill>
              <a:srgbClr val="FFFFFF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44" name="Rectangle 1346"/>
            <p:cNvSpPr>
              <a:spLocks noChangeArrowheads="1"/>
            </p:cNvSpPr>
            <p:nvPr/>
          </p:nvSpPr>
          <p:spPr bwMode="auto">
            <a:xfrm rot="2700000">
              <a:off x="951831" y="2218514"/>
              <a:ext cx="292100" cy="88900"/>
            </a:xfrm>
            <a:prstGeom prst="rect">
              <a:avLst/>
            </a:prstGeom>
            <a:solidFill>
              <a:srgbClr val="FFFFFF"/>
            </a:solidFill>
            <a:ln w="1524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45" name="Rectangle 1348"/>
            <p:cNvSpPr>
              <a:spLocks noChangeArrowheads="1"/>
            </p:cNvSpPr>
            <p:nvPr/>
          </p:nvSpPr>
          <p:spPr bwMode="auto">
            <a:xfrm>
              <a:off x="3518819" y="2569351"/>
              <a:ext cx="82550" cy="265113"/>
            </a:xfrm>
            <a:prstGeom prst="rect">
              <a:avLst/>
            </a:prstGeom>
            <a:solidFill>
              <a:srgbClr val="FFFFFF"/>
            </a:solidFill>
            <a:ln w="1524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46" name="Line 1349"/>
            <p:cNvSpPr>
              <a:spLocks noChangeShapeType="1"/>
            </p:cNvSpPr>
            <p:nvPr/>
          </p:nvSpPr>
          <p:spPr bwMode="auto">
            <a:xfrm>
              <a:off x="3669631" y="2216926"/>
              <a:ext cx="0" cy="3540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47" name="Line 1350"/>
            <p:cNvSpPr>
              <a:spLocks noChangeShapeType="1"/>
            </p:cNvSpPr>
            <p:nvPr/>
          </p:nvSpPr>
          <p:spPr bwMode="auto">
            <a:xfrm>
              <a:off x="3669631" y="2834464"/>
              <a:ext cx="0" cy="3556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48" name="Line 1351"/>
            <p:cNvSpPr>
              <a:spLocks noChangeShapeType="1"/>
            </p:cNvSpPr>
            <p:nvPr/>
          </p:nvSpPr>
          <p:spPr bwMode="auto">
            <a:xfrm>
              <a:off x="4080794" y="2836051"/>
              <a:ext cx="0" cy="3556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49" name="Line 1352"/>
            <p:cNvSpPr>
              <a:spLocks noChangeShapeType="1"/>
            </p:cNvSpPr>
            <p:nvPr/>
          </p:nvSpPr>
          <p:spPr bwMode="auto">
            <a:xfrm>
              <a:off x="4079206" y="2216926"/>
              <a:ext cx="0" cy="3540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50" name="Line 1353"/>
            <p:cNvSpPr>
              <a:spLocks noChangeShapeType="1"/>
            </p:cNvSpPr>
            <p:nvPr/>
          </p:nvSpPr>
          <p:spPr bwMode="auto">
            <a:xfrm>
              <a:off x="3737894" y="2529664"/>
              <a:ext cx="0" cy="5873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51" name="Line 1354"/>
            <p:cNvSpPr>
              <a:spLocks noChangeShapeType="1"/>
            </p:cNvSpPr>
            <p:nvPr/>
          </p:nvSpPr>
          <p:spPr bwMode="auto">
            <a:xfrm>
              <a:off x="3737894" y="2815414"/>
              <a:ext cx="0" cy="603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52" name="Line 1355"/>
            <p:cNvSpPr>
              <a:spLocks noChangeShapeType="1"/>
            </p:cNvSpPr>
            <p:nvPr/>
          </p:nvSpPr>
          <p:spPr bwMode="auto">
            <a:xfrm>
              <a:off x="4010944" y="2529664"/>
              <a:ext cx="0" cy="571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53" name="Line 1356"/>
            <p:cNvSpPr>
              <a:spLocks noChangeShapeType="1"/>
            </p:cNvSpPr>
            <p:nvPr/>
          </p:nvSpPr>
          <p:spPr bwMode="auto">
            <a:xfrm>
              <a:off x="4012531" y="2815414"/>
              <a:ext cx="0" cy="603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54" name="Line 1357"/>
            <p:cNvSpPr>
              <a:spLocks noChangeShapeType="1"/>
            </p:cNvSpPr>
            <p:nvPr/>
          </p:nvSpPr>
          <p:spPr bwMode="auto">
            <a:xfrm>
              <a:off x="3737894" y="2586814"/>
              <a:ext cx="0" cy="2270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55" name="Line 1358"/>
            <p:cNvSpPr>
              <a:spLocks noChangeShapeType="1"/>
            </p:cNvSpPr>
            <p:nvPr/>
          </p:nvSpPr>
          <p:spPr bwMode="auto">
            <a:xfrm>
              <a:off x="4009356" y="2591576"/>
              <a:ext cx="0" cy="2270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56" name="Rectangle 1359"/>
            <p:cNvSpPr>
              <a:spLocks noChangeArrowheads="1"/>
            </p:cNvSpPr>
            <p:nvPr/>
          </p:nvSpPr>
          <p:spPr bwMode="auto">
            <a:xfrm>
              <a:off x="2172619" y="2570939"/>
              <a:ext cx="122237" cy="261937"/>
            </a:xfrm>
            <a:prstGeom prst="rect">
              <a:avLst/>
            </a:prstGeom>
            <a:solidFill>
              <a:srgbClr val="FFFFFF"/>
            </a:solidFill>
            <a:ln w="1524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57" name="Line 1362"/>
            <p:cNvSpPr>
              <a:spLocks noChangeShapeType="1"/>
            </p:cNvSpPr>
            <p:nvPr/>
          </p:nvSpPr>
          <p:spPr bwMode="auto">
            <a:xfrm>
              <a:off x="956594" y="2123264"/>
              <a:ext cx="341312" cy="3413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58" name="Line 1376"/>
            <p:cNvSpPr>
              <a:spLocks noChangeShapeType="1"/>
            </p:cNvSpPr>
            <p:nvPr/>
          </p:nvSpPr>
          <p:spPr bwMode="auto">
            <a:xfrm rot="21000000">
              <a:off x="4490369" y="2429651"/>
              <a:ext cx="4921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59" name="Line 1377"/>
            <p:cNvSpPr>
              <a:spLocks noChangeShapeType="1"/>
            </p:cNvSpPr>
            <p:nvPr/>
          </p:nvSpPr>
          <p:spPr bwMode="auto">
            <a:xfrm rot="21000000">
              <a:off x="4531644" y="2661426"/>
              <a:ext cx="4921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60" name="Line 1378"/>
            <p:cNvSpPr>
              <a:spLocks noChangeShapeType="1"/>
            </p:cNvSpPr>
            <p:nvPr/>
          </p:nvSpPr>
          <p:spPr bwMode="auto">
            <a:xfrm rot="21000000">
              <a:off x="4999956" y="2383614"/>
              <a:ext cx="0" cy="23653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61" name="Line 1379"/>
            <p:cNvSpPr>
              <a:spLocks noChangeShapeType="1"/>
            </p:cNvSpPr>
            <p:nvPr/>
          </p:nvSpPr>
          <p:spPr bwMode="auto">
            <a:xfrm rot="21000000">
              <a:off x="4498306" y="2472514"/>
              <a:ext cx="0" cy="4603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62" name="Line 1380"/>
            <p:cNvSpPr>
              <a:spLocks noChangeShapeType="1"/>
            </p:cNvSpPr>
            <p:nvPr/>
          </p:nvSpPr>
          <p:spPr bwMode="auto">
            <a:xfrm rot="21000000">
              <a:off x="4528469" y="2658251"/>
              <a:ext cx="0" cy="4603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63" name="Line 1381"/>
            <p:cNvSpPr>
              <a:spLocks noChangeShapeType="1"/>
            </p:cNvSpPr>
            <p:nvPr/>
          </p:nvSpPr>
          <p:spPr bwMode="auto">
            <a:xfrm rot="21000000">
              <a:off x="4155406" y="2550301"/>
              <a:ext cx="3492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64" name="Line 1382"/>
            <p:cNvSpPr>
              <a:spLocks noChangeShapeType="1"/>
            </p:cNvSpPr>
            <p:nvPr/>
          </p:nvSpPr>
          <p:spPr bwMode="auto">
            <a:xfrm rot="21000000">
              <a:off x="4155406" y="2694764"/>
              <a:ext cx="3746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65" name="Rectangle 1384"/>
            <p:cNvSpPr>
              <a:spLocks noChangeArrowheads="1"/>
            </p:cNvSpPr>
            <p:nvPr/>
          </p:nvSpPr>
          <p:spPr bwMode="auto">
            <a:xfrm>
              <a:off x="4156994" y="2401076"/>
              <a:ext cx="28575" cy="492125"/>
            </a:xfrm>
            <a:prstGeom prst="rect">
              <a:avLst/>
            </a:prstGeom>
            <a:solidFill>
              <a:srgbClr val="FFFFFF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66" name="Rectangle 1388"/>
            <p:cNvSpPr>
              <a:spLocks noChangeArrowheads="1"/>
            </p:cNvSpPr>
            <p:nvPr/>
          </p:nvSpPr>
          <p:spPr bwMode="auto">
            <a:xfrm rot="1609955">
              <a:off x="4126831" y="2332814"/>
              <a:ext cx="71438" cy="9525"/>
            </a:xfrm>
            <a:prstGeom prst="rect">
              <a:avLst/>
            </a:prstGeom>
            <a:solidFill>
              <a:srgbClr val="FFFFFF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67" name="Rectangle 1389"/>
            <p:cNvSpPr>
              <a:spLocks noChangeArrowheads="1"/>
            </p:cNvSpPr>
            <p:nvPr/>
          </p:nvSpPr>
          <p:spPr bwMode="auto">
            <a:xfrm rot="21000000">
              <a:off x="4045869" y="2591576"/>
              <a:ext cx="176212" cy="131763"/>
            </a:xfrm>
            <a:prstGeom prst="rect">
              <a:avLst/>
            </a:prstGeom>
            <a:solidFill>
              <a:srgbClr val="FFFFFF"/>
            </a:solidFill>
            <a:ln w="1524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68" name="Line 1390"/>
            <p:cNvSpPr>
              <a:spLocks noChangeShapeType="1"/>
            </p:cNvSpPr>
            <p:nvPr/>
          </p:nvSpPr>
          <p:spPr bwMode="auto">
            <a:xfrm rot="21000000">
              <a:off x="4004594" y="2585226"/>
              <a:ext cx="995362" cy="47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69" name="Line 1405"/>
            <p:cNvSpPr>
              <a:spLocks noChangeShapeType="1"/>
            </p:cNvSpPr>
            <p:nvPr/>
          </p:nvSpPr>
          <p:spPr bwMode="auto">
            <a:xfrm>
              <a:off x="931194" y="2953526"/>
              <a:ext cx="39687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70" name="Line 1418"/>
            <p:cNvSpPr>
              <a:spLocks noChangeShapeType="1"/>
            </p:cNvSpPr>
            <p:nvPr/>
          </p:nvSpPr>
          <p:spPr bwMode="auto">
            <a:xfrm>
              <a:off x="1870994" y="2702701"/>
              <a:ext cx="186848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71" name="Line 1419"/>
            <p:cNvSpPr>
              <a:spLocks noChangeShapeType="1"/>
            </p:cNvSpPr>
            <p:nvPr/>
          </p:nvSpPr>
          <p:spPr bwMode="auto">
            <a:xfrm rot="60000">
              <a:off x="951831" y="2123264"/>
              <a:ext cx="357188" cy="357187"/>
            </a:xfrm>
            <a:prstGeom prst="line">
              <a:avLst/>
            </a:prstGeom>
            <a:noFill/>
            <a:ln w="1524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72" name="Line 1420"/>
            <p:cNvSpPr>
              <a:spLocks noChangeShapeType="1"/>
            </p:cNvSpPr>
            <p:nvPr/>
          </p:nvSpPr>
          <p:spPr bwMode="auto">
            <a:xfrm rot="21540000">
              <a:off x="958475" y="2116618"/>
              <a:ext cx="362239" cy="364207"/>
            </a:xfrm>
            <a:prstGeom prst="line">
              <a:avLst/>
            </a:prstGeom>
            <a:noFill/>
            <a:ln w="1524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73" name="Arc 1423"/>
            <p:cNvSpPr>
              <a:spLocks noChangeAspect="1"/>
            </p:cNvSpPr>
            <p:nvPr/>
          </p:nvSpPr>
          <p:spPr bwMode="auto">
            <a:xfrm flipV="1">
              <a:off x="3739481" y="1154889"/>
              <a:ext cx="273050" cy="1544637"/>
            </a:xfrm>
            <a:custGeom>
              <a:avLst/>
              <a:gdLst>
                <a:gd name="T0" fmla="*/ 0 w 3807"/>
                <a:gd name="T1" fmla="*/ 0 h 21600"/>
                <a:gd name="T2" fmla="*/ 1404626218 w 3807"/>
                <a:gd name="T3" fmla="*/ 123606134 h 21600"/>
                <a:gd name="T4" fmla="*/ 0 w 3807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807"/>
                <a:gd name="T10" fmla="*/ 0 h 21600"/>
                <a:gd name="T11" fmla="*/ 3807 w 380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07" h="21600" fill="none" extrusionOk="0">
                  <a:moveTo>
                    <a:pt x="-1" y="0"/>
                  </a:moveTo>
                  <a:cubicBezTo>
                    <a:pt x="1276" y="0"/>
                    <a:pt x="2550" y="113"/>
                    <a:pt x="3806" y="338"/>
                  </a:cubicBezTo>
                </a:path>
                <a:path w="3807" h="21600" stroke="0" extrusionOk="0">
                  <a:moveTo>
                    <a:pt x="-1" y="0"/>
                  </a:moveTo>
                  <a:cubicBezTo>
                    <a:pt x="1276" y="0"/>
                    <a:pt x="2550" y="113"/>
                    <a:pt x="3806" y="33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240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74" name="Arc 1424"/>
            <p:cNvSpPr>
              <a:spLocks/>
            </p:cNvSpPr>
            <p:nvPr/>
          </p:nvSpPr>
          <p:spPr bwMode="auto">
            <a:xfrm rot="240000" flipH="1" flipV="1">
              <a:off x="1297906" y="1951814"/>
              <a:ext cx="677863" cy="822325"/>
            </a:xfrm>
            <a:custGeom>
              <a:avLst/>
              <a:gdLst>
                <a:gd name="T0" fmla="*/ 0 w 17819"/>
                <a:gd name="T1" fmla="*/ 8497662 h 21600"/>
                <a:gd name="T2" fmla="*/ 980977309 w 17819"/>
                <a:gd name="T3" fmla="*/ 347292239 h 21600"/>
                <a:gd name="T4" fmla="*/ 141924607 w 17819"/>
                <a:gd name="T5" fmla="*/ 1191853363 h 21600"/>
                <a:gd name="T6" fmla="*/ 0 60000 65536"/>
                <a:gd name="T7" fmla="*/ 0 60000 65536"/>
                <a:gd name="T8" fmla="*/ 0 60000 65536"/>
                <a:gd name="T9" fmla="*/ 0 w 17819"/>
                <a:gd name="T10" fmla="*/ 0 h 21600"/>
                <a:gd name="T11" fmla="*/ 17819 w 1781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19" h="21600" fill="none" extrusionOk="0">
                  <a:moveTo>
                    <a:pt x="0" y="154"/>
                  </a:moveTo>
                  <a:cubicBezTo>
                    <a:pt x="855" y="51"/>
                    <a:pt x="1716" y="-1"/>
                    <a:pt x="2578" y="0"/>
                  </a:cubicBezTo>
                  <a:cubicBezTo>
                    <a:pt x="8290" y="0"/>
                    <a:pt x="13770" y="2263"/>
                    <a:pt x="17818" y="6294"/>
                  </a:cubicBezTo>
                </a:path>
                <a:path w="17819" h="21600" stroke="0" extrusionOk="0">
                  <a:moveTo>
                    <a:pt x="0" y="154"/>
                  </a:moveTo>
                  <a:cubicBezTo>
                    <a:pt x="855" y="51"/>
                    <a:pt x="1716" y="-1"/>
                    <a:pt x="2578" y="0"/>
                  </a:cubicBezTo>
                  <a:cubicBezTo>
                    <a:pt x="8290" y="0"/>
                    <a:pt x="13770" y="2263"/>
                    <a:pt x="17818" y="6294"/>
                  </a:cubicBezTo>
                  <a:lnTo>
                    <a:pt x="2578" y="21600"/>
                  </a:lnTo>
                  <a:close/>
                </a:path>
              </a:pathLst>
            </a:cu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75" name="Line 1425"/>
            <p:cNvSpPr>
              <a:spLocks noChangeAspect="1" noChangeShapeType="1"/>
            </p:cNvSpPr>
            <p:nvPr/>
          </p:nvSpPr>
          <p:spPr bwMode="auto">
            <a:xfrm rot="240000">
              <a:off x="940719" y="2134376"/>
              <a:ext cx="365125" cy="36512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76" name="Line 1426"/>
            <p:cNvSpPr>
              <a:spLocks noChangeAspect="1" noChangeShapeType="1"/>
            </p:cNvSpPr>
            <p:nvPr/>
          </p:nvSpPr>
          <p:spPr bwMode="auto">
            <a:xfrm rot="21360000">
              <a:off x="966119" y="2107389"/>
              <a:ext cx="317500" cy="317500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77" name="Arc 1427"/>
            <p:cNvSpPr>
              <a:spLocks/>
            </p:cNvSpPr>
            <p:nvPr/>
          </p:nvSpPr>
          <p:spPr bwMode="auto">
            <a:xfrm rot="21360000" flipH="1" flipV="1">
              <a:off x="1274094" y="1805764"/>
              <a:ext cx="581025" cy="812800"/>
            </a:xfrm>
            <a:custGeom>
              <a:avLst/>
              <a:gdLst>
                <a:gd name="T0" fmla="*/ 174912002 w 15241"/>
                <a:gd name="T1" fmla="*/ 0 h 21368"/>
                <a:gd name="T2" fmla="*/ 844418311 w 15241"/>
                <a:gd name="T3" fmla="*/ 333636933 h 21368"/>
                <a:gd name="T4" fmla="*/ 0 w 15241"/>
                <a:gd name="T5" fmla="*/ 1176042659 h 21368"/>
                <a:gd name="T6" fmla="*/ 0 60000 65536"/>
                <a:gd name="T7" fmla="*/ 0 60000 65536"/>
                <a:gd name="T8" fmla="*/ 0 60000 65536"/>
                <a:gd name="T9" fmla="*/ 0 w 15241"/>
                <a:gd name="T10" fmla="*/ 0 h 21368"/>
                <a:gd name="T11" fmla="*/ 15241 w 15241"/>
                <a:gd name="T12" fmla="*/ 21368 h 21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41" h="21368" fill="none" extrusionOk="0">
                  <a:moveTo>
                    <a:pt x="3157" y="-1"/>
                  </a:moveTo>
                  <a:cubicBezTo>
                    <a:pt x="7729" y="675"/>
                    <a:pt x="11965" y="2800"/>
                    <a:pt x="15240" y="6062"/>
                  </a:cubicBezTo>
                </a:path>
                <a:path w="15241" h="21368" stroke="0" extrusionOk="0">
                  <a:moveTo>
                    <a:pt x="3157" y="-1"/>
                  </a:moveTo>
                  <a:cubicBezTo>
                    <a:pt x="7729" y="675"/>
                    <a:pt x="11965" y="2800"/>
                    <a:pt x="15240" y="6062"/>
                  </a:cubicBezTo>
                  <a:lnTo>
                    <a:pt x="0" y="21368"/>
                  </a:lnTo>
                  <a:close/>
                </a:path>
              </a:pathLst>
            </a:cu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78" name="Line 1428"/>
            <p:cNvSpPr>
              <a:spLocks noChangeAspect="1" noChangeShapeType="1"/>
            </p:cNvSpPr>
            <p:nvPr/>
          </p:nvSpPr>
          <p:spPr bwMode="auto">
            <a:xfrm flipV="1">
              <a:off x="1942431" y="2759851"/>
              <a:ext cx="547688" cy="25400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79" name="Line 1429"/>
            <p:cNvSpPr>
              <a:spLocks noChangeAspect="1" noChangeShapeType="1"/>
            </p:cNvSpPr>
            <p:nvPr/>
          </p:nvSpPr>
          <p:spPr bwMode="auto">
            <a:xfrm>
              <a:off x="1739231" y="2609039"/>
              <a:ext cx="747713" cy="36512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80" name="Line 1430"/>
            <p:cNvSpPr>
              <a:spLocks noChangeAspect="1" noChangeShapeType="1"/>
            </p:cNvSpPr>
            <p:nvPr/>
          </p:nvSpPr>
          <p:spPr bwMode="auto">
            <a:xfrm flipV="1">
              <a:off x="2498056" y="2586814"/>
              <a:ext cx="711200" cy="58737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81" name="Line 1431"/>
            <p:cNvSpPr>
              <a:spLocks noChangeAspect="1" noChangeShapeType="1"/>
            </p:cNvSpPr>
            <p:nvPr/>
          </p:nvSpPr>
          <p:spPr bwMode="auto">
            <a:xfrm>
              <a:off x="3217194" y="2588401"/>
              <a:ext cx="655637" cy="52388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82" name="Line 1432"/>
            <p:cNvSpPr>
              <a:spLocks noChangeAspect="1" noChangeShapeType="1"/>
            </p:cNvSpPr>
            <p:nvPr/>
          </p:nvSpPr>
          <p:spPr bwMode="auto">
            <a:xfrm flipV="1">
              <a:off x="3225131" y="2764614"/>
              <a:ext cx="654050" cy="49212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83" name="Line 1433"/>
            <p:cNvSpPr>
              <a:spLocks noChangeAspect="1" noChangeShapeType="1"/>
            </p:cNvSpPr>
            <p:nvPr/>
          </p:nvSpPr>
          <p:spPr bwMode="auto">
            <a:xfrm rot="21000000">
              <a:off x="3888398" y="2563089"/>
              <a:ext cx="859545" cy="64646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84" name="Line 1434"/>
            <p:cNvSpPr>
              <a:spLocks noChangeAspect="1" noChangeShapeType="1"/>
            </p:cNvSpPr>
            <p:nvPr/>
          </p:nvSpPr>
          <p:spPr bwMode="auto">
            <a:xfrm rot="21000000" flipV="1">
              <a:off x="3873762" y="2618085"/>
              <a:ext cx="887202" cy="68019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85" name="Line 1435"/>
            <p:cNvSpPr>
              <a:spLocks noChangeAspect="1" noChangeShapeType="1"/>
            </p:cNvSpPr>
            <p:nvPr/>
          </p:nvSpPr>
          <p:spPr bwMode="auto">
            <a:xfrm>
              <a:off x="2510756" y="2759851"/>
              <a:ext cx="708025" cy="55563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86" name="Line 1436"/>
            <p:cNvSpPr>
              <a:spLocks noChangeShapeType="1"/>
            </p:cNvSpPr>
            <p:nvPr/>
          </p:nvSpPr>
          <p:spPr bwMode="auto">
            <a:xfrm>
              <a:off x="1753519" y="2512201"/>
              <a:ext cx="68262" cy="6985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87" name="Line 1437"/>
            <p:cNvSpPr>
              <a:spLocks noChangeShapeType="1"/>
            </p:cNvSpPr>
            <p:nvPr/>
          </p:nvSpPr>
          <p:spPr bwMode="auto">
            <a:xfrm>
              <a:off x="1815431" y="2580464"/>
              <a:ext cx="361950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88" name="Line 1438"/>
            <p:cNvSpPr>
              <a:spLocks noChangeShapeType="1"/>
            </p:cNvSpPr>
            <p:nvPr/>
          </p:nvSpPr>
          <p:spPr bwMode="auto">
            <a:xfrm>
              <a:off x="2177381" y="2566026"/>
              <a:ext cx="0" cy="47625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89" name="Oval 4"/>
            <p:cNvSpPr>
              <a:spLocks noChangeArrowheads="1"/>
            </p:cNvSpPr>
            <p:nvPr/>
          </p:nvSpPr>
          <p:spPr bwMode="auto">
            <a:xfrm>
              <a:off x="5563964" y="692696"/>
              <a:ext cx="3456411" cy="3456384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90" name="Line 6"/>
            <p:cNvSpPr>
              <a:spLocks noChangeShapeType="1"/>
            </p:cNvSpPr>
            <p:nvPr/>
          </p:nvSpPr>
          <p:spPr bwMode="auto">
            <a:xfrm flipV="1">
              <a:off x="4834623" y="1101443"/>
              <a:ext cx="1335709" cy="11713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91" name="Rectangle 1210"/>
            <p:cNvSpPr>
              <a:spLocks noChangeArrowheads="1"/>
            </p:cNvSpPr>
            <p:nvPr/>
          </p:nvSpPr>
          <p:spPr bwMode="auto">
            <a:xfrm>
              <a:off x="4470124" y="1415476"/>
              <a:ext cx="1131213" cy="228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Focal plane</a:t>
              </a:r>
            </a:p>
          </p:txBody>
        </p:sp>
        <p:sp>
          <p:nvSpPr>
            <p:cNvPr id="692" name="Text Box 1447"/>
            <p:cNvSpPr txBox="1">
              <a:spLocks noChangeArrowheads="1"/>
            </p:cNvSpPr>
            <p:nvPr/>
          </p:nvSpPr>
          <p:spPr bwMode="auto">
            <a:xfrm>
              <a:off x="4387354" y="3745607"/>
              <a:ext cx="21113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1</a:t>
              </a:r>
            </a:p>
          </p:txBody>
        </p:sp>
        <p:sp>
          <p:nvSpPr>
            <p:cNvPr id="693" name="Line 1444"/>
            <p:cNvSpPr>
              <a:spLocks noChangeShapeType="1"/>
            </p:cNvSpPr>
            <p:nvPr/>
          </p:nvSpPr>
          <p:spPr bwMode="auto">
            <a:xfrm>
              <a:off x="3823791" y="3785294"/>
              <a:ext cx="13589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94" name="Line 1445"/>
            <p:cNvSpPr>
              <a:spLocks noChangeShapeType="1"/>
            </p:cNvSpPr>
            <p:nvPr/>
          </p:nvSpPr>
          <p:spPr bwMode="auto">
            <a:xfrm>
              <a:off x="3830141" y="3717032"/>
              <a:ext cx="0" cy="635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95" name="Line 1446"/>
            <p:cNvSpPr>
              <a:spLocks noChangeShapeType="1"/>
            </p:cNvSpPr>
            <p:nvPr/>
          </p:nvSpPr>
          <p:spPr bwMode="auto">
            <a:xfrm>
              <a:off x="5176341" y="3717032"/>
              <a:ext cx="0" cy="635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96" name="Line 1448"/>
            <p:cNvSpPr>
              <a:spLocks noChangeShapeType="1"/>
            </p:cNvSpPr>
            <p:nvPr/>
          </p:nvSpPr>
          <p:spPr bwMode="auto">
            <a:xfrm>
              <a:off x="4503241" y="3717032"/>
              <a:ext cx="0" cy="635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697" name="Text Box 1449"/>
            <p:cNvSpPr txBox="1">
              <a:spLocks noChangeArrowheads="1"/>
            </p:cNvSpPr>
            <p:nvPr/>
          </p:nvSpPr>
          <p:spPr bwMode="auto">
            <a:xfrm>
              <a:off x="5046166" y="3745607"/>
              <a:ext cx="531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2 m</a:t>
              </a:r>
            </a:p>
          </p:txBody>
        </p:sp>
        <p:sp>
          <p:nvSpPr>
            <p:cNvPr id="698" name="Text Box 1450"/>
            <p:cNvSpPr txBox="1">
              <a:spLocks noChangeArrowheads="1"/>
            </p:cNvSpPr>
            <p:nvPr/>
          </p:nvSpPr>
          <p:spPr bwMode="auto">
            <a:xfrm>
              <a:off x="3707904" y="3745607"/>
              <a:ext cx="2524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0</a:t>
              </a:r>
            </a:p>
          </p:txBody>
        </p:sp>
        <p:sp>
          <p:nvSpPr>
            <p:cNvPr id="699" name="Rectangle 1451"/>
            <p:cNvSpPr>
              <a:spLocks noChangeArrowheads="1"/>
            </p:cNvSpPr>
            <p:nvPr/>
          </p:nvSpPr>
          <p:spPr bwMode="auto">
            <a:xfrm>
              <a:off x="3782344" y="3240864"/>
              <a:ext cx="22923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D2</a:t>
              </a:r>
            </a:p>
          </p:txBody>
        </p:sp>
        <p:sp>
          <p:nvSpPr>
            <p:cNvPr id="700" name="Rectangle 1452"/>
            <p:cNvSpPr>
              <a:spLocks noChangeArrowheads="1"/>
            </p:cNvSpPr>
            <p:nvPr/>
          </p:nvSpPr>
          <p:spPr bwMode="auto">
            <a:xfrm>
              <a:off x="3212431" y="3336114"/>
              <a:ext cx="23884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Q2</a:t>
              </a:r>
            </a:p>
          </p:txBody>
        </p:sp>
        <p:sp>
          <p:nvSpPr>
            <p:cNvPr id="701" name="Rectangle 1453"/>
            <p:cNvSpPr>
              <a:spLocks noChangeArrowheads="1"/>
            </p:cNvSpPr>
            <p:nvPr/>
          </p:nvSpPr>
          <p:spPr bwMode="auto">
            <a:xfrm>
              <a:off x="2537744" y="3336114"/>
              <a:ext cx="23884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Q1</a:t>
              </a:r>
            </a:p>
          </p:txBody>
        </p:sp>
        <p:sp>
          <p:nvSpPr>
            <p:cNvPr id="702" name="Rectangle 1454"/>
            <p:cNvSpPr>
              <a:spLocks noChangeArrowheads="1"/>
            </p:cNvSpPr>
            <p:nvPr/>
          </p:nvSpPr>
          <p:spPr bwMode="auto">
            <a:xfrm>
              <a:off x="1740819" y="3344051"/>
              <a:ext cx="22923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D1</a:t>
              </a:r>
            </a:p>
          </p:txBody>
        </p:sp>
        <p:sp>
          <p:nvSpPr>
            <p:cNvPr id="703" name="Rectangle 1455"/>
            <p:cNvSpPr>
              <a:spLocks noChangeArrowheads="1"/>
            </p:cNvSpPr>
            <p:nvPr/>
          </p:nvSpPr>
          <p:spPr bwMode="auto">
            <a:xfrm>
              <a:off x="35496" y="2462989"/>
              <a:ext cx="717550" cy="68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Rotating </a:t>
              </a:r>
              <a:r>
                <a:rPr kumimoji="0" lang="en-US" altLang="ja-JP" sz="1400" b="0" i="0" u="none" strike="noStrike" kern="0" cap="none" spc="0" normalizeH="0" baseline="30000" noProof="0" dirty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248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Cm target</a:t>
              </a:r>
            </a:p>
          </p:txBody>
        </p:sp>
        <p:sp>
          <p:nvSpPr>
            <p:cNvPr id="704" name="Line 1456"/>
            <p:cNvSpPr>
              <a:spLocks noChangeShapeType="1"/>
            </p:cNvSpPr>
            <p:nvPr/>
          </p:nvSpPr>
          <p:spPr bwMode="auto">
            <a:xfrm flipH="1">
              <a:off x="524383" y="2287981"/>
              <a:ext cx="262731" cy="183133"/>
            </a:xfrm>
            <a:prstGeom prst="line">
              <a:avLst/>
            </a:prstGeom>
            <a:noFill/>
            <a:ln w="15240">
              <a:solidFill>
                <a:srgbClr val="2D2DB9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05" name="Rectangle 1457"/>
            <p:cNvSpPr>
              <a:spLocks noChangeArrowheads="1"/>
            </p:cNvSpPr>
            <p:nvPr/>
          </p:nvSpPr>
          <p:spPr bwMode="auto">
            <a:xfrm>
              <a:off x="268877" y="792798"/>
              <a:ext cx="220566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Differential pumping section</a:t>
              </a:r>
            </a:p>
          </p:txBody>
        </p:sp>
        <p:sp>
          <p:nvSpPr>
            <p:cNvPr id="706" name="Rectangle 1458"/>
            <p:cNvSpPr>
              <a:spLocks noChangeArrowheads="1"/>
            </p:cNvSpPr>
            <p:nvPr/>
          </p:nvSpPr>
          <p:spPr bwMode="auto">
            <a:xfrm>
              <a:off x="1021597" y="1127485"/>
              <a:ext cx="153098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Beam from RILAC</a:t>
              </a:r>
            </a:p>
          </p:txBody>
        </p:sp>
        <p:sp>
          <p:nvSpPr>
            <p:cNvPr id="707" name="Rectangle 1459"/>
            <p:cNvSpPr>
              <a:spLocks noChangeArrowheads="1"/>
            </p:cNvSpPr>
            <p:nvPr/>
          </p:nvSpPr>
          <p:spPr bwMode="auto">
            <a:xfrm>
              <a:off x="1677655" y="1705897"/>
              <a:ext cx="112712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Beam dump</a:t>
              </a:r>
            </a:p>
          </p:txBody>
        </p:sp>
        <p:sp>
          <p:nvSpPr>
            <p:cNvPr id="708" name="Rectangle 1460"/>
            <p:cNvSpPr>
              <a:spLocks noChangeArrowheads="1"/>
            </p:cNvSpPr>
            <p:nvPr/>
          </p:nvSpPr>
          <p:spPr bwMode="auto">
            <a:xfrm>
              <a:off x="3712494" y="1715276"/>
              <a:ext cx="70692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Gas inlet</a:t>
              </a:r>
            </a:p>
          </p:txBody>
        </p:sp>
        <p:sp>
          <p:nvSpPr>
            <p:cNvPr id="709" name="Line 1462"/>
            <p:cNvSpPr>
              <a:spLocks noChangeShapeType="1"/>
            </p:cNvSpPr>
            <p:nvPr/>
          </p:nvSpPr>
          <p:spPr bwMode="auto">
            <a:xfrm flipV="1">
              <a:off x="1861469" y="1921651"/>
              <a:ext cx="90487" cy="642938"/>
            </a:xfrm>
            <a:prstGeom prst="line">
              <a:avLst/>
            </a:prstGeom>
            <a:noFill/>
            <a:ln w="15240">
              <a:solidFill>
                <a:srgbClr val="0099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10" name="Line 1463"/>
            <p:cNvSpPr>
              <a:spLocks noChangeShapeType="1"/>
            </p:cNvSpPr>
            <p:nvPr/>
          </p:nvSpPr>
          <p:spPr bwMode="auto">
            <a:xfrm flipH="1" flipV="1">
              <a:off x="4076031" y="1921651"/>
              <a:ext cx="88900" cy="3968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11" name="Line 1464"/>
            <p:cNvSpPr>
              <a:spLocks noChangeShapeType="1"/>
            </p:cNvSpPr>
            <p:nvPr/>
          </p:nvSpPr>
          <p:spPr bwMode="auto">
            <a:xfrm flipV="1">
              <a:off x="627981" y="1014876"/>
              <a:ext cx="288662" cy="62578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12" name="Rectangle 1465"/>
            <p:cNvSpPr>
              <a:spLocks noChangeArrowheads="1"/>
            </p:cNvSpPr>
            <p:nvPr/>
          </p:nvSpPr>
          <p:spPr bwMode="auto">
            <a:xfrm>
              <a:off x="107504" y="3358153"/>
              <a:ext cx="139065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Elastic scattering beam monitor</a:t>
              </a:r>
            </a:p>
          </p:txBody>
        </p:sp>
        <p:sp>
          <p:nvSpPr>
            <p:cNvPr id="713" name="Line 1466"/>
            <p:cNvSpPr>
              <a:spLocks noChangeShapeType="1"/>
            </p:cNvSpPr>
            <p:nvPr/>
          </p:nvSpPr>
          <p:spPr bwMode="auto">
            <a:xfrm flipH="1">
              <a:off x="852616" y="2983689"/>
              <a:ext cx="99214" cy="374464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14" name="Rectangle 1467"/>
            <p:cNvSpPr>
              <a:spLocks noChangeArrowheads="1"/>
            </p:cNvSpPr>
            <p:nvPr/>
          </p:nvSpPr>
          <p:spPr bwMode="auto">
            <a:xfrm>
              <a:off x="2323751" y="1278607"/>
              <a:ext cx="174471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Evaporation Residues (ERs)</a:t>
              </a:r>
            </a:p>
          </p:txBody>
        </p:sp>
        <p:sp>
          <p:nvSpPr>
            <p:cNvPr id="715" name="Line 1468"/>
            <p:cNvSpPr>
              <a:spLocks noChangeShapeType="1"/>
            </p:cNvSpPr>
            <p:nvPr/>
          </p:nvSpPr>
          <p:spPr bwMode="auto">
            <a:xfrm flipH="1" flipV="1">
              <a:off x="3246902" y="1743753"/>
              <a:ext cx="151266" cy="895448"/>
            </a:xfrm>
            <a:prstGeom prst="line">
              <a:avLst/>
            </a:prstGeom>
            <a:noFill/>
            <a:ln w="15240">
              <a:solidFill>
                <a:srgbClr val="FF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16" name="Line 1469"/>
            <p:cNvSpPr>
              <a:spLocks noChangeShapeType="1"/>
            </p:cNvSpPr>
            <p:nvPr/>
          </p:nvSpPr>
          <p:spPr bwMode="auto">
            <a:xfrm flipH="1" flipV="1">
              <a:off x="4894123" y="1659183"/>
              <a:ext cx="45719" cy="86028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17" name="Line 1732"/>
            <p:cNvSpPr>
              <a:spLocks noChangeShapeType="1"/>
            </p:cNvSpPr>
            <p:nvPr/>
          </p:nvSpPr>
          <p:spPr bwMode="auto">
            <a:xfrm flipH="1">
              <a:off x="4093494" y="2329639"/>
              <a:ext cx="58737" cy="1000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18" name="Line 1733"/>
            <p:cNvSpPr>
              <a:spLocks noChangeShapeType="1"/>
            </p:cNvSpPr>
            <p:nvPr/>
          </p:nvSpPr>
          <p:spPr bwMode="auto">
            <a:xfrm flipH="1">
              <a:off x="4117306" y="2348689"/>
              <a:ext cx="50800" cy="936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19" name="Line 1734"/>
            <p:cNvSpPr>
              <a:spLocks noChangeShapeType="1"/>
            </p:cNvSpPr>
            <p:nvPr/>
          </p:nvSpPr>
          <p:spPr bwMode="auto">
            <a:xfrm>
              <a:off x="4095081" y="2428064"/>
              <a:ext cx="0" cy="1698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20" name="Line 1735"/>
            <p:cNvSpPr>
              <a:spLocks noChangeShapeType="1"/>
            </p:cNvSpPr>
            <p:nvPr/>
          </p:nvSpPr>
          <p:spPr bwMode="auto">
            <a:xfrm>
              <a:off x="4117306" y="2440764"/>
              <a:ext cx="0" cy="1524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21" name="Line 1736"/>
            <p:cNvSpPr>
              <a:spLocks noChangeShapeType="1"/>
            </p:cNvSpPr>
            <p:nvPr/>
          </p:nvSpPr>
          <p:spPr bwMode="auto">
            <a:xfrm flipH="1">
              <a:off x="4118894" y="2563001"/>
              <a:ext cx="38100" cy="793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22" name="Line 1742"/>
            <p:cNvSpPr>
              <a:spLocks noChangeShapeType="1"/>
            </p:cNvSpPr>
            <p:nvPr/>
          </p:nvSpPr>
          <p:spPr bwMode="auto">
            <a:xfrm rot="16200000">
              <a:off x="4142084" y="3755926"/>
              <a:ext cx="4921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23" name="Line 1744"/>
            <p:cNvSpPr>
              <a:spLocks noChangeShapeType="1"/>
            </p:cNvSpPr>
            <p:nvPr/>
          </p:nvSpPr>
          <p:spPr bwMode="auto">
            <a:xfrm rot="16200000">
              <a:off x="4813597" y="3755926"/>
              <a:ext cx="4921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24" name="Text Box 1966"/>
            <p:cNvSpPr txBox="1">
              <a:spLocks noChangeArrowheads="1"/>
            </p:cNvSpPr>
            <p:nvPr/>
          </p:nvSpPr>
          <p:spPr bwMode="auto">
            <a:xfrm>
              <a:off x="85055" y="387995"/>
              <a:ext cx="5196086" cy="3258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明朝" charset="-128"/>
                  <a:cs typeface="Calibri" panose="020F0502020204030204" pitchFamily="34" charset="0"/>
                </a:rPr>
                <a:t>GAs-filled Recoil Ion Separator, GARIS</a:t>
              </a:r>
            </a:p>
          </p:txBody>
        </p:sp>
        <p:sp>
          <p:nvSpPr>
            <p:cNvPr id="725" name="Text Box 2087"/>
            <p:cNvSpPr txBox="1">
              <a:spLocks noChangeArrowheads="1"/>
            </p:cNvSpPr>
            <p:nvPr/>
          </p:nvSpPr>
          <p:spPr bwMode="auto">
            <a:xfrm>
              <a:off x="5489816" y="1916832"/>
              <a:ext cx="628650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ERs</a:t>
              </a:r>
            </a:p>
          </p:txBody>
        </p:sp>
        <p:sp>
          <p:nvSpPr>
            <p:cNvPr id="726" name="AutoShape 2121" descr="20%"/>
            <p:cNvSpPr>
              <a:spLocks noChangeArrowheads="1"/>
            </p:cNvSpPr>
            <p:nvPr/>
          </p:nvSpPr>
          <p:spPr bwMode="auto">
            <a:xfrm>
              <a:off x="5846480" y="2188999"/>
              <a:ext cx="241300" cy="233363"/>
            </a:xfrm>
            <a:prstGeom prst="rightArrow">
              <a:avLst>
                <a:gd name="adj1" fmla="val 50000"/>
                <a:gd name="adj2" fmla="val 25850"/>
              </a:avLst>
            </a:prstGeom>
            <a:solidFill>
              <a:srgbClr val="FFC000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27" name="Oval 2123"/>
            <p:cNvSpPr>
              <a:spLocks noChangeArrowheads="1"/>
            </p:cNvSpPr>
            <p:nvPr/>
          </p:nvSpPr>
          <p:spPr bwMode="auto">
            <a:xfrm>
              <a:off x="6196103" y="2265937"/>
              <a:ext cx="90000" cy="9000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28" name="Oval 2124"/>
            <p:cNvSpPr>
              <a:spLocks noChangeArrowheads="1"/>
            </p:cNvSpPr>
            <p:nvPr/>
          </p:nvSpPr>
          <p:spPr bwMode="auto">
            <a:xfrm>
              <a:off x="5678034" y="2264898"/>
              <a:ext cx="90000" cy="9000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29" name="Text Box 2125"/>
            <p:cNvSpPr txBox="1">
              <a:spLocks noChangeArrowheads="1"/>
            </p:cNvSpPr>
            <p:nvPr/>
          </p:nvSpPr>
          <p:spPr bwMode="auto">
            <a:xfrm>
              <a:off x="6781839" y="1177007"/>
              <a:ext cx="1366177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Mylar window</a:t>
              </a:r>
            </a:p>
          </p:txBody>
        </p:sp>
        <p:sp>
          <p:nvSpPr>
            <p:cNvPr id="730" name="Text Box 2127"/>
            <p:cNvSpPr txBox="1">
              <a:spLocks noChangeArrowheads="1"/>
            </p:cNvSpPr>
            <p:nvPr/>
          </p:nvSpPr>
          <p:spPr bwMode="auto">
            <a:xfrm>
              <a:off x="6156176" y="3140968"/>
              <a:ext cx="903155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He(</a:t>
              </a:r>
              <a:r>
                <a:rPr kumimoji="0" lang="en-US" altLang="ja-JP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KCl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)</a:t>
              </a:r>
            </a:p>
          </p:txBody>
        </p:sp>
        <p:sp>
          <p:nvSpPr>
            <p:cNvPr id="731" name="Line 2265"/>
            <p:cNvSpPr>
              <a:spLocks noChangeShapeType="1"/>
            </p:cNvSpPr>
            <p:nvPr/>
          </p:nvSpPr>
          <p:spPr bwMode="auto">
            <a:xfrm flipV="1">
              <a:off x="6378745" y="1639128"/>
              <a:ext cx="767801" cy="574294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32" name="AutoShape 2269" descr="20%"/>
            <p:cNvSpPr>
              <a:spLocks noChangeArrowheads="1"/>
            </p:cNvSpPr>
            <p:nvPr/>
          </p:nvSpPr>
          <p:spPr bwMode="auto">
            <a:xfrm>
              <a:off x="6167155" y="2399837"/>
              <a:ext cx="153988" cy="182562"/>
            </a:xfrm>
            <a:custGeom>
              <a:avLst/>
              <a:gdLst>
                <a:gd name="T0" fmla="*/ 5480525 w 21600"/>
                <a:gd name="T1" fmla="*/ 0 h 21600"/>
                <a:gd name="T2" fmla="*/ 5480525 w 21600"/>
                <a:gd name="T3" fmla="*/ 7340706 h 21600"/>
                <a:gd name="T4" fmla="*/ 1172861 w 21600"/>
                <a:gd name="T5" fmla="*/ 13041599 h 21600"/>
                <a:gd name="T6" fmla="*/ 7826241 w 21600"/>
                <a:gd name="T7" fmla="*/ 367038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C000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33" name="AutoShape 2270" descr="20%"/>
            <p:cNvSpPr>
              <a:spLocks noChangeArrowheads="1"/>
            </p:cNvSpPr>
            <p:nvPr/>
          </p:nvSpPr>
          <p:spPr bwMode="auto">
            <a:xfrm flipV="1">
              <a:off x="6167155" y="2037887"/>
              <a:ext cx="153988" cy="184150"/>
            </a:xfrm>
            <a:custGeom>
              <a:avLst/>
              <a:gdLst>
                <a:gd name="T0" fmla="*/ 5480525 w 21600"/>
                <a:gd name="T1" fmla="*/ 0 h 21600"/>
                <a:gd name="T2" fmla="*/ 5480525 w 21600"/>
                <a:gd name="T3" fmla="*/ 7533866 h 21600"/>
                <a:gd name="T4" fmla="*/ 1172861 w 21600"/>
                <a:gd name="T5" fmla="*/ 13384669 h 21600"/>
                <a:gd name="T6" fmla="*/ 7826241 w 21600"/>
                <a:gd name="T7" fmla="*/ 376689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C000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34" name="AutoShape 2271" descr="20%"/>
            <p:cNvSpPr>
              <a:spLocks noChangeArrowheads="1"/>
            </p:cNvSpPr>
            <p:nvPr/>
          </p:nvSpPr>
          <p:spPr bwMode="auto">
            <a:xfrm>
              <a:off x="6330443" y="2246943"/>
              <a:ext cx="138071" cy="117475"/>
            </a:xfrm>
            <a:prstGeom prst="rightArrow">
              <a:avLst>
                <a:gd name="adj1" fmla="val 50417"/>
                <a:gd name="adj2" fmla="val 64415"/>
              </a:avLst>
            </a:prstGeom>
            <a:solidFill>
              <a:srgbClr val="FFC000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35" name="AutoShape 2273" descr="20%"/>
            <p:cNvSpPr>
              <a:spLocks noChangeArrowheads="1"/>
            </p:cNvSpPr>
            <p:nvPr/>
          </p:nvSpPr>
          <p:spPr bwMode="auto">
            <a:xfrm flipH="1">
              <a:off x="6476718" y="1479087"/>
              <a:ext cx="139700" cy="117475"/>
            </a:xfrm>
            <a:prstGeom prst="rightArrow">
              <a:avLst>
                <a:gd name="adj1" fmla="val 50000"/>
                <a:gd name="adj2" fmla="val 45724"/>
              </a:avLst>
            </a:prstGeom>
            <a:solidFill>
              <a:srgbClr val="FFC000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36" name="Text Box 2283"/>
            <p:cNvSpPr txBox="1">
              <a:spLocks noChangeArrowheads="1"/>
            </p:cNvSpPr>
            <p:nvPr/>
          </p:nvSpPr>
          <p:spPr bwMode="auto">
            <a:xfrm>
              <a:off x="6739904" y="3667474"/>
              <a:ext cx="266700" cy="3048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0</a:t>
              </a:r>
            </a:p>
          </p:txBody>
        </p:sp>
        <p:sp>
          <p:nvSpPr>
            <p:cNvPr id="737" name="Text Box 2284"/>
            <p:cNvSpPr txBox="1">
              <a:spLocks noChangeArrowheads="1"/>
            </p:cNvSpPr>
            <p:nvPr/>
          </p:nvSpPr>
          <p:spPr bwMode="auto">
            <a:xfrm>
              <a:off x="7217742" y="3667474"/>
              <a:ext cx="882650" cy="3048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100 mm</a:t>
              </a:r>
            </a:p>
          </p:txBody>
        </p:sp>
        <p:sp>
          <p:nvSpPr>
            <p:cNvPr id="738" name="Rectangle 2348"/>
            <p:cNvSpPr>
              <a:spLocks noChangeArrowheads="1"/>
            </p:cNvSpPr>
            <p:nvPr/>
          </p:nvSpPr>
          <p:spPr bwMode="auto">
            <a:xfrm>
              <a:off x="5601336" y="2524784"/>
              <a:ext cx="45725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明朝" charset="-128"/>
                  <a:cs typeface="Arial"/>
                </a:rPr>
                <a:t>~0.1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明朝" charset="-128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 </a:t>
              </a:r>
              <a:r>
                <a:rPr kumimoji="0" lang="en-US" altLang="ja-JP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kPa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明朝" charset="-128"/>
                <a:cs typeface="Arial" pitchFamily="34" charset="0"/>
              </a:endParaRPr>
            </a:p>
          </p:txBody>
        </p:sp>
        <p:sp>
          <p:nvSpPr>
            <p:cNvPr id="739" name="Rectangle 2349"/>
            <p:cNvSpPr>
              <a:spLocks noChangeArrowheads="1"/>
            </p:cNvSpPr>
            <p:nvPr/>
          </p:nvSpPr>
          <p:spPr bwMode="auto">
            <a:xfrm>
              <a:off x="7175326" y="1528309"/>
              <a:ext cx="7810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明朝" charset="-128"/>
                  <a:cs typeface="Arial"/>
                </a:rPr>
                <a:t>~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100 </a:t>
              </a:r>
              <a:r>
                <a:rPr kumimoji="0" lang="en-US" altLang="ja-JP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明朝" charset="-128"/>
                  <a:cs typeface="Arial" pitchFamily="34" charset="0"/>
                </a:rPr>
                <a:t>kPa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明朝" charset="-128"/>
                <a:cs typeface="Arial" pitchFamily="34" charset="0"/>
              </a:endParaRPr>
            </a:p>
          </p:txBody>
        </p:sp>
        <p:sp>
          <p:nvSpPr>
            <p:cNvPr id="740" name="Rectangle 2353"/>
            <p:cNvSpPr>
              <a:spLocks noChangeArrowheads="1"/>
            </p:cNvSpPr>
            <p:nvPr/>
          </p:nvSpPr>
          <p:spPr bwMode="auto">
            <a:xfrm>
              <a:off x="5802018" y="256411"/>
              <a:ext cx="3036866" cy="423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明朝" charset="-128"/>
                  <a:cs typeface="Calibri" panose="020F0502020204030204" pitchFamily="34" charset="0"/>
                </a:rPr>
                <a:t>Gas-jet Transport System</a:t>
              </a:r>
            </a:p>
          </p:txBody>
        </p:sp>
        <p:sp>
          <p:nvSpPr>
            <p:cNvPr id="741" name="Line 2126"/>
            <p:cNvSpPr>
              <a:spLocks noChangeShapeType="1"/>
            </p:cNvSpPr>
            <p:nvPr/>
          </p:nvSpPr>
          <p:spPr bwMode="auto">
            <a:xfrm flipV="1">
              <a:off x="6138579" y="1424226"/>
              <a:ext cx="771993" cy="806159"/>
            </a:xfrm>
            <a:prstGeom prst="line">
              <a:avLst/>
            </a:prstGeom>
            <a:noFill/>
            <a:ln w="15240">
              <a:solidFill>
                <a:srgbClr val="2D2DB9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42" name="Line 2099"/>
            <p:cNvSpPr>
              <a:spLocks noChangeShapeType="1"/>
            </p:cNvSpPr>
            <p:nvPr/>
          </p:nvSpPr>
          <p:spPr bwMode="auto">
            <a:xfrm>
              <a:off x="6065555" y="2610973"/>
              <a:ext cx="0" cy="900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43" name="正方形/長方形 742"/>
            <p:cNvSpPr/>
            <p:nvPr/>
          </p:nvSpPr>
          <p:spPr>
            <a:xfrm flipV="1">
              <a:off x="6138580" y="2610974"/>
              <a:ext cx="11113" cy="168275"/>
            </a:xfrm>
            <a:prstGeom prst="rect">
              <a:avLst/>
            </a:prstGeom>
            <a:noFill/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744" name="Line 2099"/>
            <p:cNvSpPr>
              <a:spLocks noChangeShapeType="1"/>
            </p:cNvSpPr>
            <p:nvPr/>
          </p:nvSpPr>
          <p:spPr bwMode="auto">
            <a:xfrm>
              <a:off x="6149693" y="2779248"/>
              <a:ext cx="0" cy="828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45" name="Line 2099"/>
            <p:cNvSpPr>
              <a:spLocks noChangeShapeType="1"/>
            </p:cNvSpPr>
            <p:nvPr/>
          </p:nvSpPr>
          <p:spPr bwMode="auto">
            <a:xfrm>
              <a:off x="7072030" y="2660187"/>
              <a:ext cx="0" cy="1333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46" name="Line 2099"/>
            <p:cNvSpPr>
              <a:spLocks noChangeShapeType="1"/>
            </p:cNvSpPr>
            <p:nvPr/>
          </p:nvSpPr>
          <p:spPr bwMode="auto">
            <a:xfrm flipH="1" flipV="1">
              <a:off x="7072030" y="2793537"/>
              <a:ext cx="1460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47" name="Line 2099"/>
            <p:cNvSpPr>
              <a:spLocks noChangeShapeType="1"/>
            </p:cNvSpPr>
            <p:nvPr/>
          </p:nvSpPr>
          <p:spPr bwMode="auto">
            <a:xfrm flipH="1" flipV="1">
              <a:off x="6222718" y="2660187"/>
              <a:ext cx="8493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48" name="Line 2099"/>
            <p:cNvSpPr>
              <a:spLocks noChangeShapeType="1"/>
            </p:cNvSpPr>
            <p:nvPr/>
          </p:nvSpPr>
          <p:spPr bwMode="auto">
            <a:xfrm>
              <a:off x="6222718" y="2660187"/>
              <a:ext cx="0" cy="2857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49" name="Line 2099"/>
            <p:cNvSpPr>
              <a:spLocks noChangeShapeType="1"/>
            </p:cNvSpPr>
            <p:nvPr/>
          </p:nvSpPr>
          <p:spPr bwMode="auto">
            <a:xfrm flipH="1" flipV="1">
              <a:off x="6149693" y="2945937"/>
              <a:ext cx="238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50" name="Line 2099"/>
            <p:cNvSpPr>
              <a:spLocks noChangeShapeType="1"/>
            </p:cNvSpPr>
            <p:nvPr/>
          </p:nvSpPr>
          <p:spPr bwMode="auto">
            <a:xfrm>
              <a:off x="7145055" y="2580812"/>
              <a:ext cx="0" cy="2127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51" name="Line 2099"/>
            <p:cNvSpPr>
              <a:spLocks noChangeShapeType="1"/>
            </p:cNvSpPr>
            <p:nvPr/>
          </p:nvSpPr>
          <p:spPr bwMode="auto">
            <a:xfrm>
              <a:off x="6156043" y="2610974"/>
              <a:ext cx="0" cy="920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52" name="Line 2099"/>
            <p:cNvSpPr>
              <a:spLocks noChangeShapeType="1"/>
            </p:cNvSpPr>
            <p:nvPr/>
          </p:nvSpPr>
          <p:spPr bwMode="auto">
            <a:xfrm flipH="1" flipV="1">
              <a:off x="6149693" y="2793537"/>
              <a:ext cx="238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53" name="Line 2099"/>
            <p:cNvSpPr>
              <a:spLocks noChangeShapeType="1"/>
            </p:cNvSpPr>
            <p:nvPr/>
          </p:nvSpPr>
          <p:spPr bwMode="auto">
            <a:xfrm flipH="1" flipV="1">
              <a:off x="6065555" y="2610974"/>
              <a:ext cx="730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54" name="Line 2099"/>
            <p:cNvSpPr>
              <a:spLocks noChangeShapeType="1"/>
            </p:cNvSpPr>
            <p:nvPr/>
          </p:nvSpPr>
          <p:spPr bwMode="auto">
            <a:xfrm flipH="1" flipV="1">
              <a:off x="6156043" y="2610974"/>
              <a:ext cx="29686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55" name="Line 2099"/>
            <p:cNvSpPr>
              <a:spLocks noChangeShapeType="1"/>
            </p:cNvSpPr>
            <p:nvPr/>
          </p:nvSpPr>
          <p:spPr bwMode="auto">
            <a:xfrm>
              <a:off x="6173505" y="2793537"/>
              <a:ext cx="0" cy="1524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56" name="Line 2099"/>
            <p:cNvSpPr>
              <a:spLocks noChangeShapeType="1"/>
            </p:cNvSpPr>
            <p:nvPr/>
          </p:nvSpPr>
          <p:spPr bwMode="auto">
            <a:xfrm flipH="1" flipV="1">
              <a:off x="6156043" y="2703049"/>
              <a:ext cx="444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57" name="Line 2099"/>
            <p:cNvSpPr>
              <a:spLocks noChangeShapeType="1"/>
            </p:cNvSpPr>
            <p:nvPr/>
          </p:nvSpPr>
          <p:spPr bwMode="auto">
            <a:xfrm>
              <a:off x="6200493" y="2703049"/>
              <a:ext cx="0" cy="24288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58" name="Line 2099"/>
            <p:cNvSpPr>
              <a:spLocks noChangeShapeType="1"/>
            </p:cNvSpPr>
            <p:nvPr/>
          </p:nvSpPr>
          <p:spPr bwMode="auto">
            <a:xfrm flipH="1" flipV="1">
              <a:off x="6562443" y="2610974"/>
              <a:ext cx="5826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59" name="Line 2099"/>
            <p:cNvSpPr>
              <a:spLocks noChangeShapeType="1"/>
            </p:cNvSpPr>
            <p:nvPr/>
          </p:nvSpPr>
          <p:spPr bwMode="auto">
            <a:xfrm flipH="1" flipV="1">
              <a:off x="6200493" y="2945937"/>
              <a:ext cx="238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60" name="Line 2099"/>
            <p:cNvSpPr>
              <a:spLocks noChangeShapeType="1"/>
            </p:cNvSpPr>
            <p:nvPr/>
          </p:nvSpPr>
          <p:spPr bwMode="auto">
            <a:xfrm flipV="1">
              <a:off x="6065555" y="1284549"/>
              <a:ext cx="0" cy="720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61" name="正方形/長方形 760"/>
            <p:cNvSpPr/>
            <p:nvPr/>
          </p:nvSpPr>
          <p:spPr>
            <a:xfrm>
              <a:off x="6138580" y="1837862"/>
              <a:ext cx="11113" cy="166687"/>
            </a:xfrm>
            <a:prstGeom prst="rect">
              <a:avLst/>
            </a:prstGeom>
            <a:noFill/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762" name="Line 2099"/>
            <p:cNvSpPr>
              <a:spLocks noChangeShapeType="1"/>
            </p:cNvSpPr>
            <p:nvPr/>
          </p:nvSpPr>
          <p:spPr bwMode="auto">
            <a:xfrm flipH="1" flipV="1">
              <a:off x="6136993" y="1224593"/>
              <a:ext cx="0" cy="607734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63" name="Line 2099"/>
            <p:cNvSpPr>
              <a:spLocks noChangeShapeType="1"/>
            </p:cNvSpPr>
            <p:nvPr/>
          </p:nvSpPr>
          <p:spPr bwMode="auto">
            <a:xfrm flipV="1">
              <a:off x="7072030" y="1821987"/>
              <a:ext cx="0" cy="1333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64" name="Line 2099"/>
            <p:cNvSpPr>
              <a:spLocks noChangeShapeType="1"/>
            </p:cNvSpPr>
            <p:nvPr/>
          </p:nvSpPr>
          <p:spPr bwMode="auto">
            <a:xfrm flipH="1">
              <a:off x="7072030" y="1821987"/>
              <a:ext cx="1460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65" name="Line 2099"/>
            <p:cNvSpPr>
              <a:spLocks noChangeShapeType="1"/>
            </p:cNvSpPr>
            <p:nvPr/>
          </p:nvSpPr>
          <p:spPr bwMode="auto">
            <a:xfrm flipV="1">
              <a:off x="7072030" y="1907712"/>
              <a:ext cx="0" cy="476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66" name="Line 2099"/>
            <p:cNvSpPr>
              <a:spLocks noChangeShapeType="1"/>
            </p:cNvSpPr>
            <p:nvPr/>
          </p:nvSpPr>
          <p:spPr bwMode="auto">
            <a:xfrm flipH="1">
              <a:off x="6222718" y="1955337"/>
              <a:ext cx="8493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67" name="Line 2099"/>
            <p:cNvSpPr>
              <a:spLocks noChangeShapeType="1"/>
            </p:cNvSpPr>
            <p:nvPr/>
          </p:nvSpPr>
          <p:spPr bwMode="auto">
            <a:xfrm flipV="1">
              <a:off x="6222718" y="1671174"/>
              <a:ext cx="0" cy="28416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68" name="Line 2099"/>
            <p:cNvSpPr>
              <a:spLocks noChangeShapeType="1"/>
            </p:cNvSpPr>
            <p:nvPr/>
          </p:nvSpPr>
          <p:spPr bwMode="auto">
            <a:xfrm flipH="1">
              <a:off x="6149693" y="1671174"/>
              <a:ext cx="238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69" name="Line 2099"/>
            <p:cNvSpPr>
              <a:spLocks noChangeShapeType="1"/>
            </p:cNvSpPr>
            <p:nvPr/>
          </p:nvSpPr>
          <p:spPr bwMode="auto">
            <a:xfrm flipV="1">
              <a:off x="7145055" y="1821987"/>
              <a:ext cx="0" cy="3460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70" name="Line 2099"/>
            <p:cNvSpPr>
              <a:spLocks noChangeShapeType="1"/>
            </p:cNvSpPr>
            <p:nvPr/>
          </p:nvSpPr>
          <p:spPr bwMode="auto">
            <a:xfrm flipV="1">
              <a:off x="6156043" y="1914062"/>
              <a:ext cx="0" cy="9048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71" name="Line 2099"/>
            <p:cNvSpPr>
              <a:spLocks noChangeShapeType="1"/>
            </p:cNvSpPr>
            <p:nvPr/>
          </p:nvSpPr>
          <p:spPr bwMode="auto">
            <a:xfrm flipH="1">
              <a:off x="6149693" y="1821987"/>
              <a:ext cx="238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72" name="Line 2099"/>
            <p:cNvSpPr>
              <a:spLocks noChangeShapeType="1"/>
            </p:cNvSpPr>
            <p:nvPr/>
          </p:nvSpPr>
          <p:spPr bwMode="auto">
            <a:xfrm flipH="1">
              <a:off x="6065555" y="2004549"/>
              <a:ext cx="730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73" name="Line 2099"/>
            <p:cNvSpPr>
              <a:spLocks noChangeShapeType="1"/>
            </p:cNvSpPr>
            <p:nvPr/>
          </p:nvSpPr>
          <p:spPr bwMode="auto">
            <a:xfrm flipH="1">
              <a:off x="6156043" y="2004549"/>
              <a:ext cx="29686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74" name="Line 2099"/>
            <p:cNvSpPr>
              <a:spLocks noChangeShapeType="1"/>
            </p:cNvSpPr>
            <p:nvPr/>
          </p:nvSpPr>
          <p:spPr bwMode="auto">
            <a:xfrm flipV="1">
              <a:off x="6173505" y="1671174"/>
              <a:ext cx="0" cy="1508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75" name="Line 2099"/>
            <p:cNvSpPr>
              <a:spLocks noChangeShapeType="1"/>
            </p:cNvSpPr>
            <p:nvPr/>
          </p:nvSpPr>
          <p:spPr bwMode="auto">
            <a:xfrm flipH="1">
              <a:off x="6156043" y="1914062"/>
              <a:ext cx="444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76" name="Line 2099"/>
            <p:cNvSpPr>
              <a:spLocks noChangeShapeType="1"/>
            </p:cNvSpPr>
            <p:nvPr/>
          </p:nvSpPr>
          <p:spPr bwMode="auto">
            <a:xfrm flipV="1">
              <a:off x="6200493" y="1671174"/>
              <a:ext cx="0" cy="24288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77" name="Line 2099"/>
            <p:cNvSpPr>
              <a:spLocks noChangeShapeType="1"/>
            </p:cNvSpPr>
            <p:nvPr/>
          </p:nvSpPr>
          <p:spPr bwMode="auto">
            <a:xfrm flipH="1">
              <a:off x="6562443" y="2004549"/>
              <a:ext cx="5826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78" name="Line 2099"/>
            <p:cNvSpPr>
              <a:spLocks noChangeShapeType="1"/>
            </p:cNvSpPr>
            <p:nvPr/>
          </p:nvSpPr>
          <p:spPr bwMode="auto">
            <a:xfrm flipH="1">
              <a:off x="6200493" y="1671174"/>
              <a:ext cx="238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79" name="正方形/長方形 778"/>
            <p:cNvSpPr/>
            <p:nvPr/>
          </p:nvSpPr>
          <p:spPr>
            <a:xfrm>
              <a:off x="7211730" y="2679237"/>
              <a:ext cx="898525" cy="71437"/>
            </a:xfrm>
            <a:prstGeom prst="rect">
              <a:avLst/>
            </a:prstGeom>
            <a:noFill/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780" name="Line 2099"/>
            <p:cNvSpPr>
              <a:spLocks noChangeShapeType="1"/>
            </p:cNvSpPr>
            <p:nvPr/>
          </p:nvSpPr>
          <p:spPr bwMode="auto">
            <a:xfrm>
              <a:off x="7218080" y="2752262"/>
              <a:ext cx="0" cy="412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81" name="Line 2099"/>
            <p:cNvSpPr>
              <a:spLocks noChangeShapeType="1"/>
            </p:cNvSpPr>
            <p:nvPr/>
          </p:nvSpPr>
          <p:spPr bwMode="auto">
            <a:xfrm>
              <a:off x="7218080" y="2580812"/>
              <a:ext cx="0" cy="984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82" name="Line 2099"/>
            <p:cNvSpPr>
              <a:spLocks noChangeShapeType="1"/>
            </p:cNvSpPr>
            <p:nvPr/>
          </p:nvSpPr>
          <p:spPr bwMode="auto">
            <a:xfrm flipH="1" flipV="1">
              <a:off x="7145055" y="2580812"/>
              <a:ext cx="730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83" name="Line 2099"/>
            <p:cNvSpPr>
              <a:spLocks noChangeShapeType="1"/>
            </p:cNvSpPr>
            <p:nvPr/>
          </p:nvSpPr>
          <p:spPr bwMode="auto">
            <a:xfrm flipH="1" flipV="1">
              <a:off x="7145055" y="2168062"/>
              <a:ext cx="730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84" name="正方形/長方形 783"/>
            <p:cNvSpPr/>
            <p:nvPr/>
          </p:nvSpPr>
          <p:spPr>
            <a:xfrm flipV="1">
              <a:off x="7211730" y="1998199"/>
              <a:ext cx="898525" cy="73025"/>
            </a:xfrm>
            <a:prstGeom prst="rect">
              <a:avLst/>
            </a:prstGeom>
            <a:noFill/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785" name="Line 2099"/>
            <p:cNvSpPr>
              <a:spLocks noChangeShapeType="1"/>
            </p:cNvSpPr>
            <p:nvPr/>
          </p:nvSpPr>
          <p:spPr bwMode="auto">
            <a:xfrm flipV="1">
              <a:off x="7218080" y="1821987"/>
              <a:ext cx="0" cy="1762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86" name="Line 2099"/>
            <p:cNvSpPr>
              <a:spLocks noChangeShapeType="1"/>
            </p:cNvSpPr>
            <p:nvPr/>
          </p:nvSpPr>
          <p:spPr bwMode="auto">
            <a:xfrm>
              <a:off x="7218080" y="2071224"/>
              <a:ext cx="0" cy="9683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87" name="Line 2099"/>
            <p:cNvSpPr>
              <a:spLocks noChangeShapeType="1"/>
            </p:cNvSpPr>
            <p:nvPr/>
          </p:nvSpPr>
          <p:spPr bwMode="auto">
            <a:xfrm flipV="1">
              <a:off x="8103905" y="1901362"/>
              <a:ext cx="0" cy="9683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88" name="Line 2099"/>
            <p:cNvSpPr>
              <a:spLocks noChangeShapeType="1"/>
            </p:cNvSpPr>
            <p:nvPr/>
          </p:nvSpPr>
          <p:spPr bwMode="auto">
            <a:xfrm flipH="1">
              <a:off x="8103905" y="1901362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89" name="Line 2099"/>
            <p:cNvSpPr>
              <a:spLocks noChangeShapeType="1"/>
            </p:cNvSpPr>
            <p:nvPr/>
          </p:nvSpPr>
          <p:spPr bwMode="auto">
            <a:xfrm flipV="1">
              <a:off x="8195980" y="1901362"/>
              <a:ext cx="0" cy="2190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90" name="Line 2099"/>
            <p:cNvSpPr>
              <a:spLocks noChangeShapeType="1"/>
            </p:cNvSpPr>
            <p:nvPr/>
          </p:nvSpPr>
          <p:spPr bwMode="auto">
            <a:xfrm flipH="1">
              <a:off x="8103905" y="264113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91" name="Line 2099"/>
            <p:cNvSpPr>
              <a:spLocks noChangeShapeType="1"/>
            </p:cNvSpPr>
            <p:nvPr/>
          </p:nvSpPr>
          <p:spPr bwMode="auto">
            <a:xfrm flipV="1">
              <a:off x="8103905" y="2071224"/>
              <a:ext cx="0" cy="492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92" name="Line 2099"/>
            <p:cNvSpPr>
              <a:spLocks noChangeShapeType="1"/>
            </p:cNvSpPr>
            <p:nvPr/>
          </p:nvSpPr>
          <p:spPr bwMode="auto">
            <a:xfrm flipH="1">
              <a:off x="8103905" y="3195174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93" name="Line 2099"/>
            <p:cNvSpPr>
              <a:spLocks noChangeShapeType="1"/>
            </p:cNvSpPr>
            <p:nvPr/>
          </p:nvSpPr>
          <p:spPr bwMode="auto">
            <a:xfrm flipH="1">
              <a:off x="8103905" y="3125324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94" name="Line 2099"/>
            <p:cNvSpPr>
              <a:spLocks noChangeShapeType="1"/>
            </p:cNvSpPr>
            <p:nvPr/>
          </p:nvSpPr>
          <p:spPr bwMode="auto">
            <a:xfrm flipV="1">
              <a:off x="8103905" y="3125324"/>
              <a:ext cx="0" cy="698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95" name="Line 2099"/>
            <p:cNvSpPr>
              <a:spLocks noChangeShapeType="1"/>
            </p:cNvSpPr>
            <p:nvPr/>
          </p:nvSpPr>
          <p:spPr bwMode="auto">
            <a:xfrm flipV="1">
              <a:off x="8195980" y="3125324"/>
              <a:ext cx="0" cy="698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96" name="Line 2099"/>
            <p:cNvSpPr>
              <a:spLocks noChangeShapeType="1"/>
            </p:cNvSpPr>
            <p:nvPr/>
          </p:nvSpPr>
          <p:spPr bwMode="auto">
            <a:xfrm flipV="1">
              <a:off x="8195980" y="2641137"/>
              <a:ext cx="0" cy="2714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97" name="Line 2099"/>
            <p:cNvSpPr>
              <a:spLocks noChangeShapeType="1"/>
            </p:cNvSpPr>
            <p:nvPr/>
          </p:nvSpPr>
          <p:spPr bwMode="auto">
            <a:xfrm flipV="1">
              <a:off x="8103905" y="2641137"/>
              <a:ext cx="0" cy="365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98" name="Line 2099"/>
            <p:cNvSpPr>
              <a:spLocks noChangeShapeType="1"/>
            </p:cNvSpPr>
            <p:nvPr/>
          </p:nvSpPr>
          <p:spPr bwMode="auto">
            <a:xfrm flipV="1">
              <a:off x="8103905" y="2750674"/>
              <a:ext cx="0" cy="1619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799" name="Line 2099"/>
            <p:cNvSpPr>
              <a:spLocks noChangeShapeType="1"/>
            </p:cNvSpPr>
            <p:nvPr/>
          </p:nvSpPr>
          <p:spPr bwMode="auto">
            <a:xfrm flipH="1">
              <a:off x="8103905" y="212043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00" name="Line 2099"/>
            <p:cNvSpPr>
              <a:spLocks noChangeShapeType="1"/>
            </p:cNvSpPr>
            <p:nvPr/>
          </p:nvSpPr>
          <p:spPr bwMode="auto">
            <a:xfrm flipH="1">
              <a:off x="8103905" y="2912599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01" name="Line 2099"/>
            <p:cNvSpPr>
              <a:spLocks noChangeShapeType="1"/>
            </p:cNvSpPr>
            <p:nvPr/>
          </p:nvSpPr>
          <p:spPr bwMode="auto">
            <a:xfrm flipV="1">
              <a:off x="8116605" y="2912599"/>
              <a:ext cx="0" cy="365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02" name="Line 2099"/>
            <p:cNvSpPr>
              <a:spLocks noChangeShapeType="1"/>
            </p:cNvSpPr>
            <p:nvPr/>
          </p:nvSpPr>
          <p:spPr bwMode="auto">
            <a:xfrm flipH="1">
              <a:off x="8116605" y="2949112"/>
              <a:ext cx="174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03" name="Line 2099"/>
            <p:cNvSpPr>
              <a:spLocks noChangeShapeType="1"/>
            </p:cNvSpPr>
            <p:nvPr/>
          </p:nvSpPr>
          <p:spPr bwMode="auto">
            <a:xfrm flipV="1">
              <a:off x="8134068" y="2933237"/>
              <a:ext cx="0" cy="1698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04" name="Line 2099"/>
            <p:cNvSpPr>
              <a:spLocks noChangeShapeType="1"/>
            </p:cNvSpPr>
            <p:nvPr/>
          </p:nvSpPr>
          <p:spPr bwMode="auto">
            <a:xfrm flipH="1">
              <a:off x="8134068" y="2933237"/>
              <a:ext cx="115887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05" name="Line 2099"/>
            <p:cNvSpPr>
              <a:spLocks noChangeShapeType="1"/>
            </p:cNvSpPr>
            <p:nvPr/>
          </p:nvSpPr>
          <p:spPr bwMode="auto">
            <a:xfrm>
              <a:off x="8116605" y="3088812"/>
              <a:ext cx="0" cy="365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06" name="Line 2099"/>
            <p:cNvSpPr>
              <a:spLocks noChangeShapeType="1"/>
            </p:cNvSpPr>
            <p:nvPr/>
          </p:nvSpPr>
          <p:spPr bwMode="auto">
            <a:xfrm flipH="1" flipV="1">
              <a:off x="8116605" y="3088812"/>
              <a:ext cx="174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07" name="Line 2099"/>
            <p:cNvSpPr>
              <a:spLocks noChangeShapeType="1"/>
            </p:cNvSpPr>
            <p:nvPr/>
          </p:nvSpPr>
          <p:spPr bwMode="auto">
            <a:xfrm flipH="1" flipV="1">
              <a:off x="8134068" y="3103099"/>
              <a:ext cx="115887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08" name="Line 2099"/>
            <p:cNvSpPr>
              <a:spLocks noChangeShapeType="1"/>
            </p:cNvSpPr>
            <p:nvPr/>
          </p:nvSpPr>
          <p:spPr bwMode="auto">
            <a:xfrm flipV="1">
              <a:off x="8232493" y="2896724"/>
              <a:ext cx="0" cy="857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09" name="Line 2099"/>
            <p:cNvSpPr>
              <a:spLocks noChangeShapeType="1"/>
            </p:cNvSpPr>
            <p:nvPr/>
          </p:nvSpPr>
          <p:spPr bwMode="auto">
            <a:xfrm flipH="1">
              <a:off x="8195980" y="2896724"/>
              <a:ext cx="539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10" name="Line 2099"/>
            <p:cNvSpPr>
              <a:spLocks noChangeShapeType="1"/>
            </p:cNvSpPr>
            <p:nvPr/>
          </p:nvSpPr>
          <p:spPr bwMode="auto">
            <a:xfrm flipV="1">
              <a:off x="8249955" y="2896724"/>
              <a:ext cx="0" cy="857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11" name="Line 2099"/>
            <p:cNvSpPr>
              <a:spLocks noChangeShapeType="1"/>
            </p:cNvSpPr>
            <p:nvPr/>
          </p:nvSpPr>
          <p:spPr bwMode="auto">
            <a:xfrm>
              <a:off x="8232493" y="3055474"/>
              <a:ext cx="0" cy="8413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12" name="Line 2099"/>
            <p:cNvSpPr>
              <a:spLocks noChangeShapeType="1"/>
            </p:cNvSpPr>
            <p:nvPr/>
          </p:nvSpPr>
          <p:spPr bwMode="auto">
            <a:xfrm flipH="1" flipV="1">
              <a:off x="8195980" y="3139612"/>
              <a:ext cx="539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13" name="Line 2099"/>
            <p:cNvSpPr>
              <a:spLocks noChangeShapeType="1"/>
            </p:cNvSpPr>
            <p:nvPr/>
          </p:nvSpPr>
          <p:spPr bwMode="auto">
            <a:xfrm>
              <a:off x="8249955" y="3055474"/>
              <a:ext cx="0" cy="8413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14" name="正方形/長方形 813"/>
            <p:cNvSpPr/>
            <p:nvPr/>
          </p:nvSpPr>
          <p:spPr>
            <a:xfrm>
              <a:off x="7203793" y="2969749"/>
              <a:ext cx="930275" cy="96838"/>
            </a:xfrm>
            <a:prstGeom prst="rect">
              <a:avLst/>
            </a:prstGeom>
            <a:noFill/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815" name="正方形/長方形 814"/>
            <p:cNvSpPr/>
            <p:nvPr/>
          </p:nvSpPr>
          <p:spPr>
            <a:xfrm>
              <a:off x="8134068" y="2982449"/>
              <a:ext cx="158750" cy="73025"/>
            </a:xfrm>
            <a:prstGeom prst="rect">
              <a:avLst/>
            </a:prstGeom>
            <a:noFill/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816" name="正方形/長方形 815"/>
            <p:cNvSpPr/>
            <p:nvPr/>
          </p:nvSpPr>
          <p:spPr>
            <a:xfrm>
              <a:off x="8292818" y="2988799"/>
              <a:ext cx="120650" cy="60325"/>
            </a:xfrm>
            <a:prstGeom prst="rect">
              <a:avLst/>
            </a:prstGeom>
            <a:noFill/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817" name="Line 2099"/>
            <p:cNvSpPr>
              <a:spLocks noChangeShapeType="1"/>
            </p:cNvSpPr>
            <p:nvPr/>
          </p:nvSpPr>
          <p:spPr bwMode="auto">
            <a:xfrm flipV="1">
              <a:off x="8167405" y="2912599"/>
              <a:ext cx="0" cy="2063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18" name="Line 2099"/>
            <p:cNvSpPr>
              <a:spLocks noChangeShapeType="1"/>
            </p:cNvSpPr>
            <p:nvPr/>
          </p:nvSpPr>
          <p:spPr bwMode="auto">
            <a:xfrm>
              <a:off x="8322980" y="3049124"/>
              <a:ext cx="0" cy="3016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19" name="Line 2099"/>
            <p:cNvSpPr>
              <a:spLocks noChangeShapeType="1"/>
            </p:cNvSpPr>
            <p:nvPr/>
          </p:nvSpPr>
          <p:spPr bwMode="auto">
            <a:xfrm flipH="1" flipV="1">
              <a:off x="8322980" y="3079287"/>
              <a:ext cx="90488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20" name="Line 2099"/>
            <p:cNvSpPr>
              <a:spLocks noChangeShapeType="1"/>
            </p:cNvSpPr>
            <p:nvPr/>
          </p:nvSpPr>
          <p:spPr bwMode="auto">
            <a:xfrm>
              <a:off x="8413468" y="3079287"/>
              <a:ext cx="0" cy="1206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21" name="Line 2099"/>
            <p:cNvSpPr>
              <a:spLocks noChangeShapeType="1"/>
            </p:cNvSpPr>
            <p:nvPr/>
          </p:nvSpPr>
          <p:spPr bwMode="auto">
            <a:xfrm flipV="1">
              <a:off x="8322980" y="2957049"/>
              <a:ext cx="0" cy="317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22" name="Line 2099"/>
            <p:cNvSpPr>
              <a:spLocks noChangeShapeType="1"/>
            </p:cNvSpPr>
            <p:nvPr/>
          </p:nvSpPr>
          <p:spPr bwMode="auto">
            <a:xfrm flipH="1">
              <a:off x="8322980" y="2957049"/>
              <a:ext cx="90488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23" name="Line 2099"/>
            <p:cNvSpPr>
              <a:spLocks noChangeShapeType="1"/>
            </p:cNvSpPr>
            <p:nvPr/>
          </p:nvSpPr>
          <p:spPr bwMode="auto">
            <a:xfrm flipV="1">
              <a:off x="8413468" y="2836399"/>
              <a:ext cx="0" cy="1206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24" name="Line 2099"/>
            <p:cNvSpPr>
              <a:spLocks noChangeShapeType="1"/>
            </p:cNvSpPr>
            <p:nvPr/>
          </p:nvSpPr>
          <p:spPr bwMode="auto">
            <a:xfrm flipH="1">
              <a:off x="8413468" y="2836399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25" name="Line 2099"/>
            <p:cNvSpPr>
              <a:spLocks noChangeShapeType="1"/>
            </p:cNvSpPr>
            <p:nvPr/>
          </p:nvSpPr>
          <p:spPr bwMode="auto">
            <a:xfrm flipV="1">
              <a:off x="8505543" y="2836399"/>
              <a:ext cx="0" cy="36353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26" name="Line 2099"/>
            <p:cNvSpPr>
              <a:spLocks noChangeShapeType="1"/>
            </p:cNvSpPr>
            <p:nvPr/>
          </p:nvSpPr>
          <p:spPr bwMode="auto">
            <a:xfrm flipH="1">
              <a:off x="8413468" y="319993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grpSp>
          <p:nvGrpSpPr>
            <p:cNvPr id="827" name="グループ化 826"/>
            <p:cNvGrpSpPr/>
            <p:nvPr/>
          </p:nvGrpSpPr>
          <p:grpSpPr>
            <a:xfrm>
              <a:off x="7444343" y="2260137"/>
              <a:ext cx="185738" cy="96837"/>
              <a:chOff x="7705540" y="2234901"/>
              <a:chExt cx="185738" cy="96837"/>
            </a:xfrm>
          </p:grpSpPr>
          <p:sp>
            <p:nvSpPr>
              <p:cNvPr id="1048" name="Line 2099"/>
              <p:cNvSpPr>
                <a:spLocks noChangeShapeType="1"/>
              </p:cNvSpPr>
              <p:nvPr/>
            </p:nvSpPr>
            <p:spPr bwMode="auto">
              <a:xfrm>
                <a:off x="7705540" y="2263476"/>
                <a:ext cx="0" cy="9525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49" name="Line 2099"/>
              <p:cNvSpPr>
                <a:spLocks noChangeShapeType="1"/>
              </p:cNvSpPr>
              <p:nvPr/>
            </p:nvSpPr>
            <p:spPr bwMode="auto">
              <a:xfrm>
                <a:off x="7705540" y="2292051"/>
                <a:ext cx="0" cy="9525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50" name="Line 2099"/>
              <p:cNvSpPr>
                <a:spLocks noChangeShapeType="1"/>
              </p:cNvSpPr>
              <p:nvPr/>
            </p:nvSpPr>
            <p:spPr bwMode="auto">
              <a:xfrm flipH="1">
                <a:off x="7705540" y="2301576"/>
                <a:ext cx="119063" cy="0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51" name="Line 2099"/>
              <p:cNvSpPr>
                <a:spLocks noChangeShapeType="1"/>
              </p:cNvSpPr>
              <p:nvPr/>
            </p:nvSpPr>
            <p:spPr bwMode="auto">
              <a:xfrm flipH="1">
                <a:off x="7705540" y="2263476"/>
                <a:ext cx="119063" cy="0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52" name="Line 2099"/>
              <p:cNvSpPr>
                <a:spLocks noChangeShapeType="1"/>
              </p:cNvSpPr>
              <p:nvPr/>
            </p:nvSpPr>
            <p:spPr bwMode="auto">
              <a:xfrm>
                <a:off x="7824603" y="2239663"/>
                <a:ext cx="0" cy="34925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53" name="Line 2099"/>
              <p:cNvSpPr>
                <a:spLocks noChangeShapeType="1"/>
              </p:cNvSpPr>
              <p:nvPr/>
            </p:nvSpPr>
            <p:spPr bwMode="auto">
              <a:xfrm>
                <a:off x="7824603" y="2290463"/>
                <a:ext cx="0" cy="34925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54" name="Line 2099"/>
              <p:cNvSpPr>
                <a:spLocks noChangeShapeType="1"/>
              </p:cNvSpPr>
              <p:nvPr/>
            </p:nvSpPr>
            <p:spPr bwMode="auto">
              <a:xfrm flipH="1">
                <a:off x="7824603" y="2239663"/>
                <a:ext cx="66675" cy="0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55" name="Line 2099"/>
              <p:cNvSpPr>
                <a:spLocks noChangeShapeType="1"/>
              </p:cNvSpPr>
              <p:nvPr/>
            </p:nvSpPr>
            <p:spPr bwMode="auto">
              <a:xfrm flipH="1">
                <a:off x="7824603" y="2325388"/>
                <a:ext cx="66675" cy="0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56" name="Line 2099"/>
              <p:cNvSpPr>
                <a:spLocks noChangeShapeType="1"/>
              </p:cNvSpPr>
              <p:nvPr/>
            </p:nvSpPr>
            <p:spPr bwMode="auto">
              <a:xfrm>
                <a:off x="7891278" y="2290463"/>
                <a:ext cx="0" cy="34925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57" name="Line 2099"/>
              <p:cNvSpPr>
                <a:spLocks noChangeShapeType="1"/>
              </p:cNvSpPr>
              <p:nvPr/>
            </p:nvSpPr>
            <p:spPr bwMode="auto">
              <a:xfrm>
                <a:off x="7891278" y="2239663"/>
                <a:ext cx="0" cy="34925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58" name="Line 2099"/>
              <p:cNvSpPr>
                <a:spLocks noChangeShapeType="1"/>
              </p:cNvSpPr>
              <p:nvPr/>
            </p:nvSpPr>
            <p:spPr bwMode="auto">
              <a:xfrm flipH="1">
                <a:off x="7724590" y="2234901"/>
                <a:ext cx="73025" cy="0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59" name="Line 2099"/>
              <p:cNvSpPr>
                <a:spLocks noChangeShapeType="1"/>
              </p:cNvSpPr>
              <p:nvPr/>
            </p:nvSpPr>
            <p:spPr bwMode="auto">
              <a:xfrm flipH="1">
                <a:off x="7724590" y="2331738"/>
                <a:ext cx="73025" cy="0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</p:grpSp>
        <p:sp>
          <p:nvSpPr>
            <p:cNvPr id="828" name="Line 2099"/>
            <p:cNvSpPr>
              <a:spLocks noChangeShapeType="1"/>
            </p:cNvSpPr>
            <p:nvPr/>
          </p:nvSpPr>
          <p:spPr bwMode="auto">
            <a:xfrm>
              <a:off x="6167155" y="2945937"/>
              <a:ext cx="0" cy="1508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29" name="Line 2099"/>
            <p:cNvSpPr>
              <a:spLocks noChangeShapeType="1"/>
            </p:cNvSpPr>
            <p:nvPr/>
          </p:nvSpPr>
          <p:spPr bwMode="auto">
            <a:xfrm rot="5400000">
              <a:off x="6322730" y="2941174"/>
              <a:ext cx="0" cy="2349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30" name="Line 2099"/>
            <p:cNvSpPr>
              <a:spLocks noChangeShapeType="1"/>
            </p:cNvSpPr>
            <p:nvPr/>
          </p:nvSpPr>
          <p:spPr bwMode="auto">
            <a:xfrm>
              <a:off x="6205255" y="2945937"/>
              <a:ext cx="0" cy="1127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31" name="Line 2099"/>
            <p:cNvSpPr>
              <a:spLocks noChangeShapeType="1"/>
            </p:cNvSpPr>
            <p:nvPr/>
          </p:nvSpPr>
          <p:spPr bwMode="auto">
            <a:xfrm rot="5400000">
              <a:off x="6303680" y="2960224"/>
              <a:ext cx="0" cy="2730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32" name="Line 2099"/>
            <p:cNvSpPr>
              <a:spLocks noChangeShapeType="1"/>
            </p:cNvSpPr>
            <p:nvPr/>
          </p:nvSpPr>
          <p:spPr bwMode="auto">
            <a:xfrm flipV="1">
              <a:off x="6167155" y="1518774"/>
              <a:ext cx="0" cy="1524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33" name="Line 2099"/>
            <p:cNvSpPr>
              <a:spLocks noChangeShapeType="1"/>
            </p:cNvSpPr>
            <p:nvPr/>
          </p:nvSpPr>
          <p:spPr bwMode="auto">
            <a:xfrm rot="16200000" flipV="1">
              <a:off x="6322730" y="1439399"/>
              <a:ext cx="0" cy="2349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34" name="Line 2099"/>
            <p:cNvSpPr>
              <a:spLocks noChangeShapeType="1"/>
            </p:cNvSpPr>
            <p:nvPr/>
          </p:nvSpPr>
          <p:spPr bwMode="auto">
            <a:xfrm flipV="1">
              <a:off x="6205255" y="1556874"/>
              <a:ext cx="0" cy="1143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35" name="Line 2099"/>
            <p:cNvSpPr>
              <a:spLocks noChangeShapeType="1"/>
            </p:cNvSpPr>
            <p:nvPr/>
          </p:nvSpPr>
          <p:spPr bwMode="auto">
            <a:xfrm rot="16200000" flipV="1">
              <a:off x="6303680" y="1382249"/>
              <a:ext cx="0" cy="2730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36" name="Line 2099"/>
            <p:cNvSpPr>
              <a:spLocks noChangeShapeType="1"/>
            </p:cNvSpPr>
            <p:nvPr/>
          </p:nvSpPr>
          <p:spPr bwMode="auto">
            <a:xfrm flipH="1" flipV="1">
              <a:off x="6113180" y="2642724"/>
              <a:ext cx="2381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37" name="Line 2099"/>
            <p:cNvSpPr>
              <a:spLocks noChangeShapeType="1"/>
            </p:cNvSpPr>
            <p:nvPr/>
          </p:nvSpPr>
          <p:spPr bwMode="auto">
            <a:xfrm flipH="1" flipV="1">
              <a:off x="6113180" y="1974387"/>
              <a:ext cx="2381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38" name="Line 2099"/>
            <p:cNvSpPr>
              <a:spLocks noChangeShapeType="1"/>
            </p:cNvSpPr>
            <p:nvPr/>
          </p:nvSpPr>
          <p:spPr bwMode="auto">
            <a:xfrm flipV="1">
              <a:off x="6113180" y="1974387"/>
              <a:ext cx="0" cy="301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39" name="Line 2099"/>
            <p:cNvSpPr>
              <a:spLocks noChangeShapeType="1"/>
            </p:cNvSpPr>
            <p:nvPr/>
          </p:nvSpPr>
          <p:spPr bwMode="auto">
            <a:xfrm flipV="1">
              <a:off x="6113180" y="2612562"/>
              <a:ext cx="0" cy="301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40" name="Line 2099"/>
            <p:cNvSpPr>
              <a:spLocks noChangeShapeType="1"/>
            </p:cNvSpPr>
            <p:nvPr/>
          </p:nvSpPr>
          <p:spPr bwMode="auto">
            <a:xfrm flipH="1" flipV="1">
              <a:off x="6113180" y="201566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41" name="Line 2099"/>
            <p:cNvSpPr>
              <a:spLocks noChangeShapeType="1"/>
            </p:cNvSpPr>
            <p:nvPr/>
          </p:nvSpPr>
          <p:spPr bwMode="auto">
            <a:xfrm flipH="1" flipV="1">
              <a:off x="6113180" y="202836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42" name="Line 2099"/>
            <p:cNvSpPr>
              <a:spLocks noChangeShapeType="1"/>
            </p:cNvSpPr>
            <p:nvPr/>
          </p:nvSpPr>
          <p:spPr bwMode="auto">
            <a:xfrm flipH="1" flipV="1">
              <a:off x="6113180" y="203947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43" name="Line 2099"/>
            <p:cNvSpPr>
              <a:spLocks noChangeShapeType="1"/>
            </p:cNvSpPr>
            <p:nvPr/>
          </p:nvSpPr>
          <p:spPr bwMode="auto">
            <a:xfrm flipH="1" flipV="1">
              <a:off x="6113180" y="208709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44" name="Line 2099"/>
            <p:cNvSpPr>
              <a:spLocks noChangeShapeType="1"/>
            </p:cNvSpPr>
            <p:nvPr/>
          </p:nvSpPr>
          <p:spPr bwMode="auto">
            <a:xfrm flipH="1" flipV="1">
              <a:off x="6113180" y="211091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45" name="Line 2099"/>
            <p:cNvSpPr>
              <a:spLocks noChangeShapeType="1"/>
            </p:cNvSpPr>
            <p:nvPr/>
          </p:nvSpPr>
          <p:spPr bwMode="auto">
            <a:xfrm flipH="1" flipV="1">
              <a:off x="6113180" y="214742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46" name="Line 2099"/>
            <p:cNvSpPr>
              <a:spLocks noChangeShapeType="1"/>
            </p:cNvSpPr>
            <p:nvPr/>
          </p:nvSpPr>
          <p:spPr bwMode="auto">
            <a:xfrm flipH="1" flipV="1">
              <a:off x="6113180" y="218234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47" name="Line 2099"/>
            <p:cNvSpPr>
              <a:spLocks noChangeShapeType="1"/>
            </p:cNvSpPr>
            <p:nvPr/>
          </p:nvSpPr>
          <p:spPr bwMode="auto">
            <a:xfrm flipH="1" flipV="1">
              <a:off x="6113180" y="222997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48" name="Line 2099"/>
            <p:cNvSpPr>
              <a:spLocks noChangeShapeType="1"/>
            </p:cNvSpPr>
            <p:nvPr/>
          </p:nvSpPr>
          <p:spPr bwMode="auto">
            <a:xfrm flipH="1" flipV="1">
              <a:off x="6113180" y="227759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49" name="Line 2099"/>
            <p:cNvSpPr>
              <a:spLocks noChangeShapeType="1"/>
            </p:cNvSpPr>
            <p:nvPr/>
          </p:nvSpPr>
          <p:spPr bwMode="auto">
            <a:xfrm flipH="1" flipV="1">
              <a:off x="6113180" y="206328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50" name="Line 2099"/>
            <p:cNvSpPr>
              <a:spLocks noChangeShapeType="1"/>
            </p:cNvSpPr>
            <p:nvPr/>
          </p:nvSpPr>
          <p:spPr bwMode="auto">
            <a:xfrm flipH="1" flipV="1">
              <a:off x="6113180" y="205217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51" name="Line 2099"/>
            <p:cNvSpPr>
              <a:spLocks noChangeShapeType="1"/>
            </p:cNvSpPr>
            <p:nvPr/>
          </p:nvSpPr>
          <p:spPr bwMode="auto">
            <a:xfrm flipH="1" flipV="1">
              <a:off x="6113180" y="207598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52" name="Line 2099"/>
            <p:cNvSpPr>
              <a:spLocks noChangeShapeType="1"/>
            </p:cNvSpPr>
            <p:nvPr/>
          </p:nvSpPr>
          <p:spPr bwMode="auto">
            <a:xfrm flipH="1" flipV="1">
              <a:off x="6113180" y="209979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53" name="Line 2099"/>
            <p:cNvSpPr>
              <a:spLocks noChangeShapeType="1"/>
            </p:cNvSpPr>
            <p:nvPr/>
          </p:nvSpPr>
          <p:spPr bwMode="auto">
            <a:xfrm flipH="1" flipV="1">
              <a:off x="6113180" y="217123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54" name="Line 2099"/>
            <p:cNvSpPr>
              <a:spLocks noChangeShapeType="1"/>
            </p:cNvSpPr>
            <p:nvPr/>
          </p:nvSpPr>
          <p:spPr bwMode="auto">
            <a:xfrm flipH="1" flipV="1">
              <a:off x="6113180" y="220616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55" name="Line 2099"/>
            <p:cNvSpPr>
              <a:spLocks noChangeShapeType="1"/>
            </p:cNvSpPr>
            <p:nvPr/>
          </p:nvSpPr>
          <p:spPr bwMode="auto">
            <a:xfrm flipH="1" flipV="1">
              <a:off x="6113180" y="225378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56" name="Line 2099"/>
            <p:cNvSpPr>
              <a:spLocks noChangeShapeType="1"/>
            </p:cNvSpPr>
            <p:nvPr/>
          </p:nvSpPr>
          <p:spPr bwMode="auto">
            <a:xfrm flipH="1" flipV="1">
              <a:off x="6113180" y="230141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57" name="Line 2099"/>
            <p:cNvSpPr>
              <a:spLocks noChangeShapeType="1"/>
            </p:cNvSpPr>
            <p:nvPr/>
          </p:nvSpPr>
          <p:spPr bwMode="auto">
            <a:xfrm flipH="1" flipV="1">
              <a:off x="6113180" y="234903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58" name="Line 2099"/>
            <p:cNvSpPr>
              <a:spLocks noChangeShapeType="1"/>
            </p:cNvSpPr>
            <p:nvPr/>
          </p:nvSpPr>
          <p:spPr bwMode="auto">
            <a:xfrm flipH="1" flipV="1">
              <a:off x="6113180" y="239666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59" name="Line 2099"/>
            <p:cNvSpPr>
              <a:spLocks noChangeShapeType="1"/>
            </p:cNvSpPr>
            <p:nvPr/>
          </p:nvSpPr>
          <p:spPr bwMode="auto">
            <a:xfrm flipH="1" flipV="1">
              <a:off x="6113180" y="213472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60" name="Line 2099"/>
            <p:cNvSpPr>
              <a:spLocks noChangeShapeType="1"/>
            </p:cNvSpPr>
            <p:nvPr/>
          </p:nvSpPr>
          <p:spPr bwMode="auto">
            <a:xfrm flipH="1" flipV="1">
              <a:off x="6113180" y="212361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61" name="Line 2099"/>
            <p:cNvSpPr>
              <a:spLocks noChangeShapeType="1"/>
            </p:cNvSpPr>
            <p:nvPr/>
          </p:nvSpPr>
          <p:spPr bwMode="auto">
            <a:xfrm flipH="1" flipV="1">
              <a:off x="6113180" y="215853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62" name="Line 2099"/>
            <p:cNvSpPr>
              <a:spLocks noChangeShapeType="1"/>
            </p:cNvSpPr>
            <p:nvPr/>
          </p:nvSpPr>
          <p:spPr bwMode="auto">
            <a:xfrm flipH="1" flipV="1">
              <a:off x="6113180" y="219504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63" name="Line 2099"/>
            <p:cNvSpPr>
              <a:spLocks noChangeShapeType="1"/>
            </p:cNvSpPr>
            <p:nvPr/>
          </p:nvSpPr>
          <p:spPr bwMode="auto">
            <a:xfrm flipH="1" flipV="1">
              <a:off x="6113180" y="229029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64" name="Line 2099"/>
            <p:cNvSpPr>
              <a:spLocks noChangeShapeType="1"/>
            </p:cNvSpPr>
            <p:nvPr/>
          </p:nvSpPr>
          <p:spPr bwMode="auto">
            <a:xfrm flipH="1" flipV="1">
              <a:off x="6113180" y="232522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65" name="Line 2099"/>
            <p:cNvSpPr>
              <a:spLocks noChangeShapeType="1"/>
            </p:cNvSpPr>
            <p:nvPr/>
          </p:nvSpPr>
          <p:spPr bwMode="auto">
            <a:xfrm flipH="1" flipV="1">
              <a:off x="6113180" y="237284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66" name="Line 2099"/>
            <p:cNvSpPr>
              <a:spLocks noChangeShapeType="1"/>
            </p:cNvSpPr>
            <p:nvPr/>
          </p:nvSpPr>
          <p:spPr bwMode="auto">
            <a:xfrm flipH="1" flipV="1">
              <a:off x="6113180" y="242047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67" name="Line 2099"/>
            <p:cNvSpPr>
              <a:spLocks noChangeShapeType="1"/>
            </p:cNvSpPr>
            <p:nvPr/>
          </p:nvSpPr>
          <p:spPr bwMode="auto">
            <a:xfrm flipH="1" flipV="1">
              <a:off x="6113180" y="245698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68" name="Line 2099"/>
            <p:cNvSpPr>
              <a:spLocks noChangeShapeType="1"/>
            </p:cNvSpPr>
            <p:nvPr/>
          </p:nvSpPr>
          <p:spPr bwMode="auto">
            <a:xfrm flipH="1" flipV="1">
              <a:off x="6113180" y="249191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69" name="Line 2099"/>
            <p:cNvSpPr>
              <a:spLocks noChangeShapeType="1"/>
            </p:cNvSpPr>
            <p:nvPr/>
          </p:nvSpPr>
          <p:spPr bwMode="auto">
            <a:xfrm flipH="1" flipV="1">
              <a:off x="6113180" y="224267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70" name="Line 2099"/>
            <p:cNvSpPr>
              <a:spLocks noChangeShapeType="1"/>
            </p:cNvSpPr>
            <p:nvPr/>
          </p:nvSpPr>
          <p:spPr bwMode="auto">
            <a:xfrm flipH="1" flipV="1">
              <a:off x="6113180" y="221886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71" name="Line 2099"/>
            <p:cNvSpPr>
              <a:spLocks noChangeShapeType="1"/>
            </p:cNvSpPr>
            <p:nvPr/>
          </p:nvSpPr>
          <p:spPr bwMode="auto">
            <a:xfrm flipH="1" flipV="1">
              <a:off x="6113180" y="226648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72" name="Line 2099"/>
            <p:cNvSpPr>
              <a:spLocks noChangeShapeType="1"/>
            </p:cNvSpPr>
            <p:nvPr/>
          </p:nvSpPr>
          <p:spPr bwMode="auto">
            <a:xfrm flipH="1" flipV="1">
              <a:off x="6113180" y="231411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73" name="Line 2099"/>
            <p:cNvSpPr>
              <a:spLocks noChangeShapeType="1"/>
            </p:cNvSpPr>
            <p:nvPr/>
          </p:nvSpPr>
          <p:spPr bwMode="auto">
            <a:xfrm flipH="1" flipV="1">
              <a:off x="6113180" y="240936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74" name="Line 2099"/>
            <p:cNvSpPr>
              <a:spLocks noChangeShapeType="1"/>
            </p:cNvSpPr>
            <p:nvPr/>
          </p:nvSpPr>
          <p:spPr bwMode="auto">
            <a:xfrm flipH="1" flipV="1">
              <a:off x="6113180" y="244428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75" name="Line 2099"/>
            <p:cNvSpPr>
              <a:spLocks noChangeShapeType="1"/>
            </p:cNvSpPr>
            <p:nvPr/>
          </p:nvSpPr>
          <p:spPr bwMode="auto">
            <a:xfrm flipH="1" flipV="1">
              <a:off x="6113180" y="248079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76" name="Line 2099"/>
            <p:cNvSpPr>
              <a:spLocks noChangeShapeType="1"/>
            </p:cNvSpPr>
            <p:nvPr/>
          </p:nvSpPr>
          <p:spPr bwMode="auto">
            <a:xfrm flipH="1" flipV="1">
              <a:off x="6113180" y="251572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77" name="Line 2099"/>
            <p:cNvSpPr>
              <a:spLocks noChangeShapeType="1"/>
            </p:cNvSpPr>
            <p:nvPr/>
          </p:nvSpPr>
          <p:spPr bwMode="auto">
            <a:xfrm flipH="1" flipV="1">
              <a:off x="6113180" y="253953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78" name="Line 2099"/>
            <p:cNvSpPr>
              <a:spLocks noChangeShapeType="1"/>
            </p:cNvSpPr>
            <p:nvPr/>
          </p:nvSpPr>
          <p:spPr bwMode="auto">
            <a:xfrm flipH="1" flipV="1">
              <a:off x="6113180" y="256334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79" name="Line 2099"/>
            <p:cNvSpPr>
              <a:spLocks noChangeShapeType="1"/>
            </p:cNvSpPr>
            <p:nvPr/>
          </p:nvSpPr>
          <p:spPr bwMode="auto">
            <a:xfrm flipH="1" flipV="1">
              <a:off x="6113180" y="236173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80" name="Line 2099"/>
            <p:cNvSpPr>
              <a:spLocks noChangeShapeType="1"/>
            </p:cNvSpPr>
            <p:nvPr/>
          </p:nvSpPr>
          <p:spPr bwMode="auto">
            <a:xfrm flipH="1" flipV="1">
              <a:off x="6113180" y="233792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81" name="Line 2099"/>
            <p:cNvSpPr>
              <a:spLocks noChangeShapeType="1"/>
            </p:cNvSpPr>
            <p:nvPr/>
          </p:nvSpPr>
          <p:spPr bwMode="auto">
            <a:xfrm flipH="1" flipV="1">
              <a:off x="6113180" y="238554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82" name="Line 2099"/>
            <p:cNvSpPr>
              <a:spLocks noChangeShapeType="1"/>
            </p:cNvSpPr>
            <p:nvPr/>
          </p:nvSpPr>
          <p:spPr bwMode="auto">
            <a:xfrm flipH="1" flipV="1">
              <a:off x="6113180" y="243317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83" name="Line 2099"/>
            <p:cNvSpPr>
              <a:spLocks noChangeShapeType="1"/>
            </p:cNvSpPr>
            <p:nvPr/>
          </p:nvSpPr>
          <p:spPr bwMode="auto">
            <a:xfrm flipH="1" flipV="1">
              <a:off x="6113180" y="250461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84" name="Line 2099"/>
            <p:cNvSpPr>
              <a:spLocks noChangeShapeType="1"/>
            </p:cNvSpPr>
            <p:nvPr/>
          </p:nvSpPr>
          <p:spPr bwMode="auto">
            <a:xfrm flipH="1" flipV="1">
              <a:off x="6113180" y="252842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85" name="Line 2099"/>
            <p:cNvSpPr>
              <a:spLocks noChangeShapeType="1"/>
            </p:cNvSpPr>
            <p:nvPr/>
          </p:nvSpPr>
          <p:spPr bwMode="auto">
            <a:xfrm flipH="1" flipV="1">
              <a:off x="6113180" y="2552237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86" name="Line 2099"/>
            <p:cNvSpPr>
              <a:spLocks noChangeShapeType="1"/>
            </p:cNvSpPr>
            <p:nvPr/>
          </p:nvSpPr>
          <p:spPr bwMode="auto">
            <a:xfrm flipH="1" flipV="1">
              <a:off x="6113180" y="257604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87" name="Line 2099"/>
            <p:cNvSpPr>
              <a:spLocks noChangeShapeType="1"/>
            </p:cNvSpPr>
            <p:nvPr/>
          </p:nvSpPr>
          <p:spPr bwMode="auto">
            <a:xfrm flipH="1" flipV="1">
              <a:off x="6113180" y="258716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88" name="Line 2099"/>
            <p:cNvSpPr>
              <a:spLocks noChangeShapeType="1"/>
            </p:cNvSpPr>
            <p:nvPr/>
          </p:nvSpPr>
          <p:spPr bwMode="auto">
            <a:xfrm flipH="1" flipV="1">
              <a:off x="6113180" y="2599862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89" name="Line 2099"/>
            <p:cNvSpPr>
              <a:spLocks noChangeShapeType="1"/>
            </p:cNvSpPr>
            <p:nvPr/>
          </p:nvSpPr>
          <p:spPr bwMode="auto">
            <a:xfrm flipH="1" flipV="1">
              <a:off x="6113180" y="246809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90" name="Line 2099"/>
            <p:cNvSpPr>
              <a:spLocks noChangeShapeType="1"/>
            </p:cNvSpPr>
            <p:nvPr/>
          </p:nvSpPr>
          <p:spPr bwMode="auto">
            <a:xfrm flipH="1" flipV="1">
              <a:off x="6113180" y="2610974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91" name="Line 2099"/>
            <p:cNvSpPr>
              <a:spLocks noChangeShapeType="1"/>
            </p:cNvSpPr>
            <p:nvPr/>
          </p:nvSpPr>
          <p:spPr bwMode="auto">
            <a:xfrm flipH="1" flipV="1">
              <a:off x="6113180" y="2004549"/>
              <a:ext cx="238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92" name="Line 2099"/>
            <p:cNvSpPr>
              <a:spLocks noChangeShapeType="1"/>
            </p:cNvSpPr>
            <p:nvPr/>
          </p:nvSpPr>
          <p:spPr bwMode="auto">
            <a:xfrm flipV="1">
              <a:off x="6136993" y="1883899"/>
              <a:ext cx="0" cy="849313"/>
            </a:xfrm>
            <a:prstGeom prst="line">
              <a:avLst/>
            </a:prstGeom>
            <a:noFill/>
            <a:ln w="15240">
              <a:solidFill>
                <a:srgbClr val="2D2DB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93" name="Line 2099"/>
            <p:cNvSpPr>
              <a:spLocks noChangeShapeType="1"/>
            </p:cNvSpPr>
            <p:nvPr/>
          </p:nvSpPr>
          <p:spPr bwMode="auto">
            <a:xfrm flipH="1" flipV="1">
              <a:off x="6119530" y="1958512"/>
              <a:ext cx="174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94" name="Line 2099"/>
            <p:cNvSpPr>
              <a:spLocks noChangeShapeType="1"/>
            </p:cNvSpPr>
            <p:nvPr/>
          </p:nvSpPr>
          <p:spPr bwMode="auto">
            <a:xfrm flipV="1">
              <a:off x="6119530" y="1928349"/>
              <a:ext cx="0" cy="3016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95" name="Line 2099"/>
            <p:cNvSpPr>
              <a:spLocks noChangeShapeType="1"/>
            </p:cNvSpPr>
            <p:nvPr/>
          </p:nvSpPr>
          <p:spPr bwMode="auto">
            <a:xfrm flipH="1" flipV="1">
              <a:off x="6119530" y="1928349"/>
              <a:ext cx="174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96" name="円/楕円 895"/>
            <p:cNvSpPr/>
            <p:nvPr/>
          </p:nvSpPr>
          <p:spPr>
            <a:xfrm>
              <a:off x="6119530" y="1928349"/>
              <a:ext cx="17463" cy="30163"/>
            </a:xfrm>
            <a:prstGeom prst="ellipse">
              <a:avLst/>
            </a:prstGeom>
            <a:solidFill>
              <a:srgbClr val="000000"/>
            </a:solidFill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897" name="Line 2099"/>
            <p:cNvSpPr>
              <a:spLocks noChangeShapeType="1"/>
            </p:cNvSpPr>
            <p:nvPr/>
          </p:nvSpPr>
          <p:spPr bwMode="auto">
            <a:xfrm flipH="1" flipV="1">
              <a:off x="6119530" y="2687174"/>
              <a:ext cx="174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98" name="Line 2099"/>
            <p:cNvSpPr>
              <a:spLocks noChangeShapeType="1"/>
            </p:cNvSpPr>
            <p:nvPr/>
          </p:nvSpPr>
          <p:spPr bwMode="auto">
            <a:xfrm flipV="1">
              <a:off x="6119530" y="2657012"/>
              <a:ext cx="0" cy="301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899" name="Line 2099"/>
            <p:cNvSpPr>
              <a:spLocks noChangeShapeType="1"/>
            </p:cNvSpPr>
            <p:nvPr/>
          </p:nvSpPr>
          <p:spPr bwMode="auto">
            <a:xfrm flipH="1" flipV="1">
              <a:off x="6119530" y="2657012"/>
              <a:ext cx="174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00" name="円/楕円 899"/>
            <p:cNvSpPr/>
            <p:nvPr/>
          </p:nvSpPr>
          <p:spPr>
            <a:xfrm>
              <a:off x="6119530" y="2657012"/>
              <a:ext cx="17463" cy="30162"/>
            </a:xfrm>
            <a:prstGeom prst="ellipse">
              <a:avLst/>
            </a:prstGeom>
            <a:solidFill>
              <a:srgbClr val="000000"/>
            </a:solidFill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901" name="Line 2099"/>
            <p:cNvSpPr>
              <a:spLocks noChangeShapeType="1"/>
            </p:cNvSpPr>
            <p:nvPr/>
          </p:nvSpPr>
          <p:spPr bwMode="auto">
            <a:xfrm flipH="1" flipV="1">
              <a:off x="6289393" y="2610974"/>
              <a:ext cx="2730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02" name="Line 2099"/>
            <p:cNvSpPr>
              <a:spLocks noChangeShapeType="1"/>
            </p:cNvSpPr>
            <p:nvPr/>
          </p:nvSpPr>
          <p:spPr bwMode="auto">
            <a:xfrm rot="2700000">
              <a:off x="6333843" y="2503024"/>
              <a:ext cx="0" cy="127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03" name="Line 2099"/>
            <p:cNvSpPr>
              <a:spLocks noChangeShapeType="1"/>
            </p:cNvSpPr>
            <p:nvPr/>
          </p:nvSpPr>
          <p:spPr bwMode="auto">
            <a:xfrm>
              <a:off x="6519581" y="2315699"/>
              <a:ext cx="0" cy="635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04" name="Line 2099"/>
            <p:cNvSpPr>
              <a:spLocks noChangeShapeType="1"/>
            </p:cNvSpPr>
            <p:nvPr/>
          </p:nvSpPr>
          <p:spPr bwMode="auto">
            <a:xfrm>
              <a:off x="6562443" y="2522074"/>
              <a:ext cx="0" cy="889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05" name="Line 2099"/>
            <p:cNvSpPr>
              <a:spLocks noChangeShapeType="1"/>
            </p:cNvSpPr>
            <p:nvPr/>
          </p:nvSpPr>
          <p:spPr bwMode="auto">
            <a:xfrm rot="2700000">
              <a:off x="6467987" y="2359356"/>
              <a:ext cx="0" cy="1444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06" name="Line 2099"/>
            <p:cNvSpPr>
              <a:spLocks noChangeShapeType="1"/>
            </p:cNvSpPr>
            <p:nvPr/>
          </p:nvSpPr>
          <p:spPr bwMode="auto">
            <a:xfrm>
              <a:off x="6562443" y="2356974"/>
              <a:ext cx="0" cy="1238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07" name="Line 2099"/>
            <p:cNvSpPr>
              <a:spLocks noChangeShapeType="1"/>
            </p:cNvSpPr>
            <p:nvPr/>
          </p:nvSpPr>
          <p:spPr bwMode="auto">
            <a:xfrm rot="18900000" flipV="1">
              <a:off x="6333843" y="1985499"/>
              <a:ext cx="0" cy="127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08" name="Line 2099"/>
            <p:cNvSpPr>
              <a:spLocks noChangeShapeType="1"/>
            </p:cNvSpPr>
            <p:nvPr/>
          </p:nvSpPr>
          <p:spPr bwMode="auto">
            <a:xfrm flipV="1">
              <a:off x="6519581" y="2236324"/>
              <a:ext cx="0" cy="635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09" name="Line 2099"/>
            <p:cNvSpPr>
              <a:spLocks noChangeShapeType="1"/>
            </p:cNvSpPr>
            <p:nvPr/>
          </p:nvSpPr>
          <p:spPr bwMode="auto">
            <a:xfrm flipV="1">
              <a:off x="6562443" y="2004549"/>
              <a:ext cx="0" cy="90488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10" name="Line 2099"/>
            <p:cNvSpPr>
              <a:spLocks noChangeShapeType="1"/>
            </p:cNvSpPr>
            <p:nvPr/>
          </p:nvSpPr>
          <p:spPr bwMode="auto">
            <a:xfrm flipH="1">
              <a:off x="6378293" y="2095037"/>
              <a:ext cx="4635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11" name="Line 2099"/>
            <p:cNvSpPr>
              <a:spLocks noChangeShapeType="1"/>
            </p:cNvSpPr>
            <p:nvPr/>
          </p:nvSpPr>
          <p:spPr bwMode="auto">
            <a:xfrm flipH="1">
              <a:off x="6416393" y="2133137"/>
              <a:ext cx="4254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12" name="Line 2099"/>
            <p:cNvSpPr>
              <a:spLocks noChangeShapeType="1"/>
            </p:cNvSpPr>
            <p:nvPr/>
          </p:nvSpPr>
          <p:spPr bwMode="auto">
            <a:xfrm rot="18900000" flipV="1">
              <a:off x="6467987" y="2113293"/>
              <a:ext cx="0" cy="1444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13" name="Line 2099"/>
            <p:cNvSpPr>
              <a:spLocks noChangeShapeType="1"/>
            </p:cNvSpPr>
            <p:nvPr/>
          </p:nvSpPr>
          <p:spPr bwMode="auto">
            <a:xfrm flipV="1">
              <a:off x="6562443" y="2134724"/>
              <a:ext cx="0" cy="1254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14" name="Line 2099"/>
            <p:cNvSpPr>
              <a:spLocks noChangeShapeType="1"/>
            </p:cNvSpPr>
            <p:nvPr/>
          </p:nvSpPr>
          <p:spPr bwMode="auto">
            <a:xfrm flipH="1">
              <a:off x="6289393" y="2004549"/>
              <a:ext cx="27305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15" name="Line 2099"/>
            <p:cNvSpPr>
              <a:spLocks noChangeShapeType="1"/>
            </p:cNvSpPr>
            <p:nvPr/>
          </p:nvSpPr>
          <p:spPr bwMode="auto">
            <a:xfrm>
              <a:off x="6640231" y="2458574"/>
              <a:ext cx="0" cy="238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16" name="Line 2099"/>
            <p:cNvSpPr>
              <a:spLocks noChangeShapeType="1"/>
            </p:cNvSpPr>
            <p:nvPr/>
          </p:nvSpPr>
          <p:spPr bwMode="auto">
            <a:xfrm>
              <a:off x="6640231" y="2522074"/>
              <a:ext cx="0" cy="238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17" name="Line 2099"/>
            <p:cNvSpPr>
              <a:spLocks noChangeShapeType="1"/>
            </p:cNvSpPr>
            <p:nvPr/>
          </p:nvSpPr>
          <p:spPr bwMode="auto">
            <a:xfrm flipH="1" flipV="1">
              <a:off x="6640231" y="254588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18" name="Line 2099"/>
            <p:cNvSpPr>
              <a:spLocks noChangeShapeType="1"/>
            </p:cNvSpPr>
            <p:nvPr/>
          </p:nvSpPr>
          <p:spPr bwMode="auto">
            <a:xfrm flipH="1" flipV="1">
              <a:off x="6640231" y="2458574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19" name="Line 2099"/>
            <p:cNvSpPr>
              <a:spLocks noChangeShapeType="1"/>
            </p:cNvSpPr>
            <p:nvPr/>
          </p:nvSpPr>
          <p:spPr bwMode="auto">
            <a:xfrm>
              <a:off x="6732306" y="2534774"/>
              <a:ext cx="0" cy="111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20" name="Line 2099"/>
            <p:cNvSpPr>
              <a:spLocks noChangeShapeType="1"/>
            </p:cNvSpPr>
            <p:nvPr/>
          </p:nvSpPr>
          <p:spPr bwMode="auto">
            <a:xfrm>
              <a:off x="6732306" y="2458574"/>
              <a:ext cx="0" cy="127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21" name="Line 2099"/>
            <p:cNvSpPr>
              <a:spLocks noChangeShapeType="1"/>
            </p:cNvSpPr>
            <p:nvPr/>
          </p:nvSpPr>
          <p:spPr bwMode="auto">
            <a:xfrm flipH="1" flipV="1">
              <a:off x="6732306" y="2534774"/>
              <a:ext cx="635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22" name="Line 2099"/>
            <p:cNvSpPr>
              <a:spLocks noChangeShapeType="1"/>
            </p:cNvSpPr>
            <p:nvPr/>
          </p:nvSpPr>
          <p:spPr bwMode="auto">
            <a:xfrm flipH="1" flipV="1">
              <a:off x="6732306" y="2471274"/>
              <a:ext cx="635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23" name="Line 2099"/>
            <p:cNvSpPr>
              <a:spLocks noChangeShapeType="1"/>
            </p:cNvSpPr>
            <p:nvPr/>
          </p:nvSpPr>
          <p:spPr bwMode="auto">
            <a:xfrm flipH="1">
              <a:off x="6887881" y="2458574"/>
              <a:ext cx="0" cy="238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24" name="Line 2099"/>
            <p:cNvSpPr>
              <a:spLocks noChangeShapeType="1"/>
            </p:cNvSpPr>
            <p:nvPr/>
          </p:nvSpPr>
          <p:spPr bwMode="auto">
            <a:xfrm flipH="1">
              <a:off x="6887881" y="2522074"/>
              <a:ext cx="0" cy="238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25" name="Line 2099"/>
            <p:cNvSpPr>
              <a:spLocks noChangeShapeType="1"/>
            </p:cNvSpPr>
            <p:nvPr/>
          </p:nvSpPr>
          <p:spPr bwMode="auto">
            <a:xfrm flipV="1">
              <a:off x="6795806" y="254588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26" name="Line 2099"/>
            <p:cNvSpPr>
              <a:spLocks noChangeShapeType="1"/>
            </p:cNvSpPr>
            <p:nvPr/>
          </p:nvSpPr>
          <p:spPr bwMode="auto">
            <a:xfrm flipV="1">
              <a:off x="6795806" y="2458574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27" name="Line 2099"/>
            <p:cNvSpPr>
              <a:spLocks noChangeShapeType="1"/>
            </p:cNvSpPr>
            <p:nvPr/>
          </p:nvSpPr>
          <p:spPr bwMode="auto">
            <a:xfrm flipH="1">
              <a:off x="6795806" y="2534774"/>
              <a:ext cx="0" cy="111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28" name="Line 2099"/>
            <p:cNvSpPr>
              <a:spLocks noChangeShapeType="1"/>
            </p:cNvSpPr>
            <p:nvPr/>
          </p:nvSpPr>
          <p:spPr bwMode="auto">
            <a:xfrm flipH="1">
              <a:off x="6795806" y="2458574"/>
              <a:ext cx="0" cy="127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29" name="Line 2099"/>
            <p:cNvSpPr>
              <a:spLocks noChangeShapeType="1"/>
            </p:cNvSpPr>
            <p:nvPr/>
          </p:nvSpPr>
          <p:spPr bwMode="auto">
            <a:xfrm>
              <a:off x="6640231" y="2069637"/>
              <a:ext cx="0" cy="254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30" name="Line 2099"/>
            <p:cNvSpPr>
              <a:spLocks noChangeShapeType="1"/>
            </p:cNvSpPr>
            <p:nvPr/>
          </p:nvSpPr>
          <p:spPr bwMode="auto">
            <a:xfrm>
              <a:off x="6640231" y="2133137"/>
              <a:ext cx="0" cy="238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31" name="Line 2099"/>
            <p:cNvSpPr>
              <a:spLocks noChangeShapeType="1"/>
            </p:cNvSpPr>
            <p:nvPr/>
          </p:nvSpPr>
          <p:spPr bwMode="auto">
            <a:xfrm flipH="1" flipV="1">
              <a:off x="6640231" y="2156949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32" name="Line 2099"/>
            <p:cNvSpPr>
              <a:spLocks noChangeShapeType="1"/>
            </p:cNvSpPr>
            <p:nvPr/>
          </p:nvSpPr>
          <p:spPr bwMode="auto">
            <a:xfrm flipH="1" flipV="1">
              <a:off x="6640231" y="206963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33" name="Line 2099"/>
            <p:cNvSpPr>
              <a:spLocks noChangeShapeType="1"/>
            </p:cNvSpPr>
            <p:nvPr/>
          </p:nvSpPr>
          <p:spPr bwMode="auto">
            <a:xfrm>
              <a:off x="6732306" y="2145837"/>
              <a:ext cx="0" cy="111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34" name="Line 2099"/>
            <p:cNvSpPr>
              <a:spLocks noChangeShapeType="1"/>
            </p:cNvSpPr>
            <p:nvPr/>
          </p:nvSpPr>
          <p:spPr bwMode="auto">
            <a:xfrm>
              <a:off x="6732306" y="2069637"/>
              <a:ext cx="0" cy="127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35" name="Line 2099"/>
            <p:cNvSpPr>
              <a:spLocks noChangeShapeType="1"/>
            </p:cNvSpPr>
            <p:nvPr/>
          </p:nvSpPr>
          <p:spPr bwMode="auto">
            <a:xfrm flipH="1" flipV="1">
              <a:off x="6732306" y="2145837"/>
              <a:ext cx="635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36" name="Line 2099"/>
            <p:cNvSpPr>
              <a:spLocks noChangeShapeType="1"/>
            </p:cNvSpPr>
            <p:nvPr/>
          </p:nvSpPr>
          <p:spPr bwMode="auto">
            <a:xfrm flipH="1" flipV="1">
              <a:off x="6732306" y="2082337"/>
              <a:ext cx="635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37" name="Line 2099"/>
            <p:cNvSpPr>
              <a:spLocks noChangeShapeType="1"/>
            </p:cNvSpPr>
            <p:nvPr/>
          </p:nvSpPr>
          <p:spPr bwMode="auto">
            <a:xfrm flipH="1">
              <a:off x="6887881" y="2069637"/>
              <a:ext cx="0" cy="254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38" name="Line 2099"/>
            <p:cNvSpPr>
              <a:spLocks noChangeShapeType="1"/>
            </p:cNvSpPr>
            <p:nvPr/>
          </p:nvSpPr>
          <p:spPr bwMode="auto">
            <a:xfrm flipH="1">
              <a:off x="6887881" y="2133137"/>
              <a:ext cx="0" cy="238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39" name="Line 2099"/>
            <p:cNvSpPr>
              <a:spLocks noChangeShapeType="1"/>
            </p:cNvSpPr>
            <p:nvPr/>
          </p:nvSpPr>
          <p:spPr bwMode="auto">
            <a:xfrm flipV="1">
              <a:off x="6795806" y="2156949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40" name="Line 2099"/>
            <p:cNvSpPr>
              <a:spLocks noChangeShapeType="1"/>
            </p:cNvSpPr>
            <p:nvPr/>
          </p:nvSpPr>
          <p:spPr bwMode="auto">
            <a:xfrm flipV="1">
              <a:off x="6795806" y="206963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41" name="Line 2099"/>
            <p:cNvSpPr>
              <a:spLocks noChangeShapeType="1"/>
            </p:cNvSpPr>
            <p:nvPr/>
          </p:nvSpPr>
          <p:spPr bwMode="auto">
            <a:xfrm flipH="1">
              <a:off x="6795806" y="2145837"/>
              <a:ext cx="0" cy="111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42" name="Line 2099"/>
            <p:cNvSpPr>
              <a:spLocks noChangeShapeType="1"/>
            </p:cNvSpPr>
            <p:nvPr/>
          </p:nvSpPr>
          <p:spPr bwMode="auto">
            <a:xfrm flipH="1">
              <a:off x="6795806" y="2069637"/>
              <a:ext cx="0" cy="127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43" name="正方形/長方形 942"/>
            <p:cNvSpPr/>
            <p:nvPr/>
          </p:nvSpPr>
          <p:spPr bwMode="auto">
            <a:xfrm>
              <a:off x="6841843" y="2095037"/>
              <a:ext cx="69850" cy="38100"/>
            </a:xfrm>
            <a:prstGeom prst="rect">
              <a:avLst/>
            </a:prstGeom>
            <a:noFill/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944" name="Line 2099"/>
            <p:cNvSpPr>
              <a:spLocks noChangeShapeType="1"/>
            </p:cNvSpPr>
            <p:nvPr/>
          </p:nvSpPr>
          <p:spPr bwMode="auto">
            <a:xfrm flipV="1">
              <a:off x="6373531" y="2004549"/>
              <a:ext cx="0" cy="3016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45" name="Line 2099"/>
            <p:cNvSpPr>
              <a:spLocks noChangeShapeType="1"/>
            </p:cNvSpPr>
            <p:nvPr/>
          </p:nvSpPr>
          <p:spPr bwMode="auto">
            <a:xfrm flipH="1">
              <a:off x="6373531" y="2034712"/>
              <a:ext cx="46037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46" name="Line 2099"/>
            <p:cNvSpPr>
              <a:spLocks noChangeShapeType="1"/>
            </p:cNvSpPr>
            <p:nvPr/>
          </p:nvSpPr>
          <p:spPr bwMode="auto">
            <a:xfrm flipV="1">
              <a:off x="6419568" y="2004549"/>
              <a:ext cx="0" cy="3016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47" name="Line 2099"/>
            <p:cNvSpPr>
              <a:spLocks noChangeShapeType="1"/>
            </p:cNvSpPr>
            <p:nvPr/>
          </p:nvSpPr>
          <p:spPr bwMode="auto">
            <a:xfrm flipV="1">
              <a:off x="6479893" y="2004549"/>
              <a:ext cx="0" cy="3016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48" name="Line 2099"/>
            <p:cNvSpPr>
              <a:spLocks noChangeShapeType="1"/>
            </p:cNvSpPr>
            <p:nvPr/>
          </p:nvSpPr>
          <p:spPr bwMode="auto">
            <a:xfrm flipH="1">
              <a:off x="6479893" y="2034712"/>
              <a:ext cx="46038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49" name="Line 2099"/>
            <p:cNvSpPr>
              <a:spLocks noChangeShapeType="1"/>
            </p:cNvSpPr>
            <p:nvPr/>
          </p:nvSpPr>
          <p:spPr bwMode="auto">
            <a:xfrm flipV="1">
              <a:off x="6525931" y="2004549"/>
              <a:ext cx="0" cy="3016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50" name="Line 2099"/>
            <p:cNvSpPr>
              <a:spLocks noChangeShapeType="1"/>
            </p:cNvSpPr>
            <p:nvPr/>
          </p:nvSpPr>
          <p:spPr bwMode="auto">
            <a:xfrm>
              <a:off x="6373531" y="2580812"/>
              <a:ext cx="0" cy="301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51" name="Line 2099"/>
            <p:cNvSpPr>
              <a:spLocks noChangeShapeType="1"/>
            </p:cNvSpPr>
            <p:nvPr/>
          </p:nvSpPr>
          <p:spPr bwMode="auto">
            <a:xfrm flipH="1" flipV="1">
              <a:off x="6373531" y="2580812"/>
              <a:ext cx="46037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52" name="Line 2099"/>
            <p:cNvSpPr>
              <a:spLocks noChangeShapeType="1"/>
            </p:cNvSpPr>
            <p:nvPr/>
          </p:nvSpPr>
          <p:spPr bwMode="auto">
            <a:xfrm>
              <a:off x="6419568" y="2580812"/>
              <a:ext cx="0" cy="301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53" name="Line 2099"/>
            <p:cNvSpPr>
              <a:spLocks noChangeShapeType="1"/>
            </p:cNvSpPr>
            <p:nvPr/>
          </p:nvSpPr>
          <p:spPr bwMode="auto">
            <a:xfrm>
              <a:off x="6479893" y="2580812"/>
              <a:ext cx="0" cy="301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54" name="Line 2099"/>
            <p:cNvSpPr>
              <a:spLocks noChangeShapeType="1"/>
            </p:cNvSpPr>
            <p:nvPr/>
          </p:nvSpPr>
          <p:spPr bwMode="auto">
            <a:xfrm flipH="1" flipV="1">
              <a:off x="6479893" y="2580812"/>
              <a:ext cx="46038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55" name="Line 2099"/>
            <p:cNvSpPr>
              <a:spLocks noChangeShapeType="1"/>
            </p:cNvSpPr>
            <p:nvPr/>
          </p:nvSpPr>
          <p:spPr bwMode="auto">
            <a:xfrm>
              <a:off x="6525931" y="2580812"/>
              <a:ext cx="0" cy="301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56" name="円/楕円 955"/>
            <p:cNvSpPr/>
            <p:nvPr/>
          </p:nvSpPr>
          <p:spPr>
            <a:xfrm>
              <a:off x="6373531" y="2580812"/>
              <a:ext cx="46037" cy="30162"/>
            </a:xfrm>
            <a:prstGeom prst="ellipse">
              <a:avLst/>
            </a:prstGeom>
            <a:solidFill>
              <a:srgbClr val="000000"/>
            </a:solidFill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957" name="円/楕円 956"/>
            <p:cNvSpPr/>
            <p:nvPr/>
          </p:nvSpPr>
          <p:spPr>
            <a:xfrm>
              <a:off x="6479893" y="2580812"/>
              <a:ext cx="46038" cy="30162"/>
            </a:xfrm>
            <a:prstGeom prst="ellipse">
              <a:avLst/>
            </a:prstGeom>
            <a:solidFill>
              <a:srgbClr val="000000"/>
            </a:solidFill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958" name="円/楕円 957"/>
            <p:cNvSpPr/>
            <p:nvPr/>
          </p:nvSpPr>
          <p:spPr>
            <a:xfrm>
              <a:off x="6373531" y="2004549"/>
              <a:ext cx="46037" cy="30163"/>
            </a:xfrm>
            <a:prstGeom prst="ellipse">
              <a:avLst/>
            </a:prstGeom>
            <a:solidFill>
              <a:srgbClr val="000000"/>
            </a:solidFill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959" name="円/楕円 958"/>
            <p:cNvSpPr/>
            <p:nvPr/>
          </p:nvSpPr>
          <p:spPr>
            <a:xfrm>
              <a:off x="6479893" y="2004549"/>
              <a:ext cx="46038" cy="30163"/>
            </a:xfrm>
            <a:prstGeom prst="ellipse">
              <a:avLst/>
            </a:prstGeom>
            <a:solidFill>
              <a:srgbClr val="000000"/>
            </a:solidFill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960" name="Line 2099"/>
            <p:cNvSpPr>
              <a:spLocks noChangeShapeType="1"/>
            </p:cNvSpPr>
            <p:nvPr/>
          </p:nvSpPr>
          <p:spPr bwMode="auto">
            <a:xfrm flipH="1" flipV="1">
              <a:off x="6489418" y="2299824"/>
              <a:ext cx="13320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61" name="Line 2099"/>
            <p:cNvSpPr>
              <a:spLocks noChangeShapeType="1"/>
            </p:cNvSpPr>
            <p:nvPr/>
          </p:nvSpPr>
          <p:spPr bwMode="auto">
            <a:xfrm flipH="1" flipV="1">
              <a:off x="6489418" y="2315699"/>
              <a:ext cx="1332000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62" name="Line 2099"/>
            <p:cNvSpPr>
              <a:spLocks noChangeShapeType="1"/>
            </p:cNvSpPr>
            <p:nvPr/>
          </p:nvSpPr>
          <p:spPr bwMode="auto">
            <a:xfrm flipH="1">
              <a:off x="6562443" y="2260137"/>
              <a:ext cx="86201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63" name="Line 2099"/>
            <p:cNvSpPr>
              <a:spLocks noChangeShapeType="1"/>
            </p:cNvSpPr>
            <p:nvPr/>
          </p:nvSpPr>
          <p:spPr bwMode="auto">
            <a:xfrm flipH="1">
              <a:off x="6562443" y="2356974"/>
              <a:ext cx="86201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64" name="Line 2099"/>
            <p:cNvSpPr>
              <a:spLocks noChangeShapeType="1"/>
            </p:cNvSpPr>
            <p:nvPr/>
          </p:nvSpPr>
          <p:spPr bwMode="auto">
            <a:xfrm>
              <a:off x="7424456" y="2190287"/>
              <a:ext cx="0" cy="698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65" name="Line 2099"/>
            <p:cNvSpPr>
              <a:spLocks noChangeShapeType="1"/>
            </p:cNvSpPr>
            <p:nvPr/>
          </p:nvSpPr>
          <p:spPr bwMode="auto">
            <a:xfrm>
              <a:off x="7424456" y="2356974"/>
              <a:ext cx="0" cy="698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66" name="Line 2099"/>
            <p:cNvSpPr>
              <a:spLocks noChangeShapeType="1"/>
            </p:cNvSpPr>
            <p:nvPr/>
          </p:nvSpPr>
          <p:spPr bwMode="auto">
            <a:xfrm flipH="1">
              <a:off x="7424456" y="2190287"/>
              <a:ext cx="3651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67" name="Line 2099"/>
            <p:cNvSpPr>
              <a:spLocks noChangeShapeType="1"/>
            </p:cNvSpPr>
            <p:nvPr/>
          </p:nvSpPr>
          <p:spPr bwMode="auto">
            <a:xfrm flipH="1">
              <a:off x="7424456" y="2426824"/>
              <a:ext cx="109537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68" name="Line 2099"/>
            <p:cNvSpPr>
              <a:spLocks noChangeShapeType="1"/>
            </p:cNvSpPr>
            <p:nvPr/>
          </p:nvSpPr>
          <p:spPr bwMode="auto">
            <a:xfrm flipH="1" flipV="1">
              <a:off x="6378293" y="2522074"/>
              <a:ext cx="10191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69" name="Line 2099"/>
            <p:cNvSpPr>
              <a:spLocks noChangeShapeType="1"/>
            </p:cNvSpPr>
            <p:nvPr/>
          </p:nvSpPr>
          <p:spPr bwMode="auto">
            <a:xfrm flipH="1" flipV="1">
              <a:off x="6416393" y="2482387"/>
              <a:ext cx="979488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70" name="Line 2099"/>
            <p:cNvSpPr>
              <a:spLocks noChangeShapeType="1"/>
            </p:cNvSpPr>
            <p:nvPr/>
          </p:nvSpPr>
          <p:spPr bwMode="auto">
            <a:xfrm flipH="1">
              <a:off x="7411756" y="2647487"/>
              <a:ext cx="122237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71" name="Line 2099"/>
            <p:cNvSpPr>
              <a:spLocks noChangeShapeType="1"/>
            </p:cNvSpPr>
            <p:nvPr/>
          </p:nvSpPr>
          <p:spPr bwMode="auto">
            <a:xfrm flipH="1">
              <a:off x="7441918" y="3195174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72" name="Line 2099"/>
            <p:cNvSpPr>
              <a:spLocks noChangeShapeType="1"/>
            </p:cNvSpPr>
            <p:nvPr/>
          </p:nvSpPr>
          <p:spPr bwMode="auto">
            <a:xfrm>
              <a:off x="7441918" y="3103099"/>
              <a:ext cx="0" cy="920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73" name="Line 2099"/>
            <p:cNvSpPr>
              <a:spLocks noChangeShapeType="1"/>
            </p:cNvSpPr>
            <p:nvPr/>
          </p:nvSpPr>
          <p:spPr bwMode="auto">
            <a:xfrm flipH="1">
              <a:off x="7441918" y="3103099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74" name="Line 2099"/>
            <p:cNvSpPr>
              <a:spLocks noChangeShapeType="1"/>
            </p:cNvSpPr>
            <p:nvPr/>
          </p:nvSpPr>
          <p:spPr bwMode="auto">
            <a:xfrm flipH="1">
              <a:off x="7441918" y="293323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75" name="Line 2099"/>
            <p:cNvSpPr>
              <a:spLocks noChangeShapeType="1"/>
            </p:cNvSpPr>
            <p:nvPr/>
          </p:nvSpPr>
          <p:spPr bwMode="auto">
            <a:xfrm>
              <a:off x="7533993" y="3103099"/>
              <a:ext cx="0" cy="920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76" name="Line 2099"/>
            <p:cNvSpPr>
              <a:spLocks noChangeShapeType="1"/>
            </p:cNvSpPr>
            <p:nvPr/>
          </p:nvSpPr>
          <p:spPr bwMode="auto">
            <a:xfrm>
              <a:off x="7441918" y="2780837"/>
              <a:ext cx="0" cy="1524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77" name="Line 2099"/>
            <p:cNvSpPr>
              <a:spLocks noChangeShapeType="1"/>
            </p:cNvSpPr>
            <p:nvPr/>
          </p:nvSpPr>
          <p:spPr bwMode="auto">
            <a:xfrm flipH="1">
              <a:off x="7411756" y="2780837"/>
              <a:ext cx="122237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78" name="Line 2099"/>
            <p:cNvSpPr>
              <a:spLocks noChangeShapeType="1"/>
            </p:cNvSpPr>
            <p:nvPr/>
          </p:nvSpPr>
          <p:spPr bwMode="auto">
            <a:xfrm flipH="1">
              <a:off x="7441918" y="257763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79" name="Line 2099"/>
            <p:cNvSpPr>
              <a:spLocks noChangeShapeType="1"/>
            </p:cNvSpPr>
            <p:nvPr/>
          </p:nvSpPr>
          <p:spPr bwMode="auto">
            <a:xfrm>
              <a:off x="7441918" y="2577637"/>
              <a:ext cx="0" cy="698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80" name="Line 2099"/>
            <p:cNvSpPr>
              <a:spLocks noChangeShapeType="1"/>
            </p:cNvSpPr>
            <p:nvPr/>
          </p:nvSpPr>
          <p:spPr bwMode="auto">
            <a:xfrm>
              <a:off x="7533993" y="2577637"/>
              <a:ext cx="0" cy="698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81" name="Line 2099"/>
            <p:cNvSpPr>
              <a:spLocks noChangeShapeType="1"/>
            </p:cNvSpPr>
            <p:nvPr/>
          </p:nvSpPr>
          <p:spPr bwMode="auto">
            <a:xfrm>
              <a:off x="7533993" y="2780837"/>
              <a:ext cx="0" cy="1524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82" name="Line 2099"/>
            <p:cNvSpPr>
              <a:spLocks noChangeShapeType="1"/>
            </p:cNvSpPr>
            <p:nvPr/>
          </p:nvSpPr>
          <p:spPr bwMode="auto">
            <a:xfrm flipH="1">
              <a:off x="7441918" y="210138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83" name="Line 2099"/>
            <p:cNvSpPr>
              <a:spLocks noChangeShapeType="1"/>
            </p:cNvSpPr>
            <p:nvPr/>
          </p:nvSpPr>
          <p:spPr bwMode="auto">
            <a:xfrm>
              <a:off x="7441918" y="1901362"/>
              <a:ext cx="0" cy="666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84" name="Line 2099"/>
            <p:cNvSpPr>
              <a:spLocks noChangeShapeType="1"/>
            </p:cNvSpPr>
            <p:nvPr/>
          </p:nvSpPr>
          <p:spPr bwMode="auto">
            <a:xfrm flipH="1">
              <a:off x="7441918" y="196803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85" name="Line 2099"/>
            <p:cNvSpPr>
              <a:spLocks noChangeShapeType="1"/>
            </p:cNvSpPr>
            <p:nvPr/>
          </p:nvSpPr>
          <p:spPr bwMode="auto">
            <a:xfrm flipH="1">
              <a:off x="7441918" y="1901362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86" name="Line 2099"/>
            <p:cNvSpPr>
              <a:spLocks noChangeShapeType="1"/>
            </p:cNvSpPr>
            <p:nvPr/>
          </p:nvSpPr>
          <p:spPr bwMode="auto">
            <a:xfrm>
              <a:off x="7533993" y="1901362"/>
              <a:ext cx="0" cy="6667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87" name="Line 2099"/>
            <p:cNvSpPr>
              <a:spLocks noChangeShapeType="1"/>
            </p:cNvSpPr>
            <p:nvPr/>
          </p:nvSpPr>
          <p:spPr bwMode="auto">
            <a:xfrm>
              <a:off x="7533993" y="2101387"/>
              <a:ext cx="0" cy="1587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88" name="Line 2099"/>
            <p:cNvSpPr>
              <a:spLocks noChangeShapeType="1"/>
            </p:cNvSpPr>
            <p:nvPr/>
          </p:nvSpPr>
          <p:spPr bwMode="auto">
            <a:xfrm>
              <a:off x="7441918" y="2101387"/>
              <a:ext cx="0" cy="889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89" name="Line 2099"/>
            <p:cNvSpPr>
              <a:spLocks noChangeShapeType="1"/>
            </p:cNvSpPr>
            <p:nvPr/>
          </p:nvSpPr>
          <p:spPr bwMode="auto">
            <a:xfrm flipH="1">
              <a:off x="7364131" y="3066587"/>
              <a:ext cx="2127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90" name="Line 2099"/>
            <p:cNvSpPr>
              <a:spLocks noChangeShapeType="1"/>
            </p:cNvSpPr>
            <p:nvPr/>
          </p:nvSpPr>
          <p:spPr bwMode="auto">
            <a:xfrm>
              <a:off x="7364131" y="3066587"/>
              <a:ext cx="0" cy="365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91" name="Line 2099"/>
            <p:cNvSpPr>
              <a:spLocks noChangeShapeType="1"/>
            </p:cNvSpPr>
            <p:nvPr/>
          </p:nvSpPr>
          <p:spPr bwMode="auto">
            <a:xfrm flipH="1">
              <a:off x="7364131" y="3103099"/>
              <a:ext cx="16986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92" name="Line 2099"/>
            <p:cNvSpPr>
              <a:spLocks noChangeShapeType="1"/>
            </p:cNvSpPr>
            <p:nvPr/>
          </p:nvSpPr>
          <p:spPr bwMode="auto">
            <a:xfrm>
              <a:off x="7576856" y="3066587"/>
              <a:ext cx="0" cy="1063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93" name="Line 2099"/>
            <p:cNvSpPr>
              <a:spLocks noChangeShapeType="1"/>
            </p:cNvSpPr>
            <p:nvPr/>
          </p:nvSpPr>
          <p:spPr bwMode="auto">
            <a:xfrm flipH="1">
              <a:off x="7533993" y="3172949"/>
              <a:ext cx="428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94" name="Line 2099"/>
            <p:cNvSpPr>
              <a:spLocks noChangeShapeType="1"/>
            </p:cNvSpPr>
            <p:nvPr/>
          </p:nvSpPr>
          <p:spPr bwMode="auto">
            <a:xfrm flipH="1" flipV="1">
              <a:off x="7441918" y="2933237"/>
              <a:ext cx="920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95" name="Line 2099"/>
            <p:cNvSpPr>
              <a:spLocks noChangeShapeType="1"/>
            </p:cNvSpPr>
            <p:nvPr/>
          </p:nvSpPr>
          <p:spPr bwMode="auto">
            <a:xfrm flipH="1" flipV="1">
              <a:off x="7364131" y="2969749"/>
              <a:ext cx="2127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96" name="Line 2099"/>
            <p:cNvSpPr>
              <a:spLocks noChangeShapeType="1"/>
            </p:cNvSpPr>
            <p:nvPr/>
          </p:nvSpPr>
          <p:spPr bwMode="auto">
            <a:xfrm flipV="1">
              <a:off x="7364131" y="2933237"/>
              <a:ext cx="0" cy="365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97" name="Line 2099"/>
            <p:cNvSpPr>
              <a:spLocks noChangeShapeType="1"/>
            </p:cNvSpPr>
            <p:nvPr/>
          </p:nvSpPr>
          <p:spPr bwMode="auto">
            <a:xfrm flipH="1" flipV="1">
              <a:off x="7364131" y="2933237"/>
              <a:ext cx="169862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98" name="Line 2099"/>
            <p:cNvSpPr>
              <a:spLocks noChangeShapeType="1"/>
            </p:cNvSpPr>
            <p:nvPr/>
          </p:nvSpPr>
          <p:spPr bwMode="auto">
            <a:xfrm flipV="1">
              <a:off x="7576856" y="2863387"/>
              <a:ext cx="0" cy="1063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999" name="Line 2099"/>
            <p:cNvSpPr>
              <a:spLocks noChangeShapeType="1"/>
            </p:cNvSpPr>
            <p:nvPr/>
          </p:nvSpPr>
          <p:spPr bwMode="auto">
            <a:xfrm flipH="1" flipV="1">
              <a:off x="7533993" y="2863387"/>
              <a:ext cx="428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00" name="Line 2099"/>
            <p:cNvSpPr>
              <a:spLocks noChangeShapeType="1"/>
            </p:cNvSpPr>
            <p:nvPr/>
          </p:nvSpPr>
          <p:spPr bwMode="auto">
            <a:xfrm>
              <a:off x="7533993" y="2780837"/>
              <a:ext cx="0" cy="619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01" name="Line 2099"/>
            <p:cNvSpPr>
              <a:spLocks noChangeShapeType="1"/>
            </p:cNvSpPr>
            <p:nvPr/>
          </p:nvSpPr>
          <p:spPr bwMode="auto">
            <a:xfrm flipH="1">
              <a:off x="7533993" y="2823699"/>
              <a:ext cx="301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02" name="Line 2099"/>
            <p:cNvSpPr>
              <a:spLocks noChangeShapeType="1"/>
            </p:cNvSpPr>
            <p:nvPr/>
          </p:nvSpPr>
          <p:spPr bwMode="auto">
            <a:xfrm>
              <a:off x="7564156" y="2750674"/>
              <a:ext cx="0" cy="730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03" name="Line 2099"/>
            <p:cNvSpPr>
              <a:spLocks noChangeShapeType="1"/>
            </p:cNvSpPr>
            <p:nvPr/>
          </p:nvSpPr>
          <p:spPr bwMode="auto">
            <a:xfrm>
              <a:off x="7411756" y="2750674"/>
              <a:ext cx="0" cy="3016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04" name="Line 2099"/>
            <p:cNvSpPr>
              <a:spLocks noChangeShapeType="1"/>
            </p:cNvSpPr>
            <p:nvPr/>
          </p:nvSpPr>
          <p:spPr bwMode="auto">
            <a:xfrm>
              <a:off x="7411756" y="2647487"/>
              <a:ext cx="0" cy="301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05" name="Line 2099"/>
            <p:cNvSpPr>
              <a:spLocks noChangeShapeType="1"/>
            </p:cNvSpPr>
            <p:nvPr/>
          </p:nvSpPr>
          <p:spPr bwMode="auto">
            <a:xfrm>
              <a:off x="7564156" y="2606212"/>
              <a:ext cx="0" cy="71437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06" name="Line 2099"/>
            <p:cNvSpPr>
              <a:spLocks noChangeShapeType="1"/>
            </p:cNvSpPr>
            <p:nvPr/>
          </p:nvSpPr>
          <p:spPr bwMode="auto">
            <a:xfrm flipH="1">
              <a:off x="7533993" y="2606212"/>
              <a:ext cx="301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07" name="Line 2099"/>
            <p:cNvSpPr>
              <a:spLocks noChangeShapeType="1"/>
            </p:cNvSpPr>
            <p:nvPr/>
          </p:nvSpPr>
          <p:spPr bwMode="auto">
            <a:xfrm flipH="1">
              <a:off x="7411756" y="2101387"/>
              <a:ext cx="122237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08" name="Line 2099"/>
            <p:cNvSpPr>
              <a:spLocks noChangeShapeType="1"/>
            </p:cNvSpPr>
            <p:nvPr/>
          </p:nvSpPr>
          <p:spPr bwMode="auto">
            <a:xfrm flipH="1">
              <a:off x="7533993" y="2144249"/>
              <a:ext cx="301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09" name="Line 2099"/>
            <p:cNvSpPr>
              <a:spLocks noChangeShapeType="1"/>
            </p:cNvSpPr>
            <p:nvPr/>
          </p:nvSpPr>
          <p:spPr bwMode="auto">
            <a:xfrm>
              <a:off x="7564156" y="2071224"/>
              <a:ext cx="0" cy="730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10" name="Line 2099"/>
            <p:cNvSpPr>
              <a:spLocks noChangeShapeType="1"/>
            </p:cNvSpPr>
            <p:nvPr/>
          </p:nvSpPr>
          <p:spPr bwMode="auto">
            <a:xfrm>
              <a:off x="7411756" y="2071224"/>
              <a:ext cx="0" cy="3016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11" name="Line 2099"/>
            <p:cNvSpPr>
              <a:spLocks noChangeShapeType="1"/>
            </p:cNvSpPr>
            <p:nvPr/>
          </p:nvSpPr>
          <p:spPr bwMode="auto">
            <a:xfrm flipH="1">
              <a:off x="7411756" y="1968037"/>
              <a:ext cx="122237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12" name="Line 2099"/>
            <p:cNvSpPr>
              <a:spLocks noChangeShapeType="1"/>
            </p:cNvSpPr>
            <p:nvPr/>
          </p:nvSpPr>
          <p:spPr bwMode="auto">
            <a:xfrm>
              <a:off x="7411756" y="1968037"/>
              <a:ext cx="0" cy="3016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13" name="Line 2099"/>
            <p:cNvSpPr>
              <a:spLocks noChangeShapeType="1"/>
            </p:cNvSpPr>
            <p:nvPr/>
          </p:nvSpPr>
          <p:spPr bwMode="auto">
            <a:xfrm>
              <a:off x="7564156" y="1925174"/>
              <a:ext cx="0" cy="730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14" name="Line 2099"/>
            <p:cNvSpPr>
              <a:spLocks noChangeShapeType="1"/>
            </p:cNvSpPr>
            <p:nvPr/>
          </p:nvSpPr>
          <p:spPr bwMode="auto">
            <a:xfrm flipH="1">
              <a:off x="7533993" y="1925174"/>
              <a:ext cx="301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15" name="Line 2099"/>
            <p:cNvSpPr>
              <a:spLocks noChangeShapeType="1"/>
            </p:cNvSpPr>
            <p:nvPr/>
          </p:nvSpPr>
          <p:spPr bwMode="auto">
            <a:xfrm>
              <a:off x="7460968" y="2326812"/>
              <a:ext cx="0" cy="100012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16" name="Line 2099"/>
            <p:cNvSpPr>
              <a:spLocks noChangeShapeType="1"/>
            </p:cNvSpPr>
            <p:nvPr/>
          </p:nvSpPr>
          <p:spPr bwMode="auto">
            <a:xfrm>
              <a:off x="7460968" y="2190287"/>
              <a:ext cx="0" cy="984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17" name="Line 2099"/>
            <p:cNvSpPr>
              <a:spLocks noChangeShapeType="1"/>
            </p:cNvSpPr>
            <p:nvPr/>
          </p:nvSpPr>
          <p:spPr bwMode="auto">
            <a:xfrm>
              <a:off x="7533993" y="2356974"/>
              <a:ext cx="0" cy="6985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18" name="Line 2099"/>
            <p:cNvSpPr>
              <a:spLocks noChangeShapeType="1"/>
            </p:cNvSpPr>
            <p:nvPr/>
          </p:nvSpPr>
          <p:spPr bwMode="auto">
            <a:xfrm>
              <a:off x="7441918" y="2426824"/>
              <a:ext cx="0" cy="1508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19" name="Line 2099"/>
            <p:cNvSpPr>
              <a:spLocks noChangeShapeType="1"/>
            </p:cNvSpPr>
            <p:nvPr/>
          </p:nvSpPr>
          <p:spPr bwMode="auto">
            <a:xfrm>
              <a:off x="7533993" y="2426824"/>
              <a:ext cx="0" cy="150813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20" name="Line 2099"/>
            <p:cNvSpPr>
              <a:spLocks noChangeShapeType="1"/>
            </p:cNvSpPr>
            <p:nvPr/>
          </p:nvSpPr>
          <p:spPr bwMode="auto">
            <a:xfrm flipH="1" flipV="1">
              <a:off x="6876429" y="3717024"/>
              <a:ext cx="6064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21" name="Line 2099"/>
            <p:cNvSpPr>
              <a:spLocks noChangeShapeType="1"/>
            </p:cNvSpPr>
            <p:nvPr/>
          </p:nvSpPr>
          <p:spPr bwMode="auto">
            <a:xfrm>
              <a:off x="6876429" y="3645024"/>
              <a:ext cx="0" cy="72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22" name="Line 2099"/>
            <p:cNvSpPr>
              <a:spLocks noChangeShapeType="1"/>
            </p:cNvSpPr>
            <p:nvPr/>
          </p:nvSpPr>
          <p:spPr bwMode="auto">
            <a:xfrm>
              <a:off x="7179642" y="3645024"/>
              <a:ext cx="0" cy="72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23" name="Line 2099"/>
            <p:cNvSpPr>
              <a:spLocks noChangeShapeType="1"/>
            </p:cNvSpPr>
            <p:nvPr/>
          </p:nvSpPr>
          <p:spPr bwMode="auto">
            <a:xfrm>
              <a:off x="7482854" y="3645024"/>
              <a:ext cx="0" cy="72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24" name="Line 2099"/>
            <p:cNvSpPr>
              <a:spLocks noChangeShapeType="1"/>
            </p:cNvSpPr>
            <p:nvPr/>
          </p:nvSpPr>
          <p:spPr bwMode="auto">
            <a:xfrm>
              <a:off x="6936754" y="3663024"/>
              <a:ext cx="0" cy="54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25" name="Line 2099"/>
            <p:cNvSpPr>
              <a:spLocks noChangeShapeType="1"/>
            </p:cNvSpPr>
            <p:nvPr/>
          </p:nvSpPr>
          <p:spPr bwMode="auto">
            <a:xfrm>
              <a:off x="6997079" y="3663024"/>
              <a:ext cx="0" cy="54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26" name="Line 2099"/>
            <p:cNvSpPr>
              <a:spLocks noChangeShapeType="1"/>
            </p:cNvSpPr>
            <p:nvPr/>
          </p:nvSpPr>
          <p:spPr bwMode="auto">
            <a:xfrm>
              <a:off x="7057404" y="3663024"/>
              <a:ext cx="0" cy="54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27" name="Line 2099"/>
            <p:cNvSpPr>
              <a:spLocks noChangeShapeType="1"/>
            </p:cNvSpPr>
            <p:nvPr/>
          </p:nvSpPr>
          <p:spPr bwMode="auto">
            <a:xfrm>
              <a:off x="7117729" y="3663024"/>
              <a:ext cx="0" cy="54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28" name="Line 2099"/>
            <p:cNvSpPr>
              <a:spLocks noChangeShapeType="1"/>
            </p:cNvSpPr>
            <p:nvPr/>
          </p:nvSpPr>
          <p:spPr bwMode="auto">
            <a:xfrm>
              <a:off x="7239967" y="3663024"/>
              <a:ext cx="0" cy="54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29" name="Line 2099"/>
            <p:cNvSpPr>
              <a:spLocks noChangeShapeType="1"/>
            </p:cNvSpPr>
            <p:nvPr/>
          </p:nvSpPr>
          <p:spPr bwMode="auto">
            <a:xfrm>
              <a:off x="7300292" y="3663024"/>
              <a:ext cx="0" cy="54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30" name="Line 2099"/>
            <p:cNvSpPr>
              <a:spLocks noChangeShapeType="1"/>
            </p:cNvSpPr>
            <p:nvPr/>
          </p:nvSpPr>
          <p:spPr bwMode="auto">
            <a:xfrm>
              <a:off x="7360617" y="3663024"/>
              <a:ext cx="0" cy="54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31" name="Line 2099"/>
            <p:cNvSpPr>
              <a:spLocks noChangeShapeType="1"/>
            </p:cNvSpPr>
            <p:nvPr/>
          </p:nvSpPr>
          <p:spPr bwMode="auto">
            <a:xfrm>
              <a:off x="7422529" y="3663024"/>
              <a:ext cx="0" cy="5400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32" name="AutoShape 2271" descr="20%"/>
            <p:cNvSpPr>
              <a:spLocks noChangeArrowheads="1"/>
            </p:cNvSpPr>
            <p:nvPr/>
          </p:nvSpPr>
          <p:spPr bwMode="auto">
            <a:xfrm>
              <a:off x="7859548" y="2246943"/>
              <a:ext cx="192475" cy="117475"/>
            </a:xfrm>
            <a:prstGeom prst="rightArrow">
              <a:avLst>
                <a:gd name="adj1" fmla="val 50417"/>
                <a:gd name="adj2" fmla="val 64415"/>
              </a:avLst>
            </a:prstGeom>
            <a:solidFill>
              <a:srgbClr val="FFC000"/>
            </a:solidFill>
            <a:ln w="152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33" name="Line 1461"/>
            <p:cNvSpPr>
              <a:spLocks noChangeShapeType="1"/>
            </p:cNvSpPr>
            <p:nvPr/>
          </p:nvSpPr>
          <p:spPr bwMode="auto">
            <a:xfrm flipH="1" flipV="1">
              <a:off x="119543" y="1285125"/>
              <a:ext cx="859027" cy="852434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34" name="Oval 4"/>
            <p:cNvSpPr>
              <a:spLocks noChangeArrowheads="1"/>
            </p:cNvSpPr>
            <p:nvPr/>
          </p:nvSpPr>
          <p:spPr bwMode="auto">
            <a:xfrm>
              <a:off x="4719541" y="2227568"/>
              <a:ext cx="561600" cy="559830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35" name="Line 5"/>
            <p:cNvSpPr>
              <a:spLocks noChangeShapeType="1"/>
            </p:cNvSpPr>
            <p:nvPr/>
          </p:nvSpPr>
          <p:spPr bwMode="auto">
            <a:xfrm>
              <a:off x="4879305" y="2759851"/>
              <a:ext cx="1179901" cy="8739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36" name="Arc 1361"/>
            <p:cNvSpPr>
              <a:spLocks/>
            </p:cNvSpPr>
            <p:nvPr/>
          </p:nvSpPr>
          <p:spPr bwMode="auto">
            <a:xfrm rot="18900000" flipH="1" flipV="1">
              <a:off x="1374106" y="2259789"/>
              <a:ext cx="409575" cy="396875"/>
            </a:xfrm>
            <a:custGeom>
              <a:avLst/>
              <a:gdLst>
                <a:gd name="T0" fmla="*/ 38826719 w 21600"/>
                <a:gd name="T1" fmla="*/ 0 h 20836"/>
                <a:gd name="T2" fmla="*/ 147262676 w 21600"/>
                <a:gd name="T3" fmla="*/ 143990028 h 20836"/>
                <a:gd name="T4" fmla="*/ 0 w 21600"/>
                <a:gd name="T5" fmla="*/ 143990028 h 2083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836"/>
                <a:gd name="T11" fmla="*/ 21600 w 21600"/>
                <a:gd name="T12" fmla="*/ 20836 h 208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836" fill="none" extrusionOk="0">
                  <a:moveTo>
                    <a:pt x="5694" y="0"/>
                  </a:moveTo>
                  <a:cubicBezTo>
                    <a:pt x="15086" y="2567"/>
                    <a:pt x="21600" y="11099"/>
                    <a:pt x="21600" y="20836"/>
                  </a:cubicBezTo>
                </a:path>
                <a:path w="21600" h="20836" stroke="0" extrusionOk="0">
                  <a:moveTo>
                    <a:pt x="5694" y="0"/>
                  </a:moveTo>
                  <a:cubicBezTo>
                    <a:pt x="15086" y="2567"/>
                    <a:pt x="21600" y="11099"/>
                    <a:pt x="21600" y="20836"/>
                  </a:cubicBezTo>
                  <a:lnTo>
                    <a:pt x="0" y="20836"/>
                  </a:lnTo>
                  <a:close/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 type="stealth" w="med" len="med"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37" name="Arc 1421"/>
            <p:cNvSpPr>
              <a:spLocks/>
            </p:cNvSpPr>
            <p:nvPr/>
          </p:nvSpPr>
          <p:spPr bwMode="auto">
            <a:xfrm rot="18840000" flipH="1" flipV="1">
              <a:off x="1374901" y="2241532"/>
              <a:ext cx="411162" cy="390525"/>
            </a:xfrm>
            <a:custGeom>
              <a:avLst/>
              <a:gdLst>
                <a:gd name="T0" fmla="*/ 45163369 w 21600"/>
                <a:gd name="T1" fmla="*/ 0 h 20583"/>
                <a:gd name="T2" fmla="*/ 148981109 w 21600"/>
                <a:gd name="T3" fmla="*/ 140581775 h 20583"/>
                <a:gd name="T4" fmla="*/ 0 w 21600"/>
                <a:gd name="T5" fmla="*/ 140581775 h 20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583"/>
                <a:gd name="T11" fmla="*/ 21600 w 21600"/>
                <a:gd name="T12" fmla="*/ 20583 h 20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583" fill="none" extrusionOk="0">
                  <a:moveTo>
                    <a:pt x="6548" y="-1"/>
                  </a:moveTo>
                  <a:cubicBezTo>
                    <a:pt x="15512" y="2851"/>
                    <a:pt x="21600" y="11176"/>
                    <a:pt x="21600" y="20583"/>
                  </a:cubicBezTo>
                </a:path>
                <a:path w="21600" h="20583" stroke="0" extrusionOk="0">
                  <a:moveTo>
                    <a:pt x="6548" y="-1"/>
                  </a:moveTo>
                  <a:cubicBezTo>
                    <a:pt x="15512" y="2851"/>
                    <a:pt x="21600" y="11176"/>
                    <a:pt x="21600" y="20583"/>
                  </a:cubicBezTo>
                  <a:lnTo>
                    <a:pt x="0" y="20583"/>
                  </a:lnTo>
                  <a:close/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 type="stealth" w="med" len="med"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38" name="Arc 1422"/>
            <p:cNvSpPr>
              <a:spLocks/>
            </p:cNvSpPr>
            <p:nvPr/>
          </p:nvSpPr>
          <p:spPr bwMode="auto">
            <a:xfrm rot="18960000" flipH="1" flipV="1">
              <a:off x="1375694" y="2274076"/>
              <a:ext cx="409575" cy="400050"/>
            </a:xfrm>
            <a:custGeom>
              <a:avLst/>
              <a:gdLst>
                <a:gd name="T0" fmla="*/ 33788721 w 21600"/>
                <a:gd name="T1" fmla="*/ 0 h 21024"/>
                <a:gd name="T2" fmla="*/ 147262676 w 21600"/>
                <a:gd name="T3" fmla="*/ 144847844 h 21024"/>
                <a:gd name="T4" fmla="*/ 0 w 21600"/>
                <a:gd name="T5" fmla="*/ 144847844 h 2102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024"/>
                <a:gd name="T11" fmla="*/ 21600 w 21600"/>
                <a:gd name="T12" fmla="*/ 21024 h 210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024" fill="none" extrusionOk="0">
                  <a:moveTo>
                    <a:pt x="4955" y="0"/>
                  </a:moveTo>
                  <a:cubicBezTo>
                    <a:pt x="14708" y="2299"/>
                    <a:pt x="21600" y="11003"/>
                    <a:pt x="21600" y="21024"/>
                  </a:cubicBezTo>
                </a:path>
                <a:path w="21600" h="21024" stroke="0" extrusionOk="0">
                  <a:moveTo>
                    <a:pt x="4955" y="0"/>
                  </a:moveTo>
                  <a:cubicBezTo>
                    <a:pt x="14708" y="2299"/>
                    <a:pt x="21600" y="11003"/>
                    <a:pt x="21600" y="21024"/>
                  </a:cubicBezTo>
                  <a:lnTo>
                    <a:pt x="0" y="21024"/>
                  </a:lnTo>
                  <a:close/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 type="stealth" w="med" len="med"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39" name="Line 1461"/>
            <p:cNvSpPr>
              <a:spLocks noChangeShapeType="1"/>
            </p:cNvSpPr>
            <p:nvPr/>
          </p:nvSpPr>
          <p:spPr bwMode="auto">
            <a:xfrm flipH="1" flipV="1">
              <a:off x="1413359" y="1370795"/>
              <a:ext cx="44885" cy="1172929"/>
            </a:xfrm>
            <a:prstGeom prst="line">
              <a:avLst/>
            </a:prstGeom>
            <a:noFill/>
            <a:ln w="15240">
              <a:solidFill>
                <a:srgbClr val="FF0066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40" name="Rectangle 1467"/>
            <p:cNvSpPr>
              <a:spLocks noChangeArrowheads="1"/>
            </p:cNvSpPr>
            <p:nvPr/>
          </p:nvSpPr>
          <p:spPr bwMode="auto">
            <a:xfrm>
              <a:off x="7962472" y="2192961"/>
              <a:ext cx="114292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Chemistry apparatus</a:t>
              </a:r>
            </a:p>
          </p:txBody>
        </p:sp>
        <p:sp>
          <p:nvSpPr>
            <p:cNvPr id="1041" name="Rectangle 1454"/>
            <p:cNvSpPr>
              <a:spLocks noChangeArrowheads="1"/>
            </p:cNvSpPr>
            <p:nvPr/>
          </p:nvSpPr>
          <p:spPr bwMode="auto">
            <a:xfrm>
              <a:off x="1739646" y="3573016"/>
              <a:ext cx="181940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D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: Dipole magnet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Q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G丸ｺﾞｼｯｸM-PRO" pitchFamily="50" charset="-128"/>
                  <a:cs typeface="Arial" pitchFamily="34" charset="0"/>
                </a:rPr>
                <a:t>: Quadrupole magnet</a:t>
              </a:r>
            </a:p>
          </p:txBody>
        </p:sp>
        <p:sp>
          <p:nvSpPr>
            <p:cNvPr id="1042" name="Line 2099"/>
            <p:cNvSpPr>
              <a:spLocks noChangeShapeType="1"/>
            </p:cNvSpPr>
            <p:nvPr/>
          </p:nvSpPr>
          <p:spPr bwMode="auto">
            <a:xfrm rot="16200000" flipH="1" flipV="1">
              <a:off x="5126672" y="2432394"/>
              <a:ext cx="15450" cy="86984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grpSp>
          <p:nvGrpSpPr>
            <p:cNvPr id="1043" name="グループ化 1042"/>
            <p:cNvGrpSpPr/>
            <p:nvPr/>
          </p:nvGrpSpPr>
          <p:grpSpPr>
            <a:xfrm>
              <a:off x="5004047" y="2417360"/>
              <a:ext cx="106805" cy="143696"/>
              <a:chOff x="5159461" y="2198917"/>
              <a:chExt cx="106805" cy="143696"/>
            </a:xfrm>
          </p:grpSpPr>
          <p:sp>
            <p:nvSpPr>
              <p:cNvPr id="1045" name="Line 2099"/>
              <p:cNvSpPr>
                <a:spLocks noChangeShapeType="1"/>
              </p:cNvSpPr>
              <p:nvPr/>
            </p:nvSpPr>
            <p:spPr bwMode="auto">
              <a:xfrm rot="16200000" flipH="1" flipV="1">
                <a:off x="5195994" y="2162384"/>
                <a:ext cx="13690" cy="86755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46" name="Line 2099"/>
              <p:cNvSpPr>
                <a:spLocks noChangeShapeType="1"/>
              </p:cNvSpPr>
              <p:nvPr/>
            </p:nvSpPr>
            <p:spPr bwMode="auto">
              <a:xfrm rot="16200000" flipH="1" flipV="1">
                <a:off x="5216736" y="2293083"/>
                <a:ext cx="15489" cy="83571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  <p:sp>
            <p:nvSpPr>
              <p:cNvPr id="1047" name="Line 2099"/>
              <p:cNvSpPr>
                <a:spLocks noChangeShapeType="1"/>
              </p:cNvSpPr>
              <p:nvPr/>
            </p:nvSpPr>
            <p:spPr bwMode="auto">
              <a:xfrm rot="16200000" flipV="1">
                <a:off x="5112400" y="2265181"/>
                <a:ext cx="129689" cy="23224"/>
              </a:xfrm>
              <a:prstGeom prst="line">
                <a:avLst/>
              </a:prstGeom>
              <a:noFill/>
              <a:ln w="152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HG丸ｺﾞｼｯｸM-PRO" pitchFamily="50" charset="-128"/>
                  <a:cs typeface="Times New Roman" pitchFamily="18" charset="0"/>
                </a:endParaRPr>
              </a:p>
            </p:txBody>
          </p:sp>
        </p:grpSp>
        <p:sp>
          <p:nvSpPr>
            <p:cNvPr id="1044" name="正方形/長方形 1043"/>
            <p:cNvSpPr/>
            <p:nvPr/>
          </p:nvSpPr>
          <p:spPr>
            <a:xfrm rot="21000000">
              <a:off x="4999956" y="2453464"/>
              <a:ext cx="104775" cy="73025"/>
            </a:xfrm>
            <a:prstGeom prst="rect">
              <a:avLst/>
            </a:prstGeom>
            <a:solidFill>
              <a:srgbClr val="FFFFFF"/>
            </a:solidFill>
            <a:ln w="1524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endParaRPr>
            </a:p>
          </p:txBody>
        </p:sp>
      </p:grpSp>
      <p:sp>
        <p:nvSpPr>
          <p:cNvPr id="1060" name="Rectangle 175"/>
          <p:cNvSpPr>
            <a:spLocks noChangeArrowheads="1"/>
          </p:cNvSpPr>
          <p:nvPr/>
        </p:nvSpPr>
        <p:spPr bwMode="auto">
          <a:xfrm>
            <a:off x="17974" y="-22254"/>
            <a:ext cx="686990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(c) RIKEN Liner Accelerator (RILAC)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pic>
        <p:nvPicPr>
          <p:cNvPr id="1061" name="図 10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97" y="4653376"/>
            <a:ext cx="2879999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75" name="Text Box 29"/>
          <p:cNvSpPr txBox="1">
            <a:spLocks noChangeArrowheads="1"/>
          </p:cNvSpPr>
          <p:nvPr/>
        </p:nvSpPr>
        <p:spPr bwMode="auto">
          <a:xfrm>
            <a:off x="3854339" y="6381328"/>
            <a:ext cx="170971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GARIS</a:t>
            </a:r>
          </a:p>
        </p:txBody>
      </p:sp>
      <p:pic>
        <p:nvPicPr>
          <p:cNvPr id="1063" name="Picture 4" descr="C:\Users\Hiromitsu Haba\Pictures\RIKEN実験\LINAC GARIS Exp\080907 GARIS Gas-jet\DSC06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1219" y="4653376"/>
            <a:ext cx="287960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64" name="Rectangle 212"/>
          <p:cNvSpPr>
            <a:spLocks noChangeArrowheads="1"/>
          </p:cNvSpPr>
          <p:nvPr/>
        </p:nvSpPr>
        <p:spPr bwMode="auto">
          <a:xfrm>
            <a:off x="6508979" y="6381328"/>
            <a:ext cx="2284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Gas-jet chamber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cxnSp>
        <p:nvCxnSpPr>
          <p:cNvPr id="1065" name="直線矢印コネクタ 1064"/>
          <p:cNvCxnSpPr/>
          <p:nvPr/>
        </p:nvCxnSpPr>
        <p:spPr bwMode="auto">
          <a:xfrm flipH="1">
            <a:off x="7884620" y="5394394"/>
            <a:ext cx="863844" cy="2754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066" name="Rectangle 1032"/>
          <p:cNvSpPr>
            <a:spLocks noChangeAspect="1" noChangeArrowheads="1"/>
          </p:cNvSpPr>
          <p:nvPr/>
        </p:nvSpPr>
        <p:spPr bwMode="auto">
          <a:xfrm>
            <a:off x="8002589" y="4935249"/>
            <a:ext cx="687418" cy="369332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ERs</a:t>
            </a:r>
          </a:p>
        </p:txBody>
      </p:sp>
      <p:sp>
        <p:nvSpPr>
          <p:cNvPr id="1062" name="正方形/長方形 1061"/>
          <p:cNvSpPr/>
          <p:nvPr/>
        </p:nvSpPr>
        <p:spPr>
          <a:xfrm>
            <a:off x="122511" y="520040"/>
            <a:ext cx="8898978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Superheavy elements (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Z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 ≥ 104) for chemistry studies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653376"/>
            <a:ext cx="316409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67" name="Text Box 29"/>
          <p:cNvSpPr txBox="1">
            <a:spLocks noChangeArrowheads="1"/>
          </p:cNvSpPr>
          <p:nvPr/>
        </p:nvSpPr>
        <p:spPr bwMode="auto">
          <a:xfrm>
            <a:off x="762685" y="6381328"/>
            <a:ext cx="170971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RILAC</a:t>
            </a:r>
          </a:p>
        </p:txBody>
      </p:sp>
      <p:sp>
        <p:nvSpPr>
          <p:cNvPr id="1068" name="Text Box 33"/>
          <p:cNvSpPr txBox="1">
            <a:spLocks noChangeArrowheads="1"/>
          </p:cNvSpPr>
          <p:nvPr/>
        </p:nvSpPr>
        <p:spPr bwMode="auto">
          <a:xfrm>
            <a:off x="140264" y="4693065"/>
            <a:ext cx="2948069" cy="64633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~7-MeV/u 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18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O, 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19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F, 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22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Ne, 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23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Na (3–7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pμA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7930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085012" y="-26221"/>
            <a:ext cx="4990642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3888" algn="l"/>
              </a:tabLst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RIKEN RIs for application studies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/>
        </p:nvGraphicFramePr>
        <p:xfrm>
          <a:off x="574907" y="500400"/>
          <a:ext cx="7994186" cy="63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ワークシート" r:id="rId2" imgW="20250090" imgH="16107028" progId="Excel.Sheet.12">
                  <p:embed/>
                </p:oleObj>
              </mc:Choice>
              <mc:Fallback>
                <p:oleObj name="ワークシート" r:id="rId2" imgW="20250090" imgH="16107028" progId="Excel.Sheet.12">
                  <p:embed/>
                  <p:pic>
                    <p:nvPicPr>
                      <p:cNvPr id="4" name="オブジェクト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4907" y="500400"/>
                        <a:ext cx="7994186" cy="63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6695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オブジェクト 8"/>
          <p:cNvGraphicFramePr>
            <a:graphicFrameLocks noChangeAspect="1"/>
          </p:cNvGraphicFramePr>
          <p:nvPr/>
        </p:nvGraphicFramePr>
        <p:xfrm>
          <a:off x="574907" y="500400"/>
          <a:ext cx="7994186" cy="63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ワークシート" r:id="rId2" imgW="20250090" imgH="16107028" progId="Excel.Sheet.12">
                  <p:embed/>
                </p:oleObj>
              </mc:Choice>
              <mc:Fallback>
                <p:oleObj name="ワークシート" r:id="rId2" imgW="20250090" imgH="16107028" progId="Excel.Sheet.12">
                  <p:embed/>
                  <p:pic>
                    <p:nvPicPr>
                      <p:cNvPr id="9" name="オブジェクト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4907" y="500400"/>
                        <a:ext cx="7994186" cy="63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5"/>
          <p:cNvSpPr txBox="1">
            <a:spLocks noChangeArrowheads="1"/>
          </p:cNvSpPr>
          <p:nvPr/>
        </p:nvSpPr>
        <p:spPr bwMode="auto">
          <a:xfrm>
            <a:off x="1461932" y="1086127"/>
            <a:ext cx="6566452" cy="1384995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AVF: Single RIs (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7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Be – 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262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Db)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RRC: Multitracer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(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7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Be – 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225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Ac)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SRILAC: Superheavy elements (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85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Zr – 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266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Bh)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461932" y="2670298"/>
            <a:ext cx="6957334" cy="31680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RI a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pplication studies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in the fields of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physics, chemistry, biology,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engineering,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medicine, pharmaceutical and environmental sciences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  <a:p>
            <a:pPr marL="236538" marR="0" lvl="0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  <a:p>
            <a:pPr marL="236538" marR="0" lvl="0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  <a:p>
            <a:pPr marL="236538" marR="0" lvl="0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  <a:p>
            <a:pPr marL="236538" marR="0" lvl="0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  <a:p>
            <a:pPr marL="236538" marR="0" lvl="0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629400" y="3683929"/>
            <a:ext cx="720080" cy="819671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81" y="4131115"/>
            <a:ext cx="1111390" cy="1574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正方形/長方形 15"/>
          <p:cNvSpPr/>
          <p:nvPr/>
        </p:nvSpPr>
        <p:spPr>
          <a:xfrm>
            <a:off x="2801703" y="4044521"/>
            <a:ext cx="561756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RIKEN Accelerator Progress Report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Sect. “Radiochemistry and Nuclear Chemistry”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http://www.rarf.riken.go.jp/researcher/APR/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085012" y="-26221"/>
            <a:ext cx="4990642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3888" algn="l"/>
              </a:tabLst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RIKEN RIs for application studies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38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779521"/>
            <a:ext cx="2498735" cy="184008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52537" y="1545634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FY2007 – FY2020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Arial" panose="020B0604020202020204" pitchFamily="34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8CB91A3-83A7-487A-96BA-98D7CECCD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8" y="951642"/>
            <a:ext cx="2362503" cy="540000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5" descr="C:\Documents and Settings\Hiromitsu Haba\My Documents\My Pictures\sy150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51642"/>
            <a:ext cx="319145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65201"/>
            <a:ext cx="1661343" cy="88604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14" y="947374"/>
            <a:ext cx="1283812" cy="539201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4355976" y="1928357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FY2016 – FY2020 from RIBF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Arial" panose="020B0604020202020204" pitchFamily="34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286350" y="503252"/>
            <a:ext cx="4822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Platform for short-lived RI distribution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35496" y="503252"/>
            <a:ext cx="3634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Material Transfer Agreement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Arial" panose="020B0604020202020204" pitchFamily="34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20" name="Picture 25" descr="C:\Documents and Settings\Hiromitsu Haba\My Documents\My Pictures\sy150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73176"/>
            <a:ext cx="319145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2" y="4473176"/>
            <a:ext cx="2082148" cy="540000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252250" y="5080060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FY2019 –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Arial" panose="020B0604020202020204" pitchFamily="34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448014" y="1537719"/>
            <a:ext cx="3004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FY2016 – FY2021, T. Nakano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23" name="Text Box 89">
            <a:extLst>
              <a:ext uri="{FF2B5EF4-FFF2-40B4-BE49-F238E27FC236}">
                <a16:creationId xmlns:a16="http://schemas.microsoft.com/office/drawing/2014/main" id="{ADE06117-8CD5-4895-9556-0BAD895B8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0" y="12826"/>
            <a:ext cx="8892449" cy="52540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Contribution to society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through RI distribution</a:t>
            </a:r>
          </a:p>
        </p:txBody>
      </p:sp>
      <p:graphicFrame>
        <p:nvGraphicFramePr>
          <p:cNvPr id="25" name="Group 177">
            <a:extLst>
              <a:ext uri="{FF2B5EF4-FFF2-40B4-BE49-F238E27FC236}">
                <a16:creationId xmlns:a16="http://schemas.microsoft.com/office/drawing/2014/main" id="{88A9E861-C16F-4871-9099-D903C6968F39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1945744"/>
          <a:ext cx="3744416" cy="234735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84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715">
                  <a:extLst>
                    <a:ext uri="{9D8B030D-6E8A-4147-A177-3AD203B41FA5}">
                      <a16:colId xmlns:a16="http://schemas.microsoft.com/office/drawing/2014/main" val="966721568"/>
                    </a:ext>
                  </a:extLst>
                </a:gridCol>
                <a:gridCol w="1487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RIs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Orders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Users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Activity</a:t>
                      </a:r>
                      <a:r>
                        <a:rPr kumimoji="1" lang="ja-JP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 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(MBq)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 </a:t>
                      </a: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65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Zn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104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27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559.1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67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Cu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5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918310"/>
                  </a:ext>
                </a:extLst>
              </a:tr>
              <a:tr h="199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85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Sr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7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5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14.4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943796"/>
                  </a:ext>
                </a:extLst>
              </a:tr>
              <a:tr h="199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88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Y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13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12.03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913477"/>
                  </a:ext>
                </a:extLst>
              </a:tr>
              <a:tr h="199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109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Cd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36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15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214.15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Total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161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50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804.68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6" name="Group 177">
            <a:extLst>
              <a:ext uri="{FF2B5EF4-FFF2-40B4-BE49-F238E27FC236}">
                <a16:creationId xmlns:a16="http://schemas.microsoft.com/office/drawing/2014/main" id="{782CD3E6-A7CF-4CAA-B69D-3C9EB9E4D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301572"/>
              </p:ext>
            </p:extLst>
          </p:nvPr>
        </p:nvGraphicFramePr>
        <p:xfrm>
          <a:off x="4438392" y="2276871"/>
          <a:ext cx="4526096" cy="451567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89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454">
                  <a:extLst>
                    <a:ext uri="{9D8B030D-6E8A-4147-A177-3AD203B41FA5}">
                      <a16:colId xmlns:a16="http://schemas.microsoft.com/office/drawing/2014/main" val="966721568"/>
                    </a:ext>
                  </a:extLst>
                </a:gridCol>
                <a:gridCol w="1816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RIs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Orders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Users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Activity</a:t>
                      </a:r>
                      <a:r>
                        <a:rPr kumimoji="1" lang="ja-JP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 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(</a:t>
                      </a:r>
                      <a:r>
                        <a:rPr kumimoji="1" lang="en-US" altLang="ja-JP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MBq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)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167676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7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Be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0.45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44m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Sc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7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4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30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918310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 </a:t>
                      </a: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67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Cu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20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290853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88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Zr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13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12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21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943796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95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Nb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9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7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15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913477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111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Ag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3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0.72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2440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121m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Te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5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4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10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124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Sb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4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890127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141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Ce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0.022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641164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175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Hf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8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8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12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07162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179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Ta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5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5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6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055695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211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At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79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21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4,876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845865"/>
                  </a:ext>
                </a:extLst>
              </a:tr>
              <a:tr h="23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Total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136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68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4,995.2</a:t>
                      </a:r>
                    </a:p>
                  </a:txBody>
                  <a:tcPr marL="90334" marR="90334" marT="46974" marB="46974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Group 177">
            <a:extLst>
              <a:ext uri="{FF2B5EF4-FFF2-40B4-BE49-F238E27FC236}">
                <a16:creationId xmlns:a16="http://schemas.microsoft.com/office/drawing/2014/main" id="{8F299B2F-4414-477A-B555-9255BE515A58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5445224"/>
          <a:ext cx="3744416" cy="134134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92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204">
                  <a:extLst>
                    <a:ext uri="{9D8B030D-6E8A-4147-A177-3AD203B41FA5}">
                      <a16:colId xmlns:a16="http://schemas.microsoft.com/office/drawing/2014/main" val="2840335129"/>
                    </a:ext>
                  </a:extLst>
                </a:gridCol>
                <a:gridCol w="851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1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FY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RI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Orders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Activity</a:t>
                      </a:r>
                      <a:r>
                        <a:rPr kumimoji="1" lang="ja-JP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 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(MBq)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2019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211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At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12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2,400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2020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211</a:t>
                      </a: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At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16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3,200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290802"/>
                  </a:ext>
                </a:extLst>
              </a:tr>
              <a:tr h="191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Total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28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HG丸ｺﾞｼｯｸM-PRO" pitchFamily="50" charset="-128"/>
                        <a:cs typeface="Calibri" pitchFamily="34" charset="0"/>
                      </a:endParaRP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HG丸ｺﾞｼｯｸM-PRO" pitchFamily="50" charset="-128"/>
                          <a:cs typeface="Calibri" pitchFamily="34" charset="0"/>
                        </a:rPr>
                        <a:t>5,600</a:t>
                      </a:r>
                    </a:p>
                  </a:txBody>
                  <a:tcPr marL="102631" marR="102631" marT="53368" marB="53368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799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085012" y="-26221"/>
            <a:ext cx="4990642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3888" algn="l"/>
              </a:tabLst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RIKEN RIs for application studies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/>
        </p:nvGraphicFramePr>
        <p:xfrm>
          <a:off x="574907" y="500400"/>
          <a:ext cx="7994186" cy="63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ワークシート" r:id="rId2" imgW="20250090" imgH="16107028" progId="Excel.Sheet.12">
                  <p:embed/>
                </p:oleObj>
              </mc:Choice>
              <mc:Fallback>
                <p:oleObj name="ワークシート" r:id="rId2" imgW="20250090" imgH="16107028" progId="Excel.Sheet.12">
                  <p:embed/>
                  <p:pic>
                    <p:nvPicPr>
                      <p:cNvPr id="4" name="オブジェクト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4907" y="500400"/>
                        <a:ext cx="7994186" cy="63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135B388-77DA-438F-8D40-5461A29A05FF}"/>
              </a:ext>
            </a:extLst>
          </p:cNvPr>
          <p:cNvSpPr/>
          <p:nvPr/>
        </p:nvSpPr>
        <p:spPr>
          <a:xfrm>
            <a:off x="5352265" y="4188638"/>
            <a:ext cx="882165" cy="523220"/>
          </a:xfrm>
          <a:prstGeom prst="rect">
            <a:avLst/>
          </a:prstGeom>
          <a:solidFill>
            <a:srgbClr val="FFFFCC">
              <a:alpha val="50000"/>
            </a:srgbClr>
          </a:solidFill>
        </p:spPr>
        <p:txBody>
          <a:bodyPr wrap="none">
            <a:spAutoFit/>
          </a:bodyPr>
          <a:lstStyle/>
          <a:p>
            <a:r>
              <a:rPr lang="en-US" altLang="ja-JP" sz="2800" baseline="300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211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At</a:t>
            </a:r>
            <a:endParaRPr lang="ja-JP" altLang="en-US" sz="28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8466948-231A-42F7-A596-EDC9E0AF75B4}"/>
              </a:ext>
            </a:extLst>
          </p:cNvPr>
          <p:cNvSpPr/>
          <p:nvPr/>
        </p:nvSpPr>
        <p:spPr>
          <a:xfrm>
            <a:off x="5352265" y="5320417"/>
            <a:ext cx="2138727" cy="954107"/>
          </a:xfrm>
          <a:prstGeom prst="rect">
            <a:avLst/>
          </a:prstGeom>
          <a:solidFill>
            <a:srgbClr val="FFFFCC">
              <a:alpha val="50000"/>
            </a:srgbClr>
          </a:solidFill>
        </p:spPr>
        <p:txBody>
          <a:bodyPr wrap="none">
            <a:spAutoFit/>
          </a:bodyPr>
          <a:lstStyle/>
          <a:p>
            <a:r>
              <a:rPr lang="en-US" altLang="ja-JP" sz="2800" baseline="300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261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Rf</a:t>
            </a:r>
            <a:r>
              <a:rPr lang="en-US" altLang="ja-JP" sz="2800" i="1" baseline="300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a</a:t>
            </a:r>
            <a:r>
              <a:rPr lang="en-US" altLang="ja-JP" sz="2800" baseline="300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,</a:t>
            </a:r>
            <a:r>
              <a:rPr lang="en-US" altLang="ja-JP" sz="2800" i="1" baseline="300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b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, </a:t>
            </a:r>
            <a:r>
              <a:rPr lang="en-US" altLang="ja-JP" sz="2800" baseline="300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262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Db</a:t>
            </a:r>
          </a:p>
          <a:p>
            <a:r>
              <a:rPr lang="en-US" altLang="ja-JP" sz="2800" baseline="300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265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Sg</a:t>
            </a:r>
            <a:r>
              <a:rPr lang="en-US" altLang="ja-JP" sz="2800" i="1" baseline="300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a</a:t>
            </a:r>
            <a:r>
              <a:rPr lang="en-US" altLang="ja-JP" sz="2800" baseline="300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,</a:t>
            </a:r>
            <a:r>
              <a:rPr lang="en-US" altLang="ja-JP" sz="2800" i="1" baseline="300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b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, </a:t>
            </a:r>
            <a:r>
              <a:rPr lang="en-US" altLang="ja-JP" sz="2800" baseline="300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266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Arial" panose="020B0604020202020204" pitchFamily="34" charset="0"/>
              </a:rPr>
              <a:t>Bh</a:t>
            </a:r>
            <a:endParaRPr lang="ja-JP" altLang="en-US" sz="28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EC8381C-7BC9-4D34-9AED-26946424661D}"/>
              </a:ext>
            </a:extLst>
          </p:cNvPr>
          <p:cNvSpPr/>
          <p:nvPr/>
        </p:nvSpPr>
        <p:spPr>
          <a:xfrm>
            <a:off x="4877567" y="5464433"/>
            <a:ext cx="432048" cy="5918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66E46B7-8456-4869-ADBC-A8464135C00B}"/>
              </a:ext>
            </a:extLst>
          </p:cNvPr>
          <p:cNvSpPr/>
          <p:nvPr/>
        </p:nvSpPr>
        <p:spPr>
          <a:xfrm>
            <a:off x="4877567" y="4260646"/>
            <a:ext cx="43204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2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5"/>
          <p:cNvSpPr>
            <a:spLocks noChangeArrowheads="1"/>
          </p:cNvSpPr>
          <p:nvPr/>
        </p:nvSpPr>
        <p:spPr bwMode="auto">
          <a:xfrm>
            <a:off x="1386253" y="2722333"/>
            <a:ext cx="6371493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611188" lvl="0" indent="-611188" algn="ctr">
              <a:lnSpc>
                <a:spcPct val="110000"/>
              </a:lnSpc>
              <a:defRPr/>
            </a:pPr>
            <a:r>
              <a:rPr kumimoji="1" lang="en-US" altLang="ja-JP" sz="4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itchFamily="34" charset="0"/>
              </a:rPr>
              <a:t>2. </a:t>
            </a:r>
            <a:r>
              <a:rPr lang="en-US" altLang="ja-JP" sz="4600" dirty="0">
                <a:solidFill>
                  <a:srgbClr val="3333CC"/>
                </a:solidFill>
                <a:latin typeface="Calibri" panose="020F0502020204030204" pitchFamily="34" charset="0"/>
                <a:cs typeface="Calibri" pitchFamily="34" charset="0"/>
              </a:rPr>
              <a:t>Chemistry of Superheavy Elements</a:t>
            </a:r>
            <a:endParaRPr kumimoji="1" lang="en-US" altLang="ja-JP" sz="46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50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262151" y="1037987"/>
            <a:ext cx="1117614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70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Zn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(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Z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 = 30)</a:t>
            </a: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1593060" y="906421"/>
            <a:ext cx="1117614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209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Bi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(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Z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 = 83)</a:t>
            </a:r>
          </a:p>
        </p:txBody>
      </p:sp>
      <p:sp>
        <p:nvSpPr>
          <p:cNvPr id="12" name="Text Box 49"/>
          <p:cNvSpPr txBox="1">
            <a:spLocks noChangeArrowheads="1"/>
          </p:cNvSpPr>
          <p:nvPr/>
        </p:nvSpPr>
        <p:spPr bwMode="auto">
          <a:xfrm>
            <a:off x="5326108" y="821963"/>
            <a:ext cx="1273104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279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113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(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Z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 = 113)</a:t>
            </a:r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7017561" y="1094567"/>
            <a:ext cx="963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278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113</a:t>
            </a:r>
          </a:p>
        </p:txBody>
      </p:sp>
      <p:sp>
        <p:nvSpPr>
          <p:cNvPr id="14" name="Text Box 54"/>
          <p:cNvSpPr txBox="1">
            <a:spLocks noChangeArrowheads="1"/>
          </p:cNvSpPr>
          <p:nvPr/>
        </p:nvSpPr>
        <p:spPr bwMode="auto">
          <a:xfrm>
            <a:off x="5004048" y="2588946"/>
            <a:ext cx="19197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Compound nucleus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1158970" y="2471140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Target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107504" y="2338467"/>
            <a:ext cx="14313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Projectile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7" name="Text Box 62"/>
          <p:cNvSpPr txBox="1">
            <a:spLocks noChangeArrowheads="1"/>
          </p:cNvSpPr>
          <p:nvPr/>
        </p:nvSpPr>
        <p:spPr bwMode="auto">
          <a:xfrm>
            <a:off x="3518920" y="2532695"/>
            <a:ext cx="1137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Nuclear Fusion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8" name="Text Box 64"/>
          <p:cNvSpPr txBox="1">
            <a:spLocks noChangeArrowheads="1"/>
          </p:cNvSpPr>
          <p:nvPr/>
        </p:nvSpPr>
        <p:spPr bwMode="auto">
          <a:xfrm>
            <a:off x="6923856" y="2572470"/>
            <a:ext cx="1752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Evaporation residue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9" name="Text Box 64"/>
          <p:cNvSpPr txBox="1">
            <a:spLocks noChangeArrowheads="1"/>
          </p:cNvSpPr>
          <p:nvPr/>
        </p:nvSpPr>
        <p:spPr bwMode="auto">
          <a:xfrm>
            <a:off x="7950090" y="1018992"/>
            <a:ext cx="11826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Neutron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+mn-cs"/>
            </a:endParaRPr>
          </a:p>
        </p:txBody>
      </p:sp>
      <p:grpSp>
        <p:nvGrpSpPr>
          <p:cNvPr id="718" name="グループ化 717"/>
          <p:cNvGrpSpPr/>
          <p:nvPr/>
        </p:nvGrpSpPr>
        <p:grpSpPr>
          <a:xfrm>
            <a:off x="133360" y="1378726"/>
            <a:ext cx="8185671" cy="1204038"/>
            <a:chOff x="277376" y="1040442"/>
            <a:chExt cx="8185671" cy="1204038"/>
          </a:xfrm>
        </p:grpSpPr>
        <p:sp>
          <p:nvSpPr>
            <p:cNvPr id="719" name="Oval 3"/>
            <p:cNvSpPr>
              <a:spLocks noChangeAspect="1" noChangeArrowheads="1"/>
            </p:cNvSpPr>
            <p:nvPr/>
          </p:nvSpPr>
          <p:spPr bwMode="auto">
            <a:xfrm>
              <a:off x="7461300" y="1231682"/>
              <a:ext cx="958260" cy="95825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720" name="Oval 10"/>
            <p:cNvSpPr>
              <a:spLocks noChangeArrowheads="1"/>
            </p:cNvSpPr>
            <p:nvPr/>
          </p:nvSpPr>
          <p:spPr bwMode="auto">
            <a:xfrm>
              <a:off x="8065783" y="2038143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21" name="Rectangle 25"/>
            <p:cNvSpPr>
              <a:spLocks noChangeArrowheads="1"/>
            </p:cNvSpPr>
            <p:nvPr/>
          </p:nvSpPr>
          <p:spPr bwMode="auto">
            <a:xfrm>
              <a:off x="3527561" y="1457609"/>
              <a:ext cx="522267" cy="5482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969696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722" name="Rectangle 25"/>
            <p:cNvSpPr>
              <a:spLocks noChangeArrowheads="1"/>
            </p:cNvSpPr>
            <p:nvPr/>
          </p:nvSpPr>
          <p:spPr bwMode="auto">
            <a:xfrm>
              <a:off x="277376" y="1457609"/>
              <a:ext cx="685800" cy="5482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969696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723" name="AutoShape 19"/>
            <p:cNvSpPr>
              <a:spLocks noChangeArrowheads="1"/>
            </p:cNvSpPr>
            <p:nvPr/>
          </p:nvSpPr>
          <p:spPr bwMode="auto">
            <a:xfrm>
              <a:off x="3038872" y="1496272"/>
              <a:ext cx="381000" cy="4572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724" name="AutoShape 20"/>
            <p:cNvSpPr>
              <a:spLocks noChangeArrowheads="1"/>
            </p:cNvSpPr>
            <p:nvPr/>
          </p:nvSpPr>
          <p:spPr bwMode="auto">
            <a:xfrm>
              <a:off x="4967472" y="1496272"/>
              <a:ext cx="381000" cy="4572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725" name="AutoShape 21"/>
            <p:cNvSpPr>
              <a:spLocks noChangeArrowheads="1"/>
            </p:cNvSpPr>
            <p:nvPr/>
          </p:nvSpPr>
          <p:spPr bwMode="auto">
            <a:xfrm>
              <a:off x="6830576" y="1496272"/>
              <a:ext cx="381000" cy="4572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grpSp>
          <p:nvGrpSpPr>
            <p:cNvPr id="727" name="グループ化 726"/>
            <p:cNvGrpSpPr/>
            <p:nvPr/>
          </p:nvGrpSpPr>
          <p:grpSpPr>
            <a:xfrm rot="16200000">
              <a:off x="5575232" y="1218446"/>
              <a:ext cx="1030914" cy="1021153"/>
              <a:chOff x="1773092" y="4345549"/>
              <a:chExt cx="1030914" cy="1021153"/>
            </a:xfrm>
          </p:grpSpPr>
          <p:sp>
            <p:nvSpPr>
              <p:cNvPr id="989" name="Oval 10"/>
              <p:cNvSpPr>
                <a:spLocks noChangeArrowheads="1"/>
              </p:cNvSpPr>
              <p:nvPr/>
            </p:nvSpPr>
            <p:spPr bwMode="auto">
              <a:xfrm>
                <a:off x="2078801" y="435623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0" name="Oval 10"/>
              <p:cNvSpPr>
                <a:spLocks noChangeArrowheads="1"/>
              </p:cNvSpPr>
              <p:nvPr/>
            </p:nvSpPr>
            <p:spPr bwMode="auto">
              <a:xfrm>
                <a:off x="1809912" y="497117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1" name="Oval 10"/>
              <p:cNvSpPr>
                <a:spLocks noChangeArrowheads="1"/>
              </p:cNvSpPr>
              <p:nvPr/>
            </p:nvSpPr>
            <p:spPr bwMode="auto">
              <a:xfrm>
                <a:off x="1784116" y="488377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2" name="Oval 10"/>
              <p:cNvSpPr>
                <a:spLocks noChangeArrowheads="1"/>
              </p:cNvSpPr>
              <p:nvPr/>
            </p:nvSpPr>
            <p:spPr bwMode="auto">
              <a:xfrm>
                <a:off x="1773092" y="480201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3" name="Oval 10"/>
              <p:cNvSpPr>
                <a:spLocks noChangeArrowheads="1"/>
              </p:cNvSpPr>
              <p:nvPr/>
            </p:nvSpPr>
            <p:spPr bwMode="auto">
              <a:xfrm>
                <a:off x="1784116" y="470558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4" name="Oval 10"/>
              <p:cNvSpPr>
                <a:spLocks noChangeArrowheads="1"/>
              </p:cNvSpPr>
              <p:nvPr/>
            </p:nvSpPr>
            <p:spPr bwMode="auto">
              <a:xfrm>
                <a:off x="1803943" y="462024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5" name="Oval 10"/>
              <p:cNvSpPr>
                <a:spLocks noChangeArrowheads="1"/>
              </p:cNvSpPr>
              <p:nvPr/>
            </p:nvSpPr>
            <p:spPr bwMode="auto">
              <a:xfrm>
                <a:off x="1851165" y="453050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6" name="Oval 10"/>
              <p:cNvSpPr>
                <a:spLocks noChangeArrowheads="1"/>
              </p:cNvSpPr>
              <p:nvPr/>
            </p:nvSpPr>
            <p:spPr bwMode="auto">
              <a:xfrm>
                <a:off x="1904345" y="446276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7" name="Oval 10"/>
              <p:cNvSpPr>
                <a:spLocks noChangeArrowheads="1"/>
              </p:cNvSpPr>
              <p:nvPr/>
            </p:nvSpPr>
            <p:spPr bwMode="auto">
              <a:xfrm>
                <a:off x="1981658" y="440323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8" name="Oval 10"/>
              <p:cNvSpPr>
                <a:spLocks noChangeArrowheads="1"/>
              </p:cNvSpPr>
              <p:nvPr/>
            </p:nvSpPr>
            <p:spPr bwMode="auto">
              <a:xfrm>
                <a:off x="2178596" y="434554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9" name="Oval 10"/>
              <p:cNvSpPr>
                <a:spLocks noChangeArrowheads="1"/>
              </p:cNvSpPr>
              <p:nvPr/>
            </p:nvSpPr>
            <p:spPr bwMode="auto">
              <a:xfrm>
                <a:off x="2287243" y="434554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0" name="Oval 10"/>
              <p:cNvSpPr>
                <a:spLocks noChangeArrowheads="1"/>
              </p:cNvSpPr>
              <p:nvPr/>
            </p:nvSpPr>
            <p:spPr bwMode="auto">
              <a:xfrm>
                <a:off x="2383879" y="437936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1" name="Oval 10"/>
              <p:cNvSpPr>
                <a:spLocks noChangeArrowheads="1"/>
              </p:cNvSpPr>
              <p:nvPr/>
            </p:nvSpPr>
            <p:spPr bwMode="auto">
              <a:xfrm>
                <a:off x="2471316" y="442818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2" name="Oval 10"/>
              <p:cNvSpPr>
                <a:spLocks noChangeArrowheads="1"/>
              </p:cNvSpPr>
              <p:nvPr/>
            </p:nvSpPr>
            <p:spPr bwMode="auto">
              <a:xfrm>
                <a:off x="2546409" y="450091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3" name="Oval 10"/>
              <p:cNvSpPr>
                <a:spLocks noChangeArrowheads="1"/>
              </p:cNvSpPr>
              <p:nvPr/>
            </p:nvSpPr>
            <p:spPr bwMode="auto">
              <a:xfrm>
                <a:off x="2623716" y="458058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4" name="Oval 10"/>
              <p:cNvSpPr>
                <a:spLocks noChangeArrowheads="1"/>
              </p:cNvSpPr>
              <p:nvPr/>
            </p:nvSpPr>
            <p:spPr bwMode="auto">
              <a:xfrm>
                <a:off x="2638018" y="465999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5" name="Oval 10"/>
              <p:cNvSpPr>
                <a:spLocks noChangeArrowheads="1"/>
              </p:cNvSpPr>
              <p:nvPr/>
            </p:nvSpPr>
            <p:spPr bwMode="auto">
              <a:xfrm>
                <a:off x="2658539" y="483935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6" name="Oval 10"/>
              <p:cNvSpPr>
                <a:spLocks noChangeArrowheads="1"/>
              </p:cNvSpPr>
              <p:nvPr/>
            </p:nvSpPr>
            <p:spPr bwMode="auto">
              <a:xfrm>
                <a:off x="2640500" y="492171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7" name="Oval 10"/>
              <p:cNvSpPr>
                <a:spLocks noChangeArrowheads="1"/>
              </p:cNvSpPr>
              <p:nvPr/>
            </p:nvSpPr>
            <p:spPr bwMode="auto">
              <a:xfrm>
                <a:off x="2607321" y="499671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8" name="Oval 10"/>
              <p:cNvSpPr>
                <a:spLocks noChangeArrowheads="1"/>
              </p:cNvSpPr>
              <p:nvPr/>
            </p:nvSpPr>
            <p:spPr bwMode="auto">
              <a:xfrm>
                <a:off x="2537397" y="508828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9" name="Oval 10"/>
              <p:cNvSpPr>
                <a:spLocks noChangeArrowheads="1"/>
              </p:cNvSpPr>
              <p:nvPr/>
            </p:nvSpPr>
            <p:spPr bwMode="auto">
              <a:xfrm>
                <a:off x="2475143" y="514772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0" name="Oval 10"/>
              <p:cNvSpPr>
                <a:spLocks noChangeArrowheads="1"/>
              </p:cNvSpPr>
              <p:nvPr/>
            </p:nvSpPr>
            <p:spPr bwMode="auto">
              <a:xfrm>
                <a:off x="2405425" y="518211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1" name="Oval 10"/>
              <p:cNvSpPr>
                <a:spLocks noChangeArrowheads="1"/>
              </p:cNvSpPr>
              <p:nvPr/>
            </p:nvSpPr>
            <p:spPr bwMode="auto">
              <a:xfrm>
                <a:off x="2328855" y="520387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2" name="Oval 10"/>
              <p:cNvSpPr>
                <a:spLocks noChangeArrowheads="1"/>
              </p:cNvSpPr>
              <p:nvPr/>
            </p:nvSpPr>
            <p:spPr bwMode="auto">
              <a:xfrm>
                <a:off x="2163529" y="520387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3" name="Oval 10"/>
              <p:cNvSpPr>
                <a:spLocks noChangeArrowheads="1"/>
              </p:cNvSpPr>
              <p:nvPr/>
            </p:nvSpPr>
            <p:spPr bwMode="auto">
              <a:xfrm>
                <a:off x="2085602" y="518191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4" name="Oval 10"/>
              <p:cNvSpPr>
                <a:spLocks noChangeArrowheads="1"/>
              </p:cNvSpPr>
              <p:nvPr/>
            </p:nvSpPr>
            <p:spPr bwMode="auto">
              <a:xfrm>
                <a:off x="1997120" y="514047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5" name="Oval 10"/>
              <p:cNvSpPr>
                <a:spLocks noChangeArrowheads="1"/>
              </p:cNvSpPr>
              <p:nvPr/>
            </p:nvSpPr>
            <p:spPr bwMode="auto">
              <a:xfrm>
                <a:off x="1927352" y="510211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6" name="Oval 10"/>
              <p:cNvSpPr>
                <a:spLocks noChangeArrowheads="1"/>
              </p:cNvSpPr>
              <p:nvPr/>
            </p:nvSpPr>
            <p:spPr bwMode="auto">
              <a:xfrm>
                <a:off x="1841280" y="482375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7" name="Oval 10"/>
              <p:cNvSpPr>
                <a:spLocks noChangeArrowheads="1"/>
              </p:cNvSpPr>
              <p:nvPr/>
            </p:nvSpPr>
            <p:spPr bwMode="auto">
              <a:xfrm>
                <a:off x="1864277" y="504331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8" name="Oval 10"/>
              <p:cNvSpPr>
                <a:spLocks noChangeArrowheads="1"/>
              </p:cNvSpPr>
              <p:nvPr/>
            </p:nvSpPr>
            <p:spPr bwMode="auto">
              <a:xfrm>
                <a:off x="1876676" y="492844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9" name="Oval 10"/>
              <p:cNvSpPr>
                <a:spLocks noChangeArrowheads="1"/>
              </p:cNvSpPr>
              <p:nvPr/>
            </p:nvSpPr>
            <p:spPr bwMode="auto">
              <a:xfrm>
                <a:off x="1895585" y="461234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0" name="Oval 10"/>
              <p:cNvSpPr>
                <a:spLocks noChangeArrowheads="1"/>
              </p:cNvSpPr>
              <p:nvPr/>
            </p:nvSpPr>
            <p:spPr bwMode="auto">
              <a:xfrm>
                <a:off x="1861411" y="472432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1" name="Oval 10"/>
              <p:cNvSpPr>
                <a:spLocks noChangeArrowheads="1"/>
              </p:cNvSpPr>
              <p:nvPr/>
            </p:nvSpPr>
            <p:spPr bwMode="auto">
              <a:xfrm>
                <a:off x="2046689" y="446225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2" name="Oval 10"/>
              <p:cNvSpPr>
                <a:spLocks noChangeArrowheads="1"/>
              </p:cNvSpPr>
              <p:nvPr/>
            </p:nvSpPr>
            <p:spPr bwMode="auto">
              <a:xfrm>
                <a:off x="1959812" y="453710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3" name="Oval 10"/>
              <p:cNvSpPr>
                <a:spLocks noChangeArrowheads="1"/>
              </p:cNvSpPr>
              <p:nvPr/>
            </p:nvSpPr>
            <p:spPr bwMode="auto">
              <a:xfrm>
                <a:off x="2253689" y="443180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4" name="Oval 10"/>
              <p:cNvSpPr>
                <a:spLocks noChangeArrowheads="1"/>
              </p:cNvSpPr>
              <p:nvPr/>
            </p:nvSpPr>
            <p:spPr bwMode="auto">
              <a:xfrm>
                <a:off x="2151535" y="443520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5" name="Oval 10"/>
              <p:cNvSpPr>
                <a:spLocks noChangeArrowheads="1"/>
              </p:cNvSpPr>
              <p:nvPr/>
            </p:nvSpPr>
            <p:spPr bwMode="auto">
              <a:xfrm>
                <a:off x="2410400" y="449544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6" name="Oval 10"/>
              <p:cNvSpPr>
                <a:spLocks noChangeArrowheads="1"/>
              </p:cNvSpPr>
              <p:nvPr/>
            </p:nvSpPr>
            <p:spPr bwMode="auto">
              <a:xfrm>
                <a:off x="2323240" y="444468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7" name="Oval 10"/>
              <p:cNvSpPr>
                <a:spLocks noChangeArrowheads="1"/>
              </p:cNvSpPr>
              <p:nvPr/>
            </p:nvSpPr>
            <p:spPr bwMode="auto">
              <a:xfrm>
                <a:off x="2568101" y="464296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8" name="Oval 10"/>
              <p:cNvSpPr>
                <a:spLocks noChangeArrowheads="1"/>
              </p:cNvSpPr>
              <p:nvPr/>
            </p:nvSpPr>
            <p:spPr bwMode="auto">
              <a:xfrm>
                <a:off x="2503325" y="455904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9" name="Oval 10"/>
              <p:cNvSpPr>
                <a:spLocks noChangeArrowheads="1"/>
              </p:cNvSpPr>
              <p:nvPr/>
            </p:nvSpPr>
            <p:spPr bwMode="auto">
              <a:xfrm>
                <a:off x="2576786" y="484898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30" name="Oval 10"/>
              <p:cNvSpPr>
                <a:spLocks noChangeArrowheads="1"/>
              </p:cNvSpPr>
              <p:nvPr/>
            </p:nvSpPr>
            <p:spPr bwMode="auto">
              <a:xfrm>
                <a:off x="2459678" y="502393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31" name="Oval 10"/>
              <p:cNvSpPr>
                <a:spLocks noChangeArrowheads="1"/>
              </p:cNvSpPr>
              <p:nvPr/>
            </p:nvSpPr>
            <p:spPr bwMode="auto">
              <a:xfrm>
                <a:off x="2562266" y="495326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32" name="Oval 10"/>
              <p:cNvSpPr>
                <a:spLocks noChangeArrowheads="1"/>
              </p:cNvSpPr>
              <p:nvPr/>
            </p:nvSpPr>
            <p:spPr bwMode="auto">
              <a:xfrm>
                <a:off x="2025147" y="504856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33" name="Oval 10"/>
              <p:cNvSpPr>
                <a:spLocks noChangeArrowheads="1"/>
              </p:cNvSpPr>
              <p:nvPr/>
            </p:nvSpPr>
            <p:spPr bwMode="auto">
              <a:xfrm>
                <a:off x="2146047" y="509556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34" name="Oval 10"/>
              <p:cNvSpPr>
                <a:spLocks noChangeArrowheads="1"/>
              </p:cNvSpPr>
              <p:nvPr/>
            </p:nvSpPr>
            <p:spPr bwMode="auto">
              <a:xfrm>
                <a:off x="2380476" y="509666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35" name="Oval 10"/>
              <p:cNvSpPr>
                <a:spLocks noChangeArrowheads="1"/>
              </p:cNvSpPr>
              <p:nvPr/>
            </p:nvSpPr>
            <p:spPr bwMode="auto">
              <a:xfrm>
                <a:off x="1962308" y="501398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36" name="Oval 10"/>
              <p:cNvSpPr>
                <a:spLocks noChangeArrowheads="1"/>
              </p:cNvSpPr>
              <p:nvPr/>
            </p:nvSpPr>
            <p:spPr bwMode="auto">
              <a:xfrm>
                <a:off x="1932219" y="480649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37" name="Oval 10"/>
              <p:cNvSpPr>
                <a:spLocks noChangeArrowheads="1"/>
              </p:cNvSpPr>
              <p:nvPr/>
            </p:nvSpPr>
            <p:spPr bwMode="auto">
              <a:xfrm>
                <a:off x="2111882" y="451320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38" name="Oval 10"/>
              <p:cNvSpPr>
                <a:spLocks noChangeArrowheads="1"/>
              </p:cNvSpPr>
              <p:nvPr/>
            </p:nvSpPr>
            <p:spPr bwMode="auto">
              <a:xfrm>
                <a:off x="2042463" y="459186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39" name="Oval 10"/>
              <p:cNvSpPr>
                <a:spLocks noChangeArrowheads="1"/>
              </p:cNvSpPr>
              <p:nvPr/>
            </p:nvSpPr>
            <p:spPr bwMode="auto">
              <a:xfrm>
                <a:off x="2337101" y="451998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40" name="Oval 10"/>
              <p:cNvSpPr>
                <a:spLocks noChangeArrowheads="1"/>
              </p:cNvSpPr>
              <p:nvPr/>
            </p:nvSpPr>
            <p:spPr bwMode="auto">
              <a:xfrm>
                <a:off x="2215625" y="451185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41" name="Oval 10"/>
              <p:cNvSpPr>
                <a:spLocks noChangeArrowheads="1"/>
              </p:cNvSpPr>
              <p:nvPr/>
            </p:nvSpPr>
            <p:spPr bwMode="auto">
              <a:xfrm>
                <a:off x="2136465" y="499318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42" name="Oval 10"/>
              <p:cNvSpPr>
                <a:spLocks noChangeArrowheads="1"/>
              </p:cNvSpPr>
              <p:nvPr/>
            </p:nvSpPr>
            <p:spPr bwMode="auto">
              <a:xfrm>
                <a:off x="1977181" y="490415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43" name="Oval 10"/>
              <p:cNvSpPr>
                <a:spLocks noChangeArrowheads="1"/>
              </p:cNvSpPr>
              <p:nvPr/>
            </p:nvSpPr>
            <p:spPr bwMode="auto">
              <a:xfrm>
                <a:off x="2368905" y="500073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44" name="Oval 10"/>
              <p:cNvSpPr>
                <a:spLocks noChangeArrowheads="1"/>
              </p:cNvSpPr>
              <p:nvPr/>
            </p:nvSpPr>
            <p:spPr bwMode="auto">
              <a:xfrm>
                <a:off x="2441625" y="491156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45" name="Oval 10"/>
              <p:cNvSpPr>
                <a:spLocks noChangeArrowheads="1"/>
              </p:cNvSpPr>
              <p:nvPr/>
            </p:nvSpPr>
            <p:spPr bwMode="auto">
              <a:xfrm>
                <a:off x="2036382" y="493034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46" name="Oval 10"/>
              <p:cNvSpPr>
                <a:spLocks noChangeArrowheads="1"/>
              </p:cNvSpPr>
              <p:nvPr/>
            </p:nvSpPr>
            <p:spPr bwMode="auto">
              <a:xfrm>
                <a:off x="1948187" y="466970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47" name="Oval 10"/>
              <p:cNvSpPr>
                <a:spLocks noChangeArrowheads="1"/>
              </p:cNvSpPr>
              <p:nvPr/>
            </p:nvSpPr>
            <p:spPr bwMode="auto">
              <a:xfrm>
                <a:off x="2248445" y="522123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48" name="Oval 10"/>
              <p:cNvSpPr>
                <a:spLocks noChangeArrowheads="1"/>
              </p:cNvSpPr>
              <p:nvPr/>
            </p:nvSpPr>
            <p:spPr bwMode="auto">
              <a:xfrm>
                <a:off x="2655555" y="472969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49" name="Oval 10"/>
              <p:cNvSpPr>
                <a:spLocks noChangeArrowheads="1"/>
              </p:cNvSpPr>
              <p:nvPr/>
            </p:nvSpPr>
            <p:spPr bwMode="auto">
              <a:xfrm>
                <a:off x="2261191" y="510302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50" name="Oval 10"/>
              <p:cNvSpPr>
                <a:spLocks noChangeArrowheads="1"/>
              </p:cNvSpPr>
              <p:nvPr/>
            </p:nvSpPr>
            <p:spPr bwMode="auto">
              <a:xfrm>
                <a:off x="2580335" y="473617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51" name="Oval 10"/>
              <p:cNvSpPr>
                <a:spLocks noChangeArrowheads="1"/>
              </p:cNvSpPr>
              <p:nvPr/>
            </p:nvSpPr>
            <p:spPr bwMode="auto">
              <a:xfrm>
                <a:off x="2486713" y="463951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52" name="Oval 10"/>
              <p:cNvSpPr>
                <a:spLocks noChangeArrowheads="1"/>
              </p:cNvSpPr>
              <p:nvPr/>
            </p:nvSpPr>
            <p:spPr bwMode="auto">
              <a:xfrm>
                <a:off x="2504066" y="483014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53" name="Oval 10"/>
              <p:cNvSpPr>
                <a:spLocks noChangeArrowheads="1"/>
              </p:cNvSpPr>
              <p:nvPr/>
            </p:nvSpPr>
            <p:spPr bwMode="auto">
              <a:xfrm>
                <a:off x="2466261" y="471929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54" name="Oval 10"/>
              <p:cNvSpPr>
                <a:spLocks noChangeArrowheads="1"/>
              </p:cNvSpPr>
              <p:nvPr/>
            </p:nvSpPr>
            <p:spPr bwMode="auto">
              <a:xfrm>
                <a:off x="2244484" y="498477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55" name="Oval 10"/>
              <p:cNvSpPr>
                <a:spLocks noChangeArrowheads="1"/>
              </p:cNvSpPr>
              <p:nvPr/>
            </p:nvSpPr>
            <p:spPr bwMode="auto">
              <a:xfrm>
                <a:off x="2026034" y="477357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56" name="Oval 10"/>
              <p:cNvSpPr>
                <a:spLocks noChangeArrowheads="1"/>
              </p:cNvSpPr>
              <p:nvPr/>
            </p:nvSpPr>
            <p:spPr bwMode="auto">
              <a:xfrm>
                <a:off x="2374953" y="462274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1057" name="グループ化 1056"/>
              <p:cNvGrpSpPr/>
              <p:nvPr/>
            </p:nvGrpSpPr>
            <p:grpSpPr>
              <a:xfrm>
                <a:off x="2085259" y="4607922"/>
                <a:ext cx="441074" cy="435675"/>
                <a:chOff x="3713944" y="4162147"/>
                <a:chExt cx="441074" cy="435675"/>
              </a:xfrm>
            </p:grpSpPr>
            <p:sp>
              <p:nvSpPr>
                <p:cNvPr id="1058" name="Oval 10"/>
                <p:cNvSpPr>
                  <a:spLocks noChangeArrowheads="1"/>
                </p:cNvSpPr>
                <p:nvPr/>
              </p:nvSpPr>
              <p:spPr bwMode="auto">
                <a:xfrm>
                  <a:off x="4000086" y="4226730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FF99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59" name="Oval 10"/>
                <p:cNvSpPr>
                  <a:spLocks noChangeArrowheads="1"/>
                </p:cNvSpPr>
                <p:nvPr/>
              </p:nvSpPr>
              <p:spPr bwMode="auto">
                <a:xfrm>
                  <a:off x="3948625" y="4427189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FF99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60" name="Oval 10"/>
                <p:cNvSpPr>
                  <a:spLocks noChangeArrowheads="1"/>
                </p:cNvSpPr>
                <p:nvPr/>
              </p:nvSpPr>
              <p:spPr bwMode="auto">
                <a:xfrm>
                  <a:off x="4009551" y="4347941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2D2DB9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61" name="Oval 10"/>
                <p:cNvSpPr>
                  <a:spLocks noChangeArrowheads="1"/>
                </p:cNvSpPr>
                <p:nvPr/>
              </p:nvSpPr>
              <p:spPr bwMode="auto">
                <a:xfrm>
                  <a:off x="3726396" y="4237253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FF99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62" name="Oval 10"/>
                <p:cNvSpPr>
                  <a:spLocks noChangeArrowheads="1"/>
                </p:cNvSpPr>
                <p:nvPr/>
              </p:nvSpPr>
              <p:spPr bwMode="auto">
                <a:xfrm>
                  <a:off x="3803481" y="4162147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2D2DB9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63" name="Oval 10"/>
                <p:cNvSpPr>
                  <a:spLocks noChangeArrowheads="1"/>
                </p:cNvSpPr>
                <p:nvPr/>
              </p:nvSpPr>
              <p:spPr bwMode="auto">
                <a:xfrm>
                  <a:off x="3752865" y="4406931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FF99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64" name="Oval 10"/>
                <p:cNvSpPr>
                  <a:spLocks noChangeArrowheads="1"/>
                </p:cNvSpPr>
                <p:nvPr/>
              </p:nvSpPr>
              <p:spPr bwMode="auto">
                <a:xfrm>
                  <a:off x="3713944" y="4332639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2D2DB9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65" name="Oval 10"/>
                <p:cNvSpPr>
                  <a:spLocks noChangeArrowheads="1"/>
                </p:cNvSpPr>
                <p:nvPr/>
              </p:nvSpPr>
              <p:spPr bwMode="auto">
                <a:xfrm>
                  <a:off x="3808532" y="4237568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FF99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66" name="Oval 10"/>
                <p:cNvSpPr>
                  <a:spLocks noChangeArrowheads="1"/>
                </p:cNvSpPr>
                <p:nvPr/>
              </p:nvSpPr>
              <p:spPr bwMode="auto">
                <a:xfrm>
                  <a:off x="3920374" y="4162147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2D2DB9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67" name="Oval 10"/>
                <p:cNvSpPr>
                  <a:spLocks noChangeArrowheads="1"/>
                </p:cNvSpPr>
                <p:nvPr/>
              </p:nvSpPr>
              <p:spPr bwMode="auto">
                <a:xfrm>
                  <a:off x="3853882" y="4452355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2D2DB9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68" name="Oval 10"/>
                <p:cNvSpPr>
                  <a:spLocks noChangeArrowheads="1"/>
                </p:cNvSpPr>
                <p:nvPr/>
              </p:nvSpPr>
              <p:spPr bwMode="auto">
                <a:xfrm>
                  <a:off x="3926946" y="4283620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2D2DB9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69" name="Oval 10"/>
                <p:cNvSpPr>
                  <a:spLocks noChangeArrowheads="1"/>
                </p:cNvSpPr>
                <p:nvPr/>
              </p:nvSpPr>
              <p:spPr bwMode="auto">
                <a:xfrm>
                  <a:off x="3851920" y="4335585"/>
                  <a:ext cx="145467" cy="14546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FF99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</p:grpSp>
        <p:sp>
          <p:nvSpPr>
            <p:cNvPr id="728" name="Oval 8"/>
            <p:cNvSpPr>
              <a:spLocks noChangeAspect="1" noChangeArrowheads="1"/>
            </p:cNvSpPr>
            <p:nvPr/>
          </p:nvSpPr>
          <p:spPr bwMode="auto">
            <a:xfrm rot="16200000">
              <a:off x="5584626" y="1214771"/>
              <a:ext cx="1020204" cy="1020204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729" name="Oval 10"/>
            <p:cNvSpPr>
              <a:spLocks noChangeArrowheads="1"/>
            </p:cNvSpPr>
            <p:nvPr/>
          </p:nvSpPr>
          <p:spPr bwMode="auto">
            <a:xfrm>
              <a:off x="7737842" y="1224984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0" name="Oval 10"/>
            <p:cNvSpPr>
              <a:spLocks noChangeArrowheads="1"/>
            </p:cNvSpPr>
            <p:nvPr/>
          </p:nvSpPr>
          <p:spPr bwMode="auto">
            <a:xfrm>
              <a:off x="7468953" y="1839923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1" name="Oval 10"/>
            <p:cNvSpPr>
              <a:spLocks noChangeArrowheads="1"/>
            </p:cNvSpPr>
            <p:nvPr/>
          </p:nvSpPr>
          <p:spPr bwMode="auto">
            <a:xfrm>
              <a:off x="7443157" y="1752522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2" name="Oval 10"/>
            <p:cNvSpPr>
              <a:spLocks noChangeArrowheads="1"/>
            </p:cNvSpPr>
            <p:nvPr/>
          </p:nvSpPr>
          <p:spPr bwMode="auto">
            <a:xfrm>
              <a:off x="7432133" y="1670761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3" name="Oval 10"/>
            <p:cNvSpPr>
              <a:spLocks noChangeArrowheads="1"/>
            </p:cNvSpPr>
            <p:nvPr/>
          </p:nvSpPr>
          <p:spPr bwMode="auto">
            <a:xfrm>
              <a:off x="7443157" y="1574332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4" name="Oval 10"/>
            <p:cNvSpPr>
              <a:spLocks noChangeArrowheads="1"/>
            </p:cNvSpPr>
            <p:nvPr/>
          </p:nvSpPr>
          <p:spPr bwMode="auto">
            <a:xfrm>
              <a:off x="7462984" y="1488989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5" name="Oval 10"/>
            <p:cNvSpPr>
              <a:spLocks noChangeArrowheads="1"/>
            </p:cNvSpPr>
            <p:nvPr/>
          </p:nvSpPr>
          <p:spPr bwMode="auto">
            <a:xfrm>
              <a:off x="7510206" y="1399256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6" name="Oval 10"/>
            <p:cNvSpPr>
              <a:spLocks noChangeArrowheads="1"/>
            </p:cNvSpPr>
            <p:nvPr/>
          </p:nvSpPr>
          <p:spPr bwMode="auto">
            <a:xfrm>
              <a:off x="7563386" y="1331507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7" name="Oval 10"/>
            <p:cNvSpPr>
              <a:spLocks noChangeArrowheads="1"/>
            </p:cNvSpPr>
            <p:nvPr/>
          </p:nvSpPr>
          <p:spPr bwMode="auto">
            <a:xfrm>
              <a:off x="7640699" y="1271984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8" name="Oval 10"/>
            <p:cNvSpPr>
              <a:spLocks noChangeArrowheads="1"/>
            </p:cNvSpPr>
            <p:nvPr/>
          </p:nvSpPr>
          <p:spPr bwMode="auto">
            <a:xfrm>
              <a:off x="7837637" y="1214296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9" name="Oval 10"/>
            <p:cNvSpPr>
              <a:spLocks noChangeArrowheads="1"/>
            </p:cNvSpPr>
            <p:nvPr/>
          </p:nvSpPr>
          <p:spPr bwMode="auto">
            <a:xfrm>
              <a:off x="7946284" y="1214296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0" name="Oval 10"/>
            <p:cNvSpPr>
              <a:spLocks noChangeArrowheads="1"/>
            </p:cNvSpPr>
            <p:nvPr/>
          </p:nvSpPr>
          <p:spPr bwMode="auto">
            <a:xfrm>
              <a:off x="8042920" y="1248115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1" name="Oval 10"/>
            <p:cNvSpPr>
              <a:spLocks noChangeArrowheads="1"/>
            </p:cNvSpPr>
            <p:nvPr/>
          </p:nvSpPr>
          <p:spPr bwMode="auto">
            <a:xfrm>
              <a:off x="8130357" y="1296929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2" name="Oval 10"/>
            <p:cNvSpPr>
              <a:spLocks noChangeArrowheads="1"/>
            </p:cNvSpPr>
            <p:nvPr/>
          </p:nvSpPr>
          <p:spPr bwMode="auto">
            <a:xfrm>
              <a:off x="8205450" y="1369662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3" name="Oval 10"/>
            <p:cNvSpPr>
              <a:spLocks noChangeArrowheads="1"/>
            </p:cNvSpPr>
            <p:nvPr/>
          </p:nvSpPr>
          <p:spPr bwMode="auto">
            <a:xfrm>
              <a:off x="8282757" y="1449329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4" name="Oval 10"/>
            <p:cNvSpPr>
              <a:spLocks noChangeArrowheads="1"/>
            </p:cNvSpPr>
            <p:nvPr/>
          </p:nvSpPr>
          <p:spPr bwMode="auto">
            <a:xfrm>
              <a:off x="8297059" y="1528739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5" name="Oval 10"/>
            <p:cNvSpPr>
              <a:spLocks noChangeArrowheads="1"/>
            </p:cNvSpPr>
            <p:nvPr/>
          </p:nvSpPr>
          <p:spPr bwMode="auto">
            <a:xfrm>
              <a:off x="8317580" y="1708101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6" name="Oval 10"/>
            <p:cNvSpPr>
              <a:spLocks noChangeArrowheads="1"/>
            </p:cNvSpPr>
            <p:nvPr/>
          </p:nvSpPr>
          <p:spPr bwMode="auto">
            <a:xfrm>
              <a:off x="8299541" y="1790461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7" name="Oval 10"/>
            <p:cNvSpPr>
              <a:spLocks noChangeArrowheads="1"/>
            </p:cNvSpPr>
            <p:nvPr/>
          </p:nvSpPr>
          <p:spPr bwMode="auto">
            <a:xfrm>
              <a:off x="8266362" y="1865463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8" name="Oval 10"/>
            <p:cNvSpPr>
              <a:spLocks noChangeArrowheads="1"/>
            </p:cNvSpPr>
            <p:nvPr/>
          </p:nvSpPr>
          <p:spPr bwMode="auto">
            <a:xfrm>
              <a:off x="8196438" y="1957030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9" name="Oval 10"/>
            <p:cNvSpPr>
              <a:spLocks noChangeArrowheads="1"/>
            </p:cNvSpPr>
            <p:nvPr/>
          </p:nvSpPr>
          <p:spPr bwMode="auto">
            <a:xfrm>
              <a:off x="8134184" y="2016470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0" name="Oval 10"/>
            <p:cNvSpPr>
              <a:spLocks noChangeArrowheads="1"/>
            </p:cNvSpPr>
            <p:nvPr/>
          </p:nvSpPr>
          <p:spPr bwMode="auto">
            <a:xfrm>
              <a:off x="7987896" y="2072622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1" name="Oval 10"/>
            <p:cNvSpPr>
              <a:spLocks noChangeArrowheads="1"/>
            </p:cNvSpPr>
            <p:nvPr/>
          </p:nvSpPr>
          <p:spPr bwMode="auto">
            <a:xfrm>
              <a:off x="7822570" y="2072622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2" name="Oval 10"/>
            <p:cNvSpPr>
              <a:spLocks noChangeArrowheads="1"/>
            </p:cNvSpPr>
            <p:nvPr/>
          </p:nvSpPr>
          <p:spPr bwMode="auto">
            <a:xfrm>
              <a:off x="7744643" y="2050660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3" name="Oval 10"/>
            <p:cNvSpPr>
              <a:spLocks noChangeArrowheads="1"/>
            </p:cNvSpPr>
            <p:nvPr/>
          </p:nvSpPr>
          <p:spPr bwMode="auto">
            <a:xfrm>
              <a:off x="7656161" y="2009225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4" name="Oval 10"/>
            <p:cNvSpPr>
              <a:spLocks noChangeArrowheads="1"/>
            </p:cNvSpPr>
            <p:nvPr/>
          </p:nvSpPr>
          <p:spPr bwMode="auto">
            <a:xfrm>
              <a:off x="7586393" y="1970857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5" name="Oval 10"/>
            <p:cNvSpPr>
              <a:spLocks noChangeArrowheads="1"/>
            </p:cNvSpPr>
            <p:nvPr/>
          </p:nvSpPr>
          <p:spPr bwMode="auto">
            <a:xfrm>
              <a:off x="7500321" y="1692501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6" name="Oval 10"/>
            <p:cNvSpPr>
              <a:spLocks noChangeArrowheads="1"/>
            </p:cNvSpPr>
            <p:nvPr/>
          </p:nvSpPr>
          <p:spPr bwMode="auto">
            <a:xfrm>
              <a:off x="7523318" y="1912059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7" name="Oval 10"/>
            <p:cNvSpPr>
              <a:spLocks noChangeArrowheads="1"/>
            </p:cNvSpPr>
            <p:nvPr/>
          </p:nvSpPr>
          <p:spPr bwMode="auto">
            <a:xfrm>
              <a:off x="7535717" y="1797195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8" name="Oval 10"/>
            <p:cNvSpPr>
              <a:spLocks noChangeArrowheads="1"/>
            </p:cNvSpPr>
            <p:nvPr/>
          </p:nvSpPr>
          <p:spPr bwMode="auto">
            <a:xfrm>
              <a:off x="7554626" y="1481094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9" name="Oval 10"/>
            <p:cNvSpPr>
              <a:spLocks noChangeArrowheads="1"/>
            </p:cNvSpPr>
            <p:nvPr/>
          </p:nvSpPr>
          <p:spPr bwMode="auto">
            <a:xfrm>
              <a:off x="7520452" y="1593075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0" name="Oval 10"/>
            <p:cNvSpPr>
              <a:spLocks noChangeArrowheads="1"/>
            </p:cNvSpPr>
            <p:nvPr/>
          </p:nvSpPr>
          <p:spPr bwMode="auto">
            <a:xfrm>
              <a:off x="7705730" y="1330999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1" name="Oval 10"/>
            <p:cNvSpPr>
              <a:spLocks noChangeArrowheads="1"/>
            </p:cNvSpPr>
            <p:nvPr/>
          </p:nvSpPr>
          <p:spPr bwMode="auto">
            <a:xfrm>
              <a:off x="7618853" y="1405856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2" name="Oval 10"/>
            <p:cNvSpPr>
              <a:spLocks noChangeArrowheads="1"/>
            </p:cNvSpPr>
            <p:nvPr/>
          </p:nvSpPr>
          <p:spPr bwMode="auto">
            <a:xfrm>
              <a:off x="7912730" y="1300555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3" name="Oval 10"/>
            <p:cNvSpPr>
              <a:spLocks noChangeArrowheads="1"/>
            </p:cNvSpPr>
            <p:nvPr/>
          </p:nvSpPr>
          <p:spPr bwMode="auto">
            <a:xfrm>
              <a:off x="7810576" y="1303949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4" name="Oval 10"/>
            <p:cNvSpPr>
              <a:spLocks noChangeArrowheads="1"/>
            </p:cNvSpPr>
            <p:nvPr/>
          </p:nvSpPr>
          <p:spPr bwMode="auto">
            <a:xfrm>
              <a:off x="8069441" y="1364188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5" name="Oval 10"/>
            <p:cNvSpPr>
              <a:spLocks noChangeArrowheads="1"/>
            </p:cNvSpPr>
            <p:nvPr/>
          </p:nvSpPr>
          <p:spPr bwMode="auto">
            <a:xfrm>
              <a:off x="7982281" y="1313429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6" name="Oval 10"/>
            <p:cNvSpPr>
              <a:spLocks noChangeArrowheads="1"/>
            </p:cNvSpPr>
            <p:nvPr/>
          </p:nvSpPr>
          <p:spPr bwMode="auto">
            <a:xfrm>
              <a:off x="8227142" y="1511708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7" name="Oval 10"/>
            <p:cNvSpPr>
              <a:spLocks noChangeArrowheads="1"/>
            </p:cNvSpPr>
            <p:nvPr/>
          </p:nvSpPr>
          <p:spPr bwMode="auto">
            <a:xfrm>
              <a:off x="8162366" y="1427789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8" name="Oval 10"/>
            <p:cNvSpPr>
              <a:spLocks noChangeArrowheads="1"/>
            </p:cNvSpPr>
            <p:nvPr/>
          </p:nvSpPr>
          <p:spPr bwMode="auto">
            <a:xfrm>
              <a:off x="8235827" y="1717727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9" name="Oval 10"/>
            <p:cNvSpPr>
              <a:spLocks noChangeArrowheads="1"/>
            </p:cNvSpPr>
            <p:nvPr/>
          </p:nvSpPr>
          <p:spPr bwMode="auto">
            <a:xfrm>
              <a:off x="8118719" y="1892677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0" name="Oval 10"/>
            <p:cNvSpPr>
              <a:spLocks noChangeArrowheads="1"/>
            </p:cNvSpPr>
            <p:nvPr/>
          </p:nvSpPr>
          <p:spPr bwMode="auto">
            <a:xfrm>
              <a:off x="8221307" y="1822015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1" name="Oval 10"/>
            <p:cNvSpPr>
              <a:spLocks noChangeArrowheads="1"/>
            </p:cNvSpPr>
            <p:nvPr/>
          </p:nvSpPr>
          <p:spPr bwMode="auto">
            <a:xfrm>
              <a:off x="7684188" y="1917308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2" name="Oval 10"/>
            <p:cNvSpPr>
              <a:spLocks noChangeArrowheads="1"/>
            </p:cNvSpPr>
            <p:nvPr/>
          </p:nvSpPr>
          <p:spPr bwMode="auto">
            <a:xfrm>
              <a:off x="7805088" y="1964308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3" name="Oval 10"/>
            <p:cNvSpPr>
              <a:spLocks noChangeArrowheads="1"/>
            </p:cNvSpPr>
            <p:nvPr/>
          </p:nvSpPr>
          <p:spPr bwMode="auto">
            <a:xfrm>
              <a:off x="8039517" y="1965410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4" name="Oval 10"/>
            <p:cNvSpPr>
              <a:spLocks noChangeArrowheads="1"/>
            </p:cNvSpPr>
            <p:nvPr/>
          </p:nvSpPr>
          <p:spPr bwMode="auto">
            <a:xfrm>
              <a:off x="7621349" y="1882734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5" name="Oval 10"/>
            <p:cNvSpPr>
              <a:spLocks noChangeArrowheads="1"/>
            </p:cNvSpPr>
            <p:nvPr/>
          </p:nvSpPr>
          <p:spPr bwMode="auto">
            <a:xfrm>
              <a:off x="7591260" y="1675244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6" name="Oval 10"/>
            <p:cNvSpPr>
              <a:spLocks noChangeArrowheads="1"/>
            </p:cNvSpPr>
            <p:nvPr/>
          </p:nvSpPr>
          <p:spPr bwMode="auto">
            <a:xfrm>
              <a:off x="7770923" y="1381955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7" name="Oval 10"/>
            <p:cNvSpPr>
              <a:spLocks noChangeArrowheads="1"/>
            </p:cNvSpPr>
            <p:nvPr/>
          </p:nvSpPr>
          <p:spPr bwMode="auto">
            <a:xfrm>
              <a:off x="7701504" y="1460614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8" name="Oval 10"/>
            <p:cNvSpPr>
              <a:spLocks noChangeArrowheads="1"/>
            </p:cNvSpPr>
            <p:nvPr/>
          </p:nvSpPr>
          <p:spPr bwMode="auto">
            <a:xfrm>
              <a:off x="7996142" y="1388727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9" name="Oval 10"/>
            <p:cNvSpPr>
              <a:spLocks noChangeArrowheads="1"/>
            </p:cNvSpPr>
            <p:nvPr/>
          </p:nvSpPr>
          <p:spPr bwMode="auto">
            <a:xfrm>
              <a:off x="7874666" y="1380606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0" name="Oval 10"/>
            <p:cNvSpPr>
              <a:spLocks noChangeArrowheads="1"/>
            </p:cNvSpPr>
            <p:nvPr/>
          </p:nvSpPr>
          <p:spPr bwMode="auto">
            <a:xfrm>
              <a:off x="7795506" y="1861934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1" name="Oval 10"/>
            <p:cNvSpPr>
              <a:spLocks noChangeArrowheads="1"/>
            </p:cNvSpPr>
            <p:nvPr/>
          </p:nvSpPr>
          <p:spPr bwMode="auto">
            <a:xfrm>
              <a:off x="7636222" y="1772900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2" name="Oval 10"/>
            <p:cNvSpPr>
              <a:spLocks noChangeArrowheads="1"/>
            </p:cNvSpPr>
            <p:nvPr/>
          </p:nvSpPr>
          <p:spPr bwMode="auto">
            <a:xfrm>
              <a:off x="8027946" y="1869482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3" name="Oval 10"/>
            <p:cNvSpPr>
              <a:spLocks noChangeArrowheads="1"/>
            </p:cNvSpPr>
            <p:nvPr/>
          </p:nvSpPr>
          <p:spPr bwMode="auto">
            <a:xfrm>
              <a:off x="8100666" y="1780312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4" name="Oval 10"/>
            <p:cNvSpPr>
              <a:spLocks noChangeArrowheads="1"/>
            </p:cNvSpPr>
            <p:nvPr/>
          </p:nvSpPr>
          <p:spPr bwMode="auto">
            <a:xfrm>
              <a:off x="7695423" y="1799094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5" name="Oval 10"/>
            <p:cNvSpPr>
              <a:spLocks noChangeArrowheads="1"/>
            </p:cNvSpPr>
            <p:nvPr/>
          </p:nvSpPr>
          <p:spPr bwMode="auto">
            <a:xfrm>
              <a:off x="7607228" y="1538452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6" name="Oval 10"/>
            <p:cNvSpPr>
              <a:spLocks noChangeArrowheads="1"/>
            </p:cNvSpPr>
            <p:nvPr/>
          </p:nvSpPr>
          <p:spPr bwMode="auto">
            <a:xfrm>
              <a:off x="7907486" y="2089982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7" name="Oval 10"/>
            <p:cNvSpPr>
              <a:spLocks noChangeArrowheads="1"/>
            </p:cNvSpPr>
            <p:nvPr/>
          </p:nvSpPr>
          <p:spPr bwMode="auto">
            <a:xfrm>
              <a:off x="8314596" y="1598445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8" name="Oval 10"/>
            <p:cNvSpPr>
              <a:spLocks noChangeArrowheads="1"/>
            </p:cNvSpPr>
            <p:nvPr/>
          </p:nvSpPr>
          <p:spPr bwMode="auto">
            <a:xfrm>
              <a:off x="7920232" y="1971771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9" name="Oval 10"/>
            <p:cNvSpPr>
              <a:spLocks noChangeArrowheads="1"/>
            </p:cNvSpPr>
            <p:nvPr/>
          </p:nvSpPr>
          <p:spPr bwMode="auto">
            <a:xfrm>
              <a:off x="8239376" y="1604920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90" name="Oval 10"/>
            <p:cNvSpPr>
              <a:spLocks noChangeArrowheads="1"/>
            </p:cNvSpPr>
            <p:nvPr/>
          </p:nvSpPr>
          <p:spPr bwMode="auto">
            <a:xfrm>
              <a:off x="8145754" y="1508258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91" name="Oval 10"/>
            <p:cNvSpPr>
              <a:spLocks noChangeArrowheads="1"/>
            </p:cNvSpPr>
            <p:nvPr/>
          </p:nvSpPr>
          <p:spPr bwMode="auto">
            <a:xfrm>
              <a:off x="8163107" y="1698894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92" name="Oval 10"/>
            <p:cNvSpPr>
              <a:spLocks noChangeArrowheads="1"/>
            </p:cNvSpPr>
            <p:nvPr/>
          </p:nvSpPr>
          <p:spPr bwMode="auto">
            <a:xfrm>
              <a:off x="8125302" y="1588038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93" name="Oval 10"/>
            <p:cNvSpPr>
              <a:spLocks noChangeArrowheads="1"/>
            </p:cNvSpPr>
            <p:nvPr/>
          </p:nvSpPr>
          <p:spPr bwMode="auto">
            <a:xfrm>
              <a:off x="7903525" y="1853525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94" name="Oval 10"/>
            <p:cNvSpPr>
              <a:spLocks noChangeArrowheads="1"/>
            </p:cNvSpPr>
            <p:nvPr/>
          </p:nvSpPr>
          <p:spPr bwMode="auto">
            <a:xfrm>
              <a:off x="7685075" y="1642324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95" name="Oval 10"/>
            <p:cNvSpPr>
              <a:spLocks noChangeArrowheads="1"/>
            </p:cNvSpPr>
            <p:nvPr/>
          </p:nvSpPr>
          <p:spPr bwMode="auto">
            <a:xfrm>
              <a:off x="8033994" y="1491495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796" name="グループ化 795"/>
            <p:cNvGrpSpPr/>
            <p:nvPr/>
          </p:nvGrpSpPr>
          <p:grpSpPr>
            <a:xfrm>
              <a:off x="7744300" y="1476669"/>
              <a:ext cx="441074" cy="435675"/>
              <a:chOff x="3713944" y="4162147"/>
              <a:chExt cx="441074" cy="435675"/>
            </a:xfrm>
          </p:grpSpPr>
          <p:sp>
            <p:nvSpPr>
              <p:cNvPr id="977" name="Oval 10"/>
              <p:cNvSpPr>
                <a:spLocks noChangeArrowheads="1"/>
              </p:cNvSpPr>
              <p:nvPr/>
            </p:nvSpPr>
            <p:spPr bwMode="auto">
              <a:xfrm>
                <a:off x="4000086" y="422673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8" name="Oval 10"/>
              <p:cNvSpPr>
                <a:spLocks noChangeArrowheads="1"/>
              </p:cNvSpPr>
              <p:nvPr/>
            </p:nvSpPr>
            <p:spPr bwMode="auto">
              <a:xfrm>
                <a:off x="3948625" y="442718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9" name="Oval 10"/>
              <p:cNvSpPr>
                <a:spLocks noChangeArrowheads="1"/>
              </p:cNvSpPr>
              <p:nvPr/>
            </p:nvSpPr>
            <p:spPr bwMode="auto">
              <a:xfrm>
                <a:off x="4009551" y="434794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0" name="Oval 10"/>
              <p:cNvSpPr>
                <a:spLocks noChangeArrowheads="1"/>
              </p:cNvSpPr>
              <p:nvPr/>
            </p:nvSpPr>
            <p:spPr bwMode="auto">
              <a:xfrm>
                <a:off x="3726396" y="423725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1" name="Oval 10"/>
              <p:cNvSpPr>
                <a:spLocks noChangeArrowheads="1"/>
              </p:cNvSpPr>
              <p:nvPr/>
            </p:nvSpPr>
            <p:spPr bwMode="auto">
              <a:xfrm>
                <a:off x="3803481" y="416214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2" name="Oval 10"/>
              <p:cNvSpPr>
                <a:spLocks noChangeArrowheads="1"/>
              </p:cNvSpPr>
              <p:nvPr/>
            </p:nvSpPr>
            <p:spPr bwMode="auto">
              <a:xfrm>
                <a:off x="3752865" y="440693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3" name="Oval 10"/>
              <p:cNvSpPr>
                <a:spLocks noChangeArrowheads="1"/>
              </p:cNvSpPr>
              <p:nvPr/>
            </p:nvSpPr>
            <p:spPr bwMode="auto">
              <a:xfrm>
                <a:off x="3713944" y="433263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4" name="Oval 10"/>
              <p:cNvSpPr>
                <a:spLocks noChangeArrowheads="1"/>
              </p:cNvSpPr>
              <p:nvPr/>
            </p:nvSpPr>
            <p:spPr bwMode="auto">
              <a:xfrm>
                <a:off x="3808532" y="423756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5" name="Oval 10"/>
              <p:cNvSpPr>
                <a:spLocks noChangeArrowheads="1"/>
              </p:cNvSpPr>
              <p:nvPr/>
            </p:nvSpPr>
            <p:spPr bwMode="auto">
              <a:xfrm>
                <a:off x="3920374" y="416214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6" name="Oval 10"/>
              <p:cNvSpPr>
                <a:spLocks noChangeArrowheads="1"/>
              </p:cNvSpPr>
              <p:nvPr/>
            </p:nvSpPr>
            <p:spPr bwMode="auto">
              <a:xfrm>
                <a:off x="3853882" y="445235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7" name="Oval 10"/>
              <p:cNvSpPr>
                <a:spLocks noChangeArrowheads="1"/>
              </p:cNvSpPr>
              <p:nvPr/>
            </p:nvSpPr>
            <p:spPr bwMode="auto">
              <a:xfrm>
                <a:off x="3926946" y="428362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8" name="Oval 10"/>
              <p:cNvSpPr>
                <a:spLocks noChangeArrowheads="1"/>
              </p:cNvSpPr>
              <p:nvPr/>
            </p:nvSpPr>
            <p:spPr bwMode="auto">
              <a:xfrm>
                <a:off x="3851920" y="433558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797" name="Rectangle 25"/>
            <p:cNvSpPr>
              <a:spLocks noChangeArrowheads="1"/>
            </p:cNvSpPr>
            <p:nvPr/>
          </p:nvSpPr>
          <p:spPr bwMode="auto">
            <a:xfrm rot="18240000">
              <a:off x="8147150" y="1137997"/>
              <a:ext cx="203624" cy="116913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969696"/>
                </a:gs>
              </a:gsLst>
              <a:lin ang="0" scaled="1"/>
              <a:tileRect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798" name="Oval 10"/>
            <p:cNvSpPr>
              <a:spLocks noChangeArrowheads="1"/>
            </p:cNvSpPr>
            <p:nvPr/>
          </p:nvSpPr>
          <p:spPr bwMode="auto">
            <a:xfrm rot="18240000">
              <a:off x="8232400" y="1040442"/>
              <a:ext cx="145467" cy="145467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100000"/>
                  </a:srgbClr>
                </a:gs>
                <a:gs pos="50000">
                  <a:srgbClr val="2D2DB9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799" name="グループ化 798"/>
            <p:cNvGrpSpPr/>
            <p:nvPr/>
          </p:nvGrpSpPr>
          <p:grpSpPr>
            <a:xfrm>
              <a:off x="1797927" y="1262959"/>
              <a:ext cx="930091" cy="933756"/>
              <a:chOff x="1797927" y="1224050"/>
              <a:chExt cx="930091" cy="933756"/>
            </a:xfrm>
          </p:grpSpPr>
          <p:sp>
            <p:nvSpPr>
              <p:cNvPr id="916" name="Oval 3"/>
              <p:cNvSpPr>
                <a:spLocks noChangeAspect="1" noChangeArrowheads="1"/>
              </p:cNvSpPr>
              <p:nvPr/>
            </p:nvSpPr>
            <p:spPr bwMode="auto">
              <a:xfrm>
                <a:off x="1845353" y="1273656"/>
                <a:ext cx="839356" cy="83935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HG丸ｺﾞｼｯｸM-PRO" pitchFamily="50" charset="-128"/>
                  <a:cs typeface="+mn-cs"/>
                </a:endParaRPr>
              </a:p>
            </p:txBody>
          </p:sp>
          <p:sp>
            <p:nvSpPr>
              <p:cNvPr id="917" name="Oval 10"/>
              <p:cNvSpPr>
                <a:spLocks noChangeArrowheads="1"/>
              </p:cNvSpPr>
              <p:nvPr/>
            </p:nvSpPr>
            <p:spPr bwMode="auto">
              <a:xfrm>
                <a:off x="1801520" y="168471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8" name="Oval 10"/>
              <p:cNvSpPr>
                <a:spLocks noChangeArrowheads="1"/>
              </p:cNvSpPr>
              <p:nvPr/>
            </p:nvSpPr>
            <p:spPr bwMode="auto">
              <a:xfrm>
                <a:off x="1834902" y="178246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9" name="Oval 10"/>
              <p:cNvSpPr>
                <a:spLocks noChangeArrowheads="1"/>
              </p:cNvSpPr>
              <p:nvPr/>
            </p:nvSpPr>
            <p:spPr bwMode="auto">
              <a:xfrm>
                <a:off x="1828261" y="145582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0" name="Oval 10"/>
              <p:cNvSpPr>
                <a:spLocks noChangeArrowheads="1"/>
              </p:cNvSpPr>
              <p:nvPr/>
            </p:nvSpPr>
            <p:spPr bwMode="auto">
              <a:xfrm>
                <a:off x="1797927" y="157860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1" name="Oval 10"/>
              <p:cNvSpPr>
                <a:spLocks noChangeArrowheads="1"/>
              </p:cNvSpPr>
              <p:nvPr/>
            </p:nvSpPr>
            <p:spPr bwMode="auto">
              <a:xfrm>
                <a:off x="1995115" y="128196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2" name="Oval 10"/>
              <p:cNvSpPr>
                <a:spLocks noChangeArrowheads="1"/>
              </p:cNvSpPr>
              <p:nvPr/>
            </p:nvSpPr>
            <p:spPr bwMode="auto">
              <a:xfrm>
                <a:off x="1899727" y="135311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3" name="Oval 10"/>
              <p:cNvSpPr>
                <a:spLocks noChangeArrowheads="1"/>
              </p:cNvSpPr>
              <p:nvPr/>
            </p:nvSpPr>
            <p:spPr bwMode="auto">
              <a:xfrm>
                <a:off x="2207550" y="122405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4" name="Oval 10"/>
              <p:cNvSpPr>
                <a:spLocks noChangeArrowheads="1"/>
              </p:cNvSpPr>
              <p:nvPr/>
            </p:nvSpPr>
            <p:spPr bwMode="auto">
              <a:xfrm>
                <a:off x="2094885" y="123921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5" name="Oval 10"/>
              <p:cNvSpPr>
                <a:spLocks noChangeArrowheads="1"/>
              </p:cNvSpPr>
              <p:nvPr/>
            </p:nvSpPr>
            <p:spPr bwMode="auto">
              <a:xfrm>
                <a:off x="2396189" y="127627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6" name="Oval 10"/>
              <p:cNvSpPr>
                <a:spLocks noChangeArrowheads="1"/>
              </p:cNvSpPr>
              <p:nvPr/>
            </p:nvSpPr>
            <p:spPr bwMode="auto">
              <a:xfrm>
                <a:off x="2307035" y="123521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7" name="Oval 10"/>
              <p:cNvSpPr>
                <a:spLocks noChangeArrowheads="1"/>
              </p:cNvSpPr>
              <p:nvPr/>
            </p:nvSpPr>
            <p:spPr bwMode="auto">
              <a:xfrm>
                <a:off x="2539242" y="140342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8" name="Oval 10"/>
              <p:cNvSpPr>
                <a:spLocks noChangeArrowheads="1"/>
              </p:cNvSpPr>
              <p:nvPr/>
            </p:nvSpPr>
            <p:spPr bwMode="auto">
              <a:xfrm>
                <a:off x="2450579" y="133397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9" name="Oval 10"/>
              <p:cNvSpPr>
                <a:spLocks noChangeArrowheads="1"/>
              </p:cNvSpPr>
              <p:nvPr/>
            </p:nvSpPr>
            <p:spPr bwMode="auto">
              <a:xfrm>
                <a:off x="2554028" y="177294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0" name="Oval 10"/>
              <p:cNvSpPr>
                <a:spLocks noChangeArrowheads="1"/>
              </p:cNvSpPr>
              <p:nvPr/>
            </p:nvSpPr>
            <p:spPr bwMode="auto">
              <a:xfrm>
                <a:off x="2411768" y="195473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1" name="Oval 10"/>
              <p:cNvSpPr>
                <a:spLocks noChangeArrowheads="1"/>
              </p:cNvSpPr>
              <p:nvPr/>
            </p:nvSpPr>
            <p:spPr bwMode="auto">
              <a:xfrm>
                <a:off x="2503710" y="187176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2" name="Oval 10"/>
              <p:cNvSpPr>
                <a:spLocks noChangeArrowheads="1"/>
              </p:cNvSpPr>
              <p:nvPr/>
            </p:nvSpPr>
            <p:spPr bwMode="auto">
              <a:xfrm>
                <a:off x="1970957" y="195285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3" name="Oval 10"/>
              <p:cNvSpPr>
                <a:spLocks noChangeArrowheads="1"/>
              </p:cNvSpPr>
              <p:nvPr/>
            </p:nvSpPr>
            <p:spPr bwMode="auto">
              <a:xfrm>
                <a:off x="2079129" y="199046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4" name="Oval 10"/>
              <p:cNvSpPr>
                <a:spLocks noChangeArrowheads="1"/>
              </p:cNvSpPr>
              <p:nvPr/>
            </p:nvSpPr>
            <p:spPr bwMode="auto">
              <a:xfrm>
                <a:off x="2299437" y="200252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5" name="Oval 10"/>
              <p:cNvSpPr>
                <a:spLocks noChangeArrowheads="1"/>
              </p:cNvSpPr>
              <p:nvPr/>
            </p:nvSpPr>
            <p:spPr bwMode="auto">
              <a:xfrm>
                <a:off x="1895018" y="188258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6" name="Oval 10"/>
              <p:cNvSpPr>
                <a:spLocks noChangeArrowheads="1"/>
              </p:cNvSpPr>
              <p:nvPr/>
            </p:nvSpPr>
            <p:spPr bwMode="auto">
              <a:xfrm>
                <a:off x="1903360" y="166438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7" name="Oval 10"/>
              <p:cNvSpPr>
                <a:spLocks noChangeArrowheads="1"/>
              </p:cNvSpPr>
              <p:nvPr/>
            </p:nvSpPr>
            <p:spPr bwMode="auto">
              <a:xfrm>
                <a:off x="1948322" y="176204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8" name="Oval 10"/>
              <p:cNvSpPr>
                <a:spLocks noChangeArrowheads="1"/>
              </p:cNvSpPr>
              <p:nvPr/>
            </p:nvSpPr>
            <p:spPr bwMode="auto">
              <a:xfrm>
                <a:off x="1997307" y="180968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9" name="Oval 10"/>
              <p:cNvSpPr>
                <a:spLocks noChangeArrowheads="1"/>
              </p:cNvSpPr>
              <p:nvPr/>
            </p:nvSpPr>
            <p:spPr bwMode="auto">
              <a:xfrm>
                <a:off x="2184705" y="201233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0" name="Oval 10"/>
              <p:cNvSpPr>
                <a:spLocks noChangeArrowheads="1"/>
              </p:cNvSpPr>
              <p:nvPr/>
            </p:nvSpPr>
            <p:spPr bwMode="auto">
              <a:xfrm>
                <a:off x="2576489" y="1658074"/>
                <a:ext cx="147545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1" name="Oval 10"/>
              <p:cNvSpPr>
                <a:spLocks noChangeArrowheads="1"/>
              </p:cNvSpPr>
              <p:nvPr/>
            </p:nvSpPr>
            <p:spPr bwMode="auto">
              <a:xfrm>
                <a:off x="2067848" y="189805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2" name="Oval 10"/>
              <p:cNvSpPr>
                <a:spLocks noChangeArrowheads="1"/>
              </p:cNvSpPr>
              <p:nvPr/>
            </p:nvSpPr>
            <p:spPr bwMode="auto">
              <a:xfrm>
                <a:off x="2190556" y="192416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3" name="Oval 10"/>
              <p:cNvSpPr>
                <a:spLocks noChangeArrowheads="1"/>
              </p:cNvSpPr>
              <p:nvPr/>
            </p:nvSpPr>
            <p:spPr bwMode="auto">
              <a:xfrm>
                <a:off x="2582551" y="154979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4" name="Oval 10"/>
              <p:cNvSpPr>
                <a:spLocks noChangeArrowheads="1"/>
              </p:cNvSpPr>
              <p:nvPr/>
            </p:nvSpPr>
            <p:spPr bwMode="auto">
              <a:xfrm>
                <a:off x="2553507" y="146657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5" name="Oval 10"/>
              <p:cNvSpPr>
                <a:spLocks noChangeArrowheads="1"/>
              </p:cNvSpPr>
              <p:nvPr/>
            </p:nvSpPr>
            <p:spPr bwMode="auto">
              <a:xfrm>
                <a:off x="1929350" y="142868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6" name="Oval 10"/>
              <p:cNvSpPr>
                <a:spLocks noChangeArrowheads="1"/>
              </p:cNvSpPr>
              <p:nvPr/>
            </p:nvSpPr>
            <p:spPr bwMode="auto">
              <a:xfrm>
                <a:off x="2149421" y="129598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7" name="Oval 10"/>
              <p:cNvSpPr>
                <a:spLocks noChangeArrowheads="1"/>
              </p:cNvSpPr>
              <p:nvPr/>
            </p:nvSpPr>
            <p:spPr bwMode="auto">
              <a:xfrm>
                <a:off x="2275036" y="130926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8" name="Oval 10"/>
              <p:cNvSpPr>
                <a:spLocks noChangeArrowheads="1"/>
              </p:cNvSpPr>
              <p:nvPr/>
            </p:nvSpPr>
            <p:spPr bwMode="auto">
              <a:xfrm>
                <a:off x="2026218" y="135105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9" name="Oval 10"/>
              <p:cNvSpPr>
                <a:spLocks noChangeArrowheads="1"/>
              </p:cNvSpPr>
              <p:nvPr/>
            </p:nvSpPr>
            <p:spPr bwMode="auto">
              <a:xfrm>
                <a:off x="2297409" y="190368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0" name="Oval 10"/>
              <p:cNvSpPr>
                <a:spLocks noChangeArrowheads="1"/>
              </p:cNvSpPr>
              <p:nvPr/>
            </p:nvSpPr>
            <p:spPr bwMode="auto">
              <a:xfrm>
                <a:off x="2450889" y="180203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1" name="Oval 10"/>
              <p:cNvSpPr>
                <a:spLocks noChangeArrowheads="1"/>
              </p:cNvSpPr>
              <p:nvPr/>
            </p:nvSpPr>
            <p:spPr bwMode="auto">
              <a:xfrm>
                <a:off x="2128577" y="140874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2" name="Oval 10"/>
              <p:cNvSpPr>
                <a:spLocks noChangeArrowheads="1"/>
              </p:cNvSpPr>
              <p:nvPr/>
            </p:nvSpPr>
            <p:spPr bwMode="auto">
              <a:xfrm>
                <a:off x="2055349" y="147814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3" name="Oval 10"/>
              <p:cNvSpPr>
                <a:spLocks noChangeArrowheads="1"/>
              </p:cNvSpPr>
              <p:nvPr/>
            </p:nvSpPr>
            <p:spPr bwMode="auto">
              <a:xfrm>
                <a:off x="2355163" y="140394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4" name="Oval 10"/>
              <p:cNvSpPr>
                <a:spLocks noChangeArrowheads="1"/>
              </p:cNvSpPr>
              <p:nvPr/>
            </p:nvSpPr>
            <p:spPr bwMode="auto">
              <a:xfrm>
                <a:off x="2231467" y="140482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5" name="Oval 10"/>
              <p:cNvSpPr>
                <a:spLocks noChangeArrowheads="1"/>
              </p:cNvSpPr>
              <p:nvPr/>
            </p:nvSpPr>
            <p:spPr bwMode="auto">
              <a:xfrm>
                <a:off x="2114294" y="182690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6" name="Oval 10"/>
              <p:cNvSpPr>
                <a:spLocks noChangeArrowheads="1"/>
              </p:cNvSpPr>
              <p:nvPr/>
            </p:nvSpPr>
            <p:spPr bwMode="auto">
              <a:xfrm>
                <a:off x="2392057" y="1886638"/>
                <a:ext cx="139868" cy="12753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7" name="Oval 10"/>
              <p:cNvSpPr>
                <a:spLocks noChangeArrowheads="1"/>
              </p:cNvSpPr>
              <p:nvPr/>
            </p:nvSpPr>
            <p:spPr bwMode="auto">
              <a:xfrm>
                <a:off x="2409254" y="173581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8" name="Oval 10"/>
              <p:cNvSpPr>
                <a:spLocks noChangeArrowheads="1"/>
              </p:cNvSpPr>
              <p:nvPr/>
            </p:nvSpPr>
            <p:spPr bwMode="auto">
              <a:xfrm>
                <a:off x="1919328" y="152759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9" name="Oval 10"/>
              <p:cNvSpPr>
                <a:spLocks noChangeArrowheads="1"/>
              </p:cNvSpPr>
              <p:nvPr/>
            </p:nvSpPr>
            <p:spPr bwMode="auto">
              <a:xfrm>
                <a:off x="2480991" y="168332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0" name="Oval 10"/>
              <p:cNvSpPr>
                <a:spLocks noChangeArrowheads="1"/>
              </p:cNvSpPr>
              <p:nvPr/>
            </p:nvSpPr>
            <p:spPr bwMode="auto">
              <a:xfrm>
                <a:off x="2004394" y="159661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1" name="Oval 10"/>
              <p:cNvSpPr>
                <a:spLocks noChangeArrowheads="1"/>
              </p:cNvSpPr>
              <p:nvPr/>
            </p:nvSpPr>
            <p:spPr bwMode="auto">
              <a:xfrm>
                <a:off x="2496258" y="158299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2" name="Oval 10"/>
              <p:cNvSpPr>
                <a:spLocks noChangeArrowheads="1"/>
              </p:cNvSpPr>
              <p:nvPr/>
            </p:nvSpPr>
            <p:spPr bwMode="auto">
              <a:xfrm>
                <a:off x="2444530" y="148413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3" name="Oval 10"/>
              <p:cNvSpPr>
                <a:spLocks noChangeArrowheads="1"/>
              </p:cNvSpPr>
              <p:nvPr/>
            </p:nvSpPr>
            <p:spPr bwMode="auto">
              <a:xfrm>
                <a:off x="2414177" y="160953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4" name="Oval 10"/>
              <p:cNvSpPr>
                <a:spLocks noChangeArrowheads="1"/>
              </p:cNvSpPr>
              <p:nvPr/>
            </p:nvSpPr>
            <p:spPr bwMode="auto">
              <a:xfrm>
                <a:off x="2356356" y="152628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5" name="Oval 10"/>
              <p:cNvSpPr>
                <a:spLocks noChangeArrowheads="1"/>
              </p:cNvSpPr>
              <p:nvPr/>
            </p:nvSpPr>
            <p:spPr bwMode="auto">
              <a:xfrm>
                <a:off x="2077153" y="154620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6" name="Oval 10"/>
              <p:cNvSpPr>
                <a:spLocks noChangeArrowheads="1"/>
              </p:cNvSpPr>
              <p:nvPr/>
            </p:nvSpPr>
            <p:spPr bwMode="auto">
              <a:xfrm>
                <a:off x="2182465" y="152589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7" name="Oval 10"/>
              <p:cNvSpPr>
                <a:spLocks noChangeArrowheads="1"/>
              </p:cNvSpPr>
              <p:nvPr/>
            </p:nvSpPr>
            <p:spPr bwMode="auto">
              <a:xfrm>
                <a:off x="2024570" y="169520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8" name="Oval 10"/>
              <p:cNvSpPr>
                <a:spLocks noChangeArrowheads="1"/>
              </p:cNvSpPr>
              <p:nvPr/>
            </p:nvSpPr>
            <p:spPr bwMode="auto">
              <a:xfrm>
                <a:off x="2129563" y="163088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9" name="Oval 10"/>
              <p:cNvSpPr>
                <a:spLocks noChangeArrowheads="1"/>
              </p:cNvSpPr>
              <p:nvPr/>
            </p:nvSpPr>
            <p:spPr bwMode="auto">
              <a:xfrm>
                <a:off x="2298589" y="158739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0" name="Oval 10"/>
              <p:cNvSpPr>
                <a:spLocks noChangeArrowheads="1"/>
              </p:cNvSpPr>
              <p:nvPr/>
            </p:nvSpPr>
            <p:spPr bwMode="auto">
              <a:xfrm>
                <a:off x="2254503" y="150208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1" name="Oval 10"/>
              <p:cNvSpPr>
                <a:spLocks noChangeArrowheads="1"/>
              </p:cNvSpPr>
              <p:nvPr/>
            </p:nvSpPr>
            <p:spPr bwMode="auto">
              <a:xfrm>
                <a:off x="2185817" y="160056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2" name="Oval 10"/>
              <p:cNvSpPr>
                <a:spLocks noChangeArrowheads="1"/>
              </p:cNvSpPr>
              <p:nvPr/>
            </p:nvSpPr>
            <p:spPr bwMode="auto">
              <a:xfrm>
                <a:off x="2359161" y="169972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3" name="Oval 10"/>
              <p:cNvSpPr>
                <a:spLocks noChangeArrowheads="1"/>
              </p:cNvSpPr>
              <p:nvPr/>
            </p:nvSpPr>
            <p:spPr bwMode="auto">
              <a:xfrm>
                <a:off x="2299562" y="180855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4" name="Oval 10"/>
              <p:cNvSpPr>
                <a:spLocks noChangeArrowheads="1"/>
              </p:cNvSpPr>
              <p:nvPr/>
            </p:nvSpPr>
            <p:spPr bwMode="auto">
              <a:xfrm>
                <a:off x="2209838" y="179941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5" name="Oval 10"/>
              <p:cNvSpPr>
                <a:spLocks noChangeArrowheads="1"/>
              </p:cNvSpPr>
              <p:nvPr/>
            </p:nvSpPr>
            <p:spPr bwMode="auto">
              <a:xfrm>
                <a:off x="2252289" y="167957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6" name="Oval 10"/>
              <p:cNvSpPr>
                <a:spLocks noChangeArrowheads="1"/>
              </p:cNvSpPr>
              <p:nvPr/>
            </p:nvSpPr>
            <p:spPr bwMode="auto">
              <a:xfrm>
                <a:off x="2127464" y="173182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800" name="グループ化 799"/>
            <p:cNvGrpSpPr/>
            <p:nvPr/>
          </p:nvGrpSpPr>
          <p:grpSpPr>
            <a:xfrm>
              <a:off x="677453" y="1439896"/>
              <a:ext cx="582179" cy="570328"/>
              <a:chOff x="1979406" y="4521630"/>
              <a:chExt cx="582179" cy="570328"/>
            </a:xfrm>
          </p:grpSpPr>
          <p:sp>
            <p:nvSpPr>
              <p:cNvPr id="891" name="Oval 3"/>
              <p:cNvSpPr>
                <a:spLocks noChangeAspect="1" noChangeArrowheads="1"/>
              </p:cNvSpPr>
              <p:nvPr/>
            </p:nvSpPr>
            <p:spPr bwMode="auto">
              <a:xfrm>
                <a:off x="2008338" y="4540098"/>
                <a:ext cx="526909" cy="526908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HG丸ｺﾞｼｯｸM-PRO" pitchFamily="50" charset="-128"/>
                  <a:cs typeface="+mn-cs"/>
                </a:endParaRPr>
              </a:p>
            </p:txBody>
          </p:sp>
          <p:sp>
            <p:nvSpPr>
              <p:cNvPr id="892" name="Oval 10"/>
              <p:cNvSpPr>
                <a:spLocks noChangeArrowheads="1"/>
              </p:cNvSpPr>
              <p:nvPr/>
            </p:nvSpPr>
            <p:spPr bwMode="auto">
              <a:xfrm>
                <a:off x="2060227" y="489388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3" name="Oval 10"/>
              <p:cNvSpPr>
                <a:spLocks noChangeArrowheads="1"/>
              </p:cNvSpPr>
              <p:nvPr/>
            </p:nvSpPr>
            <p:spPr bwMode="auto">
              <a:xfrm>
                <a:off x="1979406" y="472236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4" name="Oval 10"/>
              <p:cNvSpPr>
                <a:spLocks noChangeArrowheads="1"/>
              </p:cNvSpPr>
              <p:nvPr/>
            </p:nvSpPr>
            <p:spPr bwMode="auto">
              <a:xfrm>
                <a:off x="2362249" y="458118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5" name="Oval 10"/>
              <p:cNvSpPr>
                <a:spLocks noChangeArrowheads="1"/>
              </p:cNvSpPr>
              <p:nvPr/>
            </p:nvSpPr>
            <p:spPr bwMode="auto">
              <a:xfrm>
                <a:off x="2011020" y="481772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6" name="Oval 10"/>
              <p:cNvSpPr>
                <a:spLocks noChangeArrowheads="1"/>
              </p:cNvSpPr>
              <p:nvPr/>
            </p:nvSpPr>
            <p:spPr bwMode="auto">
              <a:xfrm>
                <a:off x="2272259" y="452681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7" name="Oval 10"/>
              <p:cNvSpPr>
                <a:spLocks noChangeArrowheads="1"/>
              </p:cNvSpPr>
              <p:nvPr/>
            </p:nvSpPr>
            <p:spPr bwMode="auto">
              <a:xfrm>
                <a:off x="2094433" y="454267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8" name="Oval 10"/>
              <p:cNvSpPr>
                <a:spLocks noChangeArrowheads="1"/>
              </p:cNvSpPr>
              <p:nvPr/>
            </p:nvSpPr>
            <p:spPr bwMode="auto">
              <a:xfrm>
                <a:off x="2010735" y="460749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9" name="Oval 10"/>
              <p:cNvSpPr>
                <a:spLocks noChangeArrowheads="1"/>
              </p:cNvSpPr>
              <p:nvPr/>
            </p:nvSpPr>
            <p:spPr bwMode="auto">
              <a:xfrm>
                <a:off x="2175579" y="4521630"/>
                <a:ext cx="150404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0" name="Oval 10"/>
              <p:cNvSpPr>
                <a:spLocks noChangeArrowheads="1"/>
              </p:cNvSpPr>
              <p:nvPr/>
            </p:nvSpPr>
            <p:spPr bwMode="auto">
              <a:xfrm>
                <a:off x="2416118" y="467410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1" name="Oval 10"/>
              <p:cNvSpPr>
                <a:spLocks noChangeArrowheads="1"/>
              </p:cNvSpPr>
              <p:nvPr/>
            </p:nvSpPr>
            <p:spPr bwMode="auto">
              <a:xfrm>
                <a:off x="2415429" y="476322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2" name="Oval 10"/>
              <p:cNvSpPr>
                <a:spLocks noChangeArrowheads="1"/>
              </p:cNvSpPr>
              <p:nvPr/>
            </p:nvSpPr>
            <p:spPr bwMode="auto">
              <a:xfrm>
                <a:off x="2322182" y="473984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3" name="Oval 10"/>
              <p:cNvSpPr>
                <a:spLocks noChangeArrowheads="1"/>
              </p:cNvSpPr>
              <p:nvPr/>
            </p:nvSpPr>
            <p:spPr bwMode="auto">
              <a:xfrm>
                <a:off x="2389780" y="484882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4" name="Oval 10"/>
              <p:cNvSpPr>
                <a:spLocks noChangeArrowheads="1"/>
              </p:cNvSpPr>
              <p:nvPr/>
            </p:nvSpPr>
            <p:spPr bwMode="auto">
              <a:xfrm>
                <a:off x="2143406" y="494649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5" name="Oval 10"/>
              <p:cNvSpPr>
                <a:spLocks noChangeArrowheads="1"/>
              </p:cNvSpPr>
              <p:nvPr/>
            </p:nvSpPr>
            <p:spPr bwMode="auto">
              <a:xfrm>
                <a:off x="2339771" y="491140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6" name="Oval 10"/>
              <p:cNvSpPr>
                <a:spLocks noChangeArrowheads="1"/>
              </p:cNvSpPr>
              <p:nvPr/>
            </p:nvSpPr>
            <p:spPr bwMode="auto">
              <a:xfrm>
                <a:off x="2149137" y="463012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7" name="Oval 10"/>
              <p:cNvSpPr>
                <a:spLocks noChangeArrowheads="1"/>
              </p:cNvSpPr>
              <p:nvPr/>
            </p:nvSpPr>
            <p:spPr bwMode="auto">
              <a:xfrm>
                <a:off x="2102578" y="471121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8" name="Oval 10"/>
              <p:cNvSpPr>
                <a:spLocks noChangeArrowheads="1"/>
              </p:cNvSpPr>
              <p:nvPr/>
            </p:nvSpPr>
            <p:spPr bwMode="auto">
              <a:xfrm>
                <a:off x="2102632" y="483270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9" name="Oval 10"/>
              <p:cNvSpPr>
                <a:spLocks noChangeArrowheads="1"/>
              </p:cNvSpPr>
              <p:nvPr/>
            </p:nvSpPr>
            <p:spPr bwMode="auto">
              <a:xfrm>
                <a:off x="2290677" y="464101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0" name="Oval 10"/>
              <p:cNvSpPr>
                <a:spLocks noChangeArrowheads="1"/>
              </p:cNvSpPr>
              <p:nvPr/>
            </p:nvSpPr>
            <p:spPr bwMode="auto">
              <a:xfrm>
                <a:off x="2213959" y="462450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1" name="Oval 10"/>
              <p:cNvSpPr>
                <a:spLocks noChangeArrowheads="1"/>
              </p:cNvSpPr>
              <p:nvPr/>
            </p:nvSpPr>
            <p:spPr bwMode="auto">
              <a:xfrm>
                <a:off x="2245935" y="494315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2" name="Oval 10"/>
              <p:cNvSpPr>
                <a:spLocks noChangeArrowheads="1"/>
              </p:cNvSpPr>
              <p:nvPr/>
            </p:nvSpPr>
            <p:spPr bwMode="auto">
              <a:xfrm>
                <a:off x="2280211" y="481583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3" name="Oval 10"/>
              <p:cNvSpPr>
                <a:spLocks noChangeArrowheads="1"/>
              </p:cNvSpPr>
              <p:nvPr/>
            </p:nvSpPr>
            <p:spPr bwMode="auto">
              <a:xfrm>
                <a:off x="2196503" y="483595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4" name="Oval 10"/>
              <p:cNvSpPr>
                <a:spLocks noChangeArrowheads="1"/>
              </p:cNvSpPr>
              <p:nvPr/>
            </p:nvSpPr>
            <p:spPr bwMode="auto">
              <a:xfrm>
                <a:off x="2226794" y="471937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5" name="Oval 10"/>
              <p:cNvSpPr>
                <a:spLocks noChangeArrowheads="1"/>
              </p:cNvSpPr>
              <p:nvPr/>
            </p:nvSpPr>
            <p:spPr bwMode="auto">
              <a:xfrm>
                <a:off x="2156022" y="476111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801" name="グループ化 800"/>
            <p:cNvGrpSpPr/>
            <p:nvPr/>
          </p:nvGrpSpPr>
          <p:grpSpPr>
            <a:xfrm>
              <a:off x="3857933" y="1262959"/>
              <a:ext cx="930091" cy="933756"/>
              <a:chOff x="1826996" y="4364353"/>
              <a:chExt cx="930091" cy="933756"/>
            </a:xfrm>
          </p:grpSpPr>
          <p:sp>
            <p:nvSpPr>
              <p:cNvPr id="830" name="Oval 3"/>
              <p:cNvSpPr>
                <a:spLocks noChangeAspect="1" noChangeArrowheads="1"/>
              </p:cNvSpPr>
              <p:nvPr/>
            </p:nvSpPr>
            <p:spPr bwMode="auto">
              <a:xfrm>
                <a:off x="1874422" y="4413959"/>
                <a:ext cx="839356" cy="83935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HG丸ｺﾞｼｯｸM-PRO" pitchFamily="50" charset="-128"/>
                  <a:cs typeface="+mn-cs"/>
                </a:endParaRPr>
              </a:p>
            </p:txBody>
          </p:sp>
          <p:sp>
            <p:nvSpPr>
              <p:cNvPr id="831" name="Oval 10"/>
              <p:cNvSpPr>
                <a:spLocks noChangeArrowheads="1"/>
              </p:cNvSpPr>
              <p:nvPr/>
            </p:nvSpPr>
            <p:spPr bwMode="auto">
              <a:xfrm>
                <a:off x="1830589" y="482501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32" name="Oval 10"/>
              <p:cNvSpPr>
                <a:spLocks noChangeArrowheads="1"/>
              </p:cNvSpPr>
              <p:nvPr/>
            </p:nvSpPr>
            <p:spPr bwMode="auto">
              <a:xfrm>
                <a:off x="1863971" y="492276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33" name="Oval 10"/>
              <p:cNvSpPr>
                <a:spLocks noChangeArrowheads="1"/>
              </p:cNvSpPr>
              <p:nvPr/>
            </p:nvSpPr>
            <p:spPr bwMode="auto">
              <a:xfrm>
                <a:off x="1857330" y="459613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34" name="Oval 10"/>
              <p:cNvSpPr>
                <a:spLocks noChangeArrowheads="1"/>
              </p:cNvSpPr>
              <p:nvPr/>
            </p:nvSpPr>
            <p:spPr bwMode="auto">
              <a:xfrm>
                <a:off x="1826996" y="471891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35" name="Oval 10"/>
              <p:cNvSpPr>
                <a:spLocks noChangeArrowheads="1"/>
              </p:cNvSpPr>
              <p:nvPr/>
            </p:nvSpPr>
            <p:spPr bwMode="auto">
              <a:xfrm>
                <a:off x="2024184" y="442226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36" name="Oval 10"/>
              <p:cNvSpPr>
                <a:spLocks noChangeArrowheads="1"/>
              </p:cNvSpPr>
              <p:nvPr/>
            </p:nvSpPr>
            <p:spPr bwMode="auto">
              <a:xfrm>
                <a:off x="1928796" y="449341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37" name="Oval 10"/>
              <p:cNvSpPr>
                <a:spLocks noChangeArrowheads="1"/>
              </p:cNvSpPr>
              <p:nvPr/>
            </p:nvSpPr>
            <p:spPr bwMode="auto">
              <a:xfrm>
                <a:off x="2236619" y="436435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38" name="Oval 10"/>
              <p:cNvSpPr>
                <a:spLocks noChangeArrowheads="1"/>
              </p:cNvSpPr>
              <p:nvPr/>
            </p:nvSpPr>
            <p:spPr bwMode="auto">
              <a:xfrm>
                <a:off x="2123954" y="437952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39" name="Oval 10"/>
              <p:cNvSpPr>
                <a:spLocks noChangeArrowheads="1"/>
              </p:cNvSpPr>
              <p:nvPr/>
            </p:nvSpPr>
            <p:spPr bwMode="auto">
              <a:xfrm>
                <a:off x="2425258" y="441657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40" name="Oval 10"/>
              <p:cNvSpPr>
                <a:spLocks noChangeArrowheads="1"/>
              </p:cNvSpPr>
              <p:nvPr/>
            </p:nvSpPr>
            <p:spPr bwMode="auto">
              <a:xfrm>
                <a:off x="2336104" y="437551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41" name="Oval 10"/>
              <p:cNvSpPr>
                <a:spLocks noChangeArrowheads="1"/>
              </p:cNvSpPr>
              <p:nvPr/>
            </p:nvSpPr>
            <p:spPr bwMode="auto">
              <a:xfrm>
                <a:off x="2568311" y="454372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42" name="Oval 10"/>
              <p:cNvSpPr>
                <a:spLocks noChangeArrowheads="1"/>
              </p:cNvSpPr>
              <p:nvPr/>
            </p:nvSpPr>
            <p:spPr bwMode="auto">
              <a:xfrm>
                <a:off x="2479648" y="447427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43" name="Oval 10"/>
              <p:cNvSpPr>
                <a:spLocks noChangeArrowheads="1"/>
              </p:cNvSpPr>
              <p:nvPr/>
            </p:nvSpPr>
            <p:spPr bwMode="auto">
              <a:xfrm>
                <a:off x="2583097" y="491324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44" name="Oval 10"/>
              <p:cNvSpPr>
                <a:spLocks noChangeArrowheads="1"/>
              </p:cNvSpPr>
              <p:nvPr/>
            </p:nvSpPr>
            <p:spPr bwMode="auto">
              <a:xfrm>
                <a:off x="2440837" y="509504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45" name="Oval 10"/>
              <p:cNvSpPr>
                <a:spLocks noChangeArrowheads="1"/>
              </p:cNvSpPr>
              <p:nvPr/>
            </p:nvSpPr>
            <p:spPr bwMode="auto">
              <a:xfrm>
                <a:off x="2532779" y="501206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46" name="Oval 10"/>
              <p:cNvSpPr>
                <a:spLocks noChangeArrowheads="1"/>
              </p:cNvSpPr>
              <p:nvPr/>
            </p:nvSpPr>
            <p:spPr bwMode="auto">
              <a:xfrm>
                <a:off x="2000026" y="509315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47" name="Oval 10"/>
              <p:cNvSpPr>
                <a:spLocks noChangeArrowheads="1"/>
              </p:cNvSpPr>
              <p:nvPr/>
            </p:nvSpPr>
            <p:spPr bwMode="auto">
              <a:xfrm>
                <a:off x="2108198" y="513076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48" name="Oval 10"/>
              <p:cNvSpPr>
                <a:spLocks noChangeArrowheads="1"/>
              </p:cNvSpPr>
              <p:nvPr/>
            </p:nvSpPr>
            <p:spPr bwMode="auto">
              <a:xfrm>
                <a:off x="2328506" y="514282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49" name="Oval 10"/>
              <p:cNvSpPr>
                <a:spLocks noChangeArrowheads="1"/>
              </p:cNvSpPr>
              <p:nvPr/>
            </p:nvSpPr>
            <p:spPr bwMode="auto">
              <a:xfrm>
                <a:off x="1924087" y="502288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0" name="Oval 10"/>
              <p:cNvSpPr>
                <a:spLocks noChangeArrowheads="1"/>
              </p:cNvSpPr>
              <p:nvPr/>
            </p:nvSpPr>
            <p:spPr bwMode="auto">
              <a:xfrm>
                <a:off x="1932429" y="480468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1" name="Oval 10"/>
              <p:cNvSpPr>
                <a:spLocks noChangeArrowheads="1"/>
              </p:cNvSpPr>
              <p:nvPr/>
            </p:nvSpPr>
            <p:spPr bwMode="auto">
              <a:xfrm>
                <a:off x="1977391" y="490234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2" name="Oval 10"/>
              <p:cNvSpPr>
                <a:spLocks noChangeArrowheads="1"/>
              </p:cNvSpPr>
              <p:nvPr/>
            </p:nvSpPr>
            <p:spPr bwMode="auto">
              <a:xfrm>
                <a:off x="2026376" y="494998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3" name="Oval 10"/>
              <p:cNvSpPr>
                <a:spLocks noChangeArrowheads="1"/>
              </p:cNvSpPr>
              <p:nvPr/>
            </p:nvSpPr>
            <p:spPr bwMode="auto">
              <a:xfrm>
                <a:off x="2213774" y="515264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4" name="Oval 10"/>
              <p:cNvSpPr>
                <a:spLocks noChangeArrowheads="1"/>
              </p:cNvSpPr>
              <p:nvPr/>
            </p:nvSpPr>
            <p:spPr bwMode="auto">
              <a:xfrm>
                <a:off x="2605558" y="4798377"/>
                <a:ext cx="147545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5" name="Oval 10"/>
              <p:cNvSpPr>
                <a:spLocks noChangeArrowheads="1"/>
              </p:cNvSpPr>
              <p:nvPr/>
            </p:nvSpPr>
            <p:spPr bwMode="auto">
              <a:xfrm>
                <a:off x="2096917" y="503835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6" name="Oval 10"/>
              <p:cNvSpPr>
                <a:spLocks noChangeArrowheads="1"/>
              </p:cNvSpPr>
              <p:nvPr/>
            </p:nvSpPr>
            <p:spPr bwMode="auto">
              <a:xfrm>
                <a:off x="2219625" y="506447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7" name="Oval 10"/>
              <p:cNvSpPr>
                <a:spLocks noChangeArrowheads="1"/>
              </p:cNvSpPr>
              <p:nvPr/>
            </p:nvSpPr>
            <p:spPr bwMode="auto">
              <a:xfrm>
                <a:off x="2611620" y="469009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8" name="Oval 10"/>
              <p:cNvSpPr>
                <a:spLocks noChangeArrowheads="1"/>
              </p:cNvSpPr>
              <p:nvPr/>
            </p:nvSpPr>
            <p:spPr bwMode="auto">
              <a:xfrm>
                <a:off x="2582576" y="460688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9" name="Oval 10"/>
              <p:cNvSpPr>
                <a:spLocks noChangeArrowheads="1"/>
              </p:cNvSpPr>
              <p:nvPr/>
            </p:nvSpPr>
            <p:spPr bwMode="auto">
              <a:xfrm>
                <a:off x="1958419" y="456898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0" name="Oval 10"/>
              <p:cNvSpPr>
                <a:spLocks noChangeArrowheads="1"/>
              </p:cNvSpPr>
              <p:nvPr/>
            </p:nvSpPr>
            <p:spPr bwMode="auto">
              <a:xfrm>
                <a:off x="2178490" y="443629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1" name="Oval 10"/>
              <p:cNvSpPr>
                <a:spLocks noChangeArrowheads="1"/>
              </p:cNvSpPr>
              <p:nvPr/>
            </p:nvSpPr>
            <p:spPr bwMode="auto">
              <a:xfrm>
                <a:off x="2304105" y="444957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2" name="Oval 10"/>
              <p:cNvSpPr>
                <a:spLocks noChangeArrowheads="1"/>
              </p:cNvSpPr>
              <p:nvPr/>
            </p:nvSpPr>
            <p:spPr bwMode="auto">
              <a:xfrm>
                <a:off x="2055287" y="449135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3" name="Oval 10"/>
              <p:cNvSpPr>
                <a:spLocks noChangeArrowheads="1"/>
              </p:cNvSpPr>
              <p:nvPr/>
            </p:nvSpPr>
            <p:spPr bwMode="auto">
              <a:xfrm>
                <a:off x="2326478" y="504398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4" name="Oval 10"/>
              <p:cNvSpPr>
                <a:spLocks noChangeArrowheads="1"/>
              </p:cNvSpPr>
              <p:nvPr/>
            </p:nvSpPr>
            <p:spPr bwMode="auto">
              <a:xfrm>
                <a:off x="2479958" y="494234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5" name="Oval 10"/>
              <p:cNvSpPr>
                <a:spLocks noChangeArrowheads="1"/>
              </p:cNvSpPr>
              <p:nvPr/>
            </p:nvSpPr>
            <p:spPr bwMode="auto">
              <a:xfrm>
                <a:off x="2157646" y="454904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6" name="Oval 10"/>
              <p:cNvSpPr>
                <a:spLocks noChangeArrowheads="1"/>
              </p:cNvSpPr>
              <p:nvPr/>
            </p:nvSpPr>
            <p:spPr bwMode="auto">
              <a:xfrm>
                <a:off x="2084418" y="461845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7" name="Oval 10"/>
              <p:cNvSpPr>
                <a:spLocks noChangeArrowheads="1"/>
              </p:cNvSpPr>
              <p:nvPr/>
            </p:nvSpPr>
            <p:spPr bwMode="auto">
              <a:xfrm>
                <a:off x="2384232" y="454424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8" name="Oval 10"/>
              <p:cNvSpPr>
                <a:spLocks noChangeArrowheads="1"/>
              </p:cNvSpPr>
              <p:nvPr/>
            </p:nvSpPr>
            <p:spPr bwMode="auto">
              <a:xfrm>
                <a:off x="2260536" y="454513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9" name="Oval 10"/>
              <p:cNvSpPr>
                <a:spLocks noChangeArrowheads="1"/>
              </p:cNvSpPr>
              <p:nvPr/>
            </p:nvSpPr>
            <p:spPr bwMode="auto">
              <a:xfrm>
                <a:off x="2143363" y="496720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0" name="Oval 10"/>
              <p:cNvSpPr>
                <a:spLocks noChangeArrowheads="1"/>
              </p:cNvSpPr>
              <p:nvPr/>
            </p:nvSpPr>
            <p:spPr bwMode="auto">
              <a:xfrm>
                <a:off x="2421126" y="5026941"/>
                <a:ext cx="139868" cy="127533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1" name="Oval 10"/>
              <p:cNvSpPr>
                <a:spLocks noChangeArrowheads="1"/>
              </p:cNvSpPr>
              <p:nvPr/>
            </p:nvSpPr>
            <p:spPr bwMode="auto">
              <a:xfrm>
                <a:off x="2438323" y="487612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2" name="Oval 10"/>
              <p:cNvSpPr>
                <a:spLocks noChangeArrowheads="1"/>
              </p:cNvSpPr>
              <p:nvPr/>
            </p:nvSpPr>
            <p:spPr bwMode="auto">
              <a:xfrm>
                <a:off x="1948397" y="4667895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3" name="Oval 10"/>
              <p:cNvSpPr>
                <a:spLocks noChangeArrowheads="1"/>
              </p:cNvSpPr>
              <p:nvPr/>
            </p:nvSpPr>
            <p:spPr bwMode="auto">
              <a:xfrm>
                <a:off x="2510060" y="482362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4" name="Oval 10"/>
              <p:cNvSpPr>
                <a:spLocks noChangeArrowheads="1"/>
              </p:cNvSpPr>
              <p:nvPr/>
            </p:nvSpPr>
            <p:spPr bwMode="auto">
              <a:xfrm>
                <a:off x="2033463" y="473691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5" name="Oval 10"/>
              <p:cNvSpPr>
                <a:spLocks noChangeArrowheads="1"/>
              </p:cNvSpPr>
              <p:nvPr/>
            </p:nvSpPr>
            <p:spPr bwMode="auto">
              <a:xfrm>
                <a:off x="2525327" y="472330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6" name="Oval 10"/>
              <p:cNvSpPr>
                <a:spLocks noChangeArrowheads="1"/>
              </p:cNvSpPr>
              <p:nvPr/>
            </p:nvSpPr>
            <p:spPr bwMode="auto">
              <a:xfrm>
                <a:off x="2473599" y="462444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7" name="Oval 10"/>
              <p:cNvSpPr>
                <a:spLocks noChangeArrowheads="1"/>
              </p:cNvSpPr>
              <p:nvPr/>
            </p:nvSpPr>
            <p:spPr bwMode="auto">
              <a:xfrm>
                <a:off x="2443246" y="474984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8" name="Oval 10"/>
              <p:cNvSpPr>
                <a:spLocks noChangeArrowheads="1"/>
              </p:cNvSpPr>
              <p:nvPr/>
            </p:nvSpPr>
            <p:spPr bwMode="auto">
              <a:xfrm>
                <a:off x="2385425" y="466659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9" name="Oval 10"/>
              <p:cNvSpPr>
                <a:spLocks noChangeArrowheads="1"/>
              </p:cNvSpPr>
              <p:nvPr/>
            </p:nvSpPr>
            <p:spPr bwMode="auto">
              <a:xfrm>
                <a:off x="2106222" y="468650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0" name="Oval 10"/>
              <p:cNvSpPr>
                <a:spLocks noChangeArrowheads="1"/>
              </p:cNvSpPr>
              <p:nvPr/>
            </p:nvSpPr>
            <p:spPr bwMode="auto">
              <a:xfrm>
                <a:off x="2211534" y="466619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1" name="Oval 10"/>
              <p:cNvSpPr>
                <a:spLocks noChangeArrowheads="1"/>
              </p:cNvSpPr>
              <p:nvPr/>
            </p:nvSpPr>
            <p:spPr bwMode="auto">
              <a:xfrm>
                <a:off x="2053639" y="483550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2" name="Oval 10"/>
              <p:cNvSpPr>
                <a:spLocks noChangeArrowheads="1"/>
              </p:cNvSpPr>
              <p:nvPr/>
            </p:nvSpPr>
            <p:spPr bwMode="auto">
              <a:xfrm>
                <a:off x="2158632" y="477119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3" name="Oval 10"/>
              <p:cNvSpPr>
                <a:spLocks noChangeArrowheads="1"/>
              </p:cNvSpPr>
              <p:nvPr/>
            </p:nvSpPr>
            <p:spPr bwMode="auto">
              <a:xfrm>
                <a:off x="2327658" y="472769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4" name="Oval 10"/>
              <p:cNvSpPr>
                <a:spLocks noChangeArrowheads="1"/>
              </p:cNvSpPr>
              <p:nvPr/>
            </p:nvSpPr>
            <p:spPr bwMode="auto">
              <a:xfrm>
                <a:off x="2283572" y="464238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5" name="Oval 10"/>
              <p:cNvSpPr>
                <a:spLocks noChangeArrowheads="1"/>
              </p:cNvSpPr>
              <p:nvPr/>
            </p:nvSpPr>
            <p:spPr bwMode="auto">
              <a:xfrm>
                <a:off x="2214886" y="474087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6" name="Oval 10"/>
              <p:cNvSpPr>
                <a:spLocks noChangeArrowheads="1"/>
              </p:cNvSpPr>
              <p:nvPr/>
            </p:nvSpPr>
            <p:spPr bwMode="auto">
              <a:xfrm>
                <a:off x="2388230" y="484002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7" name="Oval 10"/>
              <p:cNvSpPr>
                <a:spLocks noChangeArrowheads="1"/>
              </p:cNvSpPr>
              <p:nvPr/>
            </p:nvSpPr>
            <p:spPr bwMode="auto">
              <a:xfrm>
                <a:off x="2328631" y="494885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8" name="Oval 10"/>
              <p:cNvSpPr>
                <a:spLocks noChangeArrowheads="1"/>
              </p:cNvSpPr>
              <p:nvPr/>
            </p:nvSpPr>
            <p:spPr bwMode="auto">
              <a:xfrm>
                <a:off x="2238907" y="493971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9" name="Oval 10"/>
              <p:cNvSpPr>
                <a:spLocks noChangeArrowheads="1"/>
              </p:cNvSpPr>
              <p:nvPr/>
            </p:nvSpPr>
            <p:spPr bwMode="auto">
              <a:xfrm>
                <a:off x="2281358" y="481987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0" name="Oval 10"/>
              <p:cNvSpPr>
                <a:spLocks noChangeArrowheads="1"/>
              </p:cNvSpPr>
              <p:nvPr/>
            </p:nvSpPr>
            <p:spPr bwMode="auto">
              <a:xfrm>
                <a:off x="2156533" y="4872129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802" name="グループ化 801"/>
            <p:cNvGrpSpPr/>
            <p:nvPr/>
          </p:nvGrpSpPr>
          <p:grpSpPr>
            <a:xfrm>
              <a:off x="3660279" y="1444673"/>
              <a:ext cx="582179" cy="570328"/>
              <a:chOff x="1979406" y="4521630"/>
              <a:chExt cx="582179" cy="570328"/>
            </a:xfrm>
          </p:grpSpPr>
          <p:sp>
            <p:nvSpPr>
              <p:cNvPr id="805" name="Oval 3"/>
              <p:cNvSpPr>
                <a:spLocks noChangeAspect="1" noChangeArrowheads="1"/>
              </p:cNvSpPr>
              <p:nvPr/>
            </p:nvSpPr>
            <p:spPr bwMode="auto">
              <a:xfrm>
                <a:off x="2008338" y="4540098"/>
                <a:ext cx="526909" cy="526908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HG丸ｺﾞｼｯｸM-PRO" pitchFamily="50" charset="-128"/>
                  <a:cs typeface="+mn-cs"/>
                </a:endParaRPr>
              </a:p>
            </p:txBody>
          </p:sp>
          <p:sp>
            <p:nvSpPr>
              <p:cNvPr id="806" name="Oval 10"/>
              <p:cNvSpPr>
                <a:spLocks noChangeArrowheads="1"/>
              </p:cNvSpPr>
              <p:nvPr/>
            </p:nvSpPr>
            <p:spPr bwMode="auto">
              <a:xfrm>
                <a:off x="2060227" y="489388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07" name="Oval 10"/>
              <p:cNvSpPr>
                <a:spLocks noChangeArrowheads="1"/>
              </p:cNvSpPr>
              <p:nvPr/>
            </p:nvSpPr>
            <p:spPr bwMode="auto">
              <a:xfrm>
                <a:off x="1979406" y="472236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08" name="Oval 10"/>
              <p:cNvSpPr>
                <a:spLocks noChangeArrowheads="1"/>
              </p:cNvSpPr>
              <p:nvPr/>
            </p:nvSpPr>
            <p:spPr bwMode="auto">
              <a:xfrm>
                <a:off x="2362249" y="458118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09" name="Oval 10"/>
              <p:cNvSpPr>
                <a:spLocks noChangeArrowheads="1"/>
              </p:cNvSpPr>
              <p:nvPr/>
            </p:nvSpPr>
            <p:spPr bwMode="auto">
              <a:xfrm>
                <a:off x="2011020" y="481772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0" name="Oval 10"/>
              <p:cNvSpPr>
                <a:spLocks noChangeArrowheads="1"/>
              </p:cNvSpPr>
              <p:nvPr/>
            </p:nvSpPr>
            <p:spPr bwMode="auto">
              <a:xfrm>
                <a:off x="2272259" y="452681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1" name="Oval 10"/>
              <p:cNvSpPr>
                <a:spLocks noChangeArrowheads="1"/>
              </p:cNvSpPr>
              <p:nvPr/>
            </p:nvSpPr>
            <p:spPr bwMode="auto">
              <a:xfrm>
                <a:off x="2094433" y="4542676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2" name="Oval 10"/>
              <p:cNvSpPr>
                <a:spLocks noChangeArrowheads="1"/>
              </p:cNvSpPr>
              <p:nvPr/>
            </p:nvSpPr>
            <p:spPr bwMode="auto">
              <a:xfrm>
                <a:off x="2010735" y="460749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3" name="Oval 10"/>
              <p:cNvSpPr>
                <a:spLocks noChangeArrowheads="1"/>
              </p:cNvSpPr>
              <p:nvPr/>
            </p:nvSpPr>
            <p:spPr bwMode="auto">
              <a:xfrm>
                <a:off x="2175579" y="4521630"/>
                <a:ext cx="150404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4" name="Oval 10"/>
              <p:cNvSpPr>
                <a:spLocks noChangeArrowheads="1"/>
              </p:cNvSpPr>
              <p:nvPr/>
            </p:nvSpPr>
            <p:spPr bwMode="auto">
              <a:xfrm>
                <a:off x="2416118" y="467410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5" name="Oval 10"/>
              <p:cNvSpPr>
                <a:spLocks noChangeArrowheads="1"/>
              </p:cNvSpPr>
              <p:nvPr/>
            </p:nvSpPr>
            <p:spPr bwMode="auto">
              <a:xfrm>
                <a:off x="2415429" y="476322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6" name="Oval 10"/>
              <p:cNvSpPr>
                <a:spLocks noChangeArrowheads="1"/>
              </p:cNvSpPr>
              <p:nvPr/>
            </p:nvSpPr>
            <p:spPr bwMode="auto">
              <a:xfrm>
                <a:off x="2322182" y="473984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7" name="Oval 10"/>
              <p:cNvSpPr>
                <a:spLocks noChangeArrowheads="1"/>
              </p:cNvSpPr>
              <p:nvPr/>
            </p:nvSpPr>
            <p:spPr bwMode="auto">
              <a:xfrm>
                <a:off x="2389780" y="484882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8" name="Oval 10"/>
              <p:cNvSpPr>
                <a:spLocks noChangeArrowheads="1"/>
              </p:cNvSpPr>
              <p:nvPr/>
            </p:nvSpPr>
            <p:spPr bwMode="auto">
              <a:xfrm>
                <a:off x="2143406" y="4946491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9" name="Oval 10"/>
              <p:cNvSpPr>
                <a:spLocks noChangeArrowheads="1"/>
              </p:cNvSpPr>
              <p:nvPr/>
            </p:nvSpPr>
            <p:spPr bwMode="auto">
              <a:xfrm>
                <a:off x="2339771" y="4911402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20" name="Oval 10"/>
              <p:cNvSpPr>
                <a:spLocks noChangeArrowheads="1"/>
              </p:cNvSpPr>
              <p:nvPr/>
            </p:nvSpPr>
            <p:spPr bwMode="auto">
              <a:xfrm>
                <a:off x="2149137" y="463012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21" name="Oval 10"/>
              <p:cNvSpPr>
                <a:spLocks noChangeArrowheads="1"/>
              </p:cNvSpPr>
              <p:nvPr/>
            </p:nvSpPr>
            <p:spPr bwMode="auto">
              <a:xfrm>
                <a:off x="2102578" y="471121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22" name="Oval 10"/>
              <p:cNvSpPr>
                <a:spLocks noChangeArrowheads="1"/>
              </p:cNvSpPr>
              <p:nvPr/>
            </p:nvSpPr>
            <p:spPr bwMode="auto">
              <a:xfrm>
                <a:off x="2102632" y="483270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23" name="Oval 10"/>
              <p:cNvSpPr>
                <a:spLocks noChangeArrowheads="1"/>
              </p:cNvSpPr>
              <p:nvPr/>
            </p:nvSpPr>
            <p:spPr bwMode="auto">
              <a:xfrm>
                <a:off x="2290677" y="464101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24" name="Oval 10"/>
              <p:cNvSpPr>
                <a:spLocks noChangeArrowheads="1"/>
              </p:cNvSpPr>
              <p:nvPr/>
            </p:nvSpPr>
            <p:spPr bwMode="auto">
              <a:xfrm>
                <a:off x="2213959" y="462450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25" name="Oval 10"/>
              <p:cNvSpPr>
                <a:spLocks noChangeArrowheads="1"/>
              </p:cNvSpPr>
              <p:nvPr/>
            </p:nvSpPr>
            <p:spPr bwMode="auto">
              <a:xfrm>
                <a:off x="2245935" y="4943158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26" name="Oval 10"/>
              <p:cNvSpPr>
                <a:spLocks noChangeArrowheads="1"/>
              </p:cNvSpPr>
              <p:nvPr/>
            </p:nvSpPr>
            <p:spPr bwMode="auto">
              <a:xfrm>
                <a:off x="2280211" y="4815830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27" name="Oval 10"/>
              <p:cNvSpPr>
                <a:spLocks noChangeArrowheads="1"/>
              </p:cNvSpPr>
              <p:nvPr/>
            </p:nvSpPr>
            <p:spPr bwMode="auto">
              <a:xfrm>
                <a:off x="2196503" y="4835953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28" name="Oval 10"/>
              <p:cNvSpPr>
                <a:spLocks noChangeArrowheads="1"/>
              </p:cNvSpPr>
              <p:nvPr/>
            </p:nvSpPr>
            <p:spPr bwMode="auto">
              <a:xfrm>
                <a:off x="2226794" y="4719374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2D2DB9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29" name="Oval 10"/>
              <p:cNvSpPr>
                <a:spLocks noChangeArrowheads="1"/>
              </p:cNvSpPr>
              <p:nvPr/>
            </p:nvSpPr>
            <p:spPr bwMode="auto">
              <a:xfrm>
                <a:off x="2156022" y="4761117"/>
                <a:ext cx="145467" cy="1454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100000"/>
                    </a:srgbClr>
                  </a:gs>
                  <a:gs pos="50000">
                    <a:srgbClr val="FF99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803" name="Oval 8"/>
            <p:cNvSpPr>
              <a:spLocks noChangeAspect="1" noChangeArrowheads="1"/>
            </p:cNvSpPr>
            <p:nvPr/>
          </p:nvSpPr>
          <p:spPr bwMode="auto">
            <a:xfrm>
              <a:off x="3849070" y="1253573"/>
              <a:ext cx="947972" cy="947972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804" name="Oval 9"/>
            <p:cNvSpPr>
              <a:spLocks noChangeAspect="1" noChangeArrowheads="1"/>
            </p:cNvSpPr>
            <p:nvPr/>
          </p:nvSpPr>
          <p:spPr bwMode="auto">
            <a:xfrm>
              <a:off x="3663688" y="1437340"/>
              <a:ext cx="581097" cy="581097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</p:grpSp>
      <p:pic>
        <p:nvPicPr>
          <p:cNvPr id="375" name="図 374" descr="RILAC_1.jpg">
            <a:extLst>
              <a:ext uri="{FF2B5EF4-FFF2-40B4-BE49-F238E27FC236}">
                <a16:creationId xmlns:a16="http://schemas.microsoft.com/office/drawing/2014/main" id="{2D862D8F-A7F6-4B28-9B29-0BD4BB17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" y="3213376"/>
            <a:ext cx="2399714" cy="3600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6" name="Rectangle 3">
            <a:extLst>
              <a:ext uri="{FF2B5EF4-FFF2-40B4-BE49-F238E27FC236}">
                <a16:creationId xmlns:a16="http://schemas.microsoft.com/office/drawing/2014/main" id="{6B26D708-D44A-45D9-AA44-F202D8507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02" y="6351711"/>
            <a:ext cx="1056763" cy="4616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charset="0"/>
              </a:rPr>
              <a:t>RILAC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373" name="Rectangle 93"/>
          <p:cNvSpPr>
            <a:spLocks noChangeArrowheads="1"/>
          </p:cNvSpPr>
          <p:nvPr/>
        </p:nvSpPr>
        <p:spPr bwMode="auto">
          <a:xfrm>
            <a:off x="66900" y="-23464"/>
            <a:ext cx="918562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Production of element 113 at RIBF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378" name="Rectangle 3">
            <a:extLst>
              <a:ext uri="{FF2B5EF4-FFF2-40B4-BE49-F238E27FC236}">
                <a16:creationId xmlns:a16="http://schemas.microsoft.com/office/drawing/2014/main" id="{6B26D708-D44A-45D9-AA44-F202D8507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2" y="3337746"/>
            <a:ext cx="2127523" cy="64633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charset="0"/>
              </a:rPr>
              <a:t>348-MeV 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charset="0"/>
              </a:rPr>
              <a:t>70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charset="0"/>
              </a:rPr>
              <a:t>Zn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charset="0"/>
              </a:rPr>
              <a:t>(0.5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charset="0"/>
              </a:rPr>
              <a:t>pμA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charset="0"/>
              </a:rPr>
              <a:t> x 553 days)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379" name="Text Box 47"/>
          <p:cNvSpPr txBox="1">
            <a:spLocks noChangeArrowheads="1"/>
          </p:cNvSpPr>
          <p:nvPr/>
        </p:nvSpPr>
        <p:spPr bwMode="auto">
          <a:xfrm>
            <a:off x="3325843" y="1144702"/>
            <a:ext cx="1534394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Z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 = 83 + 30</a:t>
            </a:r>
          </a:p>
        </p:txBody>
      </p:sp>
      <p:cxnSp>
        <p:nvCxnSpPr>
          <p:cNvPr id="377" name="直線矢印コネクタ 376"/>
          <p:cNvCxnSpPr/>
          <p:nvPr/>
        </p:nvCxnSpPr>
        <p:spPr>
          <a:xfrm flipH="1">
            <a:off x="1258943" y="3789040"/>
            <a:ext cx="941874" cy="144016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6" name="Rectangle 93"/>
          <p:cNvSpPr>
            <a:spLocks noChangeArrowheads="1"/>
          </p:cNvSpPr>
          <p:nvPr/>
        </p:nvSpPr>
        <p:spPr bwMode="auto">
          <a:xfrm>
            <a:off x="179512" y="495906"/>
            <a:ext cx="9185620" cy="50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Cold fusion reaction of 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209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Bi(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70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Zn,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)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278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113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528620" y="3213376"/>
            <a:ext cx="6538319" cy="3600000"/>
            <a:chOff x="2528620" y="3140968"/>
            <a:chExt cx="6538319" cy="3600000"/>
          </a:xfrm>
        </p:grpSpPr>
        <p:grpSp>
          <p:nvGrpSpPr>
            <p:cNvPr id="366" name="グループ化 365"/>
            <p:cNvGrpSpPr/>
            <p:nvPr/>
          </p:nvGrpSpPr>
          <p:grpSpPr>
            <a:xfrm>
              <a:off x="2528620" y="3140968"/>
              <a:ext cx="6538319" cy="3600000"/>
              <a:chOff x="54272" y="1057498"/>
              <a:chExt cx="9048960" cy="504056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67" name="図 366" descr="150819_fig3(日本語）キャプション入.jpg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272" y="1057498"/>
                <a:ext cx="9048960" cy="5040560"/>
              </a:xfrm>
              <a:prstGeom prst="rect">
                <a:avLst/>
              </a:prstGeom>
            </p:spPr>
          </p:pic>
          <p:sp>
            <p:nvSpPr>
              <p:cNvPr id="368" name="Text Box 17"/>
              <p:cNvSpPr txBox="1">
                <a:spLocks noChangeArrowheads="1"/>
              </p:cNvSpPr>
              <p:nvPr/>
            </p:nvSpPr>
            <p:spPr bwMode="auto">
              <a:xfrm>
                <a:off x="864121" y="1124745"/>
                <a:ext cx="2637148" cy="6119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HG丸ｺﾞｼｯｸM-PRO" pitchFamily="50" charset="-128"/>
                    <a:cs typeface="Arial" pitchFamily="34" charset="0"/>
                  </a:rPr>
                  <a:t>July 23, 2004</a:t>
                </a:r>
                <a:endPara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itchFamily="34" charset="0"/>
                </a:endParaRPr>
              </a:p>
            </p:txBody>
          </p:sp>
          <p:sp>
            <p:nvSpPr>
              <p:cNvPr id="369" name="Text Box 40"/>
              <p:cNvSpPr txBox="1">
                <a:spLocks noChangeArrowheads="1"/>
              </p:cNvSpPr>
              <p:nvPr/>
            </p:nvSpPr>
            <p:spPr bwMode="auto">
              <a:xfrm>
                <a:off x="3705115" y="1124745"/>
                <a:ext cx="2523068" cy="6119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HG丸ｺﾞｼｯｸM-PRO" pitchFamily="50" charset="-128"/>
                    <a:cs typeface="Arial" pitchFamily="34" charset="0"/>
                  </a:rPr>
                  <a:t>April 2, 2005</a:t>
                </a:r>
                <a:endPara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itchFamily="34" charset="0"/>
                </a:endParaRPr>
              </a:p>
            </p:txBody>
          </p:sp>
          <p:sp>
            <p:nvSpPr>
              <p:cNvPr id="370" name="Text Box 40"/>
              <p:cNvSpPr txBox="1">
                <a:spLocks noChangeArrowheads="1"/>
              </p:cNvSpPr>
              <p:nvPr/>
            </p:nvSpPr>
            <p:spPr bwMode="auto">
              <a:xfrm>
                <a:off x="6191036" y="1124745"/>
                <a:ext cx="2643002" cy="6119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HG丸ｺﾞｼｯｸM-PRO" pitchFamily="50" charset="-128"/>
                    <a:cs typeface="Arial" pitchFamily="34" charset="0"/>
                  </a:rPr>
                  <a:t>August 12, 2012</a:t>
                </a:r>
                <a:endPara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pitchFamily="34" charset="0"/>
                </a:endParaRPr>
              </a:p>
            </p:txBody>
          </p:sp>
        </p:grpSp>
        <p:sp>
          <p:nvSpPr>
            <p:cNvPr id="3" name="角丸四角形 2"/>
            <p:cNvSpPr/>
            <p:nvPr/>
          </p:nvSpPr>
          <p:spPr>
            <a:xfrm>
              <a:off x="3266359" y="6237312"/>
              <a:ext cx="729577" cy="21602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381" name="角丸四角形 380"/>
            <p:cNvSpPr/>
            <p:nvPr/>
          </p:nvSpPr>
          <p:spPr>
            <a:xfrm>
              <a:off x="5220072" y="6237312"/>
              <a:ext cx="729577" cy="21602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380" name="テキスト ボックス 379"/>
            <p:cNvSpPr txBox="1"/>
            <p:nvPr/>
          </p:nvSpPr>
          <p:spPr>
            <a:xfrm>
              <a:off x="5214287" y="6083423"/>
              <a:ext cx="423514" cy="307777"/>
            </a:xfrm>
            <a:prstGeom prst="rect">
              <a:avLst/>
            </a:prstGeom>
            <a:noFill/>
          </p:spPr>
          <p:txBody>
            <a:bodyPr wrap="none" t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SF</a:t>
              </a:r>
              <a:endPara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82" name="テキスト ボックス 381"/>
            <p:cNvSpPr txBox="1"/>
            <p:nvPr/>
          </p:nvSpPr>
          <p:spPr>
            <a:xfrm>
              <a:off x="3275856" y="6083423"/>
              <a:ext cx="423514" cy="307777"/>
            </a:xfrm>
            <a:prstGeom prst="rect">
              <a:avLst/>
            </a:prstGeom>
            <a:noFill/>
          </p:spPr>
          <p:txBody>
            <a:bodyPr wrap="none" t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SF</a:t>
              </a:r>
              <a:endPara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83" name="テキスト ボックス 382"/>
            <p:cNvSpPr txBox="1"/>
            <p:nvPr/>
          </p:nvSpPr>
          <p:spPr>
            <a:xfrm>
              <a:off x="7020272" y="6471781"/>
              <a:ext cx="1889492" cy="215444"/>
            </a:xfrm>
            <a:prstGeom prst="rect">
              <a:avLst/>
            </a:prstGeom>
            <a:noFill/>
          </p:spPr>
          <p:txBody>
            <a:bodyPr wrap="none" t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JPSJ 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81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, 103201 (2012).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84" name="テキスト ボックス 383"/>
            <p:cNvSpPr txBox="1"/>
            <p:nvPr/>
          </p:nvSpPr>
          <p:spPr>
            <a:xfrm>
              <a:off x="4573268" y="6471781"/>
              <a:ext cx="1889492" cy="215444"/>
            </a:xfrm>
            <a:prstGeom prst="rect">
              <a:avLst/>
            </a:prstGeom>
            <a:noFill/>
          </p:spPr>
          <p:txBody>
            <a:bodyPr wrap="none" t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JPSJ 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76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, 045001 (2007).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85" name="テキスト ボックス 384"/>
            <p:cNvSpPr txBox="1"/>
            <p:nvPr/>
          </p:nvSpPr>
          <p:spPr>
            <a:xfrm>
              <a:off x="2583376" y="6471781"/>
              <a:ext cx="1706749" cy="215444"/>
            </a:xfrm>
            <a:prstGeom prst="rect">
              <a:avLst/>
            </a:prstGeom>
            <a:noFill/>
          </p:spPr>
          <p:txBody>
            <a:bodyPr wrap="none" t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JPSJ 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73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, 2593 (2004).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6792040" y="561371"/>
            <a:ext cx="1932326" cy="470138"/>
            <a:chOff x="7298493" y="5928519"/>
            <a:chExt cx="1932326" cy="470138"/>
          </a:xfrm>
        </p:grpSpPr>
        <p:sp>
          <p:nvSpPr>
            <p:cNvPr id="387" name="Text Box 58"/>
            <p:cNvSpPr txBox="1">
              <a:spLocks noChangeArrowheads="1"/>
            </p:cNvSpPr>
            <p:nvPr/>
          </p:nvSpPr>
          <p:spPr bwMode="auto">
            <a:xfrm>
              <a:off x="7298493" y="5936992"/>
              <a:ext cx="193232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+mn-cs"/>
                </a:rPr>
                <a:t>σ = 22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+mn-cs"/>
                </a:rPr>
                <a:t>+20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+mn-cs"/>
                </a:rPr>
                <a:t> fb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388" name="Text Box 58"/>
            <p:cNvSpPr txBox="1">
              <a:spLocks noChangeArrowheads="1"/>
            </p:cNvSpPr>
            <p:nvPr/>
          </p:nvSpPr>
          <p:spPr bwMode="auto">
            <a:xfrm>
              <a:off x="8194532" y="5928519"/>
              <a:ext cx="58017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+mn-cs"/>
                </a:rPr>
                <a:t>–13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endParaRPr>
            </a:p>
          </p:txBody>
        </p:sp>
      </p:grpSp>
      <p:sp>
        <p:nvSpPr>
          <p:cNvPr id="390" name="Text Box 58"/>
          <p:cNvSpPr txBox="1">
            <a:spLocks noChangeArrowheads="1"/>
          </p:cNvSpPr>
          <p:nvPr/>
        </p:nvSpPr>
        <p:spPr bwMode="auto">
          <a:xfrm>
            <a:off x="7877208" y="5854903"/>
            <a:ext cx="106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Known</a:t>
            </a:r>
            <a:r>
              <a:rPr kumimoji="1" lang="ja-JP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isotopes</a:t>
            </a:r>
            <a:endParaRPr kumimoji="1" lang="ja-JP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+mn-cs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2628352" y="5079440"/>
            <a:ext cx="6336000" cy="0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右中かっこ 1"/>
          <p:cNvSpPr/>
          <p:nvPr/>
        </p:nvSpPr>
        <p:spPr>
          <a:xfrm rot="2101144">
            <a:off x="7576457" y="5180296"/>
            <a:ext cx="394458" cy="1473983"/>
          </a:xfrm>
          <a:prstGeom prst="rightBrace">
            <a:avLst>
              <a:gd name="adj1" fmla="val 35501"/>
              <a:gd name="adj2" fmla="val 49483"/>
            </a:avLst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5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90" y="620889"/>
            <a:ext cx="5002727" cy="3456183"/>
          </a:xfrm>
          <a:prstGeom prst="rect">
            <a:avLst/>
          </a:prstGeom>
        </p:spPr>
      </p:pic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179512" y="4169859"/>
          <a:ext cx="4824536" cy="252028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9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4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00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Atomic</a:t>
                      </a:r>
                      <a:r>
                        <a:rPr kumimoji="1" lang="ja-JP" altLang="en-US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number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Element</a:t>
                      </a:r>
                    </a:p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name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Element symbol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113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i="0" u="none" strike="noStrike" kern="1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nihonium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Nh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115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moscovium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Mc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117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tennessine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Ts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118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i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oganesson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G丸ｺﾞｼｯｸM-PRO" panose="020F0600000000000000" pitchFamily="50" charset="-128"/>
                          <a:cs typeface="Calibri" panose="020F0502020204030204" pitchFamily="34" charset="0"/>
                        </a:rPr>
                        <a:t>Og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HG丸ｺﾞｼｯｸM-PRO" panose="020F06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93"/>
          <p:cNvSpPr>
            <a:spLocks noChangeArrowheads="1"/>
          </p:cNvSpPr>
          <p:nvPr/>
        </p:nvSpPr>
        <p:spPr bwMode="auto">
          <a:xfrm>
            <a:off x="14716" y="14996"/>
            <a:ext cx="10116648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Nihonium </a:t>
            </a:r>
            <a:r>
              <a:rPr kumimoji="1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– The first element discovered in Asian countries – </a:t>
            </a:r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749517"/>
              </p:ext>
            </p:extLst>
          </p:nvPr>
        </p:nvGraphicFramePr>
        <p:xfrm>
          <a:off x="5211344" y="4005064"/>
          <a:ext cx="3809875" cy="2790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616844" imgH="6216524" progId="Excel.Sheet.8">
                  <p:embed/>
                </p:oleObj>
              </mc:Choice>
              <mc:Fallback>
                <p:oleObj name="Worksheet" r:id="rId4" imgW="8616844" imgH="6216524" progId="Excel.Sheet.8">
                  <p:embed/>
                  <p:pic>
                    <p:nvPicPr>
                      <p:cNvPr id="11" name="オブジェクト 10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1344" y="4005064"/>
                        <a:ext cx="3809875" cy="27901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C29291D6-DE8F-47DB-A80E-8AB2F1698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69" y="980728"/>
            <a:ext cx="3840427" cy="288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テキスト ボックス 10">
            <a:extLst>
              <a:ext uri="{FF2B5EF4-FFF2-40B4-BE49-F238E27FC236}">
                <a16:creationId xmlns:a16="http://schemas.microsoft.com/office/drawing/2014/main" id="{7BC05BEF-B885-47B8-9576-5833D7BBB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154" y="3130475"/>
            <a:ext cx="2908257" cy="706347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625475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Naming ceremony in Tokyo, March 14, 2017</a:t>
            </a:r>
          </a:p>
        </p:txBody>
      </p:sp>
    </p:spTree>
    <p:extLst>
      <p:ext uri="{BB962C8B-B14F-4D97-AF65-F5344CB8AC3E}">
        <p14:creationId xmlns:p14="http://schemas.microsoft.com/office/powerpoint/2010/main" val="285320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5"/>
          <p:cNvSpPr>
            <a:spLocks noChangeArrowheads="1"/>
          </p:cNvSpPr>
          <p:nvPr/>
        </p:nvSpPr>
        <p:spPr bwMode="auto">
          <a:xfrm>
            <a:off x="640796" y="2708920"/>
            <a:ext cx="7732260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611188" lvl="0" indent="-611188" algn="ctr">
              <a:lnSpc>
                <a:spcPct val="110000"/>
              </a:lnSpc>
            </a:pPr>
            <a:r>
              <a:rPr kumimoji="1" lang="en-US" altLang="ja-JP" sz="4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itchFamily="34" charset="0"/>
              </a:rPr>
              <a:t>1. </a:t>
            </a:r>
            <a:r>
              <a:rPr lang="en-US" altLang="ja-JP" sz="4600" dirty="0">
                <a:solidFill>
                  <a:srgbClr val="3333CC"/>
                </a:solidFill>
                <a:latin typeface="Calibri" panose="020F0502020204030204" pitchFamily="34" charset="0"/>
                <a:cs typeface="Calibri" pitchFamily="34" charset="0"/>
              </a:rPr>
              <a:t>Production of RIs at RIBF</a:t>
            </a:r>
            <a:endParaRPr kumimoji="1" lang="en-US" altLang="ja-JP" sz="46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697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039"/>
          <p:cNvSpPr>
            <a:spLocks noChangeArrowheads="1"/>
          </p:cNvSpPr>
          <p:nvPr/>
        </p:nvSpPr>
        <p:spPr bwMode="auto">
          <a:xfrm>
            <a:off x="76200" y="44624"/>
            <a:ext cx="42632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Chemistry of new elements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Calibri" pitchFamily="34" charset="0"/>
            </a:endParaRPr>
          </a:p>
        </p:txBody>
      </p:sp>
      <p:sp>
        <p:nvSpPr>
          <p:cNvPr id="124" name="Rectangle 1039"/>
          <p:cNvSpPr>
            <a:spLocks noChangeArrowheads="1"/>
          </p:cNvSpPr>
          <p:nvPr/>
        </p:nvSpPr>
        <p:spPr bwMode="auto">
          <a:xfrm>
            <a:off x="1512888" y="2146180"/>
            <a:ext cx="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25" name="Rectangle 1235"/>
          <p:cNvSpPr>
            <a:spLocks noChangeArrowheads="1"/>
          </p:cNvSpPr>
          <p:nvPr/>
        </p:nvSpPr>
        <p:spPr bwMode="auto">
          <a:xfrm>
            <a:off x="76200" y="900679"/>
            <a:ext cx="8996363" cy="193899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98438" marR="0" lvl="0" indent="-198438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•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Chemical properties, periodicity, and electronic structure of new elements?</a:t>
            </a:r>
          </a:p>
          <a:p>
            <a:pPr marL="198438" marR="0" lvl="0" indent="-198438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	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→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Verification of the influence of relativistic effects on chemical properties</a:t>
            </a:r>
          </a:p>
          <a:p>
            <a:pPr marL="198438" marR="0" lvl="0" indent="-198438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	→ Construction of ultimate atomic and molecular models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+mn-cs"/>
            </a:endParaRPr>
          </a:p>
          <a:p>
            <a:pPr marL="198438" marR="0" lvl="0" indent="-198438" algn="l" defTabSz="28892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•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 Small cross sections (</a:t>
            </a: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nb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 or </a:t>
            </a: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pb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) and short half-lives (&lt; 1min)</a:t>
            </a:r>
          </a:p>
          <a:p>
            <a:pPr marL="198438" marR="0" lvl="0" indent="-198438" algn="l" defTabSz="28892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charset="0"/>
              </a:rPr>
              <a:t>	→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Rapid and effective chemical experiments with “single atoms” at accelerators</a:t>
            </a:r>
          </a:p>
        </p:txBody>
      </p:sp>
      <p:sp>
        <p:nvSpPr>
          <p:cNvPr id="134" name="Rectangle 1179"/>
          <p:cNvSpPr>
            <a:spLocks noChangeArrowheads="1"/>
          </p:cNvSpPr>
          <p:nvPr/>
        </p:nvSpPr>
        <p:spPr bwMode="auto">
          <a:xfrm>
            <a:off x="76200" y="2899300"/>
            <a:ext cx="8996363" cy="3914075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35" name="Rectangle 1180"/>
          <p:cNvSpPr>
            <a:spLocks noChangeArrowheads="1"/>
          </p:cNvSpPr>
          <p:nvPr/>
        </p:nvSpPr>
        <p:spPr bwMode="auto">
          <a:xfrm>
            <a:off x="76200" y="2923074"/>
            <a:ext cx="2286000" cy="117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1. Direct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Contraction of inner orbital (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s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,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p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)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36" name="Rectangle 1181"/>
          <p:cNvSpPr>
            <a:spLocks noChangeArrowheads="1"/>
          </p:cNvSpPr>
          <p:nvPr/>
        </p:nvSpPr>
        <p:spPr bwMode="auto">
          <a:xfrm>
            <a:off x="76200" y="4929345"/>
            <a:ext cx="2532063" cy="117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2. Indirect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Expansion of outer orbital (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d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,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f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)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+mn-cs"/>
            </a:endParaRPr>
          </a:p>
        </p:txBody>
      </p:sp>
      <p:grpSp>
        <p:nvGrpSpPr>
          <p:cNvPr id="137" name="Group 1306"/>
          <p:cNvGrpSpPr>
            <a:grpSpLocks/>
          </p:cNvGrpSpPr>
          <p:nvPr/>
        </p:nvGrpSpPr>
        <p:grpSpPr bwMode="auto">
          <a:xfrm>
            <a:off x="2089150" y="4231630"/>
            <a:ext cx="2559050" cy="544512"/>
            <a:chOff x="1316" y="2836"/>
            <a:chExt cx="1612" cy="343"/>
          </a:xfrm>
        </p:grpSpPr>
        <p:sp>
          <p:nvSpPr>
            <p:cNvPr id="138" name="Line 1184"/>
            <p:cNvSpPr>
              <a:spLocks noChangeShapeType="1"/>
            </p:cNvSpPr>
            <p:nvPr/>
          </p:nvSpPr>
          <p:spPr bwMode="auto">
            <a:xfrm>
              <a:off x="1640" y="3003"/>
              <a:ext cx="3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39" name="Rectangle 1185"/>
            <p:cNvSpPr>
              <a:spLocks noChangeArrowheads="1"/>
            </p:cNvSpPr>
            <p:nvPr/>
          </p:nvSpPr>
          <p:spPr bwMode="auto">
            <a:xfrm>
              <a:off x="2384" y="2897"/>
              <a:ext cx="47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1–(</a:t>
              </a:r>
              <a:r>
                <a:rPr kumimoji="1" lang="en-US" altLang="ja-JP" sz="18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v</a:t>
              </a: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/</a:t>
              </a:r>
              <a:r>
                <a:rPr kumimoji="1" lang="en-US" altLang="ja-JP" sz="18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c</a:t>
              </a: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)</a:t>
              </a:r>
              <a:r>
                <a:rPr kumimoji="1" lang="en-US" altLang="ja-JP" sz="18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2</a:t>
              </a:r>
            </a:p>
          </p:txBody>
        </p:sp>
        <p:sp>
          <p:nvSpPr>
            <p:cNvPr id="140" name="Line 1186"/>
            <p:cNvSpPr>
              <a:spLocks noChangeShapeType="1"/>
            </p:cNvSpPr>
            <p:nvPr/>
          </p:nvSpPr>
          <p:spPr bwMode="auto">
            <a:xfrm flipV="1">
              <a:off x="2274" y="2999"/>
              <a:ext cx="18" cy="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41" name="Line 1187"/>
            <p:cNvSpPr>
              <a:spLocks noChangeShapeType="1"/>
            </p:cNvSpPr>
            <p:nvPr/>
          </p:nvSpPr>
          <p:spPr bwMode="auto">
            <a:xfrm>
              <a:off x="2292" y="3002"/>
              <a:ext cx="27" cy="7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42" name="Line 1188"/>
            <p:cNvSpPr>
              <a:spLocks noChangeShapeType="1"/>
            </p:cNvSpPr>
            <p:nvPr/>
          </p:nvSpPr>
          <p:spPr bwMode="auto">
            <a:xfrm flipV="1">
              <a:off x="2322" y="2871"/>
              <a:ext cx="35" cy="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43" name="Line 1189"/>
            <p:cNvSpPr>
              <a:spLocks noChangeShapeType="1"/>
            </p:cNvSpPr>
            <p:nvPr/>
          </p:nvSpPr>
          <p:spPr bwMode="auto">
            <a:xfrm>
              <a:off x="2357" y="2871"/>
              <a:ext cx="5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44" name="Rectangle 1190"/>
            <p:cNvSpPr>
              <a:spLocks noChangeArrowheads="1"/>
            </p:cNvSpPr>
            <p:nvPr/>
          </p:nvSpPr>
          <p:spPr bwMode="auto">
            <a:xfrm>
              <a:off x="2188" y="2891"/>
              <a:ext cx="4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0</a:t>
              </a:r>
              <a:endPara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45" name="Rectangle 1192"/>
            <p:cNvSpPr>
              <a:spLocks noChangeArrowheads="1"/>
            </p:cNvSpPr>
            <p:nvPr/>
          </p:nvSpPr>
          <p:spPr bwMode="auto">
            <a:xfrm>
              <a:off x="2101" y="2911"/>
              <a:ext cx="7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a</a:t>
              </a:r>
              <a:endPara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46" name="Rectangle 1193"/>
            <p:cNvSpPr>
              <a:spLocks noChangeArrowheads="1"/>
            </p:cNvSpPr>
            <p:nvPr/>
          </p:nvSpPr>
          <p:spPr bwMode="auto">
            <a:xfrm>
              <a:off x="1664" y="3005"/>
              <a:ext cx="23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me</a:t>
              </a:r>
              <a:r>
                <a:rPr kumimoji="1" lang="en-US" altLang="ja-JP" sz="18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2</a:t>
              </a:r>
              <a:endPara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47" name="Rectangle 1194"/>
            <p:cNvSpPr>
              <a:spLocks noChangeArrowheads="1"/>
            </p:cNvSpPr>
            <p:nvPr/>
          </p:nvSpPr>
          <p:spPr bwMode="auto">
            <a:xfrm>
              <a:off x="1316" y="2911"/>
              <a:ext cx="7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a</a:t>
              </a:r>
              <a:endPara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48" name="Rectangle 1195"/>
            <p:cNvSpPr>
              <a:spLocks noChangeArrowheads="1"/>
            </p:cNvSpPr>
            <p:nvPr/>
          </p:nvSpPr>
          <p:spPr bwMode="auto">
            <a:xfrm>
              <a:off x="2180" y="2991"/>
              <a:ext cx="5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B</a:t>
              </a:r>
              <a:endPara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49" name="Rectangle 1196"/>
            <p:cNvSpPr>
              <a:spLocks noChangeArrowheads="1"/>
            </p:cNvSpPr>
            <p:nvPr/>
          </p:nvSpPr>
          <p:spPr bwMode="auto">
            <a:xfrm>
              <a:off x="1394" y="2991"/>
              <a:ext cx="5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B</a:t>
              </a:r>
              <a:endPara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50" name="Rectangle 1197"/>
            <p:cNvSpPr>
              <a:spLocks noChangeArrowheads="1"/>
            </p:cNvSpPr>
            <p:nvPr/>
          </p:nvSpPr>
          <p:spPr bwMode="auto">
            <a:xfrm>
              <a:off x="1982" y="2897"/>
              <a:ext cx="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=</a:t>
              </a:r>
              <a:endPara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51" name="Rectangle 1198"/>
            <p:cNvSpPr>
              <a:spLocks noChangeArrowheads="1"/>
            </p:cNvSpPr>
            <p:nvPr/>
          </p:nvSpPr>
          <p:spPr bwMode="auto">
            <a:xfrm>
              <a:off x="1517" y="2897"/>
              <a:ext cx="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=</a:t>
              </a:r>
              <a:endPara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52" name="Rectangle 1199"/>
            <p:cNvSpPr>
              <a:spLocks noChangeArrowheads="1"/>
            </p:cNvSpPr>
            <p:nvPr/>
          </p:nvSpPr>
          <p:spPr bwMode="auto">
            <a:xfrm>
              <a:off x="1718" y="2836"/>
              <a:ext cx="12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h</a:t>
              </a:r>
              <a:r>
                <a:rPr kumimoji="1" lang="en-US" altLang="ja-JP" sz="18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2</a:t>
              </a:r>
              <a:endPara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53" name="Line 1200"/>
            <p:cNvSpPr>
              <a:spLocks noChangeShapeType="1"/>
            </p:cNvSpPr>
            <p:nvPr/>
          </p:nvSpPr>
          <p:spPr bwMode="auto">
            <a:xfrm>
              <a:off x="1710" y="2885"/>
              <a:ext cx="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</p:grpSp>
      <p:grpSp>
        <p:nvGrpSpPr>
          <p:cNvPr id="154" name="Group 1201"/>
          <p:cNvGrpSpPr>
            <a:grpSpLocks/>
          </p:cNvGrpSpPr>
          <p:nvPr/>
        </p:nvGrpSpPr>
        <p:grpSpPr bwMode="auto">
          <a:xfrm>
            <a:off x="285750" y="4149080"/>
            <a:ext cx="1524000" cy="592137"/>
            <a:chOff x="306" y="1445"/>
            <a:chExt cx="960" cy="373"/>
          </a:xfrm>
        </p:grpSpPr>
        <p:sp>
          <p:nvSpPr>
            <p:cNvPr id="155" name="Line 1202"/>
            <p:cNvSpPr>
              <a:spLocks noChangeShapeType="1"/>
            </p:cNvSpPr>
            <p:nvPr/>
          </p:nvSpPr>
          <p:spPr bwMode="auto">
            <a:xfrm flipV="1">
              <a:off x="597" y="1749"/>
              <a:ext cx="17" cy="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56" name="Line 1203"/>
            <p:cNvSpPr>
              <a:spLocks noChangeShapeType="1"/>
            </p:cNvSpPr>
            <p:nvPr/>
          </p:nvSpPr>
          <p:spPr bwMode="auto">
            <a:xfrm>
              <a:off x="614" y="1752"/>
              <a:ext cx="25" cy="6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57" name="Line 1204"/>
            <p:cNvSpPr>
              <a:spLocks noChangeShapeType="1"/>
            </p:cNvSpPr>
            <p:nvPr/>
          </p:nvSpPr>
          <p:spPr bwMode="auto">
            <a:xfrm flipV="1">
              <a:off x="642" y="1631"/>
              <a:ext cx="32" cy="1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58" name="Line 1205"/>
            <p:cNvSpPr>
              <a:spLocks noChangeShapeType="1"/>
            </p:cNvSpPr>
            <p:nvPr/>
          </p:nvSpPr>
          <p:spPr bwMode="auto">
            <a:xfrm>
              <a:off x="674" y="1631"/>
              <a:ext cx="5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59" name="Line 1206"/>
            <p:cNvSpPr>
              <a:spLocks noChangeShapeType="1"/>
            </p:cNvSpPr>
            <p:nvPr/>
          </p:nvSpPr>
          <p:spPr bwMode="auto">
            <a:xfrm>
              <a:off x="584" y="1614"/>
              <a:ext cx="6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60" name="Rectangle 1207"/>
            <p:cNvSpPr>
              <a:spLocks noChangeArrowheads="1"/>
            </p:cNvSpPr>
            <p:nvPr/>
          </p:nvSpPr>
          <p:spPr bwMode="auto">
            <a:xfrm>
              <a:off x="835" y="1445"/>
              <a:ext cx="15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7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m</a:t>
              </a:r>
              <a:r>
                <a:rPr kumimoji="1" lang="en-US" altLang="ja-JP" sz="17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0</a:t>
              </a:r>
              <a:endParaRPr kumimoji="1" lang="en-US" altLang="ja-JP" sz="2000" b="1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61" name="Rectangle 1208"/>
            <p:cNvSpPr>
              <a:spLocks noChangeArrowheads="1"/>
            </p:cNvSpPr>
            <p:nvPr/>
          </p:nvSpPr>
          <p:spPr bwMode="auto">
            <a:xfrm>
              <a:off x="306" y="1530"/>
              <a:ext cx="11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7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m</a:t>
              </a:r>
              <a:endPara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62" name="Rectangle 1209"/>
            <p:cNvSpPr>
              <a:spLocks noChangeArrowheads="1"/>
            </p:cNvSpPr>
            <p:nvPr/>
          </p:nvSpPr>
          <p:spPr bwMode="auto">
            <a:xfrm>
              <a:off x="467" y="1517"/>
              <a:ext cx="6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7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=</a:t>
              </a:r>
              <a:endPara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endParaRPr>
            </a:p>
          </p:txBody>
        </p:sp>
        <p:sp>
          <p:nvSpPr>
            <p:cNvPr id="164" name="Rectangle 1210"/>
            <p:cNvSpPr>
              <a:spLocks noChangeArrowheads="1"/>
            </p:cNvSpPr>
            <p:nvPr/>
          </p:nvSpPr>
          <p:spPr bwMode="auto">
            <a:xfrm>
              <a:off x="704" y="1640"/>
              <a:ext cx="47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1–(</a:t>
              </a:r>
              <a:r>
                <a:rPr kumimoji="1" lang="en-US" altLang="ja-JP" sz="18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v</a:t>
              </a: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/</a:t>
              </a:r>
              <a:r>
                <a:rPr kumimoji="1" lang="en-US" altLang="ja-JP" sz="18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c</a:t>
              </a: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)</a:t>
              </a:r>
              <a:r>
                <a:rPr kumimoji="1" lang="en-US" altLang="ja-JP" sz="18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+mn-cs"/>
                </a:rPr>
                <a:t>2</a:t>
              </a:r>
            </a:p>
          </p:txBody>
        </p:sp>
      </p:grpSp>
      <p:sp>
        <p:nvSpPr>
          <p:cNvPr id="165" name="Text Box 1211"/>
          <p:cNvSpPr txBox="1">
            <a:spLocks noChangeArrowheads="1"/>
          </p:cNvSpPr>
          <p:nvPr/>
        </p:nvSpPr>
        <p:spPr bwMode="auto">
          <a:xfrm>
            <a:off x="5188966" y="2899301"/>
            <a:ext cx="3919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Energy levels of valence electrons</a:t>
            </a:r>
          </a:p>
        </p:txBody>
      </p:sp>
      <p:sp>
        <p:nvSpPr>
          <p:cNvPr id="166" name="Text Box 1241"/>
          <p:cNvSpPr txBox="1">
            <a:spLocks noChangeArrowheads="1"/>
          </p:cNvSpPr>
          <p:nvPr/>
        </p:nvSpPr>
        <p:spPr bwMode="auto">
          <a:xfrm rot="16200000">
            <a:off x="4420394" y="4810745"/>
            <a:ext cx="1417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Energy / eV</a:t>
            </a:r>
          </a:p>
        </p:txBody>
      </p:sp>
      <p:sp>
        <p:nvSpPr>
          <p:cNvPr id="167" name="Rectangle 1243"/>
          <p:cNvSpPr>
            <a:spLocks noChangeArrowheads="1"/>
          </p:cNvSpPr>
          <p:nvPr/>
        </p:nvSpPr>
        <p:spPr bwMode="auto">
          <a:xfrm>
            <a:off x="5772150" y="3392313"/>
            <a:ext cx="3176588" cy="3255963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68" name="Line 1249"/>
          <p:cNvSpPr>
            <a:spLocks noChangeShapeType="1"/>
          </p:cNvSpPr>
          <p:nvPr/>
        </p:nvSpPr>
        <p:spPr bwMode="auto">
          <a:xfrm flipH="1">
            <a:off x="5708650" y="3392313"/>
            <a:ext cx="650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69" name="Line 1250"/>
          <p:cNvSpPr>
            <a:spLocks noChangeShapeType="1"/>
          </p:cNvSpPr>
          <p:nvPr/>
        </p:nvSpPr>
        <p:spPr bwMode="auto">
          <a:xfrm flipH="1">
            <a:off x="5708650" y="3797126"/>
            <a:ext cx="650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70" name="Line 1251"/>
          <p:cNvSpPr>
            <a:spLocks noChangeShapeType="1"/>
          </p:cNvSpPr>
          <p:nvPr/>
        </p:nvSpPr>
        <p:spPr bwMode="auto">
          <a:xfrm flipH="1">
            <a:off x="5708650" y="4205113"/>
            <a:ext cx="650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71" name="Line 1252"/>
          <p:cNvSpPr>
            <a:spLocks noChangeShapeType="1"/>
          </p:cNvSpPr>
          <p:nvPr/>
        </p:nvSpPr>
        <p:spPr bwMode="auto">
          <a:xfrm flipH="1">
            <a:off x="5708650" y="4613101"/>
            <a:ext cx="650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72" name="Line 1253"/>
          <p:cNvSpPr>
            <a:spLocks noChangeShapeType="1"/>
          </p:cNvSpPr>
          <p:nvPr/>
        </p:nvSpPr>
        <p:spPr bwMode="auto">
          <a:xfrm flipH="1">
            <a:off x="5708650" y="5021088"/>
            <a:ext cx="650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73" name="Line 1254"/>
          <p:cNvSpPr>
            <a:spLocks noChangeShapeType="1"/>
          </p:cNvSpPr>
          <p:nvPr/>
        </p:nvSpPr>
        <p:spPr bwMode="auto">
          <a:xfrm flipH="1">
            <a:off x="5708650" y="5425901"/>
            <a:ext cx="650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74" name="Line 1255"/>
          <p:cNvSpPr>
            <a:spLocks noChangeShapeType="1"/>
          </p:cNvSpPr>
          <p:nvPr/>
        </p:nvSpPr>
        <p:spPr bwMode="auto">
          <a:xfrm flipH="1">
            <a:off x="5708650" y="5833888"/>
            <a:ext cx="650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75" name="Line 1256"/>
          <p:cNvSpPr>
            <a:spLocks noChangeShapeType="1"/>
          </p:cNvSpPr>
          <p:nvPr/>
        </p:nvSpPr>
        <p:spPr bwMode="auto">
          <a:xfrm flipH="1">
            <a:off x="5708650" y="6241876"/>
            <a:ext cx="650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76" name="Line 1257"/>
          <p:cNvSpPr>
            <a:spLocks noChangeShapeType="1"/>
          </p:cNvSpPr>
          <p:nvPr/>
        </p:nvSpPr>
        <p:spPr bwMode="auto">
          <a:xfrm flipH="1">
            <a:off x="5708650" y="6648276"/>
            <a:ext cx="650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177" name="Text Box 1258"/>
          <p:cNvSpPr txBox="1">
            <a:spLocks noChangeArrowheads="1"/>
          </p:cNvSpPr>
          <p:nvPr/>
        </p:nvSpPr>
        <p:spPr bwMode="auto">
          <a:xfrm>
            <a:off x="5464175" y="3219276"/>
            <a:ext cx="277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0</a:t>
            </a:r>
          </a:p>
        </p:txBody>
      </p:sp>
      <p:sp>
        <p:nvSpPr>
          <p:cNvPr id="178" name="Text Box 1259"/>
          <p:cNvSpPr txBox="1">
            <a:spLocks noChangeArrowheads="1"/>
          </p:cNvSpPr>
          <p:nvPr/>
        </p:nvSpPr>
        <p:spPr bwMode="auto">
          <a:xfrm>
            <a:off x="5329238" y="3625676"/>
            <a:ext cx="412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–2 </a:t>
            </a:r>
          </a:p>
        </p:txBody>
      </p:sp>
      <p:sp>
        <p:nvSpPr>
          <p:cNvPr id="179" name="Text Box 1260"/>
          <p:cNvSpPr txBox="1">
            <a:spLocks noChangeArrowheads="1"/>
          </p:cNvSpPr>
          <p:nvPr/>
        </p:nvSpPr>
        <p:spPr bwMode="auto">
          <a:xfrm>
            <a:off x="5329238" y="4032076"/>
            <a:ext cx="412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–4 </a:t>
            </a:r>
          </a:p>
        </p:txBody>
      </p:sp>
      <p:sp>
        <p:nvSpPr>
          <p:cNvPr id="180" name="Text Box 1261"/>
          <p:cNvSpPr txBox="1">
            <a:spLocks noChangeArrowheads="1"/>
          </p:cNvSpPr>
          <p:nvPr/>
        </p:nvSpPr>
        <p:spPr bwMode="auto">
          <a:xfrm>
            <a:off x="5329238" y="4440063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–6 </a:t>
            </a:r>
          </a:p>
        </p:txBody>
      </p:sp>
      <p:sp>
        <p:nvSpPr>
          <p:cNvPr id="181" name="Text Box 1262"/>
          <p:cNvSpPr txBox="1">
            <a:spLocks noChangeArrowheads="1"/>
          </p:cNvSpPr>
          <p:nvPr/>
        </p:nvSpPr>
        <p:spPr bwMode="auto">
          <a:xfrm>
            <a:off x="5329238" y="4848051"/>
            <a:ext cx="412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–8 </a:t>
            </a:r>
          </a:p>
        </p:txBody>
      </p:sp>
      <p:sp>
        <p:nvSpPr>
          <p:cNvPr id="182" name="Text Box 1263"/>
          <p:cNvSpPr txBox="1">
            <a:spLocks noChangeArrowheads="1"/>
          </p:cNvSpPr>
          <p:nvPr/>
        </p:nvSpPr>
        <p:spPr bwMode="auto">
          <a:xfrm>
            <a:off x="5214938" y="5254451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–10 </a:t>
            </a:r>
          </a:p>
        </p:txBody>
      </p:sp>
      <p:sp>
        <p:nvSpPr>
          <p:cNvPr id="185" name="Text Box 1264"/>
          <p:cNvSpPr txBox="1">
            <a:spLocks noChangeArrowheads="1"/>
          </p:cNvSpPr>
          <p:nvPr/>
        </p:nvSpPr>
        <p:spPr bwMode="auto">
          <a:xfrm>
            <a:off x="5072063" y="5660851"/>
            <a:ext cx="669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–12 </a:t>
            </a:r>
          </a:p>
        </p:txBody>
      </p:sp>
      <p:sp>
        <p:nvSpPr>
          <p:cNvPr id="186" name="Text Box 1265"/>
          <p:cNvSpPr txBox="1">
            <a:spLocks noChangeArrowheads="1"/>
          </p:cNvSpPr>
          <p:nvPr/>
        </p:nvSpPr>
        <p:spPr bwMode="auto">
          <a:xfrm>
            <a:off x="5143500" y="6068838"/>
            <a:ext cx="598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–14 </a:t>
            </a:r>
          </a:p>
        </p:txBody>
      </p:sp>
      <p:sp>
        <p:nvSpPr>
          <p:cNvPr id="187" name="Text Box 1266"/>
          <p:cNvSpPr txBox="1">
            <a:spLocks noChangeArrowheads="1"/>
          </p:cNvSpPr>
          <p:nvPr/>
        </p:nvSpPr>
        <p:spPr bwMode="auto">
          <a:xfrm>
            <a:off x="5143500" y="6475238"/>
            <a:ext cx="598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–16 </a:t>
            </a:r>
          </a:p>
        </p:txBody>
      </p:sp>
      <p:sp>
        <p:nvSpPr>
          <p:cNvPr id="188" name="AutoShape 1223"/>
          <p:cNvSpPr>
            <a:spLocks noChangeArrowheads="1"/>
          </p:cNvSpPr>
          <p:nvPr/>
        </p:nvSpPr>
        <p:spPr bwMode="auto">
          <a:xfrm>
            <a:off x="3275013" y="5666738"/>
            <a:ext cx="288925" cy="176213"/>
          </a:xfrm>
          <a:prstGeom prst="rightArrow">
            <a:avLst>
              <a:gd name="adj1" fmla="val 50000"/>
              <a:gd name="adj2" fmla="val 81990"/>
            </a:avLst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189" name="Oval 1225"/>
          <p:cNvSpPr>
            <a:spLocks noChangeArrowheads="1"/>
          </p:cNvSpPr>
          <p:nvPr/>
        </p:nvSpPr>
        <p:spPr bwMode="auto">
          <a:xfrm>
            <a:off x="3668713" y="5245257"/>
            <a:ext cx="1042987" cy="1019175"/>
          </a:xfrm>
          <a:prstGeom prst="ellipse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80000">
                <a:schemeClr val="accent6">
                  <a:lumMod val="20000"/>
                  <a:lumOff val="80000"/>
                </a:schemeClr>
              </a:gs>
              <a:gs pos="61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190" name="Oval 1227"/>
          <p:cNvSpPr>
            <a:spLocks noChangeArrowheads="1"/>
          </p:cNvSpPr>
          <p:nvPr/>
        </p:nvSpPr>
        <p:spPr bwMode="auto">
          <a:xfrm>
            <a:off x="4097338" y="5661975"/>
            <a:ext cx="185737" cy="1857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91" name="Rectangle 1228"/>
          <p:cNvSpPr>
            <a:spLocks noChangeArrowheads="1"/>
          </p:cNvSpPr>
          <p:nvPr/>
        </p:nvSpPr>
        <p:spPr bwMode="auto">
          <a:xfrm>
            <a:off x="4041775" y="5558662"/>
            <a:ext cx="296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charset="0"/>
              </a:rPr>
              <a:t>+</a:t>
            </a:r>
          </a:p>
        </p:txBody>
      </p:sp>
      <p:sp>
        <p:nvSpPr>
          <p:cNvPr id="194" name="AutoShape 1214"/>
          <p:cNvSpPr>
            <a:spLocks noChangeArrowheads="1"/>
          </p:cNvSpPr>
          <p:nvPr/>
        </p:nvSpPr>
        <p:spPr bwMode="auto">
          <a:xfrm>
            <a:off x="3331746" y="3622367"/>
            <a:ext cx="288925" cy="177800"/>
          </a:xfrm>
          <a:prstGeom prst="rightArrow">
            <a:avLst>
              <a:gd name="adj1" fmla="val 50000"/>
              <a:gd name="adj2" fmla="val 81258"/>
            </a:avLst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195" name="Oval 1213"/>
          <p:cNvSpPr>
            <a:spLocks noChangeArrowheads="1"/>
          </p:cNvSpPr>
          <p:nvPr/>
        </p:nvSpPr>
        <p:spPr bwMode="auto">
          <a:xfrm>
            <a:off x="2285604" y="3297724"/>
            <a:ext cx="885825" cy="82708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197" name="Oval 1215"/>
          <p:cNvSpPr>
            <a:spLocks noChangeArrowheads="1"/>
          </p:cNvSpPr>
          <p:nvPr/>
        </p:nvSpPr>
        <p:spPr bwMode="auto">
          <a:xfrm>
            <a:off x="2640012" y="3626336"/>
            <a:ext cx="177800" cy="1698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98" name="Rectangle 1216"/>
          <p:cNvSpPr>
            <a:spLocks noChangeArrowheads="1"/>
          </p:cNvSpPr>
          <p:nvPr/>
        </p:nvSpPr>
        <p:spPr bwMode="auto">
          <a:xfrm>
            <a:off x="2579687" y="3515879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charset="0"/>
              </a:rPr>
              <a:t>+</a:t>
            </a:r>
          </a:p>
        </p:txBody>
      </p:sp>
      <p:grpSp>
        <p:nvGrpSpPr>
          <p:cNvPr id="199" name="グループ化 198"/>
          <p:cNvGrpSpPr/>
          <p:nvPr/>
        </p:nvGrpSpPr>
        <p:grpSpPr>
          <a:xfrm>
            <a:off x="3762375" y="3297724"/>
            <a:ext cx="855662" cy="827087"/>
            <a:chOff x="3762375" y="2965624"/>
            <a:chExt cx="855662" cy="827087"/>
          </a:xfrm>
        </p:grpSpPr>
        <p:sp>
          <p:nvSpPr>
            <p:cNvPr id="200" name="Oval 1218"/>
            <p:cNvSpPr>
              <a:spLocks noChangeArrowheads="1"/>
            </p:cNvSpPr>
            <p:nvPr/>
          </p:nvSpPr>
          <p:spPr bwMode="auto">
            <a:xfrm>
              <a:off x="3762375" y="2965624"/>
              <a:ext cx="855662" cy="8270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2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endParaRPr>
            </a:p>
          </p:txBody>
        </p:sp>
        <p:sp>
          <p:nvSpPr>
            <p:cNvPr id="201" name="Oval 1219"/>
            <p:cNvSpPr>
              <a:spLocks noChangeArrowheads="1"/>
            </p:cNvSpPr>
            <p:nvPr/>
          </p:nvSpPr>
          <p:spPr bwMode="auto">
            <a:xfrm>
              <a:off x="3847306" y="3058492"/>
              <a:ext cx="685800" cy="641350"/>
            </a:xfrm>
            <a:prstGeom prst="ellipse">
              <a:avLst/>
            </a:prstGeom>
            <a:gradFill rotWithShape="0">
              <a:gsLst>
                <a:gs pos="6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02" name="Oval 1220"/>
            <p:cNvSpPr>
              <a:spLocks noChangeArrowheads="1"/>
            </p:cNvSpPr>
            <p:nvPr/>
          </p:nvSpPr>
          <p:spPr bwMode="auto">
            <a:xfrm>
              <a:off x="4103687" y="3294236"/>
              <a:ext cx="173038" cy="1698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03" name="Rectangle 1221"/>
            <p:cNvSpPr>
              <a:spLocks noChangeArrowheads="1"/>
            </p:cNvSpPr>
            <p:nvPr/>
          </p:nvSpPr>
          <p:spPr bwMode="auto">
            <a:xfrm>
              <a:off x="4041775" y="3183779"/>
              <a:ext cx="2968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charset="0"/>
                </a:rPr>
                <a:t>+</a:t>
              </a:r>
            </a:p>
          </p:txBody>
        </p:sp>
      </p:grpSp>
      <p:sp>
        <p:nvSpPr>
          <p:cNvPr id="204" name="Text Box 1238"/>
          <p:cNvSpPr txBox="1">
            <a:spLocks noChangeArrowheads="1"/>
          </p:cNvSpPr>
          <p:nvPr/>
        </p:nvSpPr>
        <p:spPr bwMode="auto">
          <a:xfrm>
            <a:off x="7897813" y="3463751"/>
            <a:ext cx="5556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Hs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+mn-cs"/>
            </a:endParaRPr>
          </a:p>
        </p:txBody>
      </p:sp>
      <p:sp>
        <p:nvSpPr>
          <p:cNvPr id="205" name="Text Box 1239"/>
          <p:cNvSpPr txBox="1">
            <a:spLocks noChangeArrowheads="1"/>
          </p:cNvSpPr>
          <p:nvPr/>
        </p:nvSpPr>
        <p:spPr bwMode="auto">
          <a:xfrm>
            <a:off x="6926263" y="3463751"/>
            <a:ext cx="5556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Os</a:t>
            </a:r>
          </a:p>
        </p:txBody>
      </p:sp>
      <p:sp>
        <p:nvSpPr>
          <p:cNvPr id="206" name="Text Box 1240"/>
          <p:cNvSpPr txBox="1">
            <a:spLocks noChangeArrowheads="1"/>
          </p:cNvSpPr>
          <p:nvPr/>
        </p:nvSpPr>
        <p:spPr bwMode="auto">
          <a:xfrm>
            <a:off x="6000750" y="3463751"/>
            <a:ext cx="5556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Ru</a:t>
            </a:r>
          </a:p>
        </p:txBody>
      </p:sp>
      <p:sp>
        <p:nvSpPr>
          <p:cNvPr id="207" name="Text Box 1242"/>
          <p:cNvSpPr txBox="1">
            <a:spLocks noChangeArrowheads="1"/>
          </p:cNvSpPr>
          <p:nvPr/>
        </p:nvSpPr>
        <p:spPr bwMode="auto">
          <a:xfrm>
            <a:off x="5857875" y="3989213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nr</a:t>
            </a:r>
          </a:p>
        </p:txBody>
      </p:sp>
      <p:sp>
        <p:nvSpPr>
          <p:cNvPr id="208" name="Text Box 1244"/>
          <p:cNvSpPr txBox="1">
            <a:spLocks noChangeArrowheads="1"/>
          </p:cNvSpPr>
          <p:nvPr/>
        </p:nvSpPr>
        <p:spPr bwMode="auto">
          <a:xfrm>
            <a:off x="6321425" y="3989213"/>
            <a:ext cx="434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rel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+mn-cs"/>
            </a:endParaRPr>
          </a:p>
        </p:txBody>
      </p:sp>
      <p:sp>
        <p:nvSpPr>
          <p:cNvPr id="209" name="Text Box 1245"/>
          <p:cNvSpPr txBox="1">
            <a:spLocks noChangeArrowheads="1"/>
          </p:cNvSpPr>
          <p:nvPr/>
        </p:nvSpPr>
        <p:spPr bwMode="auto">
          <a:xfrm>
            <a:off x="6807200" y="3989213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nr</a:t>
            </a:r>
          </a:p>
        </p:txBody>
      </p:sp>
      <p:sp>
        <p:nvSpPr>
          <p:cNvPr id="210" name="Text Box 1246"/>
          <p:cNvSpPr txBox="1">
            <a:spLocks noChangeArrowheads="1"/>
          </p:cNvSpPr>
          <p:nvPr/>
        </p:nvSpPr>
        <p:spPr bwMode="auto">
          <a:xfrm>
            <a:off x="7269163" y="3989213"/>
            <a:ext cx="434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rel</a:t>
            </a:r>
          </a:p>
        </p:txBody>
      </p:sp>
      <p:sp>
        <p:nvSpPr>
          <p:cNvPr id="211" name="Text Box 1247"/>
          <p:cNvSpPr txBox="1">
            <a:spLocks noChangeArrowheads="1"/>
          </p:cNvSpPr>
          <p:nvPr/>
        </p:nvSpPr>
        <p:spPr bwMode="auto">
          <a:xfrm>
            <a:off x="7756525" y="3989213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nr</a:t>
            </a:r>
          </a:p>
        </p:txBody>
      </p:sp>
      <p:sp>
        <p:nvSpPr>
          <p:cNvPr id="212" name="Text Box 1248"/>
          <p:cNvSpPr txBox="1">
            <a:spLocks noChangeArrowheads="1"/>
          </p:cNvSpPr>
          <p:nvPr/>
        </p:nvSpPr>
        <p:spPr bwMode="auto">
          <a:xfrm>
            <a:off x="8220075" y="3989213"/>
            <a:ext cx="434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rel</a:t>
            </a:r>
          </a:p>
        </p:txBody>
      </p:sp>
      <p:sp>
        <p:nvSpPr>
          <p:cNvPr id="213" name="Line 1267"/>
          <p:cNvSpPr>
            <a:spLocks noChangeShapeType="1"/>
          </p:cNvSpPr>
          <p:nvPr/>
        </p:nvSpPr>
        <p:spPr bwMode="auto">
          <a:xfrm>
            <a:off x="5930900" y="5605288"/>
            <a:ext cx="2190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14" name="Line 1268"/>
          <p:cNvSpPr>
            <a:spLocks noChangeShapeType="1"/>
          </p:cNvSpPr>
          <p:nvPr/>
        </p:nvSpPr>
        <p:spPr bwMode="auto">
          <a:xfrm>
            <a:off x="5930900" y="4551188"/>
            <a:ext cx="2190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15" name="Line 1269"/>
          <p:cNvSpPr>
            <a:spLocks noChangeShapeType="1"/>
          </p:cNvSpPr>
          <p:nvPr/>
        </p:nvSpPr>
        <p:spPr bwMode="auto">
          <a:xfrm>
            <a:off x="6405563" y="4638501"/>
            <a:ext cx="2174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16" name="Line 1270"/>
          <p:cNvSpPr>
            <a:spLocks noChangeShapeType="1"/>
          </p:cNvSpPr>
          <p:nvPr/>
        </p:nvSpPr>
        <p:spPr bwMode="auto">
          <a:xfrm>
            <a:off x="6405563" y="5475113"/>
            <a:ext cx="2174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17" name="Line 1271"/>
          <p:cNvSpPr>
            <a:spLocks noChangeShapeType="1"/>
          </p:cNvSpPr>
          <p:nvPr/>
        </p:nvSpPr>
        <p:spPr bwMode="auto">
          <a:xfrm>
            <a:off x="6405563" y="5560838"/>
            <a:ext cx="2174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18" name="Line 1272"/>
          <p:cNvSpPr>
            <a:spLocks noChangeShapeType="1"/>
          </p:cNvSpPr>
          <p:nvPr/>
        </p:nvSpPr>
        <p:spPr bwMode="auto">
          <a:xfrm>
            <a:off x="6880225" y="6187901"/>
            <a:ext cx="2190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19" name="Line 1273"/>
          <p:cNvSpPr>
            <a:spLocks noChangeShapeType="1"/>
          </p:cNvSpPr>
          <p:nvPr/>
        </p:nvSpPr>
        <p:spPr bwMode="auto">
          <a:xfrm>
            <a:off x="6880225" y="4724226"/>
            <a:ext cx="2190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20" name="Line 1274"/>
          <p:cNvSpPr>
            <a:spLocks noChangeShapeType="1"/>
          </p:cNvSpPr>
          <p:nvPr/>
        </p:nvSpPr>
        <p:spPr bwMode="auto">
          <a:xfrm>
            <a:off x="7356475" y="4995688"/>
            <a:ext cx="2174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21" name="Line 1275"/>
          <p:cNvSpPr>
            <a:spLocks noChangeShapeType="1"/>
          </p:cNvSpPr>
          <p:nvPr/>
        </p:nvSpPr>
        <p:spPr bwMode="auto">
          <a:xfrm>
            <a:off x="7356475" y="5665613"/>
            <a:ext cx="2174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22" name="Line 1276"/>
          <p:cNvSpPr>
            <a:spLocks noChangeShapeType="1"/>
          </p:cNvSpPr>
          <p:nvPr/>
        </p:nvSpPr>
        <p:spPr bwMode="auto">
          <a:xfrm>
            <a:off x="7356475" y="5870401"/>
            <a:ext cx="2174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23" name="Line 1277"/>
          <p:cNvSpPr>
            <a:spLocks noChangeShapeType="1"/>
          </p:cNvSpPr>
          <p:nvPr/>
        </p:nvSpPr>
        <p:spPr bwMode="auto">
          <a:xfrm>
            <a:off x="8307388" y="5162376"/>
            <a:ext cx="2190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24" name="Line 1278"/>
          <p:cNvSpPr>
            <a:spLocks noChangeShapeType="1"/>
          </p:cNvSpPr>
          <p:nvPr/>
        </p:nvSpPr>
        <p:spPr bwMode="auto">
          <a:xfrm>
            <a:off x="8307388" y="5403676"/>
            <a:ext cx="2190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25" name="Line 1279"/>
          <p:cNvSpPr>
            <a:spLocks noChangeShapeType="1"/>
          </p:cNvSpPr>
          <p:nvPr/>
        </p:nvSpPr>
        <p:spPr bwMode="auto">
          <a:xfrm>
            <a:off x="8307388" y="5533851"/>
            <a:ext cx="2190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26" name="Line 1280"/>
          <p:cNvSpPr>
            <a:spLocks noChangeShapeType="1"/>
          </p:cNvSpPr>
          <p:nvPr/>
        </p:nvSpPr>
        <p:spPr bwMode="auto">
          <a:xfrm>
            <a:off x="7832725" y="6211713"/>
            <a:ext cx="2174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27" name="Line 1281"/>
          <p:cNvSpPr>
            <a:spLocks noChangeShapeType="1"/>
          </p:cNvSpPr>
          <p:nvPr/>
        </p:nvSpPr>
        <p:spPr bwMode="auto">
          <a:xfrm>
            <a:off x="7831138" y="4625801"/>
            <a:ext cx="2174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28" name="Line 1282"/>
          <p:cNvSpPr>
            <a:spLocks noChangeShapeType="1"/>
          </p:cNvSpPr>
          <p:nvPr/>
        </p:nvSpPr>
        <p:spPr bwMode="auto">
          <a:xfrm>
            <a:off x="6146800" y="4555951"/>
            <a:ext cx="257175" cy="762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29" name="Line 1283"/>
          <p:cNvSpPr>
            <a:spLocks noChangeShapeType="1"/>
          </p:cNvSpPr>
          <p:nvPr/>
        </p:nvSpPr>
        <p:spPr bwMode="auto">
          <a:xfrm flipV="1">
            <a:off x="6146800" y="5475113"/>
            <a:ext cx="274638" cy="130175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30" name="Line 1284"/>
          <p:cNvSpPr>
            <a:spLocks noChangeShapeType="1"/>
          </p:cNvSpPr>
          <p:nvPr/>
        </p:nvSpPr>
        <p:spPr bwMode="auto">
          <a:xfrm flipV="1">
            <a:off x="6149975" y="5564013"/>
            <a:ext cx="260350" cy="41275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31" name="Line 1285"/>
          <p:cNvSpPr>
            <a:spLocks noChangeShapeType="1"/>
          </p:cNvSpPr>
          <p:nvPr/>
        </p:nvSpPr>
        <p:spPr bwMode="auto">
          <a:xfrm>
            <a:off x="7099300" y="4730576"/>
            <a:ext cx="257175" cy="2635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32" name="Line 1286"/>
          <p:cNvSpPr>
            <a:spLocks noChangeShapeType="1"/>
          </p:cNvSpPr>
          <p:nvPr/>
        </p:nvSpPr>
        <p:spPr bwMode="auto">
          <a:xfrm>
            <a:off x="8048625" y="4632151"/>
            <a:ext cx="258763" cy="766762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33" name="Line 1287"/>
          <p:cNvSpPr>
            <a:spLocks noChangeShapeType="1"/>
          </p:cNvSpPr>
          <p:nvPr/>
        </p:nvSpPr>
        <p:spPr bwMode="auto">
          <a:xfrm flipV="1">
            <a:off x="8053388" y="5159201"/>
            <a:ext cx="254000" cy="105251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34" name="Line 1288"/>
          <p:cNvSpPr>
            <a:spLocks noChangeShapeType="1"/>
          </p:cNvSpPr>
          <p:nvPr/>
        </p:nvSpPr>
        <p:spPr bwMode="auto">
          <a:xfrm flipV="1">
            <a:off x="8053388" y="5538613"/>
            <a:ext cx="254000" cy="663575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35" name="Line 1289"/>
          <p:cNvSpPr>
            <a:spLocks noChangeShapeType="1"/>
          </p:cNvSpPr>
          <p:nvPr/>
        </p:nvSpPr>
        <p:spPr bwMode="auto">
          <a:xfrm flipV="1">
            <a:off x="7099300" y="5654501"/>
            <a:ext cx="257175" cy="53975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36" name="Line 1290"/>
          <p:cNvSpPr>
            <a:spLocks noChangeShapeType="1"/>
          </p:cNvSpPr>
          <p:nvPr/>
        </p:nvSpPr>
        <p:spPr bwMode="auto">
          <a:xfrm flipV="1">
            <a:off x="7105650" y="5871988"/>
            <a:ext cx="250825" cy="307975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37" name="Text Box 1291"/>
          <p:cNvSpPr txBox="1">
            <a:spLocks noChangeArrowheads="1"/>
          </p:cNvSpPr>
          <p:nvPr/>
        </p:nvSpPr>
        <p:spPr bwMode="auto">
          <a:xfrm>
            <a:off x="6302375" y="4355926"/>
            <a:ext cx="522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5s</a:t>
            </a:r>
            <a:r>
              <a:rPr kumimoji="1" lang="en-US" altLang="ja-JP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1/2</a:t>
            </a:r>
          </a:p>
        </p:txBody>
      </p:sp>
      <p:sp>
        <p:nvSpPr>
          <p:cNvPr id="238" name="Text Box 1292"/>
          <p:cNvSpPr txBox="1">
            <a:spLocks noChangeArrowheads="1"/>
          </p:cNvSpPr>
          <p:nvPr/>
        </p:nvSpPr>
        <p:spPr bwMode="auto">
          <a:xfrm>
            <a:off x="6297613" y="5195713"/>
            <a:ext cx="54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4d</a:t>
            </a:r>
            <a:r>
              <a:rPr kumimoji="1" lang="en-US" altLang="ja-JP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5/2</a:t>
            </a:r>
          </a:p>
        </p:txBody>
      </p:sp>
      <p:sp>
        <p:nvSpPr>
          <p:cNvPr id="239" name="Text Box 1293"/>
          <p:cNvSpPr txBox="1">
            <a:spLocks noChangeArrowheads="1"/>
          </p:cNvSpPr>
          <p:nvPr/>
        </p:nvSpPr>
        <p:spPr bwMode="auto">
          <a:xfrm>
            <a:off x="6300788" y="5622751"/>
            <a:ext cx="54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4d</a:t>
            </a:r>
            <a:r>
              <a:rPr kumimoji="1" lang="en-US" altLang="ja-JP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3/2</a:t>
            </a:r>
          </a:p>
        </p:txBody>
      </p:sp>
      <p:sp>
        <p:nvSpPr>
          <p:cNvPr id="240" name="Text Box 1294"/>
          <p:cNvSpPr txBox="1">
            <a:spLocks noChangeArrowheads="1"/>
          </p:cNvSpPr>
          <p:nvPr/>
        </p:nvSpPr>
        <p:spPr bwMode="auto">
          <a:xfrm>
            <a:off x="5878513" y="5351288"/>
            <a:ext cx="373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4d</a:t>
            </a:r>
            <a:endParaRPr kumimoji="1" lang="en-US" altLang="ja-JP" sz="14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+mn-cs"/>
            </a:endParaRPr>
          </a:p>
        </p:txBody>
      </p:sp>
      <p:sp>
        <p:nvSpPr>
          <p:cNvPr id="241" name="Text Box 1295"/>
          <p:cNvSpPr txBox="1">
            <a:spLocks noChangeArrowheads="1"/>
          </p:cNvSpPr>
          <p:nvPr/>
        </p:nvSpPr>
        <p:spPr bwMode="auto">
          <a:xfrm>
            <a:off x="5883275" y="4284488"/>
            <a:ext cx="349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5s</a:t>
            </a:r>
            <a:endParaRPr kumimoji="1" lang="en-US" altLang="ja-JP" sz="14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+mn-cs"/>
            </a:endParaRPr>
          </a:p>
        </p:txBody>
      </p:sp>
      <p:sp>
        <p:nvSpPr>
          <p:cNvPr id="242" name="Text Box 1296"/>
          <p:cNvSpPr txBox="1">
            <a:spLocks noChangeArrowheads="1"/>
          </p:cNvSpPr>
          <p:nvPr/>
        </p:nvSpPr>
        <p:spPr bwMode="auto">
          <a:xfrm>
            <a:off x="7243763" y="4721051"/>
            <a:ext cx="522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6s</a:t>
            </a:r>
            <a:r>
              <a:rPr kumimoji="1" lang="en-US" altLang="ja-JP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1/2</a:t>
            </a:r>
          </a:p>
        </p:txBody>
      </p:sp>
      <p:sp>
        <p:nvSpPr>
          <p:cNvPr id="243" name="Text Box 1297"/>
          <p:cNvSpPr txBox="1">
            <a:spLocks noChangeArrowheads="1"/>
          </p:cNvSpPr>
          <p:nvPr/>
        </p:nvSpPr>
        <p:spPr bwMode="auto">
          <a:xfrm>
            <a:off x="7240588" y="5371926"/>
            <a:ext cx="54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5d</a:t>
            </a:r>
            <a:r>
              <a:rPr kumimoji="1" lang="en-US" altLang="ja-JP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5/2</a:t>
            </a:r>
          </a:p>
        </p:txBody>
      </p:sp>
      <p:sp>
        <p:nvSpPr>
          <p:cNvPr id="244" name="Text Box 1298"/>
          <p:cNvSpPr txBox="1">
            <a:spLocks noChangeArrowheads="1"/>
          </p:cNvSpPr>
          <p:nvPr/>
        </p:nvSpPr>
        <p:spPr bwMode="auto">
          <a:xfrm>
            <a:off x="7240588" y="5965651"/>
            <a:ext cx="54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5d</a:t>
            </a:r>
            <a:r>
              <a:rPr kumimoji="1" lang="en-US" altLang="ja-JP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3/2</a:t>
            </a:r>
          </a:p>
        </p:txBody>
      </p:sp>
      <p:sp>
        <p:nvSpPr>
          <p:cNvPr id="245" name="Text Box 1299"/>
          <p:cNvSpPr txBox="1">
            <a:spLocks noChangeArrowheads="1"/>
          </p:cNvSpPr>
          <p:nvPr/>
        </p:nvSpPr>
        <p:spPr bwMode="auto">
          <a:xfrm>
            <a:off x="6792913" y="5935488"/>
            <a:ext cx="373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5d</a:t>
            </a:r>
            <a:endParaRPr kumimoji="1" lang="en-US" altLang="ja-JP" sz="14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+mn-cs"/>
            </a:endParaRPr>
          </a:p>
        </p:txBody>
      </p:sp>
      <p:sp>
        <p:nvSpPr>
          <p:cNvPr id="246" name="Text Box 1300"/>
          <p:cNvSpPr txBox="1">
            <a:spLocks noChangeArrowheads="1"/>
          </p:cNvSpPr>
          <p:nvPr/>
        </p:nvSpPr>
        <p:spPr bwMode="auto">
          <a:xfrm>
            <a:off x="6797675" y="4476576"/>
            <a:ext cx="349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6s</a:t>
            </a:r>
            <a:endParaRPr kumimoji="1" lang="en-US" altLang="ja-JP" sz="14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+mn-cs"/>
            </a:endParaRPr>
          </a:p>
        </p:txBody>
      </p:sp>
      <p:sp>
        <p:nvSpPr>
          <p:cNvPr id="247" name="Text Box 1301"/>
          <p:cNvSpPr txBox="1">
            <a:spLocks noChangeArrowheads="1"/>
          </p:cNvSpPr>
          <p:nvPr/>
        </p:nvSpPr>
        <p:spPr bwMode="auto">
          <a:xfrm>
            <a:off x="8461375" y="5284613"/>
            <a:ext cx="601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7s</a:t>
            </a:r>
            <a:r>
              <a:rPr kumimoji="1" lang="en-US" altLang="ja-JP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1/2</a:t>
            </a: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  </a:t>
            </a:r>
            <a:endParaRPr kumimoji="1" lang="en-US" altLang="ja-JP" sz="14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+mn-cs"/>
            </a:endParaRPr>
          </a:p>
        </p:txBody>
      </p:sp>
      <p:sp>
        <p:nvSpPr>
          <p:cNvPr id="248" name="Text Box 1302"/>
          <p:cNvSpPr txBox="1">
            <a:spLocks noChangeArrowheads="1"/>
          </p:cNvSpPr>
          <p:nvPr/>
        </p:nvSpPr>
        <p:spPr bwMode="auto">
          <a:xfrm>
            <a:off x="8183563" y="4855988"/>
            <a:ext cx="54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6d</a:t>
            </a:r>
            <a:r>
              <a:rPr kumimoji="1" lang="en-US" altLang="ja-JP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5/2</a:t>
            </a:r>
          </a:p>
        </p:txBody>
      </p:sp>
      <p:sp>
        <p:nvSpPr>
          <p:cNvPr id="249" name="Text Box 1303"/>
          <p:cNvSpPr txBox="1">
            <a:spLocks noChangeArrowheads="1"/>
          </p:cNvSpPr>
          <p:nvPr/>
        </p:nvSpPr>
        <p:spPr bwMode="auto">
          <a:xfrm>
            <a:off x="8247063" y="5581476"/>
            <a:ext cx="54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6d</a:t>
            </a:r>
            <a:r>
              <a:rPr kumimoji="1" lang="en-US" altLang="ja-JP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3/2</a:t>
            </a:r>
          </a:p>
        </p:txBody>
      </p:sp>
      <p:sp>
        <p:nvSpPr>
          <p:cNvPr id="250" name="Text Box 1304"/>
          <p:cNvSpPr txBox="1">
            <a:spLocks noChangeArrowheads="1"/>
          </p:cNvSpPr>
          <p:nvPr/>
        </p:nvSpPr>
        <p:spPr bwMode="auto">
          <a:xfrm>
            <a:off x="7721600" y="5949776"/>
            <a:ext cx="371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6d</a:t>
            </a:r>
            <a:endParaRPr kumimoji="1" lang="en-US" altLang="ja-JP" sz="14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+mn-cs"/>
            </a:endParaRPr>
          </a:p>
        </p:txBody>
      </p:sp>
      <p:sp>
        <p:nvSpPr>
          <p:cNvPr id="251" name="Text Box 1305"/>
          <p:cNvSpPr txBox="1">
            <a:spLocks noChangeArrowheads="1"/>
          </p:cNvSpPr>
          <p:nvPr/>
        </p:nvSpPr>
        <p:spPr bwMode="auto">
          <a:xfrm>
            <a:off x="7726363" y="4381326"/>
            <a:ext cx="347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t>7s</a:t>
            </a:r>
            <a:endParaRPr kumimoji="1" lang="en-US" altLang="ja-JP" sz="14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+mn-cs"/>
            </a:endParaRPr>
          </a:p>
        </p:txBody>
      </p:sp>
      <p:sp>
        <p:nvSpPr>
          <p:cNvPr id="252" name="正方形/長方形 253"/>
          <p:cNvSpPr>
            <a:spLocks noChangeArrowheads="1"/>
          </p:cNvSpPr>
          <p:nvPr/>
        </p:nvSpPr>
        <p:spPr bwMode="auto">
          <a:xfrm>
            <a:off x="5857875" y="6284738"/>
            <a:ext cx="3000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The Chemistry of the Superheavy Elements,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M. </a:t>
            </a:r>
            <a:r>
              <a:rPr kumimoji="1" lang="en-US" altLang="ja-JP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Schädel</a:t>
            </a:r>
            <a:r>
              <a: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 (ed.), Kluwer Academic Publishers (2003).</a:t>
            </a:r>
          </a:p>
        </p:txBody>
      </p:sp>
      <p:grpSp>
        <p:nvGrpSpPr>
          <p:cNvPr id="253" name="グループ化 252"/>
          <p:cNvGrpSpPr/>
          <p:nvPr/>
        </p:nvGrpSpPr>
        <p:grpSpPr>
          <a:xfrm>
            <a:off x="2300685" y="5341301"/>
            <a:ext cx="855662" cy="827087"/>
            <a:chOff x="3762375" y="2965624"/>
            <a:chExt cx="855662" cy="827087"/>
          </a:xfrm>
        </p:grpSpPr>
        <p:sp>
          <p:nvSpPr>
            <p:cNvPr id="254" name="Oval 1218"/>
            <p:cNvSpPr>
              <a:spLocks noChangeArrowheads="1"/>
            </p:cNvSpPr>
            <p:nvPr/>
          </p:nvSpPr>
          <p:spPr bwMode="auto">
            <a:xfrm>
              <a:off x="3762375" y="2965624"/>
              <a:ext cx="855662" cy="8270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2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endParaRPr>
            </a:p>
          </p:txBody>
        </p:sp>
        <p:sp>
          <p:nvSpPr>
            <p:cNvPr id="255" name="Oval 1219"/>
            <p:cNvSpPr>
              <a:spLocks noChangeArrowheads="1"/>
            </p:cNvSpPr>
            <p:nvPr/>
          </p:nvSpPr>
          <p:spPr bwMode="auto">
            <a:xfrm>
              <a:off x="3847306" y="3058492"/>
              <a:ext cx="685800" cy="641350"/>
            </a:xfrm>
            <a:prstGeom prst="ellipse">
              <a:avLst/>
            </a:prstGeom>
            <a:gradFill rotWithShape="0">
              <a:gsLst>
                <a:gs pos="6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56" name="Oval 1220"/>
            <p:cNvSpPr>
              <a:spLocks noChangeArrowheads="1"/>
            </p:cNvSpPr>
            <p:nvPr/>
          </p:nvSpPr>
          <p:spPr bwMode="auto">
            <a:xfrm>
              <a:off x="4103687" y="3294236"/>
              <a:ext cx="173038" cy="1698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57" name="Rectangle 1221"/>
            <p:cNvSpPr>
              <a:spLocks noChangeArrowheads="1"/>
            </p:cNvSpPr>
            <p:nvPr/>
          </p:nvSpPr>
          <p:spPr bwMode="auto">
            <a:xfrm>
              <a:off x="4041775" y="3183779"/>
              <a:ext cx="2968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charset="0"/>
                </a:rPr>
                <a:t>+</a:t>
              </a:r>
            </a:p>
          </p:txBody>
        </p:sp>
      </p:grpSp>
      <p:sp>
        <p:nvSpPr>
          <p:cNvPr id="128" name="Rectangle 1237"/>
          <p:cNvSpPr>
            <a:spLocks noChangeArrowheads="1"/>
          </p:cNvSpPr>
          <p:nvPr/>
        </p:nvSpPr>
        <p:spPr bwMode="auto">
          <a:xfrm>
            <a:off x="73025" y="476672"/>
            <a:ext cx="2934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+mn-cs"/>
              </a:rPr>
              <a:t>Frontiers in chemistry</a:t>
            </a:r>
          </a:p>
        </p:txBody>
      </p:sp>
      <p:sp>
        <p:nvSpPr>
          <p:cNvPr id="126" name="Rectangle 1181"/>
          <p:cNvSpPr>
            <a:spLocks noChangeArrowheads="1"/>
          </p:cNvSpPr>
          <p:nvPr/>
        </p:nvSpPr>
        <p:spPr bwMode="auto">
          <a:xfrm>
            <a:off x="76200" y="6297497"/>
            <a:ext cx="2995216" cy="4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+mn-cs"/>
              </a:rPr>
              <a:t>3. Spin orbit coupling </a:t>
            </a:r>
          </a:p>
        </p:txBody>
      </p:sp>
    </p:spTree>
    <p:extLst>
      <p:ext uri="{BB962C8B-B14F-4D97-AF65-F5344CB8AC3E}">
        <p14:creationId xmlns:p14="http://schemas.microsoft.com/office/powerpoint/2010/main" val="2392748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AutoShape 2273" descr="20%"/>
          <p:cNvSpPr>
            <a:spLocks noChangeArrowheads="1"/>
          </p:cNvSpPr>
          <p:nvPr/>
        </p:nvSpPr>
        <p:spPr bwMode="auto">
          <a:xfrm flipH="1">
            <a:off x="6413762" y="3511033"/>
            <a:ext cx="131936" cy="110946"/>
          </a:xfrm>
          <a:prstGeom prst="rightArrow">
            <a:avLst>
              <a:gd name="adj1" fmla="val 50000"/>
              <a:gd name="adj2" fmla="val 45724"/>
            </a:avLst>
          </a:prstGeom>
          <a:solidFill>
            <a:srgbClr val="FFC000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34" name="Line 1231"/>
          <p:cNvSpPr>
            <a:spLocks noChangeShapeType="1"/>
          </p:cNvSpPr>
          <p:nvPr/>
        </p:nvSpPr>
        <p:spPr bwMode="auto">
          <a:xfrm>
            <a:off x="3943371" y="3131706"/>
            <a:ext cx="2620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35" name="Line 1232"/>
          <p:cNvSpPr>
            <a:spLocks noChangeShapeType="1"/>
          </p:cNvSpPr>
          <p:nvPr/>
        </p:nvSpPr>
        <p:spPr bwMode="auto">
          <a:xfrm>
            <a:off x="3943371" y="3307911"/>
            <a:ext cx="2620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36" name="Line 1233"/>
          <p:cNvSpPr>
            <a:spLocks noChangeShapeType="1"/>
          </p:cNvSpPr>
          <p:nvPr/>
        </p:nvSpPr>
        <p:spPr bwMode="auto">
          <a:xfrm>
            <a:off x="3684715" y="3064634"/>
            <a:ext cx="0" cy="30921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37" name="Line 1234"/>
          <p:cNvSpPr>
            <a:spLocks noChangeShapeType="1"/>
          </p:cNvSpPr>
          <p:nvPr/>
        </p:nvSpPr>
        <p:spPr bwMode="auto">
          <a:xfrm>
            <a:off x="3684715" y="3064634"/>
            <a:ext cx="1595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38" name="Line 1235"/>
          <p:cNvSpPr>
            <a:spLocks noChangeShapeType="1"/>
          </p:cNvSpPr>
          <p:nvPr/>
        </p:nvSpPr>
        <p:spPr bwMode="auto">
          <a:xfrm>
            <a:off x="3684715" y="3374983"/>
            <a:ext cx="1595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39" name="Line 1236"/>
          <p:cNvSpPr>
            <a:spLocks noChangeShapeType="1"/>
          </p:cNvSpPr>
          <p:nvPr/>
        </p:nvSpPr>
        <p:spPr bwMode="auto">
          <a:xfrm>
            <a:off x="3700667" y="3064634"/>
            <a:ext cx="0" cy="2614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40" name="Line 1237"/>
          <p:cNvSpPr>
            <a:spLocks noChangeShapeType="1"/>
          </p:cNvSpPr>
          <p:nvPr/>
        </p:nvSpPr>
        <p:spPr bwMode="auto">
          <a:xfrm>
            <a:off x="3700667" y="3348837"/>
            <a:ext cx="0" cy="2614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41" name="Line 1238"/>
          <p:cNvSpPr>
            <a:spLocks noChangeShapeType="1"/>
          </p:cNvSpPr>
          <p:nvPr/>
        </p:nvSpPr>
        <p:spPr bwMode="auto">
          <a:xfrm>
            <a:off x="3700667" y="3090780"/>
            <a:ext cx="242703" cy="4092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42" name="Line 1239"/>
          <p:cNvSpPr>
            <a:spLocks noChangeShapeType="1"/>
          </p:cNvSpPr>
          <p:nvPr/>
        </p:nvSpPr>
        <p:spPr bwMode="auto">
          <a:xfrm flipV="1">
            <a:off x="3700667" y="3307911"/>
            <a:ext cx="242703" cy="4092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43" name="Line 1241"/>
          <p:cNvSpPr>
            <a:spLocks noChangeShapeType="1"/>
          </p:cNvSpPr>
          <p:nvPr/>
        </p:nvSpPr>
        <p:spPr bwMode="auto">
          <a:xfrm flipH="1">
            <a:off x="4222955" y="3064634"/>
            <a:ext cx="0" cy="30885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44" name="Line 1242"/>
          <p:cNvSpPr>
            <a:spLocks noChangeShapeType="1"/>
          </p:cNvSpPr>
          <p:nvPr/>
        </p:nvSpPr>
        <p:spPr bwMode="auto">
          <a:xfrm flipH="1">
            <a:off x="4207963" y="3064634"/>
            <a:ext cx="1499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45" name="Line 1243"/>
          <p:cNvSpPr>
            <a:spLocks noChangeShapeType="1"/>
          </p:cNvSpPr>
          <p:nvPr/>
        </p:nvSpPr>
        <p:spPr bwMode="auto">
          <a:xfrm flipH="1">
            <a:off x="4207963" y="3374983"/>
            <a:ext cx="1499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46" name="Line 1244"/>
          <p:cNvSpPr>
            <a:spLocks noChangeShapeType="1"/>
          </p:cNvSpPr>
          <p:nvPr/>
        </p:nvSpPr>
        <p:spPr bwMode="auto">
          <a:xfrm flipH="1">
            <a:off x="4207963" y="3064634"/>
            <a:ext cx="0" cy="2548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47" name="Line 1245"/>
          <p:cNvSpPr>
            <a:spLocks noChangeShapeType="1"/>
          </p:cNvSpPr>
          <p:nvPr/>
        </p:nvSpPr>
        <p:spPr bwMode="auto">
          <a:xfrm flipH="1">
            <a:off x="4207963" y="3349496"/>
            <a:ext cx="0" cy="2548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48" name="Line 1246"/>
          <p:cNvSpPr>
            <a:spLocks noChangeShapeType="1"/>
          </p:cNvSpPr>
          <p:nvPr/>
        </p:nvSpPr>
        <p:spPr bwMode="auto">
          <a:xfrm flipH="1">
            <a:off x="3963580" y="3100616"/>
            <a:ext cx="197904" cy="3148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49" name="Line 1247"/>
          <p:cNvSpPr>
            <a:spLocks noChangeShapeType="1"/>
          </p:cNvSpPr>
          <p:nvPr/>
        </p:nvSpPr>
        <p:spPr bwMode="auto">
          <a:xfrm flipH="1" flipV="1">
            <a:off x="3963580" y="3307516"/>
            <a:ext cx="244382" cy="4198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50" name="Rectangle 1248"/>
          <p:cNvSpPr>
            <a:spLocks noChangeArrowheads="1"/>
          </p:cNvSpPr>
          <p:nvPr/>
        </p:nvSpPr>
        <p:spPr bwMode="auto">
          <a:xfrm>
            <a:off x="1143444" y="3421461"/>
            <a:ext cx="103450" cy="49476"/>
          </a:xfrm>
          <a:prstGeom prst="rect">
            <a:avLst/>
          </a:prstGeom>
          <a:noFill/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51" name="Rectangle 1249"/>
          <p:cNvSpPr>
            <a:spLocks noChangeArrowheads="1"/>
          </p:cNvSpPr>
          <p:nvPr/>
        </p:nvSpPr>
        <p:spPr bwMode="auto">
          <a:xfrm>
            <a:off x="2486795" y="2788767"/>
            <a:ext cx="517250" cy="859084"/>
          </a:xfrm>
          <a:prstGeom prst="rect">
            <a:avLst/>
          </a:prstGeom>
          <a:solidFill>
            <a:srgbClr val="FFFFFF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52" name="Rectangle 1250"/>
          <p:cNvSpPr>
            <a:spLocks noChangeArrowheads="1"/>
          </p:cNvSpPr>
          <p:nvPr/>
        </p:nvSpPr>
        <p:spPr bwMode="auto">
          <a:xfrm>
            <a:off x="3143477" y="2790266"/>
            <a:ext cx="515751" cy="859085"/>
          </a:xfrm>
          <a:prstGeom prst="rect">
            <a:avLst/>
          </a:prstGeom>
          <a:solidFill>
            <a:srgbClr val="FFFFFF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53" name="Arc 1251"/>
          <p:cNvSpPr>
            <a:spLocks/>
          </p:cNvSpPr>
          <p:nvPr/>
        </p:nvSpPr>
        <p:spPr bwMode="auto">
          <a:xfrm flipH="1" flipV="1">
            <a:off x="1513764" y="2442434"/>
            <a:ext cx="553233" cy="776625"/>
          </a:xfrm>
          <a:custGeom>
            <a:avLst/>
            <a:gdLst>
              <a:gd name="T0" fmla="*/ 0 w 15400"/>
              <a:gd name="T1" fmla="*/ 0 h 21600"/>
              <a:gd name="T2" fmla="*/ 847578420 w 15400"/>
              <a:gd name="T3" fmla="*/ 356121875 h 21600"/>
              <a:gd name="T4" fmla="*/ 0 w 15400"/>
              <a:gd name="T5" fmla="*/ 1191853363 h 21600"/>
              <a:gd name="T6" fmla="*/ 0 60000 65536"/>
              <a:gd name="T7" fmla="*/ 0 60000 65536"/>
              <a:gd name="T8" fmla="*/ 0 60000 65536"/>
              <a:gd name="T9" fmla="*/ 0 w 15400"/>
              <a:gd name="T10" fmla="*/ 0 h 21600"/>
              <a:gd name="T11" fmla="*/ 15400 w 154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00" h="21600" fill="none" extrusionOk="0">
                <a:moveTo>
                  <a:pt x="-1" y="0"/>
                </a:moveTo>
                <a:cubicBezTo>
                  <a:pt x="5790" y="0"/>
                  <a:pt x="11339" y="2325"/>
                  <a:pt x="15399" y="6454"/>
                </a:cubicBezTo>
              </a:path>
              <a:path w="15400" h="21600" stroke="0" extrusionOk="0">
                <a:moveTo>
                  <a:pt x="-1" y="0"/>
                </a:moveTo>
                <a:cubicBezTo>
                  <a:pt x="5790" y="0"/>
                  <a:pt x="11339" y="2325"/>
                  <a:pt x="15399" y="6454"/>
                </a:cubicBezTo>
                <a:lnTo>
                  <a:pt x="0" y="21600"/>
                </a:lnTo>
                <a:close/>
              </a:path>
            </a:pathLst>
          </a:custGeom>
          <a:noFill/>
          <a:ln w="15240">
            <a:solidFill>
              <a:srgbClr val="FF0000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54" name="Line 1252"/>
          <p:cNvSpPr>
            <a:spLocks noChangeShapeType="1"/>
          </p:cNvSpPr>
          <p:nvPr/>
        </p:nvSpPr>
        <p:spPr bwMode="auto">
          <a:xfrm>
            <a:off x="2443315" y="3037647"/>
            <a:ext cx="0" cy="36132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55" name="Line 1253"/>
          <p:cNvSpPr>
            <a:spLocks noChangeShapeType="1"/>
          </p:cNvSpPr>
          <p:nvPr/>
        </p:nvSpPr>
        <p:spPr bwMode="auto">
          <a:xfrm>
            <a:off x="2402835" y="3037647"/>
            <a:ext cx="0" cy="36132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56" name="Line 1254"/>
          <p:cNvSpPr>
            <a:spLocks noChangeShapeType="1"/>
          </p:cNvSpPr>
          <p:nvPr/>
        </p:nvSpPr>
        <p:spPr bwMode="auto">
          <a:xfrm>
            <a:off x="2402835" y="3400472"/>
            <a:ext cx="3598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57" name="Line 1255"/>
          <p:cNvSpPr>
            <a:spLocks noChangeShapeType="1"/>
          </p:cNvSpPr>
          <p:nvPr/>
        </p:nvSpPr>
        <p:spPr bwMode="auto">
          <a:xfrm>
            <a:off x="2402835" y="3037647"/>
            <a:ext cx="3598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58" name="Line 1256"/>
          <p:cNvSpPr>
            <a:spLocks noChangeShapeType="1"/>
          </p:cNvSpPr>
          <p:nvPr/>
        </p:nvSpPr>
        <p:spPr bwMode="auto">
          <a:xfrm>
            <a:off x="1725163" y="3476934"/>
            <a:ext cx="48276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59" name="Line 1257"/>
          <p:cNvSpPr>
            <a:spLocks noChangeShapeType="1"/>
          </p:cNvSpPr>
          <p:nvPr/>
        </p:nvSpPr>
        <p:spPr bwMode="auto">
          <a:xfrm flipV="1">
            <a:off x="2326372" y="3344998"/>
            <a:ext cx="7196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60" name="Line 1258"/>
          <p:cNvSpPr>
            <a:spLocks noChangeShapeType="1"/>
          </p:cNvSpPr>
          <p:nvPr/>
        </p:nvSpPr>
        <p:spPr bwMode="auto">
          <a:xfrm>
            <a:off x="2025018" y="3088622"/>
            <a:ext cx="37781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61" name="Line 1259"/>
          <p:cNvSpPr>
            <a:spLocks noChangeShapeType="1"/>
          </p:cNvSpPr>
          <p:nvPr/>
        </p:nvSpPr>
        <p:spPr bwMode="auto">
          <a:xfrm>
            <a:off x="1315860" y="3067632"/>
            <a:ext cx="409303" cy="41080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62" name="Line 1260"/>
          <p:cNvSpPr>
            <a:spLocks noChangeShapeType="1"/>
          </p:cNvSpPr>
          <p:nvPr/>
        </p:nvSpPr>
        <p:spPr bwMode="auto">
          <a:xfrm rot="1620000">
            <a:off x="1483779" y="2842741"/>
            <a:ext cx="41829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63" name="Line 1261"/>
          <p:cNvSpPr>
            <a:spLocks noChangeShapeType="1"/>
          </p:cNvSpPr>
          <p:nvPr/>
        </p:nvSpPr>
        <p:spPr bwMode="auto">
          <a:xfrm>
            <a:off x="1879588" y="2940193"/>
            <a:ext cx="145430" cy="14393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64" name="Arc 1262"/>
          <p:cNvSpPr>
            <a:spLocks/>
          </p:cNvSpPr>
          <p:nvPr/>
        </p:nvSpPr>
        <p:spPr bwMode="auto">
          <a:xfrm>
            <a:off x="1518263" y="3072130"/>
            <a:ext cx="658181" cy="692665"/>
          </a:xfrm>
          <a:custGeom>
            <a:avLst/>
            <a:gdLst>
              <a:gd name="T0" fmla="*/ 537583272 w 18341"/>
              <a:gd name="T1" fmla="*/ 0 h 19249"/>
              <a:gd name="T2" fmla="*/ 1006207508 w 18341"/>
              <a:gd name="T3" fmla="*/ 433668475 h 19249"/>
              <a:gd name="T4" fmla="*/ 0 w 18341"/>
              <a:gd name="T5" fmla="*/ 1064756942 h 19249"/>
              <a:gd name="T6" fmla="*/ 0 60000 65536"/>
              <a:gd name="T7" fmla="*/ 0 60000 65536"/>
              <a:gd name="T8" fmla="*/ 0 60000 65536"/>
              <a:gd name="T9" fmla="*/ 0 w 18341"/>
              <a:gd name="T10" fmla="*/ 0 h 19249"/>
              <a:gd name="T11" fmla="*/ 18341 w 18341"/>
              <a:gd name="T12" fmla="*/ 19249 h 192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341" h="19249" fill="none" extrusionOk="0">
                <a:moveTo>
                  <a:pt x="9799" y="-1"/>
                </a:moveTo>
                <a:cubicBezTo>
                  <a:pt x="13307" y="1785"/>
                  <a:pt x="16261" y="4496"/>
                  <a:pt x="18341" y="7839"/>
                </a:cubicBezTo>
              </a:path>
              <a:path w="18341" h="19249" stroke="0" extrusionOk="0">
                <a:moveTo>
                  <a:pt x="9799" y="-1"/>
                </a:moveTo>
                <a:cubicBezTo>
                  <a:pt x="13307" y="1785"/>
                  <a:pt x="16261" y="4496"/>
                  <a:pt x="18341" y="7839"/>
                </a:cubicBezTo>
                <a:lnTo>
                  <a:pt x="0" y="19249"/>
                </a:lnTo>
                <a:close/>
              </a:path>
            </a:pathLst>
          </a:cu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65" name="Line 1263"/>
          <p:cNvSpPr>
            <a:spLocks noChangeShapeType="1"/>
          </p:cNvSpPr>
          <p:nvPr/>
        </p:nvSpPr>
        <p:spPr bwMode="auto">
          <a:xfrm rot="18900000">
            <a:off x="2185440" y="3415464"/>
            <a:ext cx="16941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66" name="Line 1264"/>
          <p:cNvSpPr>
            <a:spLocks noChangeShapeType="1"/>
          </p:cNvSpPr>
          <p:nvPr/>
        </p:nvSpPr>
        <p:spPr bwMode="auto">
          <a:xfrm>
            <a:off x="1315860" y="2941693"/>
            <a:ext cx="0" cy="12893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67" name="Line 1265"/>
          <p:cNvSpPr>
            <a:spLocks noChangeShapeType="1"/>
          </p:cNvSpPr>
          <p:nvPr/>
        </p:nvSpPr>
        <p:spPr bwMode="auto">
          <a:xfrm rot="18900000">
            <a:off x="1275380" y="2842741"/>
            <a:ext cx="265371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68" name="Line 1266"/>
          <p:cNvSpPr>
            <a:spLocks noChangeShapeType="1"/>
          </p:cNvSpPr>
          <p:nvPr/>
        </p:nvSpPr>
        <p:spPr bwMode="auto">
          <a:xfrm rot="13500000" flipH="1">
            <a:off x="1260387" y="3538405"/>
            <a:ext cx="13643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69" name="Line 1267"/>
          <p:cNvSpPr>
            <a:spLocks noChangeShapeType="1"/>
          </p:cNvSpPr>
          <p:nvPr/>
        </p:nvSpPr>
        <p:spPr bwMode="auto">
          <a:xfrm rot="13500000" flipH="1">
            <a:off x="1474783" y="2401954"/>
            <a:ext cx="0" cy="39730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70" name="Line 1268"/>
          <p:cNvSpPr>
            <a:spLocks noChangeShapeType="1"/>
          </p:cNvSpPr>
          <p:nvPr/>
        </p:nvSpPr>
        <p:spPr bwMode="auto">
          <a:xfrm rot="13500000" flipH="1">
            <a:off x="1996531" y="2845740"/>
            <a:ext cx="44678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71" name="Line 1269"/>
          <p:cNvSpPr>
            <a:spLocks noChangeShapeType="1"/>
          </p:cNvSpPr>
          <p:nvPr/>
        </p:nvSpPr>
        <p:spPr bwMode="auto">
          <a:xfrm rot="12420000" flipH="1">
            <a:off x="1588728" y="2575870"/>
            <a:ext cx="5007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72" name="Line 1270"/>
          <p:cNvSpPr>
            <a:spLocks noChangeShapeType="1"/>
          </p:cNvSpPr>
          <p:nvPr/>
        </p:nvSpPr>
        <p:spPr bwMode="auto">
          <a:xfrm rot="16200000" flipH="1">
            <a:off x="968778" y="3177829"/>
            <a:ext cx="62219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73" name="Line 1271"/>
          <p:cNvSpPr>
            <a:spLocks noChangeShapeType="1"/>
          </p:cNvSpPr>
          <p:nvPr/>
        </p:nvSpPr>
        <p:spPr bwMode="auto">
          <a:xfrm rot="16200000" flipH="1">
            <a:off x="1982287" y="3401221"/>
            <a:ext cx="79011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74" name="Line 1272"/>
          <p:cNvSpPr>
            <a:spLocks noChangeShapeType="1"/>
          </p:cNvSpPr>
          <p:nvPr/>
        </p:nvSpPr>
        <p:spPr bwMode="auto">
          <a:xfrm rot="12300000" flipH="1">
            <a:off x="1351843" y="3691331"/>
            <a:ext cx="5022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75" name="Line 1273"/>
          <p:cNvSpPr>
            <a:spLocks noChangeShapeType="1"/>
          </p:cNvSpPr>
          <p:nvPr/>
        </p:nvSpPr>
        <p:spPr bwMode="auto">
          <a:xfrm rot="10800000" flipH="1">
            <a:off x="1828612" y="3796280"/>
            <a:ext cx="54873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76" name="Line 1274"/>
          <p:cNvSpPr>
            <a:spLocks noChangeShapeType="1"/>
          </p:cNvSpPr>
          <p:nvPr/>
        </p:nvSpPr>
        <p:spPr bwMode="auto">
          <a:xfrm flipH="1">
            <a:off x="1867593" y="3602873"/>
            <a:ext cx="50975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77" name="Line 1275"/>
          <p:cNvSpPr>
            <a:spLocks noChangeShapeType="1"/>
          </p:cNvSpPr>
          <p:nvPr/>
        </p:nvSpPr>
        <p:spPr bwMode="auto">
          <a:xfrm rot="12300000" flipH="1" flipV="1">
            <a:off x="1462789" y="3509918"/>
            <a:ext cx="42579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78" name="Line 1276"/>
          <p:cNvSpPr>
            <a:spLocks noChangeShapeType="1"/>
          </p:cNvSpPr>
          <p:nvPr/>
        </p:nvSpPr>
        <p:spPr bwMode="auto">
          <a:xfrm rot="13500000" flipH="1">
            <a:off x="1381828" y="3379482"/>
            <a:ext cx="11694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79" name="Line 1277"/>
          <p:cNvSpPr>
            <a:spLocks noChangeShapeType="1"/>
          </p:cNvSpPr>
          <p:nvPr/>
        </p:nvSpPr>
        <p:spPr bwMode="auto">
          <a:xfrm rot="6180000">
            <a:off x="1748400" y="3701077"/>
            <a:ext cx="196406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80" name="Line 1278"/>
          <p:cNvSpPr>
            <a:spLocks noChangeShapeType="1"/>
          </p:cNvSpPr>
          <p:nvPr/>
        </p:nvSpPr>
        <p:spPr bwMode="auto">
          <a:xfrm rot="2100000" flipH="1">
            <a:off x="1423808" y="3406469"/>
            <a:ext cx="1500" cy="19490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81" name="Line 1279"/>
          <p:cNvSpPr>
            <a:spLocks noChangeShapeType="1"/>
          </p:cNvSpPr>
          <p:nvPr/>
        </p:nvSpPr>
        <p:spPr bwMode="auto">
          <a:xfrm rot="18900000">
            <a:off x="1267883" y="3365988"/>
            <a:ext cx="7496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82" name="Line 1280"/>
          <p:cNvSpPr>
            <a:spLocks noChangeShapeType="1"/>
          </p:cNvSpPr>
          <p:nvPr/>
        </p:nvSpPr>
        <p:spPr bwMode="auto">
          <a:xfrm>
            <a:off x="1330853" y="3343499"/>
            <a:ext cx="7196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83" name="Line 1281"/>
          <p:cNvSpPr>
            <a:spLocks noChangeShapeType="1"/>
          </p:cNvSpPr>
          <p:nvPr/>
        </p:nvSpPr>
        <p:spPr bwMode="auto">
          <a:xfrm>
            <a:off x="3762677" y="2757282"/>
            <a:ext cx="38681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84" name="Line 1282"/>
          <p:cNvSpPr>
            <a:spLocks noChangeShapeType="1"/>
          </p:cNvSpPr>
          <p:nvPr/>
        </p:nvSpPr>
        <p:spPr bwMode="auto">
          <a:xfrm>
            <a:off x="3762677" y="3682335"/>
            <a:ext cx="38681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85" name="Line 1283"/>
          <p:cNvSpPr>
            <a:spLocks noChangeShapeType="1"/>
          </p:cNvSpPr>
          <p:nvPr/>
        </p:nvSpPr>
        <p:spPr bwMode="auto">
          <a:xfrm>
            <a:off x="3762677" y="2923702"/>
            <a:ext cx="38681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86" name="Line 1284"/>
          <p:cNvSpPr>
            <a:spLocks noChangeShapeType="1"/>
          </p:cNvSpPr>
          <p:nvPr/>
        </p:nvSpPr>
        <p:spPr bwMode="auto">
          <a:xfrm>
            <a:off x="3762677" y="3514416"/>
            <a:ext cx="38681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87" name="Line 1285"/>
          <p:cNvSpPr>
            <a:spLocks noChangeShapeType="1"/>
          </p:cNvSpPr>
          <p:nvPr/>
        </p:nvSpPr>
        <p:spPr bwMode="auto">
          <a:xfrm>
            <a:off x="3857132" y="3025653"/>
            <a:ext cx="19640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88" name="Line 1286"/>
          <p:cNvSpPr>
            <a:spLocks noChangeShapeType="1"/>
          </p:cNvSpPr>
          <p:nvPr/>
        </p:nvSpPr>
        <p:spPr bwMode="auto">
          <a:xfrm>
            <a:off x="3857132" y="3413965"/>
            <a:ext cx="19640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89" name="Line 1287"/>
          <p:cNvSpPr>
            <a:spLocks noChangeShapeType="1"/>
          </p:cNvSpPr>
          <p:nvPr/>
        </p:nvSpPr>
        <p:spPr bwMode="auto">
          <a:xfrm flipV="1">
            <a:off x="3827147" y="3025653"/>
            <a:ext cx="29986" cy="299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90" name="Line 1288"/>
          <p:cNvSpPr>
            <a:spLocks noChangeShapeType="1"/>
          </p:cNvSpPr>
          <p:nvPr/>
        </p:nvSpPr>
        <p:spPr bwMode="auto">
          <a:xfrm flipV="1">
            <a:off x="4055037" y="3382480"/>
            <a:ext cx="31484" cy="299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91" name="Line 1289"/>
          <p:cNvSpPr>
            <a:spLocks noChangeShapeType="1"/>
          </p:cNvSpPr>
          <p:nvPr/>
        </p:nvSpPr>
        <p:spPr bwMode="auto">
          <a:xfrm>
            <a:off x="4055037" y="3025653"/>
            <a:ext cx="31484" cy="299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92" name="Line 1290"/>
          <p:cNvSpPr>
            <a:spLocks noChangeShapeType="1"/>
          </p:cNvSpPr>
          <p:nvPr/>
        </p:nvSpPr>
        <p:spPr bwMode="auto">
          <a:xfrm>
            <a:off x="3828646" y="3382480"/>
            <a:ext cx="29986" cy="299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93" name="Rectangle 1291"/>
          <p:cNvSpPr>
            <a:spLocks noChangeArrowheads="1"/>
          </p:cNvSpPr>
          <p:nvPr/>
        </p:nvSpPr>
        <p:spPr bwMode="auto">
          <a:xfrm>
            <a:off x="3659228" y="3064634"/>
            <a:ext cx="25487" cy="308851"/>
          </a:xfrm>
          <a:prstGeom prst="rect">
            <a:avLst/>
          </a:prstGeom>
          <a:solidFill>
            <a:srgbClr val="FFFFFF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94" name="Rectangle 1292"/>
          <p:cNvSpPr>
            <a:spLocks noChangeArrowheads="1"/>
          </p:cNvSpPr>
          <p:nvPr/>
        </p:nvSpPr>
        <p:spPr bwMode="auto">
          <a:xfrm>
            <a:off x="2585747" y="2637340"/>
            <a:ext cx="322344" cy="1164938"/>
          </a:xfrm>
          <a:prstGeom prst="rect">
            <a:avLst/>
          </a:prstGeom>
          <a:solidFill>
            <a:srgbClr val="FFFFFF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95" name="Rectangle 1293"/>
          <p:cNvSpPr>
            <a:spLocks noChangeArrowheads="1"/>
          </p:cNvSpPr>
          <p:nvPr/>
        </p:nvSpPr>
        <p:spPr bwMode="auto">
          <a:xfrm>
            <a:off x="3245428" y="2637340"/>
            <a:ext cx="322344" cy="1164938"/>
          </a:xfrm>
          <a:prstGeom prst="rect">
            <a:avLst/>
          </a:prstGeom>
          <a:solidFill>
            <a:srgbClr val="FFFFFF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96" name="Rectangle 1294"/>
          <p:cNvSpPr>
            <a:spLocks noChangeArrowheads="1"/>
          </p:cNvSpPr>
          <p:nvPr/>
        </p:nvSpPr>
        <p:spPr bwMode="auto">
          <a:xfrm>
            <a:off x="2446314" y="3090121"/>
            <a:ext cx="1214413" cy="259375"/>
          </a:xfrm>
          <a:prstGeom prst="rect">
            <a:avLst/>
          </a:prstGeom>
          <a:solidFill>
            <a:srgbClr val="FFFFFF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97" name="Line 1295"/>
          <p:cNvSpPr>
            <a:spLocks noChangeShapeType="1"/>
          </p:cNvSpPr>
          <p:nvPr/>
        </p:nvSpPr>
        <p:spPr bwMode="auto">
          <a:xfrm rot="12420000" flipH="1">
            <a:off x="1498772" y="2740790"/>
            <a:ext cx="48126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98" name="Line 1296"/>
          <p:cNvSpPr>
            <a:spLocks noChangeShapeType="1"/>
          </p:cNvSpPr>
          <p:nvPr/>
        </p:nvSpPr>
        <p:spPr bwMode="auto">
          <a:xfrm rot="17820000" flipH="1">
            <a:off x="1474783" y="2547383"/>
            <a:ext cx="19190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599" name="Line 1297"/>
          <p:cNvSpPr>
            <a:spLocks noChangeShapeType="1"/>
          </p:cNvSpPr>
          <p:nvPr/>
        </p:nvSpPr>
        <p:spPr bwMode="auto">
          <a:xfrm rot="2700000">
            <a:off x="1894580" y="2953687"/>
            <a:ext cx="31484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00" name="Line 1298"/>
          <p:cNvSpPr>
            <a:spLocks noChangeShapeType="1"/>
          </p:cNvSpPr>
          <p:nvPr/>
        </p:nvSpPr>
        <p:spPr bwMode="auto">
          <a:xfrm flipV="1">
            <a:off x="1953053" y="2698811"/>
            <a:ext cx="113945" cy="14692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01" name="Line 1299"/>
          <p:cNvSpPr>
            <a:spLocks noChangeShapeType="1"/>
          </p:cNvSpPr>
          <p:nvPr/>
        </p:nvSpPr>
        <p:spPr bwMode="auto">
          <a:xfrm flipV="1">
            <a:off x="2158453" y="3061635"/>
            <a:ext cx="16192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02" name="Line 1300"/>
          <p:cNvSpPr>
            <a:spLocks noChangeShapeType="1"/>
          </p:cNvSpPr>
          <p:nvPr/>
        </p:nvSpPr>
        <p:spPr bwMode="auto">
          <a:xfrm flipV="1">
            <a:off x="2320375" y="3003163"/>
            <a:ext cx="55474" cy="5547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03" name="Line 1301"/>
          <p:cNvSpPr>
            <a:spLocks noChangeShapeType="1"/>
          </p:cNvSpPr>
          <p:nvPr/>
        </p:nvSpPr>
        <p:spPr bwMode="auto">
          <a:xfrm rot="1620000">
            <a:off x="1510766" y="2916205"/>
            <a:ext cx="361326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04" name="Arc 1302"/>
          <p:cNvSpPr>
            <a:spLocks/>
          </p:cNvSpPr>
          <p:nvPr/>
        </p:nvSpPr>
        <p:spPr bwMode="auto">
          <a:xfrm rot="1278350" flipH="1" flipV="1">
            <a:off x="1836109" y="3012159"/>
            <a:ext cx="65968" cy="58472"/>
          </a:xfrm>
          <a:custGeom>
            <a:avLst/>
            <a:gdLst>
              <a:gd name="T0" fmla="*/ 102534 w 21600"/>
              <a:gd name="T1" fmla="*/ 0 h 21386"/>
              <a:gd name="T2" fmla="*/ 730453 w 21600"/>
              <a:gd name="T3" fmla="*/ 518904 h 21386"/>
              <a:gd name="T4" fmla="*/ 0 w 21600"/>
              <a:gd name="T5" fmla="*/ 518904 h 21386"/>
              <a:gd name="T6" fmla="*/ 0 60000 65536"/>
              <a:gd name="T7" fmla="*/ 0 60000 65536"/>
              <a:gd name="T8" fmla="*/ 0 60000 65536"/>
              <a:gd name="T9" fmla="*/ 0 w 21600"/>
              <a:gd name="T10" fmla="*/ 0 h 21386"/>
              <a:gd name="T11" fmla="*/ 21600 w 21600"/>
              <a:gd name="T12" fmla="*/ 21386 h 213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86" fill="none" extrusionOk="0">
                <a:moveTo>
                  <a:pt x="3032" y="-1"/>
                </a:moveTo>
                <a:cubicBezTo>
                  <a:pt x="13683" y="1509"/>
                  <a:pt x="21600" y="10628"/>
                  <a:pt x="21600" y="21386"/>
                </a:cubicBezTo>
              </a:path>
              <a:path w="21600" h="21386" stroke="0" extrusionOk="0">
                <a:moveTo>
                  <a:pt x="3032" y="-1"/>
                </a:moveTo>
                <a:cubicBezTo>
                  <a:pt x="13683" y="1509"/>
                  <a:pt x="21600" y="10628"/>
                  <a:pt x="21600" y="21386"/>
                </a:cubicBezTo>
                <a:lnTo>
                  <a:pt x="0" y="21386"/>
                </a:lnTo>
                <a:close/>
              </a:path>
            </a:pathLst>
          </a:cu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05" name="Arc 1303"/>
          <p:cNvSpPr>
            <a:spLocks/>
          </p:cNvSpPr>
          <p:nvPr/>
        </p:nvSpPr>
        <p:spPr bwMode="auto">
          <a:xfrm rot="2700000">
            <a:off x="1309863" y="2869728"/>
            <a:ext cx="254877" cy="248880"/>
          </a:xfrm>
          <a:custGeom>
            <a:avLst/>
            <a:gdLst>
              <a:gd name="T0" fmla="*/ 12690997 w 21162"/>
              <a:gd name="T1" fmla="*/ 0 h 20715"/>
              <a:gd name="T2" fmla="*/ 43890889 w 21162"/>
              <a:gd name="T3" fmla="*/ 33741403 h 20715"/>
              <a:gd name="T4" fmla="*/ 0 w 21162"/>
              <a:gd name="T5" fmla="*/ 42647692 h 20715"/>
              <a:gd name="T6" fmla="*/ 0 60000 65536"/>
              <a:gd name="T7" fmla="*/ 0 60000 65536"/>
              <a:gd name="T8" fmla="*/ 0 60000 65536"/>
              <a:gd name="T9" fmla="*/ 0 w 21162"/>
              <a:gd name="T10" fmla="*/ 0 h 20715"/>
              <a:gd name="T11" fmla="*/ 21162 w 21162"/>
              <a:gd name="T12" fmla="*/ 20715 h 207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62" h="20715" fill="none" extrusionOk="0">
                <a:moveTo>
                  <a:pt x="6119" y="-1"/>
                </a:moveTo>
                <a:cubicBezTo>
                  <a:pt x="13777" y="2262"/>
                  <a:pt x="19562" y="8565"/>
                  <a:pt x="21162" y="16388"/>
                </a:cubicBezTo>
              </a:path>
              <a:path w="21162" h="20715" stroke="0" extrusionOk="0">
                <a:moveTo>
                  <a:pt x="6119" y="-1"/>
                </a:moveTo>
                <a:cubicBezTo>
                  <a:pt x="13777" y="2262"/>
                  <a:pt x="19562" y="8565"/>
                  <a:pt x="21162" y="16388"/>
                </a:cubicBezTo>
                <a:lnTo>
                  <a:pt x="0" y="20715"/>
                </a:lnTo>
                <a:close/>
              </a:path>
            </a:pathLst>
          </a:cu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06" name="Arc 1304"/>
          <p:cNvSpPr>
            <a:spLocks/>
          </p:cNvSpPr>
          <p:nvPr/>
        </p:nvSpPr>
        <p:spPr bwMode="auto">
          <a:xfrm rot="9727398">
            <a:off x="1447796" y="2550382"/>
            <a:ext cx="824601" cy="935548"/>
          </a:xfrm>
          <a:custGeom>
            <a:avLst/>
            <a:gdLst>
              <a:gd name="T0" fmla="*/ 607893212 w 18389"/>
              <a:gd name="T1" fmla="*/ 0 h 20840"/>
              <a:gd name="T2" fmla="*/ 1968397158 w 18389"/>
              <a:gd name="T3" fmla="*/ 1021152307 h 20840"/>
              <a:gd name="T4" fmla="*/ 0 w 18389"/>
              <a:gd name="T5" fmla="*/ 2147483647 h 20840"/>
              <a:gd name="T6" fmla="*/ 0 60000 65536"/>
              <a:gd name="T7" fmla="*/ 0 60000 65536"/>
              <a:gd name="T8" fmla="*/ 0 60000 65536"/>
              <a:gd name="T9" fmla="*/ 0 w 18389"/>
              <a:gd name="T10" fmla="*/ 0 h 20840"/>
              <a:gd name="T11" fmla="*/ 18389 w 18389"/>
              <a:gd name="T12" fmla="*/ 20840 h 208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389" h="20840" fill="none" extrusionOk="0">
                <a:moveTo>
                  <a:pt x="5679" y="-1"/>
                </a:moveTo>
                <a:cubicBezTo>
                  <a:pt x="10968" y="1441"/>
                  <a:pt x="15512" y="4840"/>
                  <a:pt x="18388" y="9508"/>
                </a:cubicBezTo>
              </a:path>
              <a:path w="18389" h="20840" stroke="0" extrusionOk="0">
                <a:moveTo>
                  <a:pt x="5679" y="-1"/>
                </a:moveTo>
                <a:cubicBezTo>
                  <a:pt x="10968" y="1441"/>
                  <a:pt x="15512" y="4840"/>
                  <a:pt x="18388" y="9508"/>
                </a:cubicBezTo>
                <a:lnTo>
                  <a:pt x="0" y="20840"/>
                </a:lnTo>
                <a:close/>
              </a:path>
            </a:pathLst>
          </a:cu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07" name="Arc 1305"/>
          <p:cNvSpPr>
            <a:spLocks/>
          </p:cNvSpPr>
          <p:nvPr/>
        </p:nvSpPr>
        <p:spPr bwMode="auto">
          <a:xfrm rot="2832599" flipV="1">
            <a:off x="2146459" y="3358492"/>
            <a:ext cx="40481" cy="55473"/>
          </a:xfrm>
          <a:custGeom>
            <a:avLst/>
            <a:gdLst>
              <a:gd name="T0" fmla="*/ 129192 w 21600"/>
              <a:gd name="T1" fmla="*/ 0 h 35322"/>
              <a:gd name="T2" fmla="*/ 21598 w 21600"/>
              <a:gd name="T3" fmla="*/ 162422 h 35322"/>
              <a:gd name="T4" fmla="*/ 0 w 21600"/>
              <a:gd name="T5" fmla="*/ 63915 h 35322"/>
              <a:gd name="T6" fmla="*/ 0 60000 65536"/>
              <a:gd name="T7" fmla="*/ 0 60000 65536"/>
              <a:gd name="T8" fmla="*/ 0 60000 65536"/>
              <a:gd name="T9" fmla="*/ 0 w 21600"/>
              <a:gd name="T10" fmla="*/ 0 h 35322"/>
              <a:gd name="T11" fmla="*/ 21600 w 21600"/>
              <a:gd name="T12" fmla="*/ 35322 h 353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5322" fill="none" extrusionOk="0">
                <a:moveTo>
                  <a:pt x="16533" y="-1"/>
                </a:moveTo>
                <a:cubicBezTo>
                  <a:pt x="19805" y="3892"/>
                  <a:pt x="21600" y="8814"/>
                  <a:pt x="21600" y="13900"/>
                </a:cubicBezTo>
                <a:cubicBezTo>
                  <a:pt x="21600" y="24760"/>
                  <a:pt x="13535" y="33932"/>
                  <a:pt x="2764" y="35322"/>
                </a:cubicBezTo>
              </a:path>
              <a:path w="21600" h="35322" stroke="0" extrusionOk="0">
                <a:moveTo>
                  <a:pt x="16533" y="-1"/>
                </a:moveTo>
                <a:cubicBezTo>
                  <a:pt x="19805" y="3892"/>
                  <a:pt x="21600" y="8814"/>
                  <a:pt x="21600" y="13900"/>
                </a:cubicBezTo>
                <a:cubicBezTo>
                  <a:pt x="21600" y="24760"/>
                  <a:pt x="13535" y="33932"/>
                  <a:pt x="2764" y="35322"/>
                </a:cubicBezTo>
                <a:lnTo>
                  <a:pt x="0" y="13900"/>
                </a:lnTo>
                <a:close/>
              </a:path>
            </a:pathLst>
          </a:cu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08" name="Arc 1306"/>
          <p:cNvSpPr>
            <a:spLocks/>
          </p:cNvSpPr>
          <p:nvPr/>
        </p:nvSpPr>
        <p:spPr bwMode="auto">
          <a:xfrm rot="13006393">
            <a:off x="1462789" y="3136599"/>
            <a:ext cx="43479" cy="43479"/>
          </a:xfrm>
          <a:custGeom>
            <a:avLst/>
            <a:gdLst>
              <a:gd name="T0" fmla="*/ 0 w 21600"/>
              <a:gd name="T1" fmla="*/ 0 h 21600"/>
              <a:gd name="T2" fmla="*/ 209143 w 21600"/>
              <a:gd name="T3" fmla="*/ 209129 h 21600"/>
              <a:gd name="T4" fmla="*/ 0 w 21600"/>
              <a:gd name="T5" fmla="*/ 20912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09" name="Arc 1307"/>
          <p:cNvSpPr>
            <a:spLocks/>
          </p:cNvSpPr>
          <p:nvPr/>
        </p:nvSpPr>
        <p:spPr bwMode="auto">
          <a:xfrm rot="2700000" flipH="1">
            <a:off x="1492775" y="2824750"/>
            <a:ext cx="32984" cy="58471"/>
          </a:xfrm>
          <a:custGeom>
            <a:avLst/>
            <a:gdLst>
              <a:gd name="T0" fmla="*/ 37263 w 21600"/>
              <a:gd name="T1" fmla="*/ 0 h 38901"/>
              <a:gd name="T2" fmla="*/ 41976 w 21600"/>
              <a:gd name="T3" fmla="*/ 156821 h 38901"/>
              <a:gd name="T4" fmla="*/ 0 w 21600"/>
              <a:gd name="T5" fmla="*/ 79492 h 38901"/>
              <a:gd name="T6" fmla="*/ 0 60000 65536"/>
              <a:gd name="T7" fmla="*/ 0 60000 65536"/>
              <a:gd name="T8" fmla="*/ 0 60000 65536"/>
              <a:gd name="T9" fmla="*/ 0 w 21600"/>
              <a:gd name="T10" fmla="*/ 0 h 38901"/>
              <a:gd name="T11" fmla="*/ 21600 w 21600"/>
              <a:gd name="T12" fmla="*/ 38901 h 389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8901" fill="none" extrusionOk="0">
                <a:moveTo>
                  <a:pt x="8815" y="-1"/>
                </a:moveTo>
                <a:cubicBezTo>
                  <a:pt x="16592" y="3476"/>
                  <a:pt x="21600" y="11199"/>
                  <a:pt x="21600" y="19719"/>
                </a:cubicBezTo>
                <a:cubicBezTo>
                  <a:pt x="21600" y="27791"/>
                  <a:pt x="17098" y="35190"/>
                  <a:pt x="9930" y="38901"/>
                </a:cubicBezTo>
              </a:path>
              <a:path w="21600" h="38901" stroke="0" extrusionOk="0">
                <a:moveTo>
                  <a:pt x="8815" y="-1"/>
                </a:moveTo>
                <a:cubicBezTo>
                  <a:pt x="16592" y="3476"/>
                  <a:pt x="21600" y="11199"/>
                  <a:pt x="21600" y="19719"/>
                </a:cubicBezTo>
                <a:cubicBezTo>
                  <a:pt x="21600" y="27791"/>
                  <a:pt x="17098" y="35190"/>
                  <a:pt x="9930" y="38901"/>
                </a:cubicBezTo>
                <a:lnTo>
                  <a:pt x="0" y="19719"/>
                </a:lnTo>
                <a:close/>
              </a:path>
            </a:pathLst>
          </a:cu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10" name="Rectangle 1308"/>
          <p:cNvSpPr>
            <a:spLocks noChangeArrowheads="1"/>
          </p:cNvSpPr>
          <p:nvPr/>
        </p:nvSpPr>
        <p:spPr bwMode="auto">
          <a:xfrm rot="5400000">
            <a:off x="890815" y="3101366"/>
            <a:ext cx="610206" cy="29986"/>
          </a:xfrm>
          <a:prstGeom prst="rect">
            <a:avLst/>
          </a:prstGeom>
          <a:noFill/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11" name="Rectangle 1309"/>
          <p:cNvSpPr>
            <a:spLocks noChangeArrowheads="1"/>
          </p:cNvSpPr>
          <p:nvPr/>
        </p:nvSpPr>
        <p:spPr bwMode="auto">
          <a:xfrm rot="2700000">
            <a:off x="1103713" y="2573621"/>
            <a:ext cx="145429" cy="347832"/>
          </a:xfrm>
          <a:prstGeom prst="rect">
            <a:avLst/>
          </a:prstGeom>
          <a:solidFill>
            <a:srgbClr val="FFFFFF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12" name="Line 1310"/>
          <p:cNvSpPr>
            <a:spLocks noChangeShapeType="1"/>
          </p:cNvSpPr>
          <p:nvPr/>
        </p:nvSpPr>
        <p:spPr bwMode="auto">
          <a:xfrm rot="2700000">
            <a:off x="1035495" y="2709306"/>
            <a:ext cx="12893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13" name="Line 1311"/>
          <p:cNvSpPr>
            <a:spLocks noChangeShapeType="1"/>
          </p:cNvSpPr>
          <p:nvPr/>
        </p:nvSpPr>
        <p:spPr bwMode="auto">
          <a:xfrm rot="2700000">
            <a:off x="1129951" y="2613351"/>
            <a:ext cx="0" cy="248880"/>
          </a:xfrm>
          <a:prstGeom prst="line">
            <a:avLst/>
          </a:prstGeom>
          <a:noFill/>
          <a:ln w="28575">
            <a:solidFill>
              <a:srgbClr val="2D2DB9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14" name="Rectangle 1312"/>
          <p:cNvSpPr>
            <a:spLocks noChangeArrowheads="1"/>
          </p:cNvSpPr>
          <p:nvPr/>
        </p:nvSpPr>
        <p:spPr bwMode="auto">
          <a:xfrm rot="2700000">
            <a:off x="1045991" y="2650834"/>
            <a:ext cx="50975" cy="62970"/>
          </a:xfrm>
          <a:prstGeom prst="rect">
            <a:avLst/>
          </a:prstGeom>
          <a:solidFill>
            <a:srgbClr val="000000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15" name="Rectangle 1313"/>
          <p:cNvSpPr>
            <a:spLocks noChangeArrowheads="1"/>
          </p:cNvSpPr>
          <p:nvPr/>
        </p:nvSpPr>
        <p:spPr bwMode="auto">
          <a:xfrm rot="5400000">
            <a:off x="1112709" y="2840492"/>
            <a:ext cx="167919" cy="16492"/>
          </a:xfrm>
          <a:prstGeom prst="rect">
            <a:avLst/>
          </a:prstGeom>
          <a:solidFill>
            <a:srgbClr val="FFFFFF"/>
          </a:solidFill>
          <a:ln w="1524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16" name="Rectangle 1314"/>
          <p:cNvSpPr>
            <a:spLocks noChangeArrowheads="1"/>
          </p:cNvSpPr>
          <p:nvPr/>
        </p:nvSpPr>
        <p:spPr bwMode="auto">
          <a:xfrm rot="5400000">
            <a:off x="1158437" y="3400472"/>
            <a:ext cx="76463" cy="16492"/>
          </a:xfrm>
          <a:prstGeom prst="rect">
            <a:avLst/>
          </a:prstGeom>
          <a:solidFill>
            <a:srgbClr val="FFFFFF"/>
          </a:solidFill>
          <a:ln w="1524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17" name="Line 1316"/>
          <p:cNvSpPr>
            <a:spLocks noChangeShapeType="1"/>
          </p:cNvSpPr>
          <p:nvPr/>
        </p:nvSpPr>
        <p:spPr bwMode="auto">
          <a:xfrm rot="2700000">
            <a:off x="665175" y="2153074"/>
            <a:ext cx="7796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18" name="Line 1317"/>
          <p:cNvSpPr>
            <a:spLocks noChangeShapeType="1"/>
          </p:cNvSpPr>
          <p:nvPr/>
        </p:nvSpPr>
        <p:spPr bwMode="auto">
          <a:xfrm rot="2700000">
            <a:off x="645684" y="2174064"/>
            <a:ext cx="7796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19" name="Line 1319"/>
          <p:cNvSpPr>
            <a:spLocks noChangeShapeType="1"/>
          </p:cNvSpPr>
          <p:nvPr/>
        </p:nvSpPr>
        <p:spPr bwMode="auto">
          <a:xfrm rot="2700000">
            <a:off x="791114" y="2277514"/>
            <a:ext cx="7796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20" name="Line 1320"/>
          <p:cNvSpPr>
            <a:spLocks noChangeShapeType="1"/>
          </p:cNvSpPr>
          <p:nvPr/>
        </p:nvSpPr>
        <p:spPr bwMode="auto">
          <a:xfrm rot="2700000">
            <a:off x="770124" y="2297005"/>
            <a:ext cx="7796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21" name="Line 1322"/>
          <p:cNvSpPr>
            <a:spLocks noChangeShapeType="1"/>
          </p:cNvSpPr>
          <p:nvPr/>
        </p:nvSpPr>
        <p:spPr bwMode="auto">
          <a:xfrm rot="2700000">
            <a:off x="917053" y="2401954"/>
            <a:ext cx="7796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22" name="Line 1323"/>
          <p:cNvSpPr>
            <a:spLocks noChangeShapeType="1"/>
          </p:cNvSpPr>
          <p:nvPr/>
        </p:nvSpPr>
        <p:spPr bwMode="auto">
          <a:xfrm rot="2700000">
            <a:off x="897563" y="2422944"/>
            <a:ext cx="7796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23" name="Line 1325"/>
          <p:cNvSpPr>
            <a:spLocks noChangeShapeType="1"/>
          </p:cNvSpPr>
          <p:nvPr/>
        </p:nvSpPr>
        <p:spPr bwMode="auto">
          <a:xfrm rot="2700000">
            <a:off x="1039993" y="2524895"/>
            <a:ext cx="7796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24" name="Line 1326"/>
          <p:cNvSpPr>
            <a:spLocks noChangeShapeType="1"/>
          </p:cNvSpPr>
          <p:nvPr/>
        </p:nvSpPr>
        <p:spPr bwMode="auto">
          <a:xfrm rot="2700000">
            <a:off x="1020503" y="2544385"/>
            <a:ext cx="7796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25" name="Line 1327"/>
          <p:cNvSpPr>
            <a:spLocks noChangeShapeType="1"/>
          </p:cNvSpPr>
          <p:nvPr/>
        </p:nvSpPr>
        <p:spPr bwMode="auto">
          <a:xfrm rot="2700000">
            <a:off x="728144" y="2102099"/>
            <a:ext cx="0" cy="659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26" name="Line 1328"/>
          <p:cNvSpPr>
            <a:spLocks noChangeShapeType="1"/>
          </p:cNvSpPr>
          <p:nvPr/>
        </p:nvSpPr>
        <p:spPr bwMode="auto">
          <a:xfrm rot="2700000">
            <a:off x="854084" y="2225039"/>
            <a:ext cx="0" cy="6297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27" name="Line 1329"/>
          <p:cNvSpPr>
            <a:spLocks noChangeShapeType="1"/>
          </p:cNvSpPr>
          <p:nvPr/>
        </p:nvSpPr>
        <p:spPr bwMode="auto">
          <a:xfrm rot="2700000">
            <a:off x="979273" y="2348729"/>
            <a:ext cx="0" cy="6446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28" name="Line 1330"/>
          <p:cNvSpPr>
            <a:spLocks noChangeShapeType="1"/>
          </p:cNvSpPr>
          <p:nvPr/>
        </p:nvSpPr>
        <p:spPr bwMode="auto">
          <a:xfrm rot="2700000">
            <a:off x="1101464" y="2475418"/>
            <a:ext cx="0" cy="6297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29" name="Line 1331"/>
          <p:cNvSpPr>
            <a:spLocks noChangeShapeType="1"/>
          </p:cNvSpPr>
          <p:nvPr/>
        </p:nvSpPr>
        <p:spPr bwMode="auto">
          <a:xfrm rot="2700000">
            <a:off x="662926" y="2165818"/>
            <a:ext cx="0" cy="644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30" name="Line 1332"/>
          <p:cNvSpPr>
            <a:spLocks noChangeShapeType="1"/>
          </p:cNvSpPr>
          <p:nvPr/>
        </p:nvSpPr>
        <p:spPr bwMode="auto">
          <a:xfrm rot="2700000">
            <a:off x="788865" y="2290258"/>
            <a:ext cx="0" cy="644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31" name="Line 1333"/>
          <p:cNvSpPr>
            <a:spLocks noChangeShapeType="1"/>
          </p:cNvSpPr>
          <p:nvPr/>
        </p:nvSpPr>
        <p:spPr bwMode="auto">
          <a:xfrm rot="2700000">
            <a:off x="914054" y="2413948"/>
            <a:ext cx="0" cy="659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32" name="Line 1334"/>
          <p:cNvSpPr>
            <a:spLocks noChangeShapeType="1"/>
          </p:cNvSpPr>
          <p:nvPr/>
        </p:nvSpPr>
        <p:spPr bwMode="auto">
          <a:xfrm rot="2700000">
            <a:off x="1034746" y="2542136"/>
            <a:ext cx="0" cy="644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33" name="Line 1335"/>
          <p:cNvSpPr>
            <a:spLocks noChangeShapeType="1"/>
          </p:cNvSpPr>
          <p:nvPr/>
        </p:nvSpPr>
        <p:spPr bwMode="auto">
          <a:xfrm rot="2700000">
            <a:off x="551230" y="2244530"/>
            <a:ext cx="6716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34" name="Line 1336"/>
          <p:cNvSpPr>
            <a:spLocks noChangeShapeType="1"/>
          </p:cNvSpPr>
          <p:nvPr/>
        </p:nvSpPr>
        <p:spPr bwMode="auto">
          <a:xfrm rot="2700000">
            <a:off x="438784" y="2358475"/>
            <a:ext cx="6716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35" name="Line 1337"/>
          <p:cNvSpPr>
            <a:spLocks noChangeShapeType="1"/>
          </p:cNvSpPr>
          <p:nvPr/>
        </p:nvSpPr>
        <p:spPr bwMode="auto">
          <a:xfrm rot="2700000">
            <a:off x="1068480" y="2571372"/>
            <a:ext cx="14992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36" name="Line 1338"/>
          <p:cNvSpPr>
            <a:spLocks noChangeShapeType="1"/>
          </p:cNvSpPr>
          <p:nvPr/>
        </p:nvSpPr>
        <p:spPr bwMode="auto">
          <a:xfrm rot="2700000">
            <a:off x="1031747" y="2609604"/>
            <a:ext cx="14842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37" name="Rectangle 1339"/>
          <p:cNvSpPr>
            <a:spLocks noChangeArrowheads="1"/>
          </p:cNvSpPr>
          <p:nvPr/>
        </p:nvSpPr>
        <p:spPr bwMode="auto">
          <a:xfrm rot="2700000">
            <a:off x="1168931" y="2623847"/>
            <a:ext cx="25488" cy="40480"/>
          </a:xfrm>
          <a:prstGeom prst="rect">
            <a:avLst/>
          </a:prstGeom>
          <a:solidFill>
            <a:srgbClr val="FFFFFF"/>
          </a:solidFill>
          <a:ln w="1524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38" name="Line 1340"/>
          <p:cNvSpPr>
            <a:spLocks noChangeShapeType="1"/>
          </p:cNvSpPr>
          <p:nvPr/>
        </p:nvSpPr>
        <p:spPr bwMode="auto">
          <a:xfrm rot="2700000">
            <a:off x="390058" y="1954420"/>
            <a:ext cx="2593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39" name="Line 1341"/>
          <p:cNvSpPr>
            <a:spLocks noChangeShapeType="1"/>
          </p:cNvSpPr>
          <p:nvPr/>
        </p:nvSpPr>
        <p:spPr bwMode="auto">
          <a:xfrm rot="2700000">
            <a:off x="352575" y="1990403"/>
            <a:ext cx="2593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40" name="Line 1342"/>
          <p:cNvSpPr>
            <a:spLocks noChangeShapeType="1"/>
          </p:cNvSpPr>
          <p:nvPr/>
        </p:nvSpPr>
        <p:spPr bwMode="auto">
          <a:xfrm rot="2700000">
            <a:off x="631442" y="2000897"/>
            <a:ext cx="0" cy="5247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41" name="Line 1343"/>
          <p:cNvSpPr>
            <a:spLocks noChangeShapeType="1"/>
          </p:cNvSpPr>
          <p:nvPr/>
        </p:nvSpPr>
        <p:spPr bwMode="auto">
          <a:xfrm rot="2700000" flipV="1">
            <a:off x="555728" y="2073612"/>
            <a:ext cx="0" cy="5547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42" name="Rectangle 1344"/>
          <p:cNvSpPr>
            <a:spLocks noChangeArrowheads="1"/>
          </p:cNvSpPr>
          <p:nvPr/>
        </p:nvSpPr>
        <p:spPr bwMode="auto">
          <a:xfrm rot="2700000">
            <a:off x="1256639" y="2756532"/>
            <a:ext cx="155925" cy="97453"/>
          </a:xfrm>
          <a:prstGeom prst="rect">
            <a:avLst/>
          </a:prstGeom>
          <a:solidFill>
            <a:srgbClr val="FFFFFF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43" name="Rectangle 1345"/>
          <p:cNvSpPr>
            <a:spLocks noChangeArrowheads="1"/>
          </p:cNvSpPr>
          <p:nvPr/>
        </p:nvSpPr>
        <p:spPr bwMode="auto">
          <a:xfrm rot="2700000">
            <a:off x="1318110" y="2689065"/>
            <a:ext cx="25487" cy="224891"/>
          </a:xfrm>
          <a:prstGeom prst="rect">
            <a:avLst/>
          </a:prstGeom>
          <a:solidFill>
            <a:srgbClr val="FFFFFF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44" name="Rectangle 1346"/>
          <p:cNvSpPr>
            <a:spLocks noChangeArrowheads="1"/>
          </p:cNvSpPr>
          <p:nvPr/>
        </p:nvSpPr>
        <p:spPr bwMode="auto">
          <a:xfrm rot="2700000">
            <a:off x="1195918" y="2761780"/>
            <a:ext cx="275867" cy="83959"/>
          </a:xfrm>
          <a:prstGeom prst="rect">
            <a:avLst/>
          </a:prstGeom>
          <a:solidFill>
            <a:srgbClr val="FFFFFF"/>
          </a:solidFill>
          <a:ln w="1524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45" name="Rectangle 1348"/>
          <p:cNvSpPr>
            <a:spLocks noChangeArrowheads="1"/>
          </p:cNvSpPr>
          <p:nvPr/>
        </p:nvSpPr>
        <p:spPr bwMode="auto">
          <a:xfrm>
            <a:off x="3620247" y="3093120"/>
            <a:ext cx="77962" cy="250379"/>
          </a:xfrm>
          <a:prstGeom prst="rect">
            <a:avLst/>
          </a:prstGeom>
          <a:solidFill>
            <a:srgbClr val="FFFFFF"/>
          </a:solidFill>
          <a:ln w="1524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46" name="Line 1349"/>
          <p:cNvSpPr>
            <a:spLocks noChangeShapeType="1"/>
          </p:cNvSpPr>
          <p:nvPr/>
        </p:nvSpPr>
        <p:spPr bwMode="auto">
          <a:xfrm>
            <a:off x="3762677" y="2760280"/>
            <a:ext cx="0" cy="33433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47" name="Line 1350"/>
          <p:cNvSpPr>
            <a:spLocks noChangeShapeType="1"/>
          </p:cNvSpPr>
          <p:nvPr/>
        </p:nvSpPr>
        <p:spPr bwMode="auto">
          <a:xfrm>
            <a:off x="3762677" y="3343499"/>
            <a:ext cx="0" cy="33583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48" name="Line 1351"/>
          <p:cNvSpPr>
            <a:spLocks noChangeShapeType="1"/>
          </p:cNvSpPr>
          <p:nvPr/>
        </p:nvSpPr>
        <p:spPr bwMode="auto">
          <a:xfrm>
            <a:off x="4150990" y="3344998"/>
            <a:ext cx="0" cy="33583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49" name="Line 1352"/>
          <p:cNvSpPr>
            <a:spLocks noChangeShapeType="1"/>
          </p:cNvSpPr>
          <p:nvPr/>
        </p:nvSpPr>
        <p:spPr bwMode="auto">
          <a:xfrm>
            <a:off x="4149491" y="2760280"/>
            <a:ext cx="0" cy="33433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50" name="Line 1353"/>
          <p:cNvSpPr>
            <a:spLocks noChangeShapeType="1"/>
          </p:cNvSpPr>
          <p:nvPr/>
        </p:nvSpPr>
        <p:spPr bwMode="auto">
          <a:xfrm>
            <a:off x="3827147" y="3055638"/>
            <a:ext cx="0" cy="5547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51" name="Line 1354"/>
          <p:cNvSpPr>
            <a:spLocks noChangeShapeType="1"/>
          </p:cNvSpPr>
          <p:nvPr/>
        </p:nvSpPr>
        <p:spPr bwMode="auto">
          <a:xfrm>
            <a:off x="3827147" y="3325508"/>
            <a:ext cx="0" cy="5697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52" name="Line 1355"/>
          <p:cNvSpPr>
            <a:spLocks noChangeShapeType="1"/>
          </p:cNvSpPr>
          <p:nvPr/>
        </p:nvSpPr>
        <p:spPr bwMode="auto">
          <a:xfrm>
            <a:off x="4085022" y="3055638"/>
            <a:ext cx="0" cy="5397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53" name="Line 1356"/>
          <p:cNvSpPr>
            <a:spLocks noChangeShapeType="1"/>
          </p:cNvSpPr>
          <p:nvPr/>
        </p:nvSpPr>
        <p:spPr bwMode="auto">
          <a:xfrm>
            <a:off x="4086521" y="3325508"/>
            <a:ext cx="0" cy="5697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54" name="Line 1357"/>
          <p:cNvSpPr>
            <a:spLocks noChangeShapeType="1"/>
          </p:cNvSpPr>
          <p:nvPr/>
        </p:nvSpPr>
        <p:spPr bwMode="auto">
          <a:xfrm>
            <a:off x="3827147" y="3109612"/>
            <a:ext cx="0" cy="214396"/>
          </a:xfrm>
          <a:prstGeom prst="line">
            <a:avLst/>
          </a:prstGeom>
          <a:noFill/>
          <a:ln w="1524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55" name="Line 1358"/>
          <p:cNvSpPr>
            <a:spLocks noChangeShapeType="1"/>
          </p:cNvSpPr>
          <p:nvPr/>
        </p:nvSpPr>
        <p:spPr bwMode="auto">
          <a:xfrm>
            <a:off x="4083522" y="3114109"/>
            <a:ext cx="0" cy="214397"/>
          </a:xfrm>
          <a:prstGeom prst="line">
            <a:avLst/>
          </a:prstGeom>
          <a:noFill/>
          <a:ln w="1524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56" name="Rectangle 1359"/>
          <p:cNvSpPr>
            <a:spLocks noChangeArrowheads="1"/>
          </p:cNvSpPr>
          <p:nvPr/>
        </p:nvSpPr>
        <p:spPr bwMode="auto">
          <a:xfrm>
            <a:off x="2348861" y="3094619"/>
            <a:ext cx="115444" cy="247380"/>
          </a:xfrm>
          <a:prstGeom prst="rect">
            <a:avLst/>
          </a:prstGeom>
          <a:solidFill>
            <a:srgbClr val="FFFFFF"/>
          </a:solidFill>
          <a:ln w="1524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57" name="Line 1362"/>
          <p:cNvSpPr>
            <a:spLocks noChangeShapeType="1"/>
          </p:cNvSpPr>
          <p:nvPr/>
        </p:nvSpPr>
        <p:spPr bwMode="auto">
          <a:xfrm>
            <a:off x="1200416" y="2671824"/>
            <a:ext cx="322344" cy="32234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58" name="Line 1376"/>
          <p:cNvSpPr>
            <a:spLocks noChangeShapeType="1"/>
          </p:cNvSpPr>
          <p:nvPr/>
        </p:nvSpPr>
        <p:spPr bwMode="auto">
          <a:xfrm rot="21000000">
            <a:off x="4537803" y="2961183"/>
            <a:ext cx="4647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59" name="Line 1377"/>
          <p:cNvSpPr>
            <a:spLocks noChangeShapeType="1"/>
          </p:cNvSpPr>
          <p:nvPr/>
        </p:nvSpPr>
        <p:spPr bwMode="auto">
          <a:xfrm rot="21000000">
            <a:off x="4576784" y="3180078"/>
            <a:ext cx="4647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60" name="Line 1378"/>
          <p:cNvSpPr>
            <a:spLocks noChangeShapeType="1"/>
          </p:cNvSpPr>
          <p:nvPr/>
        </p:nvSpPr>
        <p:spPr bwMode="auto">
          <a:xfrm rot="21000000">
            <a:off x="5019070" y="2917705"/>
            <a:ext cx="0" cy="22339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61" name="Line 1379"/>
          <p:cNvSpPr>
            <a:spLocks noChangeShapeType="1"/>
          </p:cNvSpPr>
          <p:nvPr/>
        </p:nvSpPr>
        <p:spPr bwMode="auto">
          <a:xfrm rot="21000000">
            <a:off x="4545299" y="3001664"/>
            <a:ext cx="0" cy="4347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62" name="Line 1380"/>
          <p:cNvSpPr>
            <a:spLocks noChangeShapeType="1"/>
          </p:cNvSpPr>
          <p:nvPr/>
        </p:nvSpPr>
        <p:spPr bwMode="auto">
          <a:xfrm rot="21000000">
            <a:off x="4573786" y="3177079"/>
            <a:ext cx="0" cy="4347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63" name="Line 1381"/>
          <p:cNvSpPr>
            <a:spLocks noChangeShapeType="1"/>
          </p:cNvSpPr>
          <p:nvPr/>
        </p:nvSpPr>
        <p:spPr bwMode="auto">
          <a:xfrm rot="21000000">
            <a:off x="4221456" y="3075128"/>
            <a:ext cx="329841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64" name="Line 1382"/>
          <p:cNvSpPr>
            <a:spLocks noChangeShapeType="1"/>
          </p:cNvSpPr>
          <p:nvPr/>
        </p:nvSpPr>
        <p:spPr bwMode="auto">
          <a:xfrm rot="21000000">
            <a:off x="4221456" y="3211563"/>
            <a:ext cx="35382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65" name="Rectangle 1384"/>
          <p:cNvSpPr>
            <a:spLocks noChangeArrowheads="1"/>
          </p:cNvSpPr>
          <p:nvPr/>
        </p:nvSpPr>
        <p:spPr bwMode="auto">
          <a:xfrm>
            <a:off x="4222955" y="2934196"/>
            <a:ext cx="26987" cy="464775"/>
          </a:xfrm>
          <a:prstGeom prst="rect">
            <a:avLst/>
          </a:prstGeom>
          <a:solidFill>
            <a:srgbClr val="FFFFFF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66" name="Rectangle 1388"/>
          <p:cNvSpPr>
            <a:spLocks noChangeArrowheads="1"/>
          </p:cNvSpPr>
          <p:nvPr/>
        </p:nvSpPr>
        <p:spPr bwMode="auto">
          <a:xfrm rot="1609955">
            <a:off x="4194469" y="2869728"/>
            <a:ext cx="67468" cy="8996"/>
          </a:xfrm>
          <a:prstGeom prst="rect">
            <a:avLst/>
          </a:prstGeom>
          <a:solidFill>
            <a:srgbClr val="FFFFFF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67" name="Rectangle 1389"/>
          <p:cNvSpPr>
            <a:spLocks noChangeArrowheads="1"/>
          </p:cNvSpPr>
          <p:nvPr/>
        </p:nvSpPr>
        <p:spPr bwMode="auto">
          <a:xfrm rot="21000000">
            <a:off x="4118006" y="3114109"/>
            <a:ext cx="166419" cy="124440"/>
          </a:xfrm>
          <a:prstGeom prst="rect">
            <a:avLst/>
          </a:prstGeom>
          <a:solidFill>
            <a:srgbClr val="FFFFFF"/>
          </a:solidFill>
          <a:ln w="1524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68" name="Line 1390"/>
          <p:cNvSpPr>
            <a:spLocks noChangeShapeType="1"/>
          </p:cNvSpPr>
          <p:nvPr/>
        </p:nvSpPr>
        <p:spPr bwMode="auto">
          <a:xfrm rot="21000000">
            <a:off x="4079025" y="3108112"/>
            <a:ext cx="940045" cy="449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69" name="Line 1405"/>
          <p:cNvSpPr>
            <a:spLocks noChangeShapeType="1"/>
          </p:cNvSpPr>
          <p:nvPr/>
        </p:nvSpPr>
        <p:spPr bwMode="auto">
          <a:xfrm>
            <a:off x="1176428" y="3455944"/>
            <a:ext cx="37481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70" name="Line 1418"/>
          <p:cNvSpPr>
            <a:spLocks noChangeShapeType="1"/>
          </p:cNvSpPr>
          <p:nvPr/>
        </p:nvSpPr>
        <p:spPr bwMode="auto">
          <a:xfrm>
            <a:off x="2063999" y="3219059"/>
            <a:ext cx="1764647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71" name="Line 1419"/>
          <p:cNvSpPr>
            <a:spLocks noChangeShapeType="1"/>
          </p:cNvSpPr>
          <p:nvPr/>
        </p:nvSpPr>
        <p:spPr bwMode="auto">
          <a:xfrm rot="60000">
            <a:off x="1195918" y="2671824"/>
            <a:ext cx="337337" cy="337337"/>
          </a:xfrm>
          <a:prstGeom prst="line">
            <a:avLst/>
          </a:prstGeom>
          <a:noFill/>
          <a:ln w="1524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72" name="Line 1420"/>
          <p:cNvSpPr>
            <a:spLocks noChangeShapeType="1"/>
          </p:cNvSpPr>
          <p:nvPr/>
        </p:nvSpPr>
        <p:spPr bwMode="auto">
          <a:xfrm rot="21540000">
            <a:off x="1202193" y="2665547"/>
            <a:ext cx="342108" cy="343966"/>
          </a:xfrm>
          <a:prstGeom prst="line">
            <a:avLst/>
          </a:prstGeom>
          <a:noFill/>
          <a:ln w="1524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73" name="Arc 1423"/>
          <p:cNvSpPr>
            <a:spLocks noChangeAspect="1"/>
          </p:cNvSpPr>
          <p:nvPr/>
        </p:nvSpPr>
        <p:spPr bwMode="auto">
          <a:xfrm flipV="1">
            <a:off x="3828646" y="1757266"/>
            <a:ext cx="257875" cy="1458795"/>
          </a:xfrm>
          <a:custGeom>
            <a:avLst/>
            <a:gdLst>
              <a:gd name="T0" fmla="*/ 0 w 3807"/>
              <a:gd name="T1" fmla="*/ 0 h 21600"/>
              <a:gd name="T2" fmla="*/ 1404626218 w 3807"/>
              <a:gd name="T3" fmla="*/ 123606134 h 21600"/>
              <a:gd name="T4" fmla="*/ 0 w 3807"/>
              <a:gd name="T5" fmla="*/ 2147483647 h 21600"/>
              <a:gd name="T6" fmla="*/ 0 60000 65536"/>
              <a:gd name="T7" fmla="*/ 0 60000 65536"/>
              <a:gd name="T8" fmla="*/ 0 60000 65536"/>
              <a:gd name="T9" fmla="*/ 0 w 3807"/>
              <a:gd name="T10" fmla="*/ 0 h 21600"/>
              <a:gd name="T11" fmla="*/ 3807 w 38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07" h="21600" fill="none" extrusionOk="0">
                <a:moveTo>
                  <a:pt x="-1" y="0"/>
                </a:moveTo>
                <a:cubicBezTo>
                  <a:pt x="1276" y="0"/>
                  <a:pt x="2550" y="113"/>
                  <a:pt x="3806" y="338"/>
                </a:cubicBezTo>
              </a:path>
              <a:path w="3807" h="21600" stroke="0" extrusionOk="0">
                <a:moveTo>
                  <a:pt x="-1" y="0"/>
                </a:moveTo>
                <a:cubicBezTo>
                  <a:pt x="1276" y="0"/>
                  <a:pt x="2550" y="113"/>
                  <a:pt x="3806" y="338"/>
                </a:cubicBezTo>
                <a:lnTo>
                  <a:pt x="0" y="21600"/>
                </a:lnTo>
                <a:close/>
              </a:path>
            </a:pathLst>
          </a:custGeom>
          <a:noFill/>
          <a:ln w="15240">
            <a:solidFill>
              <a:srgbClr val="FF0000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74" name="Arc 1424"/>
          <p:cNvSpPr>
            <a:spLocks/>
          </p:cNvSpPr>
          <p:nvPr/>
        </p:nvSpPr>
        <p:spPr bwMode="auto">
          <a:xfrm rot="240000" flipH="1" flipV="1">
            <a:off x="1522760" y="2509902"/>
            <a:ext cx="640191" cy="776625"/>
          </a:xfrm>
          <a:custGeom>
            <a:avLst/>
            <a:gdLst>
              <a:gd name="T0" fmla="*/ 0 w 17819"/>
              <a:gd name="T1" fmla="*/ 8497662 h 21600"/>
              <a:gd name="T2" fmla="*/ 980977309 w 17819"/>
              <a:gd name="T3" fmla="*/ 347292239 h 21600"/>
              <a:gd name="T4" fmla="*/ 141924607 w 17819"/>
              <a:gd name="T5" fmla="*/ 1191853363 h 21600"/>
              <a:gd name="T6" fmla="*/ 0 60000 65536"/>
              <a:gd name="T7" fmla="*/ 0 60000 65536"/>
              <a:gd name="T8" fmla="*/ 0 60000 65536"/>
              <a:gd name="T9" fmla="*/ 0 w 17819"/>
              <a:gd name="T10" fmla="*/ 0 h 21600"/>
              <a:gd name="T11" fmla="*/ 17819 w 1781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819" h="21600" fill="none" extrusionOk="0">
                <a:moveTo>
                  <a:pt x="0" y="154"/>
                </a:moveTo>
                <a:cubicBezTo>
                  <a:pt x="855" y="51"/>
                  <a:pt x="1716" y="-1"/>
                  <a:pt x="2578" y="0"/>
                </a:cubicBezTo>
                <a:cubicBezTo>
                  <a:pt x="8290" y="0"/>
                  <a:pt x="13770" y="2263"/>
                  <a:pt x="17818" y="6294"/>
                </a:cubicBezTo>
              </a:path>
              <a:path w="17819" h="21600" stroke="0" extrusionOk="0">
                <a:moveTo>
                  <a:pt x="0" y="154"/>
                </a:moveTo>
                <a:cubicBezTo>
                  <a:pt x="855" y="51"/>
                  <a:pt x="1716" y="-1"/>
                  <a:pt x="2578" y="0"/>
                </a:cubicBezTo>
                <a:cubicBezTo>
                  <a:pt x="8290" y="0"/>
                  <a:pt x="13770" y="2263"/>
                  <a:pt x="17818" y="6294"/>
                </a:cubicBezTo>
                <a:lnTo>
                  <a:pt x="2578" y="21600"/>
                </a:lnTo>
                <a:close/>
              </a:path>
            </a:pathLst>
          </a:cu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75" name="Line 1425"/>
          <p:cNvSpPr>
            <a:spLocks noChangeAspect="1" noChangeShapeType="1"/>
          </p:cNvSpPr>
          <p:nvPr/>
        </p:nvSpPr>
        <p:spPr bwMode="auto">
          <a:xfrm rot="240000">
            <a:off x="1185424" y="2682318"/>
            <a:ext cx="344833" cy="344833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76" name="Line 1426"/>
          <p:cNvSpPr>
            <a:spLocks noChangeAspect="1" noChangeShapeType="1"/>
          </p:cNvSpPr>
          <p:nvPr/>
        </p:nvSpPr>
        <p:spPr bwMode="auto">
          <a:xfrm rot="21360000">
            <a:off x="1209412" y="2656831"/>
            <a:ext cx="299855" cy="299855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77" name="Arc 1427"/>
          <p:cNvSpPr>
            <a:spLocks/>
          </p:cNvSpPr>
          <p:nvPr/>
        </p:nvSpPr>
        <p:spPr bwMode="auto">
          <a:xfrm rot="21360000" flipH="1" flipV="1">
            <a:off x="1500271" y="2371969"/>
            <a:ext cx="548735" cy="767629"/>
          </a:xfrm>
          <a:custGeom>
            <a:avLst/>
            <a:gdLst>
              <a:gd name="T0" fmla="*/ 174912002 w 15241"/>
              <a:gd name="T1" fmla="*/ 0 h 21368"/>
              <a:gd name="T2" fmla="*/ 844418311 w 15241"/>
              <a:gd name="T3" fmla="*/ 333636933 h 21368"/>
              <a:gd name="T4" fmla="*/ 0 w 15241"/>
              <a:gd name="T5" fmla="*/ 1176042659 h 21368"/>
              <a:gd name="T6" fmla="*/ 0 60000 65536"/>
              <a:gd name="T7" fmla="*/ 0 60000 65536"/>
              <a:gd name="T8" fmla="*/ 0 60000 65536"/>
              <a:gd name="T9" fmla="*/ 0 w 15241"/>
              <a:gd name="T10" fmla="*/ 0 h 21368"/>
              <a:gd name="T11" fmla="*/ 15241 w 15241"/>
              <a:gd name="T12" fmla="*/ 21368 h 213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41" h="21368" fill="none" extrusionOk="0">
                <a:moveTo>
                  <a:pt x="3157" y="-1"/>
                </a:moveTo>
                <a:cubicBezTo>
                  <a:pt x="7729" y="675"/>
                  <a:pt x="11965" y="2800"/>
                  <a:pt x="15240" y="6062"/>
                </a:cubicBezTo>
              </a:path>
              <a:path w="15241" h="21368" stroke="0" extrusionOk="0">
                <a:moveTo>
                  <a:pt x="3157" y="-1"/>
                </a:moveTo>
                <a:cubicBezTo>
                  <a:pt x="7729" y="675"/>
                  <a:pt x="11965" y="2800"/>
                  <a:pt x="15240" y="6062"/>
                </a:cubicBezTo>
                <a:lnTo>
                  <a:pt x="0" y="21368"/>
                </a:lnTo>
                <a:close/>
              </a:path>
            </a:pathLst>
          </a:cu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78" name="Line 1428"/>
          <p:cNvSpPr>
            <a:spLocks noChangeAspect="1" noChangeShapeType="1"/>
          </p:cNvSpPr>
          <p:nvPr/>
        </p:nvSpPr>
        <p:spPr bwMode="auto">
          <a:xfrm flipV="1">
            <a:off x="2131466" y="3273033"/>
            <a:ext cx="517250" cy="23988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79" name="Line 1429"/>
          <p:cNvSpPr>
            <a:spLocks noChangeAspect="1" noChangeShapeType="1"/>
          </p:cNvSpPr>
          <p:nvPr/>
        </p:nvSpPr>
        <p:spPr bwMode="auto">
          <a:xfrm>
            <a:off x="1939559" y="3130602"/>
            <a:ext cx="706159" cy="34483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80" name="Line 1430"/>
          <p:cNvSpPr>
            <a:spLocks noChangeAspect="1" noChangeShapeType="1"/>
          </p:cNvSpPr>
          <p:nvPr/>
        </p:nvSpPr>
        <p:spPr bwMode="auto">
          <a:xfrm flipV="1">
            <a:off x="2656212" y="3109612"/>
            <a:ext cx="671675" cy="55473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81" name="Line 1431"/>
          <p:cNvSpPr>
            <a:spLocks noChangeAspect="1" noChangeShapeType="1"/>
          </p:cNvSpPr>
          <p:nvPr/>
        </p:nvSpPr>
        <p:spPr bwMode="auto">
          <a:xfrm>
            <a:off x="3335384" y="3111111"/>
            <a:ext cx="619200" cy="49477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82" name="Line 1432"/>
          <p:cNvSpPr>
            <a:spLocks noChangeAspect="1" noChangeShapeType="1"/>
          </p:cNvSpPr>
          <p:nvPr/>
        </p:nvSpPr>
        <p:spPr bwMode="auto">
          <a:xfrm flipV="1">
            <a:off x="3342880" y="3277531"/>
            <a:ext cx="617701" cy="46477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83" name="Line 1433"/>
          <p:cNvSpPr>
            <a:spLocks noChangeAspect="1" noChangeShapeType="1"/>
          </p:cNvSpPr>
          <p:nvPr/>
        </p:nvSpPr>
        <p:spPr bwMode="auto">
          <a:xfrm rot="21000000">
            <a:off x="3969287" y="3087206"/>
            <a:ext cx="811776" cy="61053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84" name="Line 1434"/>
          <p:cNvSpPr>
            <a:spLocks noChangeAspect="1" noChangeShapeType="1"/>
          </p:cNvSpPr>
          <p:nvPr/>
        </p:nvSpPr>
        <p:spPr bwMode="auto">
          <a:xfrm rot="21000000" flipV="1">
            <a:off x="3955464" y="3139145"/>
            <a:ext cx="837896" cy="64239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85" name="Line 1435"/>
          <p:cNvSpPr>
            <a:spLocks noChangeAspect="1" noChangeShapeType="1"/>
          </p:cNvSpPr>
          <p:nvPr/>
        </p:nvSpPr>
        <p:spPr bwMode="auto">
          <a:xfrm>
            <a:off x="2668206" y="3273033"/>
            <a:ext cx="668677" cy="52475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86" name="Line 1436"/>
          <p:cNvSpPr>
            <a:spLocks noChangeShapeType="1"/>
          </p:cNvSpPr>
          <p:nvPr/>
        </p:nvSpPr>
        <p:spPr bwMode="auto">
          <a:xfrm>
            <a:off x="1953053" y="3039146"/>
            <a:ext cx="64468" cy="6596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87" name="Line 1437"/>
          <p:cNvSpPr>
            <a:spLocks noChangeShapeType="1"/>
          </p:cNvSpPr>
          <p:nvPr/>
        </p:nvSpPr>
        <p:spPr bwMode="auto">
          <a:xfrm>
            <a:off x="2011524" y="3103615"/>
            <a:ext cx="341835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88" name="Line 1438"/>
          <p:cNvSpPr>
            <a:spLocks noChangeShapeType="1"/>
          </p:cNvSpPr>
          <p:nvPr/>
        </p:nvSpPr>
        <p:spPr bwMode="auto">
          <a:xfrm>
            <a:off x="2353359" y="3089979"/>
            <a:ext cx="0" cy="4497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89" name="Oval 4"/>
          <p:cNvSpPr>
            <a:spLocks noChangeArrowheads="1"/>
          </p:cNvSpPr>
          <p:nvPr/>
        </p:nvSpPr>
        <p:spPr bwMode="auto">
          <a:xfrm>
            <a:off x="5551734" y="1320759"/>
            <a:ext cx="3264322" cy="3264297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90" name="Line 6"/>
          <p:cNvSpPr>
            <a:spLocks noChangeShapeType="1"/>
          </p:cNvSpPr>
          <p:nvPr/>
        </p:nvSpPr>
        <p:spPr bwMode="auto">
          <a:xfrm flipV="1">
            <a:off x="4862926" y="1706790"/>
            <a:ext cx="1261478" cy="1106292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91" name="Rectangle 1210"/>
          <p:cNvSpPr>
            <a:spLocks noChangeArrowheads="1"/>
          </p:cNvSpPr>
          <p:nvPr/>
        </p:nvSpPr>
        <p:spPr bwMode="auto">
          <a:xfrm>
            <a:off x="4518683" y="2003371"/>
            <a:ext cx="10683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Focal plane</a:t>
            </a:r>
          </a:p>
        </p:txBody>
      </p:sp>
      <p:sp>
        <p:nvSpPr>
          <p:cNvPr id="692" name="Text Box 1447"/>
          <p:cNvSpPr txBox="1">
            <a:spLocks noChangeArrowheads="1"/>
          </p:cNvSpPr>
          <p:nvPr/>
        </p:nvSpPr>
        <p:spPr bwMode="auto">
          <a:xfrm>
            <a:off x="4440513" y="4204006"/>
            <a:ext cx="199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1</a:t>
            </a:r>
          </a:p>
        </p:txBody>
      </p:sp>
      <p:sp>
        <p:nvSpPr>
          <p:cNvPr id="693" name="Line 1444"/>
          <p:cNvSpPr>
            <a:spLocks noChangeShapeType="1"/>
          </p:cNvSpPr>
          <p:nvPr/>
        </p:nvSpPr>
        <p:spPr bwMode="auto">
          <a:xfrm>
            <a:off x="3908270" y="4241487"/>
            <a:ext cx="1283380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94" name="Line 1445"/>
          <p:cNvSpPr>
            <a:spLocks noChangeShapeType="1"/>
          </p:cNvSpPr>
          <p:nvPr/>
        </p:nvSpPr>
        <p:spPr bwMode="auto">
          <a:xfrm>
            <a:off x="3914267" y="4177019"/>
            <a:ext cx="0" cy="5997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95" name="Line 1446"/>
          <p:cNvSpPr>
            <a:spLocks noChangeShapeType="1"/>
          </p:cNvSpPr>
          <p:nvPr/>
        </p:nvSpPr>
        <p:spPr bwMode="auto">
          <a:xfrm>
            <a:off x="5185653" y="4177019"/>
            <a:ext cx="0" cy="5997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96" name="Line 1448"/>
          <p:cNvSpPr>
            <a:spLocks noChangeShapeType="1"/>
          </p:cNvSpPr>
          <p:nvPr/>
        </p:nvSpPr>
        <p:spPr bwMode="auto">
          <a:xfrm>
            <a:off x="4549960" y="4177019"/>
            <a:ext cx="0" cy="5997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97" name="Text Box 1449"/>
          <p:cNvSpPr txBox="1">
            <a:spLocks noChangeArrowheads="1"/>
          </p:cNvSpPr>
          <p:nvPr/>
        </p:nvSpPr>
        <p:spPr bwMode="auto">
          <a:xfrm>
            <a:off x="5062712" y="4204006"/>
            <a:ext cx="502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2 m</a:t>
            </a:r>
          </a:p>
        </p:txBody>
      </p:sp>
      <p:sp>
        <p:nvSpPr>
          <p:cNvPr id="698" name="Text Box 1450"/>
          <p:cNvSpPr txBox="1">
            <a:spLocks noChangeArrowheads="1"/>
          </p:cNvSpPr>
          <p:nvPr/>
        </p:nvSpPr>
        <p:spPr bwMode="auto">
          <a:xfrm>
            <a:off x="3798823" y="4204006"/>
            <a:ext cx="2383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0</a:t>
            </a:r>
          </a:p>
        </p:txBody>
      </p:sp>
      <p:sp>
        <p:nvSpPr>
          <p:cNvPr id="699" name="Rectangle 1451"/>
          <p:cNvSpPr>
            <a:spLocks noChangeArrowheads="1"/>
          </p:cNvSpPr>
          <p:nvPr/>
        </p:nvSpPr>
        <p:spPr bwMode="auto">
          <a:xfrm>
            <a:off x="3869126" y="3727314"/>
            <a:ext cx="2340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D2</a:t>
            </a:r>
          </a:p>
        </p:txBody>
      </p:sp>
      <p:sp>
        <p:nvSpPr>
          <p:cNvPr id="700" name="Rectangle 1452"/>
          <p:cNvSpPr>
            <a:spLocks noChangeArrowheads="1"/>
          </p:cNvSpPr>
          <p:nvPr/>
        </p:nvSpPr>
        <p:spPr bwMode="auto">
          <a:xfrm>
            <a:off x="3330886" y="3817270"/>
            <a:ext cx="2452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Q2</a:t>
            </a:r>
          </a:p>
        </p:txBody>
      </p:sp>
      <p:sp>
        <p:nvSpPr>
          <p:cNvPr id="701" name="Rectangle 1453"/>
          <p:cNvSpPr>
            <a:spLocks noChangeArrowheads="1"/>
          </p:cNvSpPr>
          <p:nvPr/>
        </p:nvSpPr>
        <p:spPr bwMode="auto">
          <a:xfrm>
            <a:off x="2693695" y="3817270"/>
            <a:ext cx="2452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Q1</a:t>
            </a:r>
          </a:p>
        </p:txBody>
      </p:sp>
      <p:sp>
        <p:nvSpPr>
          <p:cNvPr id="702" name="Rectangle 1454"/>
          <p:cNvSpPr>
            <a:spLocks noChangeArrowheads="1"/>
          </p:cNvSpPr>
          <p:nvPr/>
        </p:nvSpPr>
        <p:spPr bwMode="auto">
          <a:xfrm>
            <a:off x="1941058" y="3824766"/>
            <a:ext cx="2340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D1</a:t>
            </a:r>
          </a:p>
        </p:txBody>
      </p:sp>
      <p:sp>
        <p:nvSpPr>
          <p:cNvPr id="703" name="Rectangle 1455"/>
          <p:cNvSpPr>
            <a:spLocks noChangeArrowheads="1"/>
          </p:cNvSpPr>
          <p:nvPr/>
        </p:nvSpPr>
        <p:spPr bwMode="auto">
          <a:xfrm>
            <a:off x="65081" y="3010287"/>
            <a:ext cx="103572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Rotating </a:t>
            </a:r>
            <a:r>
              <a:rPr kumimoji="0" lang="en-US" altLang="ja-JP" sz="1600" b="0" i="0" u="none" strike="noStrike" kern="0" cap="none" spc="0" normalizeH="0" baseline="3000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248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Cm target</a:t>
            </a:r>
          </a:p>
        </p:txBody>
      </p:sp>
      <p:sp>
        <p:nvSpPr>
          <p:cNvPr id="704" name="Line 1456"/>
          <p:cNvSpPr>
            <a:spLocks noChangeShapeType="1"/>
          </p:cNvSpPr>
          <p:nvPr/>
        </p:nvSpPr>
        <p:spPr bwMode="auto">
          <a:xfrm flipH="1">
            <a:off x="792225" y="2827387"/>
            <a:ext cx="248130" cy="172955"/>
          </a:xfrm>
          <a:prstGeom prst="line">
            <a:avLst/>
          </a:prstGeom>
          <a:noFill/>
          <a:ln w="15240">
            <a:solidFill>
              <a:srgbClr val="2D2DB9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05" name="Rectangle 1457"/>
          <p:cNvSpPr>
            <a:spLocks noChangeArrowheads="1"/>
          </p:cNvSpPr>
          <p:nvPr/>
        </p:nvSpPr>
        <p:spPr bwMode="auto">
          <a:xfrm>
            <a:off x="550919" y="1394328"/>
            <a:ext cx="23724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Differential pumping section</a:t>
            </a:r>
          </a:p>
        </p:txBody>
      </p:sp>
      <p:sp>
        <p:nvSpPr>
          <p:cNvPr id="706" name="Rectangle 1458"/>
          <p:cNvSpPr>
            <a:spLocks noChangeArrowheads="1"/>
          </p:cNvSpPr>
          <p:nvPr/>
        </p:nvSpPr>
        <p:spPr bwMode="auto">
          <a:xfrm>
            <a:off x="1261807" y="1731385"/>
            <a:ext cx="14458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Beam from RILAC</a:t>
            </a:r>
          </a:p>
        </p:txBody>
      </p:sp>
      <p:sp>
        <p:nvSpPr>
          <p:cNvPr id="708" name="Rectangle 1460"/>
          <p:cNvSpPr>
            <a:spLocks noChangeArrowheads="1"/>
          </p:cNvSpPr>
          <p:nvPr/>
        </p:nvSpPr>
        <p:spPr bwMode="auto">
          <a:xfrm>
            <a:off x="3803158" y="2286509"/>
            <a:ext cx="7261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Gas inlet</a:t>
            </a:r>
          </a:p>
        </p:txBody>
      </p:sp>
      <p:sp>
        <p:nvSpPr>
          <p:cNvPr id="709" name="Line 1462"/>
          <p:cNvSpPr>
            <a:spLocks noChangeShapeType="1"/>
          </p:cNvSpPr>
          <p:nvPr/>
        </p:nvSpPr>
        <p:spPr bwMode="auto">
          <a:xfrm flipV="1">
            <a:off x="2055003" y="2481415"/>
            <a:ext cx="85458" cy="607207"/>
          </a:xfrm>
          <a:prstGeom prst="line">
            <a:avLst/>
          </a:prstGeom>
          <a:noFill/>
          <a:ln w="15240">
            <a:solidFill>
              <a:srgbClr val="009900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10" name="Line 1463"/>
          <p:cNvSpPr>
            <a:spLocks noChangeShapeType="1"/>
          </p:cNvSpPr>
          <p:nvPr/>
        </p:nvSpPr>
        <p:spPr bwMode="auto">
          <a:xfrm flipH="1" flipV="1">
            <a:off x="4146492" y="2481415"/>
            <a:ext cx="83959" cy="37481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11" name="Line 1464"/>
          <p:cNvSpPr>
            <a:spLocks noChangeShapeType="1"/>
          </p:cNvSpPr>
          <p:nvPr/>
        </p:nvSpPr>
        <p:spPr bwMode="auto">
          <a:xfrm flipV="1">
            <a:off x="890066" y="1625034"/>
            <a:ext cx="272620" cy="59100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12" name="Rectangle 1465"/>
          <p:cNvSpPr>
            <a:spLocks noChangeArrowheads="1"/>
          </p:cNvSpPr>
          <p:nvPr/>
        </p:nvSpPr>
        <p:spPr bwMode="auto">
          <a:xfrm>
            <a:off x="255806" y="3838084"/>
            <a:ext cx="14560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Elastic scattering beam monitor</a:t>
            </a:r>
          </a:p>
        </p:txBody>
      </p:sp>
      <p:sp>
        <p:nvSpPr>
          <p:cNvPr id="713" name="Line 1466"/>
          <p:cNvSpPr>
            <a:spLocks noChangeShapeType="1"/>
          </p:cNvSpPr>
          <p:nvPr/>
        </p:nvSpPr>
        <p:spPr bwMode="auto">
          <a:xfrm flipH="1">
            <a:off x="1102217" y="3484431"/>
            <a:ext cx="93700" cy="35365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14" name="Rectangle 1467"/>
          <p:cNvSpPr>
            <a:spLocks noChangeArrowheads="1"/>
          </p:cNvSpPr>
          <p:nvPr/>
        </p:nvSpPr>
        <p:spPr bwMode="auto">
          <a:xfrm>
            <a:off x="2673944" y="1812235"/>
            <a:ext cx="135592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Evaporation Residues (ERs)</a:t>
            </a:r>
          </a:p>
        </p:txBody>
      </p:sp>
      <p:sp>
        <p:nvSpPr>
          <p:cNvPr id="715" name="Line 1468"/>
          <p:cNvSpPr>
            <a:spLocks noChangeShapeType="1"/>
          </p:cNvSpPr>
          <p:nvPr/>
        </p:nvSpPr>
        <p:spPr bwMode="auto">
          <a:xfrm flipH="1" flipV="1">
            <a:off x="3363441" y="2313404"/>
            <a:ext cx="142859" cy="845684"/>
          </a:xfrm>
          <a:prstGeom prst="line">
            <a:avLst/>
          </a:prstGeom>
          <a:noFill/>
          <a:ln w="1524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16" name="Line 1469"/>
          <p:cNvSpPr>
            <a:spLocks noChangeShapeType="1"/>
          </p:cNvSpPr>
          <p:nvPr/>
        </p:nvSpPr>
        <p:spPr bwMode="auto">
          <a:xfrm flipH="1" flipV="1">
            <a:off x="4919119" y="2233534"/>
            <a:ext cx="43178" cy="81247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17" name="Line 1732"/>
          <p:cNvSpPr>
            <a:spLocks noChangeShapeType="1"/>
          </p:cNvSpPr>
          <p:nvPr/>
        </p:nvSpPr>
        <p:spPr bwMode="auto">
          <a:xfrm flipH="1">
            <a:off x="4162984" y="2866729"/>
            <a:ext cx="55473" cy="9445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18" name="Line 1733"/>
          <p:cNvSpPr>
            <a:spLocks noChangeShapeType="1"/>
          </p:cNvSpPr>
          <p:nvPr/>
        </p:nvSpPr>
        <p:spPr bwMode="auto">
          <a:xfrm flipH="1">
            <a:off x="4185473" y="2884721"/>
            <a:ext cx="47977" cy="8845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19" name="Line 1734"/>
          <p:cNvSpPr>
            <a:spLocks noChangeShapeType="1"/>
          </p:cNvSpPr>
          <p:nvPr/>
        </p:nvSpPr>
        <p:spPr bwMode="auto">
          <a:xfrm>
            <a:off x="4164483" y="2959685"/>
            <a:ext cx="0" cy="16042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20" name="Line 1735"/>
          <p:cNvSpPr>
            <a:spLocks noChangeShapeType="1"/>
          </p:cNvSpPr>
          <p:nvPr/>
        </p:nvSpPr>
        <p:spPr bwMode="auto">
          <a:xfrm>
            <a:off x="4185473" y="2971679"/>
            <a:ext cx="0" cy="14393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21" name="Line 1736"/>
          <p:cNvSpPr>
            <a:spLocks noChangeShapeType="1"/>
          </p:cNvSpPr>
          <p:nvPr/>
        </p:nvSpPr>
        <p:spPr bwMode="auto">
          <a:xfrm flipH="1">
            <a:off x="4186973" y="3087122"/>
            <a:ext cx="35983" cy="749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22" name="Line 1742"/>
          <p:cNvSpPr>
            <a:spLocks noChangeShapeType="1"/>
          </p:cNvSpPr>
          <p:nvPr/>
        </p:nvSpPr>
        <p:spPr bwMode="auto">
          <a:xfrm rot="16200000">
            <a:off x="4208874" y="4213751"/>
            <a:ext cx="4647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23" name="Line 1744"/>
          <p:cNvSpPr>
            <a:spLocks noChangeShapeType="1"/>
          </p:cNvSpPr>
          <p:nvPr/>
        </p:nvSpPr>
        <p:spPr bwMode="auto">
          <a:xfrm rot="16200000">
            <a:off x="4843068" y="4213751"/>
            <a:ext cx="4647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24" name="Text Box 1966"/>
          <p:cNvSpPr txBox="1">
            <a:spLocks noChangeArrowheads="1"/>
          </p:cNvSpPr>
          <p:nvPr/>
        </p:nvSpPr>
        <p:spPr bwMode="auto">
          <a:xfrm>
            <a:off x="377313" y="1032991"/>
            <a:ext cx="4907316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Calibri" panose="020F0502020204030204" pitchFamily="34" charset="0"/>
                <a:ea typeface="ＭＳ Ｐ明朝" charset="-128"/>
                <a:cs typeface="Calibri" panose="020F0502020204030204" pitchFamily="34" charset="0"/>
              </a:rPr>
              <a:t>GAs-filled Recoil Ion Separator, GARIS</a:t>
            </a:r>
          </a:p>
        </p:txBody>
      </p:sp>
      <p:sp>
        <p:nvSpPr>
          <p:cNvPr id="725" name="Text Box 2087"/>
          <p:cNvSpPr txBox="1">
            <a:spLocks noChangeArrowheads="1"/>
          </p:cNvSpPr>
          <p:nvPr/>
        </p:nvSpPr>
        <p:spPr bwMode="auto">
          <a:xfrm>
            <a:off x="5481706" y="2476864"/>
            <a:ext cx="593713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ERs</a:t>
            </a:r>
          </a:p>
        </p:txBody>
      </p:sp>
      <p:sp>
        <p:nvSpPr>
          <p:cNvPr id="726" name="AutoShape 2121" descr="20%"/>
          <p:cNvSpPr>
            <a:spLocks noChangeArrowheads="1"/>
          </p:cNvSpPr>
          <p:nvPr/>
        </p:nvSpPr>
        <p:spPr bwMode="auto">
          <a:xfrm>
            <a:off x="5818549" y="2733905"/>
            <a:ext cx="227890" cy="220394"/>
          </a:xfrm>
          <a:prstGeom prst="rightArrow">
            <a:avLst>
              <a:gd name="adj1" fmla="val 50000"/>
              <a:gd name="adj2" fmla="val 25850"/>
            </a:avLst>
          </a:prstGeom>
          <a:solidFill>
            <a:srgbClr val="FFC000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27" name="Oval 2123"/>
          <p:cNvSpPr>
            <a:spLocks noChangeArrowheads="1"/>
          </p:cNvSpPr>
          <p:nvPr/>
        </p:nvSpPr>
        <p:spPr bwMode="auto">
          <a:xfrm>
            <a:off x="6148742" y="2806568"/>
            <a:ext cx="84998" cy="84998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5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28" name="Oval 2124"/>
          <p:cNvSpPr>
            <a:spLocks noChangeArrowheads="1"/>
          </p:cNvSpPr>
          <p:nvPr/>
        </p:nvSpPr>
        <p:spPr bwMode="auto">
          <a:xfrm>
            <a:off x="5659464" y="2805586"/>
            <a:ext cx="84998" cy="84998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52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29" name="Text Box 2125"/>
          <p:cNvSpPr txBox="1">
            <a:spLocks noChangeArrowheads="1"/>
          </p:cNvSpPr>
          <p:nvPr/>
        </p:nvSpPr>
        <p:spPr bwMode="auto">
          <a:xfrm>
            <a:off x="6736269" y="1761149"/>
            <a:ext cx="1386525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Mylar window</a:t>
            </a:r>
          </a:p>
        </p:txBody>
      </p:sp>
      <p:sp>
        <p:nvSpPr>
          <p:cNvPr id="730" name="Text Box 2127"/>
          <p:cNvSpPr txBox="1">
            <a:spLocks noChangeArrowheads="1"/>
          </p:cNvSpPr>
          <p:nvPr/>
        </p:nvSpPr>
        <p:spPr bwMode="auto">
          <a:xfrm>
            <a:off x="6111034" y="3632969"/>
            <a:ext cx="852963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He(</a:t>
            </a:r>
            <a:r>
              <a:rPr kumimoji="0" lang="en-US" altLang="ja-JP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KCl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)</a:t>
            </a:r>
          </a:p>
        </p:txBody>
      </p:sp>
      <p:sp>
        <p:nvSpPr>
          <p:cNvPr id="731" name="Line 2265"/>
          <p:cNvSpPr>
            <a:spLocks noChangeShapeType="1"/>
          </p:cNvSpPr>
          <p:nvPr/>
        </p:nvSpPr>
        <p:spPr bwMode="auto">
          <a:xfrm flipV="1">
            <a:off x="6321234" y="2214593"/>
            <a:ext cx="725131" cy="54237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32" name="AutoShape 2269" descr="20%"/>
          <p:cNvSpPr>
            <a:spLocks noChangeArrowheads="1"/>
          </p:cNvSpPr>
          <p:nvPr/>
        </p:nvSpPr>
        <p:spPr bwMode="auto">
          <a:xfrm>
            <a:off x="6121403" y="2933026"/>
            <a:ext cx="145430" cy="172416"/>
          </a:xfrm>
          <a:custGeom>
            <a:avLst/>
            <a:gdLst>
              <a:gd name="T0" fmla="*/ 5480525 w 21600"/>
              <a:gd name="T1" fmla="*/ 0 h 21600"/>
              <a:gd name="T2" fmla="*/ 5480525 w 21600"/>
              <a:gd name="T3" fmla="*/ 7340706 h 21600"/>
              <a:gd name="T4" fmla="*/ 1172861 w 21600"/>
              <a:gd name="T5" fmla="*/ 13041599 h 21600"/>
              <a:gd name="T6" fmla="*/ 7826241 w 21600"/>
              <a:gd name="T7" fmla="*/ 367038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C000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33" name="AutoShape 2270" descr="20%"/>
          <p:cNvSpPr>
            <a:spLocks noChangeArrowheads="1"/>
          </p:cNvSpPr>
          <p:nvPr/>
        </p:nvSpPr>
        <p:spPr bwMode="auto">
          <a:xfrm flipV="1">
            <a:off x="6121403" y="2591191"/>
            <a:ext cx="145430" cy="173916"/>
          </a:xfrm>
          <a:custGeom>
            <a:avLst/>
            <a:gdLst>
              <a:gd name="T0" fmla="*/ 5480525 w 21600"/>
              <a:gd name="T1" fmla="*/ 0 h 21600"/>
              <a:gd name="T2" fmla="*/ 5480525 w 21600"/>
              <a:gd name="T3" fmla="*/ 7533866 h 21600"/>
              <a:gd name="T4" fmla="*/ 1172861 w 21600"/>
              <a:gd name="T5" fmla="*/ 13384669 h 21600"/>
              <a:gd name="T6" fmla="*/ 7826241 w 21600"/>
              <a:gd name="T7" fmla="*/ 376689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C000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34" name="AutoShape 2271" descr="20%"/>
          <p:cNvSpPr>
            <a:spLocks noChangeArrowheads="1"/>
          </p:cNvSpPr>
          <p:nvPr/>
        </p:nvSpPr>
        <p:spPr bwMode="auto">
          <a:xfrm>
            <a:off x="6275616" y="2788629"/>
            <a:ext cx="130398" cy="110946"/>
          </a:xfrm>
          <a:prstGeom prst="rightArrow">
            <a:avLst>
              <a:gd name="adj1" fmla="val 50417"/>
              <a:gd name="adj2" fmla="val 64415"/>
            </a:avLst>
          </a:prstGeom>
          <a:solidFill>
            <a:srgbClr val="FFC000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35" name="AutoShape 2273" descr="20%"/>
          <p:cNvSpPr>
            <a:spLocks noChangeArrowheads="1"/>
          </p:cNvSpPr>
          <p:nvPr/>
        </p:nvSpPr>
        <p:spPr bwMode="auto">
          <a:xfrm flipH="1">
            <a:off x="6413762" y="2063446"/>
            <a:ext cx="131936" cy="110946"/>
          </a:xfrm>
          <a:prstGeom prst="rightArrow">
            <a:avLst>
              <a:gd name="adj1" fmla="val 50000"/>
              <a:gd name="adj2" fmla="val 45724"/>
            </a:avLst>
          </a:prstGeom>
          <a:solidFill>
            <a:srgbClr val="FFC000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36" name="Text Box 2283"/>
          <p:cNvSpPr txBox="1">
            <a:spLocks noChangeArrowheads="1"/>
          </p:cNvSpPr>
          <p:nvPr/>
        </p:nvSpPr>
        <p:spPr bwMode="auto">
          <a:xfrm>
            <a:off x="6662321" y="4130215"/>
            <a:ext cx="25187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0</a:t>
            </a:r>
          </a:p>
        </p:txBody>
      </p:sp>
      <p:sp>
        <p:nvSpPr>
          <p:cNvPr id="737" name="Text Box 2284"/>
          <p:cNvSpPr txBox="1">
            <a:spLocks noChangeArrowheads="1"/>
          </p:cNvSpPr>
          <p:nvPr/>
        </p:nvSpPr>
        <p:spPr bwMode="auto">
          <a:xfrm>
            <a:off x="7113604" y="4130215"/>
            <a:ext cx="1040119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100 mm</a:t>
            </a:r>
          </a:p>
        </p:txBody>
      </p:sp>
      <p:sp>
        <p:nvSpPr>
          <p:cNvPr id="738" name="Rectangle 2348"/>
          <p:cNvSpPr>
            <a:spLocks noChangeArrowheads="1"/>
          </p:cNvSpPr>
          <p:nvPr/>
        </p:nvSpPr>
        <p:spPr bwMode="auto">
          <a:xfrm>
            <a:off x="5587029" y="3051029"/>
            <a:ext cx="43184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/>
              </a:rPr>
              <a:t>~0.1</a:t>
            </a:r>
            <a:endParaRPr kumimoji="0" lang="en-US" altLang="ja-JP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明朝" charset="-128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 </a:t>
            </a:r>
            <a:r>
              <a:rPr kumimoji="0" lang="en-US" altLang="ja-JP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kPa</a:t>
            </a:r>
            <a:endParaRPr kumimoji="0" lang="en-US" altLang="ja-JP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明朝" charset="-128"/>
              <a:cs typeface="Arial" pitchFamily="34" charset="0"/>
            </a:endParaRPr>
          </a:p>
        </p:txBody>
      </p:sp>
      <p:sp>
        <p:nvSpPr>
          <p:cNvPr id="739" name="Rectangle 2349"/>
          <p:cNvSpPr>
            <a:spLocks noChangeArrowheads="1"/>
          </p:cNvSpPr>
          <p:nvPr/>
        </p:nvSpPr>
        <p:spPr bwMode="auto">
          <a:xfrm>
            <a:off x="7103167" y="2093329"/>
            <a:ext cx="8802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/>
              </a:rPr>
              <a:t>~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100 </a:t>
            </a:r>
            <a:r>
              <a:rPr kumimoji="0" lang="en-US" altLang="ja-JP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明朝" charset="-128"/>
                <a:cs typeface="Arial" pitchFamily="34" charset="0"/>
              </a:rPr>
              <a:t>kPa</a:t>
            </a:r>
            <a:endParaRPr kumimoji="0" lang="en-US" altLang="ja-JP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明朝" charset="-128"/>
              <a:cs typeface="Arial" pitchFamily="34" charset="0"/>
            </a:endParaRPr>
          </a:p>
        </p:txBody>
      </p:sp>
      <p:sp>
        <p:nvSpPr>
          <p:cNvPr id="740" name="Rectangle 2353"/>
          <p:cNvSpPr>
            <a:spLocks noChangeArrowheads="1"/>
          </p:cNvSpPr>
          <p:nvPr/>
        </p:nvSpPr>
        <p:spPr bwMode="auto">
          <a:xfrm>
            <a:off x="5776558" y="908720"/>
            <a:ext cx="28680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Calibri" panose="020F0502020204030204" pitchFamily="34" charset="0"/>
                <a:ea typeface="ＭＳ Ｐ明朝" charset="-128"/>
                <a:cs typeface="Calibri" panose="020F0502020204030204" pitchFamily="34" charset="0"/>
              </a:rPr>
              <a:t>Gas-jet Transport System</a:t>
            </a:r>
          </a:p>
        </p:txBody>
      </p:sp>
      <p:sp>
        <p:nvSpPr>
          <p:cNvPr id="741" name="Line 2126"/>
          <p:cNvSpPr>
            <a:spLocks noChangeShapeType="1"/>
          </p:cNvSpPr>
          <p:nvPr/>
        </p:nvSpPr>
        <p:spPr bwMode="auto">
          <a:xfrm flipV="1">
            <a:off x="6094415" y="2011634"/>
            <a:ext cx="729090" cy="761357"/>
          </a:xfrm>
          <a:prstGeom prst="line">
            <a:avLst/>
          </a:prstGeom>
          <a:noFill/>
          <a:ln w="15240">
            <a:solidFill>
              <a:srgbClr val="2D2DB9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42" name="Line 2099"/>
          <p:cNvSpPr>
            <a:spLocks noChangeShapeType="1"/>
          </p:cNvSpPr>
          <p:nvPr/>
        </p:nvSpPr>
        <p:spPr bwMode="auto">
          <a:xfrm>
            <a:off x="6025449" y="3132428"/>
            <a:ext cx="0" cy="84998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43" name="正方形/長方形 742"/>
          <p:cNvSpPr/>
          <p:nvPr/>
        </p:nvSpPr>
        <p:spPr>
          <a:xfrm flipV="1">
            <a:off x="6094416" y="3132429"/>
            <a:ext cx="10495" cy="158923"/>
          </a:xfrm>
          <a:prstGeom prst="rect">
            <a:avLst/>
          </a:prstGeom>
          <a:noFill/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744" name="Line 2099"/>
          <p:cNvSpPr>
            <a:spLocks noChangeShapeType="1"/>
          </p:cNvSpPr>
          <p:nvPr/>
        </p:nvSpPr>
        <p:spPr bwMode="auto">
          <a:xfrm>
            <a:off x="6104911" y="3291352"/>
            <a:ext cx="0" cy="78198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45" name="Line 2099"/>
          <p:cNvSpPr>
            <a:spLocks noChangeShapeType="1"/>
          </p:cNvSpPr>
          <p:nvPr/>
        </p:nvSpPr>
        <p:spPr bwMode="auto">
          <a:xfrm>
            <a:off x="6975990" y="3178907"/>
            <a:ext cx="0" cy="12593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46" name="Line 2099"/>
          <p:cNvSpPr>
            <a:spLocks noChangeShapeType="1"/>
          </p:cNvSpPr>
          <p:nvPr/>
        </p:nvSpPr>
        <p:spPr bwMode="auto">
          <a:xfrm flipH="1" flipV="1">
            <a:off x="6975990" y="3304847"/>
            <a:ext cx="13793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47" name="Line 2099"/>
          <p:cNvSpPr>
            <a:spLocks noChangeShapeType="1"/>
          </p:cNvSpPr>
          <p:nvPr/>
        </p:nvSpPr>
        <p:spPr bwMode="auto">
          <a:xfrm flipH="1" flipV="1">
            <a:off x="6173878" y="3178907"/>
            <a:ext cx="80211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48" name="Line 2099"/>
          <p:cNvSpPr>
            <a:spLocks noChangeShapeType="1"/>
          </p:cNvSpPr>
          <p:nvPr/>
        </p:nvSpPr>
        <p:spPr bwMode="auto">
          <a:xfrm>
            <a:off x="6173878" y="3178907"/>
            <a:ext cx="0" cy="26987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49" name="Line 2099"/>
          <p:cNvSpPr>
            <a:spLocks noChangeShapeType="1"/>
          </p:cNvSpPr>
          <p:nvPr/>
        </p:nvSpPr>
        <p:spPr bwMode="auto">
          <a:xfrm flipH="1" flipV="1">
            <a:off x="6104911" y="3448777"/>
            <a:ext cx="2248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50" name="Line 2099"/>
          <p:cNvSpPr>
            <a:spLocks noChangeShapeType="1"/>
          </p:cNvSpPr>
          <p:nvPr/>
        </p:nvSpPr>
        <p:spPr bwMode="auto">
          <a:xfrm>
            <a:off x="7044956" y="3103944"/>
            <a:ext cx="0" cy="20090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51" name="Line 2099"/>
          <p:cNvSpPr>
            <a:spLocks noChangeShapeType="1"/>
          </p:cNvSpPr>
          <p:nvPr/>
        </p:nvSpPr>
        <p:spPr bwMode="auto">
          <a:xfrm>
            <a:off x="6110908" y="3132429"/>
            <a:ext cx="0" cy="8695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52" name="Line 2099"/>
          <p:cNvSpPr>
            <a:spLocks noChangeShapeType="1"/>
          </p:cNvSpPr>
          <p:nvPr/>
        </p:nvSpPr>
        <p:spPr bwMode="auto">
          <a:xfrm flipH="1" flipV="1">
            <a:off x="6104911" y="3304847"/>
            <a:ext cx="2248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53" name="Line 2099"/>
          <p:cNvSpPr>
            <a:spLocks noChangeShapeType="1"/>
          </p:cNvSpPr>
          <p:nvPr/>
        </p:nvSpPr>
        <p:spPr bwMode="auto">
          <a:xfrm flipH="1" flipV="1">
            <a:off x="6025449" y="3132429"/>
            <a:ext cx="6896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54" name="Line 2099"/>
          <p:cNvSpPr>
            <a:spLocks noChangeShapeType="1"/>
          </p:cNvSpPr>
          <p:nvPr/>
        </p:nvSpPr>
        <p:spPr bwMode="auto">
          <a:xfrm flipH="1" flipV="1">
            <a:off x="6110908" y="3132429"/>
            <a:ext cx="28036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55" name="Line 2099"/>
          <p:cNvSpPr>
            <a:spLocks noChangeShapeType="1"/>
          </p:cNvSpPr>
          <p:nvPr/>
        </p:nvSpPr>
        <p:spPr bwMode="auto">
          <a:xfrm>
            <a:off x="6127400" y="3304847"/>
            <a:ext cx="0" cy="14393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56" name="Line 2099"/>
          <p:cNvSpPr>
            <a:spLocks noChangeShapeType="1"/>
          </p:cNvSpPr>
          <p:nvPr/>
        </p:nvSpPr>
        <p:spPr bwMode="auto">
          <a:xfrm flipH="1" flipV="1">
            <a:off x="6110908" y="3219387"/>
            <a:ext cx="41980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57" name="Line 2099"/>
          <p:cNvSpPr>
            <a:spLocks noChangeShapeType="1"/>
          </p:cNvSpPr>
          <p:nvPr/>
        </p:nvSpPr>
        <p:spPr bwMode="auto">
          <a:xfrm>
            <a:off x="6152888" y="3219387"/>
            <a:ext cx="0" cy="22939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58" name="Line 2099"/>
          <p:cNvSpPr>
            <a:spLocks noChangeShapeType="1"/>
          </p:cNvSpPr>
          <p:nvPr/>
        </p:nvSpPr>
        <p:spPr bwMode="auto">
          <a:xfrm flipH="1" flipV="1">
            <a:off x="6494723" y="3132429"/>
            <a:ext cx="55023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59" name="Line 2099"/>
          <p:cNvSpPr>
            <a:spLocks noChangeShapeType="1"/>
          </p:cNvSpPr>
          <p:nvPr/>
        </p:nvSpPr>
        <p:spPr bwMode="auto">
          <a:xfrm flipH="1" flipV="1">
            <a:off x="6152888" y="3448777"/>
            <a:ext cx="2248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60" name="Line 2099"/>
          <p:cNvSpPr>
            <a:spLocks noChangeShapeType="1"/>
          </p:cNvSpPr>
          <p:nvPr/>
        </p:nvSpPr>
        <p:spPr bwMode="auto">
          <a:xfrm flipV="1">
            <a:off x="6025449" y="1879720"/>
            <a:ext cx="0" cy="6799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61" name="正方形/長方形 760"/>
          <p:cNvSpPr/>
          <p:nvPr/>
        </p:nvSpPr>
        <p:spPr>
          <a:xfrm>
            <a:off x="6094416" y="2402283"/>
            <a:ext cx="10495" cy="157423"/>
          </a:xfrm>
          <a:prstGeom prst="rect">
            <a:avLst/>
          </a:prstGeom>
          <a:noFill/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762" name="Line 2099"/>
          <p:cNvSpPr>
            <a:spLocks noChangeShapeType="1"/>
          </p:cNvSpPr>
          <p:nvPr/>
        </p:nvSpPr>
        <p:spPr bwMode="auto">
          <a:xfrm flipH="1" flipV="1">
            <a:off x="6092917" y="1823096"/>
            <a:ext cx="0" cy="57396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63" name="Line 2099"/>
          <p:cNvSpPr>
            <a:spLocks noChangeShapeType="1"/>
          </p:cNvSpPr>
          <p:nvPr/>
        </p:nvSpPr>
        <p:spPr bwMode="auto">
          <a:xfrm flipV="1">
            <a:off x="6975990" y="2387290"/>
            <a:ext cx="0" cy="12593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64" name="Line 2099"/>
          <p:cNvSpPr>
            <a:spLocks noChangeShapeType="1"/>
          </p:cNvSpPr>
          <p:nvPr/>
        </p:nvSpPr>
        <p:spPr bwMode="auto">
          <a:xfrm flipH="1">
            <a:off x="6975990" y="2387290"/>
            <a:ext cx="13793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65" name="Line 2099"/>
          <p:cNvSpPr>
            <a:spLocks noChangeShapeType="1"/>
          </p:cNvSpPr>
          <p:nvPr/>
        </p:nvSpPr>
        <p:spPr bwMode="auto">
          <a:xfrm flipV="1">
            <a:off x="6975990" y="2468251"/>
            <a:ext cx="0" cy="4497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66" name="Line 2099"/>
          <p:cNvSpPr>
            <a:spLocks noChangeShapeType="1"/>
          </p:cNvSpPr>
          <p:nvPr/>
        </p:nvSpPr>
        <p:spPr bwMode="auto">
          <a:xfrm flipH="1">
            <a:off x="6173878" y="2513229"/>
            <a:ext cx="80211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67" name="Line 2099"/>
          <p:cNvSpPr>
            <a:spLocks noChangeShapeType="1"/>
          </p:cNvSpPr>
          <p:nvPr/>
        </p:nvSpPr>
        <p:spPr bwMode="auto">
          <a:xfrm flipV="1">
            <a:off x="6173878" y="2244858"/>
            <a:ext cx="0" cy="26837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68" name="Line 2099"/>
          <p:cNvSpPr>
            <a:spLocks noChangeShapeType="1"/>
          </p:cNvSpPr>
          <p:nvPr/>
        </p:nvSpPr>
        <p:spPr bwMode="auto">
          <a:xfrm flipH="1">
            <a:off x="6104911" y="2244858"/>
            <a:ext cx="2248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69" name="Line 2099"/>
          <p:cNvSpPr>
            <a:spLocks noChangeShapeType="1"/>
          </p:cNvSpPr>
          <p:nvPr/>
        </p:nvSpPr>
        <p:spPr bwMode="auto">
          <a:xfrm flipV="1">
            <a:off x="7044956" y="2387290"/>
            <a:ext cx="0" cy="32684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70" name="Line 2099"/>
          <p:cNvSpPr>
            <a:spLocks noChangeShapeType="1"/>
          </p:cNvSpPr>
          <p:nvPr/>
        </p:nvSpPr>
        <p:spPr bwMode="auto">
          <a:xfrm flipV="1">
            <a:off x="6110908" y="2474248"/>
            <a:ext cx="0" cy="8545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71" name="Line 2099"/>
          <p:cNvSpPr>
            <a:spLocks noChangeShapeType="1"/>
          </p:cNvSpPr>
          <p:nvPr/>
        </p:nvSpPr>
        <p:spPr bwMode="auto">
          <a:xfrm flipH="1">
            <a:off x="6104911" y="2387290"/>
            <a:ext cx="2248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72" name="Line 2099"/>
          <p:cNvSpPr>
            <a:spLocks noChangeShapeType="1"/>
          </p:cNvSpPr>
          <p:nvPr/>
        </p:nvSpPr>
        <p:spPr bwMode="auto">
          <a:xfrm flipH="1">
            <a:off x="6025449" y="2559706"/>
            <a:ext cx="6896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73" name="Line 2099"/>
          <p:cNvSpPr>
            <a:spLocks noChangeShapeType="1"/>
          </p:cNvSpPr>
          <p:nvPr/>
        </p:nvSpPr>
        <p:spPr bwMode="auto">
          <a:xfrm flipH="1">
            <a:off x="6110908" y="2559706"/>
            <a:ext cx="28036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74" name="Line 2099"/>
          <p:cNvSpPr>
            <a:spLocks noChangeShapeType="1"/>
          </p:cNvSpPr>
          <p:nvPr/>
        </p:nvSpPr>
        <p:spPr bwMode="auto">
          <a:xfrm flipV="1">
            <a:off x="6127400" y="2244858"/>
            <a:ext cx="0" cy="14243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75" name="Line 2099"/>
          <p:cNvSpPr>
            <a:spLocks noChangeShapeType="1"/>
          </p:cNvSpPr>
          <p:nvPr/>
        </p:nvSpPr>
        <p:spPr bwMode="auto">
          <a:xfrm flipH="1">
            <a:off x="6110908" y="2474248"/>
            <a:ext cx="41980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76" name="Line 2099"/>
          <p:cNvSpPr>
            <a:spLocks noChangeShapeType="1"/>
          </p:cNvSpPr>
          <p:nvPr/>
        </p:nvSpPr>
        <p:spPr bwMode="auto">
          <a:xfrm flipV="1">
            <a:off x="6152888" y="2244858"/>
            <a:ext cx="0" cy="22939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77" name="Line 2099"/>
          <p:cNvSpPr>
            <a:spLocks noChangeShapeType="1"/>
          </p:cNvSpPr>
          <p:nvPr/>
        </p:nvSpPr>
        <p:spPr bwMode="auto">
          <a:xfrm flipH="1">
            <a:off x="6494723" y="2559706"/>
            <a:ext cx="55023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78" name="Line 2099"/>
          <p:cNvSpPr>
            <a:spLocks noChangeShapeType="1"/>
          </p:cNvSpPr>
          <p:nvPr/>
        </p:nvSpPr>
        <p:spPr bwMode="auto">
          <a:xfrm flipH="1">
            <a:off x="6152888" y="2244858"/>
            <a:ext cx="2248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79" name="正方形/長方形 778"/>
          <p:cNvSpPr/>
          <p:nvPr/>
        </p:nvSpPr>
        <p:spPr>
          <a:xfrm>
            <a:off x="7107926" y="3196899"/>
            <a:ext cx="848590" cy="67467"/>
          </a:xfrm>
          <a:prstGeom prst="rect">
            <a:avLst/>
          </a:prstGeom>
          <a:noFill/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780" name="Line 2099"/>
          <p:cNvSpPr>
            <a:spLocks noChangeShapeType="1"/>
          </p:cNvSpPr>
          <p:nvPr/>
        </p:nvSpPr>
        <p:spPr bwMode="auto">
          <a:xfrm>
            <a:off x="7113923" y="3265865"/>
            <a:ext cx="0" cy="3898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81" name="Line 2099"/>
          <p:cNvSpPr>
            <a:spLocks noChangeShapeType="1"/>
          </p:cNvSpPr>
          <p:nvPr/>
        </p:nvSpPr>
        <p:spPr bwMode="auto">
          <a:xfrm>
            <a:off x="7113923" y="3103944"/>
            <a:ext cx="0" cy="9295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82" name="Line 2099"/>
          <p:cNvSpPr>
            <a:spLocks noChangeShapeType="1"/>
          </p:cNvSpPr>
          <p:nvPr/>
        </p:nvSpPr>
        <p:spPr bwMode="auto">
          <a:xfrm flipH="1" flipV="1">
            <a:off x="7044956" y="3103944"/>
            <a:ext cx="6896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83" name="Line 2099"/>
          <p:cNvSpPr>
            <a:spLocks noChangeShapeType="1"/>
          </p:cNvSpPr>
          <p:nvPr/>
        </p:nvSpPr>
        <p:spPr bwMode="auto">
          <a:xfrm flipH="1" flipV="1">
            <a:off x="7044956" y="2714132"/>
            <a:ext cx="6896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84" name="正方形/長方形 783"/>
          <p:cNvSpPr/>
          <p:nvPr/>
        </p:nvSpPr>
        <p:spPr>
          <a:xfrm flipV="1">
            <a:off x="7107926" y="2553709"/>
            <a:ext cx="848590" cy="68967"/>
          </a:xfrm>
          <a:prstGeom prst="rect">
            <a:avLst/>
          </a:prstGeom>
          <a:noFill/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785" name="Line 2099"/>
          <p:cNvSpPr>
            <a:spLocks noChangeShapeType="1"/>
          </p:cNvSpPr>
          <p:nvPr/>
        </p:nvSpPr>
        <p:spPr bwMode="auto">
          <a:xfrm flipV="1">
            <a:off x="7113923" y="2387290"/>
            <a:ext cx="0" cy="16641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86" name="Line 2099"/>
          <p:cNvSpPr>
            <a:spLocks noChangeShapeType="1"/>
          </p:cNvSpPr>
          <p:nvPr/>
        </p:nvSpPr>
        <p:spPr bwMode="auto">
          <a:xfrm>
            <a:off x="7113923" y="2622676"/>
            <a:ext cx="0" cy="9145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87" name="Line 2099"/>
          <p:cNvSpPr>
            <a:spLocks noChangeShapeType="1"/>
          </p:cNvSpPr>
          <p:nvPr/>
        </p:nvSpPr>
        <p:spPr bwMode="auto">
          <a:xfrm flipV="1">
            <a:off x="7950519" y="2462254"/>
            <a:ext cx="0" cy="9145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88" name="Line 2099"/>
          <p:cNvSpPr>
            <a:spLocks noChangeShapeType="1"/>
          </p:cNvSpPr>
          <p:nvPr/>
        </p:nvSpPr>
        <p:spPr bwMode="auto">
          <a:xfrm flipH="1">
            <a:off x="7950519" y="2462254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89" name="Line 2099"/>
          <p:cNvSpPr>
            <a:spLocks noChangeShapeType="1"/>
          </p:cNvSpPr>
          <p:nvPr/>
        </p:nvSpPr>
        <p:spPr bwMode="auto">
          <a:xfrm flipV="1">
            <a:off x="8037477" y="2462254"/>
            <a:ext cx="0" cy="20690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90" name="Line 2099"/>
          <p:cNvSpPr>
            <a:spLocks noChangeShapeType="1"/>
          </p:cNvSpPr>
          <p:nvPr/>
        </p:nvSpPr>
        <p:spPr bwMode="auto">
          <a:xfrm flipH="1">
            <a:off x="7950519" y="3160916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91" name="Line 2099"/>
          <p:cNvSpPr>
            <a:spLocks noChangeShapeType="1"/>
          </p:cNvSpPr>
          <p:nvPr/>
        </p:nvSpPr>
        <p:spPr bwMode="auto">
          <a:xfrm flipV="1">
            <a:off x="7950519" y="2622676"/>
            <a:ext cx="0" cy="4647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92" name="Line 2099"/>
          <p:cNvSpPr>
            <a:spLocks noChangeShapeType="1"/>
          </p:cNvSpPr>
          <p:nvPr/>
        </p:nvSpPr>
        <p:spPr bwMode="auto">
          <a:xfrm flipH="1">
            <a:off x="7950519" y="3684163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93" name="Line 2099"/>
          <p:cNvSpPr>
            <a:spLocks noChangeShapeType="1"/>
          </p:cNvSpPr>
          <p:nvPr/>
        </p:nvSpPr>
        <p:spPr bwMode="auto">
          <a:xfrm flipH="1">
            <a:off x="7950519" y="3618195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94" name="Line 2099"/>
          <p:cNvSpPr>
            <a:spLocks noChangeShapeType="1"/>
          </p:cNvSpPr>
          <p:nvPr/>
        </p:nvSpPr>
        <p:spPr bwMode="auto">
          <a:xfrm flipV="1">
            <a:off x="7950519" y="3618195"/>
            <a:ext cx="0" cy="659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95" name="Line 2099"/>
          <p:cNvSpPr>
            <a:spLocks noChangeShapeType="1"/>
          </p:cNvSpPr>
          <p:nvPr/>
        </p:nvSpPr>
        <p:spPr bwMode="auto">
          <a:xfrm flipV="1">
            <a:off x="8037477" y="3618195"/>
            <a:ext cx="0" cy="659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96" name="Line 2099"/>
          <p:cNvSpPr>
            <a:spLocks noChangeShapeType="1"/>
          </p:cNvSpPr>
          <p:nvPr/>
        </p:nvSpPr>
        <p:spPr bwMode="auto">
          <a:xfrm flipV="1">
            <a:off x="8037477" y="3160916"/>
            <a:ext cx="0" cy="25637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97" name="Line 2099"/>
          <p:cNvSpPr>
            <a:spLocks noChangeShapeType="1"/>
          </p:cNvSpPr>
          <p:nvPr/>
        </p:nvSpPr>
        <p:spPr bwMode="auto">
          <a:xfrm flipV="1">
            <a:off x="7950519" y="3160916"/>
            <a:ext cx="0" cy="3448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98" name="Line 2099"/>
          <p:cNvSpPr>
            <a:spLocks noChangeShapeType="1"/>
          </p:cNvSpPr>
          <p:nvPr/>
        </p:nvSpPr>
        <p:spPr bwMode="auto">
          <a:xfrm flipV="1">
            <a:off x="7950519" y="3264366"/>
            <a:ext cx="0" cy="15292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799" name="Line 2099"/>
          <p:cNvSpPr>
            <a:spLocks noChangeShapeType="1"/>
          </p:cNvSpPr>
          <p:nvPr/>
        </p:nvSpPr>
        <p:spPr bwMode="auto">
          <a:xfrm flipH="1">
            <a:off x="7950519" y="2669154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00" name="Line 2099"/>
          <p:cNvSpPr>
            <a:spLocks noChangeShapeType="1"/>
          </p:cNvSpPr>
          <p:nvPr/>
        </p:nvSpPr>
        <p:spPr bwMode="auto">
          <a:xfrm flipH="1">
            <a:off x="7950519" y="3417292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01" name="Line 2099"/>
          <p:cNvSpPr>
            <a:spLocks noChangeShapeType="1"/>
          </p:cNvSpPr>
          <p:nvPr/>
        </p:nvSpPr>
        <p:spPr bwMode="auto">
          <a:xfrm flipV="1">
            <a:off x="7962513" y="3417292"/>
            <a:ext cx="0" cy="3448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02" name="Line 2099"/>
          <p:cNvSpPr>
            <a:spLocks noChangeShapeType="1"/>
          </p:cNvSpPr>
          <p:nvPr/>
        </p:nvSpPr>
        <p:spPr bwMode="auto">
          <a:xfrm flipH="1">
            <a:off x="7962513" y="3451776"/>
            <a:ext cx="1649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03" name="Line 2099"/>
          <p:cNvSpPr>
            <a:spLocks noChangeShapeType="1"/>
          </p:cNvSpPr>
          <p:nvPr/>
        </p:nvSpPr>
        <p:spPr bwMode="auto">
          <a:xfrm flipV="1">
            <a:off x="7979005" y="3436783"/>
            <a:ext cx="0" cy="16042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04" name="Line 2099"/>
          <p:cNvSpPr>
            <a:spLocks noChangeShapeType="1"/>
          </p:cNvSpPr>
          <p:nvPr/>
        </p:nvSpPr>
        <p:spPr bwMode="auto">
          <a:xfrm flipH="1">
            <a:off x="7979005" y="3436783"/>
            <a:ext cx="10944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05" name="Line 2099"/>
          <p:cNvSpPr>
            <a:spLocks noChangeShapeType="1"/>
          </p:cNvSpPr>
          <p:nvPr/>
        </p:nvSpPr>
        <p:spPr bwMode="auto">
          <a:xfrm>
            <a:off x="7962513" y="3583712"/>
            <a:ext cx="0" cy="3448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06" name="Line 2099"/>
          <p:cNvSpPr>
            <a:spLocks noChangeShapeType="1"/>
          </p:cNvSpPr>
          <p:nvPr/>
        </p:nvSpPr>
        <p:spPr bwMode="auto">
          <a:xfrm flipH="1" flipV="1">
            <a:off x="7962513" y="3583712"/>
            <a:ext cx="1649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07" name="Line 2099"/>
          <p:cNvSpPr>
            <a:spLocks noChangeShapeType="1"/>
          </p:cNvSpPr>
          <p:nvPr/>
        </p:nvSpPr>
        <p:spPr bwMode="auto">
          <a:xfrm flipH="1" flipV="1">
            <a:off x="7979005" y="3597205"/>
            <a:ext cx="10944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08" name="Line 2099"/>
          <p:cNvSpPr>
            <a:spLocks noChangeShapeType="1"/>
          </p:cNvSpPr>
          <p:nvPr/>
        </p:nvSpPr>
        <p:spPr bwMode="auto">
          <a:xfrm flipV="1">
            <a:off x="8071960" y="3402299"/>
            <a:ext cx="0" cy="8096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09" name="Line 2099"/>
          <p:cNvSpPr>
            <a:spLocks noChangeShapeType="1"/>
          </p:cNvSpPr>
          <p:nvPr/>
        </p:nvSpPr>
        <p:spPr bwMode="auto">
          <a:xfrm flipH="1">
            <a:off x="8037477" y="3402299"/>
            <a:ext cx="509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10" name="Line 2099"/>
          <p:cNvSpPr>
            <a:spLocks noChangeShapeType="1"/>
          </p:cNvSpPr>
          <p:nvPr/>
        </p:nvSpPr>
        <p:spPr bwMode="auto">
          <a:xfrm flipV="1">
            <a:off x="8088452" y="3402299"/>
            <a:ext cx="0" cy="8096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11" name="Line 2099"/>
          <p:cNvSpPr>
            <a:spLocks noChangeShapeType="1"/>
          </p:cNvSpPr>
          <p:nvPr/>
        </p:nvSpPr>
        <p:spPr bwMode="auto">
          <a:xfrm>
            <a:off x="8071960" y="3552227"/>
            <a:ext cx="0" cy="7946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12" name="Line 2099"/>
          <p:cNvSpPr>
            <a:spLocks noChangeShapeType="1"/>
          </p:cNvSpPr>
          <p:nvPr/>
        </p:nvSpPr>
        <p:spPr bwMode="auto">
          <a:xfrm flipH="1" flipV="1">
            <a:off x="8037477" y="3631689"/>
            <a:ext cx="509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13" name="Line 2099"/>
          <p:cNvSpPr>
            <a:spLocks noChangeShapeType="1"/>
          </p:cNvSpPr>
          <p:nvPr/>
        </p:nvSpPr>
        <p:spPr bwMode="auto">
          <a:xfrm>
            <a:off x="8088452" y="3552227"/>
            <a:ext cx="0" cy="7946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14" name="正方形/長方形 813"/>
          <p:cNvSpPr/>
          <p:nvPr/>
        </p:nvSpPr>
        <p:spPr>
          <a:xfrm>
            <a:off x="7100430" y="3471266"/>
            <a:ext cx="878575" cy="91456"/>
          </a:xfrm>
          <a:prstGeom prst="rect">
            <a:avLst/>
          </a:prstGeom>
          <a:noFill/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15" name="正方形/長方形 814"/>
          <p:cNvSpPr/>
          <p:nvPr/>
        </p:nvSpPr>
        <p:spPr>
          <a:xfrm>
            <a:off x="7979005" y="3483260"/>
            <a:ext cx="149928" cy="68967"/>
          </a:xfrm>
          <a:prstGeom prst="rect">
            <a:avLst/>
          </a:prstGeom>
          <a:noFill/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16" name="正方形/長方形 815"/>
          <p:cNvSpPr/>
          <p:nvPr/>
        </p:nvSpPr>
        <p:spPr>
          <a:xfrm>
            <a:off x="8128933" y="3489257"/>
            <a:ext cx="113945" cy="56972"/>
          </a:xfrm>
          <a:prstGeom prst="rect">
            <a:avLst/>
          </a:prstGeom>
          <a:noFill/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17" name="Line 2099"/>
          <p:cNvSpPr>
            <a:spLocks noChangeShapeType="1"/>
          </p:cNvSpPr>
          <p:nvPr/>
        </p:nvSpPr>
        <p:spPr bwMode="auto">
          <a:xfrm flipV="1">
            <a:off x="8010490" y="3417292"/>
            <a:ext cx="0" cy="1949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18" name="Line 2099"/>
          <p:cNvSpPr>
            <a:spLocks noChangeShapeType="1"/>
          </p:cNvSpPr>
          <p:nvPr/>
        </p:nvSpPr>
        <p:spPr bwMode="auto">
          <a:xfrm>
            <a:off x="8157419" y="3546229"/>
            <a:ext cx="0" cy="2848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19" name="Line 2099"/>
          <p:cNvSpPr>
            <a:spLocks noChangeShapeType="1"/>
          </p:cNvSpPr>
          <p:nvPr/>
        </p:nvSpPr>
        <p:spPr bwMode="auto">
          <a:xfrm flipH="1" flipV="1">
            <a:off x="8157419" y="3574716"/>
            <a:ext cx="8545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20" name="Line 2099"/>
          <p:cNvSpPr>
            <a:spLocks noChangeShapeType="1"/>
          </p:cNvSpPr>
          <p:nvPr/>
        </p:nvSpPr>
        <p:spPr bwMode="auto">
          <a:xfrm>
            <a:off x="8242878" y="3574716"/>
            <a:ext cx="0" cy="11394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21" name="Line 2099"/>
          <p:cNvSpPr>
            <a:spLocks noChangeShapeType="1"/>
          </p:cNvSpPr>
          <p:nvPr/>
        </p:nvSpPr>
        <p:spPr bwMode="auto">
          <a:xfrm flipV="1">
            <a:off x="8157419" y="3459271"/>
            <a:ext cx="0" cy="299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22" name="Line 2099"/>
          <p:cNvSpPr>
            <a:spLocks noChangeShapeType="1"/>
          </p:cNvSpPr>
          <p:nvPr/>
        </p:nvSpPr>
        <p:spPr bwMode="auto">
          <a:xfrm flipH="1">
            <a:off x="8157419" y="3459271"/>
            <a:ext cx="8545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23" name="Line 2099"/>
          <p:cNvSpPr>
            <a:spLocks noChangeShapeType="1"/>
          </p:cNvSpPr>
          <p:nvPr/>
        </p:nvSpPr>
        <p:spPr bwMode="auto">
          <a:xfrm flipV="1">
            <a:off x="8242878" y="3345327"/>
            <a:ext cx="0" cy="11394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24" name="Line 2099"/>
          <p:cNvSpPr>
            <a:spLocks noChangeShapeType="1"/>
          </p:cNvSpPr>
          <p:nvPr/>
        </p:nvSpPr>
        <p:spPr bwMode="auto">
          <a:xfrm flipH="1">
            <a:off x="8242878" y="3345327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25" name="Line 2099"/>
          <p:cNvSpPr>
            <a:spLocks noChangeShapeType="1"/>
          </p:cNvSpPr>
          <p:nvPr/>
        </p:nvSpPr>
        <p:spPr bwMode="auto">
          <a:xfrm flipV="1">
            <a:off x="8329836" y="3345327"/>
            <a:ext cx="0" cy="34333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26" name="Line 2099"/>
          <p:cNvSpPr>
            <a:spLocks noChangeShapeType="1"/>
          </p:cNvSpPr>
          <p:nvPr/>
        </p:nvSpPr>
        <p:spPr bwMode="auto">
          <a:xfrm flipH="1">
            <a:off x="8242878" y="3688661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grpSp>
        <p:nvGrpSpPr>
          <p:cNvPr id="827" name="グループ化 826"/>
          <p:cNvGrpSpPr/>
          <p:nvPr/>
        </p:nvGrpSpPr>
        <p:grpSpPr>
          <a:xfrm>
            <a:off x="7327611" y="2801090"/>
            <a:ext cx="175416" cy="91455"/>
            <a:chOff x="7705540" y="2234901"/>
            <a:chExt cx="185738" cy="96837"/>
          </a:xfrm>
        </p:grpSpPr>
        <p:sp>
          <p:nvSpPr>
            <p:cNvPr id="1048" name="Line 2099"/>
            <p:cNvSpPr>
              <a:spLocks noChangeShapeType="1"/>
            </p:cNvSpPr>
            <p:nvPr/>
          </p:nvSpPr>
          <p:spPr bwMode="auto">
            <a:xfrm>
              <a:off x="7705540" y="2263476"/>
              <a:ext cx="0" cy="95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49" name="Line 2099"/>
            <p:cNvSpPr>
              <a:spLocks noChangeShapeType="1"/>
            </p:cNvSpPr>
            <p:nvPr/>
          </p:nvSpPr>
          <p:spPr bwMode="auto">
            <a:xfrm>
              <a:off x="7705540" y="2292051"/>
              <a:ext cx="0" cy="95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50" name="Line 2099"/>
            <p:cNvSpPr>
              <a:spLocks noChangeShapeType="1"/>
            </p:cNvSpPr>
            <p:nvPr/>
          </p:nvSpPr>
          <p:spPr bwMode="auto">
            <a:xfrm flipH="1">
              <a:off x="7705540" y="2301576"/>
              <a:ext cx="1190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51" name="Line 2099"/>
            <p:cNvSpPr>
              <a:spLocks noChangeShapeType="1"/>
            </p:cNvSpPr>
            <p:nvPr/>
          </p:nvSpPr>
          <p:spPr bwMode="auto">
            <a:xfrm flipH="1">
              <a:off x="7705540" y="2263476"/>
              <a:ext cx="119063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52" name="Line 2099"/>
            <p:cNvSpPr>
              <a:spLocks noChangeShapeType="1"/>
            </p:cNvSpPr>
            <p:nvPr/>
          </p:nvSpPr>
          <p:spPr bwMode="auto">
            <a:xfrm>
              <a:off x="7824603" y="2239663"/>
              <a:ext cx="0" cy="349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53" name="Line 2099"/>
            <p:cNvSpPr>
              <a:spLocks noChangeShapeType="1"/>
            </p:cNvSpPr>
            <p:nvPr/>
          </p:nvSpPr>
          <p:spPr bwMode="auto">
            <a:xfrm>
              <a:off x="7824603" y="2290463"/>
              <a:ext cx="0" cy="349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54" name="Line 2099"/>
            <p:cNvSpPr>
              <a:spLocks noChangeShapeType="1"/>
            </p:cNvSpPr>
            <p:nvPr/>
          </p:nvSpPr>
          <p:spPr bwMode="auto">
            <a:xfrm flipH="1">
              <a:off x="7824603" y="2239663"/>
              <a:ext cx="666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55" name="Line 2099"/>
            <p:cNvSpPr>
              <a:spLocks noChangeShapeType="1"/>
            </p:cNvSpPr>
            <p:nvPr/>
          </p:nvSpPr>
          <p:spPr bwMode="auto">
            <a:xfrm flipH="1">
              <a:off x="7824603" y="2325388"/>
              <a:ext cx="6667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56" name="Line 2099"/>
            <p:cNvSpPr>
              <a:spLocks noChangeShapeType="1"/>
            </p:cNvSpPr>
            <p:nvPr/>
          </p:nvSpPr>
          <p:spPr bwMode="auto">
            <a:xfrm>
              <a:off x="7891278" y="2290463"/>
              <a:ext cx="0" cy="349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57" name="Line 2099"/>
            <p:cNvSpPr>
              <a:spLocks noChangeShapeType="1"/>
            </p:cNvSpPr>
            <p:nvPr/>
          </p:nvSpPr>
          <p:spPr bwMode="auto">
            <a:xfrm>
              <a:off x="7891278" y="2239663"/>
              <a:ext cx="0" cy="3492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58" name="Line 2099"/>
            <p:cNvSpPr>
              <a:spLocks noChangeShapeType="1"/>
            </p:cNvSpPr>
            <p:nvPr/>
          </p:nvSpPr>
          <p:spPr bwMode="auto">
            <a:xfrm flipH="1">
              <a:off x="7724590" y="2234901"/>
              <a:ext cx="730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59" name="Line 2099"/>
            <p:cNvSpPr>
              <a:spLocks noChangeShapeType="1"/>
            </p:cNvSpPr>
            <p:nvPr/>
          </p:nvSpPr>
          <p:spPr bwMode="auto">
            <a:xfrm flipH="1">
              <a:off x="7724590" y="2331738"/>
              <a:ext cx="73025" cy="0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</p:grpSp>
      <p:sp>
        <p:nvSpPr>
          <p:cNvPr id="828" name="Line 2099"/>
          <p:cNvSpPr>
            <a:spLocks noChangeShapeType="1"/>
          </p:cNvSpPr>
          <p:nvPr/>
        </p:nvSpPr>
        <p:spPr bwMode="auto">
          <a:xfrm>
            <a:off x="6121403" y="3448777"/>
            <a:ext cx="0" cy="14243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29" name="Line 2099"/>
          <p:cNvSpPr>
            <a:spLocks noChangeShapeType="1"/>
          </p:cNvSpPr>
          <p:nvPr/>
        </p:nvSpPr>
        <p:spPr bwMode="auto">
          <a:xfrm rot="5400000">
            <a:off x="6268332" y="3444279"/>
            <a:ext cx="0" cy="22189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30" name="Line 2099"/>
          <p:cNvSpPr>
            <a:spLocks noChangeShapeType="1"/>
          </p:cNvSpPr>
          <p:nvPr/>
        </p:nvSpPr>
        <p:spPr bwMode="auto">
          <a:xfrm>
            <a:off x="6157385" y="3448777"/>
            <a:ext cx="0" cy="10644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31" name="Line 2099"/>
          <p:cNvSpPr>
            <a:spLocks noChangeShapeType="1"/>
          </p:cNvSpPr>
          <p:nvPr/>
        </p:nvSpPr>
        <p:spPr bwMode="auto">
          <a:xfrm rot="5400000">
            <a:off x="6250340" y="3462270"/>
            <a:ext cx="0" cy="25787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32" name="Line 2099"/>
          <p:cNvSpPr>
            <a:spLocks noChangeShapeType="1"/>
          </p:cNvSpPr>
          <p:nvPr/>
        </p:nvSpPr>
        <p:spPr bwMode="auto">
          <a:xfrm flipV="1">
            <a:off x="6121403" y="2100928"/>
            <a:ext cx="0" cy="14393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33" name="Line 2099"/>
          <p:cNvSpPr>
            <a:spLocks noChangeShapeType="1"/>
          </p:cNvSpPr>
          <p:nvPr/>
        </p:nvSpPr>
        <p:spPr bwMode="auto">
          <a:xfrm rot="16200000" flipV="1">
            <a:off x="6268332" y="2025964"/>
            <a:ext cx="0" cy="22189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34" name="Line 2099"/>
          <p:cNvSpPr>
            <a:spLocks noChangeShapeType="1"/>
          </p:cNvSpPr>
          <p:nvPr/>
        </p:nvSpPr>
        <p:spPr bwMode="auto">
          <a:xfrm flipV="1">
            <a:off x="6157385" y="2136910"/>
            <a:ext cx="0" cy="10794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35" name="Line 2099"/>
          <p:cNvSpPr>
            <a:spLocks noChangeShapeType="1"/>
          </p:cNvSpPr>
          <p:nvPr/>
        </p:nvSpPr>
        <p:spPr bwMode="auto">
          <a:xfrm rot="16200000" flipV="1">
            <a:off x="6250340" y="1971990"/>
            <a:ext cx="0" cy="25787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36" name="Line 2099"/>
          <p:cNvSpPr>
            <a:spLocks noChangeShapeType="1"/>
          </p:cNvSpPr>
          <p:nvPr/>
        </p:nvSpPr>
        <p:spPr bwMode="auto">
          <a:xfrm flipH="1" flipV="1">
            <a:off x="6070427" y="3162415"/>
            <a:ext cx="22490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37" name="Line 2099"/>
          <p:cNvSpPr>
            <a:spLocks noChangeShapeType="1"/>
          </p:cNvSpPr>
          <p:nvPr/>
        </p:nvSpPr>
        <p:spPr bwMode="auto">
          <a:xfrm flipH="1" flipV="1">
            <a:off x="6070427" y="2531220"/>
            <a:ext cx="22490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38" name="Line 2099"/>
          <p:cNvSpPr>
            <a:spLocks noChangeShapeType="1"/>
          </p:cNvSpPr>
          <p:nvPr/>
        </p:nvSpPr>
        <p:spPr bwMode="auto">
          <a:xfrm flipV="1">
            <a:off x="6070427" y="2531220"/>
            <a:ext cx="0" cy="284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39" name="Line 2099"/>
          <p:cNvSpPr>
            <a:spLocks noChangeShapeType="1"/>
          </p:cNvSpPr>
          <p:nvPr/>
        </p:nvSpPr>
        <p:spPr bwMode="auto">
          <a:xfrm flipV="1">
            <a:off x="6070427" y="3133929"/>
            <a:ext cx="0" cy="284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40" name="Line 2099"/>
          <p:cNvSpPr>
            <a:spLocks noChangeShapeType="1"/>
          </p:cNvSpPr>
          <p:nvPr/>
        </p:nvSpPr>
        <p:spPr bwMode="auto">
          <a:xfrm flipH="1" flipV="1">
            <a:off x="6070427" y="2570202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41" name="Line 2099"/>
          <p:cNvSpPr>
            <a:spLocks noChangeShapeType="1"/>
          </p:cNvSpPr>
          <p:nvPr/>
        </p:nvSpPr>
        <p:spPr bwMode="auto">
          <a:xfrm flipH="1" flipV="1">
            <a:off x="6070427" y="2582196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42" name="Line 2099"/>
          <p:cNvSpPr>
            <a:spLocks noChangeShapeType="1"/>
          </p:cNvSpPr>
          <p:nvPr/>
        </p:nvSpPr>
        <p:spPr bwMode="auto">
          <a:xfrm flipH="1" flipV="1">
            <a:off x="6070427" y="2592690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43" name="Line 2099"/>
          <p:cNvSpPr>
            <a:spLocks noChangeShapeType="1"/>
          </p:cNvSpPr>
          <p:nvPr/>
        </p:nvSpPr>
        <p:spPr bwMode="auto">
          <a:xfrm flipH="1" flipV="1">
            <a:off x="6070427" y="2637668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44" name="Line 2099"/>
          <p:cNvSpPr>
            <a:spLocks noChangeShapeType="1"/>
          </p:cNvSpPr>
          <p:nvPr/>
        </p:nvSpPr>
        <p:spPr bwMode="auto">
          <a:xfrm flipH="1" flipV="1">
            <a:off x="6070427" y="2660158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45" name="Line 2099"/>
          <p:cNvSpPr>
            <a:spLocks noChangeShapeType="1"/>
          </p:cNvSpPr>
          <p:nvPr/>
        </p:nvSpPr>
        <p:spPr bwMode="auto">
          <a:xfrm flipH="1" flipV="1">
            <a:off x="6070427" y="2694641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46" name="Line 2099"/>
          <p:cNvSpPr>
            <a:spLocks noChangeShapeType="1"/>
          </p:cNvSpPr>
          <p:nvPr/>
        </p:nvSpPr>
        <p:spPr bwMode="auto">
          <a:xfrm flipH="1" flipV="1">
            <a:off x="6070427" y="2727625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47" name="Line 2099"/>
          <p:cNvSpPr>
            <a:spLocks noChangeShapeType="1"/>
          </p:cNvSpPr>
          <p:nvPr/>
        </p:nvSpPr>
        <p:spPr bwMode="auto">
          <a:xfrm flipH="1" flipV="1">
            <a:off x="6070427" y="2772603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48" name="Line 2099"/>
          <p:cNvSpPr>
            <a:spLocks noChangeShapeType="1"/>
          </p:cNvSpPr>
          <p:nvPr/>
        </p:nvSpPr>
        <p:spPr bwMode="auto">
          <a:xfrm flipH="1" flipV="1">
            <a:off x="6070427" y="2817582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49" name="Line 2099"/>
          <p:cNvSpPr>
            <a:spLocks noChangeShapeType="1"/>
          </p:cNvSpPr>
          <p:nvPr/>
        </p:nvSpPr>
        <p:spPr bwMode="auto">
          <a:xfrm flipH="1" flipV="1">
            <a:off x="6070427" y="2615180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50" name="Line 2099"/>
          <p:cNvSpPr>
            <a:spLocks noChangeShapeType="1"/>
          </p:cNvSpPr>
          <p:nvPr/>
        </p:nvSpPr>
        <p:spPr bwMode="auto">
          <a:xfrm flipH="1" flipV="1">
            <a:off x="6070427" y="2604684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51" name="Line 2099"/>
          <p:cNvSpPr>
            <a:spLocks noChangeShapeType="1"/>
          </p:cNvSpPr>
          <p:nvPr/>
        </p:nvSpPr>
        <p:spPr bwMode="auto">
          <a:xfrm flipH="1" flipV="1">
            <a:off x="6070427" y="2627174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52" name="Line 2099"/>
          <p:cNvSpPr>
            <a:spLocks noChangeShapeType="1"/>
          </p:cNvSpPr>
          <p:nvPr/>
        </p:nvSpPr>
        <p:spPr bwMode="auto">
          <a:xfrm flipH="1" flipV="1">
            <a:off x="6070427" y="2649663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53" name="Line 2099"/>
          <p:cNvSpPr>
            <a:spLocks noChangeShapeType="1"/>
          </p:cNvSpPr>
          <p:nvPr/>
        </p:nvSpPr>
        <p:spPr bwMode="auto">
          <a:xfrm flipH="1" flipV="1">
            <a:off x="6070427" y="2717131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54" name="Line 2099"/>
          <p:cNvSpPr>
            <a:spLocks noChangeShapeType="1"/>
          </p:cNvSpPr>
          <p:nvPr/>
        </p:nvSpPr>
        <p:spPr bwMode="auto">
          <a:xfrm flipH="1" flipV="1">
            <a:off x="6070427" y="2750115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55" name="Line 2099"/>
          <p:cNvSpPr>
            <a:spLocks noChangeShapeType="1"/>
          </p:cNvSpPr>
          <p:nvPr/>
        </p:nvSpPr>
        <p:spPr bwMode="auto">
          <a:xfrm flipH="1" flipV="1">
            <a:off x="6070427" y="2795093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56" name="Line 2099"/>
          <p:cNvSpPr>
            <a:spLocks noChangeShapeType="1"/>
          </p:cNvSpPr>
          <p:nvPr/>
        </p:nvSpPr>
        <p:spPr bwMode="auto">
          <a:xfrm flipH="1" flipV="1">
            <a:off x="6070427" y="2840071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57" name="Line 2099"/>
          <p:cNvSpPr>
            <a:spLocks noChangeShapeType="1"/>
          </p:cNvSpPr>
          <p:nvPr/>
        </p:nvSpPr>
        <p:spPr bwMode="auto">
          <a:xfrm flipH="1" flipV="1">
            <a:off x="6070427" y="2885049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58" name="Line 2099"/>
          <p:cNvSpPr>
            <a:spLocks noChangeShapeType="1"/>
          </p:cNvSpPr>
          <p:nvPr/>
        </p:nvSpPr>
        <p:spPr bwMode="auto">
          <a:xfrm flipH="1" flipV="1">
            <a:off x="6070427" y="2930028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59" name="Line 2099"/>
          <p:cNvSpPr>
            <a:spLocks noChangeShapeType="1"/>
          </p:cNvSpPr>
          <p:nvPr/>
        </p:nvSpPr>
        <p:spPr bwMode="auto">
          <a:xfrm flipH="1" flipV="1">
            <a:off x="6070427" y="2682647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60" name="Line 2099"/>
          <p:cNvSpPr>
            <a:spLocks noChangeShapeType="1"/>
          </p:cNvSpPr>
          <p:nvPr/>
        </p:nvSpPr>
        <p:spPr bwMode="auto">
          <a:xfrm flipH="1" flipV="1">
            <a:off x="6070427" y="2672152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61" name="Line 2099"/>
          <p:cNvSpPr>
            <a:spLocks noChangeShapeType="1"/>
          </p:cNvSpPr>
          <p:nvPr/>
        </p:nvSpPr>
        <p:spPr bwMode="auto">
          <a:xfrm flipH="1" flipV="1">
            <a:off x="6070427" y="2705136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62" name="Line 2099"/>
          <p:cNvSpPr>
            <a:spLocks noChangeShapeType="1"/>
          </p:cNvSpPr>
          <p:nvPr/>
        </p:nvSpPr>
        <p:spPr bwMode="auto">
          <a:xfrm flipH="1" flipV="1">
            <a:off x="6070427" y="2739619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63" name="Line 2099"/>
          <p:cNvSpPr>
            <a:spLocks noChangeShapeType="1"/>
          </p:cNvSpPr>
          <p:nvPr/>
        </p:nvSpPr>
        <p:spPr bwMode="auto">
          <a:xfrm flipH="1" flipV="1">
            <a:off x="6070427" y="2829576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64" name="Line 2099"/>
          <p:cNvSpPr>
            <a:spLocks noChangeShapeType="1"/>
          </p:cNvSpPr>
          <p:nvPr/>
        </p:nvSpPr>
        <p:spPr bwMode="auto">
          <a:xfrm flipH="1" flipV="1">
            <a:off x="6070427" y="2862560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65" name="Line 2099"/>
          <p:cNvSpPr>
            <a:spLocks noChangeShapeType="1"/>
          </p:cNvSpPr>
          <p:nvPr/>
        </p:nvSpPr>
        <p:spPr bwMode="auto">
          <a:xfrm flipH="1" flipV="1">
            <a:off x="6070427" y="2907538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66" name="Line 2099"/>
          <p:cNvSpPr>
            <a:spLocks noChangeShapeType="1"/>
          </p:cNvSpPr>
          <p:nvPr/>
        </p:nvSpPr>
        <p:spPr bwMode="auto">
          <a:xfrm flipH="1" flipV="1">
            <a:off x="6070427" y="2952516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67" name="Line 2099"/>
          <p:cNvSpPr>
            <a:spLocks noChangeShapeType="1"/>
          </p:cNvSpPr>
          <p:nvPr/>
        </p:nvSpPr>
        <p:spPr bwMode="auto">
          <a:xfrm flipH="1" flipV="1">
            <a:off x="6070427" y="2987000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68" name="Line 2099"/>
          <p:cNvSpPr>
            <a:spLocks noChangeShapeType="1"/>
          </p:cNvSpPr>
          <p:nvPr/>
        </p:nvSpPr>
        <p:spPr bwMode="auto">
          <a:xfrm flipH="1" flipV="1">
            <a:off x="6070427" y="3019984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69" name="Line 2099"/>
          <p:cNvSpPr>
            <a:spLocks noChangeShapeType="1"/>
          </p:cNvSpPr>
          <p:nvPr/>
        </p:nvSpPr>
        <p:spPr bwMode="auto">
          <a:xfrm flipH="1" flipV="1">
            <a:off x="6070427" y="2784597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70" name="Line 2099"/>
          <p:cNvSpPr>
            <a:spLocks noChangeShapeType="1"/>
          </p:cNvSpPr>
          <p:nvPr/>
        </p:nvSpPr>
        <p:spPr bwMode="auto">
          <a:xfrm flipH="1" flipV="1">
            <a:off x="6070427" y="2762109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71" name="Line 2099"/>
          <p:cNvSpPr>
            <a:spLocks noChangeShapeType="1"/>
          </p:cNvSpPr>
          <p:nvPr/>
        </p:nvSpPr>
        <p:spPr bwMode="auto">
          <a:xfrm flipH="1" flipV="1">
            <a:off x="6070427" y="2807087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72" name="Line 2099"/>
          <p:cNvSpPr>
            <a:spLocks noChangeShapeType="1"/>
          </p:cNvSpPr>
          <p:nvPr/>
        </p:nvSpPr>
        <p:spPr bwMode="auto">
          <a:xfrm flipH="1" flipV="1">
            <a:off x="6070427" y="2852065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73" name="Line 2099"/>
          <p:cNvSpPr>
            <a:spLocks noChangeShapeType="1"/>
          </p:cNvSpPr>
          <p:nvPr/>
        </p:nvSpPr>
        <p:spPr bwMode="auto">
          <a:xfrm flipH="1" flipV="1">
            <a:off x="6070427" y="2942022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74" name="Line 2099"/>
          <p:cNvSpPr>
            <a:spLocks noChangeShapeType="1"/>
          </p:cNvSpPr>
          <p:nvPr/>
        </p:nvSpPr>
        <p:spPr bwMode="auto">
          <a:xfrm flipH="1" flipV="1">
            <a:off x="6070427" y="2975006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75" name="Line 2099"/>
          <p:cNvSpPr>
            <a:spLocks noChangeShapeType="1"/>
          </p:cNvSpPr>
          <p:nvPr/>
        </p:nvSpPr>
        <p:spPr bwMode="auto">
          <a:xfrm flipH="1" flipV="1">
            <a:off x="6070427" y="3009489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76" name="Line 2099"/>
          <p:cNvSpPr>
            <a:spLocks noChangeShapeType="1"/>
          </p:cNvSpPr>
          <p:nvPr/>
        </p:nvSpPr>
        <p:spPr bwMode="auto">
          <a:xfrm flipH="1" flipV="1">
            <a:off x="6070427" y="3042473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77" name="Line 2099"/>
          <p:cNvSpPr>
            <a:spLocks noChangeShapeType="1"/>
          </p:cNvSpPr>
          <p:nvPr/>
        </p:nvSpPr>
        <p:spPr bwMode="auto">
          <a:xfrm flipH="1" flipV="1">
            <a:off x="6070427" y="3064962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78" name="Line 2099"/>
          <p:cNvSpPr>
            <a:spLocks noChangeShapeType="1"/>
          </p:cNvSpPr>
          <p:nvPr/>
        </p:nvSpPr>
        <p:spPr bwMode="auto">
          <a:xfrm flipH="1" flipV="1">
            <a:off x="6070427" y="3087451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79" name="Line 2099"/>
          <p:cNvSpPr>
            <a:spLocks noChangeShapeType="1"/>
          </p:cNvSpPr>
          <p:nvPr/>
        </p:nvSpPr>
        <p:spPr bwMode="auto">
          <a:xfrm flipH="1" flipV="1">
            <a:off x="6070427" y="2897044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80" name="Line 2099"/>
          <p:cNvSpPr>
            <a:spLocks noChangeShapeType="1"/>
          </p:cNvSpPr>
          <p:nvPr/>
        </p:nvSpPr>
        <p:spPr bwMode="auto">
          <a:xfrm flipH="1" flipV="1">
            <a:off x="6070427" y="2874554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81" name="Line 2099"/>
          <p:cNvSpPr>
            <a:spLocks noChangeShapeType="1"/>
          </p:cNvSpPr>
          <p:nvPr/>
        </p:nvSpPr>
        <p:spPr bwMode="auto">
          <a:xfrm flipH="1" flipV="1">
            <a:off x="6070427" y="2919532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82" name="Line 2099"/>
          <p:cNvSpPr>
            <a:spLocks noChangeShapeType="1"/>
          </p:cNvSpPr>
          <p:nvPr/>
        </p:nvSpPr>
        <p:spPr bwMode="auto">
          <a:xfrm flipH="1" flipV="1">
            <a:off x="6070427" y="2964511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83" name="Line 2099"/>
          <p:cNvSpPr>
            <a:spLocks noChangeShapeType="1"/>
          </p:cNvSpPr>
          <p:nvPr/>
        </p:nvSpPr>
        <p:spPr bwMode="auto">
          <a:xfrm flipH="1" flipV="1">
            <a:off x="6070427" y="3031978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84" name="Line 2099"/>
          <p:cNvSpPr>
            <a:spLocks noChangeShapeType="1"/>
          </p:cNvSpPr>
          <p:nvPr/>
        </p:nvSpPr>
        <p:spPr bwMode="auto">
          <a:xfrm flipH="1" flipV="1">
            <a:off x="6070427" y="3054467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85" name="Line 2099"/>
          <p:cNvSpPr>
            <a:spLocks noChangeShapeType="1"/>
          </p:cNvSpPr>
          <p:nvPr/>
        </p:nvSpPr>
        <p:spPr bwMode="auto">
          <a:xfrm flipH="1" flipV="1">
            <a:off x="6070427" y="3076957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86" name="Line 2099"/>
          <p:cNvSpPr>
            <a:spLocks noChangeShapeType="1"/>
          </p:cNvSpPr>
          <p:nvPr/>
        </p:nvSpPr>
        <p:spPr bwMode="auto">
          <a:xfrm flipH="1" flipV="1">
            <a:off x="6070427" y="3099445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87" name="Line 2099"/>
          <p:cNvSpPr>
            <a:spLocks noChangeShapeType="1"/>
          </p:cNvSpPr>
          <p:nvPr/>
        </p:nvSpPr>
        <p:spPr bwMode="auto">
          <a:xfrm flipH="1" flipV="1">
            <a:off x="6070427" y="3109941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88" name="Line 2099"/>
          <p:cNvSpPr>
            <a:spLocks noChangeShapeType="1"/>
          </p:cNvSpPr>
          <p:nvPr/>
        </p:nvSpPr>
        <p:spPr bwMode="auto">
          <a:xfrm flipH="1" flipV="1">
            <a:off x="6070427" y="3121935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89" name="Line 2099"/>
          <p:cNvSpPr>
            <a:spLocks noChangeShapeType="1"/>
          </p:cNvSpPr>
          <p:nvPr/>
        </p:nvSpPr>
        <p:spPr bwMode="auto">
          <a:xfrm flipH="1" flipV="1">
            <a:off x="6070427" y="2997495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90" name="Line 2099"/>
          <p:cNvSpPr>
            <a:spLocks noChangeShapeType="1"/>
          </p:cNvSpPr>
          <p:nvPr/>
        </p:nvSpPr>
        <p:spPr bwMode="auto">
          <a:xfrm flipH="1" flipV="1">
            <a:off x="6070427" y="3132429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91" name="Line 2099"/>
          <p:cNvSpPr>
            <a:spLocks noChangeShapeType="1"/>
          </p:cNvSpPr>
          <p:nvPr/>
        </p:nvSpPr>
        <p:spPr bwMode="auto">
          <a:xfrm flipH="1" flipV="1">
            <a:off x="6070427" y="2559706"/>
            <a:ext cx="2249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92" name="Line 2099"/>
          <p:cNvSpPr>
            <a:spLocks noChangeShapeType="1"/>
          </p:cNvSpPr>
          <p:nvPr/>
        </p:nvSpPr>
        <p:spPr bwMode="auto">
          <a:xfrm flipV="1">
            <a:off x="6092917" y="2445761"/>
            <a:ext cx="0" cy="802113"/>
          </a:xfrm>
          <a:prstGeom prst="line">
            <a:avLst/>
          </a:prstGeom>
          <a:noFill/>
          <a:ln w="15240">
            <a:solidFill>
              <a:srgbClr val="2D2DB9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93" name="Line 2099"/>
          <p:cNvSpPr>
            <a:spLocks noChangeShapeType="1"/>
          </p:cNvSpPr>
          <p:nvPr/>
        </p:nvSpPr>
        <p:spPr bwMode="auto">
          <a:xfrm flipH="1" flipV="1">
            <a:off x="6076424" y="2516228"/>
            <a:ext cx="1649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94" name="Line 2099"/>
          <p:cNvSpPr>
            <a:spLocks noChangeShapeType="1"/>
          </p:cNvSpPr>
          <p:nvPr/>
        </p:nvSpPr>
        <p:spPr bwMode="auto">
          <a:xfrm flipV="1">
            <a:off x="6076424" y="2487741"/>
            <a:ext cx="0" cy="2848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95" name="Line 2099"/>
          <p:cNvSpPr>
            <a:spLocks noChangeShapeType="1"/>
          </p:cNvSpPr>
          <p:nvPr/>
        </p:nvSpPr>
        <p:spPr bwMode="auto">
          <a:xfrm flipH="1" flipV="1">
            <a:off x="6076424" y="2487741"/>
            <a:ext cx="1649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96" name="円/楕円 895"/>
          <p:cNvSpPr/>
          <p:nvPr/>
        </p:nvSpPr>
        <p:spPr>
          <a:xfrm>
            <a:off x="6076424" y="2487741"/>
            <a:ext cx="16493" cy="28487"/>
          </a:xfrm>
          <a:prstGeom prst="ellipse">
            <a:avLst/>
          </a:prstGeom>
          <a:solidFill>
            <a:srgbClr val="000000"/>
          </a:solidFill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97" name="Line 2099"/>
          <p:cNvSpPr>
            <a:spLocks noChangeShapeType="1"/>
          </p:cNvSpPr>
          <p:nvPr/>
        </p:nvSpPr>
        <p:spPr bwMode="auto">
          <a:xfrm flipH="1" flipV="1">
            <a:off x="6076424" y="3204395"/>
            <a:ext cx="1649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98" name="Line 2099"/>
          <p:cNvSpPr>
            <a:spLocks noChangeShapeType="1"/>
          </p:cNvSpPr>
          <p:nvPr/>
        </p:nvSpPr>
        <p:spPr bwMode="auto">
          <a:xfrm flipV="1">
            <a:off x="6076424" y="3175909"/>
            <a:ext cx="0" cy="284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899" name="Line 2099"/>
          <p:cNvSpPr>
            <a:spLocks noChangeShapeType="1"/>
          </p:cNvSpPr>
          <p:nvPr/>
        </p:nvSpPr>
        <p:spPr bwMode="auto">
          <a:xfrm flipH="1" flipV="1">
            <a:off x="6076424" y="3175909"/>
            <a:ext cx="1649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00" name="円/楕円 899"/>
          <p:cNvSpPr/>
          <p:nvPr/>
        </p:nvSpPr>
        <p:spPr>
          <a:xfrm>
            <a:off x="6076424" y="3175909"/>
            <a:ext cx="16493" cy="28486"/>
          </a:xfrm>
          <a:prstGeom prst="ellipse">
            <a:avLst/>
          </a:prstGeom>
          <a:solidFill>
            <a:srgbClr val="000000"/>
          </a:solidFill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01" name="Line 2099"/>
          <p:cNvSpPr>
            <a:spLocks noChangeShapeType="1"/>
          </p:cNvSpPr>
          <p:nvPr/>
        </p:nvSpPr>
        <p:spPr bwMode="auto">
          <a:xfrm flipH="1" flipV="1">
            <a:off x="6236847" y="3132429"/>
            <a:ext cx="2578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02" name="Line 2099"/>
          <p:cNvSpPr>
            <a:spLocks noChangeShapeType="1"/>
          </p:cNvSpPr>
          <p:nvPr/>
        </p:nvSpPr>
        <p:spPr bwMode="auto">
          <a:xfrm rot="2700000">
            <a:off x="6278827" y="3030479"/>
            <a:ext cx="0" cy="11994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03" name="Line 2099"/>
          <p:cNvSpPr>
            <a:spLocks noChangeShapeType="1"/>
          </p:cNvSpPr>
          <p:nvPr/>
        </p:nvSpPr>
        <p:spPr bwMode="auto">
          <a:xfrm>
            <a:off x="6454243" y="2853564"/>
            <a:ext cx="0" cy="5997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04" name="Line 2099"/>
          <p:cNvSpPr>
            <a:spLocks noChangeShapeType="1"/>
          </p:cNvSpPr>
          <p:nvPr/>
        </p:nvSpPr>
        <p:spPr bwMode="auto">
          <a:xfrm>
            <a:off x="6494723" y="3048470"/>
            <a:ext cx="0" cy="8395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05" name="Line 2099"/>
          <p:cNvSpPr>
            <a:spLocks noChangeShapeType="1"/>
          </p:cNvSpPr>
          <p:nvPr/>
        </p:nvSpPr>
        <p:spPr bwMode="auto">
          <a:xfrm rot="2700000">
            <a:off x="6405516" y="2894795"/>
            <a:ext cx="0" cy="13643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06" name="Line 2099"/>
          <p:cNvSpPr>
            <a:spLocks noChangeShapeType="1"/>
          </p:cNvSpPr>
          <p:nvPr/>
        </p:nvSpPr>
        <p:spPr bwMode="auto">
          <a:xfrm>
            <a:off x="6494723" y="2892545"/>
            <a:ext cx="0" cy="11694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07" name="Line 2099"/>
          <p:cNvSpPr>
            <a:spLocks noChangeShapeType="1"/>
          </p:cNvSpPr>
          <p:nvPr/>
        </p:nvSpPr>
        <p:spPr bwMode="auto">
          <a:xfrm rot="18900000" flipV="1">
            <a:off x="6278827" y="2541715"/>
            <a:ext cx="0" cy="119942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08" name="Line 2099"/>
          <p:cNvSpPr>
            <a:spLocks noChangeShapeType="1"/>
          </p:cNvSpPr>
          <p:nvPr/>
        </p:nvSpPr>
        <p:spPr bwMode="auto">
          <a:xfrm flipV="1">
            <a:off x="6454243" y="2778600"/>
            <a:ext cx="0" cy="5997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09" name="Line 2099"/>
          <p:cNvSpPr>
            <a:spLocks noChangeShapeType="1"/>
          </p:cNvSpPr>
          <p:nvPr/>
        </p:nvSpPr>
        <p:spPr bwMode="auto">
          <a:xfrm flipV="1">
            <a:off x="6494723" y="2559706"/>
            <a:ext cx="0" cy="8545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10" name="Line 2099"/>
          <p:cNvSpPr>
            <a:spLocks noChangeShapeType="1"/>
          </p:cNvSpPr>
          <p:nvPr/>
        </p:nvSpPr>
        <p:spPr bwMode="auto">
          <a:xfrm flipH="1">
            <a:off x="6320807" y="2645165"/>
            <a:ext cx="43778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11" name="Line 2099"/>
          <p:cNvSpPr>
            <a:spLocks noChangeShapeType="1"/>
          </p:cNvSpPr>
          <p:nvPr/>
        </p:nvSpPr>
        <p:spPr bwMode="auto">
          <a:xfrm flipH="1">
            <a:off x="6356789" y="2681148"/>
            <a:ext cx="401806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12" name="Line 2099"/>
          <p:cNvSpPr>
            <a:spLocks noChangeShapeType="1"/>
          </p:cNvSpPr>
          <p:nvPr/>
        </p:nvSpPr>
        <p:spPr bwMode="auto">
          <a:xfrm rot="18900000" flipV="1">
            <a:off x="6405516" y="2662407"/>
            <a:ext cx="0" cy="13643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13" name="Line 2099"/>
          <p:cNvSpPr>
            <a:spLocks noChangeShapeType="1"/>
          </p:cNvSpPr>
          <p:nvPr/>
        </p:nvSpPr>
        <p:spPr bwMode="auto">
          <a:xfrm flipV="1">
            <a:off x="6494723" y="2682647"/>
            <a:ext cx="0" cy="11844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14" name="Line 2099"/>
          <p:cNvSpPr>
            <a:spLocks noChangeShapeType="1"/>
          </p:cNvSpPr>
          <p:nvPr/>
        </p:nvSpPr>
        <p:spPr bwMode="auto">
          <a:xfrm flipH="1">
            <a:off x="6236847" y="2559706"/>
            <a:ext cx="2578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15" name="Line 2099"/>
          <p:cNvSpPr>
            <a:spLocks noChangeShapeType="1"/>
          </p:cNvSpPr>
          <p:nvPr/>
        </p:nvSpPr>
        <p:spPr bwMode="auto">
          <a:xfrm>
            <a:off x="6568188" y="2988499"/>
            <a:ext cx="0" cy="2249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16" name="Line 2099"/>
          <p:cNvSpPr>
            <a:spLocks noChangeShapeType="1"/>
          </p:cNvSpPr>
          <p:nvPr/>
        </p:nvSpPr>
        <p:spPr bwMode="auto">
          <a:xfrm>
            <a:off x="6568188" y="3048470"/>
            <a:ext cx="0" cy="2249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17" name="Line 2099"/>
          <p:cNvSpPr>
            <a:spLocks noChangeShapeType="1"/>
          </p:cNvSpPr>
          <p:nvPr/>
        </p:nvSpPr>
        <p:spPr bwMode="auto">
          <a:xfrm flipH="1" flipV="1">
            <a:off x="6568188" y="3070960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18" name="Line 2099"/>
          <p:cNvSpPr>
            <a:spLocks noChangeShapeType="1"/>
          </p:cNvSpPr>
          <p:nvPr/>
        </p:nvSpPr>
        <p:spPr bwMode="auto">
          <a:xfrm flipH="1" flipV="1">
            <a:off x="6568188" y="2988499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19" name="Line 2099"/>
          <p:cNvSpPr>
            <a:spLocks noChangeShapeType="1"/>
          </p:cNvSpPr>
          <p:nvPr/>
        </p:nvSpPr>
        <p:spPr bwMode="auto">
          <a:xfrm>
            <a:off x="6655146" y="3060464"/>
            <a:ext cx="0" cy="1049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20" name="Line 2099"/>
          <p:cNvSpPr>
            <a:spLocks noChangeShapeType="1"/>
          </p:cNvSpPr>
          <p:nvPr/>
        </p:nvSpPr>
        <p:spPr bwMode="auto">
          <a:xfrm>
            <a:off x="6655146" y="2988499"/>
            <a:ext cx="0" cy="1199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21" name="Line 2099"/>
          <p:cNvSpPr>
            <a:spLocks noChangeShapeType="1"/>
          </p:cNvSpPr>
          <p:nvPr/>
        </p:nvSpPr>
        <p:spPr bwMode="auto">
          <a:xfrm flipH="1" flipV="1">
            <a:off x="6655146" y="3060464"/>
            <a:ext cx="59971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22" name="Line 2099"/>
          <p:cNvSpPr>
            <a:spLocks noChangeShapeType="1"/>
          </p:cNvSpPr>
          <p:nvPr/>
        </p:nvSpPr>
        <p:spPr bwMode="auto">
          <a:xfrm flipH="1" flipV="1">
            <a:off x="6655146" y="3000493"/>
            <a:ext cx="59971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23" name="Line 2099"/>
          <p:cNvSpPr>
            <a:spLocks noChangeShapeType="1"/>
          </p:cNvSpPr>
          <p:nvPr/>
        </p:nvSpPr>
        <p:spPr bwMode="auto">
          <a:xfrm flipH="1">
            <a:off x="6802075" y="2988499"/>
            <a:ext cx="0" cy="2249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24" name="Line 2099"/>
          <p:cNvSpPr>
            <a:spLocks noChangeShapeType="1"/>
          </p:cNvSpPr>
          <p:nvPr/>
        </p:nvSpPr>
        <p:spPr bwMode="auto">
          <a:xfrm flipH="1">
            <a:off x="6802075" y="3048470"/>
            <a:ext cx="0" cy="2249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25" name="Line 2099"/>
          <p:cNvSpPr>
            <a:spLocks noChangeShapeType="1"/>
          </p:cNvSpPr>
          <p:nvPr/>
        </p:nvSpPr>
        <p:spPr bwMode="auto">
          <a:xfrm flipV="1">
            <a:off x="6715117" y="3070960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26" name="Line 2099"/>
          <p:cNvSpPr>
            <a:spLocks noChangeShapeType="1"/>
          </p:cNvSpPr>
          <p:nvPr/>
        </p:nvSpPr>
        <p:spPr bwMode="auto">
          <a:xfrm flipV="1">
            <a:off x="6715117" y="2988499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27" name="Line 2099"/>
          <p:cNvSpPr>
            <a:spLocks noChangeShapeType="1"/>
          </p:cNvSpPr>
          <p:nvPr/>
        </p:nvSpPr>
        <p:spPr bwMode="auto">
          <a:xfrm flipH="1">
            <a:off x="6715117" y="3060464"/>
            <a:ext cx="0" cy="1049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28" name="Line 2099"/>
          <p:cNvSpPr>
            <a:spLocks noChangeShapeType="1"/>
          </p:cNvSpPr>
          <p:nvPr/>
        </p:nvSpPr>
        <p:spPr bwMode="auto">
          <a:xfrm flipH="1">
            <a:off x="6715117" y="2988499"/>
            <a:ext cx="0" cy="1199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29" name="Line 2099"/>
          <p:cNvSpPr>
            <a:spLocks noChangeShapeType="1"/>
          </p:cNvSpPr>
          <p:nvPr/>
        </p:nvSpPr>
        <p:spPr bwMode="auto">
          <a:xfrm>
            <a:off x="6568188" y="2621177"/>
            <a:ext cx="0" cy="2398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30" name="Line 2099"/>
          <p:cNvSpPr>
            <a:spLocks noChangeShapeType="1"/>
          </p:cNvSpPr>
          <p:nvPr/>
        </p:nvSpPr>
        <p:spPr bwMode="auto">
          <a:xfrm>
            <a:off x="6568188" y="2681148"/>
            <a:ext cx="0" cy="2248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31" name="Line 2099"/>
          <p:cNvSpPr>
            <a:spLocks noChangeShapeType="1"/>
          </p:cNvSpPr>
          <p:nvPr/>
        </p:nvSpPr>
        <p:spPr bwMode="auto">
          <a:xfrm flipH="1" flipV="1">
            <a:off x="6568188" y="2703637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32" name="Line 2099"/>
          <p:cNvSpPr>
            <a:spLocks noChangeShapeType="1"/>
          </p:cNvSpPr>
          <p:nvPr/>
        </p:nvSpPr>
        <p:spPr bwMode="auto">
          <a:xfrm flipH="1" flipV="1">
            <a:off x="6568188" y="2621177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33" name="Line 2099"/>
          <p:cNvSpPr>
            <a:spLocks noChangeShapeType="1"/>
          </p:cNvSpPr>
          <p:nvPr/>
        </p:nvSpPr>
        <p:spPr bwMode="auto">
          <a:xfrm>
            <a:off x="6655146" y="2693142"/>
            <a:ext cx="0" cy="1049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34" name="Line 2099"/>
          <p:cNvSpPr>
            <a:spLocks noChangeShapeType="1"/>
          </p:cNvSpPr>
          <p:nvPr/>
        </p:nvSpPr>
        <p:spPr bwMode="auto">
          <a:xfrm>
            <a:off x="6655146" y="2621177"/>
            <a:ext cx="0" cy="1199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35" name="Line 2099"/>
          <p:cNvSpPr>
            <a:spLocks noChangeShapeType="1"/>
          </p:cNvSpPr>
          <p:nvPr/>
        </p:nvSpPr>
        <p:spPr bwMode="auto">
          <a:xfrm flipH="1" flipV="1">
            <a:off x="6655146" y="2693142"/>
            <a:ext cx="59971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36" name="Line 2099"/>
          <p:cNvSpPr>
            <a:spLocks noChangeShapeType="1"/>
          </p:cNvSpPr>
          <p:nvPr/>
        </p:nvSpPr>
        <p:spPr bwMode="auto">
          <a:xfrm flipH="1" flipV="1">
            <a:off x="6655146" y="2633171"/>
            <a:ext cx="59971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37" name="Line 2099"/>
          <p:cNvSpPr>
            <a:spLocks noChangeShapeType="1"/>
          </p:cNvSpPr>
          <p:nvPr/>
        </p:nvSpPr>
        <p:spPr bwMode="auto">
          <a:xfrm flipH="1">
            <a:off x="6802075" y="2621177"/>
            <a:ext cx="0" cy="2398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38" name="Line 2099"/>
          <p:cNvSpPr>
            <a:spLocks noChangeShapeType="1"/>
          </p:cNvSpPr>
          <p:nvPr/>
        </p:nvSpPr>
        <p:spPr bwMode="auto">
          <a:xfrm flipH="1">
            <a:off x="6802075" y="2681148"/>
            <a:ext cx="0" cy="2248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39" name="Line 2099"/>
          <p:cNvSpPr>
            <a:spLocks noChangeShapeType="1"/>
          </p:cNvSpPr>
          <p:nvPr/>
        </p:nvSpPr>
        <p:spPr bwMode="auto">
          <a:xfrm flipV="1">
            <a:off x="6715117" y="2703637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40" name="Line 2099"/>
          <p:cNvSpPr>
            <a:spLocks noChangeShapeType="1"/>
          </p:cNvSpPr>
          <p:nvPr/>
        </p:nvSpPr>
        <p:spPr bwMode="auto">
          <a:xfrm flipV="1">
            <a:off x="6715117" y="2621177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41" name="Line 2099"/>
          <p:cNvSpPr>
            <a:spLocks noChangeShapeType="1"/>
          </p:cNvSpPr>
          <p:nvPr/>
        </p:nvSpPr>
        <p:spPr bwMode="auto">
          <a:xfrm flipH="1">
            <a:off x="6715117" y="2693142"/>
            <a:ext cx="0" cy="1049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42" name="Line 2099"/>
          <p:cNvSpPr>
            <a:spLocks noChangeShapeType="1"/>
          </p:cNvSpPr>
          <p:nvPr/>
        </p:nvSpPr>
        <p:spPr bwMode="auto">
          <a:xfrm flipH="1">
            <a:off x="6715117" y="2621177"/>
            <a:ext cx="0" cy="1199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43" name="正方形/長方形 942"/>
          <p:cNvSpPr/>
          <p:nvPr/>
        </p:nvSpPr>
        <p:spPr bwMode="auto">
          <a:xfrm>
            <a:off x="6758595" y="2645165"/>
            <a:ext cx="65968" cy="35983"/>
          </a:xfrm>
          <a:prstGeom prst="rect">
            <a:avLst/>
          </a:prstGeom>
          <a:noFill/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44" name="Line 2099"/>
          <p:cNvSpPr>
            <a:spLocks noChangeShapeType="1"/>
          </p:cNvSpPr>
          <p:nvPr/>
        </p:nvSpPr>
        <p:spPr bwMode="auto">
          <a:xfrm flipV="1">
            <a:off x="6316309" y="2559706"/>
            <a:ext cx="0" cy="2848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45" name="Line 2099"/>
          <p:cNvSpPr>
            <a:spLocks noChangeShapeType="1"/>
          </p:cNvSpPr>
          <p:nvPr/>
        </p:nvSpPr>
        <p:spPr bwMode="auto">
          <a:xfrm flipH="1">
            <a:off x="6316309" y="2588193"/>
            <a:ext cx="4347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46" name="Line 2099"/>
          <p:cNvSpPr>
            <a:spLocks noChangeShapeType="1"/>
          </p:cNvSpPr>
          <p:nvPr/>
        </p:nvSpPr>
        <p:spPr bwMode="auto">
          <a:xfrm flipV="1">
            <a:off x="6359788" y="2559706"/>
            <a:ext cx="0" cy="2848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47" name="Line 2099"/>
          <p:cNvSpPr>
            <a:spLocks noChangeShapeType="1"/>
          </p:cNvSpPr>
          <p:nvPr/>
        </p:nvSpPr>
        <p:spPr bwMode="auto">
          <a:xfrm flipV="1">
            <a:off x="6416760" y="2559706"/>
            <a:ext cx="0" cy="2848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48" name="Line 2099"/>
          <p:cNvSpPr>
            <a:spLocks noChangeShapeType="1"/>
          </p:cNvSpPr>
          <p:nvPr/>
        </p:nvSpPr>
        <p:spPr bwMode="auto">
          <a:xfrm flipH="1">
            <a:off x="6416760" y="2588193"/>
            <a:ext cx="4347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49" name="Line 2099"/>
          <p:cNvSpPr>
            <a:spLocks noChangeShapeType="1"/>
          </p:cNvSpPr>
          <p:nvPr/>
        </p:nvSpPr>
        <p:spPr bwMode="auto">
          <a:xfrm flipV="1">
            <a:off x="6460240" y="2559706"/>
            <a:ext cx="0" cy="2848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50" name="Line 2099"/>
          <p:cNvSpPr>
            <a:spLocks noChangeShapeType="1"/>
          </p:cNvSpPr>
          <p:nvPr/>
        </p:nvSpPr>
        <p:spPr bwMode="auto">
          <a:xfrm>
            <a:off x="6316309" y="3103944"/>
            <a:ext cx="0" cy="284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51" name="Line 2099"/>
          <p:cNvSpPr>
            <a:spLocks noChangeShapeType="1"/>
          </p:cNvSpPr>
          <p:nvPr/>
        </p:nvSpPr>
        <p:spPr bwMode="auto">
          <a:xfrm flipH="1" flipV="1">
            <a:off x="6316309" y="3103944"/>
            <a:ext cx="4347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52" name="Line 2099"/>
          <p:cNvSpPr>
            <a:spLocks noChangeShapeType="1"/>
          </p:cNvSpPr>
          <p:nvPr/>
        </p:nvSpPr>
        <p:spPr bwMode="auto">
          <a:xfrm>
            <a:off x="6359788" y="3103944"/>
            <a:ext cx="0" cy="284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53" name="Line 2099"/>
          <p:cNvSpPr>
            <a:spLocks noChangeShapeType="1"/>
          </p:cNvSpPr>
          <p:nvPr/>
        </p:nvSpPr>
        <p:spPr bwMode="auto">
          <a:xfrm>
            <a:off x="6416760" y="3103944"/>
            <a:ext cx="0" cy="284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54" name="Line 2099"/>
          <p:cNvSpPr>
            <a:spLocks noChangeShapeType="1"/>
          </p:cNvSpPr>
          <p:nvPr/>
        </p:nvSpPr>
        <p:spPr bwMode="auto">
          <a:xfrm flipH="1" flipV="1">
            <a:off x="6416760" y="3103944"/>
            <a:ext cx="4347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55" name="Line 2099"/>
          <p:cNvSpPr>
            <a:spLocks noChangeShapeType="1"/>
          </p:cNvSpPr>
          <p:nvPr/>
        </p:nvSpPr>
        <p:spPr bwMode="auto">
          <a:xfrm>
            <a:off x="6460240" y="3103944"/>
            <a:ext cx="0" cy="284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56" name="円/楕円 955"/>
          <p:cNvSpPr/>
          <p:nvPr/>
        </p:nvSpPr>
        <p:spPr>
          <a:xfrm>
            <a:off x="6316309" y="3103944"/>
            <a:ext cx="43479" cy="28486"/>
          </a:xfrm>
          <a:prstGeom prst="ellipse">
            <a:avLst/>
          </a:prstGeom>
          <a:solidFill>
            <a:srgbClr val="000000"/>
          </a:solidFill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57" name="円/楕円 956"/>
          <p:cNvSpPr/>
          <p:nvPr/>
        </p:nvSpPr>
        <p:spPr>
          <a:xfrm>
            <a:off x="6416760" y="3103944"/>
            <a:ext cx="43479" cy="28486"/>
          </a:xfrm>
          <a:prstGeom prst="ellipse">
            <a:avLst/>
          </a:prstGeom>
          <a:solidFill>
            <a:srgbClr val="000000"/>
          </a:solidFill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58" name="円/楕円 957"/>
          <p:cNvSpPr/>
          <p:nvPr/>
        </p:nvSpPr>
        <p:spPr>
          <a:xfrm>
            <a:off x="6316309" y="2559706"/>
            <a:ext cx="43479" cy="28487"/>
          </a:xfrm>
          <a:prstGeom prst="ellipse">
            <a:avLst/>
          </a:prstGeom>
          <a:solidFill>
            <a:srgbClr val="000000"/>
          </a:solidFill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59" name="円/楕円 958"/>
          <p:cNvSpPr/>
          <p:nvPr/>
        </p:nvSpPr>
        <p:spPr>
          <a:xfrm>
            <a:off x="6416760" y="2559706"/>
            <a:ext cx="43479" cy="28487"/>
          </a:xfrm>
          <a:prstGeom prst="ellipse">
            <a:avLst/>
          </a:prstGeom>
          <a:solidFill>
            <a:srgbClr val="000000"/>
          </a:solidFill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60" name="Line 2099"/>
          <p:cNvSpPr>
            <a:spLocks noChangeShapeType="1"/>
          </p:cNvSpPr>
          <p:nvPr/>
        </p:nvSpPr>
        <p:spPr bwMode="auto">
          <a:xfrm flipH="1" flipV="1">
            <a:off x="6425756" y="2838571"/>
            <a:ext cx="12579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61" name="Line 2099"/>
          <p:cNvSpPr>
            <a:spLocks noChangeShapeType="1"/>
          </p:cNvSpPr>
          <p:nvPr/>
        </p:nvSpPr>
        <p:spPr bwMode="auto">
          <a:xfrm flipH="1" flipV="1">
            <a:off x="6425756" y="2853564"/>
            <a:ext cx="125797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62" name="Line 2099"/>
          <p:cNvSpPr>
            <a:spLocks noChangeShapeType="1"/>
          </p:cNvSpPr>
          <p:nvPr/>
        </p:nvSpPr>
        <p:spPr bwMode="auto">
          <a:xfrm flipH="1">
            <a:off x="6494723" y="2801090"/>
            <a:ext cx="81410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63" name="Line 2099"/>
          <p:cNvSpPr>
            <a:spLocks noChangeShapeType="1"/>
          </p:cNvSpPr>
          <p:nvPr/>
        </p:nvSpPr>
        <p:spPr bwMode="auto">
          <a:xfrm flipH="1">
            <a:off x="6494723" y="2892545"/>
            <a:ext cx="81410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64" name="Line 2099"/>
          <p:cNvSpPr>
            <a:spLocks noChangeShapeType="1"/>
          </p:cNvSpPr>
          <p:nvPr/>
        </p:nvSpPr>
        <p:spPr bwMode="auto">
          <a:xfrm>
            <a:off x="7308830" y="2735122"/>
            <a:ext cx="0" cy="659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65" name="Line 2099"/>
          <p:cNvSpPr>
            <a:spLocks noChangeShapeType="1"/>
          </p:cNvSpPr>
          <p:nvPr/>
        </p:nvSpPr>
        <p:spPr bwMode="auto">
          <a:xfrm>
            <a:off x="7308830" y="2892545"/>
            <a:ext cx="0" cy="659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66" name="Line 2099"/>
          <p:cNvSpPr>
            <a:spLocks noChangeShapeType="1"/>
          </p:cNvSpPr>
          <p:nvPr/>
        </p:nvSpPr>
        <p:spPr bwMode="auto">
          <a:xfrm flipH="1">
            <a:off x="7308830" y="2735122"/>
            <a:ext cx="3448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67" name="Line 2099"/>
          <p:cNvSpPr>
            <a:spLocks noChangeShapeType="1"/>
          </p:cNvSpPr>
          <p:nvPr/>
        </p:nvSpPr>
        <p:spPr bwMode="auto">
          <a:xfrm flipH="1">
            <a:off x="7308830" y="2958513"/>
            <a:ext cx="103450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68" name="Line 2099"/>
          <p:cNvSpPr>
            <a:spLocks noChangeShapeType="1"/>
          </p:cNvSpPr>
          <p:nvPr/>
        </p:nvSpPr>
        <p:spPr bwMode="auto">
          <a:xfrm flipH="1" flipV="1">
            <a:off x="6320807" y="3048470"/>
            <a:ext cx="962535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69" name="Line 2099"/>
          <p:cNvSpPr>
            <a:spLocks noChangeShapeType="1"/>
          </p:cNvSpPr>
          <p:nvPr/>
        </p:nvSpPr>
        <p:spPr bwMode="auto">
          <a:xfrm flipH="1" flipV="1">
            <a:off x="6356789" y="3010989"/>
            <a:ext cx="92505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70" name="Line 2099"/>
          <p:cNvSpPr>
            <a:spLocks noChangeShapeType="1"/>
          </p:cNvSpPr>
          <p:nvPr/>
        </p:nvSpPr>
        <p:spPr bwMode="auto">
          <a:xfrm flipH="1">
            <a:off x="7296835" y="3166913"/>
            <a:ext cx="11544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71" name="Line 2099"/>
          <p:cNvSpPr>
            <a:spLocks noChangeShapeType="1"/>
          </p:cNvSpPr>
          <p:nvPr/>
        </p:nvSpPr>
        <p:spPr bwMode="auto">
          <a:xfrm flipH="1">
            <a:off x="7325321" y="3684163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72" name="Line 2099"/>
          <p:cNvSpPr>
            <a:spLocks noChangeShapeType="1"/>
          </p:cNvSpPr>
          <p:nvPr/>
        </p:nvSpPr>
        <p:spPr bwMode="auto">
          <a:xfrm>
            <a:off x="7325321" y="3597205"/>
            <a:ext cx="0" cy="8695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73" name="Line 2099"/>
          <p:cNvSpPr>
            <a:spLocks noChangeShapeType="1"/>
          </p:cNvSpPr>
          <p:nvPr/>
        </p:nvSpPr>
        <p:spPr bwMode="auto">
          <a:xfrm flipH="1">
            <a:off x="7325321" y="3597205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74" name="Line 2099"/>
          <p:cNvSpPr>
            <a:spLocks noChangeShapeType="1"/>
          </p:cNvSpPr>
          <p:nvPr/>
        </p:nvSpPr>
        <p:spPr bwMode="auto">
          <a:xfrm flipH="1">
            <a:off x="7325321" y="3436783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75" name="Line 2099"/>
          <p:cNvSpPr>
            <a:spLocks noChangeShapeType="1"/>
          </p:cNvSpPr>
          <p:nvPr/>
        </p:nvSpPr>
        <p:spPr bwMode="auto">
          <a:xfrm>
            <a:off x="7412279" y="3597205"/>
            <a:ext cx="0" cy="8695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76" name="Line 2099"/>
          <p:cNvSpPr>
            <a:spLocks noChangeShapeType="1"/>
          </p:cNvSpPr>
          <p:nvPr/>
        </p:nvSpPr>
        <p:spPr bwMode="auto">
          <a:xfrm>
            <a:off x="7325321" y="3292852"/>
            <a:ext cx="0" cy="14393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77" name="Line 2099"/>
          <p:cNvSpPr>
            <a:spLocks noChangeShapeType="1"/>
          </p:cNvSpPr>
          <p:nvPr/>
        </p:nvSpPr>
        <p:spPr bwMode="auto">
          <a:xfrm flipH="1">
            <a:off x="7296835" y="3292852"/>
            <a:ext cx="11544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78" name="Line 2099"/>
          <p:cNvSpPr>
            <a:spLocks noChangeShapeType="1"/>
          </p:cNvSpPr>
          <p:nvPr/>
        </p:nvSpPr>
        <p:spPr bwMode="auto">
          <a:xfrm flipH="1">
            <a:off x="7325321" y="3100945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79" name="Line 2099"/>
          <p:cNvSpPr>
            <a:spLocks noChangeShapeType="1"/>
          </p:cNvSpPr>
          <p:nvPr/>
        </p:nvSpPr>
        <p:spPr bwMode="auto">
          <a:xfrm>
            <a:off x="7325321" y="3100945"/>
            <a:ext cx="0" cy="659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80" name="Line 2099"/>
          <p:cNvSpPr>
            <a:spLocks noChangeShapeType="1"/>
          </p:cNvSpPr>
          <p:nvPr/>
        </p:nvSpPr>
        <p:spPr bwMode="auto">
          <a:xfrm>
            <a:off x="7412279" y="3100945"/>
            <a:ext cx="0" cy="659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81" name="Line 2099"/>
          <p:cNvSpPr>
            <a:spLocks noChangeShapeType="1"/>
          </p:cNvSpPr>
          <p:nvPr/>
        </p:nvSpPr>
        <p:spPr bwMode="auto">
          <a:xfrm>
            <a:off x="7412279" y="3292852"/>
            <a:ext cx="0" cy="14393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82" name="Line 2099"/>
          <p:cNvSpPr>
            <a:spLocks noChangeShapeType="1"/>
          </p:cNvSpPr>
          <p:nvPr/>
        </p:nvSpPr>
        <p:spPr bwMode="auto">
          <a:xfrm flipH="1">
            <a:off x="7325321" y="2651162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83" name="Line 2099"/>
          <p:cNvSpPr>
            <a:spLocks noChangeShapeType="1"/>
          </p:cNvSpPr>
          <p:nvPr/>
        </p:nvSpPr>
        <p:spPr bwMode="auto">
          <a:xfrm>
            <a:off x="7325321" y="2462254"/>
            <a:ext cx="0" cy="6297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84" name="Line 2099"/>
          <p:cNvSpPr>
            <a:spLocks noChangeShapeType="1"/>
          </p:cNvSpPr>
          <p:nvPr/>
        </p:nvSpPr>
        <p:spPr bwMode="auto">
          <a:xfrm flipH="1">
            <a:off x="7325321" y="2525223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85" name="Line 2099"/>
          <p:cNvSpPr>
            <a:spLocks noChangeShapeType="1"/>
          </p:cNvSpPr>
          <p:nvPr/>
        </p:nvSpPr>
        <p:spPr bwMode="auto">
          <a:xfrm flipH="1">
            <a:off x="7325321" y="2462254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86" name="Line 2099"/>
          <p:cNvSpPr>
            <a:spLocks noChangeShapeType="1"/>
          </p:cNvSpPr>
          <p:nvPr/>
        </p:nvSpPr>
        <p:spPr bwMode="auto">
          <a:xfrm>
            <a:off x="7412279" y="2462254"/>
            <a:ext cx="0" cy="6297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87" name="Line 2099"/>
          <p:cNvSpPr>
            <a:spLocks noChangeShapeType="1"/>
          </p:cNvSpPr>
          <p:nvPr/>
        </p:nvSpPr>
        <p:spPr bwMode="auto">
          <a:xfrm>
            <a:off x="7412279" y="2651162"/>
            <a:ext cx="0" cy="14992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88" name="Line 2099"/>
          <p:cNvSpPr>
            <a:spLocks noChangeShapeType="1"/>
          </p:cNvSpPr>
          <p:nvPr/>
        </p:nvSpPr>
        <p:spPr bwMode="auto">
          <a:xfrm>
            <a:off x="7325321" y="2651162"/>
            <a:ext cx="0" cy="8395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89" name="Line 2099"/>
          <p:cNvSpPr>
            <a:spLocks noChangeShapeType="1"/>
          </p:cNvSpPr>
          <p:nvPr/>
        </p:nvSpPr>
        <p:spPr bwMode="auto">
          <a:xfrm flipH="1">
            <a:off x="7251857" y="3562722"/>
            <a:ext cx="20090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90" name="Line 2099"/>
          <p:cNvSpPr>
            <a:spLocks noChangeShapeType="1"/>
          </p:cNvSpPr>
          <p:nvPr/>
        </p:nvSpPr>
        <p:spPr bwMode="auto">
          <a:xfrm>
            <a:off x="7251857" y="3562722"/>
            <a:ext cx="0" cy="3448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91" name="Line 2099"/>
          <p:cNvSpPr>
            <a:spLocks noChangeShapeType="1"/>
          </p:cNvSpPr>
          <p:nvPr/>
        </p:nvSpPr>
        <p:spPr bwMode="auto">
          <a:xfrm flipH="1">
            <a:off x="7251857" y="3597205"/>
            <a:ext cx="16042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92" name="Line 2099"/>
          <p:cNvSpPr>
            <a:spLocks noChangeShapeType="1"/>
          </p:cNvSpPr>
          <p:nvPr/>
        </p:nvSpPr>
        <p:spPr bwMode="auto">
          <a:xfrm>
            <a:off x="7452760" y="3562722"/>
            <a:ext cx="0" cy="10045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93" name="Line 2099"/>
          <p:cNvSpPr>
            <a:spLocks noChangeShapeType="1"/>
          </p:cNvSpPr>
          <p:nvPr/>
        </p:nvSpPr>
        <p:spPr bwMode="auto">
          <a:xfrm flipH="1">
            <a:off x="7412279" y="3663173"/>
            <a:ext cx="40481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94" name="Line 2099"/>
          <p:cNvSpPr>
            <a:spLocks noChangeShapeType="1"/>
          </p:cNvSpPr>
          <p:nvPr/>
        </p:nvSpPr>
        <p:spPr bwMode="auto">
          <a:xfrm flipH="1" flipV="1">
            <a:off x="7325321" y="3436783"/>
            <a:ext cx="86958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95" name="Line 2099"/>
          <p:cNvSpPr>
            <a:spLocks noChangeShapeType="1"/>
          </p:cNvSpPr>
          <p:nvPr/>
        </p:nvSpPr>
        <p:spPr bwMode="auto">
          <a:xfrm flipH="1" flipV="1">
            <a:off x="7251857" y="3471266"/>
            <a:ext cx="20090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96" name="Line 2099"/>
          <p:cNvSpPr>
            <a:spLocks noChangeShapeType="1"/>
          </p:cNvSpPr>
          <p:nvPr/>
        </p:nvSpPr>
        <p:spPr bwMode="auto">
          <a:xfrm flipV="1">
            <a:off x="7251857" y="3436783"/>
            <a:ext cx="0" cy="34483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97" name="Line 2099"/>
          <p:cNvSpPr>
            <a:spLocks noChangeShapeType="1"/>
          </p:cNvSpPr>
          <p:nvPr/>
        </p:nvSpPr>
        <p:spPr bwMode="auto">
          <a:xfrm flipH="1" flipV="1">
            <a:off x="7251857" y="3436783"/>
            <a:ext cx="16042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98" name="Line 2099"/>
          <p:cNvSpPr>
            <a:spLocks noChangeShapeType="1"/>
          </p:cNvSpPr>
          <p:nvPr/>
        </p:nvSpPr>
        <p:spPr bwMode="auto">
          <a:xfrm flipV="1">
            <a:off x="7452760" y="3370815"/>
            <a:ext cx="0" cy="10045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99" name="Line 2099"/>
          <p:cNvSpPr>
            <a:spLocks noChangeShapeType="1"/>
          </p:cNvSpPr>
          <p:nvPr/>
        </p:nvSpPr>
        <p:spPr bwMode="auto">
          <a:xfrm flipH="1" flipV="1">
            <a:off x="7412279" y="3370815"/>
            <a:ext cx="40481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00" name="Line 2099"/>
          <p:cNvSpPr>
            <a:spLocks noChangeShapeType="1"/>
          </p:cNvSpPr>
          <p:nvPr/>
        </p:nvSpPr>
        <p:spPr bwMode="auto">
          <a:xfrm>
            <a:off x="7412279" y="3292852"/>
            <a:ext cx="0" cy="58471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01" name="Line 2099"/>
          <p:cNvSpPr>
            <a:spLocks noChangeShapeType="1"/>
          </p:cNvSpPr>
          <p:nvPr/>
        </p:nvSpPr>
        <p:spPr bwMode="auto">
          <a:xfrm flipH="1">
            <a:off x="7412279" y="3333332"/>
            <a:ext cx="2848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02" name="Line 2099"/>
          <p:cNvSpPr>
            <a:spLocks noChangeShapeType="1"/>
          </p:cNvSpPr>
          <p:nvPr/>
        </p:nvSpPr>
        <p:spPr bwMode="auto">
          <a:xfrm>
            <a:off x="7440766" y="3264366"/>
            <a:ext cx="0" cy="6896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03" name="Line 2099"/>
          <p:cNvSpPr>
            <a:spLocks noChangeShapeType="1"/>
          </p:cNvSpPr>
          <p:nvPr/>
        </p:nvSpPr>
        <p:spPr bwMode="auto">
          <a:xfrm>
            <a:off x="7296835" y="3264366"/>
            <a:ext cx="0" cy="2848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04" name="Line 2099"/>
          <p:cNvSpPr>
            <a:spLocks noChangeShapeType="1"/>
          </p:cNvSpPr>
          <p:nvPr/>
        </p:nvSpPr>
        <p:spPr bwMode="auto">
          <a:xfrm>
            <a:off x="7296835" y="3166913"/>
            <a:ext cx="0" cy="284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05" name="Line 2099"/>
          <p:cNvSpPr>
            <a:spLocks noChangeShapeType="1"/>
          </p:cNvSpPr>
          <p:nvPr/>
        </p:nvSpPr>
        <p:spPr bwMode="auto">
          <a:xfrm>
            <a:off x="7440766" y="3127932"/>
            <a:ext cx="0" cy="6746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06" name="Line 2099"/>
          <p:cNvSpPr>
            <a:spLocks noChangeShapeType="1"/>
          </p:cNvSpPr>
          <p:nvPr/>
        </p:nvSpPr>
        <p:spPr bwMode="auto">
          <a:xfrm flipH="1">
            <a:off x="7412279" y="3127932"/>
            <a:ext cx="2848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07" name="Line 2099"/>
          <p:cNvSpPr>
            <a:spLocks noChangeShapeType="1"/>
          </p:cNvSpPr>
          <p:nvPr/>
        </p:nvSpPr>
        <p:spPr bwMode="auto">
          <a:xfrm flipH="1">
            <a:off x="7296835" y="2651162"/>
            <a:ext cx="11544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08" name="Line 2099"/>
          <p:cNvSpPr>
            <a:spLocks noChangeShapeType="1"/>
          </p:cNvSpPr>
          <p:nvPr/>
        </p:nvSpPr>
        <p:spPr bwMode="auto">
          <a:xfrm flipH="1">
            <a:off x="7412279" y="2691642"/>
            <a:ext cx="2848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09" name="Line 2099"/>
          <p:cNvSpPr>
            <a:spLocks noChangeShapeType="1"/>
          </p:cNvSpPr>
          <p:nvPr/>
        </p:nvSpPr>
        <p:spPr bwMode="auto">
          <a:xfrm>
            <a:off x="7440766" y="2622676"/>
            <a:ext cx="0" cy="6896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10" name="Line 2099"/>
          <p:cNvSpPr>
            <a:spLocks noChangeShapeType="1"/>
          </p:cNvSpPr>
          <p:nvPr/>
        </p:nvSpPr>
        <p:spPr bwMode="auto">
          <a:xfrm>
            <a:off x="7296835" y="2622676"/>
            <a:ext cx="0" cy="2848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11" name="Line 2099"/>
          <p:cNvSpPr>
            <a:spLocks noChangeShapeType="1"/>
          </p:cNvSpPr>
          <p:nvPr/>
        </p:nvSpPr>
        <p:spPr bwMode="auto">
          <a:xfrm flipH="1">
            <a:off x="7296835" y="2525223"/>
            <a:ext cx="115444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12" name="Line 2099"/>
          <p:cNvSpPr>
            <a:spLocks noChangeShapeType="1"/>
          </p:cNvSpPr>
          <p:nvPr/>
        </p:nvSpPr>
        <p:spPr bwMode="auto">
          <a:xfrm>
            <a:off x="7296835" y="2525223"/>
            <a:ext cx="0" cy="28486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13" name="Line 2099"/>
          <p:cNvSpPr>
            <a:spLocks noChangeShapeType="1"/>
          </p:cNvSpPr>
          <p:nvPr/>
        </p:nvSpPr>
        <p:spPr bwMode="auto">
          <a:xfrm>
            <a:off x="7440766" y="2484742"/>
            <a:ext cx="0" cy="68967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14" name="Line 2099"/>
          <p:cNvSpPr>
            <a:spLocks noChangeShapeType="1"/>
          </p:cNvSpPr>
          <p:nvPr/>
        </p:nvSpPr>
        <p:spPr bwMode="auto">
          <a:xfrm flipH="1">
            <a:off x="7412279" y="2484742"/>
            <a:ext cx="28487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15" name="Line 2099"/>
          <p:cNvSpPr>
            <a:spLocks noChangeShapeType="1"/>
          </p:cNvSpPr>
          <p:nvPr/>
        </p:nvSpPr>
        <p:spPr bwMode="auto">
          <a:xfrm>
            <a:off x="7343313" y="2864060"/>
            <a:ext cx="0" cy="94454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16" name="Line 2099"/>
          <p:cNvSpPr>
            <a:spLocks noChangeShapeType="1"/>
          </p:cNvSpPr>
          <p:nvPr/>
        </p:nvSpPr>
        <p:spPr bwMode="auto">
          <a:xfrm>
            <a:off x="7343313" y="2735122"/>
            <a:ext cx="0" cy="9295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17" name="Line 2099"/>
          <p:cNvSpPr>
            <a:spLocks noChangeShapeType="1"/>
          </p:cNvSpPr>
          <p:nvPr/>
        </p:nvSpPr>
        <p:spPr bwMode="auto">
          <a:xfrm>
            <a:off x="7412279" y="2892545"/>
            <a:ext cx="0" cy="65968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18" name="Line 2099"/>
          <p:cNvSpPr>
            <a:spLocks noChangeShapeType="1"/>
          </p:cNvSpPr>
          <p:nvPr/>
        </p:nvSpPr>
        <p:spPr bwMode="auto">
          <a:xfrm>
            <a:off x="7325321" y="2958513"/>
            <a:ext cx="0" cy="142432"/>
          </a:xfrm>
          <a:prstGeom prst="line">
            <a:avLst/>
          </a:prstGeom>
          <a:noFill/>
          <a:ln w="15240">
            <a:solidFill>
              <a:srgbClr val="0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19" name="Line 2099"/>
          <p:cNvSpPr>
            <a:spLocks noChangeShapeType="1"/>
          </p:cNvSpPr>
          <p:nvPr/>
        </p:nvSpPr>
        <p:spPr bwMode="auto">
          <a:xfrm>
            <a:off x="7412279" y="2958513"/>
            <a:ext cx="0" cy="142432"/>
          </a:xfrm>
          <a:prstGeom prst="line">
            <a:avLst/>
          </a:prstGeom>
          <a:noFill/>
          <a:ln w="15240">
            <a:solidFill>
              <a:srgbClr val="0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20" name="Line 2099"/>
          <p:cNvSpPr>
            <a:spLocks noChangeShapeType="1"/>
          </p:cNvSpPr>
          <p:nvPr/>
        </p:nvSpPr>
        <p:spPr bwMode="auto">
          <a:xfrm flipH="1" flipV="1">
            <a:off x="6791259" y="4177011"/>
            <a:ext cx="572723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21" name="Line 2099"/>
          <p:cNvSpPr>
            <a:spLocks noChangeShapeType="1"/>
          </p:cNvSpPr>
          <p:nvPr/>
        </p:nvSpPr>
        <p:spPr bwMode="auto">
          <a:xfrm>
            <a:off x="6791259" y="4109013"/>
            <a:ext cx="0" cy="6799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22" name="Line 2099"/>
          <p:cNvSpPr>
            <a:spLocks noChangeShapeType="1"/>
          </p:cNvSpPr>
          <p:nvPr/>
        </p:nvSpPr>
        <p:spPr bwMode="auto">
          <a:xfrm>
            <a:off x="7077621" y="4109013"/>
            <a:ext cx="0" cy="6799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23" name="Line 2099"/>
          <p:cNvSpPr>
            <a:spLocks noChangeShapeType="1"/>
          </p:cNvSpPr>
          <p:nvPr/>
        </p:nvSpPr>
        <p:spPr bwMode="auto">
          <a:xfrm>
            <a:off x="7363982" y="4109013"/>
            <a:ext cx="0" cy="6799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24" name="Line 2099"/>
          <p:cNvSpPr>
            <a:spLocks noChangeShapeType="1"/>
          </p:cNvSpPr>
          <p:nvPr/>
        </p:nvSpPr>
        <p:spPr bwMode="auto">
          <a:xfrm>
            <a:off x="6848231" y="4126012"/>
            <a:ext cx="0" cy="5099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25" name="Line 2099"/>
          <p:cNvSpPr>
            <a:spLocks noChangeShapeType="1"/>
          </p:cNvSpPr>
          <p:nvPr/>
        </p:nvSpPr>
        <p:spPr bwMode="auto">
          <a:xfrm>
            <a:off x="6905204" y="4126012"/>
            <a:ext cx="0" cy="5099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26" name="Line 2099"/>
          <p:cNvSpPr>
            <a:spLocks noChangeShapeType="1"/>
          </p:cNvSpPr>
          <p:nvPr/>
        </p:nvSpPr>
        <p:spPr bwMode="auto">
          <a:xfrm>
            <a:off x="6962176" y="4126012"/>
            <a:ext cx="0" cy="5099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27" name="Line 2099"/>
          <p:cNvSpPr>
            <a:spLocks noChangeShapeType="1"/>
          </p:cNvSpPr>
          <p:nvPr/>
        </p:nvSpPr>
        <p:spPr bwMode="auto">
          <a:xfrm>
            <a:off x="7019149" y="4126012"/>
            <a:ext cx="0" cy="5099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28" name="Line 2099"/>
          <p:cNvSpPr>
            <a:spLocks noChangeShapeType="1"/>
          </p:cNvSpPr>
          <p:nvPr/>
        </p:nvSpPr>
        <p:spPr bwMode="auto">
          <a:xfrm>
            <a:off x="7134594" y="4126012"/>
            <a:ext cx="0" cy="5099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29" name="Line 2099"/>
          <p:cNvSpPr>
            <a:spLocks noChangeShapeType="1"/>
          </p:cNvSpPr>
          <p:nvPr/>
        </p:nvSpPr>
        <p:spPr bwMode="auto">
          <a:xfrm>
            <a:off x="7191566" y="4126012"/>
            <a:ext cx="0" cy="5099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30" name="Line 2099"/>
          <p:cNvSpPr>
            <a:spLocks noChangeShapeType="1"/>
          </p:cNvSpPr>
          <p:nvPr/>
        </p:nvSpPr>
        <p:spPr bwMode="auto">
          <a:xfrm>
            <a:off x="7248538" y="4126012"/>
            <a:ext cx="0" cy="5099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31" name="Line 2099"/>
          <p:cNvSpPr>
            <a:spLocks noChangeShapeType="1"/>
          </p:cNvSpPr>
          <p:nvPr/>
        </p:nvSpPr>
        <p:spPr bwMode="auto">
          <a:xfrm>
            <a:off x="7307010" y="4126012"/>
            <a:ext cx="0" cy="50999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32" name="AutoShape 2271" descr="20%"/>
          <p:cNvSpPr>
            <a:spLocks noChangeArrowheads="1"/>
          </p:cNvSpPr>
          <p:nvPr/>
        </p:nvSpPr>
        <p:spPr bwMode="auto">
          <a:xfrm>
            <a:off x="7719742" y="2788629"/>
            <a:ext cx="181778" cy="110946"/>
          </a:xfrm>
          <a:prstGeom prst="rightArrow">
            <a:avLst>
              <a:gd name="adj1" fmla="val 50417"/>
              <a:gd name="adj2" fmla="val 64415"/>
            </a:avLst>
          </a:prstGeom>
          <a:solidFill>
            <a:srgbClr val="FFC000"/>
          </a:solidFill>
          <a:ln w="152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33" name="Line 1461"/>
          <p:cNvSpPr>
            <a:spLocks noChangeShapeType="1"/>
          </p:cNvSpPr>
          <p:nvPr/>
        </p:nvSpPr>
        <p:spPr bwMode="auto">
          <a:xfrm flipH="1" flipV="1">
            <a:off x="409884" y="1880264"/>
            <a:ext cx="811287" cy="80506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34" name="Oval 4"/>
          <p:cNvSpPr>
            <a:spLocks noChangeArrowheads="1"/>
          </p:cNvSpPr>
          <p:nvPr/>
        </p:nvSpPr>
        <p:spPr bwMode="auto">
          <a:xfrm>
            <a:off x="4754239" y="2770331"/>
            <a:ext cx="530389" cy="528718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35" name="Line 5"/>
          <p:cNvSpPr>
            <a:spLocks noChangeShapeType="1"/>
          </p:cNvSpPr>
          <p:nvPr/>
        </p:nvSpPr>
        <p:spPr bwMode="auto">
          <a:xfrm>
            <a:off x="4905124" y="3273033"/>
            <a:ext cx="1114328" cy="825369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36" name="Arc 1361"/>
          <p:cNvSpPr>
            <a:spLocks/>
          </p:cNvSpPr>
          <p:nvPr/>
        </p:nvSpPr>
        <p:spPr bwMode="auto">
          <a:xfrm rot="18900000" flipH="1" flipV="1">
            <a:off x="1594725" y="2800761"/>
            <a:ext cx="386813" cy="374819"/>
          </a:xfrm>
          <a:custGeom>
            <a:avLst/>
            <a:gdLst>
              <a:gd name="T0" fmla="*/ 38826719 w 21600"/>
              <a:gd name="T1" fmla="*/ 0 h 20836"/>
              <a:gd name="T2" fmla="*/ 147262676 w 21600"/>
              <a:gd name="T3" fmla="*/ 143990028 h 20836"/>
              <a:gd name="T4" fmla="*/ 0 w 21600"/>
              <a:gd name="T5" fmla="*/ 143990028 h 20836"/>
              <a:gd name="T6" fmla="*/ 0 60000 65536"/>
              <a:gd name="T7" fmla="*/ 0 60000 65536"/>
              <a:gd name="T8" fmla="*/ 0 60000 65536"/>
              <a:gd name="T9" fmla="*/ 0 w 21600"/>
              <a:gd name="T10" fmla="*/ 0 h 20836"/>
              <a:gd name="T11" fmla="*/ 21600 w 21600"/>
              <a:gd name="T12" fmla="*/ 20836 h 208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836" fill="none" extrusionOk="0">
                <a:moveTo>
                  <a:pt x="5694" y="0"/>
                </a:moveTo>
                <a:cubicBezTo>
                  <a:pt x="15086" y="2567"/>
                  <a:pt x="21600" y="11099"/>
                  <a:pt x="21600" y="20836"/>
                </a:cubicBezTo>
              </a:path>
              <a:path w="21600" h="20836" stroke="0" extrusionOk="0">
                <a:moveTo>
                  <a:pt x="5694" y="0"/>
                </a:moveTo>
                <a:cubicBezTo>
                  <a:pt x="15086" y="2567"/>
                  <a:pt x="21600" y="11099"/>
                  <a:pt x="21600" y="20836"/>
                </a:cubicBezTo>
                <a:lnTo>
                  <a:pt x="0" y="20836"/>
                </a:lnTo>
                <a:close/>
              </a:path>
            </a:pathLst>
          </a:custGeom>
          <a:noFill/>
          <a:ln w="19050">
            <a:solidFill>
              <a:srgbClr val="FF0066"/>
            </a:solidFill>
            <a:round/>
            <a:headEnd type="stealth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37" name="Arc 1421"/>
          <p:cNvSpPr>
            <a:spLocks/>
          </p:cNvSpPr>
          <p:nvPr/>
        </p:nvSpPr>
        <p:spPr bwMode="auto">
          <a:xfrm rot="18840000" flipH="1" flipV="1">
            <a:off x="1595476" y="2783519"/>
            <a:ext cx="388312" cy="368822"/>
          </a:xfrm>
          <a:custGeom>
            <a:avLst/>
            <a:gdLst>
              <a:gd name="T0" fmla="*/ 45163369 w 21600"/>
              <a:gd name="T1" fmla="*/ 0 h 20583"/>
              <a:gd name="T2" fmla="*/ 148981109 w 21600"/>
              <a:gd name="T3" fmla="*/ 140581775 h 20583"/>
              <a:gd name="T4" fmla="*/ 0 w 21600"/>
              <a:gd name="T5" fmla="*/ 140581775 h 20583"/>
              <a:gd name="T6" fmla="*/ 0 60000 65536"/>
              <a:gd name="T7" fmla="*/ 0 60000 65536"/>
              <a:gd name="T8" fmla="*/ 0 60000 65536"/>
              <a:gd name="T9" fmla="*/ 0 w 21600"/>
              <a:gd name="T10" fmla="*/ 0 h 20583"/>
              <a:gd name="T11" fmla="*/ 21600 w 21600"/>
              <a:gd name="T12" fmla="*/ 20583 h 20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583" fill="none" extrusionOk="0">
                <a:moveTo>
                  <a:pt x="6548" y="-1"/>
                </a:moveTo>
                <a:cubicBezTo>
                  <a:pt x="15512" y="2851"/>
                  <a:pt x="21600" y="11176"/>
                  <a:pt x="21600" y="20583"/>
                </a:cubicBezTo>
              </a:path>
              <a:path w="21600" h="20583" stroke="0" extrusionOk="0">
                <a:moveTo>
                  <a:pt x="6548" y="-1"/>
                </a:moveTo>
                <a:cubicBezTo>
                  <a:pt x="15512" y="2851"/>
                  <a:pt x="21600" y="11176"/>
                  <a:pt x="21600" y="20583"/>
                </a:cubicBezTo>
                <a:lnTo>
                  <a:pt x="0" y="20583"/>
                </a:lnTo>
                <a:close/>
              </a:path>
            </a:pathLst>
          </a:custGeom>
          <a:noFill/>
          <a:ln w="19050">
            <a:solidFill>
              <a:srgbClr val="FF0066"/>
            </a:solidFill>
            <a:round/>
            <a:headEnd type="stealth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38" name="Arc 1422"/>
          <p:cNvSpPr>
            <a:spLocks/>
          </p:cNvSpPr>
          <p:nvPr/>
        </p:nvSpPr>
        <p:spPr bwMode="auto">
          <a:xfrm rot="18960000" flipH="1" flipV="1">
            <a:off x="1596225" y="2814254"/>
            <a:ext cx="386813" cy="377817"/>
          </a:xfrm>
          <a:custGeom>
            <a:avLst/>
            <a:gdLst>
              <a:gd name="T0" fmla="*/ 33788721 w 21600"/>
              <a:gd name="T1" fmla="*/ 0 h 21024"/>
              <a:gd name="T2" fmla="*/ 147262676 w 21600"/>
              <a:gd name="T3" fmla="*/ 144847844 h 21024"/>
              <a:gd name="T4" fmla="*/ 0 w 21600"/>
              <a:gd name="T5" fmla="*/ 144847844 h 21024"/>
              <a:gd name="T6" fmla="*/ 0 60000 65536"/>
              <a:gd name="T7" fmla="*/ 0 60000 65536"/>
              <a:gd name="T8" fmla="*/ 0 60000 65536"/>
              <a:gd name="T9" fmla="*/ 0 w 21600"/>
              <a:gd name="T10" fmla="*/ 0 h 21024"/>
              <a:gd name="T11" fmla="*/ 21600 w 21600"/>
              <a:gd name="T12" fmla="*/ 21024 h 210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024" fill="none" extrusionOk="0">
                <a:moveTo>
                  <a:pt x="4955" y="0"/>
                </a:moveTo>
                <a:cubicBezTo>
                  <a:pt x="14708" y="2299"/>
                  <a:pt x="21600" y="11003"/>
                  <a:pt x="21600" y="21024"/>
                </a:cubicBezTo>
              </a:path>
              <a:path w="21600" h="21024" stroke="0" extrusionOk="0">
                <a:moveTo>
                  <a:pt x="4955" y="0"/>
                </a:moveTo>
                <a:cubicBezTo>
                  <a:pt x="14708" y="2299"/>
                  <a:pt x="21600" y="11003"/>
                  <a:pt x="21600" y="21024"/>
                </a:cubicBezTo>
                <a:lnTo>
                  <a:pt x="0" y="21024"/>
                </a:lnTo>
                <a:close/>
              </a:path>
            </a:pathLst>
          </a:custGeom>
          <a:noFill/>
          <a:ln w="19050">
            <a:solidFill>
              <a:srgbClr val="FF0066"/>
            </a:solidFill>
            <a:round/>
            <a:headEnd type="stealth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39" name="Line 1461"/>
          <p:cNvSpPr>
            <a:spLocks noChangeShapeType="1"/>
          </p:cNvSpPr>
          <p:nvPr/>
        </p:nvSpPr>
        <p:spPr bwMode="auto">
          <a:xfrm flipH="1" flipV="1">
            <a:off x="1631797" y="1961173"/>
            <a:ext cx="42391" cy="1107744"/>
          </a:xfrm>
          <a:prstGeom prst="line">
            <a:avLst/>
          </a:prstGeom>
          <a:noFill/>
          <a:ln w="15240">
            <a:solidFill>
              <a:srgbClr val="FF0066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040" name="Rectangle 1467"/>
          <p:cNvSpPr>
            <a:spLocks noChangeArrowheads="1"/>
          </p:cNvSpPr>
          <p:nvPr/>
        </p:nvSpPr>
        <p:spPr bwMode="auto">
          <a:xfrm>
            <a:off x="7829619" y="2687214"/>
            <a:ext cx="107940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Chemistry apparatus</a:t>
            </a:r>
          </a:p>
        </p:txBody>
      </p:sp>
      <p:sp>
        <p:nvSpPr>
          <p:cNvPr id="1041" name="Rectangle 1454"/>
          <p:cNvSpPr>
            <a:spLocks noChangeArrowheads="1"/>
          </p:cNvSpPr>
          <p:nvPr/>
        </p:nvSpPr>
        <p:spPr bwMode="auto">
          <a:xfrm>
            <a:off x="1916132" y="4082970"/>
            <a:ext cx="192039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D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: Dipole magnet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Q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: Quadrupole magnet</a:t>
            </a:r>
          </a:p>
        </p:txBody>
      </p:sp>
      <p:sp>
        <p:nvSpPr>
          <p:cNvPr id="1042" name="Line 2099"/>
          <p:cNvSpPr>
            <a:spLocks noChangeShapeType="1"/>
          </p:cNvSpPr>
          <p:nvPr/>
        </p:nvSpPr>
        <p:spPr bwMode="auto">
          <a:xfrm rot="16200000" flipH="1" flipV="1">
            <a:off x="5138744" y="2963774"/>
            <a:ext cx="14591" cy="8215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grpSp>
        <p:nvGrpSpPr>
          <p:cNvPr id="1043" name="グループ化 1042"/>
          <p:cNvGrpSpPr/>
          <p:nvPr/>
        </p:nvGrpSpPr>
        <p:grpSpPr>
          <a:xfrm>
            <a:off x="5022934" y="2949575"/>
            <a:ext cx="100869" cy="135710"/>
            <a:chOff x="5159461" y="2198917"/>
            <a:chExt cx="106805" cy="143696"/>
          </a:xfrm>
        </p:grpSpPr>
        <p:sp>
          <p:nvSpPr>
            <p:cNvPr id="1045" name="Line 2099"/>
            <p:cNvSpPr>
              <a:spLocks noChangeShapeType="1"/>
            </p:cNvSpPr>
            <p:nvPr/>
          </p:nvSpPr>
          <p:spPr bwMode="auto">
            <a:xfrm rot="16200000" flipH="1" flipV="1">
              <a:off x="5195994" y="2162384"/>
              <a:ext cx="13690" cy="86755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46" name="Line 2099"/>
            <p:cNvSpPr>
              <a:spLocks noChangeShapeType="1"/>
            </p:cNvSpPr>
            <p:nvPr/>
          </p:nvSpPr>
          <p:spPr bwMode="auto">
            <a:xfrm rot="16200000" flipH="1" flipV="1">
              <a:off x="5216736" y="2293083"/>
              <a:ext cx="15489" cy="83571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  <p:sp>
          <p:nvSpPr>
            <p:cNvPr id="1047" name="Line 2099"/>
            <p:cNvSpPr>
              <a:spLocks noChangeShapeType="1"/>
            </p:cNvSpPr>
            <p:nvPr/>
          </p:nvSpPr>
          <p:spPr bwMode="auto">
            <a:xfrm rot="16200000" flipV="1">
              <a:off x="5112400" y="2265181"/>
              <a:ext cx="129689" cy="23224"/>
            </a:xfrm>
            <a:prstGeom prst="line">
              <a:avLst/>
            </a:prstGeom>
            <a:noFill/>
            <a:ln w="152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endParaRPr>
            </a:p>
          </p:txBody>
        </p:sp>
      </p:grpSp>
      <p:sp>
        <p:nvSpPr>
          <p:cNvPr id="1044" name="正方形/長方形 1043"/>
          <p:cNvSpPr/>
          <p:nvPr/>
        </p:nvSpPr>
        <p:spPr>
          <a:xfrm rot="21000000">
            <a:off x="5019070" y="2983673"/>
            <a:ext cx="98952" cy="68967"/>
          </a:xfrm>
          <a:prstGeom prst="rect">
            <a:avLst/>
          </a:prstGeom>
          <a:solidFill>
            <a:srgbClr val="FFFFFF"/>
          </a:solidFill>
          <a:ln w="1524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60" name="Rectangle 175"/>
          <p:cNvSpPr>
            <a:spLocks noChangeArrowheads="1"/>
          </p:cNvSpPr>
          <p:nvPr/>
        </p:nvSpPr>
        <p:spPr bwMode="auto">
          <a:xfrm>
            <a:off x="17974" y="-22254"/>
            <a:ext cx="686990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RIKEN Liner Accelerator (RILAC)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pic>
        <p:nvPicPr>
          <p:cNvPr id="1061" name="図 10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97" y="4653376"/>
            <a:ext cx="2879999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75" name="Text Box 29"/>
          <p:cNvSpPr txBox="1">
            <a:spLocks noChangeArrowheads="1"/>
          </p:cNvSpPr>
          <p:nvPr/>
        </p:nvSpPr>
        <p:spPr bwMode="auto">
          <a:xfrm>
            <a:off x="3854339" y="6381328"/>
            <a:ext cx="170971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GARIS</a:t>
            </a:r>
          </a:p>
        </p:txBody>
      </p:sp>
      <p:pic>
        <p:nvPicPr>
          <p:cNvPr id="1063" name="Picture 4" descr="C:\Users\Hiromitsu Haba\Pictures\RIKEN実験\LINAC GARIS Exp\080907 GARIS Gas-jet\DSC06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1219" y="4653376"/>
            <a:ext cx="287960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64" name="Rectangle 212"/>
          <p:cNvSpPr>
            <a:spLocks noChangeArrowheads="1"/>
          </p:cNvSpPr>
          <p:nvPr/>
        </p:nvSpPr>
        <p:spPr bwMode="auto">
          <a:xfrm>
            <a:off x="6508979" y="6381328"/>
            <a:ext cx="2284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Gas-jet chamber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cxnSp>
        <p:nvCxnSpPr>
          <p:cNvPr id="1065" name="直線矢印コネクタ 1064"/>
          <p:cNvCxnSpPr/>
          <p:nvPr/>
        </p:nvCxnSpPr>
        <p:spPr bwMode="auto">
          <a:xfrm flipH="1">
            <a:off x="7884620" y="5394394"/>
            <a:ext cx="863844" cy="2754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066" name="Rectangle 1032"/>
          <p:cNvSpPr>
            <a:spLocks noChangeAspect="1" noChangeArrowheads="1"/>
          </p:cNvSpPr>
          <p:nvPr/>
        </p:nvSpPr>
        <p:spPr bwMode="auto">
          <a:xfrm>
            <a:off x="8002589" y="4935249"/>
            <a:ext cx="687418" cy="369332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ERs</a:t>
            </a:r>
          </a:p>
        </p:txBody>
      </p:sp>
      <p:sp>
        <p:nvSpPr>
          <p:cNvPr id="1062" name="正方形/長方形 1061"/>
          <p:cNvSpPr/>
          <p:nvPr/>
        </p:nvSpPr>
        <p:spPr>
          <a:xfrm>
            <a:off x="122511" y="520040"/>
            <a:ext cx="8898978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Superheavy elements (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Z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 ≥ 104) for chemistry studies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653376"/>
            <a:ext cx="316409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67" name="Text Box 29"/>
          <p:cNvSpPr txBox="1">
            <a:spLocks noChangeArrowheads="1"/>
          </p:cNvSpPr>
          <p:nvPr/>
        </p:nvSpPr>
        <p:spPr bwMode="auto">
          <a:xfrm>
            <a:off x="762685" y="6381328"/>
            <a:ext cx="170971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RILAC</a:t>
            </a:r>
          </a:p>
        </p:txBody>
      </p:sp>
      <p:sp>
        <p:nvSpPr>
          <p:cNvPr id="1068" name="Text Box 33"/>
          <p:cNvSpPr txBox="1">
            <a:spLocks noChangeArrowheads="1"/>
          </p:cNvSpPr>
          <p:nvPr/>
        </p:nvSpPr>
        <p:spPr bwMode="auto">
          <a:xfrm>
            <a:off x="762685" y="4693065"/>
            <a:ext cx="2325647" cy="64633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18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O, 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19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F, 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22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Ne, </a:t>
            </a:r>
            <a:r>
              <a:rPr lang="en-US" altLang="ja-JP" sz="18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ja-JP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23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Na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(~7-MeV/u, 3–7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pμA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70" name="Rectangle 1459">
            <a:extLst>
              <a:ext uri="{FF2B5EF4-FFF2-40B4-BE49-F238E27FC236}">
                <a16:creationId xmlns:a16="http://schemas.microsoft.com/office/drawing/2014/main" id="{5C5121BE-1EA7-49B2-926D-BE54A75EB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589" y="2251717"/>
            <a:ext cx="10241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Beam dump</a:t>
            </a:r>
          </a:p>
        </p:txBody>
      </p:sp>
    </p:spTree>
    <p:extLst>
      <p:ext uri="{BB962C8B-B14F-4D97-AF65-F5344CB8AC3E}">
        <p14:creationId xmlns:p14="http://schemas.microsoft.com/office/powerpoint/2010/main" val="2737904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正方形/長方形 160"/>
          <p:cNvSpPr/>
          <p:nvPr/>
        </p:nvSpPr>
        <p:spPr>
          <a:xfrm>
            <a:off x="35496" y="6160883"/>
            <a:ext cx="9073008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28257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Pre-separated SHE RIs are ready for chemistry experiments.</a:t>
            </a:r>
          </a:p>
        </p:txBody>
      </p:sp>
      <p:sp>
        <p:nvSpPr>
          <p:cNvPr id="162" name="テキスト ボックス 58"/>
          <p:cNvSpPr txBox="1"/>
          <p:nvPr/>
        </p:nvSpPr>
        <p:spPr bwMode="auto">
          <a:xfrm>
            <a:off x="1671755" y="3523328"/>
            <a:ext cx="910363" cy="91036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257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2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4.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5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s</a:t>
            </a:r>
          </a:p>
        </p:txBody>
      </p:sp>
      <p:sp>
        <p:nvSpPr>
          <p:cNvPr id="163" name="テキスト ボックス 64"/>
          <p:cNvSpPr txBox="1">
            <a:spLocks noChangeArrowheads="1"/>
          </p:cNvSpPr>
          <p:nvPr/>
        </p:nvSpPr>
        <p:spPr bwMode="auto">
          <a:xfrm>
            <a:off x="3497379" y="1805870"/>
            <a:ext cx="15066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 8.69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(</a:t>
            </a:r>
            <a:r>
              <a:rPr kumimoji="1" lang="en-US" altLang="ja-JP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I</a:t>
            </a:r>
            <a:r>
              <a:rPr kumimoji="1" lang="en-US" altLang="ja-JP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ɑ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20/80)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SF (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Arial"/>
              </a:rPr>
              <a:t>≤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51)</a:t>
            </a:r>
          </a:p>
        </p:txBody>
      </p:sp>
      <p:sp>
        <p:nvSpPr>
          <p:cNvPr id="164" name="テキスト ボックス 64"/>
          <p:cNvSpPr txBox="1">
            <a:spLocks noChangeArrowheads="1"/>
          </p:cNvSpPr>
          <p:nvPr/>
        </p:nvSpPr>
        <p:spPr bwMode="auto">
          <a:xfrm>
            <a:off x="2575233" y="3262677"/>
            <a:ext cx="593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8.51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(18)</a:t>
            </a:r>
          </a:p>
        </p:txBody>
      </p:sp>
      <p:sp>
        <p:nvSpPr>
          <p:cNvPr id="165" name="テキスト ボックス 64"/>
          <p:cNvSpPr txBox="1">
            <a:spLocks noChangeArrowheads="1"/>
          </p:cNvSpPr>
          <p:nvPr/>
        </p:nvSpPr>
        <p:spPr bwMode="auto">
          <a:xfrm>
            <a:off x="1456327" y="2628056"/>
            <a:ext cx="11681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8.28,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SF (</a:t>
            </a: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b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&lt; 13)</a:t>
            </a:r>
          </a:p>
        </p:txBody>
      </p:sp>
      <p:sp>
        <p:nvSpPr>
          <p:cNvPr id="166" name="テキスト ボックス 64"/>
          <p:cNvSpPr txBox="1">
            <a:spLocks noChangeArrowheads="1"/>
          </p:cNvSpPr>
          <p:nvPr/>
        </p:nvSpPr>
        <p:spPr bwMode="auto">
          <a:xfrm>
            <a:off x="84763" y="4149233"/>
            <a:ext cx="17665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8.222 (</a:t>
            </a:r>
            <a:r>
              <a:rPr kumimoji="1" lang="en-US" altLang="ja-JP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I</a:t>
            </a:r>
            <a:r>
              <a:rPr kumimoji="1" lang="en-US" altLang="ja-JP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ɑ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83), 8.323 (</a:t>
            </a:r>
            <a:r>
              <a:rPr kumimoji="1" lang="en-US" altLang="ja-JP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I</a:t>
            </a:r>
            <a:r>
              <a:rPr kumimoji="1" lang="en-US" altLang="ja-JP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ɑ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17)</a:t>
            </a:r>
          </a:p>
        </p:txBody>
      </p:sp>
      <p:sp>
        <p:nvSpPr>
          <p:cNvPr id="167" name="テキスト ボックス 64"/>
          <p:cNvSpPr txBox="1">
            <a:spLocks noChangeArrowheads="1"/>
          </p:cNvSpPr>
          <p:nvPr/>
        </p:nvSpPr>
        <p:spPr bwMode="auto">
          <a:xfrm>
            <a:off x="592231" y="1584512"/>
            <a:ext cx="3082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8.84 (</a:t>
            </a:r>
            <a:r>
              <a:rPr kumimoji="1" lang="en-US" altLang="ja-JP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I</a:t>
            </a:r>
            <a:r>
              <a:rPr kumimoji="1" lang="en-US" altLang="ja-JP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ɑ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91/9), SF (</a:t>
            </a: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b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Arial"/>
              </a:rPr>
              <a:t>≤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50)</a:t>
            </a:r>
          </a:p>
        </p:txBody>
      </p:sp>
      <p:sp>
        <p:nvSpPr>
          <p:cNvPr id="168" name="テキスト ボックス 64"/>
          <p:cNvSpPr txBox="1">
            <a:spLocks noChangeArrowheads="1"/>
          </p:cNvSpPr>
          <p:nvPr/>
        </p:nvSpPr>
        <p:spPr bwMode="auto">
          <a:xfrm>
            <a:off x="3380578" y="3047802"/>
            <a:ext cx="8242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SF (82)</a:t>
            </a:r>
          </a:p>
        </p:txBody>
      </p:sp>
      <p:grpSp>
        <p:nvGrpSpPr>
          <p:cNvPr id="169" name="Group 126"/>
          <p:cNvGrpSpPr>
            <a:grpSpLocks/>
          </p:cNvGrpSpPr>
          <p:nvPr/>
        </p:nvGrpSpPr>
        <p:grpSpPr bwMode="auto">
          <a:xfrm>
            <a:off x="3487662" y="684171"/>
            <a:ext cx="910659" cy="910593"/>
            <a:chOff x="4720" y="268"/>
            <a:chExt cx="453" cy="453"/>
          </a:xfrm>
        </p:grpSpPr>
        <p:sp>
          <p:nvSpPr>
            <p:cNvPr id="170" name="テキスト ボックス 57"/>
            <p:cNvSpPr txBox="1"/>
            <p:nvPr/>
          </p:nvSpPr>
          <p:spPr>
            <a:xfrm>
              <a:off x="4720" y="268"/>
              <a:ext cx="453" cy="453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265</a:t>
              </a:r>
              <a:r>
                <a:rPr kumimoji="0" lang="en-US" altLang="ja-JP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Sg</a:t>
              </a:r>
              <a:endParaRPr kumimoji="0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8.5 s 14.4 s</a:t>
              </a:r>
            </a:p>
          </p:txBody>
        </p:sp>
        <p:sp>
          <p:nvSpPr>
            <p:cNvPr id="171" name="Line 128"/>
            <p:cNvSpPr>
              <a:spLocks noChangeShapeType="1"/>
            </p:cNvSpPr>
            <p:nvPr/>
          </p:nvSpPr>
          <p:spPr bwMode="auto">
            <a:xfrm>
              <a:off x="4921" y="520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  <p:sp>
        <p:nvSpPr>
          <p:cNvPr id="172" name="Line 136"/>
          <p:cNvSpPr>
            <a:spLocks noChangeShapeType="1"/>
          </p:cNvSpPr>
          <p:nvPr/>
        </p:nvSpPr>
        <p:spPr bwMode="auto">
          <a:xfrm flipH="1">
            <a:off x="1411014" y="4433691"/>
            <a:ext cx="739129" cy="49862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73" name="テキスト ボックス 57"/>
          <p:cNvSpPr txBox="1"/>
          <p:nvPr/>
        </p:nvSpPr>
        <p:spPr bwMode="auto">
          <a:xfrm>
            <a:off x="2581047" y="2101320"/>
            <a:ext cx="910659" cy="91059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Calibri" pitchFamily="34" charset="0"/>
            </a:endParaRPr>
          </a:p>
        </p:txBody>
      </p:sp>
      <p:sp>
        <p:nvSpPr>
          <p:cNvPr id="174" name="AutoShape 142"/>
          <p:cNvSpPr>
            <a:spLocks noChangeArrowheads="1"/>
          </p:cNvSpPr>
          <p:nvPr/>
        </p:nvSpPr>
        <p:spPr bwMode="auto">
          <a:xfrm flipH="1">
            <a:off x="3026007" y="2423220"/>
            <a:ext cx="465699" cy="588693"/>
          </a:xfrm>
          <a:prstGeom prst="rtTriangl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+mn-cs"/>
            </a:endParaRPr>
          </a:p>
        </p:txBody>
      </p:sp>
      <p:sp>
        <p:nvSpPr>
          <p:cNvPr id="175" name="テキスト ボックス 57"/>
          <p:cNvSpPr txBox="1"/>
          <p:nvPr/>
        </p:nvSpPr>
        <p:spPr bwMode="auto">
          <a:xfrm>
            <a:off x="2581047" y="2101320"/>
            <a:ext cx="910659" cy="9105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261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Rf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 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68 s </a:t>
            </a:r>
            <a:r>
              <a:rPr kumimoji="0" lang="en-US" altLang="ja-JP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 2.6</a:t>
            </a:r>
            <a:r>
              <a:rPr kumimoji="0" lang="en-US" altLang="ja-JP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 s</a:t>
            </a:r>
          </a:p>
        </p:txBody>
      </p:sp>
      <p:sp>
        <p:nvSpPr>
          <p:cNvPr id="176" name="Line 131"/>
          <p:cNvSpPr>
            <a:spLocks noChangeShapeType="1"/>
          </p:cNvSpPr>
          <p:nvPr/>
        </p:nvSpPr>
        <p:spPr bwMode="auto">
          <a:xfrm>
            <a:off x="3005144" y="2619196"/>
            <a:ext cx="0" cy="39720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77" name="テキスト ボックス 57"/>
          <p:cNvSpPr txBox="1"/>
          <p:nvPr/>
        </p:nvSpPr>
        <p:spPr bwMode="auto">
          <a:xfrm>
            <a:off x="2580687" y="2100893"/>
            <a:ext cx="911019" cy="91101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Calibri" pitchFamily="34" charset="0"/>
            </a:endParaRPr>
          </a:p>
        </p:txBody>
      </p:sp>
      <p:sp>
        <p:nvSpPr>
          <p:cNvPr id="178" name="Line 132"/>
          <p:cNvSpPr>
            <a:spLocks noChangeShapeType="1"/>
          </p:cNvSpPr>
          <p:nvPr/>
        </p:nvSpPr>
        <p:spPr bwMode="auto">
          <a:xfrm flipH="1">
            <a:off x="3263372" y="1594764"/>
            <a:ext cx="882688" cy="50655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79" name="Line 133"/>
          <p:cNvSpPr>
            <a:spLocks noChangeShapeType="1"/>
          </p:cNvSpPr>
          <p:nvPr/>
        </p:nvSpPr>
        <p:spPr bwMode="auto">
          <a:xfrm flipH="1">
            <a:off x="2831758" y="1594763"/>
            <a:ext cx="1314301" cy="506557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80" name="Line 134"/>
          <p:cNvSpPr>
            <a:spLocks noChangeShapeType="1"/>
          </p:cNvSpPr>
          <p:nvPr/>
        </p:nvSpPr>
        <p:spPr bwMode="auto">
          <a:xfrm flipH="1">
            <a:off x="2855976" y="1594763"/>
            <a:ext cx="838865" cy="5123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81" name="Line 133"/>
          <p:cNvSpPr>
            <a:spLocks noChangeShapeType="1"/>
          </p:cNvSpPr>
          <p:nvPr/>
        </p:nvSpPr>
        <p:spPr bwMode="auto">
          <a:xfrm flipH="1">
            <a:off x="3263371" y="1594764"/>
            <a:ext cx="431471" cy="512362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82" name="Line 136"/>
          <p:cNvSpPr>
            <a:spLocks noChangeShapeType="1"/>
          </p:cNvSpPr>
          <p:nvPr/>
        </p:nvSpPr>
        <p:spPr bwMode="auto">
          <a:xfrm flipH="1">
            <a:off x="2154547" y="3011912"/>
            <a:ext cx="651648" cy="51141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83" name="Line 135"/>
          <p:cNvSpPr>
            <a:spLocks noChangeShapeType="1"/>
          </p:cNvSpPr>
          <p:nvPr/>
        </p:nvSpPr>
        <p:spPr bwMode="auto">
          <a:xfrm flipH="1">
            <a:off x="2174390" y="3011913"/>
            <a:ext cx="1186015" cy="51141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84" name="Line 138"/>
          <p:cNvSpPr>
            <a:spLocks noChangeShapeType="1"/>
          </p:cNvSpPr>
          <p:nvPr/>
        </p:nvSpPr>
        <p:spPr bwMode="auto">
          <a:xfrm flipH="1">
            <a:off x="3105228" y="3301368"/>
            <a:ext cx="261337" cy="1809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85" name="Line 139"/>
          <p:cNvSpPr>
            <a:spLocks noChangeShapeType="1"/>
          </p:cNvSpPr>
          <p:nvPr/>
        </p:nvSpPr>
        <p:spPr bwMode="auto">
          <a:xfrm>
            <a:off x="3362546" y="3301368"/>
            <a:ext cx="261337" cy="1809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86" name="Line 140"/>
          <p:cNvSpPr>
            <a:spLocks noChangeShapeType="1"/>
          </p:cNvSpPr>
          <p:nvPr/>
        </p:nvSpPr>
        <p:spPr bwMode="auto">
          <a:xfrm>
            <a:off x="3362501" y="3011913"/>
            <a:ext cx="0" cy="28946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87" name="テキスト ボックス 64"/>
          <p:cNvSpPr txBox="1">
            <a:spLocks noChangeArrowheads="1"/>
          </p:cNvSpPr>
          <p:nvPr/>
        </p:nvSpPr>
        <p:spPr bwMode="auto">
          <a:xfrm flipH="1">
            <a:off x="481167" y="739929"/>
            <a:ext cx="3216765" cy="40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248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Cm(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22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Ne,5</a:t>
            </a:r>
            <a:r>
              <a:rPr kumimoji="0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n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):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imes New Roman"/>
              </a:rPr>
              <a:t>180/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200 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pb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188" name="直線コネクタ 187"/>
          <p:cNvCxnSpPr/>
          <p:nvPr/>
        </p:nvCxnSpPr>
        <p:spPr bwMode="auto">
          <a:xfrm flipH="1">
            <a:off x="756839" y="1136754"/>
            <a:ext cx="327572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9" name="Line 138"/>
          <p:cNvSpPr>
            <a:spLocks noChangeShapeType="1"/>
          </p:cNvSpPr>
          <p:nvPr/>
        </p:nvSpPr>
        <p:spPr bwMode="auto">
          <a:xfrm>
            <a:off x="4030904" y="1131361"/>
            <a:ext cx="135293" cy="16414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+mn-cs"/>
            </a:endParaRPr>
          </a:p>
        </p:txBody>
      </p:sp>
      <p:sp>
        <p:nvSpPr>
          <p:cNvPr id="190" name="Line 138"/>
          <p:cNvSpPr>
            <a:spLocks noChangeShapeType="1"/>
          </p:cNvSpPr>
          <p:nvPr/>
        </p:nvSpPr>
        <p:spPr bwMode="auto">
          <a:xfrm>
            <a:off x="3591672" y="1131361"/>
            <a:ext cx="135293" cy="16414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+mn-cs"/>
            </a:endParaRPr>
          </a:p>
        </p:txBody>
      </p:sp>
      <p:sp>
        <p:nvSpPr>
          <p:cNvPr id="191" name="テキスト ボックス 64"/>
          <p:cNvSpPr txBox="1">
            <a:spLocks noChangeArrowheads="1"/>
          </p:cNvSpPr>
          <p:nvPr/>
        </p:nvSpPr>
        <p:spPr bwMode="auto">
          <a:xfrm flipH="1">
            <a:off x="-22889" y="2121701"/>
            <a:ext cx="2736304" cy="40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248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Cm(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18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O,5</a:t>
            </a:r>
            <a:r>
              <a:rPr kumimoji="0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n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):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imes New Roman"/>
              </a:rPr>
              <a:t>12/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imes New Roman"/>
              </a:rPr>
              <a:t>11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nb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192" name="直線コネクタ 191"/>
          <p:cNvCxnSpPr/>
          <p:nvPr/>
        </p:nvCxnSpPr>
        <p:spPr bwMode="auto">
          <a:xfrm flipH="1">
            <a:off x="180775" y="2518525"/>
            <a:ext cx="294993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3" name="Line 138"/>
          <p:cNvSpPr>
            <a:spLocks noChangeShapeType="1"/>
          </p:cNvSpPr>
          <p:nvPr/>
        </p:nvSpPr>
        <p:spPr bwMode="auto">
          <a:xfrm>
            <a:off x="3129049" y="2513133"/>
            <a:ext cx="135293" cy="16414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+mn-cs"/>
            </a:endParaRPr>
          </a:p>
        </p:txBody>
      </p:sp>
      <p:sp>
        <p:nvSpPr>
          <p:cNvPr id="194" name="Line 138"/>
          <p:cNvSpPr>
            <a:spLocks noChangeShapeType="1"/>
          </p:cNvSpPr>
          <p:nvPr/>
        </p:nvSpPr>
        <p:spPr bwMode="auto">
          <a:xfrm>
            <a:off x="2689817" y="2513133"/>
            <a:ext cx="135293" cy="16414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+mn-cs"/>
            </a:endParaRPr>
          </a:p>
        </p:txBody>
      </p:sp>
      <p:sp>
        <p:nvSpPr>
          <p:cNvPr id="195" name="テキスト ボックス 64"/>
          <p:cNvSpPr txBox="1">
            <a:spLocks noChangeArrowheads="1"/>
          </p:cNvSpPr>
          <p:nvPr/>
        </p:nvSpPr>
        <p:spPr bwMode="auto">
          <a:xfrm>
            <a:off x="4483379" y="3034562"/>
            <a:ext cx="31400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8.46 (</a:t>
            </a:r>
            <a:r>
              <a:rPr kumimoji="1" lang="en-US" altLang="ja-JP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I</a:t>
            </a:r>
            <a:r>
              <a:rPr kumimoji="1" lang="en-US" altLang="ja-JP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ɑ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70), 8.68 (</a:t>
            </a:r>
            <a:r>
              <a:rPr kumimoji="1" lang="en-US" altLang="ja-JP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I</a:t>
            </a:r>
            <a:r>
              <a:rPr kumimoji="1" lang="en-US" altLang="ja-JP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ɑ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30)</a:t>
            </a:r>
          </a:p>
        </p:txBody>
      </p:sp>
      <p:sp>
        <p:nvSpPr>
          <p:cNvPr id="196" name="テキスト ボックス 64"/>
          <p:cNvSpPr txBox="1">
            <a:spLocks noChangeArrowheads="1"/>
          </p:cNvSpPr>
          <p:nvPr/>
        </p:nvSpPr>
        <p:spPr bwMode="auto">
          <a:xfrm>
            <a:off x="3779912" y="4226776"/>
            <a:ext cx="32674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8.565 (</a:t>
            </a:r>
            <a:r>
              <a:rPr kumimoji="1" lang="en-US" altLang="ja-JP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I</a:t>
            </a:r>
            <a:r>
              <a:rPr kumimoji="1" lang="en-US" altLang="ja-JP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ɑ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20), 8.595 (</a:t>
            </a:r>
            <a:r>
              <a:rPr kumimoji="1" lang="en-US" altLang="ja-JP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I</a:t>
            </a:r>
            <a:r>
              <a:rPr kumimoji="1" lang="en-US" altLang="ja-JP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ɑ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46),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8.621 (</a:t>
            </a:r>
            <a:r>
              <a:rPr kumimoji="1" lang="en-US" altLang="ja-JP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I</a:t>
            </a:r>
            <a:r>
              <a:rPr kumimoji="1" lang="en-US" altLang="ja-JP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ɑ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25), 8.654 (</a:t>
            </a:r>
            <a:r>
              <a:rPr kumimoji="1" lang="en-US" altLang="ja-JP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I</a:t>
            </a:r>
            <a:r>
              <a:rPr kumimoji="1" lang="en-US" altLang="ja-JP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+mn-cs"/>
              </a:rPr>
              <a:t>ɑ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9)</a:t>
            </a:r>
          </a:p>
        </p:txBody>
      </p:sp>
      <p:grpSp>
        <p:nvGrpSpPr>
          <p:cNvPr id="197" name="グループ化 196"/>
          <p:cNvGrpSpPr/>
          <p:nvPr/>
        </p:nvGrpSpPr>
        <p:grpSpPr>
          <a:xfrm>
            <a:off x="7426601" y="2100108"/>
            <a:ext cx="911019" cy="911019"/>
            <a:chOff x="33278939" y="33093475"/>
            <a:chExt cx="1231200" cy="1231200"/>
          </a:xfrm>
        </p:grpSpPr>
        <p:sp>
          <p:nvSpPr>
            <p:cNvPr id="198" name="テキスト ボックス 57"/>
            <p:cNvSpPr txBox="1">
              <a:spLocks noChangeArrowheads="1"/>
            </p:cNvSpPr>
            <p:nvPr/>
          </p:nvSpPr>
          <p:spPr bwMode="auto">
            <a:xfrm>
              <a:off x="33278939" y="33093475"/>
              <a:ext cx="1231200" cy="12312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 anchorCtr="1"/>
            <a:lstStyle>
              <a:lvl1pPr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9" name="テキスト ボックス 57"/>
            <p:cNvSpPr txBox="1"/>
            <p:nvPr/>
          </p:nvSpPr>
          <p:spPr bwMode="auto">
            <a:xfrm>
              <a:off x="33278939" y="33093475"/>
              <a:ext cx="1231200" cy="123120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endParaRPr>
            </a:p>
          </p:txBody>
        </p:sp>
        <p:sp>
          <p:nvSpPr>
            <p:cNvPr id="200" name="AutoShape 142"/>
            <p:cNvSpPr>
              <a:spLocks noChangeArrowheads="1"/>
            </p:cNvSpPr>
            <p:nvPr/>
          </p:nvSpPr>
          <p:spPr bwMode="auto">
            <a:xfrm flipH="1">
              <a:off x="33278939" y="33093475"/>
              <a:ext cx="1231200" cy="1231200"/>
            </a:xfrm>
            <a:prstGeom prst="rtTriangl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201" name="テキスト ボックス 200"/>
            <p:cNvSpPr txBox="1"/>
            <p:nvPr/>
          </p:nvSpPr>
          <p:spPr bwMode="auto">
            <a:xfrm>
              <a:off x="33278939" y="33093475"/>
              <a:ext cx="1231200" cy="1231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txBody>
            <a:bodyPr wrap="non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262</a:t>
              </a:r>
              <a:r>
                <a:rPr kumimoji="0" lang="en-US" altLang="ja-JP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Db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34</a:t>
              </a:r>
              <a:r>
                <a:rPr kumimoji="0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 </a:t>
              </a: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s</a:t>
              </a:r>
            </a:p>
          </p:txBody>
        </p:sp>
      </p:grpSp>
      <p:sp>
        <p:nvSpPr>
          <p:cNvPr id="202" name="テキスト ボックス 57"/>
          <p:cNvSpPr txBox="1">
            <a:spLocks noChangeArrowheads="1"/>
          </p:cNvSpPr>
          <p:nvPr/>
        </p:nvSpPr>
        <p:spPr bwMode="auto">
          <a:xfrm>
            <a:off x="6804861" y="3519815"/>
            <a:ext cx="911019" cy="91101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03" name="テキスト ボックス 57"/>
          <p:cNvSpPr txBox="1"/>
          <p:nvPr/>
        </p:nvSpPr>
        <p:spPr bwMode="auto">
          <a:xfrm>
            <a:off x="6804861" y="3519815"/>
            <a:ext cx="911019" cy="911019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Calibri" pitchFamily="34" charset="0"/>
            </a:endParaRPr>
          </a:p>
        </p:txBody>
      </p:sp>
      <p:sp>
        <p:nvSpPr>
          <p:cNvPr id="204" name="Line 134"/>
          <p:cNvSpPr>
            <a:spLocks noChangeShapeType="1"/>
          </p:cNvSpPr>
          <p:nvPr/>
        </p:nvSpPr>
        <p:spPr bwMode="auto">
          <a:xfrm flipH="1">
            <a:off x="7260247" y="3011127"/>
            <a:ext cx="649032" cy="5113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05" name="Line 136"/>
          <p:cNvSpPr>
            <a:spLocks noChangeShapeType="1"/>
          </p:cNvSpPr>
          <p:nvPr/>
        </p:nvSpPr>
        <p:spPr bwMode="auto">
          <a:xfrm flipH="1">
            <a:off x="6509651" y="4431557"/>
            <a:ext cx="739129" cy="49862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06" name="テキスト ボックス 64"/>
          <p:cNvSpPr txBox="1">
            <a:spLocks noChangeArrowheads="1"/>
          </p:cNvSpPr>
          <p:nvPr/>
        </p:nvSpPr>
        <p:spPr bwMode="auto">
          <a:xfrm>
            <a:off x="5535202" y="3574728"/>
            <a:ext cx="12696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EC (</a:t>
            </a: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b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2.6)</a:t>
            </a:r>
          </a:p>
        </p:txBody>
      </p:sp>
      <p:sp>
        <p:nvSpPr>
          <p:cNvPr id="207" name="テキスト ボックス 64"/>
          <p:cNvSpPr txBox="1">
            <a:spLocks noChangeArrowheads="1"/>
          </p:cNvSpPr>
          <p:nvPr/>
        </p:nvSpPr>
        <p:spPr bwMode="auto">
          <a:xfrm>
            <a:off x="7848579" y="3492285"/>
            <a:ext cx="11641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SF (</a:t>
            </a: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b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= 52)</a:t>
            </a:r>
          </a:p>
        </p:txBody>
      </p:sp>
      <p:sp>
        <p:nvSpPr>
          <p:cNvPr id="208" name="Line 138"/>
          <p:cNvSpPr>
            <a:spLocks noChangeShapeType="1"/>
          </p:cNvSpPr>
          <p:nvPr/>
        </p:nvSpPr>
        <p:spPr bwMode="auto">
          <a:xfrm flipH="1">
            <a:off x="7648148" y="3288524"/>
            <a:ext cx="261337" cy="1809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09" name="Line 139"/>
          <p:cNvSpPr>
            <a:spLocks noChangeShapeType="1"/>
          </p:cNvSpPr>
          <p:nvPr/>
        </p:nvSpPr>
        <p:spPr bwMode="auto">
          <a:xfrm>
            <a:off x="7905466" y="3288524"/>
            <a:ext cx="261337" cy="1809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10" name="Line 140"/>
          <p:cNvSpPr>
            <a:spLocks noChangeShapeType="1"/>
          </p:cNvSpPr>
          <p:nvPr/>
        </p:nvSpPr>
        <p:spPr bwMode="auto">
          <a:xfrm>
            <a:off x="7909486" y="3007106"/>
            <a:ext cx="0" cy="28946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11" name="テキスト ボックス 64"/>
          <p:cNvSpPr txBox="1">
            <a:spLocks noChangeArrowheads="1"/>
          </p:cNvSpPr>
          <p:nvPr/>
        </p:nvSpPr>
        <p:spPr bwMode="auto">
          <a:xfrm flipH="1">
            <a:off x="5173180" y="2127243"/>
            <a:ext cx="2430443" cy="40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248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Cm(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19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F,5</a:t>
            </a:r>
            <a:r>
              <a:rPr kumimoji="0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n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):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imes New Roman"/>
              </a:rPr>
              <a:t>2.1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nb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212" name="直線コネクタ 211"/>
          <p:cNvCxnSpPr/>
          <p:nvPr/>
        </p:nvCxnSpPr>
        <p:spPr bwMode="auto">
          <a:xfrm flipH="1">
            <a:off x="5319178" y="2518243"/>
            <a:ext cx="217744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3" name="Line 138"/>
          <p:cNvSpPr>
            <a:spLocks noChangeShapeType="1"/>
          </p:cNvSpPr>
          <p:nvPr/>
        </p:nvSpPr>
        <p:spPr bwMode="auto">
          <a:xfrm>
            <a:off x="7495109" y="2520614"/>
            <a:ext cx="135293" cy="16414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+mn-cs"/>
            </a:endParaRPr>
          </a:p>
        </p:txBody>
      </p:sp>
      <p:sp>
        <p:nvSpPr>
          <p:cNvPr id="214" name="AutoShape 142"/>
          <p:cNvSpPr>
            <a:spLocks noChangeArrowheads="1"/>
          </p:cNvSpPr>
          <p:nvPr/>
        </p:nvSpPr>
        <p:spPr bwMode="auto">
          <a:xfrm flipV="1">
            <a:off x="6804861" y="3519815"/>
            <a:ext cx="455510" cy="455510"/>
          </a:xfrm>
          <a:prstGeom prst="rtTriangle">
            <a:avLst/>
          </a:prstGeom>
          <a:solidFill>
            <a:srgbClr val="FF6600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+mn-cs"/>
            </a:endParaRPr>
          </a:p>
        </p:txBody>
      </p:sp>
      <p:sp>
        <p:nvSpPr>
          <p:cNvPr id="215" name="テキスト ボックス 57"/>
          <p:cNvSpPr txBox="1"/>
          <p:nvPr/>
        </p:nvSpPr>
        <p:spPr bwMode="auto">
          <a:xfrm>
            <a:off x="6804861" y="3519815"/>
            <a:ext cx="911019" cy="91101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258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Lr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3.5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s</a:t>
            </a:r>
          </a:p>
        </p:txBody>
      </p:sp>
      <p:sp>
        <p:nvSpPr>
          <p:cNvPr id="216" name="正方形/長方形 215"/>
          <p:cNvSpPr/>
          <p:nvPr/>
        </p:nvSpPr>
        <p:spPr>
          <a:xfrm>
            <a:off x="5319178" y="2601353"/>
            <a:ext cx="1584176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~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5 h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–1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(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262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Db)</a:t>
            </a:r>
            <a:endParaRPr kumimoji="0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17" name="正方形/長方形 216"/>
          <p:cNvSpPr/>
          <p:nvPr/>
        </p:nvSpPr>
        <p:spPr>
          <a:xfrm>
            <a:off x="180775" y="2569366"/>
            <a:ext cx="1296144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~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0.5 min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–1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(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261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Rf</a:t>
            </a:r>
            <a:r>
              <a:rPr kumimoji="0" lang="en-US" altLang="ja-JP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a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)</a:t>
            </a:r>
            <a:endParaRPr kumimoji="0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18" name="正方形/長方形 217"/>
          <p:cNvSpPr/>
          <p:nvPr/>
        </p:nvSpPr>
        <p:spPr>
          <a:xfrm>
            <a:off x="833783" y="1187066"/>
            <a:ext cx="1588897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~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1 h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–1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(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265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Sg</a:t>
            </a:r>
            <a:r>
              <a:rPr kumimoji="0" lang="en-US" altLang="ja-JP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a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,</a:t>
            </a:r>
            <a:r>
              <a:rPr kumimoji="0" lang="en-US" altLang="ja-JP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b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)</a:t>
            </a:r>
            <a:endParaRPr kumimoji="0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19" name="テキスト ボックス 57"/>
          <p:cNvSpPr txBox="1">
            <a:spLocks noChangeArrowheads="1"/>
          </p:cNvSpPr>
          <p:nvPr/>
        </p:nvSpPr>
        <p:spPr bwMode="auto">
          <a:xfrm>
            <a:off x="8045630" y="684347"/>
            <a:ext cx="911019" cy="91101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20" name="テキスト ボックス 57"/>
          <p:cNvSpPr txBox="1"/>
          <p:nvPr/>
        </p:nvSpPr>
        <p:spPr bwMode="auto">
          <a:xfrm>
            <a:off x="8045630" y="684347"/>
            <a:ext cx="911019" cy="911019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Calibri" pitchFamily="34" charset="0"/>
            </a:endParaRPr>
          </a:p>
        </p:txBody>
      </p:sp>
      <p:sp>
        <p:nvSpPr>
          <p:cNvPr id="221" name="AutoShape 142"/>
          <p:cNvSpPr>
            <a:spLocks noChangeArrowheads="1"/>
          </p:cNvSpPr>
          <p:nvPr/>
        </p:nvSpPr>
        <p:spPr bwMode="auto">
          <a:xfrm flipH="1">
            <a:off x="8045630" y="684347"/>
            <a:ext cx="911019" cy="911019"/>
          </a:xfrm>
          <a:prstGeom prst="rtTriangl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+mn-cs"/>
            </a:endParaRPr>
          </a:p>
        </p:txBody>
      </p:sp>
      <p:sp>
        <p:nvSpPr>
          <p:cNvPr id="222" name="テキスト ボックス 221"/>
          <p:cNvSpPr txBox="1"/>
          <p:nvPr/>
        </p:nvSpPr>
        <p:spPr bwMode="auto">
          <a:xfrm>
            <a:off x="8045630" y="684347"/>
            <a:ext cx="911019" cy="91101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txBody>
          <a:bodyPr wrap="non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266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Bh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10.0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s</a:t>
            </a:r>
          </a:p>
        </p:txBody>
      </p:sp>
      <p:sp>
        <p:nvSpPr>
          <p:cNvPr id="223" name="Line 134"/>
          <p:cNvSpPr>
            <a:spLocks noChangeShapeType="1"/>
          </p:cNvSpPr>
          <p:nvPr/>
        </p:nvSpPr>
        <p:spPr bwMode="auto">
          <a:xfrm flipH="1">
            <a:off x="7905466" y="1595367"/>
            <a:ext cx="635332" cy="51175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24" name="テキスト ボックス 64"/>
          <p:cNvSpPr txBox="1">
            <a:spLocks noChangeArrowheads="1"/>
          </p:cNvSpPr>
          <p:nvPr/>
        </p:nvSpPr>
        <p:spPr bwMode="auto">
          <a:xfrm flipH="1">
            <a:off x="5605228" y="690093"/>
            <a:ext cx="2666278" cy="40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248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Cm(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23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Na,5</a:t>
            </a:r>
            <a:r>
              <a:rPr kumimoji="0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n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):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Times New Roman"/>
              </a:rPr>
              <a:t>57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pb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225" name="直線コネクタ 224"/>
          <p:cNvCxnSpPr/>
          <p:nvPr/>
        </p:nvCxnSpPr>
        <p:spPr bwMode="auto">
          <a:xfrm flipH="1">
            <a:off x="5895242" y="1081093"/>
            <a:ext cx="224163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6" name="Line 138"/>
          <p:cNvSpPr>
            <a:spLocks noChangeShapeType="1"/>
          </p:cNvSpPr>
          <p:nvPr/>
        </p:nvSpPr>
        <p:spPr bwMode="auto">
          <a:xfrm>
            <a:off x="8135214" y="1075701"/>
            <a:ext cx="135293" cy="16414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  <a:cs typeface="+mn-cs"/>
            </a:endParaRPr>
          </a:p>
        </p:txBody>
      </p:sp>
      <p:sp>
        <p:nvSpPr>
          <p:cNvPr id="227" name="テキスト ボックス 64"/>
          <p:cNvSpPr txBox="1">
            <a:spLocks noChangeArrowheads="1"/>
          </p:cNvSpPr>
          <p:nvPr/>
        </p:nvSpPr>
        <p:spPr bwMode="auto">
          <a:xfrm>
            <a:off x="6925651" y="1518049"/>
            <a:ext cx="1633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8.62–9.40</a:t>
            </a:r>
          </a:p>
        </p:txBody>
      </p:sp>
      <p:sp>
        <p:nvSpPr>
          <p:cNvPr id="228" name="正方形/長方形 227"/>
          <p:cNvSpPr/>
          <p:nvPr/>
        </p:nvSpPr>
        <p:spPr>
          <a:xfrm>
            <a:off x="5968643" y="1133150"/>
            <a:ext cx="142539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~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5 d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–1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(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266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Bh)</a:t>
            </a:r>
            <a:endParaRPr kumimoji="0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3" name="Rectangle 495"/>
          <p:cNvSpPr>
            <a:spLocks noChangeArrowheads="1"/>
          </p:cNvSpPr>
          <p:nvPr/>
        </p:nvSpPr>
        <p:spPr bwMode="auto">
          <a:xfrm>
            <a:off x="40117" y="43400"/>
            <a:ext cx="9055385" cy="45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Production and decay studies of 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261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Rf, 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262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Db, 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265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Sg, and 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266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Bh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8745DDFF-2104-46A0-AAFB-C3E6FD51338C}"/>
              </a:ext>
            </a:extLst>
          </p:cNvPr>
          <p:cNvSpPr/>
          <p:nvPr/>
        </p:nvSpPr>
        <p:spPr>
          <a:xfrm>
            <a:off x="203069" y="5123104"/>
            <a:ext cx="4100262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28257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Haba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 et al., Chem. </a:t>
            </a: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Lett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. 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38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, 426 (2009).</a:t>
            </a:r>
          </a:p>
          <a:p>
            <a:pPr marL="0" marR="0" lvl="1" indent="0" algn="l" defTabSz="28257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Haba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 et al., Phys. Rev. C 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83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, 034602 (2011).</a:t>
            </a:r>
          </a:p>
          <a:p>
            <a:pPr marL="0" marR="0" lvl="1" indent="0" algn="l" defTabSz="28257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Haba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 et al., Phys. Rev. C 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85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, 024611 (2012).</a:t>
            </a:r>
          </a:p>
          <a:p>
            <a:pPr marL="0" marR="0" lvl="1" indent="0" algn="l" defTabSz="28257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Murakami et al., Phys. Rev. C 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88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, 024618 (2013).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6798FFBF-9F79-4739-9A40-6C1C10F5DA44}"/>
              </a:ext>
            </a:extLst>
          </p:cNvPr>
          <p:cNvSpPr/>
          <p:nvPr/>
        </p:nvSpPr>
        <p:spPr>
          <a:xfrm>
            <a:off x="4663898" y="5123104"/>
            <a:ext cx="3751623" cy="55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1" indent="-177800" algn="l" defTabSz="28257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Haba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 et al., Phys. Rev. C 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89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, 024618 (2014).</a:t>
            </a:r>
          </a:p>
          <a:p>
            <a:pPr marL="177800" lvl="1" indent="-177800" defTabSz="282575">
              <a:lnSpc>
                <a:spcPct val="110000"/>
              </a:lnSpc>
              <a:defRPr/>
            </a:pPr>
            <a:r>
              <a:rPr lang="en-US" altLang="ja-JP" sz="1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Haba et al.,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Phys. Rev. C 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102</a:t>
            </a:r>
            <a:r>
              <a:rPr kumimoji="0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,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024625 (2020).</a:t>
            </a:r>
          </a:p>
        </p:txBody>
      </p:sp>
    </p:spTree>
    <p:extLst>
      <p:ext uri="{BB962C8B-B14F-4D97-AF65-F5344CB8AC3E}">
        <p14:creationId xmlns:p14="http://schemas.microsoft.com/office/powerpoint/2010/main" val="3227595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159223" y="2970482"/>
            <a:ext cx="6392664" cy="4028109"/>
            <a:chOff x="159223" y="2970482"/>
            <a:chExt cx="6392664" cy="4028109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223" y="2970482"/>
              <a:ext cx="6392664" cy="4028109"/>
            </a:xfrm>
            <a:prstGeom prst="rect">
              <a:avLst/>
            </a:prstGeom>
          </p:spPr>
        </p:pic>
        <p:sp>
          <p:nvSpPr>
            <p:cNvPr id="3" name="正方形/長方形 2"/>
            <p:cNvSpPr/>
            <p:nvPr/>
          </p:nvSpPr>
          <p:spPr>
            <a:xfrm>
              <a:off x="1551135" y="6443344"/>
              <a:ext cx="57259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200" dirty="0">
                  <a:solidFill>
                    <a:srgbClr val="3333FF"/>
                  </a:solidFill>
                  <a:latin typeface="Calibri"/>
                  <a:cs typeface="Arial" panose="020B0604020202020204" pitchFamily="34" charset="0"/>
                </a:rPr>
                <a:t>GSI</a:t>
              </a:r>
              <a:endParaRPr lang="ja-JP" altLang="en-US" sz="2200" dirty="0">
                <a:solidFill>
                  <a:srgbClr val="3333FF"/>
                </a:solidFill>
              </a:endParaRPr>
            </a:p>
          </p:txBody>
        </p:sp>
      </p:grpSp>
      <p:pic>
        <p:nvPicPr>
          <p:cNvPr id="30" name="Picture 18"/>
          <p:cNvPicPr>
            <a:picLocks noChangeAspect="1"/>
          </p:cNvPicPr>
          <p:nvPr/>
        </p:nvPicPr>
        <p:blipFill>
          <a:blip r:embed="rId3" cstate="print"/>
          <a:srcRect l="2026" t="3920" b="1735"/>
          <a:stretch>
            <a:fillRect/>
          </a:stretch>
        </p:blipFill>
        <p:spPr bwMode="auto">
          <a:xfrm>
            <a:off x="5292080" y="502275"/>
            <a:ext cx="3731553" cy="275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760" y="4490711"/>
            <a:ext cx="2097435" cy="1855010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648856" y="6484067"/>
            <a:ext cx="3440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J. Even et al., Science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345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, 1491 (2014).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7857485" y="3168666"/>
            <a:ext cx="1223401" cy="3080508"/>
            <a:chOff x="7813095" y="3168666"/>
            <a:chExt cx="1223401" cy="3080508"/>
          </a:xfrm>
        </p:grpSpPr>
        <p:sp>
          <p:nvSpPr>
            <p:cNvPr id="20" name="テキスト ボックス 19"/>
            <p:cNvSpPr txBox="1">
              <a:spLocks/>
            </p:cNvSpPr>
            <p:nvPr/>
          </p:nvSpPr>
          <p:spPr>
            <a:xfrm>
              <a:off x="8141735" y="5529174"/>
              <a:ext cx="720000" cy="7200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7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50" charset="-128"/>
                  <a:cs typeface="Arial" pitchFamily="34" charset="0"/>
                </a:rPr>
                <a:t>106</a:t>
              </a:r>
              <a:r>
                <a:rPr kumimoji="1" lang="en-US" altLang="ja-JP" sz="1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50" charset="-128"/>
                  <a:cs typeface="Arial" pitchFamily="34" charset="0"/>
                </a:rPr>
                <a:t>Sg</a:t>
              </a:r>
              <a:endParaRPr kumimoji="1" lang="ja-JP" alt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50" charset="-128"/>
                <a:cs typeface="Arial" pitchFamily="34" charset="0"/>
              </a:endParaRPr>
            </a:p>
          </p:txBody>
        </p:sp>
        <p:sp>
          <p:nvSpPr>
            <p:cNvPr id="21" name="テキスト ボックス 20"/>
            <p:cNvSpPr txBox="1">
              <a:spLocks/>
            </p:cNvSpPr>
            <p:nvPr/>
          </p:nvSpPr>
          <p:spPr>
            <a:xfrm>
              <a:off x="8141735" y="3580325"/>
              <a:ext cx="720000" cy="72000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50" charset="-128"/>
                  <a:cs typeface="Arial" pitchFamily="34" charset="0"/>
                </a:rPr>
                <a:t>42</a:t>
              </a: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50" charset="-128"/>
                  <a:cs typeface="Arial" pitchFamily="34" charset="0"/>
                </a:rPr>
                <a:t>Mo</a:t>
              </a:r>
              <a:endParaRPr kumimoji="1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50" charset="-128"/>
                <a:cs typeface="Arial" pitchFamily="34" charset="0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7966972" y="3168666"/>
              <a:ext cx="1069524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Group 6</a:t>
              </a: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7813095" y="3713617"/>
              <a:ext cx="312906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813095" y="4437618"/>
              <a:ext cx="312906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7813095" y="5691482"/>
              <a:ext cx="312906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6" name="左矢印 25"/>
            <p:cNvSpPr/>
            <p:nvPr/>
          </p:nvSpPr>
          <p:spPr>
            <a:xfrm rot="5400000">
              <a:off x="8291143" y="5030804"/>
              <a:ext cx="415925" cy="509394"/>
            </a:xfrm>
            <a:prstGeom prst="leftArrow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テキスト ボックス 27"/>
            <p:cNvSpPr txBox="1">
              <a:spLocks/>
            </p:cNvSpPr>
            <p:nvPr/>
          </p:nvSpPr>
          <p:spPr>
            <a:xfrm>
              <a:off x="8141735" y="4304326"/>
              <a:ext cx="720000" cy="720000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50" charset="-128"/>
                  <a:cs typeface="Arial" pitchFamily="34" charset="0"/>
                </a:rPr>
                <a:t>74</a:t>
              </a: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50" charset="-128"/>
                  <a:cs typeface="Arial" pitchFamily="34" charset="0"/>
                </a:rPr>
                <a:t>W</a:t>
              </a:r>
              <a:endParaRPr kumimoji="1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50" charset="-128"/>
                <a:cs typeface="Arial" pitchFamily="34" charset="0"/>
              </a:endParaRPr>
            </a:p>
          </p:txBody>
        </p:sp>
      </p:grpSp>
      <p:sp>
        <p:nvSpPr>
          <p:cNvPr id="29" name="正方形/長方形 28"/>
          <p:cNvSpPr/>
          <p:nvPr/>
        </p:nvSpPr>
        <p:spPr>
          <a:xfrm>
            <a:off x="4918914" y="3312263"/>
            <a:ext cx="2127468" cy="978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nat</a:t>
            </a:r>
            <a:r>
              <a:rPr kumimoji="1" lang="en-US" altLang="ja-JP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Zn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(</a:t>
            </a:r>
            <a:r>
              <a:rPr kumimoji="1" lang="en-US" altLang="ja-JP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24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Mg,</a:t>
            </a:r>
            <a:r>
              <a:rPr kumimoji="1" lang="en-US" altLang="ja-JP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xn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)</a:t>
            </a:r>
            <a:r>
              <a:rPr kumimoji="1" lang="en-US" altLang="ja-JP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87,88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Mo</a:t>
            </a:r>
          </a:p>
          <a:p>
            <a:pPr marL="0" marR="0" lvl="0" indent="0" algn="l" defTabSz="914400" rtl="0" eaLnBrk="1" fontAlgn="ctr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144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Sm(</a:t>
            </a:r>
            <a:r>
              <a:rPr kumimoji="1" lang="en-US" altLang="ja-JP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24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Mg,</a:t>
            </a:r>
            <a:r>
              <a:rPr kumimoji="1" lang="en-US" altLang="ja-JP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xn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)</a:t>
            </a:r>
            <a:r>
              <a:rPr kumimoji="1" lang="en-US" altLang="ja-JP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163,164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W</a:t>
            </a:r>
          </a:p>
          <a:p>
            <a:pPr marL="0" marR="0" lvl="0" indent="0" algn="l" defTabSz="914400" rtl="0" eaLnBrk="1" fontAlgn="ctr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248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Cm(</a:t>
            </a:r>
            <a:r>
              <a:rPr kumimoji="1" lang="en-US" altLang="ja-JP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22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Ne,5</a:t>
            </a:r>
            <a:r>
              <a:rPr kumimoji="1" lang="en-US" altLang="ja-JP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n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)</a:t>
            </a:r>
            <a:r>
              <a:rPr kumimoji="1" lang="en-US" altLang="ja-JP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265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Sg</a:t>
            </a:r>
            <a:r>
              <a:rPr kumimoji="1" lang="en-US" altLang="ja-JP" sz="16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a</a:t>
            </a:r>
            <a:r>
              <a:rPr kumimoji="1" lang="en-US" altLang="ja-JP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,</a:t>
            </a:r>
            <a:r>
              <a:rPr kumimoji="1" lang="en-US" altLang="ja-JP" sz="16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t>b</a:t>
            </a:r>
          </a:p>
        </p:txBody>
      </p:sp>
      <p:sp>
        <p:nvSpPr>
          <p:cNvPr id="32" name="Rectangle 93"/>
          <p:cNvSpPr>
            <a:spLocks noChangeArrowheads="1"/>
          </p:cNvSpPr>
          <p:nvPr/>
        </p:nvSpPr>
        <p:spPr bwMode="auto">
          <a:xfrm>
            <a:off x="253323" y="1372573"/>
            <a:ext cx="4518844" cy="156966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• First organometallic compound of SHEs</a:t>
            </a:r>
          </a:p>
          <a:p>
            <a:pPr marL="190500" marR="0" lvl="0" indent="-1905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	Sg(0) – C chemical bonding</a:t>
            </a:r>
          </a:p>
          <a:p>
            <a:pPr marL="190500" marR="0" lvl="0" indent="-1905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• Adsorption enthalpy (</a:t>
            </a:r>
            <a:r>
              <a:rPr kumimoji="1" lang="el-GR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Δ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H</a:t>
            </a:r>
            <a:r>
              <a:rPr kumimoji="1" lang="en-US" altLang="ja-JP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ads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) on SiO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90500" marR="0" lvl="0" indent="-1905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kumimoji="1" lang="el-GR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Δ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H</a:t>
            </a:r>
            <a:r>
              <a:rPr kumimoji="1" lang="en-US" altLang="ja-JP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ads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(Sg) ≈</a:t>
            </a:r>
            <a:r>
              <a:rPr kumimoji="1" lang="el-GR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 Δ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H</a:t>
            </a:r>
            <a:r>
              <a:rPr kumimoji="1" lang="en-US" altLang="ja-JP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ads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(Mo) ≈ </a:t>
            </a:r>
            <a:r>
              <a:rPr kumimoji="1" lang="el-GR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Δ</a:t>
            </a: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H</a:t>
            </a:r>
            <a:r>
              <a:rPr kumimoji="1" lang="en-US" altLang="ja-JP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ads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(W)</a:t>
            </a:r>
          </a:p>
        </p:txBody>
      </p:sp>
      <p:sp>
        <p:nvSpPr>
          <p:cNvPr id="33" name="Rectangle 93"/>
          <p:cNvSpPr>
            <a:spLocks noChangeArrowheads="1"/>
          </p:cNvSpPr>
          <p:nvPr/>
        </p:nvSpPr>
        <p:spPr bwMode="auto">
          <a:xfrm>
            <a:off x="61974" y="-1032"/>
            <a:ext cx="9439959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Synthesis of carbonyl complexes of SHEs </a:t>
            </a:r>
          </a:p>
        </p:txBody>
      </p:sp>
      <p:sp>
        <p:nvSpPr>
          <p:cNvPr id="36" name="Rectangle 93"/>
          <p:cNvSpPr>
            <a:spLocks noChangeArrowheads="1"/>
          </p:cNvSpPr>
          <p:nvPr/>
        </p:nvSpPr>
        <p:spPr bwMode="auto">
          <a:xfrm>
            <a:off x="253323" y="492348"/>
            <a:ext cx="3017871" cy="50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Sg + 6CO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→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 Sg(CO)</a:t>
            </a:r>
            <a:r>
              <a:rPr kumimoji="0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Rectangle 3327"/>
          <p:cNvSpPr>
            <a:spLocks noChangeArrowheads="1"/>
          </p:cNvSpPr>
          <p:nvPr/>
        </p:nvSpPr>
        <p:spPr bwMode="auto">
          <a:xfrm>
            <a:off x="253323" y="1011967"/>
            <a:ext cx="5199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CO collaboration: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panose="020B0604020202020204" pitchFamily="34" charset="0"/>
              </a:rPr>
              <a:t>GSI, Mainz Univ., </a:t>
            </a:r>
            <a:r>
              <a:rPr lang="en-US" altLang="ja-JP" sz="1800" b="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IMP, PSI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panose="020B0604020202020204" pitchFamily="34" charset="0"/>
              </a:rPr>
              <a:t>, JAEA, …</a:t>
            </a:r>
          </a:p>
        </p:txBody>
      </p:sp>
    </p:spTree>
    <p:extLst>
      <p:ext uri="{BB962C8B-B14F-4D97-AF65-F5344CB8AC3E}">
        <p14:creationId xmlns:p14="http://schemas.microsoft.com/office/powerpoint/2010/main" val="3405204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5"/>
          <p:cNvSpPr>
            <a:spLocks noChangeArrowheads="1"/>
          </p:cNvSpPr>
          <p:nvPr/>
        </p:nvSpPr>
        <p:spPr bwMode="auto">
          <a:xfrm>
            <a:off x="783963" y="2708920"/>
            <a:ext cx="7576074" cy="7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611188" lvl="0" indent="-611188" algn="ctr">
              <a:lnSpc>
                <a:spcPct val="110000"/>
              </a:lnSpc>
            </a:pPr>
            <a:r>
              <a:rPr kumimoji="1" lang="en-US" altLang="ja-JP" sz="4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itchFamily="34" charset="0"/>
              </a:rPr>
              <a:t>3. </a:t>
            </a:r>
            <a:r>
              <a:rPr lang="en-US" altLang="ja-JP" sz="4800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Targeted α-particle Therapy</a:t>
            </a:r>
            <a:endParaRPr kumimoji="1" lang="en-US" altLang="ja-JP" sz="46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65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4"/>
          <p:cNvSpPr>
            <a:spLocks noChangeArrowheads="1"/>
          </p:cNvSpPr>
          <p:nvPr/>
        </p:nvSpPr>
        <p:spPr bwMode="auto">
          <a:xfrm>
            <a:off x="34200" y="15280"/>
            <a:ext cx="900229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611188" marR="0" lvl="0" indent="-611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379" name="正方形/長方形 378"/>
          <p:cNvSpPr/>
          <p:nvPr/>
        </p:nvSpPr>
        <p:spPr>
          <a:xfrm>
            <a:off x="40961" y="1323275"/>
            <a:ext cx="6610212" cy="76944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160338" marR="0" lvl="0" indent="-1603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•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Shorter range of </a:t>
            </a:r>
            <a:r>
              <a:rPr kumimoji="1" lang="el-GR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α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 particle in tissue and higher LET than those of β particle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/>
        </p:nvGraphicFramePr>
        <p:xfrm>
          <a:off x="418860" y="2076931"/>
          <a:ext cx="5377275" cy="1216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3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Particle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Energy</a:t>
                      </a:r>
                    </a:p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(MeV)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Range in tissue (μm)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LET</a:t>
                      </a:r>
                    </a:p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(keV/μm)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3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α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5–9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40–100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60–80, 240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3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β</a:t>
                      </a:r>
                      <a:endParaRPr kumimoji="1" lang="ja-JP" altLang="en-US" sz="1600" b="1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0.05</a:t>
                      </a:r>
                      <a:r>
                        <a:rPr kumimoji="1" lang="en-US" altLang="ja-JP" sz="1600" b="1" baseline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–2.3</a:t>
                      </a:r>
                      <a:endParaRPr kumimoji="1" lang="ja-JP" altLang="en-US" sz="1600" b="1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50–1200</a:t>
                      </a:r>
                      <a:endParaRPr kumimoji="1" lang="ja-JP" altLang="en-US" sz="1600" b="1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HG丸ｺﾞｼｯｸM-PRO" panose="020F0600000000000000" pitchFamily="50" charset="-128"/>
                          <a:cs typeface="Arial" panose="020B0604020202020204" pitchFamily="34" charset="0"/>
                        </a:rPr>
                        <a:t>0.2</a:t>
                      </a:r>
                      <a:endParaRPr kumimoji="1" lang="ja-JP" altLang="en-US" sz="1600" b="1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HG丸ｺﾞｼｯｸM-PRO" panose="020F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80245" marR="80245" marT="40122" marB="40122"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0" name="Rectangle 123"/>
          <p:cNvSpPr>
            <a:spLocks noChangeArrowheads="1"/>
          </p:cNvSpPr>
          <p:nvPr/>
        </p:nvSpPr>
        <p:spPr bwMode="auto">
          <a:xfrm>
            <a:off x="501341" y="3673268"/>
            <a:ext cx="2111604" cy="50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209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Bi(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α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,2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)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211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At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189" name="正方形/長方形 188"/>
          <p:cNvSpPr/>
          <p:nvPr/>
        </p:nvSpPr>
        <p:spPr>
          <a:xfrm>
            <a:off x="802823" y="6613349"/>
            <a:ext cx="33763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Hermanne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et al</a:t>
            </a:r>
            <a:r>
              <a:rPr kumimoji="1" lang="ja-JP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.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,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Appl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.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Rad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iat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.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Isot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. 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63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 (20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05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)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1.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652874" y="4149525"/>
            <a:ext cx="3638505" cy="2463824"/>
            <a:chOff x="614430" y="4253237"/>
            <a:chExt cx="3389486" cy="2295200"/>
          </a:xfrm>
        </p:grpSpPr>
        <p:pic>
          <p:nvPicPr>
            <p:cNvPr id="187" name="図 18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430" y="4253237"/>
              <a:ext cx="3389486" cy="2295200"/>
            </a:xfrm>
            <a:prstGeom prst="rect">
              <a:avLst/>
            </a:prstGeom>
          </p:spPr>
        </p:pic>
        <p:sp>
          <p:nvSpPr>
            <p:cNvPr id="192" name="テキスト ボックス 191"/>
            <p:cNvSpPr txBox="1"/>
            <p:nvPr/>
          </p:nvSpPr>
          <p:spPr>
            <a:xfrm>
              <a:off x="2934661" y="5266458"/>
              <a:ext cx="8416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210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At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 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(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210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Po)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93" name="テキスト ボックス 192"/>
            <p:cNvSpPr txBox="1"/>
            <p:nvPr/>
          </p:nvSpPr>
          <p:spPr>
            <a:xfrm>
              <a:off x="1685972" y="5541365"/>
              <a:ext cx="632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211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At</a:t>
              </a:r>
            </a:p>
          </p:txBody>
        </p:sp>
        <p:cxnSp>
          <p:nvCxnSpPr>
            <p:cNvPr id="194" name="直線コネクタ 193"/>
            <p:cNvCxnSpPr/>
            <p:nvPr/>
          </p:nvCxnSpPr>
          <p:spPr>
            <a:xfrm flipV="1">
              <a:off x="2507978" y="4352529"/>
              <a:ext cx="0" cy="1809996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正方形/長方形 250"/>
            <p:cNvSpPr/>
            <p:nvPr/>
          </p:nvSpPr>
          <p:spPr>
            <a:xfrm>
              <a:off x="1210365" y="5049796"/>
              <a:ext cx="10935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&lt; 29 MeV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252" name="正方形/長方形 251"/>
          <p:cNvSpPr/>
          <p:nvPr/>
        </p:nvSpPr>
        <p:spPr>
          <a:xfrm>
            <a:off x="44734" y="3339152"/>
            <a:ext cx="6610212" cy="41395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169863" marR="0" lvl="0" indent="-1698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•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High cytotoxicity and small influence for normal cell</a:t>
            </a:r>
          </a:p>
        </p:txBody>
      </p:sp>
      <p:sp>
        <p:nvSpPr>
          <p:cNvPr id="253" name="正方形/長方形 252"/>
          <p:cNvSpPr/>
          <p:nvPr/>
        </p:nvSpPr>
        <p:spPr>
          <a:xfrm>
            <a:off x="40961" y="522397"/>
            <a:ext cx="6554039" cy="9048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169863" marR="0" lvl="0" indent="-1698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Promising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Times New Roman" pitchFamily="18" charset="0"/>
              </a:rPr>
              <a:t>therapeutic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RI for disseminated cancer, blood cancer, micro-metastatic cancer, …</a:t>
            </a:r>
          </a:p>
        </p:txBody>
      </p:sp>
      <p:sp>
        <p:nvSpPr>
          <p:cNvPr id="206" name="Rectangle 123"/>
          <p:cNvSpPr>
            <a:spLocks noChangeArrowheads="1"/>
          </p:cNvSpPr>
          <p:nvPr/>
        </p:nvSpPr>
        <p:spPr bwMode="auto">
          <a:xfrm>
            <a:off x="43500" y="31143"/>
            <a:ext cx="5593775" cy="54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611188" marR="0" lvl="0" indent="-611188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211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At</a:t>
            </a:r>
            <a:r>
              <a:rPr lang="ja-JP" altLang="en-US" sz="2800" dirty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for targeted </a:t>
            </a:r>
            <a:r>
              <a:rPr kumimoji="1" lang="el-GR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α-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itchFamily="34" charset="0"/>
              </a:rPr>
              <a:t>particle therapy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grpSp>
        <p:nvGrpSpPr>
          <p:cNvPr id="246" name="グループ化 245"/>
          <p:cNvGrpSpPr/>
          <p:nvPr/>
        </p:nvGrpSpPr>
        <p:grpSpPr>
          <a:xfrm>
            <a:off x="6490786" y="738643"/>
            <a:ext cx="2473702" cy="3020674"/>
            <a:chOff x="6228184" y="3744983"/>
            <a:chExt cx="2473702" cy="3020674"/>
          </a:xfrm>
        </p:grpSpPr>
        <p:sp>
          <p:nvSpPr>
            <p:cNvPr id="254" name="角丸四角形 253"/>
            <p:cNvSpPr/>
            <p:nvPr/>
          </p:nvSpPr>
          <p:spPr>
            <a:xfrm rot="5400000">
              <a:off x="6228184" y="3748028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5" name="角丸四角形 254"/>
            <p:cNvSpPr/>
            <p:nvPr/>
          </p:nvSpPr>
          <p:spPr>
            <a:xfrm rot="5400000">
              <a:off x="6228184" y="4022359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6" name="角丸四角形 255"/>
            <p:cNvSpPr/>
            <p:nvPr/>
          </p:nvSpPr>
          <p:spPr>
            <a:xfrm rot="5400000">
              <a:off x="6228184" y="4296689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8" name="角丸四角形 257"/>
            <p:cNvSpPr/>
            <p:nvPr/>
          </p:nvSpPr>
          <p:spPr>
            <a:xfrm rot="5400000">
              <a:off x="6228184" y="4571018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9" name="角丸四角形 258"/>
            <p:cNvSpPr/>
            <p:nvPr/>
          </p:nvSpPr>
          <p:spPr>
            <a:xfrm rot="5400000">
              <a:off x="6228185" y="4845348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0" name="角丸四角形 259"/>
            <p:cNvSpPr/>
            <p:nvPr/>
          </p:nvSpPr>
          <p:spPr>
            <a:xfrm rot="5400000">
              <a:off x="6228184" y="5119677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1" name="角丸四角形 260"/>
            <p:cNvSpPr/>
            <p:nvPr/>
          </p:nvSpPr>
          <p:spPr>
            <a:xfrm rot="5400000">
              <a:off x="6228184" y="5394007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2" name="角丸四角形 261"/>
            <p:cNvSpPr/>
            <p:nvPr/>
          </p:nvSpPr>
          <p:spPr>
            <a:xfrm rot="5400000">
              <a:off x="6228184" y="5668336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3" name="角丸四角形 262"/>
            <p:cNvSpPr/>
            <p:nvPr/>
          </p:nvSpPr>
          <p:spPr>
            <a:xfrm rot="5400000">
              <a:off x="6228184" y="5942666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4" name="角丸四角形 263"/>
            <p:cNvSpPr/>
            <p:nvPr/>
          </p:nvSpPr>
          <p:spPr>
            <a:xfrm rot="5400000">
              <a:off x="6228184" y="6216997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5" name="角丸四角形 264"/>
            <p:cNvSpPr/>
            <p:nvPr/>
          </p:nvSpPr>
          <p:spPr>
            <a:xfrm rot="5400000">
              <a:off x="6228184" y="6491327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6" name="角丸四角形 265"/>
            <p:cNvSpPr/>
            <p:nvPr/>
          </p:nvSpPr>
          <p:spPr>
            <a:xfrm rot="5400000">
              <a:off x="6505407" y="374498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7" name="角丸四角形 266"/>
            <p:cNvSpPr/>
            <p:nvPr/>
          </p:nvSpPr>
          <p:spPr>
            <a:xfrm rot="5400000">
              <a:off x="6505407" y="401931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8" name="角丸四角形 267"/>
            <p:cNvSpPr/>
            <p:nvPr/>
          </p:nvSpPr>
          <p:spPr>
            <a:xfrm rot="5400000">
              <a:off x="6505407" y="429364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9" name="角丸四角形 268"/>
            <p:cNvSpPr/>
            <p:nvPr/>
          </p:nvSpPr>
          <p:spPr>
            <a:xfrm rot="5400000">
              <a:off x="6505407" y="456797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6" name="角丸四角形 275"/>
            <p:cNvSpPr/>
            <p:nvPr/>
          </p:nvSpPr>
          <p:spPr>
            <a:xfrm rot="5400000">
              <a:off x="6505408" y="484230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3" name="角丸四角形 302"/>
            <p:cNvSpPr/>
            <p:nvPr/>
          </p:nvSpPr>
          <p:spPr>
            <a:xfrm rot="5400000">
              <a:off x="6505407" y="511663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6" name="角丸四角形 315"/>
            <p:cNvSpPr/>
            <p:nvPr/>
          </p:nvSpPr>
          <p:spPr>
            <a:xfrm rot="5400000">
              <a:off x="6505407" y="539096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9" name="角丸四角形 328"/>
            <p:cNvSpPr/>
            <p:nvPr/>
          </p:nvSpPr>
          <p:spPr>
            <a:xfrm rot="5400000">
              <a:off x="6505407" y="566529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2" name="角丸四角形 341"/>
            <p:cNvSpPr/>
            <p:nvPr/>
          </p:nvSpPr>
          <p:spPr>
            <a:xfrm rot="5400000">
              <a:off x="6505407" y="593962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0" name="角丸四角形 379"/>
            <p:cNvSpPr/>
            <p:nvPr/>
          </p:nvSpPr>
          <p:spPr>
            <a:xfrm rot="5400000">
              <a:off x="6505407" y="621395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1" name="角丸四角形 380"/>
            <p:cNvSpPr/>
            <p:nvPr/>
          </p:nvSpPr>
          <p:spPr>
            <a:xfrm rot="5400000">
              <a:off x="6505407" y="648828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2" name="正方形/長方形 381"/>
            <p:cNvSpPr/>
            <p:nvPr/>
          </p:nvSpPr>
          <p:spPr>
            <a:xfrm>
              <a:off x="6840581" y="5002700"/>
              <a:ext cx="8515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1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anose="020F0600000000000000" pitchFamily="50" charset="-128"/>
                  <a:cs typeface="Arial" panose="020B0604020202020204" pitchFamily="34" charset="0"/>
                </a:rPr>
                <a:t>211</a:t>
              </a:r>
              <a:r>
                <a:rPr kumimoji="0" lang="en-US" altLang="ja-JP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anose="020F0600000000000000" pitchFamily="50" charset="-128"/>
                  <a:cs typeface="Arial" panose="020B0604020202020204" pitchFamily="34" charset="0"/>
                </a:rPr>
                <a:t>At</a:t>
              </a:r>
              <a:endPara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角丸四角形 382"/>
            <p:cNvSpPr/>
            <p:nvPr/>
          </p:nvSpPr>
          <p:spPr>
            <a:xfrm rot="5400000">
              <a:off x="6779738" y="374498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4" name="角丸四角形 383"/>
            <p:cNvSpPr/>
            <p:nvPr/>
          </p:nvSpPr>
          <p:spPr>
            <a:xfrm rot="5400000">
              <a:off x="6779738" y="401931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5" name="角丸四角形 384"/>
            <p:cNvSpPr/>
            <p:nvPr/>
          </p:nvSpPr>
          <p:spPr>
            <a:xfrm rot="5400000">
              <a:off x="6779738" y="429364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6" name="角丸四角形 385"/>
            <p:cNvSpPr/>
            <p:nvPr/>
          </p:nvSpPr>
          <p:spPr>
            <a:xfrm rot="5400000">
              <a:off x="6779738" y="456797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7" name="角丸四角形 386"/>
            <p:cNvSpPr/>
            <p:nvPr/>
          </p:nvSpPr>
          <p:spPr>
            <a:xfrm rot="5400000">
              <a:off x="6779738" y="484230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8" name="角丸四角形 387"/>
            <p:cNvSpPr/>
            <p:nvPr/>
          </p:nvSpPr>
          <p:spPr>
            <a:xfrm rot="5400000">
              <a:off x="6779738" y="511663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9" name="角丸四角形 388"/>
            <p:cNvSpPr/>
            <p:nvPr/>
          </p:nvSpPr>
          <p:spPr>
            <a:xfrm rot="5400000">
              <a:off x="6779738" y="539096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0" name="角丸四角形 389"/>
            <p:cNvSpPr/>
            <p:nvPr/>
          </p:nvSpPr>
          <p:spPr>
            <a:xfrm rot="5400000">
              <a:off x="6779738" y="566529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1" name="角丸四角形 390"/>
            <p:cNvSpPr/>
            <p:nvPr/>
          </p:nvSpPr>
          <p:spPr>
            <a:xfrm rot="5400000">
              <a:off x="6779738" y="593962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2" name="角丸四角形 391"/>
            <p:cNvSpPr/>
            <p:nvPr/>
          </p:nvSpPr>
          <p:spPr>
            <a:xfrm rot="5400000">
              <a:off x="6779739" y="621395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3" name="角丸四角形 392"/>
            <p:cNvSpPr/>
            <p:nvPr/>
          </p:nvSpPr>
          <p:spPr>
            <a:xfrm rot="5400000">
              <a:off x="6779738" y="648828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4" name="角丸四角形 393"/>
            <p:cNvSpPr/>
            <p:nvPr/>
          </p:nvSpPr>
          <p:spPr>
            <a:xfrm rot="5400000">
              <a:off x="7057867" y="374498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5" name="角丸四角形 394"/>
            <p:cNvSpPr/>
            <p:nvPr/>
          </p:nvSpPr>
          <p:spPr>
            <a:xfrm rot="5400000">
              <a:off x="7057867" y="401931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6" name="角丸四角形 395"/>
            <p:cNvSpPr/>
            <p:nvPr/>
          </p:nvSpPr>
          <p:spPr>
            <a:xfrm rot="5400000">
              <a:off x="7057867" y="429364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7" name="角丸四角形 396"/>
            <p:cNvSpPr/>
            <p:nvPr/>
          </p:nvSpPr>
          <p:spPr>
            <a:xfrm rot="5400000">
              <a:off x="7057867" y="456797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8" name="角丸四角形 397"/>
            <p:cNvSpPr/>
            <p:nvPr/>
          </p:nvSpPr>
          <p:spPr>
            <a:xfrm rot="5400000">
              <a:off x="7057867" y="484230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9" name="角丸四角形 398"/>
            <p:cNvSpPr/>
            <p:nvPr/>
          </p:nvSpPr>
          <p:spPr>
            <a:xfrm rot="5400000">
              <a:off x="7057867" y="511663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0" name="角丸四角形 399"/>
            <p:cNvSpPr/>
            <p:nvPr/>
          </p:nvSpPr>
          <p:spPr>
            <a:xfrm rot="5400000">
              <a:off x="7057867" y="539096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1" name="角丸四角形 400"/>
            <p:cNvSpPr/>
            <p:nvPr/>
          </p:nvSpPr>
          <p:spPr>
            <a:xfrm rot="5400000">
              <a:off x="7057867" y="566529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2" name="角丸四角形 401"/>
            <p:cNvSpPr/>
            <p:nvPr/>
          </p:nvSpPr>
          <p:spPr>
            <a:xfrm rot="5400000">
              <a:off x="7057866" y="593962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3" name="角丸四角形 402"/>
            <p:cNvSpPr/>
            <p:nvPr/>
          </p:nvSpPr>
          <p:spPr>
            <a:xfrm rot="5400000">
              <a:off x="7057867" y="621395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4" name="角丸四角形 403"/>
            <p:cNvSpPr/>
            <p:nvPr/>
          </p:nvSpPr>
          <p:spPr>
            <a:xfrm rot="5400000">
              <a:off x="7057867" y="648828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5" name="円/楕円 336"/>
            <p:cNvSpPr/>
            <p:nvPr/>
          </p:nvSpPr>
          <p:spPr>
            <a:xfrm>
              <a:off x="6913212" y="5670988"/>
              <a:ext cx="222291" cy="22229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6" name="角丸四角形 405"/>
            <p:cNvSpPr/>
            <p:nvPr/>
          </p:nvSpPr>
          <p:spPr>
            <a:xfrm rot="5400000">
              <a:off x="7332197" y="374498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7" name="角丸四角形 406"/>
            <p:cNvSpPr/>
            <p:nvPr/>
          </p:nvSpPr>
          <p:spPr>
            <a:xfrm rot="5400000">
              <a:off x="7332195" y="401931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8" name="角丸四角形 407"/>
            <p:cNvSpPr/>
            <p:nvPr/>
          </p:nvSpPr>
          <p:spPr>
            <a:xfrm rot="5400000">
              <a:off x="7332197" y="429364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9" name="角丸四角形 408"/>
            <p:cNvSpPr/>
            <p:nvPr/>
          </p:nvSpPr>
          <p:spPr>
            <a:xfrm rot="5400000">
              <a:off x="7332197" y="456797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0" name="角丸四角形 409"/>
            <p:cNvSpPr/>
            <p:nvPr/>
          </p:nvSpPr>
          <p:spPr>
            <a:xfrm rot="5400000">
              <a:off x="7332195" y="484230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1" name="角丸四角形 410"/>
            <p:cNvSpPr/>
            <p:nvPr/>
          </p:nvSpPr>
          <p:spPr>
            <a:xfrm rot="5400000">
              <a:off x="7332197" y="511663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2" name="角丸四角形 411"/>
            <p:cNvSpPr/>
            <p:nvPr/>
          </p:nvSpPr>
          <p:spPr>
            <a:xfrm rot="5400000">
              <a:off x="7332197" y="539096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3" name="角丸四角形 412"/>
            <p:cNvSpPr/>
            <p:nvPr/>
          </p:nvSpPr>
          <p:spPr>
            <a:xfrm rot="5400000">
              <a:off x="7332197" y="566529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4" name="角丸四角形 413"/>
            <p:cNvSpPr/>
            <p:nvPr/>
          </p:nvSpPr>
          <p:spPr>
            <a:xfrm rot="5400000">
              <a:off x="7332197" y="593962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5" name="角丸四角形 414"/>
            <p:cNvSpPr/>
            <p:nvPr/>
          </p:nvSpPr>
          <p:spPr>
            <a:xfrm rot="5400000">
              <a:off x="7332197" y="621395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6" name="角丸四角形 415"/>
            <p:cNvSpPr/>
            <p:nvPr/>
          </p:nvSpPr>
          <p:spPr>
            <a:xfrm rot="5400000">
              <a:off x="7332195" y="648828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7" name="角丸四角形 416"/>
            <p:cNvSpPr/>
            <p:nvPr/>
          </p:nvSpPr>
          <p:spPr>
            <a:xfrm rot="5400000">
              <a:off x="7606527" y="374498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8" name="角丸四角形 417"/>
            <p:cNvSpPr/>
            <p:nvPr/>
          </p:nvSpPr>
          <p:spPr>
            <a:xfrm rot="5400000">
              <a:off x="7606525" y="401931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9" name="角丸四角形 418"/>
            <p:cNvSpPr/>
            <p:nvPr/>
          </p:nvSpPr>
          <p:spPr>
            <a:xfrm rot="5400000">
              <a:off x="7606527" y="429364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0" name="角丸四角形 419"/>
            <p:cNvSpPr/>
            <p:nvPr/>
          </p:nvSpPr>
          <p:spPr>
            <a:xfrm rot="5400000">
              <a:off x="7606525" y="456797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1" name="角丸四角形 420"/>
            <p:cNvSpPr/>
            <p:nvPr/>
          </p:nvSpPr>
          <p:spPr>
            <a:xfrm rot="5400000">
              <a:off x="7606525" y="484230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2" name="角丸四角形 421"/>
            <p:cNvSpPr/>
            <p:nvPr/>
          </p:nvSpPr>
          <p:spPr>
            <a:xfrm rot="5400000">
              <a:off x="7606527" y="511663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3" name="角丸四角形 422"/>
            <p:cNvSpPr/>
            <p:nvPr/>
          </p:nvSpPr>
          <p:spPr>
            <a:xfrm rot="5400000">
              <a:off x="7606525" y="539096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4" name="角丸四角形 423"/>
            <p:cNvSpPr/>
            <p:nvPr/>
          </p:nvSpPr>
          <p:spPr>
            <a:xfrm rot="5400000">
              <a:off x="7606525" y="566529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5" name="角丸四角形 424"/>
            <p:cNvSpPr/>
            <p:nvPr/>
          </p:nvSpPr>
          <p:spPr>
            <a:xfrm rot="5400000">
              <a:off x="7606527" y="593962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6" name="角丸四角形 425"/>
            <p:cNvSpPr/>
            <p:nvPr/>
          </p:nvSpPr>
          <p:spPr>
            <a:xfrm rot="5400000">
              <a:off x="7606525" y="621395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7" name="角丸四角形 426"/>
            <p:cNvSpPr/>
            <p:nvPr/>
          </p:nvSpPr>
          <p:spPr>
            <a:xfrm rot="5400000">
              <a:off x="7606527" y="648828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8" name="角丸四角形 427"/>
            <p:cNvSpPr/>
            <p:nvPr/>
          </p:nvSpPr>
          <p:spPr>
            <a:xfrm rot="5400000">
              <a:off x="7880856" y="374498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9" name="角丸四角形 428"/>
            <p:cNvSpPr/>
            <p:nvPr/>
          </p:nvSpPr>
          <p:spPr>
            <a:xfrm rot="5400000">
              <a:off x="7880858" y="401931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0" name="角丸四角形 429"/>
            <p:cNvSpPr/>
            <p:nvPr/>
          </p:nvSpPr>
          <p:spPr>
            <a:xfrm rot="5400000">
              <a:off x="7880856" y="429364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1" name="角丸四角形 430"/>
            <p:cNvSpPr/>
            <p:nvPr/>
          </p:nvSpPr>
          <p:spPr>
            <a:xfrm rot="5400000">
              <a:off x="7880856" y="456797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2" name="角丸四角形 431"/>
            <p:cNvSpPr/>
            <p:nvPr/>
          </p:nvSpPr>
          <p:spPr>
            <a:xfrm rot="5400000">
              <a:off x="7880856" y="484230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3" name="角丸四角形 432"/>
            <p:cNvSpPr/>
            <p:nvPr/>
          </p:nvSpPr>
          <p:spPr>
            <a:xfrm rot="5400000">
              <a:off x="7880858" y="511663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4" name="角丸四角形 433"/>
            <p:cNvSpPr/>
            <p:nvPr/>
          </p:nvSpPr>
          <p:spPr>
            <a:xfrm rot="5400000">
              <a:off x="7880856" y="539096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5" name="角丸四角形 434"/>
            <p:cNvSpPr/>
            <p:nvPr/>
          </p:nvSpPr>
          <p:spPr>
            <a:xfrm rot="5400000">
              <a:off x="7880856" y="566529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6" name="角丸四角形 435"/>
            <p:cNvSpPr/>
            <p:nvPr/>
          </p:nvSpPr>
          <p:spPr>
            <a:xfrm rot="5400000">
              <a:off x="7880856" y="593962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7" name="角丸四角形 436"/>
            <p:cNvSpPr/>
            <p:nvPr/>
          </p:nvSpPr>
          <p:spPr>
            <a:xfrm rot="5400000">
              <a:off x="7880856" y="621395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8" name="角丸四角形 437"/>
            <p:cNvSpPr/>
            <p:nvPr/>
          </p:nvSpPr>
          <p:spPr>
            <a:xfrm rot="5400000">
              <a:off x="7880858" y="648828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9" name="角丸四角形 438"/>
            <p:cNvSpPr/>
            <p:nvPr/>
          </p:nvSpPr>
          <p:spPr>
            <a:xfrm rot="5400000">
              <a:off x="8153225" y="374498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0" name="角丸四角形 439"/>
            <p:cNvSpPr/>
            <p:nvPr/>
          </p:nvSpPr>
          <p:spPr>
            <a:xfrm rot="5400000">
              <a:off x="8153226" y="401931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1" name="角丸四角形 440"/>
            <p:cNvSpPr/>
            <p:nvPr/>
          </p:nvSpPr>
          <p:spPr>
            <a:xfrm rot="5400000">
              <a:off x="8153226" y="429364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2" name="角丸四角形 441"/>
            <p:cNvSpPr/>
            <p:nvPr/>
          </p:nvSpPr>
          <p:spPr>
            <a:xfrm rot="5400000">
              <a:off x="8153225" y="456797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3" name="角丸四角形 442"/>
            <p:cNvSpPr/>
            <p:nvPr/>
          </p:nvSpPr>
          <p:spPr>
            <a:xfrm rot="5400000">
              <a:off x="8153225" y="484230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4" name="角丸四角形 443"/>
            <p:cNvSpPr/>
            <p:nvPr/>
          </p:nvSpPr>
          <p:spPr>
            <a:xfrm rot="5400000">
              <a:off x="8153226" y="511663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5" name="角丸四角形 444"/>
            <p:cNvSpPr/>
            <p:nvPr/>
          </p:nvSpPr>
          <p:spPr>
            <a:xfrm rot="5400000">
              <a:off x="8153226" y="539096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6" name="角丸四角形 445"/>
            <p:cNvSpPr/>
            <p:nvPr/>
          </p:nvSpPr>
          <p:spPr>
            <a:xfrm rot="5400000">
              <a:off x="8153225" y="566529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7" name="角丸四角形 446"/>
            <p:cNvSpPr/>
            <p:nvPr/>
          </p:nvSpPr>
          <p:spPr>
            <a:xfrm rot="5400000">
              <a:off x="8153226" y="593962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8" name="角丸四角形 447"/>
            <p:cNvSpPr/>
            <p:nvPr/>
          </p:nvSpPr>
          <p:spPr>
            <a:xfrm rot="5400000">
              <a:off x="8153226" y="621395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9" name="角丸四角形 448"/>
            <p:cNvSpPr/>
            <p:nvPr/>
          </p:nvSpPr>
          <p:spPr>
            <a:xfrm rot="5400000">
              <a:off x="8153225" y="648828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0" name="角丸四角形 449"/>
            <p:cNvSpPr/>
            <p:nvPr/>
          </p:nvSpPr>
          <p:spPr>
            <a:xfrm rot="5400000">
              <a:off x="8427554" y="374498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1" name="角丸四角形 450"/>
            <p:cNvSpPr/>
            <p:nvPr/>
          </p:nvSpPr>
          <p:spPr>
            <a:xfrm rot="5400000">
              <a:off x="8427554" y="401931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2" name="角丸四角形 451"/>
            <p:cNvSpPr/>
            <p:nvPr/>
          </p:nvSpPr>
          <p:spPr>
            <a:xfrm rot="5400000">
              <a:off x="8427556" y="4293644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3" name="角丸四角形 452"/>
            <p:cNvSpPr/>
            <p:nvPr/>
          </p:nvSpPr>
          <p:spPr>
            <a:xfrm rot="5400000">
              <a:off x="8427554" y="456797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4" name="角丸四角形 453"/>
            <p:cNvSpPr/>
            <p:nvPr/>
          </p:nvSpPr>
          <p:spPr>
            <a:xfrm rot="5400000">
              <a:off x="8427554" y="484230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5" name="角丸四角形 454"/>
            <p:cNvSpPr/>
            <p:nvPr/>
          </p:nvSpPr>
          <p:spPr>
            <a:xfrm rot="5400000">
              <a:off x="8427554" y="511663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6" name="角丸四角形 455"/>
            <p:cNvSpPr/>
            <p:nvPr/>
          </p:nvSpPr>
          <p:spPr>
            <a:xfrm rot="5400000">
              <a:off x="8427556" y="5390963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7" name="角丸四角形 456"/>
            <p:cNvSpPr/>
            <p:nvPr/>
          </p:nvSpPr>
          <p:spPr>
            <a:xfrm rot="5400000">
              <a:off x="8427556" y="566529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8" name="角丸四角形 457"/>
            <p:cNvSpPr/>
            <p:nvPr/>
          </p:nvSpPr>
          <p:spPr>
            <a:xfrm rot="5400000">
              <a:off x="8427554" y="5939621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9" name="角丸四角形 458"/>
            <p:cNvSpPr/>
            <p:nvPr/>
          </p:nvSpPr>
          <p:spPr>
            <a:xfrm rot="5400000">
              <a:off x="8427554" y="6213952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0" name="角丸四角形 459"/>
            <p:cNvSpPr/>
            <p:nvPr/>
          </p:nvSpPr>
          <p:spPr>
            <a:xfrm rot="5400000">
              <a:off x="8427554" y="6488280"/>
              <a:ext cx="274330" cy="274330"/>
            </a:xfrm>
            <a:prstGeom prst="roundRect">
              <a:avLst/>
            </a:prstGeom>
            <a:gradFill flip="none" rotWithShape="1">
              <a:gsLst>
                <a:gs pos="0">
                  <a:srgbClr val="FFCCCC"/>
                </a:gs>
                <a:gs pos="50000">
                  <a:srgbClr val="FFCCCC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1" name="正方形/長方形 460"/>
            <p:cNvSpPr/>
            <p:nvPr/>
          </p:nvSpPr>
          <p:spPr>
            <a:xfrm>
              <a:off x="6449289" y="6231452"/>
              <a:ext cx="18277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Cancer cell</a:t>
              </a:r>
            </a:p>
          </p:txBody>
        </p:sp>
        <p:sp>
          <p:nvSpPr>
            <p:cNvPr id="462" name="正方形/長方形 461"/>
            <p:cNvSpPr/>
            <p:nvPr/>
          </p:nvSpPr>
          <p:spPr>
            <a:xfrm>
              <a:off x="6457738" y="4073380"/>
              <a:ext cx="15648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Normal cell</a:t>
              </a:r>
            </a:p>
          </p:txBody>
        </p:sp>
        <p:grpSp>
          <p:nvGrpSpPr>
            <p:cNvPr id="463" name="グループ化 462"/>
            <p:cNvGrpSpPr/>
            <p:nvPr/>
          </p:nvGrpSpPr>
          <p:grpSpPr>
            <a:xfrm>
              <a:off x="6816228" y="3987068"/>
              <a:ext cx="1844376" cy="1257744"/>
              <a:chOff x="9161108" y="3417464"/>
              <a:chExt cx="1844376" cy="1257744"/>
            </a:xfrm>
          </p:grpSpPr>
          <p:sp>
            <p:nvSpPr>
              <p:cNvPr id="468" name="稲妻 467"/>
              <p:cNvSpPr/>
              <p:nvPr/>
            </p:nvSpPr>
            <p:spPr>
              <a:xfrm rot="3292870">
                <a:off x="9849192" y="3653730"/>
                <a:ext cx="333394" cy="1709561"/>
              </a:xfrm>
              <a:prstGeom prst="lightningBolt">
                <a:avLst/>
              </a:prstGeom>
              <a:gradFill flip="none" rotWithShape="1">
                <a:gsLst>
                  <a:gs pos="0">
                    <a:srgbClr val="66FF66"/>
                  </a:gs>
                  <a:gs pos="100000">
                    <a:srgbClr val="FFFF0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469" name="グループ化 468"/>
              <p:cNvGrpSpPr/>
              <p:nvPr/>
            </p:nvGrpSpPr>
            <p:grpSpPr>
              <a:xfrm>
                <a:off x="10571889" y="3417464"/>
                <a:ext cx="433595" cy="523220"/>
                <a:chOff x="8219074" y="170167"/>
                <a:chExt cx="433595" cy="523220"/>
              </a:xfrm>
            </p:grpSpPr>
            <p:sp>
              <p:nvSpPr>
                <p:cNvPr id="470" name="円/楕円 341"/>
                <p:cNvSpPr/>
                <p:nvPr/>
              </p:nvSpPr>
              <p:spPr>
                <a:xfrm>
                  <a:off x="8219074" y="237717"/>
                  <a:ext cx="433595" cy="4335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97000">
                      <a:srgbClr val="66FF66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 anchorCtr="1"/>
                <a:lstStyle/>
                <a:p>
                  <a:pPr marL="0" marR="0" lvl="0" indent="0" algn="ctr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95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丸ｺﾞｼｯｸM-PRO" panose="020F06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1" name="正方形/長方形 470"/>
                <p:cNvSpPr/>
                <p:nvPr/>
              </p:nvSpPr>
              <p:spPr>
                <a:xfrm>
                  <a:off x="8238264" y="170167"/>
                  <a:ext cx="404278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8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HG丸ｺﾞｼｯｸM-PRO" panose="020F0600000000000000" pitchFamily="50" charset="-128"/>
                      <a:cs typeface="Arial" panose="020B0604020202020204" pitchFamily="34" charset="0"/>
                    </a:rPr>
                    <a:t>β</a:t>
                  </a:r>
                  <a:endParaRPr kumimoji="0" lang="ja-JP" alt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</p:grpSp>
        <p:grpSp>
          <p:nvGrpSpPr>
            <p:cNvPr id="464" name="グループ化 463"/>
            <p:cNvGrpSpPr/>
            <p:nvPr/>
          </p:nvGrpSpPr>
          <p:grpSpPr>
            <a:xfrm>
              <a:off x="7111204" y="5128560"/>
              <a:ext cx="942461" cy="676778"/>
              <a:chOff x="7696675" y="3836239"/>
              <a:chExt cx="942461" cy="676778"/>
            </a:xfrm>
          </p:grpSpPr>
          <p:sp>
            <p:nvSpPr>
              <p:cNvPr id="465" name="稲妻 464"/>
              <p:cNvSpPr/>
              <p:nvPr/>
            </p:nvSpPr>
            <p:spPr>
              <a:xfrm rot="5863591">
                <a:off x="7784618" y="4091680"/>
                <a:ext cx="333394" cy="509279"/>
              </a:xfrm>
              <a:prstGeom prst="lightningBol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66" name="円/楕円 338"/>
              <p:cNvSpPr/>
              <p:nvPr/>
            </p:nvSpPr>
            <p:spPr>
              <a:xfrm>
                <a:off x="8205541" y="3932624"/>
                <a:ext cx="433595" cy="4335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97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 anchorCtr="1"/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954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anose="020F0600000000000000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67" name="正方形/長方形 466"/>
              <p:cNvSpPr/>
              <p:nvPr/>
            </p:nvSpPr>
            <p:spPr>
              <a:xfrm>
                <a:off x="8191368" y="3836239"/>
                <a:ext cx="4363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丸ｺﾞｼｯｸM-PRO" panose="020F0600000000000000" pitchFamily="50" charset="-128"/>
                    <a:cs typeface="Arial" panose="020B0604020202020204" pitchFamily="34" charset="0"/>
                  </a:rPr>
                  <a:t>α</a:t>
                </a:r>
                <a:endParaRPr kumimoji="0" lang="ja-JP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itchFamily="34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grpSp>
        <p:nvGrpSpPr>
          <p:cNvPr id="175" name="グループ化 174"/>
          <p:cNvGrpSpPr/>
          <p:nvPr/>
        </p:nvGrpSpPr>
        <p:grpSpPr>
          <a:xfrm>
            <a:off x="4256312" y="3917004"/>
            <a:ext cx="4348136" cy="2837558"/>
            <a:chOff x="3229023" y="2245475"/>
            <a:chExt cx="4858509" cy="3170623"/>
          </a:xfrm>
        </p:grpSpPr>
        <p:grpSp>
          <p:nvGrpSpPr>
            <p:cNvPr id="176" name="グループ化 175"/>
            <p:cNvGrpSpPr/>
            <p:nvPr/>
          </p:nvGrpSpPr>
          <p:grpSpPr>
            <a:xfrm rot="1762795">
              <a:off x="5609381" y="3309178"/>
              <a:ext cx="673520" cy="465055"/>
              <a:chOff x="7480860" y="1160670"/>
              <a:chExt cx="322348" cy="222576"/>
            </a:xfrm>
          </p:grpSpPr>
          <p:sp>
            <p:nvSpPr>
              <p:cNvPr id="211" name="Rectangle 25"/>
              <p:cNvSpPr>
                <a:spLocks noChangeArrowheads="1"/>
              </p:cNvSpPr>
              <p:nvPr/>
            </p:nvSpPr>
            <p:spPr bwMode="auto">
              <a:xfrm rot="10685982">
                <a:off x="7598453" y="1174585"/>
                <a:ext cx="204755" cy="18946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969696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anose="020F0600000000000000" pitchFamily="50" charset="-128"/>
                  <a:cs typeface="Arial" panose="020B0604020202020204" pitchFamily="34" charset="0"/>
                </a:endParaRPr>
              </a:p>
            </p:txBody>
          </p:sp>
          <p:grpSp>
            <p:nvGrpSpPr>
              <p:cNvPr id="212" name="グループ化 211"/>
              <p:cNvGrpSpPr/>
              <p:nvPr/>
            </p:nvGrpSpPr>
            <p:grpSpPr>
              <a:xfrm>
                <a:off x="7480860" y="1160670"/>
                <a:ext cx="222068" cy="222576"/>
                <a:chOff x="7480860" y="1160670"/>
                <a:chExt cx="222068" cy="222576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3" name="Oval 10"/>
                <p:cNvSpPr>
                  <a:spLocks noChangeArrowheads="1"/>
                </p:cNvSpPr>
                <p:nvPr/>
              </p:nvSpPr>
              <p:spPr bwMode="auto">
                <a:xfrm rot="13265982">
                  <a:off x="7532875" y="1262044"/>
                  <a:ext cx="121202" cy="1212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FF99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丸ｺﾞｼｯｸM-PRO" panose="020F06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4" name="Oval 10"/>
                <p:cNvSpPr>
                  <a:spLocks noChangeArrowheads="1"/>
                </p:cNvSpPr>
                <p:nvPr/>
              </p:nvSpPr>
              <p:spPr bwMode="auto">
                <a:xfrm rot="13265982">
                  <a:off x="7480860" y="1216669"/>
                  <a:ext cx="121202" cy="1212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2D2DB9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丸ｺﾞｼｯｸM-PRO" panose="020F06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" name="Oval 10"/>
                <p:cNvSpPr>
                  <a:spLocks noChangeArrowheads="1"/>
                </p:cNvSpPr>
                <p:nvPr/>
              </p:nvSpPr>
              <p:spPr bwMode="auto">
                <a:xfrm rot="13265982">
                  <a:off x="7529711" y="1160670"/>
                  <a:ext cx="121202" cy="1212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FF99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丸ｺﾞｼｯｸM-PRO" panose="020F06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6" name="Oval 10"/>
                <p:cNvSpPr>
                  <a:spLocks noChangeArrowheads="1"/>
                </p:cNvSpPr>
                <p:nvPr/>
              </p:nvSpPr>
              <p:spPr bwMode="auto">
                <a:xfrm rot="13265982">
                  <a:off x="7581726" y="1206045"/>
                  <a:ext cx="121202" cy="1212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2D2DB9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丸ｺﾞｼｯｸM-PRO" panose="020F0600000000000000" pitchFamily="50" charset="-128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77" name="テキスト ボックス 57"/>
            <p:cNvSpPr txBox="1">
              <a:spLocks noChangeArrowheads="1"/>
            </p:cNvSpPr>
            <p:nvPr/>
          </p:nvSpPr>
          <p:spPr bwMode="auto">
            <a:xfrm>
              <a:off x="5462985" y="2245475"/>
              <a:ext cx="911019" cy="911019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 anchorCtr="1"/>
            <a:lstStyle>
              <a:lvl1pPr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8" name="テキスト ボックス 57"/>
            <p:cNvSpPr txBox="1"/>
            <p:nvPr/>
          </p:nvSpPr>
          <p:spPr bwMode="auto">
            <a:xfrm>
              <a:off x="5462985" y="2245475"/>
              <a:ext cx="911019" cy="911019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endParaRPr>
            </a:p>
          </p:txBody>
        </p:sp>
        <p:sp>
          <p:nvSpPr>
            <p:cNvPr id="179" name="AutoShape 142"/>
            <p:cNvSpPr>
              <a:spLocks noChangeArrowheads="1"/>
            </p:cNvSpPr>
            <p:nvPr/>
          </p:nvSpPr>
          <p:spPr bwMode="auto">
            <a:xfrm flipH="1">
              <a:off x="5462985" y="2245475"/>
              <a:ext cx="911019" cy="911019"/>
            </a:xfrm>
            <a:prstGeom prst="rtTriangle">
              <a:avLst/>
            </a:prstGeom>
            <a:solidFill>
              <a:srgbClr val="FF6600"/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+mn-cs"/>
              </a:endParaRPr>
            </a:p>
          </p:txBody>
        </p:sp>
        <p:sp>
          <p:nvSpPr>
            <p:cNvPr id="180" name="テキスト ボックス 179"/>
            <p:cNvSpPr txBox="1"/>
            <p:nvPr/>
          </p:nvSpPr>
          <p:spPr bwMode="auto">
            <a:xfrm>
              <a:off x="5462985" y="2245475"/>
              <a:ext cx="911019" cy="9110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txBody>
            <a:bodyPr wrap="non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211</a:t>
              </a:r>
              <a:r>
                <a:rPr kumimoji="0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At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7.214 h</a:t>
              </a:r>
            </a:p>
          </p:txBody>
        </p:sp>
        <p:sp>
          <p:nvSpPr>
            <p:cNvPr id="181" name="Line 136"/>
            <p:cNvSpPr>
              <a:spLocks noChangeShapeType="1"/>
            </p:cNvSpPr>
            <p:nvPr/>
          </p:nvSpPr>
          <p:spPr bwMode="auto">
            <a:xfrm flipH="1">
              <a:off x="5942004" y="4059433"/>
              <a:ext cx="432000" cy="44564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182" name="テキスト ボックス 64"/>
            <p:cNvSpPr txBox="1">
              <a:spLocks noChangeArrowheads="1"/>
            </p:cNvSpPr>
            <p:nvPr/>
          </p:nvSpPr>
          <p:spPr bwMode="auto">
            <a:xfrm>
              <a:off x="6124155" y="2723384"/>
              <a:ext cx="1728192" cy="378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itchFamily="34" charset="0"/>
                  <a:ea typeface="ＭＳ Ｐゴシック" pitchFamily="50" charset="-128"/>
                  <a:cs typeface="+mn-cs"/>
                </a:rPr>
                <a:t>EC (58.2%)</a:t>
              </a:r>
            </a:p>
          </p:txBody>
        </p:sp>
        <p:sp>
          <p:nvSpPr>
            <p:cNvPr id="183" name="テキスト ボックス 57"/>
            <p:cNvSpPr txBox="1">
              <a:spLocks noChangeArrowheads="1"/>
            </p:cNvSpPr>
            <p:nvPr/>
          </p:nvSpPr>
          <p:spPr bwMode="auto">
            <a:xfrm>
              <a:off x="6377682" y="3151151"/>
              <a:ext cx="911019" cy="911019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 anchorCtr="1"/>
            <a:lstStyle>
              <a:lvl1pPr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4" name="テキスト ボックス 57"/>
            <p:cNvSpPr txBox="1"/>
            <p:nvPr/>
          </p:nvSpPr>
          <p:spPr bwMode="auto">
            <a:xfrm>
              <a:off x="6377682" y="3151151"/>
              <a:ext cx="911019" cy="911019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endParaRPr>
            </a:p>
          </p:txBody>
        </p:sp>
        <p:sp>
          <p:nvSpPr>
            <p:cNvPr id="185" name="Line 136"/>
            <p:cNvSpPr>
              <a:spLocks noChangeShapeType="1"/>
            </p:cNvSpPr>
            <p:nvPr/>
          </p:nvSpPr>
          <p:spPr bwMode="auto">
            <a:xfrm flipH="1">
              <a:off x="5031259" y="3156493"/>
              <a:ext cx="431728" cy="432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186" name="テキスト ボックス 57"/>
            <p:cNvSpPr txBox="1"/>
            <p:nvPr/>
          </p:nvSpPr>
          <p:spPr bwMode="auto">
            <a:xfrm>
              <a:off x="6377682" y="3151151"/>
              <a:ext cx="911019" cy="9110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txBody>
            <a:bodyPr wrap="non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211</a:t>
              </a:r>
              <a:r>
                <a:rPr kumimoji="0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Po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0.516</a:t>
              </a:r>
              <a:r>
                <a:rPr kumimoji="0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 </a:t>
              </a: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s</a:t>
              </a:r>
            </a:p>
          </p:txBody>
        </p:sp>
        <p:sp>
          <p:nvSpPr>
            <p:cNvPr id="188" name="テキスト ボックス 57"/>
            <p:cNvSpPr txBox="1">
              <a:spLocks noChangeArrowheads="1"/>
            </p:cNvSpPr>
            <p:nvPr/>
          </p:nvSpPr>
          <p:spPr bwMode="auto">
            <a:xfrm>
              <a:off x="5030985" y="4505079"/>
              <a:ext cx="911019" cy="911019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 anchorCtr="1"/>
            <a:lstStyle>
              <a:lvl1pPr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1" name="テキスト ボックス 57"/>
            <p:cNvSpPr txBox="1"/>
            <p:nvPr/>
          </p:nvSpPr>
          <p:spPr bwMode="auto">
            <a:xfrm>
              <a:off x="5030985" y="4505079"/>
              <a:ext cx="911019" cy="911019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endParaRPr>
            </a:p>
          </p:txBody>
        </p:sp>
        <p:sp>
          <p:nvSpPr>
            <p:cNvPr id="195" name="テキスト ボックス 57"/>
            <p:cNvSpPr txBox="1"/>
            <p:nvPr/>
          </p:nvSpPr>
          <p:spPr bwMode="auto">
            <a:xfrm>
              <a:off x="5030985" y="4505079"/>
              <a:ext cx="911019" cy="9110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txBody>
            <a:bodyPr wrap="non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207</a:t>
              </a:r>
              <a:r>
                <a:rPr kumimoji="0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Pb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Stable</a:t>
              </a:r>
            </a:p>
          </p:txBody>
        </p:sp>
        <p:sp>
          <p:nvSpPr>
            <p:cNvPr id="196" name="テキスト ボックス 57"/>
            <p:cNvSpPr txBox="1">
              <a:spLocks noChangeArrowheads="1"/>
            </p:cNvSpPr>
            <p:nvPr/>
          </p:nvSpPr>
          <p:spPr bwMode="auto">
            <a:xfrm>
              <a:off x="4116466" y="3594060"/>
              <a:ext cx="911019" cy="911019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 anchorCtr="1"/>
            <a:lstStyle>
              <a:lvl1pPr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7" name="テキスト ボックス 57"/>
            <p:cNvSpPr txBox="1"/>
            <p:nvPr/>
          </p:nvSpPr>
          <p:spPr bwMode="auto">
            <a:xfrm>
              <a:off x="4116466" y="3594060"/>
              <a:ext cx="911019" cy="911019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endParaRPr>
            </a:p>
          </p:txBody>
        </p:sp>
        <p:sp>
          <p:nvSpPr>
            <p:cNvPr id="198" name="テキスト ボックス 57"/>
            <p:cNvSpPr txBox="1"/>
            <p:nvPr/>
          </p:nvSpPr>
          <p:spPr bwMode="auto">
            <a:xfrm>
              <a:off x="4116466" y="3594060"/>
              <a:ext cx="911019" cy="9110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txBody>
            <a:bodyPr wrap="non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207</a:t>
              </a:r>
              <a:r>
                <a:rPr kumimoji="0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Bi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/>
                  <a:cs typeface="Calibri" pitchFamily="34" charset="0"/>
                </a:rPr>
                <a:t>31.55 y</a:t>
              </a:r>
            </a:p>
          </p:txBody>
        </p:sp>
        <p:sp>
          <p:nvSpPr>
            <p:cNvPr id="199" name="正方形/長方形 198"/>
            <p:cNvSpPr/>
            <p:nvPr/>
          </p:nvSpPr>
          <p:spPr>
            <a:xfrm>
              <a:off x="3229023" y="2883480"/>
              <a:ext cx="2171065" cy="6534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α decay (41.8%)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E</a:t>
              </a:r>
              <a:r>
                <a:rPr kumimoji="1" lang="en-US" altLang="ja-JP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α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 = 5.87 MeV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0" name="正方形/長方形 199"/>
            <p:cNvSpPr/>
            <p:nvPr/>
          </p:nvSpPr>
          <p:spPr>
            <a:xfrm>
              <a:off x="6133346" y="4175091"/>
              <a:ext cx="1954186" cy="6534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α decay (100%)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E</a:t>
              </a:r>
              <a:r>
                <a:rPr kumimoji="1" lang="en-US" altLang="ja-JP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α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anose="020B0604020202020204" pitchFamily="34" charset="0"/>
                </a:rPr>
                <a:t> = 7.45 MeV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01" name="グループ化 200"/>
            <p:cNvGrpSpPr/>
            <p:nvPr/>
          </p:nvGrpSpPr>
          <p:grpSpPr>
            <a:xfrm rot="1762795">
              <a:off x="4721403" y="2418065"/>
              <a:ext cx="673520" cy="465055"/>
              <a:chOff x="7480860" y="1160670"/>
              <a:chExt cx="322348" cy="222576"/>
            </a:xfrm>
          </p:grpSpPr>
          <p:sp>
            <p:nvSpPr>
              <p:cNvPr id="204" name="Rectangle 25"/>
              <p:cNvSpPr>
                <a:spLocks noChangeArrowheads="1"/>
              </p:cNvSpPr>
              <p:nvPr/>
            </p:nvSpPr>
            <p:spPr bwMode="auto">
              <a:xfrm rot="10685982">
                <a:off x="7598453" y="1174585"/>
                <a:ext cx="204755" cy="18946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969696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anose="020F0600000000000000" pitchFamily="50" charset="-128"/>
                  <a:cs typeface="Arial" panose="020B0604020202020204" pitchFamily="34" charset="0"/>
                </a:endParaRPr>
              </a:p>
            </p:txBody>
          </p:sp>
          <p:grpSp>
            <p:nvGrpSpPr>
              <p:cNvPr id="205" name="グループ化 204"/>
              <p:cNvGrpSpPr/>
              <p:nvPr/>
            </p:nvGrpSpPr>
            <p:grpSpPr>
              <a:xfrm>
                <a:off x="7480860" y="1160670"/>
                <a:ext cx="222068" cy="222576"/>
                <a:chOff x="7480860" y="1160670"/>
                <a:chExt cx="222068" cy="222576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07" name="Oval 10"/>
                <p:cNvSpPr>
                  <a:spLocks noChangeArrowheads="1"/>
                </p:cNvSpPr>
                <p:nvPr/>
              </p:nvSpPr>
              <p:spPr bwMode="auto">
                <a:xfrm rot="13265982">
                  <a:off x="7532875" y="1262044"/>
                  <a:ext cx="121202" cy="1212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FF99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丸ｺﾞｼｯｸM-PRO" panose="020F06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Oval 10"/>
                <p:cNvSpPr>
                  <a:spLocks noChangeArrowheads="1"/>
                </p:cNvSpPr>
                <p:nvPr/>
              </p:nvSpPr>
              <p:spPr bwMode="auto">
                <a:xfrm rot="13265982">
                  <a:off x="7480860" y="1216669"/>
                  <a:ext cx="121202" cy="1212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2D2DB9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丸ｺﾞｼｯｸM-PRO" panose="020F06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" name="Oval 10"/>
                <p:cNvSpPr>
                  <a:spLocks noChangeArrowheads="1"/>
                </p:cNvSpPr>
                <p:nvPr/>
              </p:nvSpPr>
              <p:spPr bwMode="auto">
                <a:xfrm rot="13265982">
                  <a:off x="7529711" y="1160670"/>
                  <a:ext cx="121202" cy="1212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FF99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丸ｺﾞｼｯｸM-PRO" panose="020F06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" name="Oval 10"/>
                <p:cNvSpPr>
                  <a:spLocks noChangeArrowheads="1"/>
                </p:cNvSpPr>
                <p:nvPr/>
              </p:nvSpPr>
              <p:spPr bwMode="auto">
                <a:xfrm rot="13265982">
                  <a:off x="7581726" y="1206045"/>
                  <a:ext cx="121202" cy="1212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100000"/>
                      </a:srgbClr>
                    </a:gs>
                    <a:gs pos="50000">
                      <a:srgbClr val="2D2DB9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丸ｺﾞｼｯｸM-PRO" panose="020F0600000000000000" pitchFamily="50" charset="-128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02" name="Line 136"/>
            <p:cNvSpPr>
              <a:spLocks noChangeShapeType="1"/>
            </p:cNvSpPr>
            <p:nvPr/>
          </p:nvSpPr>
          <p:spPr bwMode="auto">
            <a:xfrm>
              <a:off x="6271187" y="3050399"/>
              <a:ext cx="216000" cy="216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203" name="Line 136"/>
            <p:cNvSpPr>
              <a:spLocks noChangeShapeType="1"/>
            </p:cNvSpPr>
            <p:nvPr/>
          </p:nvSpPr>
          <p:spPr bwMode="auto">
            <a:xfrm>
              <a:off x="4917796" y="4390256"/>
              <a:ext cx="216000" cy="216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508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正方形/長方形 118"/>
          <p:cNvSpPr/>
          <p:nvPr/>
        </p:nvSpPr>
        <p:spPr>
          <a:xfrm>
            <a:off x="7268640" y="4204786"/>
            <a:ext cx="124947" cy="547202"/>
          </a:xfrm>
          <a:prstGeom prst="rect">
            <a:avLst/>
          </a:prstGeom>
          <a:solidFill>
            <a:srgbClr val="FFFFC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正方形/長方形 119"/>
          <p:cNvSpPr/>
          <p:nvPr/>
        </p:nvSpPr>
        <p:spPr>
          <a:xfrm>
            <a:off x="5384119" y="4351564"/>
            <a:ext cx="1879633" cy="382983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4986676" y="4576322"/>
            <a:ext cx="272861" cy="162873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正方形/長方形 125"/>
          <p:cNvSpPr/>
          <p:nvPr/>
        </p:nvSpPr>
        <p:spPr>
          <a:xfrm>
            <a:off x="4983997" y="4748778"/>
            <a:ext cx="2523608" cy="323120"/>
          </a:xfrm>
          <a:prstGeom prst="rect">
            <a:avLst/>
          </a:prstGeom>
          <a:solidFill>
            <a:srgbClr val="FFFFC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正方形/長方形 126"/>
          <p:cNvSpPr/>
          <p:nvPr/>
        </p:nvSpPr>
        <p:spPr>
          <a:xfrm>
            <a:off x="4922561" y="4099171"/>
            <a:ext cx="150900" cy="469588"/>
          </a:xfrm>
          <a:prstGeom prst="rect">
            <a:avLst/>
          </a:prstGeom>
          <a:solidFill>
            <a:srgbClr val="FFFFC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正方形/長方形 127"/>
          <p:cNvSpPr/>
          <p:nvPr/>
        </p:nvSpPr>
        <p:spPr>
          <a:xfrm>
            <a:off x="5358213" y="5083382"/>
            <a:ext cx="324674" cy="756321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正方形/長方形 130"/>
          <p:cNvSpPr/>
          <p:nvPr/>
        </p:nvSpPr>
        <p:spPr>
          <a:xfrm rot="20700000">
            <a:off x="7918785" y="4394227"/>
            <a:ext cx="381554" cy="551143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正方形/長方形 131"/>
          <p:cNvSpPr/>
          <p:nvPr/>
        </p:nvSpPr>
        <p:spPr>
          <a:xfrm>
            <a:off x="7399718" y="4351081"/>
            <a:ext cx="824385" cy="382983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正方形/長方形 132"/>
          <p:cNvSpPr/>
          <p:nvPr/>
        </p:nvSpPr>
        <p:spPr>
          <a:xfrm>
            <a:off x="5671141" y="5085243"/>
            <a:ext cx="545417" cy="47042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正方形/長方形 133"/>
          <p:cNvSpPr/>
          <p:nvPr/>
        </p:nvSpPr>
        <p:spPr>
          <a:xfrm>
            <a:off x="5081711" y="3507543"/>
            <a:ext cx="305407" cy="12311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正方形/長方形 134"/>
          <p:cNvSpPr/>
          <p:nvPr/>
        </p:nvSpPr>
        <p:spPr>
          <a:xfrm>
            <a:off x="5078165" y="5082226"/>
            <a:ext cx="305407" cy="123114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正方形/長方形 135"/>
          <p:cNvSpPr/>
          <p:nvPr/>
        </p:nvSpPr>
        <p:spPr>
          <a:xfrm>
            <a:off x="4455478" y="3751165"/>
            <a:ext cx="185263" cy="348455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正方形/長方形 136"/>
          <p:cNvSpPr/>
          <p:nvPr/>
        </p:nvSpPr>
        <p:spPr>
          <a:xfrm>
            <a:off x="4459503" y="5715275"/>
            <a:ext cx="185263" cy="348455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正方形/長方形 137"/>
          <p:cNvSpPr/>
          <p:nvPr/>
        </p:nvSpPr>
        <p:spPr>
          <a:xfrm>
            <a:off x="4642911" y="5720692"/>
            <a:ext cx="316203" cy="123454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正方形/長方形 138"/>
          <p:cNvSpPr/>
          <p:nvPr/>
        </p:nvSpPr>
        <p:spPr>
          <a:xfrm>
            <a:off x="4576079" y="3971082"/>
            <a:ext cx="378657" cy="127577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正方形/長方形 139"/>
          <p:cNvSpPr/>
          <p:nvPr/>
        </p:nvSpPr>
        <p:spPr>
          <a:xfrm>
            <a:off x="4833444" y="3504558"/>
            <a:ext cx="119122" cy="483701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正方形/長方形 140"/>
          <p:cNvSpPr/>
          <p:nvPr/>
        </p:nvSpPr>
        <p:spPr>
          <a:xfrm>
            <a:off x="4831795" y="5826199"/>
            <a:ext cx="119122" cy="483701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正方形/長方形 141"/>
          <p:cNvSpPr/>
          <p:nvPr/>
        </p:nvSpPr>
        <p:spPr>
          <a:xfrm>
            <a:off x="4952258" y="5716914"/>
            <a:ext cx="124947" cy="593500"/>
          </a:xfrm>
          <a:prstGeom prst="rect">
            <a:avLst/>
          </a:prstGeom>
          <a:solidFill>
            <a:srgbClr val="FFFFC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正方形/長方形 142"/>
          <p:cNvSpPr/>
          <p:nvPr/>
        </p:nvSpPr>
        <p:spPr>
          <a:xfrm>
            <a:off x="4924998" y="5265452"/>
            <a:ext cx="150900" cy="444439"/>
          </a:xfrm>
          <a:prstGeom prst="rect">
            <a:avLst/>
          </a:prstGeom>
          <a:solidFill>
            <a:srgbClr val="FFFFC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正方形/長方形 143"/>
          <p:cNvSpPr/>
          <p:nvPr/>
        </p:nvSpPr>
        <p:spPr>
          <a:xfrm>
            <a:off x="4919666" y="4573588"/>
            <a:ext cx="68075" cy="688912"/>
          </a:xfrm>
          <a:prstGeom prst="rect">
            <a:avLst/>
          </a:prstGeom>
          <a:solidFill>
            <a:srgbClr val="FFFFC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正方形/長方形 144"/>
          <p:cNvSpPr/>
          <p:nvPr/>
        </p:nvSpPr>
        <p:spPr>
          <a:xfrm>
            <a:off x="4953798" y="3505845"/>
            <a:ext cx="124947" cy="593500"/>
          </a:xfrm>
          <a:prstGeom prst="rect">
            <a:avLst/>
          </a:prstGeom>
          <a:solidFill>
            <a:srgbClr val="FFFFC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46" name="グループ化 145"/>
          <p:cNvGrpSpPr/>
          <p:nvPr/>
        </p:nvGrpSpPr>
        <p:grpSpPr>
          <a:xfrm rot="20700000">
            <a:off x="5652806" y="4887219"/>
            <a:ext cx="2811314" cy="1148247"/>
            <a:chOff x="1987815" y="3600001"/>
            <a:chExt cx="3240000" cy="1323338"/>
          </a:xfrm>
        </p:grpSpPr>
        <p:sp>
          <p:nvSpPr>
            <p:cNvPr id="206" name="正方形/長方形 205"/>
            <p:cNvSpPr/>
            <p:nvPr/>
          </p:nvSpPr>
          <p:spPr>
            <a:xfrm>
              <a:off x="1987815" y="3924000"/>
              <a:ext cx="3240000" cy="252000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7" name="正方形/長方形 206"/>
            <p:cNvSpPr/>
            <p:nvPr/>
          </p:nvSpPr>
          <p:spPr>
            <a:xfrm>
              <a:off x="2410815" y="3636000"/>
              <a:ext cx="2394000" cy="288000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8" name="正方形/長方形 207"/>
            <p:cNvSpPr/>
            <p:nvPr/>
          </p:nvSpPr>
          <p:spPr>
            <a:xfrm>
              <a:off x="2773861" y="3640247"/>
              <a:ext cx="1656000" cy="3600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9" name="正方形/長方形 208"/>
            <p:cNvSpPr/>
            <p:nvPr/>
          </p:nvSpPr>
          <p:spPr>
            <a:xfrm>
              <a:off x="2770948" y="3672000"/>
              <a:ext cx="144000" cy="75961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0" name="右矢印 209"/>
            <p:cNvSpPr/>
            <p:nvPr/>
          </p:nvSpPr>
          <p:spPr>
            <a:xfrm rot="16200000">
              <a:off x="2652994" y="4602903"/>
              <a:ext cx="414215" cy="226646"/>
            </a:xfrm>
            <a:prstGeom prst="rightArrow">
              <a:avLst/>
            </a:prstGeom>
            <a:solidFill>
              <a:srgbClr val="00B0F0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1" name="右矢印 210"/>
            <p:cNvSpPr/>
            <p:nvPr/>
          </p:nvSpPr>
          <p:spPr>
            <a:xfrm rot="5400000">
              <a:off x="4165260" y="4602909"/>
              <a:ext cx="414215" cy="226646"/>
            </a:xfrm>
            <a:prstGeom prst="rightArrow">
              <a:avLst/>
            </a:prstGeom>
            <a:solidFill>
              <a:srgbClr val="00B0F0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2" name="正方形/長方形 211"/>
            <p:cNvSpPr/>
            <p:nvPr/>
          </p:nvSpPr>
          <p:spPr>
            <a:xfrm>
              <a:off x="2410814" y="3600001"/>
              <a:ext cx="2394000" cy="360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147" name="直線コネクタ 146"/>
          <p:cNvCxnSpPr/>
          <p:nvPr/>
        </p:nvCxnSpPr>
        <p:spPr>
          <a:xfrm flipH="1" flipV="1">
            <a:off x="5386577" y="5844146"/>
            <a:ext cx="295709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8" name="直線コネクタ 147"/>
          <p:cNvCxnSpPr/>
          <p:nvPr/>
        </p:nvCxnSpPr>
        <p:spPr>
          <a:xfrm flipH="1" flipV="1">
            <a:off x="5386577" y="4347122"/>
            <a:ext cx="1877175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9" name="直線コネクタ 148"/>
          <p:cNvCxnSpPr/>
          <p:nvPr/>
        </p:nvCxnSpPr>
        <p:spPr>
          <a:xfrm flipH="1" flipV="1">
            <a:off x="5682286" y="5750164"/>
            <a:ext cx="0" cy="984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0" name="直線コネクタ 149"/>
          <p:cNvCxnSpPr/>
          <p:nvPr/>
        </p:nvCxnSpPr>
        <p:spPr>
          <a:xfrm>
            <a:off x="8225622" y="4352966"/>
            <a:ext cx="171366" cy="66690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1" name="直線コネクタ 150"/>
          <p:cNvCxnSpPr/>
          <p:nvPr/>
        </p:nvCxnSpPr>
        <p:spPr>
          <a:xfrm flipV="1">
            <a:off x="7395105" y="4208692"/>
            <a:ext cx="0" cy="5310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2" name="直線コネクタ 151"/>
          <p:cNvCxnSpPr/>
          <p:nvPr/>
        </p:nvCxnSpPr>
        <p:spPr>
          <a:xfrm flipH="1" flipV="1">
            <a:off x="5386577" y="3503728"/>
            <a:ext cx="0" cy="84339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3" name="直線コネクタ 152"/>
          <p:cNvCxnSpPr/>
          <p:nvPr/>
        </p:nvCxnSpPr>
        <p:spPr>
          <a:xfrm flipH="1" flipV="1">
            <a:off x="5386577" y="5848590"/>
            <a:ext cx="0" cy="46855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4" name="直線コネクタ 153"/>
          <p:cNvCxnSpPr/>
          <p:nvPr/>
        </p:nvCxnSpPr>
        <p:spPr>
          <a:xfrm flipV="1">
            <a:off x="4984345" y="4739775"/>
            <a:ext cx="343605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5" name="直線コネクタ 154"/>
          <p:cNvCxnSpPr/>
          <p:nvPr/>
        </p:nvCxnSpPr>
        <p:spPr>
          <a:xfrm flipH="1" flipV="1">
            <a:off x="4984345" y="4569811"/>
            <a:ext cx="0" cy="17180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6" name="直線コネクタ 155"/>
          <p:cNvCxnSpPr/>
          <p:nvPr/>
        </p:nvCxnSpPr>
        <p:spPr>
          <a:xfrm flipV="1">
            <a:off x="4984345" y="4570864"/>
            <a:ext cx="9371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7" name="直線コネクタ 156"/>
          <p:cNvCxnSpPr/>
          <p:nvPr/>
        </p:nvCxnSpPr>
        <p:spPr>
          <a:xfrm flipV="1">
            <a:off x="4984345" y="5256581"/>
            <a:ext cx="9371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8" name="直線コネクタ 157"/>
          <p:cNvCxnSpPr/>
          <p:nvPr/>
        </p:nvCxnSpPr>
        <p:spPr>
          <a:xfrm flipH="1" flipV="1">
            <a:off x="5078056" y="3507759"/>
            <a:ext cx="0" cy="106205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9" name="直線コネクタ 158"/>
          <p:cNvCxnSpPr/>
          <p:nvPr/>
        </p:nvCxnSpPr>
        <p:spPr>
          <a:xfrm flipH="1" flipV="1">
            <a:off x="5078056" y="5256581"/>
            <a:ext cx="0" cy="106205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1" name="直線コネクタ 160"/>
          <p:cNvCxnSpPr/>
          <p:nvPr/>
        </p:nvCxnSpPr>
        <p:spPr>
          <a:xfrm>
            <a:off x="5078056" y="6317142"/>
            <a:ext cx="312368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3" name="直線コネクタ 162"/>
          <p:cNvCxnSpPr/>
          <p:nvPr/>
        </p:nvCxnSpPr>
        <p:spPr>
          <a:xfrm>
            <a:off x="4829498" y="6317142"/>
            <a:ext cx="128895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4" name="直線コネクタ 163"/>
          <p:cNvCxnSpPr/>
          <p:nvPr/>
        </p:nvCxnSpPr>
        <p:spPr>
          <a:xfrm flipH="1" flipV="1">
            <a:off x="4833445" y="3504919"/>
            <a:ext cx="0" cy="46855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5" name="直線コネクタ 164"/>
          <p:cNvCxnSpPr/>
          <p:nvPr/>
        </p:nvCxnSpPr>
        <p:spPr>
          <a:xfrm flipH="1" flipV="1">
            <a:off x="4833445" y="5845635"/>
            <a:ext cx="0" cy="46855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6" name="直線コネクタ 165"/>
          <p:cNvCxnSpPr/>
          <p:nvPr/>
        </p:nvCxnSpPr>
        <p:spPr>
          <a:xfrm flipV="1">
            <a:off x="4646024" y="3973472"/>
            <a:ext cx="187421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7" name="直線コネクタ 166"/>
          <p:cNvCxnSpPr/>
          <p:nvPr/>
        </p:nvCxnSpPr>
        <p:spPr>
          <a:xfrm flipV="1">
            <a:off x="4646024" y="5847187"/>
            <a:ext cx="187421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8" name="直線コネクタ 167"/>
          <p:cNvCxnSpPr/>
          <p:nvPr/>
        </p:nvCxnSpPr>
        <p:spPr>
          <a:xfrm flipV="1">
            <a:off x="4456416" y="5716914"/>
            <a:ext cx="499789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9" name="直線コネクタ 168"/>
          <p:cNvCxnSpPr/>
          <p:nvPr/>
        </p:nvCxnSpPr>
        <p:spPr>
          <a:xfrm flipV="1">
            <a:off x="4456416" y="3754814"/>
            <a:ext cx="0" cy="34360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0" name="直線コネクタ 169"/>
          <p:cNvCxnSpPr/>
          <p:nvPr/>
        </p:nvCxnSpPr>
        <p:spPr>
          <a:xfrm flipH="1" flipV="1">
            <a:off x="4646024" y="3754814"/>
            <a:ext cx="0" cy="21865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1" name="直線コネクタ 170"/>
          <p:cNvCxnSpPr/>
          <p:nvPr/>
        </p:nvCxnSpPr>
        <p:spPr>
          <a:xfrm flipH="1" flipV="1">
            <a:off x="4646024" y="5847187"/>
            <a:ext cx="0" cy="21865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2" name="直線コネクタ 171"/>
          <p:cNvCxnSpPr/>
          <p:nvPr/>
        </p:nvCxnSpPr>
        <p:spPr>
          <a:xfrm flipV="1">
            <a:off x="4459325" y="6065464"/>
            <a:ext cx="187421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3" name="直線コネクタ 172"/>
          <p:cNvCxnSpPr/>
          <p:nvPr/>
        </p:nvCxnSpPr>
        <p:spPr>
          <a:xfrm flipV="1">
            <a:off x="4459325" y="3754814"/>
            <a:ext cx="187421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4" name="直線コネクタ 173"/>
          <p:cNvCxnSpPr/>
          <p:nvPr/>
        </p:nvCxnSpPr>
        <p:spPr>
          <a:xfrm flipH="1" flipV="1">
            <a:off x="4958393" y="3503348"/>
            <a:ext cx="0" cy="5935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5" name="直線コネクタ 174"/>
          <p:cNvCxnSpPr/>
          <p:nvPr/>
        </p:nvCxnSpPr>
        <p:spPr>
          <a:xfrm flipH="1" flipV="1">
            <a:off x="4957198" y="5719866"/>
            <a:ext cx="0" cy="5935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6" name="直線コネクタ 175"/>
          <p:cNvCxnSpPr/>
          <p:nvPr/>
        </p:nvCxnSpPr>
        <p:spPr>
          <a:xfrm flipV="1">
            <a:off x="5325279" y="4739407"/>
            <a:ext cx="1935802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7" name="直線コネクタ 176"/>
          <p:cNvCxnSpPr/>
          <p:nvPr/>
        </p:nvCxnSpPr>
        <p:spPr>
          <a:xfrm flipV="1">
            <a:off x="4919714" y="4096550"/>
            <a:ext cx="0" cy="162431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9" name="直線コネクタ 178"/>
          <p:cNvCxnSpPr/>
          <p:nvPr/>
        </p:nvCxnSpPr>
        <p:spPr>
          <a:xfrm flipV="1">
            <a:off x="4459325" y="5709891"/>
            <a:ext cx="0" cy="3592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0" name="直線コネクタ 179"/>
          <p:cNvCxnSpPr/>
          <p:nvPr/>
        </p:nvCxnSpPr>
        <p:spPr>
          <a:xfrm>
            <a:off x="7395105" y="4741993"/>
            <a:ext cx="124947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1" name="直線コネクタ 180"/>
          <p:cNvCxnSpPr/>
          <p:nvPr/>
        </p:nvCxnSpPr>
        <p:spPr>
          <a:xfrm flipH="1">
            <a:off x="7399718" y="4347122"/>
            <a:ext cx="828651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2" name="直線コネクタ 181"/>
          <p:cNvCxnSpPr/>
          <p:nvPr/>
        </p:nvCxnSpPr>
        <p:spPr>
          <a:xfrm flipH="1" flipV="1">
            <a:off x="6219953" y="5130034"/>
            <a:ext cx="183700" cy="65509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3" name="直線コネクタ 182"/>
          <p:cNvCxnSpPr/>
          <p:nvPr/>
        </p:nvCxnSpPr>
        <p:spPr>
          <a:xfrm flipH="1" flipV="1">
            <a:off x="6340365" y="5124418"/>
            <a:ext cx="178276" cy="62574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4" name="直線コネクタ 183"/>
          <p:cNvCxnSpPr/>
          <p:nvPr/>
        </p:nvCxnSpPr>
        <p:spPr>
          <a:xfrm flipH="1" flipV="1">
            <a:off x="7492707" y="4812704"/>
            <a:ext cx="112431" cy="41742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5" name="直線コネクタ 184"/>
          <p:cNvCxnSpPr/>
          <p:nvPr/>
        </p:nvCxnSpPr>
        <p:spPr>
          <a:xfrm flipV="1">
            <a:off x="6346273" y="4817369"/>
            <a:ext cx="1146925" cy="30905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6" name="直線コネクタ 185"/>
          <p:cNvCxnSpPr/>
          <p:nvPr/>
        </p:nvCxnSpPr>
        <p:spPr>
          <a:xfrm flipV="1">
            <a:off x="4454009" y="4099345"/>
            <a:ext cx="499789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7" name="直線コネクタ 186"/>
          <p:cNvCxnSpPr/>
          <p:nvPr/>
        </p:nvCxnSpPr>
        <p:spPr>
          <a:xfrm flipV="1">
            <a:off x="7266195" y="4208237"/>
            <a:ext cx="0" cy="53108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8" name="直線コネクタ 187"/>
          <p:cNvCxnSpPr/>
          <p:nvPr/>
        </p:nvCxnSpPr>
        <p:spPr>
          <a:xfrm flipV="1">
            <a:off x="6460199" y="5233841"/>
            <a:ext cx="1146925" cy="30905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9" name="直線コネクタ 188"/>
          <p:cNvCxnSpPr/>
          <p:nvPr/>
        </p:nvCxnSpPr>
        <p:spPr>
          <a:xfrm flipV="1">
            <a:off x="7727215" y="5019870"/>
            <a:ext cx="669926" cy="18418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0" name="直線コネクタ 189"/>
          <p:cNvCxnSpPr/>
          <p:nvPr/>
        </p:nvCxnSpPr>
        <p:spPr>
          <a:xfrm flipV="1">
            <a:off x="5682286" y="5574389"/>
            <a:ext cx="659296" cy="17577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1" name="正方形/長方形 190"/>
          <p:cNvSpPr/>
          <p:nvPr/>
        </p:nvSpPr>
        <p:spPr>
          <a:xfrm>
            <a:off x="4989642" y="5088089"/>
            <a:ext cx="272861" cy="162873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92" name="直線コネクタ 191"/>
          <p:cNvCxnSpPr/>
          <p:nvPr/>
        </p:nvCxnSpPr>
        <p:spPr>
          <a:xfrm>
            <a:off x="5327950" y="5081992"/>
            <a:ext cx="937105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3" name="正方形/長方形 192"/>
          <p:cNvSpPr/>
          <p:nvPr/>
        </p:nvSpPr>
        <p:spPr>
          <a:xfrm rot="20700000">
            <a:off x="7582966" y="4785268"/>
            <a:ext cx="124947" cy="659106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94" name="直線コネクタ 193"/>
          <p:cNvCxnSpPr/>
          <p:nvPr/>
        </p:nvCxnSpPr>
        <p:spPr>
          <a:xfrm flipH="1" flipV="1">
            <a:off x="7491269" y="4819522"/>
            <a:ext cx="178276" cy="62574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5" name="直線コネクタ 194"/>
          <p:cNvCxnSpPr/>
          <p:nvPr/>
        </p:nvCxnSpPr>
        <p:spPr>
          <a:xfrm flipH="1" flipV="1">
            <a:off x="7610579" y="4755338"/>
            <a:ext cx="183700" cy="65509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6" name="下矢印 195"/>
          <p:cNvSpPr/>
          <p:nvPr/>
        </p:nvSpPr>
        <p:spPr>
          <a:xfrm rot="10800000">
            <a:off x="7213460" y="3871222"/>
            <a:ext cx="235306" cy="273728"/>
          </a:xfrm>
          <a:prstGeom prst="downArrow">
            <a:avLst/>
          </a:prstGeom>
          <a:solidFill>
            <a:srgbClr val="FFFFCC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99" name="直線コネクタ 198"/>
          <p:cNvCxnSpPr/>
          <p:nvPr/>
        </p:nvCxnSpPr>
        <p:spPr>
          <a:xfrm rot="20700000">
            <a:off x="6210421" y="4905566"/>
            <a:ext cx="120014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1" name="直線コネクタ 200"/>
          <p:cNvCxnSpPr/>
          <p:nvPr/>
        </p:nvCxnSpPr>
        <p:spPr>
          <a:xfrm flipH="1">
            <a:off x="6619409" y="4906782"/>
            <a:ext cx="1489981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  <a:headEnd type="none"/>
          </a:ln>
          <a:effectLst/>
        </p:spPr>
      </p:cxnSp>
      <p:sp>
        <p:nvSpPr>
          <p:cNvPr id="202" name="テキスト ボックス 201"/>
          <p:cNvSpPr txBox="1"/>
          <p:nvPr/>
        </p:nvSpPr>
        <p:spPr>
          <a:xfrm>
            <a:off x="7823492" y="4584468"/>
            <a:ext cx="60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15</a:t>
            </a:r>
            <a:r>
              <a:rPr kumimoji="0" lang="en-US" altLang="ja-JP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o</a:t>
            </a:r>
            <a:endParaRPr kumimoji="0" lang="ja-JP" altLang="en-US" sz="20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203" name="フリーフォーム 202"/>
          <p:cNvSpPr/>
          <p:nvPr/>
        </p:nvSpPr>
        <p:spPr>
          <a:xfrm rot="4330853">
            <a:off x="7728660" y="4775272"/>
            <a:ext cx="212934" cy="45719"/>
          </a:xfrm>
          <a:custGeom>
            <a:avLst/>
            <a:gdLst>
              <a:gd name="connsiteX0" fmla="*/ 0 w 574158"/>
              <a:gd name="connsiteY0" fmla="*/ 329678 h 329678"/>
              <a:gd name="connsiteX1" fmla="*/ 233916 w 574158"/>
              <a:gd name="connsiteY1" fmla="*/ 69 h 329678"/>
              <a:gd name="connsiteX2" fmla="*/ 574158 w 574158"/>
              <a:gd name="connsiteY2" fmla="*/ 297780 h 329678"/>
              <a:gd name="connsiteX3" fmla="*/ 574158 w 574158"/>
              <a:gd name="connsiteY3" fmla="*/ 297780 h 329678"/>
              <a:gd name="connsiteX0" fmla="*/ 0 w 574158"/>
              <a:gd name="connsiteY0" fmla="*/ 382841 h 382841"/>
              <a:gd name="connsiteX1" fmla="*/ 318977 w 574158"/>
              <a:gd name="connsiteY1" fmla="*/ 70 h 382841"/>
              <a:gd name="connsiteX2" fmla="*/ 574158 w 574158"/>
              <a:gd name="connsiteY2" fmla="*/ 350943 h 382841"/>
              <a:gd name="connsiteX3" fmla="*/ 574158 w 574158"/>
              <a:gd name="connsiteY3" fmla="*/ 350943 h 382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158" h="382841">
                <a:moveTo>
                  <a:pt x="0" y="382841"/>
                </a:moveTo>
                <a:cubicBezTo>
                  <a:pt x="69111" y="220694"/>
                  <a:pt x="223284" y="5386"/>
                  <a:pt x="318977" y="70"/>
                </a:cubicBezTo>
                <a:cubicBezTo>
                  <a:pt x="414670" y="-5246"/>
                  <a:pt x="531628" y="292464"/>
                  <a:pt x="574158" y="350943"/>
                </a:cubicBezTo>
                <a:lnTo>
                  <a:pt x="574158" y="350943"/>
                </a:ln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04" name="直線コネクタ 203"/>
          <p:cNvCxnSpPr/>
          <p:nvPr/>
        </p:nvCxnSpPr>
        <p:spPr>
          <a:xfrm flipV="1">
            <a:off x="4984345" y="5081992"/>
            <a:ext cx="343605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5" name="直線コネクタ 204"/>
          <p:cNvCxnSpPr/>
          <p:nvPr/>
        </p:nvCxnSpPr>
        <p:spPr>
          <a:xfrm flipH="1" flipV="1">
            <a:off x="4984345" y="5084778"/>
            <a:ext cx="0" cy="17180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2" name="直線矢印コネクタ 61"/>
          <p:cNvCxnSpPr>
            <a:cxnSpLocks/>
          </p:cNvCxnSpPr>
          <p:nvPr/>
        </p:nvCxnSpPr>
        <p:spPr>
          <a:xfrm>
            <a:off x="4149517" y="4310741"/>
            <a:ext cx="750911" cy="498963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sp>
        <p:nvSpPr>
          <p:cNvPr id="63" name="テキスト ボックス 62"/>
          <p:cNvSpPr txBox="1"/>
          <p:nvPr/>
        </p:nvSpPr>
        <p:spPr>
          <a:xfrm>
            <a:off x="2394353" y="3689328"/>
            <a:ext cx="193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Be vacuum window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(20 </a:t>
            </a:r>
            <a:r>
              <a:rPr kumimoji="1" lang="el-GR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μ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m)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678437" y="6367101"/>
            <a:ext cx="260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Cooling He (30 L/min)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278484" y="3953682"/>
            <a:ext cx="179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29-MeV α beam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(40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μA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5220072" y="3212976"/>
            <a:ext cx="2636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209</a:t>
            </a:r>
            <a:r>
              <a:rPr kumimoji="1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Bi target</a:t>
            </a:r>
            <a:r>
              <a:rPr lang="ja-JP" altLang="en-US" sz="18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ja-JP" sz="18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(M.P. 271.5</a:t>
            </a:r>
            <a:r>
              <a:rPr kumimoji="1" lang="en-US" altLang="ja-JP" sz="180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o</a:t>
            </a:r>
            <a:r>
              <a:rPr kumimoji="1" lang="en-US" altLang="ja-JP" sz="1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)</a:t>
            </a:r>
            <a:endParaRPr kumimoji="1" lang="en-US" altLang="ja-JP" sz="1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(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~75 mg/cm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2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222425" y="5812552"/>
            <a:ext cx="253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Cooling water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(1.5 L/min, 10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C)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cxnSp>
        <p:nvCxnSpPr>
          <p:cNvPr id="72" name="直線矢印コネクタ 71"/>
          <p:cNvCxnSpPr/>
          <p:nvPr/>
        </p:nvCxnSpPr>
        <p:spPr>
          <a:xfrm>
            <a:off x="251520" y="4910605"/>
            <a:ext cx="2659786" cy="0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73" name="直線コネクタ 72"/>
          <p:cNvCxnSpPr/>
          <p:nvPr/>
        </p:nvCxnSpPr>
        <p:spPr>
          <a:xfrm flipV="1">
            <a:off x="755576" y="4638915"/>
            <a:ext cx="0" cy="543380"/>
          </a:xfrm>
          <a:prstGeom prst="line">
            <a:avLst/>
          </a:prstGeom>
          <a:noFill/>
          <a:ln w="889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74" name="直線コネクタ 73"/>
          <p:cNvCxnSpPr/>
          <p:nvPr/>
        </p:nvCxnSpPr>
        <p:spPr>
          <a:xfrm flipV="1">
            <a:off x="1630893" y="4638915"/>
            <a:ext cx="0" cy="543380"/>
          </a:xfrm>
          <a:prstGeom prst="line">
            <a:avLst/>
          </a:prstGeom>
          <a:noFill/>
          <a:ln w="889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77" name="直線矢印コネクタ 76"/>
          <p:cNvCxnSpPr/>
          <p:nvPr/>
        </p:nvCxnSpPr>
        <p:spPr>
          <a:xfrm>
            <a:off x="2911305" y="4914831"/>
            <a:ext cx="3286066" cy="121955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ysDot"/>
            <a:miter lim="800000"/>
            <a:tailEnd type="arrow"/>
          </a:ln>
          <a:effectLst/>
        </p:spPr>
      </p:cxnSp>
      <p:cxnSp>
        <p:nvCxnSpPr>
          <p:cNvPr id="78" name="直線矢印コネクタ 77"/>
          <p:cNvCxnSpPr/>
          <p:nvPr/>
        </p:nvCxnSpPr>
        <p:spPr>
          <a:xfrm flipV="1">
            <a:off x="2911306" y="4766538"/>
            <a:ext cx="4136925" cy="148296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ysDot"/>
            <a:miter lim="800000"/>
            <a:tailEnd type="arrow"/>
          </a:ln>
          <a:effectLst/>
        </p:spPr>
      </p:cxnSp>
      <p:sp>
        <p:nvSpPr>
          <p:cNvPr id="79" name="左中かっこ 78"/>
          <p:cNvSpPr/>
          <p:nvPr/>
        </p:nvSpPr>
        <p:spPr>
          <a:xfrm rot="16200000">
            <a:off x="1062146" y="4755088"/>
            <a:ext cx="274772" cy="1175944"/>
          </a:xfrm>
          <a:prstGeom prst="leftBrace">
            <a:avLst>
              <a:gd name="adj1" fmla="val 8333"/>
              <a:gd name="adj2" fmla="val 46735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cxnSp>
        <p:nvCxnSpPr>
          <p:cNvPr id="96" name="直線矢印コネクタ 95"/>
          <p:cNvCxnSpPr>
            <a:cxnSpLocks/>
            <a:stCxn id="162" idx="0"/>
          </p:cNvCxnSpPr>
          <p:nvPr/>
        </p:nvCxnSpPr>
        <p:spPr>
          <a:xfrm flipV="1">
            <a:off x="5876363" y="5204368"/>
            <a:ext cx="70345" cy="63672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01" name="正方形/長方形 100"/>
          <p:cNvSpPr/>
          <p:nvPr/>
        </p:nvSpPr>
        <p:spPr>
          <a:xfrm>
            <a:off x="35311" y="28175"/>
            <a:ext cx="8507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Development of production technology of 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211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At at AVF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cxnSp>
        <p:nvCxnSpPr>
          <p:cNvPr id="95" name="直線矢印コネクタ 94"/>
          <p:cNvCxnSpPr>
            <a:cxnSpLocks/>
            <a:stCxn id="70" idx="2"/>
          </p:cNvCxnSpPr>
          <p:nvPr/>
        </p:nvCxnSpPr>
        <p:spPr>
          <a:xfrm>
            <a:off x="6538286" y="3859307"/>
            <a:ext cx="287346" cy="10161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68" name="直線矢印コネクタ 67"/>
          <p:cNvCxnSpPr/>
          <p:nvPr/>
        </p:nvCxnSpPr>
        <p:spPr>
          <a:xfrm>
            <a:off x="2911305" y="4914831"/>
            <a:ext cx="3708000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ysDot"/>
            <a:miter lim="800000"/>
            <a:tailEnd type="arrow"/>
          </a:ln>
          <a:effectLst/>
        </p:spPr>
      </p:cxnSp>
      <p:sp>
        <p:nvSpPr>
          <p:cNvPr id="129" name="下カーブ矢印 128"/>
          <p:cNvSpPr/>
          <p:nvPr/>
        </p:nvSpPr>
        <p:spPr>
          <a:xfrm>
            <a:off x="2702889" y="4562129"/>
            <a:ext cx="545213" cy="25688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下カーブ矢印 129"/>
          <p:cNvSpPr/>
          <p:nvPr/>
        </p:nvSpPr>
        <p:spPr>
          <a:xfrm flipH="1" flipV="1">
            <a:off x="2678437" y="5008933"/>
            <a:ext cx="545213" cy="25688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3" name="下矢印 212"/>
          <p:cNvSpPr/>
          <p:nvPr/>
        </p:nvSpPr>
        <p:spPr>
          <a:xfrm>
            <a:off x="4879114" y="3140968"/>
            <a:ext cx="271187" cy="315468"/>
          </a:xfrm>
          <a:prstGeom prst="downArrow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4" name="下矢印 213"/>
          <p:cNvSpPr/>
          <p:nvPr/>
        </p:nvSpPr>
        <p:spPr>
          <a:xfrm flipV="1">
            <a:off x="4879114" y="6363710"/>
            <a:ext cx="271187" cy="315468"/>
          </a:xfrm>
          <a:prstGeom prst="downArrow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15" name="直線コネクタ 214"/>
          <p:cNvCxnSpPr/>
          <p:nvPr/>
        </p:nvCxnSpPr>
        <p:spPr>
          <a:xfrm>
            <a:off x="5073691" y="3506502"/>
            <a:ext cx="312368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6" name="直線コネクタ 215"/>
          <p:cNvCxnSpPr/>
          <p:nvPr/>
        </p:nvCxnSpPr>
        <p:spPr>
          <a:xfrm>
            <a:off x="4833153" y="3506502"/>
            <a:ext cx="128895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8" name="直線コネクタ 177"/>
          <p:cNvCxnSpPr/>
          <p:nvPr/>
        </p:nvCxnSpPr>
        <p:spPr>
          <a:xfrm flipV="1">
            <a:off x="4915720" y="4688243"/>
            <a:ext cx="0" cy="432000"/>
          </a:xfrm>
          <a:prstGeom prst="line">
            <a:avLst/>
          </a:prstGeom>
          <a:noFill/>
          <a:ln w="38100" cap="flat" cmpd="sng" algn="ctr">
            <a:solidFill>
              <a:srgbClr val="008000"/>
            </a:solidFill>
            <a:prstDash val="solid"/>
            <a:miter lim="800000"/>
          </a:ln>
          <a:effectLst/>
        </p:spPr>
      </p:cxnSp>
      <p:sp>
        <p:nvSpPr>
          <p:cNvPr id="200" name="テキスト ボックス 199"/>
          <p:cNvSpPr txBox="1"/>
          <p:nvPr/>
        </p:nvSpPr>
        <p:spPr>
          <a:xfrm>
            <a:off x="43029" y="5514127"/>
            <a:ext cx="2226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Beam energy monitor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(TOF detector)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→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29 (±1%) MeV</a:t>
            </a:r>
          </a:p>
        </p:txBody>
      </p:sp>
      <p:sp>
        <p:nvSpPr>
          <p:cNvPr id="217" name="テキスト ボックス 216"/>
          <p:cNvSpPr txBox="1"/>
          <p:nvPr/>
        </p:nvSpPr>
        <p:spPr>
          <a:xfrm>
            <a:off x="2228582" y="5293149"/>
            <a:ext cx="1549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Beam wobbler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anose="020B0604020202020204" pitchFamily="34" charset="0"/>
              </a:rPr>
              <a:t>(2 Hz, φ3 mm)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97" name="正方形/長方形 196"/>
          <p:cNvSpPr/>
          <p:nvPr/>
        </p:nvSpPr>
        <p:spPr>
          <a:xfrm>
            <a:off x="89296" y="3143814"/>
            <a:ext cx="4894699" cy="5000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328613" marR="0" lvl="0" indent="-32861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40 </a:t>
            </a:r>
            <a:r>
              <a:rPr kumimoji="1" lang="el-GR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μ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A×1 h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→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1.3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GBq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of 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211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HG丸ｺﾞｼｯｸM-PRO" panose="020F0600000000000000" pitchFamily="50" charset="-128"/>
                <a:cs typeface="Arial" panose="020B0604020202020204" pitchFamily="34" charset="0"/>
              </a:rPr>
              <a:t>At (EOB)</a:t>
            </a: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3041F4B1-4F26-464F-95BA-2A10B5670A56}"/>
              </a:ext>
            </a:extLst>
          </p:cNvPr>
          <p:cNvSpPr txBox="1"/>
          <p:nvPr/>
        </p:nvSpPr>
        <p:spPr>
          <a:xfrm>
            <a:off x="5382446" y="5841092"/>
            <a:ext cx="987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Calibri" panose="020F0502020204030204" pitchFamily="34" charset="0"/>
              </a:rPr>
              <a:t>Al plate (1 mm)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223" name="正方形/長方形 222"/>
          <p:cNvSpPr/>
          <p:nvPr/>
        </p:nvSpPr>
        <p:spPr>
          <a:xfrm>
            <a:off x="5167249" y="6550223"/>
            <a:ext cx="39517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H. Haba, Drug Delivery System </a:t>
            </a: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35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, 114 (2020)</a:t>
            </a:r>
            <a:r>
              <a:rPr lang="ja-JP" altLang="en-US" sz="1400" b="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(in JP)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20" name="図 219">
            <a:extLst>
              <a:ext uri="{FF2B5EF4-FFF2-40B4-BE49-F238E27FC236}">
                <a16:creationId xmlns:a16="http://schemas.microsoft.com/office/drawing/2014/main" id="{EB86FB90-8A50-44DD-A00B-8F1B1A6A4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82" y="549772"/>
            <a:ext cx="3780002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4" name="図 223">
            <a:extLst>
              <a:ext uri="{FF2B5EF4-FFF2-40B4-BE49-F238E27FC236}">
                <a16:creationId xmlns:a16="http://schemas.microsoft.com/office/drawing/2014/main" id="{E514DB96-B16A-41CD-90B0-C62DBE54A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94" y="549772"/>
            <a:ext cx="336000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5" name="直線コネクタ 224">
            <a:extLst>
              <a:ext uri="{FF2B5EF4-FFF2-40B4-BE49-F238E27FC236}">
                <a16:creationId xmlns:a16="http://schemas.microsoft.com/office/drawing/2014/main" id="{3263E3F3-D56B-4292-B680-58C629861D71}"/>
              </a:ext>
            </a:extLst>
          </p:cNvPr>
          <p:cNvCxnSpPr/>
          <p:nvPr/>
        </p:nvCxnSpPr>
        <p:spPr>
          <a:xfrm flipV="1">
            <a:off x="3917014" y="548680"/>
            <a:ext cx="301214" cy="131036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直線コネクタ 225">
            <a:extLst>
              <a:ext uri="{FF2B5EF4-FFF2-40B4-BE49-F238E27FC236}">
                <a16:creationId xmlns:a16="http://schemas.microsoft.com/office/drawing/2014/main" id="{CACFCFF4-D0FD-4056-97E7-8C21EE461128}"/>
              </a:ext>
            </a:extLst>
          </p:cNvPr>
          <p:cNvCxnSpPr/>
          <p:nvPr/>
        </p:nvCxnSpPr>
        <p:spPr>
          <a:xfrm flipV="1">
            <a:off x="3917014" y="1613867"/>
            <a:ext cx="301214" cy="23809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1" name="図 240">
            <a:extLst>
              <a:ext uri="{FF2B5EF4-FFF2-40B4-BE49-F238E27FC236}">
                <a16:creationId xmlns:a16="http://schemas.microsoft.com/office/drawing/2014/main" id="{D2E86DB5-FF94-474F-B2A6-1414F1351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2" y="549772"/>
            <a:ext cx="168000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2" name="正方形/長方形 241">
            <a:extLst>
              <a:ext uri="{FF2B5EF4-FFF2-40B4-BE49-F238E27FC236}">
                <a16:creationId xmlns:a16="http://schemas.microsoft.com/office/drawing/2014/main" id="{EF10E5C0-9451-42D7-835D-2E8093B388F7}"/>
              </a:ext>
            </a:extLst>
          </p:cNvPr>
          <p:cNvSpPr/>
          <p:nvPr/>
        </p:nvSpPr>
        <p:spPr>
          <a:xfrm>
            <a:off x="365789" y="2639462"/>
            <a:ext cx="1147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1475" marR="0" lvl="0" indent="-371475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" algn="l"/>
              </a:tabLst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AVF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cxnSp>
        <p:nvCxnSpPr>
          <p:cNvPr id="243" name="直線矢印コネクタ 242">
            <a:extLst>
              <a:ext uri="{FF2B5EF4-FFF2-40B4-BE49-F238E27FC236}">
                <a16:creationId xmlns:a16="http://schemas.microsoft.com/office/drawing/2014/main" id="{066D6F70-58B2-4E55-A5A3-3BEAC3E66A01}"/>
              </a:ext>
            </a:extLst>
          </p:cNvPr>
          <p:cNvCxnSpPr/>
          <p:nvPr/>
        </p:nvCxnSpPr>
        <p:spPr>
          <a:xfrm>
            <a:off x="670034" y="2020536"/>
            <a:ext cx="174606" cy="490734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正方形/長方形 243">
            <a:extLst>
              <a:ext uri="{FF2B5EF4-FFF2-40B4-BE49-F238E27FC236}">
                <a16:creationId xmlns:a16="http://schemas.microsoft.com/office/drawing/2014/main" id="{CB77EED4-7C44-469F-9FBB-B84B667D6965}"/>
              </a:ext>
            </a:extLst>
          </p:cNvPr>
          <p:cNvSpPr/>
          <p:nvPr/>
        </p:nvSpPr>
        <p:spPr>
          <a:xfrm>
            <a:off x="418066" y="1535879"/>
            <a:ext cx="160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29-MeV </a:t>
            </a: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α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40 </a:t>
            </a:r>
            <a:r>
              <a:rPr kumimoji="1" lang="el-GR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μ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A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245" name="図 244">
            <a:extLst>
              <a:ext uri="{FF2B5EF4-FFF2-40B4-BE49-F238E27FC236}">
                <a16:creationId xmlns:a16="http://schemas.microsoft.com/office/drawing/2014/main" id="{D7BE345E-F9BB-43C6-9296-2C44477C68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10" y="549772"/>
            <a:ext cx="1399174" cy="104938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6" name="正方形/長方形 245">
            <a:extLst>
              <a:ext uri="{FF2B5EF4-FFF2-40B4-BE49-F238E27FC236}">
                <a16:creationId xmlns:a16="http://schemas.microsoft.com/office/drawing/2014/main" id="{7CEEDC5A-6444-4521-9C61-4C3DBAA77C0A}"/>
              </a:ext>
            </a:extLst>
          </p:cNvPr>
          <p:cNvSpPr/>
          <p:nvPr/>
        </p:nvSpPr>
        <p:spPr>
          <a:xfrm>
            <a:off x="4296907" y="1359638"/>
            <a:ext cx="1286734" cy="25391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050" dirty="0">
                <a:latin typeface="Calibri" pitchFamily="34" charset="0"/>
                <a:cs typeface="Arial" panose="020B0604020202020204" pitchFamily="34" charset="0"/>
              </a:rPr>
              <a:t>Metallic </a:t>
            </a:r>
            <a:r>
              <a:rPr lang="en-US" altLang="ja-JP" sz="1050" baseline="30000" dirty="0">
                <a:latin typeface="Calibri" pitchFamily="34" charset="0"/>
                <a:cs typeface="Arial" panose="020B0604020202020204" pitchFamily="34" charset="0"/>
              </a:rPr>
              <a:t>209</a:t>
            </a:r>
            <a:r>
              <a:rPr lang="en-US" altLang="ja-JP" sz="1050" dirty="0">
                <a:latin typeface="Calibri" pitchFamily="34" charset="0"/>
                <a:cs typeface="Arial" panose="020B0604020202020204" pitchFamily="34" charset="0"/>
              </a:rPr>
              <a:t>Bi target</a:t>
            </a:r>
          </a:p>
        </p:txBody>
      </p:sp>
      <p:sp>
        <p:nvSpPr>
          <p:cNvPr id="247" name="正方形/長方形 246">
            <a:extLst>
              <a:ext uri="{FF2B5EF4-FFF2-40B4-BE49-F238E27FC236}">
                <a16:creationId xmlns:a16="http://schemas.microsoft.com/office/drawing/2014/main" id="{7A1E9E2B-0064-4A76-A17B-15948A3C6BA9}"/>
              </a:ext>
            </a:extLst>
          </p:cNvPr>
          <p:cNvSpPr/>
          <p:nvPr/>
        </p:nvSpPr>
        <p:spPr>
          <a:xfrm>
            <a:off x="4238338" y="551842"/>
            <a:ext cx="1190119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Chem. purity: </a:t>
            </a:r>
            <a:r>
              <a:rPr kumimoji="1" lang="en-US" altLang="ja-JP" sz="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99.999%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Thickness: ~20 mg/cm</a:t>
            </a:r>
            <a:r>
              <a:rPr kumimoji="1" lang="en-US" altLang="ja-JP" sz="7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2</a:t>
            </a:r>
            <a:endParaRPr kumimoji="1" lang="ja-JP" altLang="en-US" sz="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cxnSp>
        <p:nvCxnSpPr>
          <p:cNvPr id="248" name="直線コネクタ 247">
            <a:extLst>
              <a:ext uri="{FF2B5EF4-FFF2-40B4-BE49-F238E27FC236}">
                <a16:creationId xmlns:a16="http://schemas.microsoft.com/office/drawing/2014/main" id="{20E2A3F6-1AE5-4846-A29F-D067B6C602F9}"/>
              </a:ext>
            </a:extLst>
          </p:cNvPr>
          <p:cNvCxnSpPr/>
          <p:nvPr/>
        </p:nvCxnSpPr>
        <p:spPr>
          <a:xfrm flipV="1">
            <a:off x="4686715" y="867231"/>
            <a:ext cx="0" cy="273716"/>
          </a:xfrm>
          <a:prstGeom prst="line">
            <a:avLst/>
          </a:prstGeom>
          <a:ln w="12700">
            <a:solidFill>
              <a:srgbClr val="FFFF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線コネクタ 248">
            <a:extLst>
              <a:ext uri="{FF2B5EF4-FFF2-40B4-BE49-F238E27FC236}">
                <a16:creationId xmlns:a16="http://schemas.microsoft.com/office/drawing/2014/main" id="{603AEA7E-3930-418E-B4E3-B17129804557}"/>
              </a:ext>
            </a:extLst>
          </p:cNvPr>
          <p:cNvCxnSpPr/>
          <p:nvPr/>
        </p:nvCxnSpPr>
        <p:spPr>
          <a:xfrm>
            <a:off x="4385011" y="999885"/>
            <a:ext cx="1104149" cy="0"/>
          </a:xfrm>
          <a:prstGeom prst="line">
            <a:avLst/>
          </a:prstGeom>
          <a:ln w="12700">
            <a:solidFill>
              <a:srgbClr val="FFFF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直線コネクタ 249">
            <a:extLst>
              <a:ext uri="{FF2B5EF4-FFF2-40B4-BE49-F238E27FC236}">
                <a16:creationId xmlns:a16="http://schemas.microsoft.com/office/drawing/2014/main" id="{E6D8700F-97E8-40D1-B444-74468D6C4242}"/>
              </a:ext>
            </a:extLst>
          </p:cNvPr>
          <p:cNvCxnSpPr/>
          <p:nvPr/>
        </p:nvCxnSpPr>
        <p:spPr>
          <a:xfrm flipV="1">
            <a:off x="5489161" y="887325"/>
            <a:ext cx="0" cy="225122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線コネクタ 250">
            <a:extLst>
              <a:ext uri="{FF2B5EF4-FFF2-40B4-BE49-F238E27FC236}">
                <a16:creationId xmlns:a16="http://schemas.microsoft.com/office/drawing/2014/main" id="{F5B65053-6010-487D-9801-D52BA2AD0CF9}"/>
              </a:ext>
            </a:extLst>
          </p:cNvPr>
          <p:cNvCxnSpPr/>
          <p:nvPr/>
        </p:nvCxnSpPr>
        <p:spPr>
          <a:xfrm flipV="1">
            <a:off x="4385011" y="887325"/>
            <a:ext cx="0" cy="225122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テキスト ボックス 251">
            <a:extLst>
              <a:ext uri="{FF2B5EF4-FFF2-40B4-BE49-F238E27FC236}">
                <a16:creationId xmlns:a16="http://schemas.microsoft.com/office/drawing/2014/main" id="{43242EFB-35E3-4935-8A09-D2583E053A2D}"/>
              </a:ext>
            </a:extLst>
          </p:cNvPr>
          <p:cNvSpPr txBox="1"/>
          <p:nvPr/>
        </p:nvSpPr>
        <p:spPr>
          <a:xfrm>
            <a:off x="4894367" y="972899"/>
            <a:ext cx="4427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46 mm</a:t>
            </a:r>
            <a:endParaRPr kumimoji="1" lang="ja-JP" altLang="en-US" sz="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53" name="テキスト ボックス 252">
            <a:extLst>
              <a:ext uri="{FF2B5EF4-FFF2-40B4-BE49-F238E27FC236}">
                <a16:creationId xmlns:a16="http://schemas.microsoft.com/office/drawing/2014/main" id="{44E6B3B4-4B75-430C-A21A-082C656C728D}"/>
              </a:ext>
            </a:extLst>
          </p:cNvPr>
          <p:cNvSpPr txBox="1"/>
          <p:nvPr/>
        </p:nvSpPr>
        <p:spPr>
          <a:xfrm>
            <a:off x="4500923" y="1118524"/>
            <a:ext cx="4810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12</a:t>
            </a:r>
            <a:r>
              <a:rPr kumimoji="1" lang="ja-JP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mm</a:t>
            </a:r>
            <a:endParaRPr kumimoji="1" lang="ja-JP" altLang="en-US" sz="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254" name="直線コネクタ 253">
            <a:extLst>
              <a:ext uri="{FF2B5EF4-FFF2-40B4-BE49-F238E27FC236}">
                <a16:creationId xmlns:a16="http://schemas.microsoft.com/office/drawing/2014/main" id="{D4DA7380-CBB3-4E91-9B24-7F3BFE68E0E8}"/>
              </a:ext>
            </a:extLst>
          </p:cNvPr>
          <p:cNvCxnSpPr/>
          <p:nvPr/>
        </p:nvCxnSpPr>
        <p:spPr>
          <a:xfrm flipH="1">
            <a:off x="4628988" y="866735"/>
            <a:ext cx="291495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線コネクタ 254">
            <a:extLst>
              <a:ext uri="{FF2B5EF4-FFF2-40B4-BE49-F238E27FC236}">
                <a16:creationId xmlns:a16="http://schemas.microsoft.com/office/drawing/2014/main" id="{4B097CF7-624D-4ABF-904E-7DC58A11D022}"/>
              </a:ext>
            </a:extLst>
          </p:cNvPr>
          <p:cNvCxnSpPr/>
          <p:nvPr/>
        </p:nvCxnSpPr>
        <p:spPr>
          <a:xfrm flipH="1">
            <a:off x="4628988" y="1140947"/>
            <a:ext cx="291495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コネクタ 255">
            <a:extLst>
              <a:ext uri="{FF2B5EF4-FFF2-40B4-BE49-F238E27FC236}">
                <a16:creationId xmlns:a16="http://schemas.microsoft.com/office/drawing/2014/main" id="{2B72C331-F353-4C71-9C7F-711107D6B79A}"/>
              </a:ext>
            </a:extLst>
          </p:cNvPr>
          <p:cNvCxnSpPr/>
          <p:nvPr/>
        </p:nvCxnSpPr>
        <p:spPr>
          <a:xfrm flipV="1">
            <a:off x="3917014" y="1612941"/>
            <a:ext cx="1741389" cy="23657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正方形/長方形 256">
            <a:extLst>
              <a:ext uri="{FF2B5EF4-FFF2-40B4-BE49-F238E27FC236}">
                <a16:creationId xmlns:a16="http://schemas.microsoft.com/office/drawing/2014/main" id="{33EB6E51-7D17-486C-ACD8-6003FC0BD46F}"/>
              </a:ext>
            </a:extLst>
          </p:cNvPr>
          <p:cNvSpPr/>
          <p:nvPr/>
        </p:nvSpPr>
        <p:spPr>
          <a:xfrm>
            <a:off x="7266555" y="1042149"/>
            <a:ext cx="587011" cy="261610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850</a:t>
            </a:r>
            <a:r>
              <a:rPr kumimoji="1" lang="en-US" altLang="ja-JP" sz="11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8" name="正方形/長方形 257">
            <a:extLst>
              <a:ext uri="{FF2B5EF4-FFF2-40B4-BE49-F238E27FC236}">
                <a16:creationId xmlns:a16="http://schemas.microsoft.com/office/drawing/2014/main" id="{77CD02F8-0115-4E5C-9613-18822CDF5D88}"/>
              </a:ext>
            </a:extLst>
          </p:cNvPr>
          <p:cNvSpPr/>
          <p:nvPr/>
        </p:nvSpPr>
        <p:spPr>
          <a:xfrm>
            <a:off x="7659846" y="1408141"/>
            <a:ext cx="1400316" cy="430887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latin typeface="Calibri" panose="020F0502020204030204" pitchFamily="34" charset="0"/>
                <a:cs typeface="Calibri" panose="020F0502020204030204" pitchFamily="34" charset="0"/>
              </a:rPr>
              <a:t>PFA trap cooled with C</a:t>
            </a:r>
            <a:r>
              <a:rPr lang="en-US" altLang="ja-JP" sz="1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ja-JP" sz="11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ja-JP" sz="1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ja-JP" sz="1100" dirty="0">
                <a:latin typeface="Calibri" panose="020F0502020204030204" pitchFamily="34" charset="0"/>
                <a:cs typeface="Calibri" panose="020F0502020204030204" pitchFamily="34" charset="0"/>
              </a:rPr>
              <a:t>OH at –100 </a:t>
            </a:r>
            <a:r>
              <a:rPr lang="en-US" altLang="ja-JP" sz="11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ja-JP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altLang="ja-JP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9" name="直線矢印コネクタ 258">
            <a:extLst>
              <a:ext uri="{FF2B5EF4-FFF2-40B4-BE49-F238E27FC236}">
                <a16:creationId xmlns:a16="http://schemas.microsoft.com/office/drawing/2014/main" id="{69C164A2-EA2E-4559-8137-44B5059431D2}"/>
              </a:ext>
            </a:extLst>
          </p:cNvPr>
          <p:cNvCxnSpPr/>
          <p:nvPr/>
        </p:nvCxnSpPr>
        <p:spPr>
          <a:xfrm flipV="1">
            <a:off x="7058686" y="1606007"/>
            <a:ext cx="224436" cy="171597"/>
          </a:xfrm>
          <a:prstGeom prst="straightConnector1">
            <a:avLst/>
          </a:prstGeom>
          <a:ln w="19050">
            <a:solidFill>
              <a:srgbClr val="FFFF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正方形/長方形 259">
            <a:extLst>
              <a:ext uri="{FF2B5EF4-FFF2-40B4-BE49-F238E27FC236}">
                <a16:creationId xmlns:a16="http://schemas.microsoft.com/office/drawing/2014/main" id="{33C65B08-CBE2-4636-BB1C-22D182956C1B}"/>
              </a:ext>
            </a:extLst>
          </p:cNvPr>
          <p:cNvSpPr/>
          <p:nvPr/>
        </p:nvSpPr>
        <p:spPr>
          <a:xfrm>
            <a:off x="6460199" y="1485571"/>
            <a:ext cx="7395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Oxygen</a:t>
            </a:r>
          </a:p>
        </p:txBody>
      </p:sp>
      <p:sp>
        <p:nvSpPr>
          <p:cNvPr id="261" name="正方形/長方形 260">
            <a:extLst>
              <a:ext uri="{FF2B5EF4-FFF2-40B4-BE49-F238E27FC236}">
                <a16:creationId xmlns:a16="http://schemas.microsoft.com/office/drawing/2014/main" id="{670C5172-620F-40EC-985C-BF972E215F37}"/>
              </a:ext>
            </a:extLst>
          </p:cNvPr>
          <p:cNvSpPr/>
          <p:nvPr/>
        </p:nvSpPr>
        <p:spPr>
          <a:xfrm>
            <a:off x="7615968" y="2429489"/>
            <a:ext cx="1416743" cy="600164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μL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of H</a:t>
            </a:r>
            <a:r>
              <a:rPr lang="en-US" altLang="ja-JP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O, CH</a:t>
            </a:r>
            <a:r>
              <a:rPr lang="en-US" altLang="ja-JP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OH, CHCCl</a:t>
            </a:r>
            <a:r>
              <a:rPr lang="en-US" altLang="ja-JP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lvl="0" algn="ctr">
              <a:lnSpc>
                <a:spcPct val="110000"/>
              </a:lnSpc>
              <a:defRPr/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(Chem. Yield: ~80%)</a:t>
            </a:r>
          </a:p>
        </p:txBody>
      </p:sp>
      <p:sp>
        <p:nvSpPr>
          <p:cNvPr id="262" name="正方形/長方形 261">
            <a:extLst>
              <a:ext uri="{FF2B5EF4-FFF2-40B4-BE49-F238E27FC236}">
                <a16:creationId xmlns:a16="http://schemas.microsoft.com/office/drawing/2014/main" id="{30E12781-1EE2-4E3F-B173-6456689A6C70}"/>
              </a:ext>
            </a:extLst>
          </p:cNvPr>
          <p:cNvSpPr/>
          <p:nvPr/>
        </p:nvSpPr>
        <p:spPr>
          <a:xfrm>
            <a:off x="2270298" y="2351222"/>
            <a:ext cx="2932480" cy="707886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Calibri" pitchFamily="34" charset="0"/>
                <a:cs typeface="Arial" panose="020B0604020202020204" pitchFamily="34" charset="0"/>
              </a:rPr>
              <a:t>Water- and helium-cooled target chamber</a:t>
            </a:r>
          </a:p>
        </p:txBody>
      </p:sp>
    </p:spTree>
    <p:extLst>
      <p:ext uri="{BB962C8B-B14F-4D97-AF65-F5344CB8AC3E}">
        <p14:creationId xmlns:p14="http://schemas.microsoft.com/office/powerpoint/2010/main" val="1074238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4" y="500643"/>
            <a:ext cx="5522961" cy="6248745"/>
          </a:xfrm>
          <a:prstGeom prst="rect">
            <a:avLst/>
          </a:prstGeom>
          <a:ln>
            <a:noFill/>
          </a:ln>
        </p:spPr>
      </p:pic>
      <p:sp>
        <p:nvSpPr>
          <p:cNvPr id="4" name="楕円 3"/>
          <p:cNvSpPr/>
          <p:nvPr/>
        </p:nvSpPr>
        <p:spPr>
          <a:xfrm>
            <a:off x="2493201" y="4479919"/>
            <a:ext cx="68608" cy="6860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2142205" y="5210742"/>
            <a:ext cx="68608" cy="6860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2028855" y="5222676"/>
            <a:ext cx="68608" cy="6860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楕円 6"/>
          <p:cNvSpPr/>
          <p:nvPr/>
        </p:nvSpPr>
        <p:spPr>
          <a:xfrm>
            <a:off x="3267781" y="4556483"/>
            <a:ext cx="68608" cy="6860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8" name="楕円 7"/>
          <p:cNvSpPr/>
          <p:nvPr/>
        </p:nvSpPr>
        <p:spPr>
          <a:xfrm>
            <a:off x="3590933" y="4735205"/>
            <a:ext cx="68608" cy="6860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3" name="楕円 52"/>
          <p:cNvSpPr/>
          <p:nvPr/>
        </p:nvSpPr>
        <p:spPr>
          <a:xfrm>
            <a:off x="3507682" y="4818073"/>
            <a:ext cx="68608" cy="6860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0" name="楕円 49"/>
          <p:cNvSpPr/>
          <p:nvPr/>
        </p:nvSpPr>
        <p:spPr>
          <a:xfrm>
            <a:off x="2119319" y="5274704"/>
            <a:ext cx="68608" cy="6860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576290" y="5222677"/>
            <a:ext cx="1672567" cy="1533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7" y="2076158"/>
            <a:ext cx="1647056" cy="1098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正方形/長方形 35"/>
          <p:cNvSpPr/>
          <p:nvPr/>
        </p:nvSpPr>
        <p:spPr>
          <a:xfrm>
            <a:off x="93939" y="44624"/>
            <a:ext cx="6350269" cy="52322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RIKEN RI platform for α-particle therapy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370076" y="4533528"/>
            <a:ext cx="47974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RIKEN Wako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	Biofunctional Synthetic Chemistry Lab.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	Lab. for Pathophysiological and Health Science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	Lab. for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Nonnatural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Amino Acid Technology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Univ. Tokyo, School of Engineering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Tohoku Univ.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Hoshi Univ.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Fujifilm Toyama Chemical Co., Ltd.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165656" y="620688"/>
            <a:ext cx="5198432" cy="1358513"/>
          </a:xfrm>
          <a:prstGeom prst="rect">
            <a:avLst/>
          </a:prstGeom>
          <a:solidFill>
            <a:schemeClr val="bg1">
              <a:alpha val="50000"/>
            </a:schemeClr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lang="en-US" altLang="ja-JP" sz="28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Distribution of</a:t>
            </a:r>
            <a:r>
              <a:rPr lang="ja-JP" altLang="en-US" sz="28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211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At (2016–)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	17 users (July, 2021)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	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→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R&amp;D for nuclear medicine</a:t>
            </a:r>
          </a:p>
        </p:txBody>
      </p:sp>
      <p:cxnSp>
        <p:nvCxnSpPr>
          <p:cNvPr id="16" name="直線コネクタ 15"/>
          <p:cNvCxnSpPr>
            <a:stCxn id="7" idx="0"/>
          </p:cNvCxnSpPr>
          <p:nvPr/>
        </p:nvCxnSpPr>
        <p:spPr>
          <a:xfrm flipH="1" flipV="1">
            <a:off x="2705449" y="3032019"/>
            <a:ext cx="596636" cy="152446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8" idx="0"/>
            <a:endCxn id="44" idx="2"/>
          </p:cNvCxnSpPr>
          <p:nvPr/>
        </p:nvCxnSpPr>
        <p:spPr>
          <a:xfrm flipH="1" flipV="1">
            <a:off x="3478360" y="2633347"/>
            <a:ext cx="146877" cy="2101858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5" idx="1"/>
          </p:cNvCxnSpPr>
          <p:nvPr/>
        </p:nvCxnSpPr>
        <p:spPr>
          <a:xfrm flipH="1" flipV="1">
            <a:off x="1680764" y="4293096"/>
            <a:ext cx="471488" cy="92769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6" idx="1"/>
          </p:cNvCxnSpPr>
          <p:nvPr/>
        </p:nvCxnSpPr>
        <p:spPr>
          <a:xfrm flipH="1" flipV="1">
            <a:off x="1386652" y="4803813"/>
            <a:ext cx="652250" cy="42891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4" idx="1"/>
            <a:endCxn id="41" idx="2"/>
          </p:cNvCxnSpPr>
          <p:nvPr/>
        </p:nvCxnSpPr>
        <p:spPr>
          <a:xfrm flipH="1" flipV="1">
            <a:off x="1595261" y="3620752"/>
            <a:ext cx="907987" cy="86921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>
            <a:cxnSpLocks/>
            <a:endCxn id="45" idx="1"/>
          </p:cNvCxnSpPr>
          <p:nvPr/>
        </p:nvCxnSpPr>
        <p:spPr>
          <a:xfrm flipV="1">
            <a:off x="3895362" y="3746649"/>
            <a:ext cx="474714" cy="1113302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2759351" y="4661055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RIBF</a:t>
            </a:r>
          </a:p>
        </p:txBody>
      </p:sp>
      <p:cxnSp>
        <p:nvCxnSpPr>
          <p:cNvPr id="12" name="直線コネクタ 11"/>
          <p:cNvCxnSpPr/>
          <p:nvPr/>
        </p:nvCxnSpPr>
        <p:spPr>
          <a:xfrm>
            <a:off x="3487227" y="5592576"/>
            <a:ext cx="828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楕円 17"/>
          <p:cNvSpPr/>
          <p:nvPr/>
        </p:nvSpPr>
        <p:spPr bwMode="auto">
          <a:xfrm rot="19614715">
            <a:off x="1733905" y="4157656"/>
            <a:ext cx="2297417" cy="1457122"/>
          </a:xfrm>
          <a:prstGeom prst="ellipse">
            <a:avLst/>
          </a:prstGeom>
          <a:noFill/>
          <a:ln w="0" cap="flat" cmpd="sng" algn="ctr">
            <a:solidFill>
              <a:srgbClr val="FFCCCC"/>
            </a:solidFill>
            <a:prstDash val="sysDash"/>
            <a:round/>
            <a:headEnd type="none" w="med" len="med"/>
            <a:tailEnd type="none" w="med" len="med"/>
          </a:ln>
          <a:effectLst>
            <a:glow rad="228600">
              <a:srgbClr val="FF5050">
                <a:alpha val="40000"/>
              </a:srgbClr>
            </a:glow>
            <a:softEdge rad="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67544" y="3936935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Osaka Univ.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90498" y="4481434"/>
            <a:ext cx="13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RIKEN Kobe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55576" y="3251420"/>
            <a:ext cx="167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Kanazawa Univ.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907704" y="2662687"/>
            <a:ext cx="142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QST Takasaki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979712" y="1987016"/>
            <a:ext cx="2997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Univ. Tokyo,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Kavli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IPMU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National Cancer Center Japan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370076" y="3284984"/>
            <a:ext cx="2532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Univ. Tokyo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	Isotope Science Center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	Hospital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3487227" y="4834226"/>
            <a:ext cx="0" cy="75835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>
            <a:cxnSpLocks/>
          </p:cNvCxnSpPr>
          <p:nvPr/>
        </p:nvCxnSpPr>
        <p:spPr>
          <a:xfrm>
            <a:off x="3566754" y="4861127"/>
            <a:ext cx="334473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2152467" y="5309008"/>
            <a:ext cx="0" cy="778466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1491815" y="6089134"/>
            <a:ext cx="132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Kindai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 Univ.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4964204" y="716111"/>
            <a:ext cx="4085151" cy="2535309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Under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225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 (2018–)</a:t>
            </a:r>
          </a:p>
          <a:p>
            <a:pPr marL="0" marR="0" lvl="0" indent="0" algn="l" defTabSz="225425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232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Th(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N,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xnyp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225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Ac@RRC</a:t>
            </a:r>
          </a:p>
          <a:p>
            <a:pPr marL="0" marR="0" lvl="0" indent="0" algn="l" defTabSz="225425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226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Ra(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,2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225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Ac@AVF with JRIA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212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Pb (2017–)</a:t>
            </a:r>
          </a:p>
          <a:p>
            <a:pPr marL="0" marR="0" lvl="0" indent="0" algn="l" defTabSz="23336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212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Pb generator with ATOX Co., Ltd.</a:t>
            </a:r>
          </a:p>
          <a:p>
            <a:pPr marL="0" marR="0" lvl="0" indent="0" algn="l" defTabSz="233363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228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224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→→→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212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</a:p>
        </p:txBody>
      </p:sp>
      <p:sp>
        <p:nvSpPr>
          <p:cNvPr id="3" name="楕円 2"/>
          <p:cNvSpPr/>
          <p:nvPr/>
        </p:nvSpPr>
        <p:spPr>
          <a:xfrm>
            <a:off x="3453716" y="4787160"/>
            <a:ext cx="68608" cy="686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1721E23-75E0-4E3E-BC9C-AC7547DD485F}"/>
              </a:ext>
            </a:extLst>
          </p:cNvPr>
          <p:cNvSpPr txBox="1"/>
          <p:nvPr/>
        </p:nvSpPr>
        <p:spPr>
          <a:xfrm>
            <a:off x="4370076" y="4152866"/>
            <a:ext cx="324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Japan Radioisotope Association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A18BD753-3BBE-460D-88E3-8A11E7DDEF48}"/>
              </a:ext>
            </a:extLst>
          </p:cNvPr>
          <p:cNvSpPr/>
          <p:nvPr/>
        </p:nvSpPr>
        <p:spPr>
          <a:xfrm>
            <a:off x="3537025" y="4868263"/>
            <a:ext cx="68608" cy="6860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8405C734-78EE-4904-B718-20C9A5B0275E}"/>
              </a:ext>
            </a:extLst>
          </p:cNvPr>
          <p:cNvCxnSpPr>
            <a:cxnSpLocks/>
          </p:cNvCxnSpPr>
          <p:nvPr/>
        </p:nvCxnSpPr>
        <p:spPr>
          <a:xfrm>
            <a:off x="3596761" y="4902567"/>
            <a:ext cx="334473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5D4842AA-D82B-4E7A-A602-484B499E3F44}"/>
              </a:ext>
            </a:extLst>
          </p:cNvPr>
          <p:cNvCxnSpPr>
            <a:cxnSpLocks/>
            <a:endCxn id="52" idx="1"/>
          </p:cNvCxnSpPr>
          <p:nvPr/>
        </p:nvCxnSpPr>
        <p:spPr>
          <a:xfrm flipV="1">
            <a:off x="3918739" y="4337532"/>
            <a:ext cx="451337" cy="57301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964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93"/>
          <p:cNvSpPr>
            <a:spLocks noChangeArrowheads="1"/>
          </p:cNvSpPr>
          <p:nvPr/>
        </p:nvSpPr>
        <p:spPr bwMode="auto">
          <a:xfrm>
            <a:off x="95640" y="-61889"/>
            <a:ext cx="7524360" cy="64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</a:pPr>
            <a:r>
              <a:rPr lang="en-US" altLang="ja-JP" sz="3200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4. Summary</a:t>
            </a:r>
            <a:r>
              <a:rPr lang="ja-JP" altLang="en-US" sz="3200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ja-JP" sz="3200" dirty="0">
                <a:solidFill>
                  <a:srgbClr val="3333CC"/>
                </a:solidFill>
                <a:latin typeface="Calibri" pitchFamily="34" charset="0"/>
                <a:cs typeface="Arial" pitchFamily="34" charset="0"/>
              </a:rPr>
              <a:t>and Perspectives</a:t>
            </a:r>
            <a:endParaRPr lang="ja-JP" altLang="en-US" sz="3200" dirty="0">
              <a:solidFill>
                <a:srgbClr val="3333CC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78" name="図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13" y="104619"/>
            <a:ext cx="2119417" cy="1412944"/>
          </a:xfrm>
          <a:prstGeom prst="rect">
            <a:avLst/>
          </a:prstGeom>
          <a:ln w="3810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図 1" descr="CG_bir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40" y="2171433"/>
            <a:ext cx="6311918" cy="381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74"/>
          <p:cNvSpPr>
            <a:spLocks noChangeArrowheads="1"/>
          </p:cNvSpPr>
          <p:nvPr/>
        </p:nvSpPr>
        <p:spPr bwMode="auto">
          <a:xfrm>
            <a:off x="3578092" y="4074541"/>
            <a:ext cx="504056" cy="40414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21" name="Rectangle 74"/>
          <p:cNvSpPr>
            <a:spLocks noChangeArrowheads="1"/>
          </p:cNvSpPr>
          <p:nvPr/>
        </p:nvSpPr>
        <p:spPr bwMode="auto">
          <a:xfrm rot="18985018">
            <a:off x="3866473" y="3016407"/>
            <a:ext cx="1189781" cy="208714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H="1" flipV="1">
            <a:off x="2896977" y="3371480"/>
            <a:ext cx="298328" cy="111921"/>
          </a:xfrm>
          <a:prstGeom prst="line">
            <a:avLst/>
          </a:prstGeom>
          <a:noFill/>
          <a:ln w="38100">
            <a:solidFill>
              <a:srgbClr val="3333FF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6" name="Line 30"/>
          <p:cNvSpPr>
            <a:spLocks noChangeShapeType="1"/>
          </p:cNvSpPr>
          <p:nvPr/>
        </p:nvSpPr>
        <p:spPr bwMode="auto">
          <a:xfrm flipH="1">
            <a:off x="1711900" y="4767275"/>
            <a:ext cx="848334" cy="672712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8" name="Line 30"/>
          <p:cNvSpPr>
            <a:spLocks noChangeShapeType="1"/>
          </p:cNvSpPr>
          <p:nvPr/>
        </p:nvSpPr>
        <p:spPr bwMode="auto">
          <a:xfrm flipH="1">
            <a:off x="4964229" y="2183335"/>
            <a:ext cx="2157268" cy="597593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7" name="Oval 89"/>
          <p:cNvSpPr>
            <a:spLocks noChangeArrowheads="1"/>
          </p:cNvSpPr>
          <p:nvPr/>
        </p:nvSpPr>
        <p:spPr bwMode="auto">
          <a:xfrm>
            <a:off x="4282044" y="3328006"/>
            <a:ext cx="269787" cy="269787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48" name="Oval 89"/>
          <p:cNvSpPr>
            <a:spLocks noChangeArrowheads="1"/>
          </p:cNvSpPr>
          <p:nvPr/>
        </p:nvSpPr>
        <p:spPr bwMode="auto">
          <a:xfrm>
            <a:off x="3206183" y="3353411"/>
            <a:ext cx="360664" cy="360664"/>
          </a:xfrm>
          <a:prstGeom prst="ellips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49" name="Oval 89"/>
          <p:cNvSpPr>
            <a:spLocks noChangeArrowheads="1"/>
          </p:cNvSpPr>
          <p:nvPr/>
        </p:nvSpPr>
        <p:spPr bwMode="auto">
          <a:xfrm>
            <a:off x="2530233" y="4541980"/>
            <a:ext cx="308438" cy="3084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50" name="Rectangle 74"/>
          <p:cNvSpPr>
            <a:spLocks noChangeArrowheads="1"/>
          </p:cNvSpPr>
          <p:nvPr/>
        </p:nvSpPr>
        <p:spPr bwMode="auto">
          <a:xfrm>
            <a:off x="3195311" y="3741245"/>
            <a:ext cx="382781" cy="270003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52" name="Line 30"/>
          <p:cNvSpPr>
            <a:spLocks noChangeShapeType="1"/>
          </p:cNvSpPr>
          <p:nvPr/>
        </p:nvSpPr>
        <p:spPr bwMode="auto">
          <a:xfrm flipH="1">
            <a:off x="2685520" y="4491082"/>
            <a:ext cx="1178099" cy="1068244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 flipH="1">
            <a:off x="1760499" y="3884987"/>
            <a:ext cx="1434808" cy="408109"/>
          </a:xfrm>
          <a:prstGeom prst="line">
            <a:avLst/>
          </a:prstGeom>
          <a:noFill/>
          <a:ln w="38100">
            <a:solidFill>
              <a:srgbClr val="3333FF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5" name="Line 30"/>
          <p:cNvSpPr>
            <a:spLocks noChangeShapeType="1"/>
          </p:cNvSpPr>
          <p:nvPr/>
        </p:nvSpPr>
        <p:spPr bwMode="auto">
          <a:xfrm flipH="1">
            <a:off x="4551830" y="3371480"/>
            <a:ext cx="2841782" cy="110761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7" name="Line 30"/>
          <p:cNvSpPr>
            <a:spLocks noChangeShapeType="1"/>
          </p:cNvSpPr>
          <p:nvPr/>
        </p:nvSpPr>
        <p:spPr bwMode="auto">
          <a:xfrm flipH="1" flipV="1">
            <a:off x="4551830" y="3483400"/>
            <a:ext cx="2569666" cy="1152224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42" name="Picture 42" descr="gar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96" y="2869219"/>
            <a:ext cx="1620000" cy="1000954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628800"/>
            <a:ext cx="1620000" cy="1105909"/>
          </a:xfrm>
          <a:prstGeom prst="rect">
            <a:avLst/>
          </a:prstGeom>
          <a:ln w="38100">
            <a:solidFill>
              <a:srgbClr val="00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テキスト ボックス 4"/>
          <p:cNvSpPr txBox="1">
            <a:spLocks noChangeArrowheads="1"/>
          </p:cNvSpPr>
          <p:nvPr/>
        </p:nvSpPr>
        <p:spPr bwMode="auto">
          <a:xfrm>
            <a:off x="7546651" y="2385896"/>
            <a:ext cx="855275" cy="348813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SRILAC</a:t>
            </a:r>
          </a:p>
        </p:txBody>
      </p:sp>
      <p:sp>
        <p:nvSpPr>
          <p:cNvPr id="44" name="テキスト ボックス 4"/>
          <p:cNvSpPr txBox="1">
            <a:spLocks noChangeArrowheads="1"/>
          </p:cNvSpPr>
          <p:nvPr/>
        </p:nvSpPr>
        <p:spPr bwMode="auto">
          <a:xfrm>
            <a:off x="7834481" y="3521360"/>
            <a:ext cx="784031" cy="348813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GARIS</a:t>
            </a: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" y="5092520"/>
            <a:ext cx="1622400" cy="121680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23808" y="2390256"/>
            <a:ext cx="1620000" cy="1214858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2757" y="3740473"/>
            <a:ext cx="1620000" cy="1128687"/>
          </a:xfrm>
          <a:prstGeom prst="rect">
            <a:avLst/>
          </a:prstGeom>
          <a:solidFill>
            <a:srgbClr val="FF0000"/>
          </a:solidFill>
          <a:ln w="38100">
            <a:solidFill>
              <a:srgbClr val="3333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テキスト ボックス 4"/>
          <p:cNvSpPr txBox="1">
            <a:spLocks noChangeArrowheads="1"/>
          </p:cNvSpPr>
          <p:nvPr/>
        </p:nvSpPr>
        <p:spPr bwMode="auto">
          <a:xfrm>
            <a:off x="633774" y="4520347"/>
            <a:ext cx="597967" cy="348813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AVF</a:t>
            </a:r>
          </a:p>
        </p:txBody>
      </p:sp>
      <p:pic>
        <p:nvPicPr>
          <p:cNvPr id="27" name="Picture 100" descr="E:\マイ ピクチャ\RIKEN実験\AVF SHE Chemistry\051120 高部さん\DSC0332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01902" y="3747574"/>
            <a:ext cx="648000" cy="485942"/>
          </a:xfrm>
          <a:prstGeom prst="rect">
            <a:avLst/>
          </a:prstGeom>
          <a:noFill/>
          <a:ln w="19050">
            <a:solidFill>
              <a:srgbClr val="3333FF"/>
            </a:solidFill>
          </a:ln>
          <a:effectLst/>
        </p:spPr>
      </p:pic>
      <p:sp>
        <p:nvSpPr>
          <p:cNvPr id="58" name="テキスト ボックス 4"/>
          <p:cNvSpPr txBox="1">
            <a:spLocks noChangeArrowheads="1"/>
          </p:cNvSpPr>
          <p:nvPr/>
        </p:nvSpPr>
        <p:spPr bwMode="auto">
          <a:xfrm>
            <a:off x="414175" y="5960507"/>
            <a:ext cx="927284" cy="348813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Hot Lab.</a:t>
            </a:r>
          </a:p>
        </p:txBody>
      </p:sp>
      <p:sp>
        <p:nvSpPr>
          <p:cNvPr id="59" name="テキスト ボックス 4"/>
          <p:cNvSpPr txBox="1">
            <a:spLocks noChangeArrowheads="1"/>
          </p:cNvSpPr>
          <p:nvPr/>
        </p:nvSpPr>
        <p:spPr bwMode="auto">
          <a:xfrm>
            <a:off x="1570166" y="3256301"/>
            <a:ext cx="927284" cy="348813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Hot Lab.</a:t>
            </a:r>
          </a:p>
        </p:txBody>
      </p:sp>
      <p:pic>
        <p:nvPicPr>
          <p:cNvPr id="30" name="Picture 4" descr="C:\Users\Hiromitsu Haba\Pictures\RIKEN実験\LINAC GARIS Exp\080907 GARIS Gas-jet\DSC0694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83512" y="2859212"/>
            <a:ext cx="648000" cy="486066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70" name="Picture 2" descr="C:\Users\Hiromitsu Haba\Pictures\RIKEN実験\理研加速器プロ\SRC写真\SRC_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30" y="5559362"/>
            <a:ext cx="1601650" cy="1216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FF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Picture 3" descr="C:\Users\Hiromitsu Haba\Pictures\RIKEN実験\理研加速器プロ\BigRIPS写真\BigRIPS_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36" y="5445224"/>
            <a:ext cx="1825201" cy="1216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FF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テキスト ボックス 4"/>
          <p:cNvSpPr txBox="1">
            <a:spLocks noChangeArrowheads="1"/>
          </p:cNvSpPr>
          <p:nvPr/>
        </p:nvSpPr>
        <p:spPr bwMode="auto">
          <a:xfrm>
            <a:off x="4118037" y="6433745"/>
            <a:ext cx="617836" cy="348813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SRC</a:t>
            </a:r>
          </a:p>
        </p:txBody>
      </p:sp>
      <p:sp>
        <p:nvSpPr>
          <p:cNvPr id="75" name="テキスト ボックス 4"/>
          <p:cNvSpPr txBox="1">
            <a:spLocks noChangeArrowheads="1"/>
          </p:cNvSpPr>
          <p:nvPr/>
        </p:nvSpPr>
        <p:spPr bwMode="auto">
          <a:xfrm>
            <a:off x="5796944" y="6319607"/>
            <a:ext cx="910585" cy="348813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BigRIPS</a:t>
            </a:r>
          </a:p>
        </p:txBody>
      </p:sp>
      <p:sp>
        <p:nvSpPr>
          <p:cNvPr id="79" name="Rectangle 74"/>
          <p:cNvSpPr>
            <a:spLocks noChangeArrowheads="1"/>
          </p:cNvSpPr>
          <p:nvPr/>
        </p:nvSpPr>
        <p:spPr bwMode="auto">
          <a:xfrm>
            <a:off x="4628146" y="4481713"/>
            <a:ext cx="504056" cy="404147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80" name="Line 30"/>
          <p:cNvSpPr>
            <a:spLocks noChangeShapeType="1"/>
          </p:cNvSpPr>
          <p:nvPr/>
        </p:nvSpPr>
        <p:spPr bwMode="auto">
          <a:xfrm flipH="1">
            <a:off x="4479739" y="4885860"/>
            <a:ext cx="380293" cy="657493"/>
          </a:xfrm>
          <a:prstGeom prst="line">
            <a:avLst/>
          </a:prstGeom>
          <a:noFill/>
          <a:ln w="38100">
            <a:solidFill>
              <a:srgbClr val="FF00FF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81" name="Oval 89"/>
          <p:cNvSpPr>
            <a:spLocks noChangeArrowheads="1"/>
          </p:cNvSpPr>
          <p:nvPr/>
        </p:nvSpPr>
        <p:spPr bwMode="auto">
          <a:xfrm rot="17783990">
            <a:off x="4877988" y="4635081"/>
            <a:ext cx="1217316" cy="359567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82" name="Line 30"/>
          <p:cNvSpPr>
            <a:spLocks noChangeShapeType="1"/>
          </p:cNvSpPr>
          <p:nvPr/>
        </p:nvSpPr>
        <p:spPr bwMode="auto">
          <a:xfrm>
            <a:off x="5678200" y="4885861"/>
            <a:ext cx="586468" cy="552967"/>
          </a:xfrm>
          <a:prstGeom prst="line">
            <a:avLst/>
          </a:prstGeom>
          <a:noFill/>
          <a:ln w="38100">
            <a:solidFill>
              <a:srgbClr val="FF00FF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172575" y="539677"/>
            <a:ext cx="5916383" cy="1646605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6213" indent="-176213" defTabSz="1255713">
              <a:spcBef>
                <a:spcPts val="300"/>
              </a:spcBef>
              <a:tabLst>
                <a:tab pos="1163638" algn="l"/>
              </a:tabLst>
            </a:pP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Production of &gt;100 RIs for application studies</a:t>
            </a:r>
            <a:r>
              <a:rPr lang="ja-JP" altLang="en-US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at</a:t>
            </a:r>
            <a:r>
              <a:rPr lang="ja-JP" altLang="en-US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AVF, RRC, and SRILAC at RIKEN</a:t>
            </a:r>
            <a:r>
              <a:rPr lang="ja-JP" altLang="en-US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RIBF</a:t>
            </a:r>
          </a:p>
          <a:p>
            <a:pPr marL="176213" indent="-176213" defTabSz="1255713">
              <a:spcBef>
                <a:spcPts val="300"/>
              </a:spcBef>
              <a:tabLst>
                <a:tab pos="1163638" algn="l"/>
              </a:tabLst>
            </a:pPr>
            <a:r>
              <a:rPr lang="en-US" altLang="ja-JP" sz="2400" dirty="0">
                <a:solidFill>
                  <a:prstClr val="black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•</a:t>
            </a: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SHE chemistry: </a:t>
            </a:r>
            <a:r>
              <a:rPr lang="en-US" altLang="ja-JP" sz="2400" baseline="300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261</a:t>
            </a: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Rf, </a:t>
            </a:r>
            <a:r>
              <a:rPr lang="en-US" altLang="ja-JP" sz="2400" baseline="300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262</a:t>
            </a: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Db, </a:t>
            </a:r>
            <a:r>
              <a:rPr lang="en-US" altLang="ja-JP" sz="2400" baseline="300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265</a:t>
            </a: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Sg, and </a:t>
            </a:r>
            <a:r>
              <a:rPr lang="en-US" altLang="ja-JP" sz="2400" baseline="300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267</a:t>
            </a: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Bh</a:t>
            </a:r>
          </a:p>
          <a:p>
            <a:pPr marL="176213" indent="-176213" defTabSz="1255713">
              <a:spcBef>
                <a:spcPts val="300"/>
              </a:spcBef>
              <a:tabLst>
                <a:tab pos="1163638" algn="l"/>
              </a:tabLst>
            </a:pPr>
            <a:r>
              <a:rPr lang="en-US" altLang="ja-JP" sz="2400" dirty="0">
                <a:solidFill>
                  <a:prstClr val="black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•</a:t>
            </a: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Targeted </a:t>
            </a:r>
            <a:r>
              <a:rPr lang="el-GR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α-</a:t>
            </a: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particle therapy: </a:t>
            </a:r>
            <a:r>
              <a:rPr lang="en-US" altLang="ja-JP" sz="2400" baseline="300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211</a:t>
            </a:r>
            <a:r>
              <a:rPr lang="en-US" altLang="ja-JP" sz="24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At</a:t>
            </a:r>
          </a:p>
        </p:txBody>
      </p:sp>
      <p:sp>
        <p:nvSpPr>
          <p:cNvPr id="56" name="Line 30"/>
          <p:cNvSpPr>
            <a:spLocks noChangeShapeType="1"/>
          </p:cNvSpPr>
          <p:nvPr/>
        </p:nvSpPr>
        <p:spPr bwMode="auto">
          <a:xfrm>
            <a:off x="2678553" y="4850418"/>
            <a:ext cx="6968" cy="683871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07334" y="5564003"/>
            <a:ext cx="1693511" cy="1216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130" descr="C:\Documents and Settings\Hiromitsu Haba\デスクトップ\DSCN126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45" y="5559362"/>
            <a:ext cx="648000" cy="48676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4"/>
          <p:cNvSpPr txBox="1">
            <a:spLocks noChangeArrowheads="1"/>
          </p:cNvSpPr>
          <p:nvPr/>
        </p:nvSpPr>
        <p:spPr bwMode="auto">
          <a:xfrm>
            <a:off x="2345171" y="6431990"/>
            <a:ext cx="617836" cy="348813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RRC</a:t>
            </a:r>
          </a:p>
        </p:txBody>
      </p:sp>
      <p:pic>
        <p:nvPicPr>
          <p:cNvPr id="60" name="図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005064"/>
            <a:ext cx="1620000" cy="121500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46" name="テキスト ボックス 4"/>
          <p:cNvSpPr txBox="1">
            <a:spLocks noChangeArrowheads="1"/>
          </p:cNvSpPr>
          <p:nvPr/>
        </p:nvSpPr>
        <p:spPr bwMode="auto">
          <a:xfrm>
            <a:off x="7510646" y="4871251"/>
            <a:ext cx="927284" cy="348813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Hot Lab.</a:t>
            </a:r>
          </a:p>
        </p:txBody>
      </p:sp>
      <p:sp>
        <p:nvSpPr>
          <p:cNvPr id="62" name="テキスト ボックス 4"/>
          <p:cNvSpPr txBox="1">
            <a:spLocks noChangeArrowheads="1"/>
          </p:cNvSpPr>
          <p:nvPr/>
        </p:nvSpPr>
        <p:spPr bwMode="auto">
          <a:xfrm>
            <a:off x="6802157" y="1142372"/>
            <a:ext cx="1152128" cy="348813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RIKEN RIs</a:t>
            </a: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76693" y="5559326"/>
            <a:ext cx="1817331" cy="1137891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テキスト ボックス 4"/>
          <p:cNvSpPr txBox="1">
            <a:spLocks noChangeArrowheads="1"/>
          </p:cNvSpPr>
          <p:nvPr/>
        </p:nvSpPr>
        <p:spPr bwMode="auto">
          <a:xfrm>
            <a:off x="7639766" y="6320547"/>
            <a:ext cx="1091184" cy="348813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HG丸ｺﾞｼｯｸM-PRO" pitchFamily="50" charset="-128"/>
                <a:cs typeface="Arial" panose="020B0604020202020204" pitchFamily="34" charset="0"/>
              </a:rPr>
              <a:t>RI Center</a:t>
            </a:r>
          </a:p>
        </p:txBody>
      </p:sp>
    </p:spTree>
    <p:extLst>
      <p:ext uri="{BB962C8B-B14F-4D97-AF65-F5344CB8AC3E}">
        <p14:creationId xmlns:p14="http://schemas.microsoft.com/office/powerpoint/2010/main" val="827953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エンジン, ブルー が含まれている画像&#10;&#10;自動的に生成された説明">
            <a:extLst>
              <a:ext uri="{FF2B5EF4-FFF2-40B4-BE49-F238E27FC236}">
                <a16:creationId xmlns:a16="http://schemas.microsoft.com/office/drawing/2014/main" id="{28447BA1-2B88-4352-9FEE-2E278F71F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84" y="4788349"/>
            <a:ext cx="2256000" cy="169200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t="9931"/>
          <a:stretch/>
        </p:blipFill>
        <p:spPr>
          <a:xfrm>
            <a:off x="498330" y="1171809"/>
            <a:ext cx="5184576" cy="40082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67302" y="4743911"/>
            <a:ext cx="3882203" cy="2070000"/>
          </a:xfrm>
          <a:prstGeom prst="rect">
            <a:avLst/>
          </a:prstGeom>
          <a:ln>
            <a:noFill/>
          </a:ln>
        </p:spPr>
      </p:pic>
      <p:cxnSp>
        <p:nvCxnSpPr>
          <p:cNvPr id="18" name="直線コネクタ 17"/>
          <p:cNvCxnSpPr>
            <a:cxnSpLocks/>
            <a:stCxn id="7" idx="1"/>
          </p:cNvCxnSpPr>
          <p:nvPr/>
        </p:nvCxnSpPr>
        <p:spPr>
          <a:xfrm flipH="1" flipV="1">
            <a:off x="3275857" y="5927532"/>
            <a:ext cx="1001882" cy="467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2512382" y="1525500"/>
            <a:ext cx="2002692" cy="490343"/>
          </a:xfrm>
          <a:prstGeom prst="rect">
            <a:avLst/>
          </a:prstGeom>
          <a:noFill/>
          <a:ln w="38100">
            <a:solidFill>
              <a:srgbClr val="FF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757779" y="5009413"/>
            <a:ext cx="2317071" cy="1577818"/>
          </a:xfrm>
          <a:prstGeom prst="rect">
            <a:avLst/>
          </a:prstGeom>
          <a:noFill/>
          <a:ln w="38100">
            <a:solidFill>
              <a:srgbClr val="FF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16" y="2698759"/>
            <a:ext cx="2836637" cy="189000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6791915" y="4195172"/>
            <a:ext cx="1633639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Arial" panose="020B0604020202020204" pitchFamily="34" charset="0"/>
              </a:rPr>
              <a:t>28 GHz ECRIS</a:t>
            </a:r>
          </a:p>
        </p:txBody>
      </p:sp>
      <p:cxnSp>
        <p:nvCxnSpPr>
          <p:cNvPr id="38" name="直線コネクタ 37"/>
          <p:cNvCxnSpPr>
            <a:cxnSpLocks/>
            <a:stCxn id="41" idx="1"/>
          </p:cNvCxnSpPr>
          <p:nvPr/>
        </p:nvCxnSpPr>
        <p:spPr>
          <a:xfrm flipH="1" flipV="1">
            <a:off x="2598985" y="3632947"/>
            <a:ext cx="861282" cy="7519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7290096" y="6054435"/>
            <a:ext cx="113397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GARIS III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515126" y="323125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Calibri" panose="020F0502020204030204" pitchFamily="34" charset="0"/>
              </a:rPr>
              <a:t>–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3999E99-774B-427B-97DC-7CC0366BB380}"/>
              </a:ext>
            </a:extLst>
          </p:cNvPr>
          <p:cNvSpPr/>
          <p:nvPr/>
        </p:nvSpPr>
        <p:spPr>
          <a:xfrm>
            <a:off x="163495" y="574211"/>
            <a:ext cx="5598613" cy="884538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Developments of large-scale RI production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Applications of SHE and medical RIs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9D200F0A-08CA-4F60-B26D-3FF6996A9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67" y="2763137"/>
            <a:ext cx="2520000" cy="1889999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/>
          <p:cNvSpPr txBox="1"/>
          <p:nvPr/>
        </p:nvSpPr>
        <p:spPr>
          <a:xfrm>
            <a:off x="3393967" y="4045055"/>
            <a:ext cx="2652600" cy="5909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RI</a:t>
            </a:r>
            <a:r>
              <a:rPr lang="ja-JP" alt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+mn-lt"/>
                <a:cs typeface="Arial" panose="020B0604020202020204" pitchFamily="34" charset="0"/>
              </a:rPr>
              <a:t>production</a:t>
            </a:r>
            <a:r>
              <a:rPr lang="ja-JP" alt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+mn-lt"/>
                <a:cs typeface="Arial" panose="020B0604020202020204" pitchFamily="34" charset="0"/>
              </a:rPr>
              <a:t>beam</a:t>
            </a:r>
            <a:r>
              <a:rPr lang="ja-JP" alt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+mn-lt"/>
                <a:cs typeface="Arial" panose="020B0604020202020204" pitchFamily="34" charset="0"/>
              </a:rPr>
              <a:t>line</a:t>
            </a:r>
            <a:r>
              <a:rPr lang="ja-JP" alt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+mn-lt"/>
                <a:cs typeface="Arial" panose="020B0604020202020204" pitchFamily="34" charset="0"/>
              </a:rPr>
              <a:t>under construction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08" y="327417"/>
            <a:ext cx="3274387" cy="2235295"/>
          </a:xfrm>
          <a:prstGeom prst="rect">
            <a:avLst/>
          </a:prstGeom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5851678" y="2153611"/>
            <a:ext cx="2316302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Arial" panose="020B0604020202020204" pitchFamily="34" charset="0"/>
              </a:rPr>
              <a:t>SRILAC (Jan., 2020~)</a:t>
            </a:r>
          </a:p>
        </p:txBody>
      </p:sp>
      <p:pic>
        <p:nvPicPr>
          <p:cNvPr id="7" name="図 6" descr="屋内, 建物, グリーン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7D698590-E214-4660-93F4-114D623383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39" y="5086208"/>
            <a:ext cx="2256000" cy="169200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72259B6F-8653-403F-B580-FC8036D5035F}"/>
              </a:ext>
            </a:extLst>
          </p:cNvPr>
          <p:cNvCxnSpPr>
            <a:cxnSpLocks/>
          </p:cNvCxnSpPr>
          <p:nvPr/>
        </p:nvCxnSpPr>
        <p:spPr>
          <a:xfrm flipH="1" flipV="1">
            <a:off x="1598417" y="4455877"/>
            <a:ext cx="1098561" cy="423777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70DAB375-B38B-4E32-951B-69AC8D92DC27}"/>
              </a:ext>
            </a:extLst>
          </p:cNvPr>
          <p:cNvCxnSpPr>
            <a:cxnSpLocks/>
          </p:cNvCxnSpPr>
          <p:nvPr/>
        </p:nvCxnSpPr>
        <p:spPr>
          <a:xfrm flipH="1">
            <a:off x="2696978" y="4879653"/>
            <a:ext cx="4032106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36CF4D4-3168-43CC-97F5-7DE25A124ABD}"/>
              </a:ext>
            </a:extLst>
          </p:cNvPr>
          <p:cNvSpPr/>
          <p:nvPr/>
        </p:nvSpPr>
        <p:spPr>
          <a:xfrm>
            <a:off x="2051720" y="2045012"/>
            <a:ext cx="3058249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Super-Conducting Quarter-Wavelength Resonator</a:t>
            </a: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E667DD0E-FDF5-4126-BFEA-B5E2A15B8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-27384"/>
            <a:ext cx="9289032" cy="57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ja-JP" sz="2800" dirty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>Upgrade of RILAC for RI production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AFEB119-D34E-41C6-95B6-47186C82E8D4}"/>
              </a:ext>
            </a:extLst>
          </p:cNvPr>
          <p:cNvSpPr txBox="1"/>
          <p:nvPr/>
        </p:nvSpPr>
        <p:spPr>
          <a:xfrm>
            <a:off x="1588789" y="3074293"/>
            <a:ext cx="1650600" cy="395173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Medical RIs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4B997A6-E3C1-474F-B30F-D000AC415754}"/>
              </a:ext>
            </a:extLst>
          </p:cNvPr>
          <p:cNvSpPr txBox="1"/>
          <p:nvPr/>
        </p:nvSpPr>
        <p:spPr>
          <a:xfrm>
            <a:off x="464676" y="4605191"/>
            <a:ext cx="1177589" cy="395173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SHE RIs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CB46A69-149C-4D35-A47C-BC5605677AB6}"/>
              </a:ext>
            </a:extLst>
          </p:cNvPr>
          <p:cNvSpPr txBox="1"/>
          <p:nvPr/>
        </p:nvSpPr>
        <p:spPr>
          <a:xfrm>
            <a:off x="4454657" y="6368395"/>
            <a:ext cx="1902164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Nucl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.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Chem. Lab.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2113A877-A14A-42AF-8F16-E00A74C04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6753" y="327417"/>
            <a:ext cx="699742" cy="2235600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  <a:effectLst/>
        </p:spPr>
      </p:pic>
      <p:sp>
        <p:nvSpPr>
          <p:cNvPr id="47" name="Text Box 34">
            <a:extLst>
              <a:ext uri="{FF2B5EF4-FFF2-40B4-BE49-F238E27FC236}">
                <a16:creationId xmlns:a16="http://schemas.microsoft.com/office/drawing/2014/main" id="{4DD84158-404F-40F4-A1E7-E88A05F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387" y="2153611"/>
            <a:ext cx="834473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Arial" panose="020B0604020202020204" pitchFamily="34" charset="0"/>
              </a:rPr>
              <a:t>QWR</a:t>
            </a:r>
          </a:p>
        </p:txBody>
      </p:sp>
    </p:spTree>
    <p:extLst>
      <p:ext uri="{BB962C8B-B14F-4D97-AF65-F5344CB8AC3E}">
        <p14:creationId xmlns:p14="http://schemas.microsoft.com/office/powerpoint/2010/main" val="94117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4067944" y="303535"/>
            <a:ext cx="5216268" cy="6537249"/>
            <a:chOff x="251520" y="548680"/>
            <a:chExt cx="4856228" cy="6086032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251520" y="548680"/>
              <a:ext cx="4856228" cy="6086032"/>
              <a:chOff x="251520" y="548680"/>
              <a:chExt cx="4856228" cy="6086032"/>
            </a:xfrm>
          </p:grpSpPr>
          <p:pic>
            <p:nvPicPr>
              <p:cNvPr id="2" name="図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1520" y="548680"/>
                <a:ext cx="4856228" cy="6086032"/>
              </a:xfrm>
              <a:prstGeom prst="rect">
                <a:avLst/>
              </a:prstGeom>
            </p:spPr>
          </p:pic>
          <p:sp>
            <p:nvSpPr>
              <p:cNvPr id="3" name="正方形/長方形 2"/>
              <p:cNvSpPr/>
              <p:nvPr/>
            </p:nvSpPr>
            <p:spPr bwMode="auto">
              <a:xfrm>
                <a:off x="630477" y="2012514"/>
                <a:ext cx="1657612" cy="120341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HG丸ｺﾞｼｯｸM-PRO" pitchFamily="50" charset="-128"/>
                  <a:cs typeface="+mn-cs"/>
                </a:endParaRPr>
              </a:p>
            </p:txBody>
          </p:sp>
        </p:grpSp>
        <p:cxnSp>
          <p:nvCxnSpPr>
            <p:cNvPr id="6" name="直線コネクタ 5"/>
            <p:cNvCxnSpPr/>
            <p:nvPr/>
          </p:nvCxnSpPr>
          <p:spPr bwMode="auto">
            <a:xfrm flipV="1">
              <a:off x="3364564" y="1497309"/>
              <a:ext cx="0" cy="20162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直線コネクタ 6"/>
            <p:cNvCxnSpPr/>
            <p:nvPr/>
          </p:nvCxnSpPr>
          <p:spPr bwMode="auto">
            <a:xfrm flipV="1">
              <a:off x="2665359" y="574760"/>
              <a:ext cx="0" cy="198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直線コネクタ 7"/>
            <p:cNvCxnSpPr/>
            <p:nvPr/>
          </p:nvCxnSpPr>
          <p:spPr bwMode="auto">
            <a:xfrm>
              <a:off x="2665359" y="1493134"/>
              <a:ext cx="69920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楕円 10"/>
            <p:cNvSpPr/>
            <p:nvPr/>
          </p:nvSpPr>
          <p:spPr bwMode="auto">
            <a:xfrm>
              <a:off x="3310812" y="3484192"/>
              <a:ext cx="107504" cy="10750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+mn-cs"/>
              </a:endParaRPr>
            </a:p>
          </p:txBody>
        </p:sp>
      </p:grp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3869" y="-33033"/>
            <a:ext cx="3991284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RIKEN 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78391" y="3966089"/>
            <a:ext cx="4270930" cy="2847287"/>
            <a:chOff x="-674440" y="0"/>
            <a:chExt cx="10287000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2" descr="http://common.riken.jp/office/pr_office-sect/jpn/09youshiki/photo/wako/wak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74440" y="0"/>
              <a:ext cx="10287000" cy="68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フリーフォーム 18"/>
            <p:cNvSpPr/>
            <p:nvPr/>
          </p:nvSpPr>
          <p:spPr>
            <a:xfrm>
              <a:off x="-551144" y="1432142"/>
              <a:ext cx="9494728" cy="4363233"/>
            </a:xfrm>
            <a:custGeom>
              <a:avLst/>
              <a:gdLst>
                <a:gd name="connsiteX0" fmla="*/ 0 w 8166970"/>
                <a:gd name="connsiteY0" fmla="*/ 2313140 h 4388285"/>
                <a:gd name="connsiteX1" fmla="*/ 6951945 w 8166970"/>
                <a:gd name="connsiteY1" fmla="*/ 4388285 h 4388285"/>
                <a:gd name="connsiteX2" fmla="*/ 7240044 w 8166970"/>
                <a:gd name="connsiteY2" fmla="*/ 4229622 h 4388285"/>
                <a:gd name="connsiteX3" fmla="*/ 7515616 w 8166970"/>
                <a:gd name="connsiteY3" fmla="*/ 3653425 h 4388285"/>
                <a:gd name="connsiteX4" fmla="*/ 7536493 w 8166970"/>
                <a:gd name="connsiteY4" fmla="*/ 2901863 h 4388285"/>
                <a:gd name="connsiteX5" fmla="*/ 7536493 w 8166970"/>
                <a:gd name="connsiteY5" fmla="*/ 1870554 h 4388285"/>
                <a:gd name="connsiteX6" fmla="*/ 7653402 w 8166970"/>
                <a:gd name="connsiteY6" fmla="*/ 1127343 h 4388285"/>
                <a:gd name="connsiteX7" fmla="*/ 7870520 w 8166970"/>
                <a:gd name="connsiteY7" fmla="*/ 801666 h 4388285"/>
                <a:gd name="connsiteX8" fmla="*/ 8166970 w 8166970"/>
                <a:gd name="connsiteY8" fmla="*/ 413359 h 4388285"/>
                <a:gd name="connsiteX9" fmla="*/ 7640876 w 8166970"/>
                <a:gd name="connsiteY9" fmla="*/ 233820 h 4388285"/>
                <a:gd name="connsiteX10" fmla="*/ 6864263 w 8166970"/>
                <a:gd name="connsiteY10" fmla="*/ 79332 h 4388285"/>
                <a:gd name="connsiteX11" fmla="*/ 6141928 w 8166970"/>
                <a:gd name="connsiteY11" fmla="*/ 0 h 4388285"/>
                <a:gd name="connsiteX12" fmla="*/ 5361139 w 8166970"/>
                <a:gd name="connsiteY12" fmla="*/ 54280 h 4388285"/>
                <a:gd name="connsiteX13" fmla="*/ 4630454 w 8166970"/>
                <a:gd name="connsiteY13" fmla="*/ 141962 h 4388285"/>
                <a:gd name="connsiteX14" fmla="*/ 4033381 w 8166970"/>
                <a:gd name="connsiteY14" fmla="*/ 175365 h 4388285"/>
                <a:gd name="connsiteX15" fmla="*/ 4200394 w 8166970"/>
                <a:gd name="connsiteY15" fmla="*/ 638828 h 4388285"/>
                <a:gd name="connsiteX16" fmla="*/ 4597052 w 8166970"/>
                <a:gd name="connsiteY16" fmla="*/ 1089765 h 4388285"/>
                <a:gd name="connsiteX17" fmla="*/ 4876800 w 8166970"/>
                <a:gd name="connsiteY17" fmla="*/ 1402915 h 4388285"/>
                <a:gd name="connsiteX18" fmla="*/ 5503101 w 8166970"/>
                <a:gd name="connsiteY18" fmla="*/ 1444669 h 4388285"/>
                <a:gd name="connsiteX19" fmla="*/ 6016668 w 8166970"/>
                <a:gd name="connsiteY19" fmla="*/ 1277655 h 4388285"/>
                <a:gd name="connsiteX20" fmla="*/ 6116876 w 8166970"/>
                <a:gd name="connsiteY20" fmla="*/ 1423792 h 4388285"/>
                <a:gd name="connsiteX21" fmla="*/ 6116876 w 8166970"/>
                <a:gd name="connsiteY21" fmla="*/ 1682663 h 4388285"/>
                <a:gd name="connsiteX22" fmla="*/ 2914389 w 8166970"/>
                <a:gd name="connsiteY22" fmla="*/ 1774521 h 4388285"/>
                <a:gd name="connsiteX23" fmla="*/ 951978 w 8166970"/>
                <a:gd name="connsiteY23" fmla="*/ 1540702 h 4388285"/>
                <a:gd name="connsiteX24" fmla="*/ 0 w 8166970"/>
                <a:gd name="connsiteY24" fmla="*/ 2313140 h 4388285"/>
                <a:gd name="connsiteX0" fmla="*/ 0 w 8166970"/>
                <a:gd name="connsiteY0" fmla="*/ 2313140 h 4388285"/>
                <a:gd name="connsiteX1" fmla="*/ 6951945 w 8166970"/>
                <a:gd name="connsiteY1" fmla="*/ 4388285 h 4388285"/>
                <a:gd name="connsiteX2" fmla="*/ 7240044 w 8166970"/>
                <a:gd name="connsiteY2" fmla="*/ 4229622 h 4388285"/>
                <a:gd name="connsiteX3" fmla="*/ 7515616 w 8166970"/>
                <a:gd name="connsiteY3" fmla="*/ 3653425 h 4388285"/>
                <a:gd name="connsiteX4" fmla="*/ 7536493 w 8166970"/>
                <a:gd name="connsiteY4" fmla="*/ 2901863 h 4388285"/>
                <a:gd name="connsiteX5" fmla="*/ 7536493 w 8166970"/>
                <a:gd name="connsiteY5" fmla="*/ 1870554 h 4388285"/>
                <a:gd name="connsiteX6" fmla="*/ 7720208 w 8166970"/>
                <a:gd name="connsiteY6" fmla="*/ 1148219 h 4388285"/>
                <a:gd name="connsiteX7" fmla="*/ 7870520 w 8166970"/>
                <a:gd name="connsiteY7" fmla="*/ 801666 h 4388285"/>
                <a:gd name="connsiteX8" fmla="*/ 8166970 w 8166970"/>
                <a:gd name="connsiteY8" fmla="*/ 413359 h 4388285"/>
                <a:gd name="connsiteX9" fmla="*/ 7640876 w 8166970"/>
                <a:gd name="connsiteY9" fmla="*/ 233820 h 4388285"/>
                <a:gd name="connsiteX10" fmla="*/ 6864263 w 8166970"/>
                <a:gd name="connsiteY10" fmla="*/ 79332 h 4388285"/>
                <a:gd name="connsiteX11" fmla="*/ 6141928 w 8166970"/>
                <a:gd name="connsiteY11" fmla="*/ 0 h 4388285"/>
                <a:gd name="connsiteX12" fmla="*/ 5361139 w 8166970"/>
                <a:gd name="connsiteY12" fmla="*/ 54280 h 4388285"/>
                <a:gd name="connsiteX13" fmla="*/ 4630454 w 8166970"/>
                <a:gd name="connsiteY13" fmla="*/ 141962 h 4388285"/>
                <a:gd name="connsiteX14" fmla="*/ 4033381 w 8166970"/>
                <a:gd name="connsiteY14" fmla="*/ 175365 h 4388285"/>
                <a:gd name="connsiteX15" fmla="*/ 4200394 w 8166970"/>
                <a:gd name="connsiteY15" fmla="*/ 638828 h 4388285"/>
                <a:gd name="connsiteX16" fmla="*/ 4597052 w 8166970"/>
                <a:gd name="connsiteY16" fmla="*/ 1089765 h 4388285"/>
                <a:gd name="connsiteX17" fmla="*/ 4876800 w 8166970"/>
                <a:gd name="connsiteY17" fmla="*/ 1402915 h 4388285"/>
                <a:gd name="connsiteX18" fmla="*/ 5503101 w 8166970"/>
                <a:gd name="connsiteY18" fmla="*/ 1444669 h 4388285"/>
                <a:gd name="connsiteX19" fmla="*/ 6016668 w 8166970"/>
                <a:gd name="connsiteY19" fmla="*/ 1277655 h 4388285"/>
                <a:gd name="connsiteX20" fmla="*/ 6116876 w 8166970"/>
                <a:gd name="connsiteY20" fmla="*/ 1423792 h 4388285"/>
                <a:gd name="connsiteX21" fmla="*/ 6116876 w 8166970"/>
                <a:gd name="connsiteY21" fmla="*/ 1682663 h 4388285"/>
                <a:gd name="connsiteX22" fmla="*/ 2914389 w 8166970"/>
                <a:gd name="connsiteY22" fmla="*/ 1774521 h 4388285"/>
                <a:gd name="connsiteX23" fmla="*/ 951978 w 8166970"/>
                <a:gd name="connsiteY23" fmla="*/ 1540702 h 4388285"/>
                <a:gd name="connsiteX24" fmla="*/ 0 w 8166970"/>
                <a:gd name="connsiteY24" fmla="*/ 2313140 h 4388285"/>
                <a:gd name="connsiteX0" fmla="*/ 0 w 8166970"/>
                <a:gd name="connsiteY0" fmla="*/ 2313140 h 4388285"/>
                <a:gd name="connsiteX1" fmla="*/ 6951945 w 8166970"/>
                <a:gd name="connsiteY1" fmla="*/ 4388285 h 4388285"/>
                <a:gd name="connsiteX2" fmla="*/ 7240044 w 8166970"/>
                <a:gd name="connsiteY2" fmla="*/ 4229622 h 4388285"/>
                <a:gd name="connsiteX3" fmla="*/ 7515616 w 8166970"/>
                <a:gd name="connsiteY3" fmla="*/ 3653425 h 4388285"/>
                <a:gd name="connsiteX4" fmla="*/ 7536493 w 8166970"/>
                <a:gd name="connsiteY4" fmla="*/ 2901863 h 4388285"/>
                <a:gd name="connsiteX5" fmla="*/ 7536493 w 8166970"/>
                <a:gd name="connsiteY5" fmla="*/ 1870554 h 4388285"/>
                <a:gd name="connsiteX6" fmla="*/ 7720208 w 8166970"/>
                <a:gd name="connsiteY6" fmla="*/ 1148219 h 4388285"/>
                <a:gd name="connsiteX7" fmla="*/ 7920624 w 8166970"/>
                <a:gd name="connsiteY7" fmla="*/ 801666 h 4388285"/>
                <a:gd name="connsiteX8" fmla="*/ 8166970 w 8166970"/>
                <a:gd name="connsiteY8" fmla="*/ 413359 h 4388285"/>
                <a:gd name="connsiteX9" fmla="*/ 7640876 w 8166970"/>
                <a:gd name="connsiteY9" fmla="*/ 233820 h 4388285"/>
                <a:gd name="connsiteX10" fmla="*/ 6864263 w 8166970"/>
                <a:gd name="connsiteY10" fmla="*/ 79332 h 4388285"/>
                <a:gd name="connsiteX11" fmla="*/ 6141928 w 8166970"/>
                <a:gd name="connsiteY11" fmla="*/ 0 h 4388285"/>
                <a:gd name="connsiteX12" fmla="*/ 5361139 w 8166970"/>
                <a:gd name="connsiteY12" fmla="*/ 54280 h 4388285"/>
                <a:gd name="connsiteX13" fmla="*/ 4630454 w 8166970"/>
                <a:gd name="connsiteY13" fmla="*/ 141962 h 4388285"/>
                <a:gd name="connsiteX14" fmla="*/ 4033381 w 8166970"/>
                <a:gd name="connsiteY14" fmla="*/ 175365 h 4388285"/>
                <a:gd name="connsiteX15" fmla="*/ 4200394 w 8166970"/>
                <a:gd name="connsiteY15" fmla="*/ 638828 h 4388285"/>
                <a:gd name="connsiteX16" fmla="*/ 4597052 w 8166970"/>
                <a:gd name="connsiteY16" fmla="*/ 1089765 h 4388285"/>
                <a:gd name="connsiteX17" fmla="*/ 4876800 w 8166970"/>
                <a:gd name="connsiteY17" fmla="*/ 1402915 h 4388285"/>
                <a:gd name="connsiteX18" fmla="*/ 5503101 w 8166970"/>
                <a:gd name="connsiteY18" fmla="*/ 1444669 h 4388285"/>
                <a:gd name="connsiteX19" fmla="*/ 6016668 w 8166970"/>
                <a:gd name="connsiteY19" fmla="*/ 1277655 h 4388285"/>
                <a:gd name="connsiteX20" fmla="*/ 6116876 w 8166970"/>
                <a:gd name="connsiteY20" fmla="*/ 1423792 h 4388285"/>
                <a:gd name="connsiteX21" fmla="*/ 6116876 w 8166970"/>
                <a:gd name="connsiteY21" fmla="*/ 1682663 h 4388285"/>
                <a:gd name="connsiteX22" fmla="*/ 2914389 w 8166970"/>
                <a:gd name="connsiteY22" fmla="*/ 1774521 h 4388285"/>
                <a:gd name="connsiteX23" fmla="*/ 951978 w 8166970"/>
                <a:gd name="connsiteY23" fmla="*/ 1540702 h 4388285"/>
                <a:gd name="connsiteX24" fmla="*/ 0 w 8166970"/>
                <a:gd name="connsiteY24" fmla="*/ 2313140 h 4388285"/>
                <a:gd name="connsiteX0" fmla="*/ 0 w 8166970"/>
                <a:gd name="connsiteY0" fmla="*/ 2313140 h 4388285"/>
                <a:gd name="connsiteX1" fmla="*/ 6951945 w 8166970"/>
                <a:gd name="connsiteY1" fmla="*/ 4388285 h 4388285"/>
                <a:gd name="connsiteX2" fmla="*/ 7240044 w 8166970"/>
                <a:gd name="connsiteY2" fmla="*/ 4229622 h 4388285"/>
                <a:gd name="connsiteX3" fmla="*/ 7515616 w 8166970"/>
                <a:gd name="connsiteY3" fmla="*/ 3653425 h 4388285"/>
                <a:gd name="connsiteX4" fmla="*/ 7536493 w 8166970"/>
                <a:gd name="connsiteY4" fmla="*/ 2901863 h 4388285"/>
                <a:gd name="connsiteX5" fmla="*/ 7590772 w 8166970"/>
                <a:gd name="connsiteY5" fmla="*/ 1895606 h 4388285"/>
                <a:gd name="connsiteX6" fmla="*/ 7720208 w 8166970"/>
                <a:gd name="connsiteY6" fmla="*/ 1148219 h 4388285"/>
                <a:gd name="connsiteX7" fmla="*/ 7920624 w 8166970"/>
                <a:gd name="connsiteY7" fmla="*/ 801666 h 4388285"/>
                <a:gd name="connsiteX8" fmla="*/ 8166970 w 8166970"/>
                <a:gd name="connsiteY8" fmla="*/ 413359 h 4388285"/>
                <a:gd name="connsiteX9" fmla="*/ 7640876 w 8166970"/>
                <a:gd name="connsiteY9" fmla="*/ 233820 h 4388285"/>
                <a:gd name="connsiteX10" fmla="*/ 6864263 w 8166970"/>
                <a:gd name="connsiteY10" fmla="*/ 79332 h 4388285"/>
                <a:gd name="connsiteX11" fmla="*/ 6141928 w 8166970"/>
                <a:gd name="connsiteY11" fmla="*/ 0 h 4388285"/>
                <a:gd name="connsiteX12" fmla="*/ 5361139 w 8166970"/>
                <a:gd name="connsiteY12" fmla="*/ 54280 h 4388285"/>
                <a:gd name="connsiteX13" fmla="*/ 4630454 w 8166970"/>
                <a:gd name="connsiteY13" fmla="*/ 141962 h 4388285"/>
                <a:gd name="connsiteX14" fmla="*/ 4033381 w 8166970"/>
                <a:gd name="connsiteY14" fmla="*/ 175365 h 4388285"/>
                <a:gd name="connsiteX15" fmla="*/ 4200394 w 8166970"/>
                <a:gd name="connsiteY15" fmla="*/ 638828 h 4388285"/>
                <a:gd name="connsiteX16" fmla="*/ 4597052 w 8166970"/>
                <a:gd name="connsiteY16" fmla="*/ 1089765 h 4388285"/>
                <a:gd name="connsiteX17" fmla="*/ 4876800 w 8166970"/>
                <a:gd name="connsiteY17" fmla="*/ 1402915 h 4388285"/>
                <a:gd name="connsiteX18" fmla="*/ 5503101 w 8166970"/>
                <a:gd name="connsiteY18" fmla="*/ 1444669 h 4388285"/>
                <a:gd name="connsiteX19" fmla="*/ 6016668 w 8166970"/>
                <a:gd name="connsiteY19" fmla="*/ 1277655 h 4388285"/>
                <a:gd name="connsiteX20" fmla="*/ 6116876 w 8166970"/>
                <a:gd name="connsiteY20" fmla="*/ 1423792 h 4388285"/>
                <a:gd name="connsiteX21" fmla="*/ 6116876 w 8166970"/>
                <a:gd name="connsiteY21" fmla="*/ 1682663 h 4388285"/>
                <a:gd name="connsiteX22" fmla="*/ 2914389 w 8166970"/>
                <a:gd name="connsiteY22" fmla="*/ 1774521 h 4388285"/>
                <a:gd name="connsiteX23" fmla="*/ 951978 w 8166970"/>
                <a:gd name="connsiteY23" fmla="*/ 1540702 h 4388285"/>
                <a:gd name="connsiteX24" fmla="*/ 0 w 8166970"/>
                <a:gd name="connsiteY24" fmla="*/ 2313140 h 4388285"/>
                <a:gd name="connsiteX0" fmla="*/ 0 w 8166970"/>
                <a:gd name="connsiteY0" fmla="*/ 2313140 h 4388285"/>
                <a:gd name="connsiteX1" fmla="*/ 6951945 w 8166970"/>
                <a:gd name="connsiteY1" fmla="*/ 4388285 h 4388285"/>
                <a:gd name="connsiteX2" fmla="*/ 7240044 w 8166970"/>
                <a:gd name="connsiteY2" fmla="*/ 4229622 h 4388285"/>
                <a:gd name="connsiteX3" fmla="*/ 7515616 w 8166970"/>
                <a:gd name="connsiteY3" fmla="*/ 3653425 h 4388285"/>
                <a:gd name="connsiteX4" fmla="*/ 7536493 w 8166970"/>
                <a:gd name="connsiteY4" fmla="*/ 2901863 h 4388285"/>
                <a:gd name="connsiteX5" fmla="*/ 7636701 w 8166970"/>
                <a:gd name="connsiteY5" fmla="*/ 1895606 h 4388285"/>
                <a:gd name="connsiteX6" fmla="*/ 7720208 w 8166970"/>
                <a:gd name="connsiteY6" fmla="*/ 1148219 h 4388285"/>
                <a:gd name="connsiteX7" fmla="*/ 7920624 w 8166970"/>
                <a:gd name="connsiteY7" fmla="*/ 801666 h 4388285"/>
                <a:gd name="connsiteX8" fmla="*/ 8166970 w 8166970"/>
                <a:gd name="connsiteY8" fmla="*/ 413359 h 4388285"/>
                <a:gd name="connsiteX9" fmla="*/ 7640876 w 8166970"/>
                <a:gd name="connsiteY9" fmla="*/ 233820 h 4388285"/>
                <a:gd name="connsiteX10" fmla="*/ 6864263 w 8166970"/>
                <a:gd name="connsiteY10" fmla="*/ 79332 h 4388285"/>
                <a:gd name="connsiteX11" fmla="*/ 6141928 w 8166970"/>
                <a:gd name="connsiteY11" fmla="*/ 0 h 4388285"/>
                <a:gd name="connsiteX12" fmla="*/ 5361139 w 8166970"/>
                <a:gd name="connsiteY12" fmla="*/ 54280 h 4388285"/>
                <a:gd name="connsiteX13" fmla="*/ 4630454 w 8166970"/>
                <a:gd name="connsiteY13" fmla="*/ 141962 h 4388285"/>
                <a:gd name="connsiteX14" fmla="*/ 4033381 w 8166970"/>
                <a:gd name="connsiteY14" fmla="*/ 175365 h 4388285"/>
                <a:gd name="connsiteX15" fmla="*/ 4200394 w 8166970"/>
                <a:gd name="connsiteY15" fmla="*/ 638828 h 4388285"/>
                <a:gd name="connsiteX16" fmla="*/ 4597052 w 8166970"/>
                <a:gd name="connsiteY16" fmla="*/ 1089765 h 4388285"/>
                <a:gd name="connsiteX17" fmla="*/ 4876800 w 8166970"/>
                <a:gd name="connsiteY17" fmla="*/ 1402915 h 4388285"/>
                <a:gd name="connsiteX18" fmla="*/ 5503101 w 8166970"/>
                <a:gd name="connsiteY18" fmla="*/ 1444669 h 4388285"/>
                <a:gd name="connsiteX19" fmla="*/ 6016668 w 8166970"/>
                <a:gd name="connsiteY19" fmla="*/ 1277655 h 4388285"/>
                <a:gd name="connsiteX20" fmla="*/ 6116876 w 8166970"/>
                <a:gd name="connsiteY20" fmla="*/ 1423792 h 4388285"/>
                <a:gd name="connsiteX21" fmla="*/ 6116876 w 8166970"/>
                <a:gd name="connsiteY21" fmla="*/ 1682663 h 4388285"/>
                <a:gd name="connsiteX22" fmla="*/ 2914389 w 8166970"/>
                <a:gd name="connsiteY22" fmla="*/ 1774521 h 4388285"/>
                <a:gd name="connsiteX23" fmla="*/ 951978 w 8166970"/>
                <a:gd name="connsiteY23" fmla="*/ 1540702 h 4388285"/>
                <a:gd name="connsiteX24" fmla="*/ 0 w 8166970"/>
                <a:gd name="connsiteY24" fmla="*/ 2313140 h 4388285"/>
                <a:gd name="connsiteX0" fmla="*/ 0 w 8166970"/>
                <a:gd name="connsiteY0" fmla="*/ 2313140 h 4388285"/>
                <a:gd name="connsiteX1" fmla="*/ 6951945 w 8166970"/>
                <a:gd name="connsiteY1" fmla="*/ 4388285 h 4388285"/>
                <a:gd name="connsiteX2" fmla="*/ 7240044 w 8166970"/>
                <a:gd name="connsiteY2" fmla="*/ 4229622 h 4388285"/>
                <a:gd name="connsiteX3" fmla="*/ 7515616 w 8166970"/>
                <a:gd name="connsiteY3" fmla="*/ 3653425 h 4388285"/>
                <a:gd name="connsiteX4" fmla="*/ 7536493 w 8166970"/>
                <a:gd name="connsiteY4" fmla="*/ 2901863 h 4388285"/>
                <a:gd name="connsiteX5" fmla="*/ 7582422 w 8166970"/>
                <a:gd name="connsiteY5" fmla="*/ 1895606 h 4388285"/>
                <a:gd name="connsiteX6" fmla="*/ 7720208 w 8166970"/>
                <a:gd name="connsiteY6" fmla="*/ 1148219 h 4388285"/>
                <a:gd name="connsiteX7" fmla="*/ 7920624 w 8166970"/>
                <a:gd name="connsiteY7" fmla="*/ 801666 h 4388285"/>
                <a:gd name="connsiteX8" fmla="*/ 8166970 w 8166970"/>
                <a:gd name="connsiteY8" fmla="*/ 413359 h 4388285"/>
                <a:gd name="connsiteX9" fmla="*/ 7640876 w 8166970"/>
                <a:gd name="connsiteY9" fmla="*/ 233820 h 4388285"/>
                <a:gd name="connsiteX10" fmla="*/ 6864263 w 8166970"/>
                <a:gd name="connsiteY10" fmla="*/ 79332 h 4388285"/>
                <a:gd name="connsiteX11" fmla="*/ 6141928 w 8166970"/>
                <a:gd name="connsiteY11" fmla="*/ 0 h 4388285"/>
                <a:gd name="connsiteX12" fmla="*/ 5361139 w 8166970"/>
                <a:gd name="connsiteY12" fmla="*/ 54280 h 4388285"/>
                <a:gd name="connsiteX13" fmla="*/ 4630454 w 8166970"/>
                <a:gd name="connsiteY13" fmla="*/ 141962 h 4388285"/>
                <a:gd name="connsiteX14" fmla="*/ 4033381 w 8166970"/>
                <a:gd name="connsiteY14" fmla="*/ 175365 h 4388285"/>
                <a:gd name="connsiteX15" fmla="*/ 4200394 w 8166970"/>
                <a:gd name="connsiteY15" fmla="*/ 638828 h 4388285"/>
                <a:gd name="connsiteX16" fmla="*/ 4597052 w 8166970"/>
                <a:gd name="connsiteY16" fmla="*/ 1089765 h 4388285"/>
                <a:gd name="connsiteX17" fmla="*/ 4876800 w 8166970"/>
                <a:gd name="connsiteY17" fmla="*/ 1402915 h 4388285"/>
                <a:gd name="connsiteX18" fmla="*/ 5503101 w 8166970"/>
                <a:gd name="connsiteY18" fmla="*/ 1444669 h 4388285"/>
                <a:gd name="connsiteX19" fmla="*/ 6016668 w 8166970"/>
                <a:gd name="connsiteY19" fmla="*/ 1277655 h 4388285"/>
                <a:gd name="connsiteX20" fmla="*/ 6116876 w 8166970"/>
                <a:gd name="connsiteY20" fmla="*/ 1423792 h 4388285"/>
                <a:gd name="connsiteX21" fmla="*/ 6116876 w 8166970"/>
                <a:gd name="connsiteY21" fmla="*/ 1682663 h 4388285"/>
                <a:gd name="connsiteX22" fmla="*/ 2914389 w 8166970"/>
                <a:gd name="connsiteY22" fmla="*/ 1774521 h 4388285"/>
                <a:gd name="connsiteX23" fmla="*/ 951978 w 8166970"/>
                <a:gd name="connsiteY23" fmla="*/ 1540702 h 4388285"/>
                <a:gd name="connsiteX24" fmla="*/ 0 w 8166970"/>
                <a:gd name="connsiteY24" fmla="*/ 2313140 h 4388285"/>
                <a:gd name="connsiteX0" fmla="*/ 0 w 8166970"/>
                <a:gd name="connsiteY0" fmla="*/ 2313140 h 4388285"/>
                <a:gd name="connsiteX1" fmla="*/ 6951945 w 8166970"/>
                <a:gd name="connsiteY1" fmla="*/ 4388285 h 4388285"/>
                <a:gd name="connsiteX2" fmla="*/ 7127310 w 8166970"/>
                <a:gd name="connsiteY2" fmla="*/ 4334005 h 4388285"/>
                <a:gd name="connsiteX3" fmla="*/ 7515616 w 8166970"/>
                <a:gd name="connsiteY3" fmla="*/ 3653425 h 4388285"/>
                <a:gd name="connsiteX4" fmla="*/ 7536493 w 8166970"/>
                <a:gd name="connsiteY4" fmla="*/ 2901863 h 4388285"/>
                <a:gd name="connsiteX5" fmla="*/ 7582422 w 8166970"/>
                <a:gd name="connsiteY5" fmla="*/ 1895606 h 4388285"/>
                <a:gd name="connsiteX6" fmla="*/ 7720208 w 8166970"/>
                <a:gd name="connsiteY6" fmla="*/ 1148219 h 4388285"/>
                <a:gd name="connsiteX7" fmla="*/ 7920624 w 8166970"/>
                <a:gd name="connsiteY7" fmla="*/ 801666 h 4388285"/>
                <a:gd name="connsiteX8" fmla="*/ 8166970 w 8166970"/>
                <a:gd name="connsiteY8" fmla="*/ 413359 h 4388285"/>
                <a:gd name="connsiteX9" fmla="*/ 7640876 w 8166970"/>
                <a:gd name="connsiteY9" fmla="*/ 233820 h 4388285"/>
                <a:gd name="connsiteX10" fmla="*/ 6864263 w 8166970"/>
                <a:gd name="connsiteY10" fmla="*/ 79332 h 4388285"/>
                <a:gd name="connsiteX11" fmla="*/ 6141928 w 8166970"/>
                <a:gd name="connsiteY11" fmla="*/ 0 h 4388285"/>
                <a:gd name="connsiteX12" fmla="*/ 5361139 w 8166970"/>
                <a:gd name="connsiteY12" fmla="*/ 54280 h 4388285"/>
                <a:gd name="connsiteX13" fmla="*/ 4630454 w 8166970"/>
                <a:gd name="connsiteY13" fmla="*/ 141962 h 4388285"/>
                <a:gd name="connsiteX14" fmla="*/ 4033381 w 8166970"/>
                <a:gd name="connsiteY14" fmla="*/ 175365 h 4388285"/>
                <a:gd name="connsiteX15" fmla="*/ 4200394 w 8166970"/>
                <a:gd name="connsiteY15" fmla="*/ 638828 h 4388285"/>
                <a:gd name="connsiteX16" fmla="*/ 4597052 w 8166970"/>
                <a:gd name="connsiteY16" fmla="*/ 1089765 h 4388285"/>
                <a:gd name="connsiteX17" fmla="*/ 4876800 w 8166970"/>
                <a:gd name="connsiteY17" fmla="*/ 1402915 h 4388285"/>
                <a:gd name="connsiteX18" fmla="*/ 5503101 w 8166970"/>
                <a:gd name="connsiteY18" fmla="*/ 1444669 h 4388285"/>
                <a:gd name="connsiteX19" fmla="*/ 6016668 w 8166970"/>
                <a:gd name="connsiteY19" fmla="*/ 1277655 h 4388285"/>
                <a:gd name="connsiteX20" fmla="*/ 6116876 w 8166970"/>
                <a:gd name="connsiteY20" fmla="*/ 1423792 h 4388285"/>
                <a:gd name="connsiteX21" fmla="*/ 6116876 w 8166970"/>
                <a:gd name="connsiteY21" fmla="*/ 1682663 h 4388285"/>
                <a:gd name="connsiteX22" fmla="*/ 2914389 w 8166970"/>
                <a:gd name="connsiteY22" fmla="*/ 1774521 h 4388285"/>
                <a:gd name="connsiteX23" fmla="*/ 951978 w 8166970"/>
                <a:gd name="connsiteY23" fmla="*/ 1540702 h 4388285"/>
                <a:gd name="connsiteX24" fmla="*/ 0 w 8166970"/>
                <a:gd name="connsiteY24" fmla="*/ 2313140 h 4388285"/>
                <a:gd name="connsiteX0" fmla="*/ 0 w 8166970"/>
                <a:gd name="connsiteY0" fmla="*/ 2313140 h 4388285"/>
                <a:gd name="connsiteX1" fmla="*/ 6951945 w 8166970"/>
                <a:gd name="connsiteY1" fmla="*/ 4388285 h 4388285"/>
                <a:gd name="connsiteX2" fmla="*/ 7127310 w 8166970"/>
                <a:gd name="connsiteY2" fmla="*/ 4334005 h 4388285"/>
                <a:gd name="connsiteX3" fmla="*/ 7515616 w 8166970"/>
                <a:gd name="connsiteY3" fmla="*/ 3653425 h 4388285"/>
                <a:gd name="connsiteX4" fmla="*/ 7536493 w 8166970"/>
                <a:gd name="connsiteY4" fmla="*/ 2901863 h 4388285"/>
                <a:gd name="connsiteX5" fmla="*/ 7582422 w 8166970"/>
                <a:gd name="connsiteY5" fmla="*/ 1895606 h 4388285"/>
                <a:gd name="connsiteX6" fmla="*/ 7720208 w 8166970"/>
                <a:gd name="connsiteY6" fmla="*/ 1148219 h 4388285"/>
                <a:gd name="connsiteX7" fmla="*/ 7920624 w 8166970"/>
                <a:gd name="connsiteY7" fmla="*/ 801666 h 4388285"/>
                <a:gd name="connsiteX8" fmla="*/ 8166970 w 8166970"/>
                <a:gd name="connsiteY8" fmla="*/ 413359 h 4388285"/>
                <a:gd name="connsiteX9" fmla="*/ 7640876 w 8166970"/>
                <a:gd name="connsiteY9" fmla="*/ 233820 h 4388285"/>
                <a:gd name="connsiteX10" fmla="*/ 6864263 w 8166970"/>
                <a:gd name="connsiteY10" fmla="*/ 79332 h 4388285"/>
                <a:gd name="connsiteX11" fmla="*/ 6141928 w 8166970"/>
                <a:gd name="connsiteY11" fmla="*/ 0 h 4388285"/>
                <a:gd name="connsiteX12" fmla="*/ 5361139 w 8166970"/>
                <a:gd name="connsiteY12" fmla="*/ 54280 h 4388285"/>
                <a:gd name="connsiteX13" fmla="*/ 4630454 w 8166970"/>
                <a:gd name="connsiteY13" fmla="*/ 141962 h 4388285"/>
                <a:gd name="connsiteX14" fmla="*/ 4033381 w 8166970"/>
                <a:gd name="connsiteY14" fmla="*/ 175365 h 4388285"/>
                <a:gd name="connsiteX15" fmla="*/ 4200394 w 8166970"/>
                <a:gd name="connsiteY15" fmla="*/ 638828 h 4388285"/>
                <a:gd name="connsiteX16" fmla="*/ 4597052 w 8166970"/>
                <a:gd name="connsiteY16" fmla="*/ 1089765 h 4388285"/>
                <a:gd name="connsiteX17" fmla="*/ 4876800 w 8166970"/>
                <a:gd name="connsiteY17" fmla="*/ 1402915 h 4388285"/>
                <a:gd name="connsiteX18" fmla="*/ 5503101 w 8166970"/>
                <a:gd name="connsiteY18" fmla="*/ 1444669 h 4388285"/>
                <a:gd name="connsiteX19" fmla="*/ 6016668 w 8166970"/>
                <a:gd name="connsiteY19" fmla="*/ 1277655 h 4388285"/>
                <a:gd name="connsiteX20" fmla="*/ 6116876 w 8166970"/>
                <a:gd name="connsiteY20" fmla="*/ 1423792 h 4388285"/>
                <a:gd name="connsiteX21" fmla="*/ 6116876 w 8166970"/>
                <a:gd name="connsiteY21" fmla="*/ 1682663 h 4388285"/>
                <a:gd name="connsiteX22" fmla="*/ 2914389 w 8166970"/>
                <a:gd name="connsiteY22" fmla="*/ 1774521 h 4388285"/>
                <a:gd name="connsiteX23" fmla="*/ 951978 w 8166970"/>
                <a:gd name="connsiteY23" fmla="*/ 1540702 h 4388285"/>
                <a:gd name="connsiteX24" fmla="*/ 0 w 8166970"/>
                <a:gd name="connsiteY24" fmla="*/ 2313140 h 4388285"/>
                <a:gd name="connsiteX0" fmla="*/ 0 w 8292230"/>
                <a:gd name="connsiteY0" fmla="*/ 2367420 h 4388285"/>
                <a:gd name="connsiteX1" fmla="*/ 7077205 w 8292230"/>
                <a:gd name="connsiteY1" fmla="*/ 4388285 h 4388285"/>
                <a:gd name="connsiteX2" fmla="*/ 7252570 w 8292230"/>
                <a:gd name="connsiteY2" fmla="*/ 4334005 h 4388285"/>
                <a:gd name="connsiteX3" fmla="*/ 7640876 w 8292230"/>
                <a:gd name="connsiteY3" fmla="*/ 3653425 h 4388285"/>
                <a:gd name="connsiteX4" fmla="*/ 7661753 w 8292230"/>
                <a:gd name="connsiteY4" fmla="*/ 2901863 h 4388285"/>
                <a:gd name="connsiteX5" fmla="*/ 7707682 w 8292230"/>
                <a:gd name="connsiteY5" fmla="*/ 1895606 h 4388285"/>
                <a:gd name="connsiteX6" fmla="*/ 7845468 w 8292230"/>
                <a:gd name="connsiteY6" fmla="*/ 1148219 h 4388285"/>
                <a:gd name="connsiteX7" fmla="*/ 8045884 w 8292230"/>
                <a:gd name="connsiteY7" fmla="*/ 801666 h 4388285"/>
                <a:gd name="connsiteX8" fmla="*/ 8292230 w 8292230"/>
                <a:gd name="connsiteY8" fmla="*/ 413359 h 4388285"/>
                <a:gd name="connsiteX9" fmla="*/ 7766136 w 8292230"/>
                <a:gd name="connsiteY9" fmla="*/ 233820 h 4388285"/>
                <a:gd name="connsiteX10" fmla="*/ 6989523 w 8292230"/>
                <a:gd name="connsiteY10" fmla="*/ 79332 h 4388285"/>
                <a:gd name="connsiteX11" fmla="*/ 6267188 w 8292230"/>
                <a:gd name="connsiteY11" fmla="*/ 0 h 4388285"/>
                <a:gd name="connsiteX12" fmla="*/ 5486399 w 8292230"/>
                <a:gd name="connsiteY12" fmla="*/ 54280 h 4388285"/>
                <a:gd name="connsiteX13" fmla="*/ 4755714 w 8292230"/>
                <a:gd name="connsiteY13" fmla="*/ 141962 h 4388285"/>
                <a:gd name="connsiteX14" fmla="*/ 4158641 w 8292230"/>
                <a:gd name="connsiteY14" fmla="*/ 175365 h 4388285"/>
                <a:gd name="connsiteX15" fmla="*/ 4325654 w 8292230"/>
                <a:gd name="connsiteY15" fmla="*/ 638828 h 4388285"/>
                <a:gd name="connsiteX16" fmla="*/ 4722312 w 8292230"/>
                <a:gd name="connsiteY16" fmla="*/ 1089765 h 4388285"/>
                <a:gd name="connsiteX17" fmla="*/ 5002060 w 8292230"/>
                <a:gd name="connsiteY17" fmla="*/ 1402915 h 4388285"/>
                <a:gd name="connsiteX18" fmla="*/ 5628361 w 8292230"/>
                <a:gd name="connsiteY18" fmla="*/ 1444669 h 4388285"/>
                <a:gd name="connsiteX19" fmla="*/ 6141928 w 8292230"/>
                <a:gd name="connsiteY19" fmla="*/ 1277655 h 4388285"/>
                <a:gd name="connsiteX20" fmla="*/ 6242136 w 8292230"/>
                <a:gd name="connsiteY20" fmla="*/ 1423792 h 4388285"/>
                <a:gd name="connsiteX21" fmla="*/ 6242136 w 8292230"/>
                <a:gd name="connsiteY21" fmla="*/ 1682663 h 4388285"/>
                <a:gd name="connsiteX22" fmla="*/ 3039649 w 8292230"/>
                <a:gd name="connsiteY22" fmla="*/ 1774521 h 4388285"/>
                <a:gd name="connsiteX23" fmla="*/ 1077238 w 8292230"/>
                <a:gd name="connsiteY23" fmla="*/ 1540702 h 4388285"/>
                <a:gd name="connsiteX24" fmla="*/ 0 w 8292230"/>
                <a:gd name="connsiteY24" fmla="*/ 2367420 h 4388285"/>
                <a:gd name="connsiteX0" fmla="*/ 0 w 9494728"/>
                <a:gd name="connsiteY0" fmla="*/ 2054269 h 4388285"/>
                <a:gd name="connsiteX1" fmla="*/ 8279703 w 9494728"/>
                <a:gd name="connsiteY1" fmla="*/ 4388285 h 4388285"/>
                <a:gd name="connsiteX2" fmla="*/ 8455068 w 9494728"/>
                <a:gd name="connsiteY2" fmla="*/ 4334005 h 4388285"/>
                <a:gd name="connsiteX3" fmla="*/ 8843374 w 9494728"/>
                <a:gd name="connsiteY3" fmla="*/ 3653425 h 4388285"/>
                <a:gd name="connsiteX4" fmla="*/ 8864251 w 9494728"/>
                <a:gd name="connsiteY4" fmla="*/ 2901863 h 4388285"/>
                <a:gd name="connsiteX5" fmla="*/ 8910180 w 9494728"/>
                <a:gd name="connsiteY5" fmla="*/ 1895606 h 4388285"/>
                <a:gd name="connsiteX6" fmla="*/ 9047966 w 9494728"/>
                <a:gd name="connsiteY6" fmla="*/ 1148219 h 4388285"/>
                <a:gd name="connsiteX7" fmla="*/ 9248382 w 9494728"/>
                <a:gd name="connsiteY7" fmla="*/ 801666 h 4388285"/>
                <a:gd name="connsiteX8" fmla="*/ 9494728 w 9494728"/>
                <a:gd name="connsiteY8" fmla="*/ 413359 h 4388285"/>
                <a:gd name="connsiteX9" fmla="*/ 8968634 w 9494728"/>
                <a:gd name="connsiteY9" fmla="*/ 233820 h 4388285"/>
                <a:gd name="connsiteX10" fmla="*/ 8192021 w 9494728"/>
                <a:gd name="connsiteY10" fmla="*/ 79332 h 4388285"/>
                <a:gd name="connsiteX11" fmla="*/ 7469686 w 9494728"/>
                <a:gd name="connsiteY11" fmla="*/ 0 h 4388285"/>
                <a:gd name="connsiteX12" fmla="*/ 6688897 w 9494728"/>
                <a:gd name="connsiteY12" fmla="*/ 54280 h 4388285"/>
                <a:gd name="connsiteX13" fmla="*/ 5958212 w 9494728"/>
                <a:gd name="connsiteY13" fmla="*/ 141962 h 4388285"/>
                <a:gd name="connsiteX14" fmla="*/ 5361139 w 9494728"/>
                <a:gd name="connsiteY14" fmla="*/ 175365 h 4388285"/>
                <a:gd name="connsiteX15" fmla="*/ 5528152 w 9494728"/>
                <a:gd name="connsiteY15" fmla="*/ 638828 h 4388285"/>
                <a:gd name="connsiteX16" fmla="*/ 5924810 w 9494728"/>
                <a:gd name="connsiteY16" fmla="*/ 1089765 h 4388285"/>
                <a:gd name="connsiteX17" fmla="*/ 6204558 w 9494728"/>
                <a:gd name="connsiteY17" fmla="*/ 1402915 h 4388285"/>
                <a:gd name="connsiteX18" fmla="*/ 6830859 w 9494728"/>
                <a:gd name="connsiteY18" fmla="*/ 1444669 h 4388285"/>
                <a:gd name="connsiteX19" fmla="*/ 7344426 w 9494728"/>
                <a:gd name="connsiteY19" fmla="*/ 1277655 h 4388285"/>
                <a:gd name="connsiteX20" fmla="*/ 7444634 w 9494728"/>
                <a:gd name="connsiteY20" fmla="*/ 1423792 h 4388285"/>
                <a:gd name="connsiteX21" fmla="*/ 7444634 w 9494728"/>
                <a:gd name="connsiteY21" fmla="*/ 1682663 h 4388285"/>
                <a:gd name="connsiteX22" fmla="*/ 4242147 w 9494728"/>
                <a:gd name="connsiteY22" fmla="*/ 1774521 h 4388285"/>
                <a:gd name="connsiteX23" fmla="*/ 2279736 w 9494728"/>
                <a:gd name="connsiteY23" fmla="*/ 1540702 h 4388285"/>
                <a:gd name="connsiteX24" fmla="*/ 0 w 9494728"/>
                <a:gd name="connsiteY24" fmla="*/ 2054269 h 4388285"/>
                <a:gd name="connsiteX0" fmla="*/ 0 w 9494728"/>
                <a:gd name="connsiteY0" fmla="*/ 2054269 h 4388285"/>
                <a:gd name="connsiteX1" fmla="*/ 8279703 w 9494728"/>
                <a:gd name="connsiteY1" fmla="*/ 4388285 h 4388285"/>
                <a:gd name="connsiteX2" fmla="*/ 8455068 w 9494728"/>
                <a:gd name="connsiteY2" fmla="*/ 4334005 h 4388285"/>
                <a:gd name="connsiteX3" fmla="*/ 8843374 w 9494728"/>
                <a:gd name="connsiteY3" fmla="*/ 3653425 h 4388285"/>
                <a:gd name="connsiteX4" fmla="*/ 8864251 w 9494728"/>
                <a:gd name="connsiteY4" fmla="*/ 2901863 h 4388285"/>
                <a:gd name="connsiteX5" fmla="*/ 8910180 w 9494728"/>
                <a:gd name="connsiteY5" fmla="*/ 1895606 h 4388285"/>
                <a:gd name="connsiteX6" fmla="*/ 9047966 w 9494728"/>
                <a:gd name="connsiteY6" fmla="*/ 1148219 h 4388285"/>
                <a:gd name="connsiteX7" fmla="*/ 9248382 w 9494728"/>
                <a:gd name="connsiteY7" fmla="*/ 801666 h 4388285"/>
                <a:gd name="connsiteX8" fmla="*/ 9494728 w 9494728"/>
                <a:gd name="connsiteY8" fmla="*/ 413359 h 4388285"/>
                <a:gd name="connsiteX9" fmla="*/ 8968634 w 9494728"/>
                <a:gd name="connsiteY9" fmla="*/ 233820 h 4388285"/>
                <a:gd name="connsiteX10" fmla="*/ 8192021 w 9494728"/>
                <a:gd name="connsiteY10" fmla="*/ 79332 h 4388285"/>
                <a:gd name="connsiteX11" fmla="*/ 7469686 w 9494728"/>
                <a:gd name="connsiteY11" fmla="*/ 0 h 4388285"/>
                <a:gd name="connsiteX12" fmla="*/ 6688897 w 9494728"/>
                <a:gd name="connsiteY12" fmla="*/ 54280 h 4388285"/>
                <a:gd name="connsiteX13" fmla="*/ 5958212 w 9494728"/>
                <a:gd name="connsiteY13" fmla="*/ 141962 h 4388285"/>
                <a:gd name="connsiteX14" fmla="*/ 5361139 w 9494728"/>
                <a:gd name="connsiteY14" fmla="*/ 175365 h 4388285"/>
                <a:gd name="connsiteX15" fmla="*/ 5528152 w 9494728"/>
                <a:gd name="connsiteY15" fmla="*/ 638828 h 4388285"/>
                <a:gd name="connsiteX16" fmla="*/ 5924810 w 9494728"/>
                <a:gd name="connsiteY16" fmla="*/ 1089765 h 4388285"/>
                <a:gd name="connsiteX17" fmla="*/ 6204558 w 9494728"/>
                <a:gd name="connsiteY17" fmla="*/ 1402915 h 4388285"/>
                <a:gd name="connsiteX18" fmla="*/ 6830859 w 9494728"/>
                <a:gd name="connsiteY18" fmla="*/ 1444669 h 4388285"/>
                <a:gd name="connsiteX19" fmla="*/ 7344426 w 9494728"/>
                <a:gd name="connsiteY19" fmla="*/ 1277655 h 4388285"/>
                <a:gd name="connsiteX20" fmla="*/ 7490563 w 9494728"/>
                <a:gd name="connsiteY20" fmla="*/ 1423792 h 4388285"/>
                <a:gd name="connsiteX21" fmla="*/ 7444634 w 9494728"/>
                <a:gd name="connsiteY21" fmla="*/ 1682663 h 4388285"/>
                <a:gd name="connsiteX22" fmla="*/ 4242147 w 9494728"/>
                <a:gd name="connsiteY22" fmla="*/ 1774521 h 4388285"/>
                <a:gd name="connsiteX23" fmla="*/ 2279736 w 9494728"/>
                <a:gd name="connsiteY23" fmla="*/ 1540702 h 4388285"/>
                <a:gd name="connsiteX24" fmla="*/ 0 w 9494728"/>
                <a:gd name="connsiteY24" fmla="*/ 2054269 h 4388285"/>
                <a:gd name="connsiteX0" fmla="*/ 0 w 9494728"/>
                <a:gd name="connsiteY0" fmla="*/ 2054269 h 4388285"/>
                <a:gd name="connsiteX1" fmla="*/ 8279703 w 9494728"/>
                <a:gd name="connsiteY1" fmla="*/ 4388285 h 4388285"/>
                <a:gd name="connsiteX2" fmla="*/ 8455068 w 9494728"/>
                <a:gd name="connsiteY2" fmla="*/ 4334005 h 4388285"/>
                <a:gd name="connsiteX3" fmla="*/ 8843374 w 9494728"/>
                <a:gd name="connsiteY3" fmla="*/ 3653425 h 4388285"/>
                <a:gd name="connsiteX4" fmla="*/ 8864251 w 9494728"/>
                <a:gd name="connsiteY4" fmla="*/ 2901863 h 4388285"/>
                <a:gd name="connsiteX5" fmla="*/ 8910180 w 9494728"/>
                <a:gd name="connsiteY5" fmla="*/ 1895606 h 4388285"/>
                <a:gd name="connsiteX6" fmla="*/ 9047966 w 9494728"/>
                <a:gd name="connsiteY6" fmla="*/ 1148219 h 4388285"/>
                <a:gd name="connsiteX7" fmla="*/ 9248382 w 9494728"/>
                <a:gd name="connsiteY7" fmla="*/ 801666 h 4388285"/>
                <a:gd name="connsiteX8" fmla="*/ 9494728 w 9494728"/>
                <a:gd name="connsiteY8" fmla="*/ 413359 h 4388285"/>
                <a:gd name="connsiteX9" fmla="*/ 8968634 w 9494728"/>
                <a:gd name="connsiteY9" fmla="*/ 233820 h 4388285"/>
                <a:gd name="connsiteX10" fmla="*/ 8192021 w 9494728"/>
                <a:gd name="connsiteY10" fmla="*/ 79332 h 4388285"/>
                <a:gd name="connsiteX11" fmla="*/ 7469686 w 9494728"/>
                <a:gd name="connsiteY11" fmla="*/ 0 h 4388285"/>
                <a:gd name="connsiteX12" fmla="*/ 6688897 w 9494728"/>
                <a:gd name="connsiteY12" fmla="*/ 54280 h 4388285"/>
                <a:gd name="connsiteX13" fmla="*/ 5958212 w 9494728"/>
                <a:gd name="connsiteY13" fmla="*/ 141962 h 4388285"/>
                <a:gd name="connsiteX14" fmla="*/ 5361139 w 9494728"/>
                <a:gd name="connsiteY14" fmla="*/ 175365 h 4388285"/>
                <a:gd name="connsiteX15" fmla="*/ 5528152 w 9494728"/>
                <a:gd name="connsiteY15" fmla="*/ 638828 h 4388285"/>
                <a:gd name="connsiteX16" fmla="*/ 5924810 w 9494728"/>
                <a:gd name="connsiteY16" fmla="*/ 1089765 h 4388285"/>
                <a:gd name="connsiteX17" fmla="*/ 6204558 w 9494728"/>
                <a:gd name="connsiteY17" fmla="*/ 1402915 h 4388285"/>
                <a:gd name="connsiteX18" fmla="*/ 6809983 w 9494728"/>
                <a:gd name="connsiteY18" fmla="*/ 1331934 h 4388285"/>
                <a:gd name="connsiteX19" fmla="*/ 7344426 w 9494728"/>
                <a:gd name="connsiteY19" fmla="*/ 1277655 h 4388285"/>
                <a:gd name="connsiteX20" fmla="*/ 7490563 w 9494728"/>
                <a:gd name="connsiteY20" fmla="*/ 1423792 h 4388285"/>
                <a:gd name="connsiteX21" fmla="*/ 7444634 w 9494728"/>
                <a:gd name="connsiteY21" fmla="*/ 1682663 h 4388285"/>
                <a:gd name="connsiteX22" fmla="*/ 4242147 w 9494728"/>
                <a:gd name="connsiteY22" fmla="*/ 1774521 h 4388285"/>
                <a:gd name="connsiteX23" fmla="*/ 2279736 w 9494728"/>
                <a:gd name="connsiteY23" fmla="*/ 1540702 h 4388285"/>
                <a:gd name="connsiteX24" fmla="*/ 0 w 9494728"/>
                <a:gd name="connsiteY24" fmla="*/ 2054269 h 4388285"/>
                <a:gd name="connsiteX0" fmla="*/ 0 w 9494728"/>
                <a:gd name="connsiteY0" fmla="*/ 2054269 h 4388285"/>
                <a:gd name="connsiteX1" fmla="*/ 8279703 w 9494728"/>
                <a:gd name="connsiteY1" fmla="*/ 4388285 h 4388285"/>
                <a:gd name="connsiteX2" fmla="*/ 8455068 w 9494728"/>
                <a:gd name="connsiteY2" fmla="*/ 4334005 h 4388285"/>
                <a:gd name="connsiteX3" fmla="*/ 8843374 w 9494728"/>
                <a:gd name="connsiteY3" fmla="*/ 3653425 h 4388285"/>
                <a:gd name="connsiteX4" fmla="*/ 8864251 w 9494728"/>
                <a:gd name="connsiteY4" fmla="*/ 2901863 h 4388285"/>
                <a:gd name="connsiteX5" fmla="*/ 8910180 w 9494728"/>
                <a:gd name="connsiteY5" fmla="*/ 1895606 h 4388285"/>
                <a:gd name="connsiteX6" fmla="*/ 9047966 w 9494728"/>
                <a:gd name="connsiteY6" fmla="*/ 1148219 h 4388285"/>
                <a:gd name="connsiteX7" fmla="*/ 9248382 w 9494728"/>
                <a:gd name="connsiteY7" fmla="*/ 801666 h 4388285"/>
                <a:gd name="connsiteX8" fmla="*/ 9494728 w 9494728"/>
                <a:gd name="connsiteY8" fmla="*/ 413359 h 4388285"/>
                <a:gd name="connsiteX9" fmla="*/ 8968634 w 9494728"/>
                <a:gd name="connsiteY9" fmla="*/ 233820 h 4388285"/>
                <a:gd name="connsiteX10" fmla="*/ 8192021 w 9494728"/>
                <a:gd name="connsiteY10" fmla="*/ 79332 h 4388285"/>
                <a:gd name="connsiteX11" fmla="*/ 7469686 w 9494728"/>
                <a:gd name="connsiteY11" fmla="*/ 0 h 4388285"/>
                <a:gd name="connsiteX12" fmla="*/ 6688897 w 9494728"/>
                <a:gd name="connsiteY12" fmla="*/ 54280 h 4388285"/>
                <a:gd name="connsiteX13" fmla="*/ 5958212 w 9494728"/>
                <a:gd name="connsiteY13" fmla="*/ 141962 h 4388285"/>
                <a:gd name="connsiteX14" fmla="*/ 5361139 w 9494728"/>
                <a:gd name="connsiteY14" fmla="*/ 175365 h 4388285"/>
                <a:gd name="connsiteX15" fmla="*/ 5528152 w 9494728"/>
                <a:gd name="connsiteY15" fmla="*/ 638828 h 4388285"/>
                <a:gd name="connsiteX16" fmla="*/ 5924810 w 9494728"/>
                <a:gd name="connsiteY16" fmla="*/ 1089765 h 4388285"/>
                <a:gd name="connsiteX17" fmla="*/ 6162804 w 9494728"/>
                <a:gd name="connsiteY17" fmla="*/ 1394565 h 4388285"/>
                <a:gd name="connsiteX18" fmla="*/ 6809983 w 9494728"/>
                <a:gd name="connsiteY18" fmla="*/ 1331934 h 4388285"/>
                <a:gd name="connsiteX19" fmla="*/ 7344426 w 9494728"/>
                <a:gd name="connsiteY19" fmla="*/ 1277655 h 4388285"/>
                <a:gd name="connsiteX20" fmla="*/ 7490563 w 9494728"/>
                <a:gd name="connsiteY20" fmla="*/ 1423792 h 4388285"/>
                <a:gd name="connsiteX21" fmla="*/ 7444634 w 9494728"/>
                <a:gd name="connsiteY21" fmla="*/ 1682663 h 4388285"/>
                <a:gd name="connsiteX22" fmla="*/ 4242147 w 9494728"/>
                <a:gd name="connsiteY22" fmla="*/ 1774521 h 4388285"/>
                <a:gd name="connsiteX23" fmla="*/ 2279736 w 9494728"/>
                <a:gd name="connsiteY23" fmla="*/ 1540702 h 4388285"/>
                <a:gd name="connsiteX24" fmla="*/ 0 w 9494728"/>
                <a:gd name="connsiteY24" fmla="*/ 2054269 h 4388285"/>
                <a:gd name="connsiteX0" fmla="*/ 0 w 9494728"/>
                <a:gd name="connsiteY0" fmla="*/ 2054269 h 4388285"/>
                <a:gd name="connsiteX1" fmla="*/ 8279703 w 9494728"/>
                <a:gd name="connsiteY1" fmla="*/ 4388285 h 4388285"/>
                <a:gd name="connsiteX2" fmla="*/ 8455068 w 9494728"/>
                <a:gd name="connsiteY2" fmla="*/ 4334005 h 4388285"/>
                <a:gd name="connsiteX3" fmla="*/ 8843374 w 9494728"/>
                <a:gd name="connsiteY3" fmla="*/ 3653425 h 4388285"/>
                <a:gd name="connsiteX4" fmla="*/ 8864251 w 9494728"/>
                <a:gd name="connsiteY4" fmla="*/ 2901863 h 4388285"/>
                <a:gd name="connsiteX5" fmla="*/ 8910180 w 9494728"/>
                <a:gd name="connsiteY5" fmla="*/ 1895606 h 4388285"/>
                <a:gd name="connsiteX6" fmla="*/ 9047966 w 9494728"/>
                <a:gd name="connsiteY6" fmla="*/ 1148219 h 4388285"/>
                <a:gd name="connsiteX7" fmla="*/ 9248382 w 9494728"/>
                <a:gd name="connsiteY7" fmla="*/ 801666 h 4388285"/>
                <a:gd name="connsiteX8" fmla="*/ 9494728 w 9494728"/>
                <a:gd name="connsiteY8" fmla="*/ 413359 h 4388285"/>
                <a:gd name="connsiteX9" fmla="*/ 8968634 w 9494728"/>
                <a:gd name="connsiteY9" fmla="*/ 233820 h 4388285"/>
                <a:gd name="connsiteX10" fmla="*/ 8192021 w 9494728"/>
                <a:gd name="connsiteY10" fmla="*/ 79332 h 4388285"/>
                <a:gd name="connsiteX11" fmla="*/ 7469686 w 9494728"/>
                <a:gd name="connsiteY11" fmla="*/ 0 h 4388285"/>
                <a:gd name="connsiteX12" fmla="*/ 6688897 w 9494728"/>
                <a:gd name="connsiteY12" fmla="*/ 54280 h 4388285"/>
                <a:gd name="connsiteX13" fmla="*/ 5958212 w 9494728"/>
                <a:gd name="connsiteY13" fmla="*/ 141962 h 4388285"/>
                <a:gd name="connsiteX14" fmla="*/ 5361139 w 9494728"/>
                <a:gd name="connsiteY14" fmla="*/ 175365 h 4388285"/>
                <a:gd name="connsiteX15" fmla="*/ 5574081 w 9494728"/>
                <a:gd name="connsiteY15" fmla="*/ 638828 h 4388285"/>
                <a:gd name="connsiteX16" fmla="*/ 5924810 w 9494728"/>
                <a:gd name="connsiteY16" fmla="*/ 1089765 h 4388285"/>
                <a:gd name="connsiteX17" fmla="*/ 6162804 w 9494728"/>
                <a:gd name="connsiteY17" fmla="*/ 1394565 h 4388285"/>
                <a:gd name="connsiteX18" fmla="*/ 6809983 w 9494728"/>
                <a:gd name="connsiteY18" fmla="*/ 1331934 h 4388285"/>
                <a:gd name="connsiteX19" fmla="*/ 7344426 w 9494728"/>
                <a:gd name="connsiteY19" fmla="*/ 1277655 h 4388285"/>
                <a:gd name="connsiteX20" fmla="*/ 7490563 w 9494728"/>
                <a:gd name="connsiteY20" fmla="*/ 1423792 h 4388285"/>
                <a:gd name="connsiteX21" fmla="*/ 7444634 w 9494728"/>
                <a:gd name="connsiteY21" fmla="*/ 1682663 h 4388285"/>
                <a:gd name="connsiteX22" fmla="*/ 4242147 w 9494728"/>
                <a:gd name="connsiteY22" fmla="*/ 1774521 h 4388285"/>
                <a:gd name="connsiteX23" fmla="*/ 2279736 w 9494728"/>
                <a:gd name="connsiteY23" fmla="*/ 1540702 h 4388285"/>
                <a:gd name="connsiteX24" fmla="*/ 0 w 9494728"/>
                <a:gd name="connsiteY24" fmla="*/ 2054269 h 4388285"/>
                <a:gd name="connsiteX0" fmla="*/ 0 w 9494728"/>
                <a:gd name="connsiteY0" fmla="*/ 2054269 h 4388285"/>
                <a:gd name="connsiteX1" fmla="*/ 8279703 w 9494728"/>
                <a:gd name="connsiteY1" fmla="*/ 4388285 h 4388285"/>
                <a:gd name="connsiteX2" fmla="*/ 8455068 w 9494728"/>
                <a:gd name="connsiteY2" fmla="*/ 4334005 h 4388285"/>
                <a:gd name="connsiteX3" fmla="*/ 8843374 w 9494728"/>
                <a:gd name="connsiteY3" fmla="*/ 3653425 h 4388285"/>
                <a:gd name="connsiteX4" fmla="*/ 8864251 w 9494728"/>
                <a:gd name="connsiteY4" fmla="*/ 2901863 h 4388285"/>
                <a:gd name="connsiteX5" fmla="*/ 8910180 w 9494728"/>
                <a:gd name="connsiteY5" fmla="*/ 1895606 h 4388285"/>
                <a:gd name="connsiteX6" fmla="*/ 9047966 w 9494728"/>
                <a:gd name="connsiteY6" fmla="*/ 1148219 h 4388285"/>
                <a:gd name="connsiteX7" fmla="*/ 9248382 w 9494728"/>
                <a:gd name="connsiteY7" fmla="*/ 801666 h 4388285"/>
                <a:gd name="connsiteX8" fmla="*/ 9494728 w 9494728"/>
                <a:gd name="connsiteY8" fmla="*/ 413359 h 4388285"/>
                <a:gd name="connsiteX9" fmla="*/ 8968634 w 9494728"/>
                <a:gd name="connsiteY9" fmla="*/ 233820 h 4388285"/>
                <a:gd name="connsiteX10" fmla="*/ 8192021 w 9494728"/>
                <a:gd name="connsiteY10" fmla="*/ 79332 h 4388285"/>
                <a:gd name="connsiteX11" fmla="*/ 7469686 w 9494728"/>
                <a:gd name="connsiteY11" fmla="*/ 0 h 4388285"/>
                <a:gd name="connsiteX12" fmla="*/ 6688897 w 9494728"/>
                <a:gd name="connsiteY12" fmla="*/ 54280 h 4388285"/>
                <a:gd name="connsiteX13" fmla="*/ 5958212 w 9494728"/>
                <a:gd name="connsiteY13" fmla="*/ 141962 h 4388285"/>
                <a:gd name="connsiteX14" fmla="*/ 5302684 w 9494728"/>
                <a:gd name="connsiteY14" fmla="*/ 246346 h 4388285"/>
                <a:gd name="connsiteX15" fmla="*/ 5574081 w 9494728"/>
                <a:gd name="connsiteY15" fmla="*/ 638828 h 4388285"/>
                <a:gd name="connsiteX16" fmla="*/ 5924810 w 9494728"/>
                <a:gd name="connsiteY16" fmla="*/ 1089765 h 4388285"/>
                <a:gd name="connsiteX17" fmla="*/ 6162804 w 9494728"/>
                <a:gd name="connsiteY17" fmla="*/ 1394565 h 4388285"/>
                <a:gd name="connsiteX18" fmla="*/ 6809983 w 9494728"/>
                <a:gd name="connsiteY18" fmla="*/ 1331934 h 4388285"/>
                <a:gd name="connsiteX19" fmla="*/ 7344426 w 9494728"/>
                <a:gd name="connsiteY19" fmla="*/ 1277655 h 4388285"/>
                <a:gd name="connsiteX20" fmla="*/ 7490563 w 9494728"/>
                <a:gd name="connsiteY20" fmla="*/ 1423792 h 4388285"/>
                <a:gd name="connsiteX21" fmla="*/ 7444634 w 9494728"/>
                <a:gd name="connsiteY21" fmla="*/ 1682663 h 4388285"/>
                <a:gd name="connsiteX22" fmla="*/ 4242147 w 9494728"/>
                <a:gd name="connsiteY22" fmla="*/ 1774521 h 4388285"/>
                <a:gd name="connsiteX23" fmla="*/ 2279736 w 9494728"/>
                <a:gd name="connsiteY23" fmla="*/ 1540702 h 4388285"/>
                <a:gd name="connsiteX24" fmla="*/ 0 w 9494728"/>
                <a:gd name="connsiteY24" fmla="*/ 2054269 h 4388285"/>
                <a:gd name="connsiteX0" fmla="*/ 0 w 9494728"/>
                <a:gd name="connsiteY0" fmla="*/ 2054269 h 4388285"/>
                <a:gd name="connsiteX1" fmla="*/ 8279703 w 9494728"/>
                <a:gd name="connsiteY1" fmla="*/ 4388285 h 4388285"/>
                <a:gd name="connsiteX2" fmla="*/ 8455068 w 9494728"/>
                <a:gd name="connsiteY2" fmla="*/ 4334005 h 4388285"/>
                <a:gd name="connsiteX3" fmla="*/ 8843374 w 9494728"/>
                <a:gd name="connsiteY3" fmla="*/ 3653425 h 4388285"/>
                <a:gd name="connsiteX4" fmla="*/ 8864251 w 9494728"/>
                <a:gd name="connsiteY4" fmla="*/ 2901863 h 4388285"/>
                <a:gd name="connsiteX5" fmla="*/ 8910180 w 9494728"/>
                <a:gd name="connsiteY5" fmla="*/ 1895606 h 4388285"/>
                <a:gd name="connsiteX6" fmla="*/ 9047966 w 9494728"/>
                <a:gd name="connsiteY6" fmla="*/ 1148219 h 4388285"/>
                <a:gd name="connsiteX7" fmla="*/ 9248382 w 9494728"/>
                <a:gd name="connsiteY7" fmla="*/ 801666 h 4388285"/>
                <a:gd name="connsiteX8" fmla="*/ 9494728 w 9494728"/>
                <a:gd name="connsiteY8" fmla="*/ 413359 h 4388285"/>
                <a:gd name="connsiteX9" fmla="*/ 8968634 w 9494728"/>
                <a:gd name="connsiteY9" fmla="*/ 233820 h 4388285"/>
                <a:gd name="connsiteX10" fmla="*/ 8192021 w 9494728"/>
                <a:gd name="connsiteY10" fmla="*/ 79332 h 4388285"/>
                <a:gd name="connsiteX11" fmla="*/ 7469686 w 9494728"/>
                <a:gd name="connsiteY11" fmla="*/ 0 h 4388285"/>
                <a:gd name="connsiteX12" fmla="*/ 6688897 w 9494728"/>
                <a:gd name="connsiteY12" fmla="*/ 54280 h 4388285"/>
                <a:gd name="connsiteX13" fmla="*/ 5958212 w 9494728"/>
                <a:gd name="connsiteY13" fmla="*/ 141962 h 4388285"/>
                <a:gd name="connsiteX14" fmla="*/ 5306860 w 9494728"/>
                <a:gd name="connsiteY14" fmla="*/ 225470 h 4388285"/>
                <a:gd name="connsiteX15" fmla="*/ 5574081 w 9494728"/>
                <a:gd name="connsiteY15" fmla="*/ 638828 h 4388285"/>
                <a:gd name="connsiteX16" fmla="*/ 5924810 w 9494728"/>
                <a:gd name="connsiteY16" fmla="*/ 1089765 h 4388285"/>
                <a:gd name="connsiteX17" fmla="*/ 6162804 w 9494728"/>
                <a:gd name="connsiteY17" fmla="*/ 1394565 h 4388285"/>
                <a:gd name="connsiteX18" fmla="*/ 6809983 w 9494728"/>
                <a:gd name="connsiteY18" fmla="*/ 1331934 h 4388285"/>
                <a:gd name="connsiteX19" fmla="*/ 7344426 w 9494728"/>
                <a:gd name="connsiteY19" fmla="*/ 1277655 h 4388285"/>
                <a:gd name="connsiteX20" fmla="*/ 7490563 w 9494728"/>
                <a:gd name="connsiteY20" fmla="*/ 1423792 h 4388285"/>
                <a:gd name="connsiteX21" fmla="*/ 7444634 w 9494728"/>
                <a:gd name="connsiteY21" fmla="*/ 1682663 h 4388285"/>
                <a:gd name="connsiteX22" fmla="*/ 4242147 w 9494728"/>
                <a:gd name="connsiteY22" fmla="*/ 1774521 h 4388285"/>
                <a:gd name="connsiteX23" fmla="*/ 2279736 w 9494728"/>
                <a:gd name="connsiteY23" fmla="*/ 1540702 h 4388285"/>
                <a:gd name="connsiteX24" fmla="*/ 0 w 9494728"/>
                <a:gd name="connsiteY24" fmla="*/ 2054269 h 4388285"/>
                <a:gd name="connsiteX0" fmla="*/ 0 w 9494728"/>
                <a:gd name="connsiteY0" fmla="*/ 2029217 h 4363233"/>
                <a:gd name="connsiteX1" fmla="*/ 8279703 w 9494728"/>
                <a:gd name="connsiteY1" fmla="*/ 4363233 h 4363233"/>
                <a:gd name="connsiteX2" fmla="*/ 8455068 w 9494728"/>
                <a:gd name="connsiteY2" fmla="*/ 4308953 h 4363233"/>
                <a:gd name="connsiteX3" fmla="*/ 8843374 w 9494728"/>
                <a:gd name="connsiteY3" fmla="*/ 3628373 h 4363233"/>
                <a:gd name="connsiteX4" fmla="*/ 8864251 w 9494728"/>
                <a:gd name="connsiteY4" fmla="*/ 2876811 h 4363233"/>
                <a:gd name="connsiteX5" fmla="*/ 8910180 w 9494728"/>
                <a:gd name="connsiteY5" fmla="*/ 1870554 h 4363233"/>
                <a:gd name="connsiteX6" fmla="*/ 9047966 w 9494728"/>
                <a:gd name="connsiteY6" fmla="*/ 1123167 h 4363233"/>
                <a:gd name="connsiteX7" fmla="*/ 9248382 w 9494728"/>
                <a:gd name="connsiteY7" fmla="*/ 776614 h 4363233"/>
                <a:gd name="connsiteX8" fmla="*/ 9494728 w 9494728"/>
                <a:gd name="connsiteY8" fmla="*/ 388307 h 4363233"/>
                <a:gd name="connsiteX9" fmla="*/ 8968634 w 9494728"/>
                <a:gd name="connsiteY9" fmla="*/ 208768 h 4363233"/>
                <a:gd name="connsiteX10" fmla="*/ 8192021 w 9494728"/>
                <a:gd name="connsiteY10" fmla="*/ 54280 h 4363233"/>
                <a:gd name="connsiteX11" fmla="*/ 7457160 w 9494728"/>
                <a:gd name="connsiteY11" fmla="*/ 0 h 4363233"/>
                <a:gd name="connsiteX12" fmla="*/ 6688897 w 9494728"/>
                <a:gd name="connsiteY12" fmla="*/ 29228 h 4363233"/>
                <a:gd name="connsiteX13" fmla="*/ 5958212 w 9494728"/>
                <a:gd name="connsiteY13" fmla="*/ 116910 h 4363233"/>
                <a:gd name="connsiteX14" fmla="*/ 5306860 w 9494728"/>
                <a:gd name="connsiteY14" fmla="*/ 200418 h 4363233"/>
                <a:gd name="connsiteX15" fmla="*/ 5574081 w 9494728"/>
                <a:gd name="connsiteY15" fmla="*/ 613776 h 4363233"/>
                <a:gd name="connsiteX16" fmla="*/ 5924810 w 9494728"/>
                <a:gd name="connsiteY16" fmla="*/ 1064713 h 4363233"/>
                <a:gd name="connsiteX17" fmla="*/ 6162804 w 9494728"/>
                <a:gd name="connsiteY17" fmla="*/ 1369513 h 4363233"/>
                <a:gd name="connsiteX18" fmla="*/ 6809983 w 9494728"/>
                <a:gd name="connsiteY18" fmla="*/ 1306882 h 4363233"/>
                <a:gd name="connsiteX19" fmla="*/ 7344426 w 9494728"/>
                <a:gd name="connsiteY19" fmla="*/ 1252603 h 4363233"/>
                <a:gd name="connsiteX20" fmla="*/ 7490563 w 9494728"/>
                <a:gd name="connsiteY20" fmla="*/ 1398740 h 4363233"/>
                <a:gd name="connsiteX21" fmla="*/ 7444634 w 9494728"/>
                <a:gd name="connsiteY21" fmla="*/ 1657611 h 4363233"/>
                <a:gd name="connsiteX22" fmla="*/ 4242147 w 9494728"/>
                <a:gd name="connsiteY22" fmla="*/ 1749469 h 4363233"/>
                <a:gd name="connsiteX23" fmla="*/ 2279736 w 9494728"/>
                <a:gd name="connsiteY23" fmla="*/ 1515650 h 4363233"/>
                <a:gd name="connsiteX24" fmla="*/ 0 w 9494728"/>
                <a:gd name="connsiteY24" fmla="*/ 2029217 h 4363233"/>
                <a:gd name="connsiteX0" fmla="*/ 0 w 9494728"/>
                <a:gd name="connsiteY0" fmla="*/ 2029217 h 4363233"/>
                <a:gd name="connsiteX1" fmla="*/ 8279703 w 9494728"/>
                <a:gd name="connsiteY1" fmla="*/ 4363233 h 4363233"/>
                <a:gd name="connsiteX2" fmla="*/ 8567803 w 9494728"/>
                <a:gd name="connsiteY2" fmla="*/ 4267199 h 4363233"/>
                <a:gd name="connsiteX3" fmla="*/ 8843374 w 9494728"/>
                <a:gd name="connsiteY3" fmla="*/ 3628373 h 4363233"/>
                <a:gd name="connsiteX4" fmla="*/ 8864251 w 9494728"/>
                <a:gd name="connsiteY4" fmla="*/ 2876811 h 4363233"/>
                <a:gd name="connsiteX5" fmla="*/ 8910180 w 9494728"/>
                <a:gd name="connsiteY5" fmla="*/ 1870554 h 4363233"/>
                <a:gd name="connsiteX6" fmla="*/ 9047966 w 9494728"/>
                <a:gd name="connsiteY6" fmla="*/ 1123167 h 4363233"/>
                <a:gd name="connsiteX7" fmla="*/ 9248382 w 9494728"/>
                <a:gd name="connsiteY7" fmla="*/ 776614 h 4363233"/>
                <a:gd name="connsiteX8" fmla="*/ 9494728 w 9494728"/>
                <a:gd name="connsiteY8" fmla="*/ 388307 h 4363233"/>
                <a:gd name="connsiteX9" fmla="*/ 8968634 w 9494728"/>
                <a:gd name="connsiteY9" fmla="*/ 208768 h 4363233"/>
                <a:gd name="connsiteX10" fmla="*/ 8192021 w 9494728"/>
                <a:gd name="connsiteY10" fmla="*/ 54280 h 4363233"/>
                <a:gd name="connsiteX11" fmla="*/ 7457160 w 9494728"/>
                <a:gd name="connsiteY11" fmla="*/ 0 h 4363233"/>
                <a:gd name="connsiteX12" fmla="*/ 6688897 w 9494728"/>
                <a:gd name="connsiteY12" fmla="*/ 29228 h 4363233"/>
                <a:gd name="connsiteX13" fmla="*/ 5958212 w 9494728"/>
                <a:gd name="connsiteY13" fmla="*/ 116910 h 4363233"/>
                <a:gd name="connsiteX14" fmla="*/ 5306860 w 9494728"/>
                <a:gd name="connsiteY14" fmla="*/ 200418 h 4363233"/>
                <a:gd name="connsiteX15" fmla="*/ 5574081 w 9494728"/>
                <a:gd name="connsiteY15" fmla="*/ 613776 h 4363233"/>
                <a:gd name="connsiteX16" fmla="*/ 5924810 w 9494728"/>
                <a:gd name="connsiteY16" fmla="*/ 1064713 h 4363233"/>
                <a:gd name="connsiteX17" fmla="*/ 6162804 w 9494728"/>
                <a:gd name="connsiteY17" fmla="*/ 1369513 h 4363233"/>
                <a:gd name="connsiteX18" fmla="*/ 6809983 w 9494728"/>
                <a:gd name="connsiteY18" fmla="*/ 1306882 h 4363233"/>
                <a:gd name="connsiteX19" fmla="*/ 7344426 w 9494728"/>
                <a:gd name="connsiteY19" fmla="*/ 1252603 h 4363233"/>
                <a:gd name="connsiteX20" fmla="*/ 7490563 w 9494728"/>
                <a:gd name="connsiteY20" fmla="*/ 1398740 h 4363233"/>
                <a:gd name="connsiteX21" fmla="*/ 7444634 w 9494728"/>
                <a:gd name="connsiteY21" fmla="*/ 1657611 h 4363233"/>
                <a:gd name="connsiteX22" fmla="*/ 4242147 w 9494728"/>
                <a:gd name="connsiteY22" fmla="*/ 1749469 h 4363233"/>
                <a:gd name="connsiteX23" fmla="*/ 2279736 w 9494728"/>
                <a:gd name="connsiteY23" fmla="*/ 1515650 h 4363233"/>
                <a:gd name="connsiteX24" fmla="*/ 0 w 9494728"/>
                <a:gd name="connsiteY24" fmla="*/ 2029217 h 436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494728" h="4363233">
                  <a:moveTo>
                    <a:pt x="0" y="2029217"/>
                  </a:moveTo>
                  <a:lnTo>
                    <a:pt x="8279703" y="4363233"/>
                  </a:lnTo>
                  <a:lnTo>
                    <a:pt x="8567803" y="4267199"/>
                  </a:lnTo>
                  <a:lnTo>
                    <a:pt x="8843374" y="3628373"/>
                  </a:lnTo>
                  <a:lnTo>
                    <a:pt x="8864251" y="2876811"/>
                  </a:lnTo>
                  <a:lnTo>
                    <a:pt x="8910180" y="1870554"/>
                  </a:lnTo>
                  <a:lnTo>
                    <a:pt x="9047966" y="1123167"/>
                  </a:lnTo>
                  <a:lnTo>
                    <a:pt x="9248382" y="776614"/>
                  </a:lnTo>
                  <a:lnTo>
                    <a:pt x="9494728" y="388307"/>
                  </a:lnTo>
                  <a:lnTo>
                    <a:pt x="8968634" y="208768"/>
                  </a:lnTo>
                  <a:lnTo>
                    <a:pt x="8192021" y="54280"/>
                  </a:lnTo>
                  <a:lnTo>
                    <a:pt x="7457160" y="0"/>
                  </a:lnTo>
                  <a:lnTo>
                    <a:pt x="6688897" y="29228"/>
                  </a:lnTo>
                  <a:lnTo>
                    <a:pt x="5958212" y="116910"/>
                  </a:lnTo>
                  <a:lnTo>
                    <a:pt x="5306860" y="200418"/>
                  </a:lnTo>
                  <a:lnTo>
                    <a:pt x="5574081" y="613776"/>
                  </a:lnTo>
                  <a:lnTo>
                    <a:pt x="5924810" y="1064713"/>
                  </a:lnTo>
                  <a:lnTo>
                    <a:pt x="6162804" y="1369513"/>
                  </a:lnTo>
                  <a:lnTo>
                    <a:pt x="6809983" y="1306882"/>
                  </a:lnTo>
                  <a:lnTo>
                    <a:pt x="7344426" y="1252603"/>
                  </a:lnTo>
                  <a:lnTo>
                    <a:pt x="7490563" y="1398740"/>
                  </a:lnTo>
                  <a:lnTo>
                    <a:pt x="7444634" y="1657611"/>
                  </a:lnTo>
                  <a:lnTo>
                    <a:pt x="4242147" y="1749469"/>
                  </a:lnTo>
                  <a:lnTo>
                    <a:pt x="2279736" y="1515650"/>
                  </a:lnTo>
                  <a:lnTo>
                    <a:pt x="0" y="2029217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フリーフォーム 17"/>
            <p:cNvSpPr/>
            <p:nvPr/>
          </p:nvSpPr>
          <p:spPr>
            <a:xfrm>
              <a:off x="801667" y="2997896"/>
              <a:ext cx="2972844" cy="1118992"/>
            </a:xfrm>
            <a:custGeom>
              <a:avLst/>
              <a:gdLst>
                <a:gd name="connsiteX0" fmla="*/ 0 w 2864285"/>
                <a:gd name="connsiteY0" fmla="*/ 701458 h 1081414"/>
                <a:gd name="connsiteX1" fmla="*/ 1369512 w 2864285"/>
                <a:gd name="connsiteY1" fmla="*/ 1081414 h 1081414"/>
                <a:gd name="connsiteX2" fmla="*/ 1883079 w 2864285"/>
                <a:gd name="connsiteY2" fmla="*/ 655529 h 1081414"/>
                <a:gd name="connsiteX3" fmla="*/ 2534433 w 2864285"/>
                <a:gd name="connsiteY3" fmla="*/ 705633 h 1081414"/>
                <a:gd name="connsiteX4" fmla="*/ 2864285 w 2864285"/>
                <a:gd name="connsiteY4" fmla="*/ 296449 h 1081414"/>
                <a:gd name="connsiteX5" fmla="*/ 880997 w 2864285"/>
                <a:gd name="connsiteY5" fmla="*/ 0 h 1081414"/>
                <a:gd name="connsiteX6" fmla="*/ 0 w 2864285"/>
                <a:gd name="connsiteY6" fmla="*/ 701458 h 1081414"/>
                <a:gd name="connsiteX0" fmla="*/ 0 w 2951967"/>
                <a:gd name="connsiteY0" fmla="*/ 701458 h 1081414"/>
                <a:gd name="connsiteX1" fmla="*/ 1369512 w 2951967"/>
                <a:gd name="connsiteY1" fmla="*/ 1081414 h 1081414"/>
                <a:gd name="connsiteX2" fmla="*/ 1883079 w 2951967"/>
                <a:gd name="connsiteY2" fmla="*/ 655529 h 1081414"/>
                <a:gd name="connsiteX3" fmla="*/ 2534433 w 2951967"/>
                <a:gd name="connsiteY3" fmla="*/ 705633 h 1081414"/>
                <a:gd name="connsiteX4" fmla="*/ 2951967 w 2951967"/>
                <a:gd name="connsiteY4" fmla="*/ 217117 h 1081414"/>
                <a:gd name="connsiteX5" fmla="*/ 880997 w 2951967"/>
                <a:gd name="connsiteY5" fmla="*/ 0 h 1081414"/>
                <a:gd name="connsiteX6" fmla="*/ 0 w 2951967"/>
                <a:gd name="connsiteY6" fmla="*/ 701458 h 1081414"/>
                <a:gd name="connsiteX0" fmla="*/ 0 w 2951967"/>
                <a:gd name="connsiteY0" fmla="*/ 701458 h 1081414"/>
                <a:gd name="connsiteX1" fmla="*/ 1369512 w 2951967"/>
                <a:gd name="connsiteY1" fmla="*/ 1081414 h 1081414"/>
                <a:gd name="connsiteX2" fmla="*/ 1883079 w 2951967"/>
                <a:gd name="connsiteY2" fmla="*/ 655529 h 1081414"/>
                <a:gd name="connsiteX3" fmla="*/ 2488504 w 2951967"/>
                <a:gd name="connsiteY3" fmla="*/ 768263 h 1081414"/>
                <a:gd name="connsiteX4" fmla="*/ 2951967 w 2951967"/>
                <a:gd name="connsiteY4" fmla="*/ 217117 h 1081414"/>
                <a:gd name="connsiteX5" fmla="*/ 880997 w 2951967"/>
                <a:gd name="connsiteY5" fmla="*/ 0 h 1081414"/>
                <a:gd name="connsiteX6" fmla="*/ 0 w 2951967"/>
                <a:gd name="connsiteY6" fmla="*/ 701458 h 1081414"/>
                <a:gd name="connsiteX0" fmla="*/ 0 w 2960318"/>
                <a:gd name="connsiteY0" fmla="*/ 701458 h 1081414"/>
                <a:gd name="connsiteX1" fmla="*/ 1369512 w 2960318"/>
                <a:gd name="connsiteY1" fmla="*/ 1081414 h 1081414"/>
                <a:gd name="connsiteX2" fmla="*/ 1883079 w 2960318"/>
                <a:gd name="connsiteY2" fmla="*/ 655529 h 1081414"/>
                <a:gd name="connsiteX3" fmla="*/ 2488504 w 2960318"/>
                <a:gd name="connsiteY3" fmla="*/ 768263 h 1081414"/>
                <a:gd name="connsiteX4" fmla="*/ 2960318 w 2960318"/>
                <a:gd name="connsiteY4" fmla="*/ 221292 h 1081414"/>
                <a:gd name="connsiteX5" fmla="*/ 880997 w 2960318"/>
                <a:gd name="connsiteY5" fmla="*/ 0 h 1081414"/>
                <a:gd name="connsiteX6" fmla="*/ 0 w 2960318"/>
                <a:gd name="connsiteY6" fmla="*/ 701458 h 1081414"/>
                <a:gd name="connsiteX0" fmla="*/ 0 w 2997896"/>
                <a:gd name="connsiteY0" fmla="*/ 701458 h 1081414"/>
                <a:gd name="connsiteX1" fmla="*/ 1369512 w 2997896"/>
                <a:gd name="connsiteY1" fmla="*/ 1081414 h 1081414"/>
                <a:gd name="connsiteX2" fmla="*/ 1883079 w 2997896"/>
                <a:gd name="connsiteY2" fmla="*/ 655529 h 1081414"/>
                <a:gd name="connsiteX3" fmla="*/ 2488504 w 2997896"/>
                <a:gd name="connsiteY3" fmla="*/ 768263 h 1081414"/>
                <a:gd name="connsiteX4" fmla="*/ 2997896 w 2997896"/>
                <a:gd name="connsiteY4" fmla="*/ 187890 h 1081414"/>
                <a:gd name="connsiteX5" fmla="*/ 880997 w 2997896"/>
                <a:gd name="connsiteY5" fmla="*/ 0 h 1081414"/>
                <a:gd name="connsiteX6" fmla="*/ 0 w 2997896"/>
                <a:gd name="connsiteY6" fmla="*/ 701458 h 1081414"/>
                <a:gd name="connsiteX0" fmla="*/ 0 w 2997896"/>
                <a:gd name="connsiteY0" fmla="*/ 776614 h 1156570"/>
                <a:gd name="connsiteX1" fmla="*/ 1369512 w 2997896"/>
                <a:gd name="connsiteY1" fmla="*/ 1156570 h 1156570"/>
                <a:gd name="connsiteX2" fmla="*/ 1883079 w 2997896"/>
                <a:gd name="connsiteY2" fmla="*/ 730685 h 1156570"/>
                <a:gd name="connsiteX3" fmla="*/ 2488504 w 2997896"/>
                <a:gd name="connsiteY3" fmla="*/ 843419 h 1156570"/>
                <a:gd name="connsiteX4" fmla="*/ 2997896 w 2997896"/>
                <a:gd name="connsiteY4" fmla="*/ 263046 h 1156570"/>
                <a:gd name="connsiteX5" fmla="*/ 943627 w 2997896"/>
                <a:gd name="connsiteY5" fmla="*/ 0 h 1156570"/>
                <a:gd name="connsiteX6" fmla="*/ 0 w 2997896"/>
                <a:gd name="connsiteY6" fmla="*/ 776614 h 1156570"/>
                <a:gd name="connsiteX0" fmla="*/ 0 w 2997896"/>
                <a:gd name="connsiteY0" fmla="*/ 739036 h 1118992"/>
                <a:gd name="connsiteX1" fmla="*/ 1369512 w 2997896"/>
                <a:gd name="connsiteY1" fmla="*/ 1118992 h 1118992"/>
                <a:gd name="connsiteX2" fmla="*/ 1883079 w 2997896"/>
                <a:gd name="connsiteY2" fmla="*/ 693107 h 1118992"/>
                <a:gd name="connsiteX3" fmla="*/ 2488504 w 2997896"/>
                <a:gd name="connsiteY3" fmla="*/ 805841 h 1118992"/>
                <a:gd name="connsiteX4" fmla="*/ 2997896 w 2997896"/>
                <a:gd name="connsiteY4" fmla="*/ 225468 h 1118992"/>
                <a:gd name="connsiteX5" fmla="*/ 926926 w 2997896"/>
                <a:gd name="connsiteY5" fmla="*/ 0 h 1118992"/>
                <a:gd name="connsiteX6" fmla="*/ 0 w 2997896"/>
                <a:gd name="connsiteY6" fmla="*/ 739036 h 1118992"/>
                <a:gd name="connsiteX0" fmla="*/ 0 w 2972844"/>
                <a:gd name="connsiteY0" fmla="*/ 668055 h 1118992"/>
                <a:gd name="connsiteX1" fmla="*/ 1344460 w 2972844"/>
                <a:gd name="connsiteY1" fmla="*/ 1118992 h 1118992"/>
                <a:gd name="connsiteX2" fmla="*/ 1858027 w 2972844"/>
                <a:gd name="connsiteY2" fmla="*/ 693107 h 1118992"/>
                <a:gd name="connsiteX3" fmla="*/ 2463452 w 2972844"/>
                <a:gd name="connsiteY3" fmla="*/ 805841 h 1118992"/>
                <a:gd name="connsiteX4" fmla="*/ 2972844 w 2972844"/>
                <a:gd name="connsiteY4" fmla="*/ 225468 h 1118992"/>
                <a:gd name="connsiteX5" fmla="*/ 901874 w 2972844"/>
                <a:gd name="connsiteY5" fmla="*/ 0 h 1118992"/>
                <a:gd name="connsiteX6" fmla="*/ 0 w 2972844"/>
                <a:gd name="connsiteY6" fmla="*/ 668055 h 11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2844" h="1118992">
                  <a:moveTo>
                    <a:pt x="0" y="668055"/>
                  </a:moveTo>
                  <a:lnTo>
                    <a:pt x="1344460" y="1118992"/>
                  </a:lnTo>
                  <a:lnTo>
                    <a:pt x="1858027" y="693107"/>
                  </a:lnTo>
                  <a:lnTo>
                    <a:pt x="2463452" y="805841"/>
                  </a:lnTo>
                  <a:lnTo>
                    <a:pt x="2972844" y="225468"/>
                  </a:lnTo>
                  <a:lnTo>
                    <a:pt x="901874" y="0"/>
                  </a:lnTo>
                  <a:lnTo>
                    <a:pt x="0" y="668055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438364" y="6372198"/>
            <a:ext cx="33244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RIKEN Wako Campus (1967–)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86658" y="4769000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RIBF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3699817" y="6228601"/>
            <a:ext cx="508658" cy="584775"/>
            <a:chOff x="7812360" y="5589240"/>
            <a:chExt cx="1059518" cy="1218067"/>
          </a:xfrm>
        </p:grpSpPr>
        <p:cxnSp>
          <p:nvCxnSpPr>
            <p:cNvPr id="22" name="直線矢印コネクタ 21"/>
            <p:cNvCxnSpPr/>
            <p:nvPr/>
          </p:nvCxnSpPr>
          <p:spPr>
            <a:xfrm>
              <a:off x="8594206" y="5753463"/>
              <a:ext cx="277672" cy="894987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7812360" y="5589240"/>
              <a:ext cx="535429" cy="1218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N</a:t>
              </a:r>
              <a:endParaRPr kumimoji="1" lang="ja-JP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1371055" y="4102728"/>
            <a:ext cx="2984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14 km to Olympic Stadium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6" name="直線矢印コネクタ 25"/>
          <p:cNvCxnSpPr>
            <a:cxnSpLocks/>
          </p:cNvCxnSpPr>
          <p:nvPr/>
        </p:nvCxnSpPr>
        <p:spPr>
          <a:xfrm flipH="1" flipV="1">
            <a:off x="1003295" y="4160572"/>
            <a:ext cx="395966" cy="125913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56221" y="480829"/>
            <a:ext cx="4464496" cy="3452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200" b="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RIKEN is Japan’s largest and most comprehensive research organization for basic and applied science. </a:t>
            </a:r>
          </a:p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  Since 1917, RIKEN has fostered pioneering, innovative research in fields spanning the entire range of the natural sciences, from developmental biology and neuroscience to quantum physics and computer science.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23A0051-6D44-48C7-BD3A-078B6213F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26" y="4011372"/>
            <a:ext cx="733960" cy="10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40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エンジン, ブルー が含まれている画像&#10;&#10;自動的に生成された説明">
            <a:extLst>
              <a:ext uri="{FF2B5EF4-FFF2-40B4-BE49-F238E27FC236}">
                <a16:creationId xmlns:a16="http://schemas.microsoft.com/office/drawing/2014/main" id="{28447BA1-2B88-4352-9FEE-2E278F71F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84" y="4788349"/>
            <a:ext cx="2256000" cy="169200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t="9931"/>
          <a:stretch/>
        </p:blipFill>
        <p:spPr>
          <a:xfrm>
            <a:off x="498330" y="1171809"/>
            <a:ext cx="5184576" cy="40082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67302" y="4743911"/>
            <a:ext cx="3882203" cy="2070000"/>
          </a:xfrm>
          <a:prstGeom prst="rect">
            <a:avLst/>
          </a:prstGeom>
          <a:ln>
            <a:noFill/>
          </a:ln>
        </p:spPr>
      </p:pic>
      <p:cxnSp>
        <p:nvCxnSpPr>
          <p:cNvPr id="18" name="直線コネクタ 17"/>
          <p:cNvCxnSpPr>
            <a:cxnSpLocks/>
            <a:stCxn id="7" idx="1"/>
          </p:cNvCxnSpPr>
          <p:nvPr/>
        </p:nvCxnSpPr>
        <p:spPr>
          <a:xfrm flipH="1" flipV="1">
            <a:off x="3275857" y="5927532"/>
            <a:ext cx="1001882" cy="467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2512382" y="1525500"/>
            <a:ext cx="2002692" cy="490343"/>
          </a:xfrm>
          <a:prstGeom prst="rect">
            <a:avLst/>
          </a:prstGeom>
          <a:noFill/>
          <a:ln w="38100">
            <a:solidFill>
              <a:srgbClr val="FF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757779" y="5009413"/>
            <a:ext cx="2317071" cy="1577818"/>
          </a:xfrm>
          <a:prstGeom prst="rect">
            <a:avLst/>
          </a:prstGeom>
          <a:noFill/>
          <a:ln w="38100">
            <a:solidFill>
              <a:srgbClr val="FF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16" y="2698759"/>
            <a:ext cx="2836637" cy="189000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6791915" y="4195172"/>
            <a:ext cx="1633639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Arial" panose="020B0604020202020204" pitchFamily="34" charset="0"/>
              </a:rPr>
              <a:t>28 GHz ECRIS</a:t>
            </a:r>
          </a:p>
        </p:txBody>
      </p:sp>
      <p:cxnSp>
        <p:nvCxnSpPr>
          <p:cNvPr id="38" name="直線コネクタ 37"/>
          <p:cNvCxnSpPr>
            <a:cxnSpLocks/>
            <a:stCxn id="41" idx="1"/>
          </p:cNvCxnSpPr>
          <p:nvPr/>
        </p:nvCxnSpPr>
        <p:spPr>
          <a:xfrm flipH="1" flipV="1">
            <a:off x="2598985" y="3632947"/>
            <a:ext cx="861282" cy="7519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7290096" y="6054435"/>
            <a:ext cx="113397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GARIS III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515126" y="323125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Calibri" panose="020F0502020204030204" pitchFamily="34" charset="0"/>
              </a:rPr>
              <a:t>–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3999E99-774B-427B-97DC-7CC0366BB380}"/>
              </a:ext>
            </a:extLst>
          </p:cNvPr>
          <p:cNvSpPr/>
          <p:nvPr/>
        </p:nvSpPr>
        <p:spPr>
          <a:xfrm>
            <a:off x="163495" y="574211"/>
            <a:ext cx="5598613" cy="884538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Developments of large-scale RI production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Applications of SHE and medical RIs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9D200F0A-08CA-4F60-B26D-3FF6996A9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67" y="2763137"/>
            <a:ext cx="2520000" cy="1889999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/>
          <p:cNvSpPr txBox="1"/>
          <p:nvPr/>
        </p:nvSpPr>
        <p:spPr>
          <a:xfrm>
            <a:off x="3393967" y="4045055"/>
            <a:ext cx="2652600" cy="5909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RI</a:t>
            </a:r>
            <a:r>
              <a:rPr lang="ja-JP" alt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+mn-lt"/>
                <a:cs typeface="Arial" panose="020B0604020202020204" pitchFamily="34" charset="0"/>
              </a:rPr>
              <a:t>production</a:t>
            </a:r>
            <a:r>
              <a:rPr lang="ja-JP" alt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+mn-lt"/>
                <a:cs typeface="Arial" panose="020B0604020202020204" pitchFamily="34" charset="0"/>
              </a:rPr>
              <a:t>beam</a:t>
            </a:r>
            <a:r>
              <a:rPr lang="ja-JP" alt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+mn-lt"/>
                <a:cs typeface="Arial" panose="020B0604020202020204" pitchFamily="34" charset="0"/>
              </a:rPr>
              <a:t>line</a:t>
            </a:r>
            <a:r>
              <a:rPr lang="ja-JP" alt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+mn-lt"/>
                <a:cs typeface="Arial" panose="020B0604020202020204" pitchFamily="34" charset="0"/>
              </a:rPr>
              <a:t>under construction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08" y="327417"/>
            <a:ext cx="3274387" cy="2235295"/>
          </a:xfrm>
          <a:prstGeom prst="rect">
            <a:avLst/>
          </a:prstGeom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5851678" y="2153611"/>
            <a:ext cx="2316302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Arial" panose="020B0604020202020204" pitchFamily="34" charset="0"/>
              </a:rPr>
              <a:t>SRILAC (Jan., 2020~)</a:t>
            </a:r>
          </a:p>
        </p:txBody>
      </p:sp>
      <p:pic>
        <p:nvPicPr>
          <p:cNvPr id="7" name="図 6" descr="屋内, 建物, グリーン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7D698590-E214-4660-93F4-114D623383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39" y="5086208"/>
            <a:ext cx="2256000" cy="169200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72259B6F-8653-403F-B580-FC8036D5035F}"/>
              </a:ext>
            </a:extLst>
          </p:cNvPr>
          <p:cNvCxnSpPr>
            <a:cxnSpLocks/>
          </p:cNvCxnSpPr>
          <p:nvPr/>
        </p:nvCxnSpPr>
        <p:spPr>
          <a:xfrm flipH="1" flipV="1">
            <a:off x="1598417" y="4455877"/>
            <a:ext cx="1098561" cy="423777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70DAB375-B38B-4E32-951B-69AC8D92DC27}"/>
              </a:ext>
            </a:extLst>
          </p:cNvPr>
          <p:cNvCxnSpPr>
            <a:cxnSpLocks/>
          </p:cNvCxnSpPr>
          <p:nvPr/>
        </p:nvCxnSpPr>
        <p:spPr>
          <a:xfrm flipH="1">
            <a:off x="2696978" y="4879653"/>
            <a:ext cx="4032106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36CF4D4-3168-43CC-97F5-7DE25A124ABD}"/>
              </a:ext>
            </a:extLst>
          </p:cNvPr>
          <p:cNvSpPr/>
          <p:nvPr/>
        </p:nvSpPr>
        <p:spPr>
          <a:xfrm>
            <a:off x="2051720" y="2045012"/>
            <a:ext cx="3058249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Super-Conducting Quarter-Wavelength Resonator</a:t>
            </a: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E667DD0E-FDF5-4126-BFEA-B5E2A15B8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-27384"/>
            <a:ext cx="9289032" cy="57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ja-JP" sz="2800" dirty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>Upgrade of RILAC for RI production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AFEB119-D34E-41C6-95B6-47186C82E8D4}"/>
              </a:ext>
            </a:extLst>
          </p:cNvPr>
          <p:cNvSpPr txBox="1"/>
          <p:nvPr/>
        </p:nvSpPr>
        <p:spPr>
          <a:xfrm>
            <a:off x="1588789" y="3074293"/>
            <a:ext cx="1650600" cy="395173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Medical RIs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4B997A6-E3C1-474F-B30F-D000AC415754}"/>
              </a:ext>
            </a:extLst>
          </p:cNvPr>
          <p:cNvSpPr txBox="1"/>
          <p:nvPr/>
        </p:nvSpPr>
        <p:spPr>
          <a:xfrm>
            <a:off x="464676" y="4605191"/>
            <a:ext cx="1177589" cy="395173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SHE RIs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CB46A69-149C-4D35-A47C-BC5605677AB6}"/>
              </a:ext>
            </a:extLst>
          </p:cNvPr>
          <p:cNvSpPr txBox="1"/>
          <p:nvPr/>
        </p:nvSpPr>
        <p:spPr>
          <a:xfrm>
            <a:off x="4454657" y="6368395"/>
            <a:ext cx="1902164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Nucl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.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Calibri" panose="020F0502020204030204" pitchFamily="34" charset="0"/>
              </a:rPr>
              <a:t>Chem. Lab.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2113A877-A14A-42AF-8F16-E00A74C04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6753" y="327417"/>
            <a:ext cx="699742" cy="2235600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  <a:effectLst/>
        </p:spPr>
      </p:pic>
      <p:sp>
        <p:nvSpPr>
          <p:cNvPr id="47" name="Text Box 34">
            <a:extLst>
              <a:ext uri="{FF2B5EF4-FFF2-40B4-BE49-F238E27FC236}">
                <a16:creationId xmlns:a16="http://schemas.microsoft.com/office/drawing/2014/main" id="{4DD84158-404F-40F4-A1E7-E88A05F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387" y="2153611"/>
            <a:ext cx="834473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Arial" panose="020B0604020202020204" pitchFamily="34" charset="0"/>
              </a:rPr>
              <a:t>QWR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AEC9608-27AE-43BF-9F4E-FF059A5C87EF}"/>
              </a:ext>
            </a:extLst>
          </p:cNvPr>
          <p:cNvSpPr/>
          <p:nvPr/>
        </p:nvSpPr>
        <p:spPr>
          <a:xfrm>
            <a:off x="557867" y="2708920"/>
            <a:ext cx="8034110" cy="2092561"/>
          </a:xfrm>
          <a:prstGeom prst="rect">
            <a:avLst/>
          </a:prstGeom>
          <a:solidFill>
            <a:srgbClr val="FFFFCC"/>
          </a:solidFill>
          <a:ln w="57150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17488" indent="-217488" fontAlgn="auto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altLang="ja-JP" sz="24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Large-scale production and stable supply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short-lived </a:t>
            </a:r>
            <a:r>
              <a:rPr lang="en-US" altLang="ja-JP" sz="2400" b="0" baseline="300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211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(</a:t>
            </a:r>
            <a:r>
              <a:rPr lang="en-US" altLang="ja-JP" sz="2400" b="0" i="1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ja-JP" sz="2400" b="0" baseline="-250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7.2 h) are important issues. </a:t>
            </a:r>
          </a:p>
          <a:p>
            <a:pPr marL="217488" indent="-217488" fontAlgn="auto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altLang="ja-JP" sz="24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Low-cost (construction and operation) cyclotrons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can accelerate </a:t>
            </a:r>
            <a:r>
              <a:rPr lang="en-US" altLang="ja-JP" sz="24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30-MeV alpha particles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an </a:t>
            </a:r>
            <a:r>
              <a:rPr lang="en-US" altLang="ja-JP" sz="24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 of &gt;100 </a:t>
            </a:r>
            <a:r>
              <a:rPr lang="en-US" altLang="ja-JP" sz="2400" dirty="0" err="1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would </a:t>
            </a:r>
            <a:r>
              <a:rPr lang="en-US" altLang="ja-JP" sz="2400" b="0" dirty="0">
                <a:solidFill>
                  <a:srgbClr val="2D2DB9"/>
                </a:solidFill>
                <a:latin typeface="+mn-lt"/>
                <a:cs typeface="Calibri" panose="020F0502020204030204" pitchFamily="34" charset="0"/>
              </a:rPr>
              <a:t>boost the </a:t>
            </a:r>
            <a:r>
              <a:rPr lang="en-US" altLang="ja-JP" sz="2400" b="0" baseline="30000" dirty="0">
                <a:solidFill>
                  <a:srgbClr val="2D2DB9"/>
                </a:solidFill>
                <a:latin typeface="+mn-lt"/>
                <a:cs typeface="Calibri" panose="020F0502020204030204" pitchFamily="34" charset="0"/>
              </a:rPr>
              <a:t>211</a:t>
            </a:r>
            <a:r>
              <a:rPr lang="en-US" altLang="ja-JP" sz="2400" b="0" dirty="0">
                <a:solidFill>
                  <a:srgbClr val="2D2DB9"/>
                </a:solidFill>
                <a:latin typeface="+mn-lt"/>
                <a:cs typeface="Calibri" panose="020F0502020204030204" pitchFamily="34" charset="0"/>
              </a:rPr>
              <a:t>At-therapy.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015634F-E17B-470F-A0C6-7F1AAD452BC1}"/>
              </a:ext>
            </a:extLst>
          </p:cNvPr>
          <p:cNvSpPr/>
          <p:nvPr/>
        </p:nvSpPr>
        <p:spPr>
          <a:xfrm>
            <a:off x="552023" y="620688"/>
            <a:ext cx="8034110" cy="1627818"/>
          </a:xfrm>
          <a:prstGeom prst="rect">
            <a:avLst/>
          </a:prstGeom>
          <a:solidFill>
            <a:srgbClr val="FFFFCC"/>
          </a:solidFill>
          <a:ln w="57150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28600" lvl="0" indent="-228600" fontAlgn="auto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Cyclotrons, which can accelerate </a:t>
            </a:r>
            <a:r>
              <a:rPr lang="en-US" altLang="ja-JP" sz="24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heavy ions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ja-JP" sz="2400" b="0" baseline="300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Ne, </a:t>
            </a:r>
            <a:r>
              <a:rPr lang="en-US" altLang="ja-JP" sz="2400" b="0" baseline="300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Mg, </a:t>
            </a:r>
            <a:r>
              <a:rPr lang="en-US" altLang="ja-JP" sz="2400" b="0" baseline="300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Ca, </a:t>
            </a:r>
            <a:r>
              <a:rPr lang="en-US" altLang="ja-JP" sz="2400" b="0" baseline="300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Ti, </a:t>
            </a:r>
            <a:r>
              <a:rPr lang="en-US" altLang="ja-JP" sz="2400" b="0" baseline="300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V, …) with energies of </a:t>
            </a:r>
            <a:r>
              <a:rPr lang="en-US" altLang="ja-JP" sz="2400" dirty="0">
                <a:solidFill>
                  <a:srgbClr val="2D2DB9"/>
                </a:solidFill>
                <a:latin typeface="+mn-lt"/>
                <a:cs typeface="Times New Roman" panose="02020603050405020304" pitchFamily="18" charset="0"/>
              </a:rPr>
              <a:t>~</a:t>
            </a:r>
            <a:r>
              <a:rPr lang="en-US" altLang="ja-JP" sz="24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7–10-MeV/u 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ja-JP" sz="24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intensities of </a:t>
            </a:r>
            <a:r>
              <a:rPr lang="en-US" altLang="ja-JP" sz="2400" dirty="0">
                <a:solidFill>
                  <a:srgbClr val="2D2DB9"/>
                </a:solidFill>
                <a:latin typeface="+mn-lt"/>
                <a:cs typeface="Times New Roman" panose="02020603050405020304" pitchFamily="18" charset="0"/>
              </a:rPr>
              <a:t>~</a:t>
            </a:r>
            <a:r>
              <a:rPr lang="en-US" altLang="ja-JP" sz="240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altLang="ja-JP" sz="2400" dirty="0" err="1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pμA</a:t>
            </a:r>
            <a:r>
              <a:rPr lang="en-US" altLang="ja-JP" sz="2400" b="0" dirty="0">
                <a:solidFill>
                  <a:srgbClr val="2D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are necessary for superheavy element researches.</a:t>
            </a:r>
            <a:r>
              <a:rPr lang="en-US" altLang="ja-JP" sz="2400" b="0" dirty="0">
                <a:solidFill>
                  <a:srgbClr val="2D2DB9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altLang="ja-JP" sz="2400" b="0" dirty="0">
              <a:solidFill>
                <a:srgbClr val="2D2D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36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52" y="-55261"/>
            <a:ext cx="10983860" cy="6913261"/>
          </a:xfrm>
          <a:prstGeom prst="rect">
            <a:avLst/>
          </a:prstGeom>
          <a:effectLst/>
        </p:spPr>
      </p:pic>
      <p:sp>
        <p:nvSpPr>
          <p:cNvPr id="3" name="正方形/長方形 2"/>
          <p:cNvSpPr/>
          <p:nvPr/>
        </p:nvSpPr>
        <p:spPr>
          <a:xfrm>
            <a:off x="17580" y="520803"/>
            <a:ext cx="4757338" cy="6561796"/>
          </a:xfrm>
          <a:prstGeom prst="rect">
            <a:avLst/>
          </a:prstGeom>
          <a:solidFill>
            <a:schemeClr val="tx1">
              <a:alpha val="25000"/>
            </a:schemeClr>
          </a:solidFill>
          <a:effectLst/>
        </p:spPr>
        <p:txBody>
          <a:bodyPr wrap="square">
            <a:spAutoFit/>
          </a:bodyPr>
          <a:lstStyle/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RIKEN Laboratories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Ion Source Team, Nishina Center 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Super Heavy Element Group, Nishina Center 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Next-generation Imaging Team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Biofunctional Synthetic Chemistry Laboratory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Domestic Universities</a:t>
            </a: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and Institutes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Osaka University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Niigata University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Kanazawa University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Tohoku University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University of Tsukuba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Kyoto University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Okayama University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Hokkaido University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University of Tokyo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Tokyo Metropolitan University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Fukushima Medical University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International University of Health and Welfare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Hamamatsu Univ. School of Medicine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100" dirty="0" err="1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Suzuka</a:t>
            </a:r>
            <a:r>
              <a:rPr lang="en-US" altLang="ja-JP" sz="1800" kern="100" dirty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Univ. of Medical Science</a:t>
            </a:r>
            <a:endParaRPr kumimoji="1" lang="en-US" altLang="ja-JP" sz="18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Calibri" panose="020F0502020204030204" pitchFamily="34" charset="0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Hoshi University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100" dirty="0" err="1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Kindai</a:t>
            </a:r>
            <a:r>
              <a:rPr lang="en-US" altLang="ja-JP" sz="1800" kern="100" dirty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University</a:t>
            </a:r>
            <a:endParaRPr kumimoji="1" lang="en-US" altLang="ja-JP" sz="18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Calibri" panose="020F0502020204030204" pitchFamily="34" charset="0"/>
            </a:endParaRP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Japan Atomic Energy Agency</a:t>
            </a:r>
          </a:p>
          <a:p>
            <a:pPr marL="358775" marR="0" lvl="0" indent="-3587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Takasaki, National Institutes for Quantum and Radiological Science (QST)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21052" y="-27384"/>
            <a:ext cx="7726946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3888" algn="l"/>
              </a:tabLst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RIKEN </a:t>
            </a:r>
            <a:r>
              <a:rPr lang="en-US" altLang="ja-JP" sz="28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RI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Collaboration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16016" y="520803"/>
            <a:ext cx="4427984" cy="6255174"/>
          </a:xfrm>
          <a:prstGeom prst="rect">
            <a:avLst/>
          </a:prstGeom>
          <a:solidFill>
            <a:schemeClr val="tx1">
              <a:alpha val="25000"/>
            </a:schemeClr>
          </a:solidFill>
          <a:effectLst/>
        </p:spPr>
        <p:txBody>
          <a:bodyPr wrap="square">
            <a:spAutoFit/>
          </a:bodyPr>
          <a:lstStyle/>
          <a:p>
            <a:pPr marL="179388" indent="-179388">
              <a:lnSpc>
                <a:spcPct val="88000"/>
              </a:lnSpc>
              <a:spcAft>
                <a:spcPts val="0"/>
              </a:spcAft>
              <a:defRPr/>
            </a:pPr>
            <a:r>
              <a:rPr lang="en-US" altLang="ja-JP" sz="1800" kern="100" dirty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National Institute of Radiological Sciences, QST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National Cancer Center Japan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明朝" panose="02020609040205080304" pitchFamily="17" charset="-128"/>
                <a:cs typeface="Calibri" panose="020F0502020204030204" pitchFamily="34" charset="0"/>
              </a:rPr>
              <a:t>Oversea Universities and Institutes</a:t>
            </a:r>
            <a:endParaRPr kumimoji="1" lang="ja-JP" altLang="ja-JP" sz="2000" b="1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ＭＳ 明朝" panose="02020609040205080304" pitchFamily="17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Institute of Modern Physics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ATOMKI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Sunway University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Johannes Gutenberg University Mainz</a:t>
            </a:r>
          </a:p>
          <a:p>
            <a:pPr marL="269875" marR="0" lvl="0" indent="-269875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Helmholtzzentrum</a:t>
            </a: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für</a:t>
            </a: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Schwerionenforschung</a:t>
            </a: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GmbH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Helmholtz-</a:t>
            </a:r>
            <a:r>
              <a:rPr kumimoji="1" lang="en-US" altLang="ja-JP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Institut</a:t>
            </a: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Mainz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Bern University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Paul </a:t>
            </a:r>
            <a:r>
              <a:rPr kumimoji="1" lang="en-US" altLang="ja-JP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Scherrer</a:t>
            </a: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Institut</a:t>
            </a:r>
            <a:endParaRPr kumimoji="1" lang="en-US" altLang="ja-JP" sz="18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Saha</a:t>
            </a: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Institute of Nuclear Physics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Umaru</a:t>
            </a: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Musa </a:t>
            </a:r>
            <a:r>
              <a:rPr kumimoji="1" lang="en-US" altLang="ja-JP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Yar'adua</a:t>
            </a: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University, </a:t>
            </a:r>
            <a:r>
              <a:rPr kumimoji="1" lang="en-US" altLang="ja-JP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Katsina</a:t>
            </a: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International Atomic Energy Agency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Public Interest Incorporated Association 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Japan Radioisotope Association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Companies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Fujifilm Toyama Chemical Co., Ltd.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Metal Technology Co., Ltd.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ATOX Co., Ltd.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Chiyoda </a:t>
            </a:r>
            <a:r>
              <a:rPr kumimoji="1" lang="en-US" altLang="ja-JP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Technol</a:t>
            </a: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 Co., Ltd.</a:t>
            </a:r>
          </a:p>
          <a:p>
            <a:pPr marL="0" marR="0" lvl="0" indent="0" algn="l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Calibri" panose="020F0502020204030204" pitchFamily="34" charset="0"/>
              </a:rPr>
              <a:t>RIN Institute Inc.</a:t>
            </a:r>
          </a:p>
        </p:txBody>
      </p:sp>
    </p:spTree>
    <p:extLst>
      <p:ext uri="{BB962C8B-B14F-4D97-AF65-F5344CB8AC3E}">
        <p14:creationId xmlns:p14="http://schemas.microsoft.com/office/powerpoint/2010/main" val="374890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107504" y="621392"/>
            <a:ext cx="4293078" cy="1938992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17550" marR="0" lvl="0" indent="-717550" algn="l" defTabSz="1255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8038" algn="l"/>
              </a:tabLst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Calibri" panose="020F0502020204030204" pitchFamily="34" charset="0"/>
              </a:rPr>
              <a:t>1937	Construction of 1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Calibri" panose="020F0502020204030204" pitchFamily="34" charset="0"/>
              </a:rPr>
              <a:t>st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Calibri" panose="020F0502020204030204" pitchFamily="34" charset="0"/>
              </a:rPr>
              <a:t> cyclotron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50" charset="-128"/>
              <a:cs typeface="Calibri" panose="020F0502020204030204" pitchFamily="34" charset="0"/>
            </a:endParaRPr>
          </a:p>
          <a:p>
            <a:pPr marL="717550" marR="0" lvl="0" indent="-717550" algn="l" defTabSz="1255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8038" algn="l"/>
              </a:tabLst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Calibri" panose="020F0502020204030204" pitchFamily="34" charset="0"/>
              </a:rPr>
              <a:t>1938	Application of RIs as tracers for chemistry and biology</a:t>
            </a:r>
          </a:p>
          <a:p>
            <a:pPr marL="717550" marR="0" lvl="0" indent="-717550" algn="l" defTabSz="1255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8038" algn="l"/>
              </a:tabLst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Calibri" panose="020F0502020204030204" pitchFamily="34" charset="0"/>
              </a:rPr>
              <a:t>▪▪▪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50" charset="-128"/>
              <a:cs typeface="Calibri" panose="020F0502020204030204" pitchFamily="34" charset="0"/>
            </a:endParaRPr>
          </a:p>
          <a:p>
            <a:pPr marL="717550" marR="0" lvl="0" indent="-717550" algn="l" defTabSz="1255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8038" algn="l"/>
              </a:tabLst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Calibri" panose="020F0502020204030204" pitchFamily="34" charset="0"/>
              </a:rPr>
              <a:t>2006 	Construction of 7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Calibri" panose="020F0502020204030204" pitchFamily="34" charset="0"/>
              </a:rPr>
              <a:t>th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Calibri" panose="020F0502020204030204" pitchFamily="34" charset="0"/>
              </a:rPr>
              <a:t> –  9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Calibri" panose="020F0502020204030204" pitchFamily="34" charset="0"/>
              </a:rPr>
              <a:t>th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Calibri" panose="020F0502020204030204" pitchFamily="34" charset="0"/>
              </a:rPr>
              <a:t> cyclotrons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Calibri" panose="020F0502020204030204" pitchFamily="34" charset="0"/>
              </a:rPr>
              <a:t>→ RIBF </a:t>
            </a:r>
          </a:p>
        </p:txBody>
      </p:sp>
      <p:sp>
        <p:nvSpPr>
          <p:cNvPr id="11" name="Rectangle 93"/>
          <p:cNvSpPr>
            <a:spLocks noChangeArrowheads="1"/>
          </p:cNvSpPr>
          <p:nvPr/>
        </p:nvSpPr>
        <p:spPr bwMode="auto">
          <a:xfrm>
            <a:off x="84644" y="-2647"/>
            <a:ext cx="8856984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RIKEN accelerators and RI application studies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grpSp>
        <p:nvGrpSpPr>
          <p:cNvPr id="100" name="グループ化 99"/>
          <p:cNvGrpSpPr/>
          <p:nvPr/>
        </p:nvGrpSpPr>
        <p:grpSpPr>
          <a:xfrm>
            <a:off x="4515232" y="620688"/>
            <a:ext cx="1603637" cy="1940400"/>
            <a:chOff x="107504" y="626524"/>
            <a:chExt cx="1603637" cy="1940400"/>
          </a:xfrm>
        </p:grpSpPr>
        <p:pic>
          <p:nvPicPr>
            <p:cNvPr id="17" name="Picture 4" descr="仁科芳雄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26524"/>
              <a:ext cx="1603637" cy="19404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34"/>
            <p:cNvSpPr txBox="1">
              <a:spLocks noChangeAspect="1" noChangeArrowheads="1"/>
            </p:cNvSpPr>
            <p:nvPr/>
          </p:nvSpPr>
          <p:spPr bwMode="auto">
            <a:xfrm>
              <a:off x="154888" y="1982149"/>
              <a:ext cx="1508869" cy="58477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Dr. Y. Nishina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(1890</a:t>
              </a: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～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1951)</a:t>
              </a:r>
            </a:p>
          </p:txBody>
        </p:sp>
      </p:grpSp>
      <p:pic>
        <p:nvPicPr>
          <p:cNvPr id="9" name="Picture 2" descr="http://www.rarf.riken.go.jp/researcher/archive/data/1go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20688"/>
            <a:ext cx="2822401" cy="1940400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8654585" y="620688"/>
            <a:ext cx="396000" cy="31892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1st</a:t>
            </a:r>
          </a:p>
        </p:txBody>
      </p:sp>
      <p:sp>
        <p:nvSpPr>
          <p:cNvPr id="37" name="Text Box 34"/>
          <p:cNvSpPr txBox="1">
            <a:spLocks noChangeAspect="1" noChangeArrowheads="1"/>
          </p:cNvSpPr>
          <p:nvPr/>
        </p:nvSpPr>
        <p:spPr bwMode="auto">
          <a:xfrm>
            <a:off x="6228184" y="2272941"/>
            <a:ext cx="533693" cy="288147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1937</a:t>
            </a:r>
          </a:p>
        </p:txBody>
      </p:sp>
      <p:pic>
        <p:nvPicPr>
          <p:cNvPr id="144" name="図 1" descr="CG_bird.png">
            <a:extLst>
              <a:ext uri="{FF2B5EF4-FFF2-40B4-BE49-F238E27FC236}">
                <a16:creationId xmlns:a16="http://schemas.microsoft.com/office/drawing/2014/main" id="{3E600550-CA4E-4A56-923C-71DCFB954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83" y="3927986"/>
            <a:ext cx="5181114" cy="312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2">
            <a:extLst>
              <a:ext uri="{FF2B5EF4-FFF2-40B4-BE49-F238E27FC236}">
                <a16:creationId xmlns:a16="http://schemas.microsoft.com/office/drawing/2014/main" id="{4364F8CB-ABF0-4592-BAC0-26007982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65" y="5499003"/>
            <a:ext cx="1796974" cy="126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6" name="Text Box 34">
            <a:extLst>
              <a:ext uri="{FF2B5EF4-FFF2-40B4-BE49-F238E27FC236}">
                <a16:creationId xmlns:a16="http://schemas.microsoft.com/office/drawing/2014/main" id="{A505DA69-B4EB-4BD4-A098-CBD01E400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028" y="5499003"/>
            <a:ext cx="551311" cy="297962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8th</a:t>
            </a:r>
          </a:p>
        </p:txBody>
      </p:sp>
      <p:sp>
        <p:nvSpPr>
          <p:cNvPr id="147" name="Text Box 34">
            <a:extLst>
              <a:ext uri="{FF2B5EF4-FFF2-40B4-BE49-F238E27FC236}">
                <a16:creationId xmlns:a16="http://schemas.microsoft.com/office/drawing/2014/main" id="{DFF6E3CD-4296-4FA2-904A-D7A5E0192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365" y="6491819"/>
            <a:ext cx="591211" cy="26718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2006</a:t>
            </a:r>
          </a:p>
        </p:txBody>
      </p:sp>
      <p:cxnSp>
        <p:nvCxnSpPr>
          <p:cNvPr id="148" name="直線コネクタ 147">
            <a:extLst>
              <a:ext uri="{FF2B5EF4-FFF2-40B4-BE49-F238E27FC236}">
                <a16:creationId xmlns:a16="http://schemas.microsoft.com/office/drawing/2014/main" id="{46861B02-02B5-4BAF-9B9D-C28D1518548E}"/>
              </a:ext>
            </a:extLst>
          </p:cNvPr>
          <p:cNvCxnSpPr/>
          <p:nvPr/>
        </p:nvCxnSpPr>
        <p:spPr>
          <a:xfrm flipH="1">
            <a:off x="4250062" y="3975047"/>
            <a:ext cx="2736303" cy="16141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>
            <a:extLst>
              <a:ext uri="{FF2B5EF4-FFF2-40B4-BE49-F238E27FC236}">
                <a16:creationId xmlns:a16="http://schemas.microsoft.com/office/drawing/2014/main" id="{8A8FB982-A1A6-4EFA-A41D-9BD84992DB35}"/>
              </a:ext>
            </a:extLst>
          </p:cNvPr>
          <p:cNvCxnSpPr>
            <a:stCxn id="173" idx="1"/>
          </p:cNvCxnSpPr>
          <p:nvPr/>
        </p:nvCxnSpPr>
        <p:spPr>
          <a:xfrm flipH="1">
            <a:off x="5171661" y="4729932"/>
            <a:ext cx="2102736" cy="11805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2" descr="http://www.rarf.riken.go.jp/researcher/archive/data/2gou.jpg">
            <a:extLst>
              <a:ext uri="{FF2B5EF4-FFF2-40B4-BE49-F238E27FC236}">
                <a16:creationId xmlns:a16="http://schemas.microsoft.com/office/drawing/2014/main" id="{11A1D70E-7546-4412-9F31-2A531D50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2" y="2703536"/>
            <a:ext cx="1756098" cy="12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Text Box 34">
            <a:extLst>
              <a:ext uri="{FF2B5EF4-FFF2-40B4-BE49-F238E27FC236}">
                <a16:creationId xmlns:a16="http://schemas.microsoft.com/office/drawing/2014/main" id="{D855409E-2F63-4F2D-A46A-6C9A03DD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109" y="2703536"/>
            <a:ext cx="551311" cy="297962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2nd</a:t>
            </a:r>
          </a:p>
        </p:txBody>
      </p:sp>
      <p:sp>
        <p:nvSpPr>
          <p:cNvPr id="152" name="Text Box 34">
            <a:extLst>
              <a:ext uri="{FF2B5EF4-FFF2-40B4-BE49-F238E27FC236}">
                <a16:creationId xmlns:a16="http://schemas.microsoft.com/office/drawing/2014/main" id="{942A176D-F727-4C58-9457-F2562A8BB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22" y="3696352"/>
            <a:ext cx="591211" cy="26718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1944</a:t>
            </a:r>
          </a:p>
        </p:txBody>
      </p:sp>
      <p:pic>
        <p:nvPicPr>
          <p:cNvPr id="153" name="Picture 2" descr="http://www.rarf.riken.go.jp/researcher/archive/data/3gou.jpg">
            <a:extLst>
              <a:ext uri="{FF2B5EF4-FFF2-40B4-BE49-F238E27FC236}">
                <a16:creationId xmlns:a16="http://schemas.microsoft.com/office/drawing/2014/main" id="{F66B9562-E869-4D74-9368-2BA03744F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247" y="2703536"/>
            <a:ext cx="1686747" cy="12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Text Box 34">
            <a:extLst>
              <a:ext uri="{FF2B5EF4-FFF2-40B4-BE49-F238E27FC236}">
                <a16:creationId xmlns:a16="http://schemas.microsoft.com/office/drawing/2014/main" id="{4952A617-2553-467F-93E3-16D5A6290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683" y="2703536"/>
            <a:ext cx="551311" cy="297962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3rd</a:t>
            </a:r>
          </a:p>
        </p:txBody>
      </p:sp>
      <p:sp>
        <p:nvSpPr>
          <p:cNvPr id="155" name="Text Box 34">
            <a:extLst>
              <a:ext uri="{FF2B5EF4-FFF2-40B4-BE49-F238E27FC236}">
                <a16:creationId xmlns:a16="http://schemas.microsoft.com/office/drawing/2014/main" id="{0C1A91BB-6BC6-4511-858C-08FC61B6A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247" y="3696352"/>
            <a:ext cx="591211" cy="26718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1952</a:t>
            </a:r>
          </a:p>
        </p:txBody>
      </p:sp>
      <p:pic>
        <p:nvPicPr>
          <p:cNvPr id="156" name="Picture 2" descr="C:\Users\Hiromitsu Haba\Pictures\RIKEN実験\RALF施設\4号サイクロトロン.jpg">
            <a:extLst>
              <a:ext uri="{FF2B5EF4-FFF2-40B4-BE49-F238E27FC236}">
                <a16:creationId xmlns:a16="http://schemas.microsoft.com/office/drawing/2014/main" id="{0019B272-0ED3-43B4-A3DC-7F08C13F5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821" y="2703536"/>
            <a:ext cx="1526757" cy="12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Text Box 34">
            <a:extLst>
              <a:ext uri="{FF2B5EF4-FFF2-40B4-BE49-F238E27FC236}">
                <a16:creationId xmlns:a16="http://schemas.microsoft.com/office/drawing/2014/main" id="{5A694BF6-F5CC-4179-A819-60C685C3C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267" y="2703536"/>
            <a:ext cx="551311" cy="297962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4th</a:t>
            </a:r>
          </a:p>
        </p:txBody>
      </p:sp>
      <p:sp>
        <p:nvSpPr>
          <p:cNvPr id="158" name="Text Box 34">
            <a:extLst>
              <a:ext uri="{FF2B5EF4-FFF2-40B4-BE49-F238E27FC236}">
                <a16:creationId xmlns:a16="http://schemas.microsoft.com/office/drawing/2014/main" id="{386A9753-810B-4AD4-BDBD-A3CCC2E54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821" y="3696352"/>
            <a:ext cx="591211" cy="26718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1966</a:t>
            </a:r>
          </a:p>
        </p:txBody>
      </p:sp>
      <p:cxnSp>
        <p:nvCxnSpPr>
          <p:cNvPr id="159" name="直線コネクタ 158">
            <a:extLst>
              <a:ext uri="{FF2B5EF4-FFF2-40B4-BE49-F238E27FC236}">
                <a16:creationId xmlns:a16="http://schemas.microsoft.com/office/drawing/2014/main" id="{40E5FACB-E9FC-479C-8ADF-D83F34DF9C41}"/>
              </a:ext>
            </a:extLst>
          </p:cNvPr>
          <p:cNvCxnSpPr/>
          <p:nvPr/>
        </p:nvCxnSpPr>
        <p:spPr>
          <a:xfrm flipH="1">
            <a:off x="4932042" y="3975047"/>
            <a:ext cx="1080118" cy="4597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id="{3026AF88-E8DE-4D73-8D74-B2708AEC1856}"/>
              </a:ext>
            </a:extLst>
          </p:cNvPr>
          <p:cNvCxnSpPr/>
          <p:nvPr/>
        </p:nvCxnSpPr>
        <p:spPr>
          <a:xfrm flipH="1" flipV="1">
            <a:off x="2060102" y="5157192"/>
            <a:ext cx="1575794" cy="2027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コネクタ 160">
            <a:extLst>
              <a:ext uri="{FF2B5EF4-FFF2-40B4-BE49-F238E27FC236}">
                <a16:creationId xmlns:a16="http://schemas.microsoft.com/office/drawing/2014/main" id="{2CC31B3F-F771-4918-86CF-199A03C31814}"/>
              </a:ext>
            </a:extLst>
          </p:cNvPr>
          <p:cNvCxnSpPr>
            <a:endCxn id="176" idx="3"/>
          </p:cNvCxnSpPr>
          <p:nvPr/>
        </p:nvCxnSpPr>
        <p:spPr>
          <a:xfrm flipH="1">
            <a:off x="2233837" y="5917096"/>
            <a:ext cx="327146" cy="2119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コネクタ 161">
            <a:extLst>
              <a:ext uri="{FF2B5EF4-FFF2-40B4-BE49-F238E27FC236}">
                <a16:creationId xmlns:a16="http://schemas.microsoft.com/office/drawing/2014/main" id="{A88D2448-87F8-4E56-BF33-1F70C0B2CD45}"/>
              </a:ext>
            </a:extLst>
          </p:cNvPr>
          <p:cNvCxnSpPr>
            <a:stCxn id="145" idx="1"/>
          </p:cNvCxnSpPr>
          <p:nvPr/>
        </p:nvCxnSpPr>
        <p:spPr>
          <a:xfrm flipH="1">
            <a:off x="4883428" y="6129003"/>
            <a:ext cx="2102937" cy="258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>
            <a:extLst>
              <a:ext uri="{FF2B5EF4-FFF2-40B4-BE49-F238E27FC236}">
                <a16:creationId xmlns:a16="http://schemas.microsoft.com/office/drawing/2014/main" id="{D15C80BA-C17D-4888-A908-7A10DA0C0D55}"/>
              </a:ext>
            </a:extLst>
          </p:cNvPr>
          <p:cNvCxnSpPr>
            <a:endCxn id="164" idx="2"/>
          </p:cNvCxnSpPr>
          <p:nvPr/>
        </p:nvCxnSpPr>
        <p:spPr>
          <a:xfrm flipH="1" flipV="1">
            <a:off x="2893422" y="5042777"/>
            <a:ext cx="654848" cy="2349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" name="図 163">
            <a:extLst>
              <a:ext uri="{FF2B5EF4-FFF2-40B4-BE49-F238E27FC236}">
                <a16:creationId xmlns:a16="http://schemas.microsoft.com/office/drawing/2014/main" id="{BE599806-DB14-49FB-A0B7-E380EA1275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115" y="4099932"/>
            <a:ext cx="1414614" cy="942845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5" name="Text Box 34">
            <a:extLst>
              <a:ext uri="{FF2B5EF4-FFF2-40B4-BE49-F238E27FC236}">
                <a16:creationId xmlns:a16="http://schemas.microsoft.com/office/drawing/2014/main" id="{01D67F67-1893-4D14-879E-72313769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997" y="4099932"/>
            <a:ext cx="890732" cy="297962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RILAC2</a:t>
            </a:r>
          </a:p>
        </p:txBody>
      </p:sp>
      <p:sp>
        <p:nvSpPr>
          <p:cNvPr id="166" name="Text Box 34">
            <a:extLst>
              <a:ext uri="{FF2B5EF4-FFF2-40B4-BE49-F238E27FC236}">
                <a16:creationId xmlns:a16="http://schemas.microsoft.com/office/drawing/2014/main" id="{729E02B8-4D36-4158-9EB3-36687855C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6115" y="4775593"/>
            <a:ext cx="516004" cy="26718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2011</a:t>
            </a:r>
          </a:p>
        </p:txBody>
      </p:sp>
      <p:pic>
        <p:nvPicPr>
          <p:cNvPr id="167" name="Picture 2" descr="C:\Users\Hiromitsu Haba\Pictures\RIKEN実験\理研加速器プロ\RRC\RRC_1.jpg">
            <a:extLst>
              <a:ext uri="{FF2B5EF4-FFF2-40B4-BE49-F238E27FC236}">
                <a16:creationId xmlns:a16="http://schemas.microsoft.com/office/drawing/2014/main" id="{61A0568A-1866-4B61-938A-6A7ADFDB6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349" y="2703536"/>
            <a:ext cx="1753538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Text Box 34">
            <a:extLst>
              <a:ext uri="{FF2B5EF4-FFF2-40B4-BE49-F238E27FC236}">
                <a16:creationId xmlns:a16="http://schemas.microsoft.com/office/drawing/2014/main" id="{FEE4BED8-0FE9-479C-B878-68EFEC524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4576" y="2703536"/>
            <a:ext cx="551311" cy="297962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5th</a:t>
            </a:r>
          </a:p>
        </p:txBody>
      </p:sp>
      <p:sp>
        <p:nvSpPr>
          <p:cNvPr id="169" name="Text Box 34">
            <a:extLst>
              <a:ext uri="{FF2B5EF4-FFF2-40B4-BE49-F238E27FC236}">
                <a16:creationId xmlns:a16="http://schemas.microsoft.com/office/drawing/2014/main" id="{EB6AB684-363E-4D9F-BAE0-BC92874C4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349" y="3696352"/>
            <a:ext cx="591211" cy="26718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1987</a:t>
            </a:r>
          </a:p>
        </p:txBody>
      </p:sp>
      <p:pic>
        <p:nvPicPr>
          <p:cNvPr id="170" name="Picture 2" descr="C:\Users\Hiromitsu Haba\Pictures\RIKEN実験\理研加速器プロ\RILAC写真\RILAC_2.jpg">
            <a:extLst>
              <a:ext uri="{FF2B5EF4-FFF2-40B4-BE49-F238E27FC236}">
                <a16:creationId xmlns:a16="http://schemas.microsoft.com/office/drawing/2014/main" id="{F8CAB266-1D50-4CBA-B668-25A42ED3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05" y="2703536"/>
            <a:ext cx="827117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Text Box 34">
            <a:extLst>
              <a:ext uri="{FF2B5EF4-FFF2-40B4-BE49-F238E27FC236}">
                <a16:creationId xmlns:a16="http://schemas.microsoft.com/office/drawing/2014/main" id="{2AB6B3D7-0B2D-48C0-827A-A039EABAD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889" y="2709386"/>
            <a:ext cx="810149" cy="503590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RILAC/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SRILAC</a:t>
            </a:r>
          </a:p>
        </p:txBody>
      </p:sp>
      <p:sp>
        <p:nvSpPr>
          <p:cNvPr id="172" name="Text Box 34">
            <a:extLst>
              <a:ext uri="{FF2B5EF4-FFF2-40B4-BE49-F238E27FC236}">
                <a16:creationId xmlns:a16="http://schemas.microsoft.com/office/drawing/2014/main" id="{DDFB8C50-6626-4266-A471-EA2683406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303" y="3701259"/>
            <a:ext cx="802735" cy="257369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1981/2020</a:t>
            </a:r>
          </a:p>
        </p:txBody>
      </p:sp>
      <p:pic>
        <p:nvPicPr>
          <p:cNvPr id="173" name="Picture 2" descr="C:\Users\Hiromitsu Haba\Pictures\RIKEN実験\理研加速器プロ\SRC写真\SRC_1.jpg">
            <a:extLst>
              <a:ext uri="{FF2B5EF4-FFF2-40B4-BE49-F238E27FC236}">
                <a16:creationId xmlns:a16="http://schemas.microsoft.com/office/drawing/2014/main" id="{6DD6EC25-61AF-4EC0-87B5-0C3CBAFA9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97" y="4099932"/>
            <a:ext cx="1658513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Text Box 34">
            <a:extLst>
              <a:ext uri="{FF2B5EF4-FFF2-40B4-BE49-F238E27FC236}">
                <a16:creationId xmlns:a16="http://schemas.microsoft.com/office/drawing/2014/main" id="{A4063B95-97BA-4EC0-9506-8B2FA05C3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599" y="4099932"/>
            <a:ext cx="551311" cy="297962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9th</a:t>
            </a:r>
          </a:p>
        </p:txBody>
      </p:sp>
      <p:sp>
        <p:nvSpPr>
          <p:cNvPr id="175" name="Text Box 34">
            <a:extLst>
              <a:ext uri="{FF2B5EF4-FFF2-40B4-BE49-F238E27FC236}">
                <a16:creationId xmlns:a16="http://schemas.microsoft.com/office/drawing/2014/main" id="{4EFF30B3-4B3E-4CB6-B46C-6C68DDF65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397" y="5092748"/>
            <a:ext cx="591211" cy="26718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2006</a:t>
            </a:r>
          </a:p>
        </p:txBody>
      </p:sp>
      <p:pic>
        <p:nvPicPr>
          <p:cNvPr id="176" name="Picture 2">
            <a:extLst>
              <a:ext uri="{FF2B5EF4-FFF2-40B4-BE49-F238E27FC236}">
                <a16:creationId xmlns:a16="http://schemas.microsoft.com/office/drawing/2014/main" id="{0F6B6F27-3897-4424-ADEB-9BDA0AAED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9" y="5499003"/>
            <a:ext cx="1723828" cy="126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7" name="Text Box 34">
            <a:extLst>
              <a:ext uri="{FF2B5EF4-FFF2-40B4-BE49-F238E27FC236}">
                <a16:creationId xmlns:a16="http://schemas.microsoft.com/office/drawing/2014/main" id="{C691890C-52A0-431F-8A89-AA428F5E1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526" y="5499003"/>
            <a:ext cx="551311" cy="297962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7th</a:t>
            </a:r>
          </a:p>
        </p:txBody>
      </p:sp>
      <p:sp>
        <p:nvSpPr>
          <p:cNvPr id="178" name="Text Box 34">
            <a:extLst>
              <a:ext uri="{FF2B5EF4-FFF2-40B4-BE49-F238E27FC236}">
                <a16:creationId xmlns:a16="http://schemas.microsoft.com/office/drawing/2014/main" id="{F5DC660C-ED66-4FEC-BEE0-C4410EFF0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09" y="6491819"/>
            <a:ext cx="591211" cy="26718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2006</a:t>
            </a:r>
          </a:p>
        </p:txBody>
      </p:sp>
      <p:pic>
        <p:nvPicPr>
          <p:cNvPr id="179" name="Picture 2" descr="C:\Users\Hiromitsu Haba\Pictures\RIKEN実験\理研加速器プロ\AVF写真\AVF_1.jpg">
            <a:extLst>
              <a:ext uri="{FF2B5EF4-FFF2-40B4-BE49-F238E27FC236}">
                <a16:creationId xmlns:a16="http://schemas.microsoft.com/office/drawing/2014/main" id="{05F20711-3B0B-477A-8B2B-7640F2CB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99932"/>
            <a:ext cx="1808581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Text Box 34">
            <a:extLst>
              <a:ext uri="{FF2B5EF4-FFF2-40B4-BE49-F238E27FC236}">
                <a16:creationId xmlns:a16="http://schemas.microsoft.com/office/drawing/2014/main" id="{96D02193-87F5-4BA9-9E58-240964ED1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790" y="4099932"/>
            <a:ext cx="551311" cy="297962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6th</a:t>
            </a:r>
          </a:p>
        </p:txBody>
      </p:sp>
      <p:sp>
        <p:nvSpPr>
          <p:cNvPr id="181" name="Text Box 34">
            <a:extLst>
              <a:ext uri="{FF2B5EF4-FFF2-40B4-BE49-F238E27FC236}">
                <a16:creationId xmlns:a16="http://schemas.microsoft.com/office/drawing/2014/main" id="{BC6F9CB7-4B79-409E-B5A0-45157DF4A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92748"/>
            <a:ext cx="591211" cy="26718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1989</a:t>
            </a:r>
          </a:p>
        </p:txBody>
      </p:sp>
      <p:grpSp>
        <p:nvGrpSpPr>
          <p:cNvPr id="182" name="グループ化 181">
            <a:extLst>
              <a:ext uri="{FF2B5EF4-FFF2-40B4-BE49-F238E27FC236}">
                <a16:creationId xmlns:a16="http://schemas.microsoft.com/office/drawing/2014/main" id="{0B851911-2C70-4CD7-87EB-6798CB750550}"/>
              </a:ext>
            </a:extLst>
          </p:cNvPr>
          <p:cNvGrpSpPr>
            <a:grpSpLocks noChangeAspect="1"/>
          </p:cNvGrpSpPr>
          <p:nvPr/>
        </p:nvGrpSpPr>
        <p:grpSpPr>
          <a:xfrm>
            <a:off x="5658526" y="6484793"/>
            <a:ext cx="792000" cy="79200"/>
            <a:chOff x="4622188" y="6135697"/>
            <a:chExt cx="2917742" cy="171851"/>
          </a:xfrm>
        </p:grpSpPr>
        <p:sp>
          <p:nvSpPr>
            <p:cNvPr id="183" name="Line 140">
              <a:extLst>
                <a:ext uri="{FF2B5EF4-FFF2-40B4-BE49-F238E27FC236}">
                  <a16:creationId xmlns:a16="http://schemas.microsoft.com/office/drawing/2014/main" id="{1F14C926-03AF-47BD-BCB7-F525DFBC6C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4078" y="6307548"/>
              <a:ext cx="2915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84" name="Line 141">
              <a:extLst>
                <a:ext uri="{FF2B5EF4-FFF2-40B4-BE49-F238E27FC236}">
                  <a16:creationId xmlns:a16="http://schemas.microsoft.com/office/drawing/2014/main" id="{733626B5-B69A-4284-A952-99A077CFBF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188" y="6135697"/>
              <a:ext cx="0" cy="17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85" name="Line 142">
              <a:extLst>
                <a:ext uri="{FF2B5EF4-FFF2-40B4-BE49-F238E27FC236}">
                  <a16:creationId xmlns:a16="http://schemas.microsoft.com/office/drawing/2014/main" id="{D25F59CB-E42E-4124-8C26-DDBA576FDC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39930" y="6135697"/>
              <a:ext cx="0" cy="17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86" name="Line 143">
              <a:extLst>
                <a:ext uri="{FF2B5EF4-FFF2-40B4-BE49-F238E27FC236}">
                  <a16:creationId xmlns:a16="http://schemas.microsoft.com/office/drawing/2014/main" id="{2A6B6384-C26A-47C0-A5E5-CE9207EB4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8004" y="6169690"/>
              <a:ext cx="0" cy="1378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87" name="Line 144">
              <a:extLst>
                <a:ext uri="{FF2B5EF4-FFF2-40B4-BE49-F238E27FC236}">
                  <a16:creationId xmlns:a16="http://schemas.microsoft.com/office/drawing/2014/main" id="{3B0C39E5-8685-45D5-AB38-6162DFE3F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0041" y="6169690"/>
              <a:ext cx="0" cy="1378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88" name="Line 145">
              <a:extLst>
                <a:ext uri="{FF2B5EF4-FFF2-40B4-BE49-F238E27FC236}">
                  <a16:creationId xmlns:a16="http://schemas.microsoft.com/office/drawing/2014/main" id="{B921BC21-03A5-4350-9730-6DEFE4EBE8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0188" y="6169690"/>
              <a:ext cx="0" cy="1378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89" name="Line 146">
              <a:extLst>
                <a:ext uri="{FF2B5EF4-FFF2-40B4-BE49-F238E27FC236}">
                  <a16:creationId xmlns:a16="http://schemas.microsoft.com/office/drawing/2014/main" id="{1310A185-3CD6-474D-91E2-DAE7DDBDD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52224" y="6169690"/>
              <a:ext cx="0" cy="1378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90" name="Text Box 147">
            <a:extLst>
              <a:ext uri="{FF2B5EF4-FFF2-40B4-BE49-F238E27FC236}">
                <a16:creationId xmlns:a16="http://schemas.microsoft.com/office/drawing/2014/main" id="{5FC53618-EC88-4F5A-89C9-ED05CFCEB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55" y="6536820"/>
            <a:ext cx="1495717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       </a:t>
            </a:r>
            <a:r>
              <a:rPr lang="ja-JP" altLang="en-US" sz="14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50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445338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図 1" descr="CG_bir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097557"/>
            <a:ext cx="8632825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テキスト ボックス 4"/>
          <p:cNvSpPr txBox="1">
            <a:spLocks noChangeArrowheads="1"/>
          </p:cNvSpPr>
          <p:nvPr/>
        </p:nvSpPr>
        <p:spPr bwMode="auto">
          <a:xfrm>
            <a:off x="3330195" y="3250965"/>
            <a:ext cx="607602" cy="40011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RRC</a:t>
            </a:r>
          </a:p>
        </p:txBody>
      </p:sp>
      <p:sp>
        <p:nvSpPr>
          <p:cNvPr id="19459" name="テキスト ボックス 35"/>
          <p:cNvSpPr txBox="1">
            <a:spLocks noChangeArrowheads="1"/>
          </p:cNvSpPr>
          <p:nvPr/>
        </p:nvSpPr>
        <p:spPr bwMode="auto">
          <a:xfrm>
            <a:off x="2736116" y="1808227"/>
            <a:ext cx="917432" cy="400110"/>
          </a:xfrm>
          <a:prstGeom prst="rect">
            <a:avLst/>
          </a:prstGeom>
          <a:solidFill>
            <a:srgbClr val="FFFFCC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SRILAC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9464" name="テキスト ボックス 39"/>
          <p:cNvSpPr txBox="1">
            <a:spLocks noChangeArrowheads="1"/>
          </p:cNvSpPr>
          <p:nvPr/>
        </p:nvSpPr>
        <p:spPr bwMode="auto">
          <a:xfrm>
            <a:off x="3367865" y="4606712"/>
            <a:ext cx="532261" cy="40011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IRC</a:t>
            </a:r>
          </a:p>
        </p:txBody>
      </p:sp>
      <p:sp>
        <p:nvSpPr>
          <p:cNvPr id="19465" name="テキスト ボックス 39"/>
          <p:cNvSpPr txBox="1">
            <a:spLocks noChangeArrowheads="1"/>
          </p:cNvSpPr>
          <p:nvPr/>
        </p:nvSpPr>
        <p:spPr bwMode="auto">
          <a:xfrm>
            <a:off x="4263322" y="3719240"/>
            <a:ext cx="585160" cy="40011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SRC</a:t>
            </a:r>
          </a:p>
        </p:txBody>
      </p:sp>
      <p:sp>
        <p:nvSpPr>
          <p:cNvPr id="19466" name="テキスト ボックス 15"/>
          <p:cNvSpPr txBox="1">
            <a:spLocks noChangeArrowheads="1"/>
          </p:cNvSpPr>
          <p:nvPr/>
        </p:nvSpPr>
        <p:spPr bwMode="auto">
          <a:xfrm>
            <a:off x="170474" y="473255"/>
            <a:ext cx="7667178" cy="978729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Acceleration of all ions up to 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238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U to 345 MeV/u (70% of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c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)</a:t>
            </a:r>
          </a:p>
          <a:p>
            <a:pPr marL="180000" marR="0" lvl="0" indent="-1800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Production of RI beams in the whole mass region</a:t>
            </a:r>
          </a:p>
        </p:txBody>
      </p:sp>
      <p:sp>
        <p:nvSpPr>
          <p:cNvPr id="12" name="テキスト ボックス 39"/>
          <p:cNvSpPr txBox="1">
            <a:spLocks noChangeArrowheads="1"/>
          </p:cNvSpPr>
          <p:nvPr/>
        </p:nvSpPr>
        <p:spPr bwMode="auto">
          <a:xfrm>
            <a:off x="5295237" y="4883508"/>
            <a:ext cx="984565" cy="400110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BigRIPS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18925" y="6305022"/>
            <a:ext cx="607602" cy="400110"/>
          </a:xfrm>
          <a:prstGeom prst="rect">
            <a:avLst/>
          </a:prstGeom>
          <a:solidFill>
            <a:srgbClr val="FFFFCC"/>
          </a:solidFill>
          <a:ln w="381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RRC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53375" y="6305022"/>
            <a:ext cx="984565" cy="400110"/>
          </a:xfrm>
          <a:prstGeom prst="rect">
            <a:avLst/>
          </a:prstGeom>
          <a:solidFill>
            <a:srgbClr val="FFFFCC"/>
          </a:solidFill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BigRIPS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51059" y="6275994"/>
            <a:ext cx="338554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+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19460" name="テキスト ボックス 39"/>
          <p:cNvSpPr txBox="1">
            <a:spLocks noChangeArrowheads="1"/>
          </p:cNvSpPr>
          <p:nvPr/>
        </p:nvSpPr>
        <p:spPr bwMode="auto">
          <a:xfrm>
            <a:off x="2316388" y="2711128"/>
            <a:ext cx="690667" cy="400110"/>
          </a:xfrm>
          <a:prstGeom prst="rect">
            <a:avLst/>
          </a:prstGeom>
          <a:solidFill>
            <a:srgbClr val="FFFFCC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AVF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9462" name="テキスト ボックス 39"/>
          <p:cNvSpPr txBox="1">
            <a:spLocks noChangeArrowheads="1"/>
          </p:cNvSpPr>
          <p:nvPr/>
        </p:nvSpPr>
        <p:spPr bwMode="auto">
          <a:xfrm>
            <a:off x="1138250" y="2904126"/>
            <a:ext cx="925446" cy="400110"/>
          </a:xfrm>
          <a:prstGeom prst="rect">
            <a:avLst/>
          </a:prstGeom>
          <a:solidFill>
            <a:srgbClr val="FFFFCC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RILAC2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9463" name="テキスト ボックス 39"/>
          <p:cNvSpPr txBox="1">
            <a:spLocks noChangeArrowheads="1"/>
          </p:cNvSpPr>
          <p:nvPr/>
        </p:nvSpPr>
        <p:spPr bwMode="auto">
          <a:xfrm>
            <a:off x="651327" y="4582878"/>
            <a:ext cx="545085" cy="40011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平成角ゴシック" charset="0"/>
                <a:cs typeface="平成角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fRC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27393" y="5529426"/>
            <a:ext cx="925446" cy="1200329"/>
          </a:xfrm>
          <a:prstGeom prst="rect">
            <a:avLst/>
          </a:prstGeom>
          <a:solidFill>
            <a:srgbClr val="FFFFCC"/>
          </a:solidFill>
          <a:ln w="38100" cmpd="sng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AVF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SRILAC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RILAC2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16605" y="6275994"/>
            <a:ext cx="338554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+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21" name="左矢印 20"/>
          <p:cNvSpPr/>
          <p:nvPr/>
        </p:nvSpPr>
        <p:spPr>
          <a:xfrm rot="10800000">
            <a:off x="7118696" y="6330039"/>
            <a:ext cx="504056" cy="350076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2" name="Rectangle 93"/>
          <p:cNvSpPr>
            <a:spLocks noChangeArrowheads="1"/>
          </p:cNvSpPr>
          <p:nvPr/>
        </p:nvSpPr>
        <p:spPr bwMode="auto">
          <a:xfrm>
            <a:off x="7740352" y="6290353"/>
            <a:ext cx="1189239" cy="41363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" tIns="0" rIns="72000" bIns="0" anchor="ctr" anchorCtr="0"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RI Beam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24" name="Rectangle 93"/>
          <p:cNvSpPr>
            <a:spLocks noChangeArrowheads="1"/>
          </p:cNvSpPr>
          <p:nvPr/>
        </p:nvSpPr>
        <p:spPr bwMode="auto">
          <a:xfrm>
            <a:off x="62404" y="-58859"/>
            <a:ext cx="4581604" cy="5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RIKEN RI Beam Factory (RIBF)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2DA9597-6C9C-479D-ACD5-4D16AB35FE37}"/>
              </a:ext>
            </a:extLst>
          </p:cNvPr>
          <p:cNvGrpSpPr/>
          <p:nvPr/>
        </p:nvGrpSpPr>
        <p:grpSpPr>
          <a:xfrm>
            <a:off x="5015836" y="1624015"/>
            <a:ext cx="4022259" cy="2215895"/>
            <a:chOff x="5015836" y="1544456"/>
            <a:chExt cx="4022259" cy="2215895"/>
          </a:xfrm>
        </p:grpSpPr>
        <p:pic>
          <p:nvPicPr>
            <p:cNvPr id="26" name="Picture 2" descr="http://www.nishina.riken.jp/facility/images/BigRIPS_SR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836" y="1546424"/>
              <a:ext cx="4022259" cy="22122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6377940" y="2688420"/>
              <a:ext cx="107437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Beam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910444" y="2952137"/>
              <a:ext cx="77327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Target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cxnSp>
          <p:nvCxnSpPr>
            <p:cNvPr id="5" name="直線矢印コネクタ 4"/>
            <p:cNvCxnSpPr/>
            <p:nvPr/>
          </p:nvCxnSpPr>
          <p:spPr>
            <a:xfrm flipH="1" flipV="1">
              <a:off x="7268382" y="2702019"/>
              <a:ext cx="1" cy="288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7813597" y="3221602"/>
              <a:ext cx="46148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Slit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021913" y="3529519"/>
              <a:ext cx="202960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Superconducting Ring Cyclotron (SRC)</a:t>
              </a:r>
              <a:endPara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8129561" y="3450901"/>
              <a:ext cx="905614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RI beam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015836" y="1544456"/>
              <a:ext cx="394865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Superconducting Ring Cyclotron (SRC)</a:t>
              </a:r>
              <a:endPara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308304" y="1616479"/>
              <a:ext cx="5293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RIs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8401247" y="1847091"/>
              <a:ext cx="47780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8146212" y="1620946"/>
              <a:ext cx="88896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Magnet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127440" y="1887411"/>
              <a:ext cx="59668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267480" y="2095321"/>
              <a:ext cx="11664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148064" y="1789256"/>
              <a:ext cx="11223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SC magnet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7E2321E-58DD-4D4C-8D6E-410EFC185AA2}"/>
              </a:ext>
            </a:extLst>
          </p:cNvPr>
          <p:cNvGrpSpPr/>
          <p:nvPr/>
        </p:nvGrpSpPr>
        <p:grpSpPr>
          <a:xfrm>
            <a:off x="6613796" y="3916612"/>
            <a:ext cx="2424299" cy="2153876"/>
            <a:chOff x="6613796" y="3837053"/>
            <a:chExt cx="2424299" cy="2153876"/>
          </a:xfrm>
        </p:grpSpPr>
        <p:pic>
          <p:nvPicPr>
            <p:cNvPr id="23" name="Picture 4" descr="エネルギーと強度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13796" y="3837053"/>
              <a:ext cx="2424299" cy="21538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テキスト ボックス 38"/>
            <p:cNvSpPr txBox="1"/>
            <p:nvPr/>
          </p:nvSpPr>
          <p:spPr>
            <a:xfrm rot="16200000">
              <a:off x="5917975" y="4722105"/>
              <a:ext cx="164750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Energy (MeV/u)</a:t>
              </a:r>
              <a:endPara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7362231" y="5797043"/>
              <a:ext cx="1170209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Mass number</a:t>
              </a:r>
              <a:endPara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7308304" y="3859967"/>
              <a:ext cx="1415382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AVF + RRC + SRC</a:t>
              </a:r>
              <a:endPara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7603856" y="4106535"/>
              <a:ext cx="108703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fRC</a:t>
              </a:r>
              <a:endPara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7202716" y="5286155"/>
              <a:ext cx="401140" cy="230832"/>
            </a:xfrm>
            <a:prstGeom prst="rect">
              <a:avLst/>
            </a:prstGeom>
            <a:solidFill>
              <a:srgbClr val="83D6E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RRC</a:t>
              </a:r>
              <a:endPara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 rot="5400000">
              <a:off x="8085997" y="4579140"/>
              <a:ext cx="1676783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Calibri" panose="020F0502020204030204" pitchFamily="34" charset="0"/>
                </a:rPr>
                <a:t>Energy for RI beam production</a:t>
              </a:r>
              <a:endPara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46" name="左矢印 45"/>
          <p:cNvSpPr/>
          <p:nvPr/>
        </p:nvSpPr>
        <p:spPr>
          <a:xfrm rot="10800000">
            <a:off x="1184229" y="5658598"/>
            <a:ext cx="362253" cy="207618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左矢印 46"/>
          <p:cNvSpPr/>
          <p:nvPr/>
        </p:nvSpPr>
        <p:spPr>
          <a:xfrm rot="8820598">
            <a:off x="1287170" y="5883926"/>
            <a:ext cx="250286" cy="207618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左矢印 47"/>
          <p:cNvSpPr/>
          <p:nvPr/>
        </p:nvSpPr>
        <p:spPr>
          <a:xfrm rot="5400000">
            <a:off x="1941600" y="6102218"/>
            <a:ext cx="362253" cy="207618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902133" y="6305022"/>
            <a:ext cx="585160" cy="400110"/>
          </a:xfrm>
          <a:prstGeom prst="rect">
            <a:avLst/>
          </a:prstGeom>
          <a:solidFill>
            <a:srgbClr val="FFFFCC"/>
          </a:solidFill>
          <a:ln w="381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SRC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903785" y="6305022"/>
            <a:ext cx="532262" cy="400110"/>
          </a:xfrm>
          <a:prstGeom prst="rect">
            <a:avLst/>
          </a:prstGeom>
          <a:solidFill>
            <a:srgbClr val="FFFFCC"/>
          </a:solidFill>
          <a:ln w="381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IRC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892613" y="6305022"/>
            <a:ext cx="545086" cy="400110"/>
          </a:xfrm>
          <a:prstGeom prst="rect">
            <a:avLst/>
          </a:prstGeom>
          <a:solidFill>
            <a:srgbClr val="FFFFCC"/>
          </a:solidFill>
          <a:ln w="381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fRC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499813" y="6275994"/>
            <a:ext cx="338554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+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501465" y="6275994"/>
            <a:ext cx="338554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+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490293" y="6275994"/>
            <a:ext cx="338554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+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56" name="Rectangle 93">
            <a:extLst>
              <a:ext uri="{FF2B5EF4-FFF2-40B4-BE49-F238E27FC236}">
                <a16:creationId xmlns:a16="http://schemas.microsoft.com/office/drawing/2014/main" id="{FDEBD851-8624-4F1F-8FE3-5BEB5D096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918" y="5484770"/>
            <a:ext cx="1873110" cy="4431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" tIns="0" rIns="72000" bIns="0" anchor="ctr" anchorCtr="0"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anose="020B0604020202020204" pitchFamily="34" charset="0"/>
              </a:rPr>
              <a:t>RI production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8" name="大かっこ 7"/>
          <p:cNvSpPr/>
          <p:nvPr/>
        </p:nvSpPr>
        <p:spPr>
          <a:xfrm>
            <a:off x="3803822" y="6221198"/>
            <a:ext cx="746746" cy="567128"/>
          </a:xfrm>
          <a:prstGeom prst="bracketPair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9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1" descr="CG_bir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9" y="2659035"/>
            <a:ext cx="7119847" cy="429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Rectangle 74"/>
          <p:cNvSpPr>
            <a:spLocks noChangeArrowheads="1"/>
          </p:cNvSpPr>
          <p:nvPr/>
        </p:nvSpPr>
        <p:spPr bwMode="auto">
          <a:xfrm>
            <a:off x="2919240" y="4437112"/>
            <a:ext cx="428624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36" name="Line 30"/>
          <p:cNvSpPr>
            <a:spLocks noChangeShapeType="1"/>
          </p:cNvSpPr>
          <p:nvPr/>
        </p:nvSpPr>
        <p:spPr bwMode="auto">
          <a:xfrm>
            <a:off x="3086507" y="2984049"/>
            <a:ext cx="42342" cy="1453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39" name="Rectangle 74"/>
          <p:cNvSpPr>
            <a:spLocks noChangeArrowheads="1"/>
          </p:cNvSpPr>
          <p:nvPr/>
        </p:nvSpPr>
        <p:spPr bwMode="auto">
          <a:xfrm>
            <a:off x="3402019" y="4828255"/>
            <a:ext cx="500062" cy="400945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40" name="Line 30"/>
          <p:cNvSpPr>
            <a:spLocks noChangeShapeType="1"/>
          </p:cNvSpPr>
          <p:nvPr/>
        </p:nvSpPr>
        <p:spPr bwMode="auto">
          <a:xfrm flipH="1">
            <a:off x="3529117" y="2899354"/>
            <a:ext cx="207835" cy="1928902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7" y="572051"/>
            <a:ext cx="3461935" cy="241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Line 30"/>
          <p:cNvSpPr>
            <a:spLocks noChangeShapeType="1"/>
          </p:cNvSpPr>
          <p:nvPr/>
        </p:nvSpPr>
        <p:spPr bwMode="auto">
          <a:xfrm flipH="1">
            <a:off x="4572000" y="2878224"/>
            <a:ext cx="3668761" cy="804354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43" name="Rectangle 74"/>
          <p:cNvSpPr>
            <a:spLocks noChangeArrowheads="1"/>
          </p:cNvSpPr>
          <p:nvPr/>
        </p:nvSpPr>
        <p:spPr bwMode="auto">
          <a:xfrm rot="19066441">
            <a:off x="3643097" y="3628300"/>
            <a:ext cx="1337345" cy="247527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20" name="Oval 89"/>
          <p:cNvSpPr>
            <a:spLocks noChangeArrowheads="1"/>
          </p:cNvSpPr>
          <p:nvPr/>
        </p:nvSpPr>
        <p:spPr bwMode="auto">
          <a:xfrm>
            <a:off x="2108243" y="5357731"/>
            <a:ext cx="381000" cy="381000"/>
          </a:xfrm>
          <a:prstGeom prst="ellips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24" name="Oval 89"/>
          <p:cNvSpPr>
            <a:spLocks noChangeArrowheads="1"/>
          </p:cNvSpPr>
          <p:nvPr/>
        </p:nvSpPr>
        <p:spPr bwMode="auto">
          <a:xfrm>
            <a:off x="2687744" y="4030588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25" name="Oval 89"/>
          <p:cNvSpPr>
            <a:spLocks noChangeArrowheads="1"/>
          </p:cNvSpPr>
          <p:nvPr/>
        </p:nvSpPr>
        <p:spPr bwMode="auto">
          <a:xfrm>
            <a:off x="4102424" y="4041900"/>
            <a:ext cx="381000" cy="3810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4473600" y="4293097"/>
            <a:ext cx="741306" cy="1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37" name="Line 30"/>
          <p:cNvSpPr>
            <a:spLocks noChangeShapeType="1"/>
          </p:cNvSpPr>
          <p:nvPr/>
        </p:nvSpPr>
        <p:spPr bwMode="auto">
          <a:xfrm flipV="1">
            <a:off x="1790623" y="5661248"/>
            <a:ext cx="381000" cy="471839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42" name="Line 30"/>
          <p:cNvSpPr>
            <a:spLocks noChangeShapeType="1"/>
          </p:cNvSpPr>
          <p:nvPr/>
        </p:nvSpPr>
        <p:spPr bwMode="auto">
          <a:xfrm>
            <a:off x="2108242" y="3908002"/>
            <a:ext cx="592577" cy="25073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26" name="Picture 1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439" y="3212163"/>
            <a:ext cx="1699399" cy="127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正方形/長方形 28"/>
          <p:cNvSpPr/>
          <p:nvPr/>
        </p:nvSpPr>
        <p:spPr>
          <a:xfrm>
            <a:off x="624852" y="4175899"/>
            <a:ext cx="1214883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AVF hot lab.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51" name="Rectangle 93"/>
          <p:cNvSpPr>
            <a:spLocks noChangeArrowheads="1"/>
          </p:cNvSpPr>
          <p:nvPr/>
        </p:nvSpPr>
        <p:spPr bwMode="auto">
          <a:xfrm>
            <a:off x="48330" y="-43122"/>
            <a:ext cx="8316448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ea typeface="HG丸ｺﾞｼｯｸM-PRO" pitchFamily="50" charset="-128"/>
                <a:cs typeface="Arial" pitchFamily="34" charset="0"/>
              </a:rPr>
              <a:t>Facilities for production and application of RIs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53" name="Text Box 33"/>
          <p:cNvSpPr txBox="1">
            <a:spLocks noChangeArrowheads="1"/>
          </p:cNvSpPr>
          <p:nvPr/>
        </p:nvSpPr>
        <p:spPr bwMode="auto">
          <a:xfrm>
            <a:off x="358144" y="2585684"/>
            <a:ext cx="1765584" cy="40011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Arial" panose="020B0604020202020204" pitchFamily="34" charset="0"/>
              </a:rPr>
              <a:t>AVF Cyclotron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4601" y="572049"/>
            <a:ext cx="3356958" cy="241200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4010348" y="2585684"/>
            <a:ext cx="2605464" cy="40011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Arial" panose="020B0604020202020204" pitchFamily="34" charset="0"/>
              </a:rPr>
              <a:t>RIKEN Ring Cyclotron</a:t>
            </a:r>
          </a:p>
        </p:txBody>
      </p:sp>
      <p:pic>
        <p:nvPicPr>
          <p:cNvPr id="41" name="図 40" descr="RILAC_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26756" y="572049"/>
            <a:ext cx="1952407" cy="2928959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34"/>
          <p:cNvSpPr txBox="1">
            <a:spLocks noChangeArrowheads="1"/>
          </p:cNvSpPr>
          <p:nvPr/>
        </p:nvSpPr>
        <p:spPr bwMode="auto">
          <a:xfrm>
            <a:off x="7305078" y="2849152"/>
            <a:ext cx="1595762" cy="64633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Arial" panose="020B0604020202020204" pitchFamily="34" charset="0"/>
              </a:rPr>
              <a:t>SC Heavy-ion </a:t>
            </a:r>
            <a:r>
              <a:rPr kumimoji="1" lang="en-US" altLang="ja-JP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Arial" panose="020B0604020202020204" pitchFamily="34" charset="0"/>
              </a:rPr>
              <a:t>Linac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17032"/>
            <a:ext cx="1699200" cy="127440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31" name="正方形/長方形 30"/>
          <p:cNvSpPr/>
          <p:nvPr/>
        </p:nvSpPr>
        <p:spPr>
          <a:xfrm>
            <a:off x="5251179" y="4687079"/>
            <a:ext cx="1636987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Nucl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. Chem. Lab.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" y="5530056"/>
            <a:ext cx="1699200" cy="1274400"/>
          </a:xfrm>
          <a:prstGeom prst="rect">
            <a:avLst/>
          </a:prstGeom>
          <a:ln w="38100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正方形/長方形 29"/>
          <p:cNvSpPr/>
          <p:nvPr/>
        </p:nvSpPr>
        <p:spPr>
          <a:xfrm>
            <a:off x="546300" y="6496679"/>
            <a:ext cx="840295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Hot lab.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pic>
        <p:nvPicPr>
          <p:cNvPr id="47" name="Picture 132" descr="C:\Documents and Settings\Hiromitsu Haba\デスクトップ\DSCN1264.JPG">
            <a:extLst>
              <a:ext uri="{FF2B5EF4-FFF2-40B4-BE49-F238E27FC236}">
                <a16:creationId xmlns:a16="http://schemas.microsoft.com/office/drawing/2014/main" id="{BEA3613F-3C0E-4A80-A178-88ECBD2D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601" y="572051"/>
            <a:ext cx="960000" cy="720000"/>
          </a:xfrm>
          <a:prstGeom prst="rect">
            <a:avLst/>
          </a:prstGeom>
          <a:noFill/>
          <a:ln w="38100">
            <a:solidFill>
              <a:srgbClr val="3333CC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33">
            <a:extLst>
              <a:ext uri="{FF2B5EF4-FFF2-40B4-BE49-F238E27FC236}">
                <a16:creationId xmlns:a16="http://schemas.microsoft.com/office/drawing/2014/main" id="{483FEA0D-8F10-45D5-91DB-578DA9862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6569" y="987045"/>
            <a:ext cx="576064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E3b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Arial" pitchFamily="34" charset="0"/>
            </a:endParaRP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4815B074-82B4-432C-8197-925B74EC2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57" y="1418049"/>
            <a:ext cx="960181" cy="7200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D48314E0-B263-485D-9728-27372EA9AC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37" y="2264048"/>
            <a:ext cx="1080001" cy="720000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  <a:effectLst/>
        </p:spPr>
      </p:pic>
      <p:sp>
        <p:nvSpPr>
          <p:cNvPr id="58" name="Text Box 33">
            <a:extLst>
              <a:ext uri="{FF2B5EF4-FFF2-40B4-BE49-F238E27FC236}">
                <a16:creationId xmlns:a16="http://schemas.microsoft.com/office/drawing/2014/main" id="{0FF4C5F7-6FCC-48CC-81F5-31DA4502B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204" y="1797213"/>
            <a:ext cx="512086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E7V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59" name="Text Box 33">
            <a:extLst>
              <a:ext uri="{FF2B5EF4-FFF2-40B4-BE49-F238E27FC236}">
                <a16:creationId xmlns:a16="http://schemas.microsoft.com/office/drawing/2014/main" id="{E3547708-7A78-4EE9-8813-7FA8788A9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04" y="2632733"/>
            <a:ext cx="509466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C03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Arial" pitchFamily="34" charset="0"/>
            </a:endParaRPr>
          </a:p>
        </p:txBody>
      </p:sp>
      <p:pic>
        <p:nvPicPr>
          <p:cNvPr id="60" name="図 59">
            <a:extLst>
              <a:ext uri="{FF2B5EF4-FFF2-40B4-BE49-F238E27FC236}">
                <a16:creationId xmlns:a16="http://schemas.microsoft.com/office/drawing/2014/main" id="{B96F760B-2567-4CB4-A64B-5EF54B2077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56" y="1324366"/>
            <a:ext cx="960000" cy="720000"/>
          </a:xfrm>
          <a:prstGeom prst="rect">
            <a:avLst/>
          </a:prstGeom>
          <a:ln w="38100">
            <a:solidFill>
              <a:srgbClr val="008000"/>
            </a:solidFill>
            <a:prstDash val="sysDash"/>
          </a:ln>
          <a:effectLst/>
        </p:spPr>
      </p:pic>
      <p:sp>
        <p:nvSpPr>
          <p:cNvPr id="61" name="Text Box 33">
            <a:extLst>
              <a:ext uri="{FF2B5EF4-FFF2-40B4-BE49-F238E27FC236}">
                <a16:creationId xmlns:a16="http://schemas.microsoft.com/office/drawing/2014/main" id="{0755475F-BBD5-438B-9250-623E5CA2A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287" y="1767195"/>
            <a:ext cx="754939" cy="307777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GARIS I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Arial" pitchFamily="34" charset="0"/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1DD60606-953C-4385-A822-D1D3E81EC8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56" y="572049"/>
            <a:ext cx="960000" cy="720000"/>
          </a:xfrm>
          <a:prstGeom prst="rect">
            <a:avLst/>
          </a:prstGeom>
          <a:ln w="38100">
            <a:solidFill>
              <a:srgbClr val="008000"/>
            </a:solidFill>
            <a:prstDash val="sysDash"/>
          </a:ln>
        </p:spPr>
      </p:pic>
      <p:sp>
        <p:nvSpPr>
          <p:cNvPr id="63" name="Text Box 33">
            <a:extLst>
              <a:ext uri="{FF2B5EF4-FFF2-40B4-BE49-F238E27FC236}">
                <a16:creationId xmlns:a16="http://schemas.microsoft.com/office/drawing/2014/main" id="{9A0C23C1-DED5-49FC-B77D-98B176707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069" y="1015052"/>
            <a:ext cx="843374" cy="307777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GARIS III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Arial" pitchFamily="34" charset="0"/>
            </a:endParaRP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CB226F25-9B69-414E-9DB2-2F45D6483F8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47" y="572051"/>
            <a:ext cx="960000" cy="720000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</p:pic>
      <p:sp>
        <p:nvSpPr>
          <p:cNvPr id="65" name="Text Box 33">
            <a:extLst>
              <a:ext uri="{FF2B5EF4-FFF2-40B4-BE49-F238E27FC236}">
                <a16:creationId xmlns:a16="http://schemas.microsoft.com/office/drawing/2014/main" id="{D120D51B-72BF-43F7-99F3-F99EAE4DA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737" y="956741"/>
            <a:ext cx="577021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HG丸ｺﾞｼｯｸM-PRO" pitchFamily="50" charset="-128"/>
                <a:cs typeface="Arial" pitchFamily="34" charset="0"/>
              </a:rPr>
              <a:t>E7b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HG丸ｺﾞｼｯｸM-PRO" pitchFamily="50" charset="-128"/>
              <a:cs typeface="Arial" pitchFamily="34" charset="0"/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631A10AA-BCD7-438F-AF71-34FCB0B026A5}"/>
              </a:ext>
            </a:extLst>
          </p:cNvPr>
          <p:cNvGrpSpPr/>
          <p:nvPr/>
        </p:nvGrpSpPr>
        <p:grpSpPr>
          <a:xfrm>
            <a:off x="5278804" y="3690016"/>
            <a:ext cx="3771343" cy="3073920"/>
            <a:chOff x="5278804" y="3690016"/>
            <a:chExt cx="3771343" cy="3073920"/>
          </a:xfrm>
        </p:grpSpPr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97D8674C-C531-424C-95B0-B10F64DAF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278804" y="5160603"/>
              <a:ext cx="2533556" cy="1586343"/>
            </a:xfrm>
            <a:prstGeom prst="rect">
              <a:avLst/>
            </a:prstGeom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40CFA98D-D0BC-4D45-9F64-6771EA929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034" y="3690016"/>
              <a:ext cx="1900113" cy="1425085"/>
            </a:xfrm>
            <a:prstGeom prst="rect">
              <a:avLst/>
            </a:prstGeom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673C8F83-446A-4C47-9D1C-10FBD4D7B594}"/>
                </a:ext>
              </a:extLst>
            </p:cNvPr>
            <p:cNvSpPr/>
            <p:nvPr/>
          </p:nvSpPr>
          <p:spPr>
            <a:xfrm>
              <a:off x="5945905" y="6298472"/>
              <a:ext cx="1210589" cy="36933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RI Center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FC9DF534-41F3-4B5A-B3A8-AB9C37600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661389" y="5358895"/>
              <a:ext cx="1586343" cy="1189757"/>
            </a:xfrm>
            <a:prstGeom prst="rect">
              <a:avLst/>
            </a:prstGeom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EA0DA576-D1A9-484A-935E-87FCDBFD5836}"/>
                </a:ext>
              </a:extLst>
            </p:cNvPr>
            <p:cNvCxnSpPr/>
            <p:nvPr/>
          </p:nvCxnSpPr>
          <p:spPr>
            <a:xfrm>
              <a:off x="7126756" y="5136419"/>
              <a:ext cx="1922683" cy="0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0458088E-6D24-4AB8-9C7D-2B7EACAA0CFD}"/>
                </a:ext>
              </a:extLst>
            </p:cNvPr>
            <p:cNvCxnSpPr/>
            <p:nvPr/>
          </p:nvCxnSpPr>
          <p:spPr>
            <a:xfrm>
              <a:off x="7835094" y="5126482"/>
              <a:ext cx="0" cy="1637454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809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3"/>
          <p:cNvSpPr>
            <a:spLocks noChangeArrowheads="1"/>
          </p:cNvSpPr>
          <p:nvPr/>
        </p:nvSpPr>
        <p:spPr bwMode="auto">
          <a:xfrm>
            <a:off x="40960" y="15007"/>
            <a:ext cx="27478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pitchFamily="34" charset="0"/>
              </a:rPr>
              <a:t>(a) AVF Cyclotron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344028" y="942232"/>
            <a:ext cx="8429571" cy="5873053"/>
            <a:chOff x="323528" y="865412"/>
            <a:chExt cx="8539832" cy="5949874"/>
          </a:xfrm>
        </p:grpSpPr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865412"/>
              <a:ext cx="8539832" cy="5949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5" name="Rectangle 3"/>
            <p:cNvSpPr>
              <a:spLocks noChangeArrowheads="1"/>
            </p:cNvSpPr>
            <p:nvPr/>
          </p:nvSpPr>
          <p:spPr bwMode="auto">
            <a:xfrm>
              <a:off x="2928406" y="6181402"/>
              <a:ext cx="3021017" cy="52322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charset="0"/>
                </a:rPr>
                <a:t>K70 AVF Cyclotron</a:t>
              </a:r>
              <a:endPara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>
              <a:off x="3059832" y="3961756"/>
              <a:ext cx="4247167" cy="2742477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正方形/長方形 8"/>
            <p:cNvSpPr/>
            <p:nvPr/>
          </p:nvSpPr>
          <p:spPr>
            <a:xfrm>
              <a:off x="395538" y="876375"/>
              <a:ext cx="6983361" cy="1590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12~30-MeV </a:t>
              </a:r>
              <a:r>
                <a:rPr kumimoji="1" lang="en-US" altLang="ja-JP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p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 (20 </a:t>
              </a:r>
              <a:r>
                <a:rPr kumimoji="1" lang="el-GR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μ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A)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24-MeV </a:t>
              </a:r>
              <a:r>
                <a:rPr kumimoji="1" lang="en-US" altLang="ja-JP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d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 (15 </a:t>
              </a:r>
              <a:r>
                <a:rPr kumimoji="1" lang="el-GR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μ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A)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29~50-MeV </a:t>
              </a:r>
              <a:r>
                <a:rPr kumimoji="1" lang="en-US" altLang="ja-JP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α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 (40 </a:t>
              </a:r>
              <a:r>
                <a:rPr kumimoji="1" lang="el-GR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μ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A)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6~10-MeV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7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Li,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11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B,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12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C,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18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O,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19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F, and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22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Ne (1 p</a:t>
              </a:r>
              <a:r>
                <a:rPr kumimoji="1" lang="el-GR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μ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A)</a:t>
              </a:r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267121" y="468213"/>
            <a:ext cx="8898978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Production of 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7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Be (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Z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 = 4) – 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262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Db (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Z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 = 105)</a:t>
            </a:r>
          </a:p>
        </p:txBody>
      </p:sp>
    </p:spTree>
    <p:extLst>
      <p:ext uri="{BB962C8B-B14F-4D97-AF65-F5344CB8AC3E}">
        <p14:creationId xmlns:p14="http://schemas.microsoft.com/office/powerpoint/2010/main" val="2075360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3"/>
          <p:cNvSpPr>
            <a:spLocks noChangeArrowheads="1"/>
          </p:cNvSpPr>
          <p:nvPr/>
        </p:nvSpPr>
        <p:spPr bwMode="auto">
          <a:xfrm>
            <a:off x="40960" y="15007"/>
            <a:ext cx="27478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pitchFamily="34" charset="0"/>
              </a:rPr>
              <a:t>(a) AVF Cyclotron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344028" y="942232"/>
            <a:ext cx="8429571" cy="5873053"/>
            <a:chOff x="323528" y="865412"/>
            <a:chExt cx="8539832" cy="5949874"/>
          </a:xfrm>
        </p:grpSpPr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865412"/>
              <a:ext cx="8539832" cy="5949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5" name="Rectangle 3"/>
            <p:cNvSpPr>
              <a:spLocks noChangeArrowheads="1"/>
            </p:cNvSpPr>
            <p:nvPr/>
          </p:nvSpPr>
          <p:spPr bwMode="auto">
            <a:xfrm>
              <a:off x="2928406" y="6181402"/>
              <a:ext cx="3021017" cy="52322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HG丸ｺﾞｼｯｸM-PRO" pitchFamily="50" charset="-128"/>
                  <a:cs typeface="Arial" charset="0"/>
                </a:rPr>
                <a:t>K70 AVF Cyclotron</a:t>
              </a:r>
              <a:endPara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>
              <a:off x="3059832" y="3961756"/>
              <a:ext cx="4247167" cy="2742477"/>
            </a:xfrm>
            <a:prstGeom prst="straightConnector1">
              <a:avLst/>
            </a:prstGeom>
            <a:ln w="57150" cmpd="sng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正方形/長方形 8"/>
            <p:cNvSpPr/>
            <p:nvPr/>
          </p:nvSpPr>
          <p:spPr>
            <a:xfrm>
              <a:off x="395538" y="876375"/>
              <a:ext cx="6983361" cy="1590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12~30-MeV </a:t>
              </a:r>
              <a:r>
                <a:rPr kumimoji="1" lang="en-US" altLang="ja-JP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p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 (20 </a:t>
              </a:r>
              <a:r>
                <a:rPr kumimoji="1" lang="el-GR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μ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A)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24-MeV </a:t>
              </a:r>
              <a:r>
                <a:rPr kumimoji="1" lang="en-US" altLang="ja-JP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d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 (15 </a:t>
              </a:r>
              <a:r>
                <a:rPr kumimoji="1" lang="el-GR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μ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A)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29~50-MeV </a:t>
              </a:r>
              <a:r>
                <a:rPr kumimoji="1" lang="en-US" altLang="ja-JP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α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 (32 </a:t>
              </a:r>
              <a:r>
                <a:rPr kumimoji="1" lang="el-GR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μ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A)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6~10-MeV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7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Li,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11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B,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12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C,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18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O,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19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F, and </a:t>
              </a:r>
              <a:r>
                <a:rPr kumimoji="1" lang="en-US" altLang="ja-JP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22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Ne (1 p</a:t>
              </a:r>
              <a:r>
                <a:rPr kumimoji="1" lang="el-GR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μ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50" charset="-128"/>
                  <a:cs typeface="Calibri" panose="020F0502020204030204" pitchFamily="34" charset="0"/>
                </a:rPr>
                <a:t>A)</a:t>
              </a:r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267121" y="468213"/>
            <a:ext cx="8898978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Production of 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7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Be (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Z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 = 4) – 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262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Db (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Z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 = 105)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7" y="1196752"/>
            <a:ext cx="3528000" cy="2646000"/>
          </a:xfrm>
          <a:prstGeom prst="rect">
            <a:avLst/>
          </a:prstGeom>
          <a:ln w="38100">
            <a:solidFill>
              <a:srgbClr val="FF0000"/>
            </a:solidFill>
          </a:ln>
          <a:effectLst/>
        </p:spPr>
      </p:pic>
      <p:pic>
        <p:nvPicPr>
          <p:cNvPr id="13" name="Picture 100" descr="E:\マイ ピクチャ\RIKEN実験\AVF SHE Chemistry\051120 高部さん\DSC033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1196752"/>
            <a:ext cx="3528416" cy="2646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17"/>
          <p:cNvSpPr>
            <a:spLocks noChangeArrowheads="1"/>
          </p:cNvSpPr>
          <p:nvPr/>
        </p:nvSpPr>
        <p:spPr bwMode="auto">
          <a:xfrm>
            <a:off x="1685677" y="3419708"/>
            <a:ext cx="1780141" cy="40011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Short-lived RIs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24" y="4054365"/>
            <a:ext cx="3528000" cy="264600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17"/>
          <p:cNvSpPr>
            <a:spLocks noChangeArrowheads="1"/>
          </p:cNvSpPr>
          <p:nvPr/>
        </p:nvSpPr>
        <p:spPr bwMode="auto">
          <a:xfrm>
            <a:off x="5391164" y="5989392"/>
            <a:ext cx="2178120" cy="707886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Excitation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function measurement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7" y="4054365"/>
            <a:ext cx="3528001" cy="264600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17"/>
          <p:cNvSpPr>
            <a:spLocks noChangeArrowheads="1"/>
          </p:cNvSpPr>
          <p:nvPr/>
        </p:nvSpPr>
        <p:spPr bwMode="auto">
          <a:xfrm>
            <a:off x="2207709" y="6298287"/>
            <a:ext cx="736077" cy="40011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211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At</a:t>
            </a:r>
          </a:p>
        </p:txBody>
      </p:sp>
      <p:sp>
        <p:nvSpPr>
          <p:cNvPr id="19" name="Rectangle 117"/>
          <p:cNvSpPr>
            <a:spLocks noChangeArrowheads="1"/>
          </p:cNvSpPr>
          <p:nvPr/>
        </p:nvSpPr>
        <p:spPr bwMode="auto">
          <a:xfrm>
            <a:off x="5985200" y="3419708"/>
            <a:ext cx="990048" cy="40011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+mn-cs"/>
              </a:rPr>
              <a:t>SHE RIs</a:t>
            </a:r>
          </a:p>
        </p:txBody>
      </p:sp>
    </p:spTree>
    <p:extLst>
      <p:ext uri="{BB962C8B-B14F-4D97-AF65-F5344CB8AC3E}">
        <p14:creationId xmlns:p14="http://schemas.microsoft.com/office/powerpoint/2010/main" val="337156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正方形/長方形 188"/>
          <p:cNvSpPr/>
          <p:nvPr/>
        </p:nvSpPr>
        <p:spPr>
          <a:xfrm flipV="1">
            <a:off x="5169922" y="2410682"/>
            <a:ext cx="94836" cy="1258097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0" name="正方形/長方形 189"/>
          <p:cNvSpPr/>
          <p:nvPr/>
        </p:nvSpPr>
        <p:spPr>
          <a:xfrm>
            <a:off x="5103505" y="2707083"/>
            <a:ext cx="60129" cy="6632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1" name="正方形/長方形 190"/>
          <p:cNvSpPr/>
          <p:nvPr/>
        </p:nvSpPr>
        <p:spPr>
          <a:xfrm>
            <a:off x="4990585" y="988122"/>
            <a:ext cx="128872" cy="4086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2" name="正方形/長方形 191"/>
          <p:cNvSpPr/>
          <p:nvPr/>
        </p:nvSpPr>
        <p:spPr>
          <a:xfrm>
            <a:off x="4510483" y="1669177"/>
            <a:ext cx="133941" cy="279232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3" name="正方形/長方形 192"/>
          <p:cNvSpPr/>
          <p:nvPr/>
        </p:nvSpPr>
        <p:spPr>
          <a:xfrm>
            <a:off x="2608656" y="988122"/>
            <a:ext cx="128872" cy="4086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4" name="正方形/長方形 193"/>
          <p:cNvSpPr/>
          <p:nvPr/>
        </p:nvSpPr>
        <p:spPr>
          <a:xfrm>
            <a:off x="3364661" y="1445059"/>
            <a:ext cx="190722" cy="335696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5" name="正方形/長方形 194"/>
          <p:cNvSpPr/>
          <p:nvPr/>
        </p:nvSpPr>
        <p:spPr>
          <a:xfrm>
            <a:off x="2747905" y="2843514"/>
            <a:ext cx="2233056" cy="397221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6" name="正方形/長方形 195"/>
          <p:cNvSpPr/>
          <p:nvPr/>
        </p:nvSpPr>
        <p:spPr>
          <a:xfrm>
            <a:off x="4380070" y="1855985"/>
            <a:ext cx="402836" cy="236244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7" name="正方形/長方形 196"/>
          <p:cNvSpPr/>
          <p:nvPr/>
        </p:nvSpPr>
        <p:spPr>
          <a:xfrm>
            <a:off x="2814122" y="1860686"/>
            <a:ext cx="1485786" cy="236244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8" name="正方形/長方形 197"/>
          <p:cNvSpPr/>
          <p:nvPr/>
        </p:nvSpPr>
        <p:spPr>
          <a:xfrm>
            <a:off x="6422989" y="2007593"/>
            <a:ext cx="206444" cy="81127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9" name="正方形/長方形 198"/>
          <p:cNvSpPr/>
          <p:nvPr/>
        </p:nvSpPr>
        <p:spPr>
          <a:xfrm>
            <a:off x="6418003" y="1850717"/>
            <a:ext cx="953860" cy="17147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00" name="正方形/長方形 199"/>
          <p:cNvSpPr/>
          <p:nvPr/>
        </p:nvSpPr>
        <p:spPr>
          <a:xfrm>
            <a:off x="5266386" y="2779452"/>
            <a:ext cx="1423998" cy="52054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201" name="直線コネクタ 200"/>
          <p:cNvCxnSpPr/>
          <p:nvPr/>
        </p:nvCxnSpPr>
        <p:spPr>
          <a:xfrm>
            <a:off x="1038057" y="4052867"/>
            <a:ext cx="7832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線コネクタ 201"/>
          <p:cNvCxnSpPr/>
          <p:nvPr/>
        </p:nvCxnSpPr>
        <p:spPr>
          <a:xfrm flipV="1">
            <a:off x="1938094" y="4052867"/>
            <a:ext cx="0" cy="2724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線コネクタ 202"/>
          <p:cNvCxnSpPr/>
          <p:nvPr/>
        </p:nvCxnSpPr>
        <p:spPr>
          <a:xfrm>
            <a:off x="1038057" y="4120972"/>
            <a:ext cx="7491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線コネクタ 203"/>
          <p:cNvCxnSpPr/>
          <p:nvPr/>
        </p:nvCxnSpPr>
        <p:spPr>
          <a:xfrm flipH="1">
            <a:off x="1855323" y="4325288"/>
            <a:ext cx="827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/>
          <p:cNvCxnSpPr/>
          <p:nvPr/>
        </p:nvCxnSpPr>
        <p:spPr>
          <a:xfrm flipH="1" flipV="1">
            <a:off x="1787217" y="4120972"/>
            <a:ext cx="68105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正方形/長方形 205"/>
          <p:cNvSpPr/>
          <p:nvPr/>
        </p:nvSpPr>
        <p:spPr>
          <a:xfrm>
            <a:off x="1760373" y="3235601"/>
            <a:ext cx="231159" cy="6620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07" name="正方形/長方形 206"/>
          <p:cNvSpPr/>
          <p:nvPr/>
        </p:nvSpPr>
        <p:spPr>
          <a:xfrm>
            <a:off x="1651005" y="3167496"/>
            <a:ext cx="109367" cy="59452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208" name="直線コネクタ 207"/>
          <p:cNvCxnSpPr/>
          <p:nvPr/>
        </p:nvCxnSpPr>
        <p:spPr>
          <a:xfrm>
            <a:off x="1818188" y="3899646"/>
            <a:ext cx="0" cy="1532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円/楕円 208"/>
          <p:cNvSpPr/>
          <p:nvPr/>
        </p:nvSpPr>
        <p:spPr>
          <a:xfrm>
            <a:off x="1940459" y="4001450"/>
            <a:ext cx="102147" cy="10214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210" name="直線コネクタ 209"/>
          <p:cNvCxnSpPr/>
          <p:nvPr/>
        </p:nvCxnSpPr>
        <p:spPr>
          <a:xfrm>
            <a:off x="1991533" y="3439918"/>
            <a:ext cx="3473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コネクタ 210"/>
          <p:cNvCxnSpPr/>
          <p:nvPr/>
        </p:nvCxnSpPr>
        <p:spPr>
          <a:xfrm flipV="1">
            <a:off x="2332061" y="3235601"/>
            <a:ext cx="203946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/>
          <p:cNvCxnSpPr/>
          <p:nvPr/>
        </p:nvCxnSpPr>
        <p:spPr>
          <a:xfrm>
            <a:off x="2536006" y="3235601"/>
            <a:ext cx="684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線コネクタ 212"/>
          <p:cNvCxnSpPr/>
          <p:nvPr/>
        </p:nvCxnSpPr>
        <p:spPr>
          <a:xfrm flipV="1">
            <a:off x="2042606" y="3897642"/>
            <a:ext cx="0" cy="4276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線コネクタ 213"/>
          <p:cNvCxnSpPr/>
          <p:nvPr/>
        </p:nvCxnSpPr>
        <p:spPr>
          <a:xfrm>
            <a:off x="2042606" y="4325288"/>
            <a:ext cx="49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直線コネクタ 214"/>
          <p:cNvCxnSpPr/>
          <p:nvPr/>
        </p:nvCxnSpPr>
        <p:spPr>
          <a:xfrm>
            <a:off x="2042606" y="3897641"/>
            <a:ext cx="49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線コネクタ 215"/>
          <p:cNvCxnSpPr/>
          <p:nvPr/>
        </p:nvCxnSpPr>
        <p:spPr>
          <a:xfrm flipV="1">
            <a:off x="2536006" y="3439918"/>
            <a:ext cx="0" cy="4577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線コネクタ 216"/>
          <p:cNvCxnSpPr/>
          <p:nvPr/>
        </p:nvCxnSpPr>
        <p:spPr>
          <a:xfrm>
            <a:off x="2536006" y="3439918"/>
            <a:ext cx="684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コネクタ 217"/>
          <p:cNvCxnSpPr/>
          <p:nvPr/>
        </p:nvCxnSpPr>
        <p:spPr>
          <a:xfrm flipV="1">
            <a:off x="2604482" y="3035474"/>
            <a:ext cx="0" cy="4044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線コネクタ 218"/>
          <p:cNvCxnSpPr/>
          <p:nvPr/>
        </p:nvCxnSpPr>
        <p:spPr>
          <a:xfrm>
            <a:off x="2536006" y="4325288"/>
            <a:ext cx="0" cy="4767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線コネクタ 219"/>
          <p:cNvCxnSpPr/>
          <p:nvPr/>
        </p:nvCxnSpPr>
        <p:spPr>
          <a:xfrm>
            <a:off x="2536006" y="4802026"/>
            <a:ext cx="67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直線コネクタ 220"/>
          <p:cNvCxnSpPr/>
          <p:nvPr/>
        </p:nvCxnSpPr>
        <p:spPr>
          <a:xfrm>
            <a:off x="2603644" y="3439918"/>
            <a:ext cx="0" cy="16345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線コネクタ 221"/>
          <p:cNvCxnSpPr/>
          <p:nvPr/>
        </p:nvCxnSpPr>
        <p:spPr>
          <a:xfrm flipV="1">
            <a:off x="2740693" y="3232959"/>
            <a:ext cx="0" cy="1841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線コネクタ 222"/>
          <p:cNvCxnSpPr/>
          <p:nvPr/>
        </p:nvCxnSpPr>
        <p:spPr>
          <a:xfrm>
            <a:off x="4988173" y="3027435"/>
            <a:ext cx="0" cy="20470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直線コネクタ 223"/>
          <p:cNvCxnSpPr/>
          <p:nvPr/>
        </p:nvCxnSpPr>
        <p:spPr>
          <a:xfrm>
            <a:off x="5124383" y="3712339"/>
            <a:ext cx="0" cy="13621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線コネクタ 224"/>
          <p:cNvCxnSpPr/>
          <p:nvPr/>
        </p:nvCxnSpPr>
        <p:spPr>
          <a:xfrm>
            <a:off x="2808799" y="3235601"/>
            <a:ext cx="149832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直線コネクタ 225"/>
          <p:cNvCxnSpPr/>
          <p:nvPr/>
        </p:nvCxnSpPr>
        <p:spPr>
          <a:xfrm flipV="1">
            <a:off x="4511435" y="4223130"/>
            <a:ext cx="0" cy="3064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線コネクタ 226"/>
          <p:cNvCxnSpPr/>
          <p:nvPr/>
        </p:nvCxnSpPr>
        <p:spPr>
          <a:xfrm flipH="1">
            <a:off x="4443329" y="4529605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線コネクタ 227"/>
          <p:cNvCxnSpPr/>
          <p:nvPr/>
        </p:nvCxnSpPr>
        <p:spPr>
          <a:xfrm flipH="1" flipV="1">
            <a:off x="4375224" y="4325288"/>
            <a:ext cx="68105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直線コネクタ 228"/>
          <p:cNvCxnSpPr/>
          <p:nvPr/>
        </p:nvCxnSpPr>
        <p:spPr>
          <a:xfrm>
            <a:off x="4647645" y="4223130"/>
            <a:ext cx="0" cy="3064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線コネクタ 229"/>
          <p:cNvCxnSpPr/>
          <p:nvPr/>
        </p:nvCxnSpPr>
        <p:spPr>
          <a:xfrm>
            <a:off x="4647645" y="4529605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直線コネクタ 230"/>
          <p:cNvCxnSpPr/>
          <p:nvPr/>
        </p:nvCxnSpPr>
        <p:spPr>
          <a:xfrm flipV="1">
            <a:off x="4715751" y="4325288"/>
            <a:ext cx="34052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直線コネクタ 231"/>
          <p:cNvCxnSpPr/>
          <p:nvPr/>
        </p:nvCxnSpPr>
        <p:spPr>
          <a:xfrm>
            <a:off x="4749803" y="4325288"/>
            <a:ext cx="23837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直線コネクタ 232"/>
          <p:cNvCxnSpPr/>
          <p:nvPr/>
        </p:nvCxnSpPr>
        <p:spPr>
          <a:xfrm>
            <a:off x="5124383" y="4325288"/>
            <a:ext cx="2043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直線コネクタ 233"/>
          <p:cNvCxnSpPr/>
          <p:nvPr/>
        </p:nvCxnSpPr>
        <p:spPr>
          <a:xfrm flipV="1">
            <a:off x="5328700" y="3780445"/>
            <a:ext cx="0" cy="544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直線コネクタ 234"/>
          <p:cNvCxnSpPr/>
          <p:nvPr/>
        </p:nvCxnSpPr>
        <p:spPr>
          <a:xfrm>
            <a:off x="2740693" y="4802026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線コネクタ 235"/>
          <p:cNvCxnSpPr/>
          <p:nvPr/>
        </p:nvCxnSpPr>
        <p:spPr>
          <a:xfrm flipV="1">
            <a:off x="2808799" y="4325288"/>
            <a:ext cx="0" cy="4767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直線コネクタ 236"/>
          <p:cNvCxnSpPr/>
          <p:nvPr/>
        </p:nvCxnSpPr>
        <p:spPr>
          <a:xfrm>
            <a:off x="2808799" y="4325288"/>
            <a:ext cx="5448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線コネクタ 237"/>
          <p:cNvCxnSpPr/>
          <p:nvPr/>
        </p:nvCxnSpPr>
        <p:spPr>
          <a:xfrm>
            <a:off x="3353642" y="4223130"/>
            <a:ext cx="0" cy="5788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線コネクタ 238"/>
          <p:cNvCxnSpPr/>
          <p:nvPr/>
        </p:nvCxnSpPr>
        <p:spPr>
          <a:xfrm>
            <a:off x="3557958" y="4223130"/>
            <a:ext cx="0" cy="5788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直線コネクタ 239"/>
          <p:cNvCxnSpPr/>
          <p:nvPr/>
        </p:nvCxnSpPr>
        <p:spPr>
          <a:xfrm flipH="1">
            <a:off x="2808799" y="4223130"/>
            <a:ext cx="5448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直線コネクタ 240"/>
          <p:cNvCxnSpPr/>
          <p:nvPr/>
        </p:nvCxnSpPr>
        <p:spPr>
          <a:xfrm>
            <a:off x="3557958" y="4223130"/>
            <a:ext cx="7491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直線コネクタ 241"/>
          <p:cNvCxnSpPr/>
          <p:nvPr/>
        </p:nvCxnSpPr>
        <p:spPr>
          <a:xfrm>
            <a:off x="3557958" y="4325288"/>
            <a:ext cx="8172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線コネクタ 242"/>
          <p:cNvCxnSpPr/>
          <p:nvPr/>
        </p:nvCxnSpPr>
        <p:spPr>
          <a:xfrm flipV="1">
            <a:off x="4307118" y="3235601"/>
            <a:ext cx="0" cy="9875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直線コネクタ 243"/>
          <p:cNvCxnSpPr/>
          <p:nvPr/>
        </p:nvCxnSpPr>
        <p:spPr>
          <a:xfrm flipH="1">
            <a:off x="4375224" y="4223130"/>
            <a:ext cx="1362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線コネクタ 244"/>
          <p:cNvCxnSpPr/>
          <p:nvPr/>
        </p:nvCxnSpPr>
        <p:spPr>
          <a:xfrm flipV="1">
            <a:off x="4375224" y="3235601"/>
            <a:ext cx="0" cy="9875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円/楕円 245"/>
          <p:cNvSpPr/>
          <p:nvPr/>
        </p:nvSpPr>
        <p:spPr>
          <a:xfrm>
            <a:off x="4511434" y="4367164"/>
            <a:ext cx="136211" cy="136211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247" name="直線コネクタ 246"/>
          <p:cNvCxnSpPr/>
          <p:nvPr/>
        </p:nvCxnSpPr>
        <p:spPr>
          <a:xfrm>
            <a:off x="4307118" y="3235601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直線コネクタ 247"/>
          <p:cNvCxnSpPr/>
          <p:nvPr/>
        </p:nvCxnSpPr>
        <p:spPr>
          <a:xfrm>
            <a:off x="5328700" y="3780445"/>
            <a:ext cx="4086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線コネクタ 248"/>
          <p:cNvCxnSpPr/>
          <p:nvPr/>
        </p:nvCxnSpPr>
        <p:spPr>
          <a:xfrm>
            <a:off x="5737332" y="3780445"/>
            <a:ext cx="68105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直線コネクタ 249"/>
          <p:cNvCxnSpPr/>
          <p:nvPr/>
        </p:nvCxnSpPr>
        <p:spPr>
          <a:xfrm>
            <a:off x="5805438" y="3981978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線コネクタ 250"/>
          <p:cNvCxnSpPr/>
          <p:nvPr/>
        </p:nvCxnSpPr>
        <p:spPr>
          <a:xfrm flipV="1">
            <a:off x="5873543" y="3712339"/>
            <a:ext cx="0" cy="2696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直線コネクタ 251"/>
          <p:cNvCxnSpPr/>
          <p:nvPr/>
        </p:nvCxnSpPr>
        <p:spPr>
          <a:xfrm flipH="1">
            <a:off x="5124383" y="3712339"/>
            <a:ext cx="7491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円/楕円 252"/>
          <p:cNvSpPr/>
          <p:nvPr/>
        </p:nvSpPr>
        <p:spPr>
          <a:xfrm>
            <a:off x="5880274" y="3814498"/>
            <a:ext cx="136211" cy="136211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254" name="直線コネクタ 253"/>
          <p:cNvCxnSpPr/>
          <p:nvPr/>
        </p:nvCxnSpPr>
        <p:spPr>
          <a:xfrm flipV="1">
            <a:off x="6016484" y="3668779"/>
            <a:ext cx="0" cy="3159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線コネクタ 254"/>
          <p:cNvCxnSpPr/>
          <p:nvPr/>
        </p:nvCxnSpPr>
        <p:spPr>
          <a:xfrm>
            <a:off x="6016484" y="3984761"/>
            <a:ext cx="61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コネクタ 255"/>
          <p:cNvCxnSpPr/>
          <p:nvPr/>
        </p:nvCxnSpPr>
        <p:spPr>
          <a:xfrm flipV="1">
            <a:off x="6077859" y="3780445"/>
            <a:ext cx="62902" cy="2058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コネクタ 256"/>
          <p:cNvCxnSpPr/>
          <p:nvPr/>
        </p:nvCxnSpPr>
        <p:spPr>
          <a:xfrm flipH="1">
            <a:off x="5124384" y="3668779"/>
            <a:ext cx="892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線コネクタ 257"/>
          <p:cNvCxnSpPr/>
          <p:nvPr/>
        </p:nvCxnSpPr>
        <p:spPr>
          <a:xfrm flipV="1">
            <a:off x="5123923" y="3371812"/>
            <a:ext cx="0" cy="2969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コネクタ 258"/>
          <p:cNvCxnSpPr/>
          <p:nvPr/>
        </p:nvCxnSpPr>
        <p:spPr>
          <a:xfrm flipV="1">
            <a:off x="5266386" y="3035474"/>
            <a:ext cx="0" cy="6333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線コネクタ 259"/>
          <p:cNvCxnSpPr/>
          <p:nvPr/>
        </p:nvCxnSpPr>
        <p:spPr>
          <a:xfrm>
            <a:off x="6140761" y="3780445"/>
            <a:ext cx="6977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線コネクタ 260"/>
          <p:cNvCxnSpPr/>
          <p:nvPr/>
        </p:nvCxnSpPr>
        <p:spPr>
          <a:xfrm>
            <a:off x="5266386" y="3299995"/>
            <a:ext cx="14239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線コネクタ 261"/>
          <p:cNvCxnSpPr/>
          <p:nvPr/>
        </p:nvCxnSpPr>
        <p:spPr>
          <a:xfrm flipV="1">
            <a:off x="6690808" y="3169591"/>
            <a:ext cx="0" cy="1341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線コネクタ 262"/>
          <p:cNvCxnSpPr/>
          <p:nvPr/>
        </p:nvCxnSpPr>
        <p:spPr>
          <a:xfrm flipV="1">
            <a:off x="6827019" y="3576129"/>
            <a:ext cx="204316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線コネクタ 263"/>
          <p:cNvCxnSpPr/>
          <p:nvPr/>
        </p:nvCxnSpPr>
        <p:spPr>
          <a:xfrm flipV="1">
            <a:off x="7031336" y="3164493"/>
            <a:ext cx="0" cy="411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線コネクタ 264"/>
          <p:cNvCxnSpPr/>
          <p:nvPr/>
        </p:nvCxnSpPr>
        <p:spPr>
          <a:xfrm>
            <a:off x="4783856" y="3235601"/>
            <a:ext cx="0" cy="9875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線コネクタ 265"/>
          <p:cNvCxnSpPr/>
          <p:nvPr/>
        </p:nvCxnSpPr>
        <p:spPr>
          <a:xfrm>
            <a:off x="4647644" y="4223130"/>
            <a:ext cx="1362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直線コネクタ 266"/>
          <p:cNvCxnSpPr/>
          <p:nvPr/>
        </p:nvCxnSpPr>
        <p:spPr>
          <a:xfrm>
            <a:off x="4783856" y="3235601"/>
            <a:ext cx="2043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線コネクタ 267"/>
          <p:cNvCxnSpPr/>
          <p:nvPr/>
        </p:nvCxnSpPr>
        <p:spPr>
          <a:xfrm>
            <a:off x="1038057" y="2022880"/>
            <a:ext cx="7832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直線コネクタ 268"/>
          <p:cNvCxnSpPr/>
          <p:nvPr/>
        </p:nvCxnSpPr>
        <p:spPr>
          <a:xfrm>
            <a:off x="1938094" y="1750458"/>
            <a:ext cx="0" cy="2724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線コネクタ 269"/>
          <p:cNvCxnSpPr/>
          <p:nvPr/>
        </p:nvCxnSpPr>
        <p:spPr>
          <a:xfrm>
            <a:off x="1038057" y="1954774"/>
            <a:ext cx="7491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直線コネクタ 270"/>
          <p:cNvCxnSpPr/>
          <p:nvPr/>
        </p:nvCxnSpPr>
        <p:spPr>
          <a:xfrm flipH="1" flipV="1">
            <a:off x="1855323" y="1750458"/>
            <a:ext cx="827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直線コネクタ 271"/>
          <p:cNvCxnSpPr/>
          <p:nvPr/>
        </p:nvCxnSpPr>
        <p:spPr>
          <a:xfrm flipH="1">
            <a:off x="1787217" y="1750458"/>
            <a:ext cx="68105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正方形/長方形 272"/>
          <p:cNvSpPr/>
          <p:nvPr/>
        </p:nvSpPr>
        <p:spPr>
          <a:xfrm flipV="1">
            <a:off x="1760373" y="2178105"/>
            <a:ext cx="231159" cy="6620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74" name="正方形/長方形 273"/>
          <p:cNvSpPr/>
          <p:nvPr/>
        </p:nvSpPr>
        <p:spPr>
          <a:xfrm flipV="1">
            <a:off x="1651005" y="2307980"/>
            <a:ext cx="109367" cy="59452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275" name="直線コネクタ 274"/>
          <p:cNvCxnSpPr/>
          <p:nvPr/>
        </p:nvCxnSpPr>
        <p:spPr>
          <a:xfrm flipV="1">
            <a:off x="1818188" y="2022880"/>
            <a:ext cx="0" cy="1532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円/楕円 275"/>
          <p:cNvSpPr/>
          <p:nvPr/>
        </p:nvSpPr>
        <p:spPr>
          <a:xfrm flipV="1">
            <a:off x="1940459" y="1972150"/>
            <a:ext cx="102147" cy="10214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277" name="直線コネクタ 276"/>
          <p:cNvCxnSpPr/>
          <p:nvPr/>
        </p:nvCxnSpPr>
        <p:spPr>
          <a:xfrm flipV="1">
            <a:off x="1991533" y="2635829"/>
            <a:ext cx="3473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直線コネクタ 277"/>
          <p:cNvCxnSpPr/>
          <p:nvPr/>
        </p:nvCxnSpPr>
        <p:spPr>
          <a:xfrm>
            <a:off x="2332061" y="2635829"/>
            <a:ext cx="203946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直線コネクタ 278"/>
          <p:cNvCxnSpPr/>
          <p:nvPr/>
        </p:nvCxnSpPr>
        <p:spPr>
          <a:xfrm flipV="1">
            <a:off x="2536006" y="2840145"/>
            <a:ext cx="684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直線コネクタ 279"/>
          <p:cNvCxnSpPr/>
          <p:nvPr/>
        </p:nvCxnSpPr>
        <p:spPr>
          <a:xfrm>
            <a:off x="2042606" y="1750458"/>
            <a:ext cx="0" cy="4276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線コネクタ 280"/>
          <p:cNvCxnSpPr/>
          <p:nvPr/>
        </p:nvCxnSpPr>
        <p:spPr>
          <a:xfrm flipV="1">
            <a:off x="2042606" y="1750458"/>
            <a:ext cx="49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線コネクタ 281"/>
          <p:cNvCxnSpPr/>
          <p:nvPr/>
        </p:nvCxnSpPr>
        <p:spPr>
          <a:xfrm flipV="1">
            <a:off x="2042606" y="2178105"/>
            <a:ext cx="49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線コネクタ 282"/>
          <p:cNvCxnSpPr/>
          <p:nvPr/>
        </p:nvCxnSpPr>
        <p:spPr>
          <a:xfrm>
            <a:off x="2536006" y="2178105"/>
            <a:ext cx="0" cy="4577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直線コネクタ 283"/>
          <p:cNvCxnSpPr/>
          <p:nvPr/>
        </p:nvCxnSpPr>
        <p:spPr>
          <a:xfrm flipV="1">
            <a:off x="2536006" y="2635829"/>
            <a:ext cx="684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線コネクタ 284"/>
          <p:cNvCxnSpPr/>
          <p:nvPr/>
        </p:nvCxnSpPr>
        <p:spPr>
          <a:xfrm>
            <a:off x="2604482" y="2635829"/>
            <a:ext cx="0" cy="4044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直線コネクタ 285"/>
          <p:cNvCxnSpPr/>
          <p:nvPr/>
        </p:nvCxnSpPr>
        <p:spPr>
          <a:xfrm flipV="1">
            <a:off x="2536006" y="1273720"/>
            <a:ext cx="0" cy="4767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直線コネクタ 286"/>
          <p:cNvCxnSpPr/>
          <p:nvPr/>
        </p:nvCxnSpPr>
        <p:spPr>
          <a:xfrm flipV="1">
            <a:off x="2536006" y="1273720"/>
            <a:ext cx="67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直線コネクタ 287"/>
          <p:cNvCxnSpPr/>
          <p:nvPr/>
        </p:nvCxnSpPr>
        <p:spPr>
          <a:xfrm flipV="1">
            <a:off x="2603644" y="988122"/>
            <a:ext cx="0" cy="16477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直線コネクタ 288"/>
          <p:cNvCxnSpPr/>
          <p:nvPr/>
        </p:nvCxnSpPr>
        <p:spPr>
          <a:xfrm>
            <a:off x="2740693" y="988122"/>
            <a:ext cx="0" cy="18498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直線コネクタ 289"/>
          <p:cNvCxnSpPr/>
          <p:nvPr/>
        </p:nvCxnSpPr>
        <p:spPr>
          <a:xfrm flipV="1">
            <a:off x="4988173" y="988122"/>
            <a:ext cx="0" cy="1849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直線コネクタ 290"/>
          <p:cNvCxnSpPr/>
          <p:nvPr/>
        </p:nvCxnSpPr>
        <p:spPr>
          <a:xfrm flipV="1">
            <a:off x="5124383" y="988122"/>
            <a:ext cx="0" cy="13752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直線コネクタ 291"/>
          <p:cNvCxnSpPr/>
          <p:nvPr/>
        </p:nvCxnSpPr>
        <p:spPr>
          <a:xfrm>
            <a:off x="2808799" y="2840145"/>
            <a:ext cx="149832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直線コネクタ 292"/>
          <p:cNvCxnSpPr/>
          <p:nvPr/>
        </p:nvCxnSpPr>
        <p:spPr>
          <a:xfrm>
            <a:off x="4511435" y="1546142"/>
            <a:ext cx="0" cy="3064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直線コネクタ 293"/>
          <p:cNvCxnSpPr/>
          <p:nvPr/>
        </p:nvCxnSpPr>
        <p:spPr>
          <a:xfrm flipH="1" flipV="1">
            <a:off x="4443329" y="1546142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線コネクタ 294"/>
          <p:cNvCxnSpPr/>
          <p:nvPr/>
        </p:nvCxnSpPr>
        <p:spPr>
          <a:xfrm flipH="1">
            <a:off x="4375224" y="1546142"/>
            <a:ext cx="68105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直線コネクタ 295"/>
          <p:cNvCxnSpPr/>
          <p:nvPr/>
        </p:nvCxnSpPr>
        <p:spPr>
          <a:xfrm flipV="1">
            <a:off x="4647645" y="1546142"/>
            <a:ext cx="0" cy="3064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直線コネクタ 296"/>
          <p:cNvCxnSpPr/>
          <p:nvPr/>
        </p:nvCxnSpPr>
        <p:spPr>
          <a:xfrm flipV="1">
            <a:off x="4647645" y="1546142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直線コネクタ 297"/>
          <p:cNvCxnSpPr/>
          <p:nvPr/>
        </p:nvCxnSpPr>
        <p:spPr>
          <a:xfrm>
            <a:off x="4715751" y="1546142"/>
            <a:ext cx="34052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直線コネクタ 298"/>
          <p:cNvCxnSpPr/>
          <p:nvPr/>
        </p:nvCxnSpPr>
        <p:spPr>
          <a:xfrm flipV="1">
            <a:off x="4749803" y="1750458"/>
            <a:ext cx="23837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直線コネクタ 299"/>
          <p:cNvCxnSpPr/>
          <p:nvPr/>
        </p:nvCxnSpPr>
        <p:spPr>
          <a:xfrm flipV="1">
            <a:off x="5124383" y="1750458"/>
            <a:ext cx="2043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線コネクタ 300"/>
          <p:cNvCxnSpPr/>
          <p:nvPr/>
        </p:nvCxnSpPr>
        <p:spPr>
          <a:xfrm>
            <a:off x="5328700" y="1750458"/>
            <a:ext cx="0" cy="544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直線コネクタ 301"/>
          <p:cNvCxnSpPr/>
          <p:nvPr/>
        </p:nvCxnSpPr>
        <p:spPr>
          <a:xfrm flipV="1">
            <a:off x="2740693" y="1273720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直線コネクタ 302"/>
          <p:cNvCxnSpPr/>
          <p:nvPr/>
        </p:nvCxnSpPr>
        <p:spPr>
          <a:xfrm>
            <a:off x="2808799" y="1273720"/>
            <a:ext cx="0" cy="4767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直線コネクタ 303"/>
          <p:cNvCxnSpPr/>
          <p:nvPr/>
        </p:nvCxnSpPr>
        <p:spPr>
          <a:xfrm flipV="1">
            <a:off x="2808799" y="1750458"/>
            <a:ext cx="5448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直線コネクタ 304"/>
          <p:cNvCxnSpPr/>
          <p:nvPr/>
        </p:nvCxnSpPr>
        <p:spPr>
          <a:xfrm flipV="1">
            <a:off x="3353642" y="1437735"/>
            <a:ext cx="0" cy="4148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直線コネクタ 305"/>
          <p:cNvCxnSpPr/>
          <p:nvPr/>
        </p:nvCxnSpPr>
        <p:spPr>
          <a:xfrm flipV="1">
            <a:off x="3557958" y="1437735"/>
            <a:ext cx="0" cy="4148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直線コネクタ 306"/>
          <p:cNvCxnSpPr/>
          <p:nvPr/>
        </p:nvCxnSpPr>
        <p:spPr>
          <a:xfrm flipH="1" flipV="1">
            <a:off x="2740693" y="1852616"/>
            <a:ext cx="6129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直線コネクタ 307"/>
          <p:cNvCxnSpPr/>
          <p:nvPr/>
        </p:nvCxnSpPr>
        <p:spPr>
          <a:xfrm flipV="1">
            <a:off x="3557958" y="1852616"/>
            <a:ext cx="7491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直線コネクタ 308"/>
          <p:cNvCxnSpPr/>
          <p:nvPr/>
        </p:nvCxnSpPr>
        <p:spPr>
          <a:xfrm flipV="1">
            <a:off x="3557958" y="1750458"/>
            <a:ext cx="8172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直線コネクタ 309"/>
          <p:cNvCxnSpPr/>
          <p:nvPr/>
        </p:nvCxnSpPr>
        <p:spPr>
          <a:xfrm>
            <a:off x="4307118" y="1852616"/>
            <a:ext cx="0" cy="9875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直線コネクタ 310"/>
          <p:cNvCxnSpPr/>
          <p:nvPr/>
        </p:nvCxnSpPr>
        <p:spPr>
          <a:xfrm flipH="1" flipV="1">
            <a:off x="4375224" y="1852616"/>
            <a:ext cx="1362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直線コネクタ 311"/>
          <p:cNvCxnSpPr/>
          <p:nvPr/>
        </p:nvCxnSpPr>
        <p:spPr>
          <a:xfrm>
            <a:off x="4375224" y="1852616"/>
            <a:ext cx="0" cy="9875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円/楕円 312"/>
          <p:cNvSpPr/>
          <p:nvPr/>
        </p:nvSpPr>
        <p:spPr>
          <a:xfrm flipV="1">
            <a:off x="4511434" y="1572372"/>
            <a:ext cx="136211" cy="136211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314" name="直線コネクタ 313"/>
          <p:cNvCxnSpPr/>
          <p:nvPr/>
        </p:nvCxnSpPr>
        <p:spPr>
          <a:xfrm flipV="1">
            <a:off x="4307118" y="2840145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直線コネクタ 314"/>
          <p:cNvCxnSpPr/>
          <p:nvPr/>
        </p:nvCxnSpPr>
        <p:spPr>
          <a:xfrm>
            <a:off x="5328700" y="2295301"/>
            <a:ext cx="4086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直線コネクタ 315"/>
          <p:cNvCxnSpPr/>
          <p:nvPr/>
        </p:nvCxnSpPr>
        <p:spPr>
          <a:xfrm flipV="1">
            <a:off x="5737332" y="2090985"/>
            <a:ext cx="68105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直線コネクタ 316"/>
          <p:cNvCxnSpPr/>
          <p:nvPr/>
        </p:nvCxnSpPr>
        <p:spPr>
          <a:xfrm flipV="1">
            <a:off x="5805438" y="2093769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直線コネクタ 317"/>
          <p:cNvCxnSpPr/>
          <p:nvPr/>
        </p:nvCxnSpPr>
        <p:spPr>
          <a:xfrm>
            <a:off x="5873543" y="2093769"/>
            <a:ext cx="0" cy="2696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直線コネクタ 318"/>
          <p:cNvCxnSpPr/>
          <p:nvPr/>
        </p:nvCxnSpPr>
        <p:spPr>
          <a:xfrm flipH="1">
            <a:off x="5124383" y="2363407"/>
            <a:ext cx="7491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0" name="円/楕円 319"/>
          <p:cNvSpPr/>
          <p:nvPr/>
        </p:nvSpPr>
        <p:spPr>
          <a:xfrm flipV="1">
            <a:off x="5880274" y="2125038"/>
            <a:ext cx="136211" cy="136211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321" name="直線コネクタ 320"/>
          <p:cNvCxnSpPr/>
          <p:nvPr/>
        </p:nvCxnSpPr>
        <p:spPr>
          <a:xfrm>
            <a:off x="6016484" y="2090985"/>
            <a:ext cx="0" cy="3159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直線コネクタ 321"/>
          <p:cNvCxnSpPr/>
          <p:nvPr/>
        </p:nvCxnSpPr>
        <p:spPr>
          <a:xfrm flipV="1">
            <a:off x="6016484" y="2090985"/>
            <a:ext cx="61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直線コネクタ 322"/>
          <p:cNvCxnSpPr/>
          <p:nvPr/>
        </p:nvCxnSpPr>
        <p:spPr>
          <a:xfrm>
            <a:off x="6077859" y="2089472"/>
            <a:ext cx="62902" cy="2058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直線コネクタ 323"/>
          <p:cNvCxnSpPr/>
          <p:nvPr/>
        </p:nvCxnSpPr>
        <p:spPr>
          <a:xfrm flipH="1">
            <a:off x="5124383" y="2406967"/>
            <a:ext cx="8921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直線コネクタ 324"/>
          <p:cNvCxnSpPr/>
          <p:nvPr/>
        </p:nvCxnSpPr>
        <p:spPr>
          <a:xfrm>
            <a:off x="5266386" y="2406967"/>
            <a:ext cx="0" cy="6333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直線コネクタ 325"/>
          <p:cNvCxnSpPr/>
          <p:nvPr/>
        </p:nvCxnSpPr>
        <p:spPr>
          <a:xfrm>
            <a:off x="6140761" y="2295301"/>
            <a:ext cx="2776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直線コネクタ 326"/>
          <p:cNvCxnSpPr/>
          <p:nvPr/>
        </p:nvCxnSpPr>
        <p:spPr>
          <a:xfrm>
            <a:off x="5266386" y="2779452"/>
            <a:ext cx="11587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直線コネクタ 327"/>
          <p:cNvCxnSpPr/>
          <p:nvPr/>
        </p:nvCxnSpPr>
        <p:spPr>
          <a:xfrm flipV="1">
            <a:off x="6418387" y="1852616"/>
            <a:ext cx="0" cy="926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直線コネクタ 328"/>
          <p:cNvCxnSpPr/>
          <p:nvPr/>
        </p:nvCxnSpPr>
        <p:spPr>
          <a:xfrm flipV="1">
            <a:off x="6622703" y="2022880"/>
            <a:ext cx="0" cy="7565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直線コネクタ 329"/>
          <p:cNvCxnSpPr/>
          <p:nvPr/>
        </p:nvCxnSpPr>
        <p:spPr>
          <a:xfrm flipV="1">
            <a:off x="6622703" y="2772039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直線コネクタ 330"/>
          <p:cNvCxnSpPr/>
          <p:nvPr/>
        </p:nvCxnSpPr>
        <p:spPr>
          <a:xfrm>
            <a:off x="6690808" y="2772038"/>
            <a:ext cx="0" cy="1341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直線コネクタ 331"/>
          <p:cNvCxnSpPr/>
          <p:nvPr/>
        </p:nvCxnSpPr>
        <p:spPr>
          <a:xfrm flipV="1">
            <a:off x="6622703" y="2295301"/>
            <a:ext cx="2043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直線コネクタ 332"/>
          <p:cNvCxnSpPr/>
          <p:nvPr/>
        </p:nvCxnSpPr>
        <p:spPr>
          <a:xfrm>
            <a:off x="6827019" y="2295301"/>
            <a:ext cx="204316" cy="2043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直線コネクタ 333"/>
          <p:cNvCxnSpPr/>
          <p:nvPr/>
        </p:nvCxnSpPr>
        <p:spPr>
          <a:xfrm>
            <a:off x="7031336" y="2499617"/>
            <a:ext cx="0" cy="411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直線コネクタ 334"/>
          <p:cNvCxnSpPr/>
          <p:nvPr/>
        </p:nvCxnSpPr>
        <p:spPr>
          <a:xfrm flipV="1">
            <a:off x="4783856" y="1852616"/>
            <a:ext cx="0" cy="9875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直線コネクタ 335"/>
          <p:cNvCxnSpPr/>
          <p:nvPr/>
        </p:nvCxnSpPr>
        <p:spPr>
          <a:xfrm flipV="1">
            <a:off x="4647644" y="1852616"/>
            <a:ext cx="1362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直線コネクタ 336"/>
          <p:cNvCxnSpPr/>
          <p:nvPr/>
        </p:nvCxnSpPr>
        <p:spPr>
          <a:xfrm>
            <a:off x="4783856" y="2840145"/>
            <a:ext cx="2043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直線コネクタ 337"/>
          <p:cNvCxnSpPr/>
          <p:nvPr/>
        </p:nvCxnSpPr>
        <p:spPr>
          <a:xfrm>
            <a:off x="3966591" y="2840145"/>
            <a:ext cx="0" cy="394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直線コネクタ 338"/>
          <p:cNvCxnSpPr/>
          <p:nvPr/>
        </p:nvCxnSpPr>
        <p:spPr>
          <a:xfrm>
            <a:off x="3762275" y="2840145"/>
            <a:ext cx="0" cy="394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直線コネクタ 339"/>
          <p:cNvCxnSpPr/>
          <p:nvPr/>
        </p:nvCxnSpPr>
        <p:spPr>
          <a:xfrm>
            <a:off x="3557958" y="2840145"/>
            <a:ext cx="0" cy="394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直線コネクタ 340"/>
          <p:cNvCxnSpPr/>
          <p:nvPr/>
        </p:nvCxnSpPr>
        <p:spPr>
          <a:xfrm>
            <a:off x="3353642" y="2840145"/>
            <a:ext cx="0" cy="394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直線コネクタ 341"/>
          <p:cNvCxnSpPr/>
          <p:nvPr/>
        </p:nvCxnSpPr>
        <p:spPr>
          <a:xfrm>
            <a:off x="3149326" y="2840145"/>
            <a:ext cx="0" cy="394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直線コネクタ 342"/>
          <p:cNvCxnSpPr/>
          <p:nvPr/>
        </p:nvCxnSpPr>
        <p:spPr>
          <a:xfrm>
            <a:off x="2934632" y="2840145"/>
            <a:ext cx="0" cy="394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直線コネクタ 343"/>
          <p:cNvCxnSpPr/>
          <p:nvPr/>
        </p:nvCxnSpPr>
        <p:spPr>
          <a:xfrm>
            <a:off x="4988173" y="2829951"/>
            <a:ext cx="0" cy="39496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直線コネクタ 344"/>
          <p:cNvCxnSpPr/>
          <p:nvPr/>
        </p:nvCxnSpPr>
        <p:spPr>
          <a:xfrm>
            <a:off x="2740693" y="2837990"/>
            <a:ext cx="0" cy="39496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直線コネクタ 345"/>
          <p:cNvCxnSpPr/>
          <p:nvPr/>
        </p:nvCxnSpPr>
        <p:spPr>
          <a:xfrm>
            <a:off x="2603644" y="2837990"/>
            <a:ext cx="0" cy="39496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直線コネクタ 346"/>
          <p:cNvCxnSpPr/>
          <p:nvPr/>
        </p:nvCxnSpPr>
        <p:spPr>
          <a:xfrm flipV="1">
            <a:off x="2808799" y="3232958"/>
            <a:ext cx="0" cy="9901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直線コネクタ 347"/>
          <p:cNvCxnSpPr/>
          <p:nvPr/>
        </p:nvCxnSpPr>
        <p:spPr>
          <a:xfrm>
            <a:off x="2808799" y="1852616"/>
            <a:ext cx="0" cy="9853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直線コネクタ 348"/>
          <p:cNvCxnSpPr/>
          <p:nvPr/>
        </p:nvCxnSpPr>
        <p:spPr>
          <a:xfrm flipH="1">
            <a:off x="2740693" y="2837990"/>
            <a:ext cx="681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直線コネクタ 349"/>
          <p:cNvCxnSpPr/>
          <p:nvPr/>
        </p:nvCxnSpPr>
        <p:spPr>
          <a:xfrm flipH="1">
            <a:off x="2740693" y="3232958"/>
            <a:ext cx="681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Text Box 225"/>
          <p:cNvSpPr txBox="1">
            <a:spLocks noChangeArrowheads="1"/>
          </p:cNvSpPr>
          <p:nvPr/>
        </p:nvSpPr>
        <p:spPr bwMode="auto">
          <a:xfrm>
            <a:off x="-23377" y="1958796"/>
            <a:ext cx="1571041" cy="7571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Beams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(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p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,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d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,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α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, …)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52" name="上カーブ矢印 351"/>
          <p:cNvSpPr/>
          <p:nvPr/>
        </p:nvSpPr>
        <p:spPr>
          <a:xfrm flipH="1" flipV="1">
            <a:off x="1099564" y="2766397"/>
            <a:ext cx="350704" cy="211103"/>
          </a:xfrm>
          <a:prstGeom prst="curvedUpArrow">
            <a:avLst/>
          </a:prstGeom>
          <a:solidFill>
            <a:srgbClr val="FF00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53" name="上カーブ矢印 352"/>
          <p:cNvSpPr/>
          <p:nvPr/>
        </p:nvSpPr>
        <p:spPr>
          <a:xfrm>
            <a:off x="1129642" y="3075725"/>
            <a:ext cx="351963" cy="211707"/>
          </a:xfrm>
          <a:prstGeom prst="curvedUpArrow">
            <a:avLst/>
          </a:prstGeom>
          <a:solidFill>
            <a:srgbClr val="FF00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54" name="Text Box 225"/>
          <p:cNvSpPr txBox="1">
            <a:spLocks noChangeArrowheads="1"/>
          </p:cNvSpPr>
          <p:nvPr/>
        </p:nvSpPr>
        <p:spPr bwMode="auto">
          <a:xfrm>
            <a:off x="116277" y="2665228"/>
            <a:ext cx="702425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TOF</a:t>
            </a:r>
          </a:p>
        </p:txBody>
      </p:sp>
      <p:cxnSp>
        <p:nvCxnSpPr>
          <p:cNvPr id="355" name="直線矢印コネクタ 354"/>
          <p:cNvCxnSpPr/>
          <p:nvPr/>
        </p:nvCxnSpPr>
        <p:spPr>
          <a:xfrm>
            <a:off x="107504" y="3037873"/>
            <a:ext cx="5015406" cy="0"/>
          </a:xfrm>
          <a:prstGeom prst="straightConnector1">
            <a:avLst/>
          </a:prstGeom>
          <a:ln w="38100" cmpd="sng">
            <a:solidFill>
              <a:srgbClr val="FF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AutoShape 151"/>
          <p:cNvSpPr>
            <a:spLocks/>
          </p:cNvSpPr>
          <p:nvPr/>
        </p:nvSpPr>
        <p:spPr bwMode="auto">
          <a:xfrm rot="16200000">
            <a:off x="3366832" y="2819279"/>
            <a:ext cx="162158" cy="1037364"/>
          </a:xfrm>
          <a:prstGeom prst="leftBrace">
            <a:avLst>
              <a:gd name="adj1" fmla="val 45833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58" name="Line 221"/>
          <p:cNvSpPr>
            <a:spLocks noChangeShapeType="1"/>
          </p:cNvSpPr>
          <p:nvPr/>
        </p:nvSpPr>
        <p:spPr bwMode="auto">
          <a:xfrm flipV="1">
            <a:off x="2192558" y="3452586"/>
            <a:ext cx="1251539" cy="17320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60" name="AutoShape 124"/>
          <p:cNvSpPr>
            <a:spLocks noChangeArrowheads="1"/>
          </p:cNvSpPr>
          <p:nvPr/>
        </p:nvSpPr>
        <p:spPr bwMode="auto">
          <a:xfrm>
            <a:off x="7439969" y="2913854"/>
            <a:ext cx="322814" cy="243237"/>
          </a:xfrm>
          <a:prstGeom prst="leftArrow">
            <a:avLst>
              <a:gd name="adj1" fmla="val 50000"/>
              <a:gd name="adj2" fmla="val 57928"/>
            </a:avLst>
          </a:prstGeom>
          <a:solidFill>
            <a:srgbClr val="33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61" name="AutoShape 125"/>
          <p:cNvSpPr>
            <a:spLocks noChangeArrowheads="1"/>
          </p:cNvSpPr>
          <p:nvPr/>
        </p:nvSpPr>
        <p:spPr bwMode="auto">
          <a:xfrm rot="10800000">
            <a:off x="7439968" y="1815999"/>
            <a:ext cx="322815" cy="241736"/>
          </a:xfrm>
          <a:prstGeom prst="leftArrow">
            <a:avLst>
              <a:gd name="adj1" fmla="val 50000"/>
              <a:gd name="adj2" fmla="val 58288"/>
            </a:avLst>
          </a:prstGeom>
          <a:solidFill>
            <a:srgbClr val="33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cxnSp>
        <p:nvCxnSpPr>
          <p:cNvPr id="363" name="直線コネクタ 362"/>
          <p:cNvCxnSpPr/>
          <p:nvPr/>
        </p:nvCxnSpPr>
        <p:spPr>
          <a:xfrm>
            <a:off x="6622703" y="2023118"/>
            <a:ext cx="7491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直線コネクタ 363"/>
          <p:cNvCxnSpPr/>
          <p:nvPr/>
        </p:nvCxnSpPr>
        <p:spPr>
          <a:xfrm>
            <a:off x="6418387" y="1852616"/>
            <a:ext cx="9534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直線コネクタ 364"/>
          <p:cNvCxnSpPr/>
          <p:nvPr/>
        </p:nvCxnSpPr>
        <p:spPr>
          <a:xfrm>
            <a:off x="7371863" y="1852616"/>
            <a:ext cx="0" cy="1702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正方形/長方形 365"/>
          <p:cNvSpPr/>
          <p:nvPr/>
        </p:nvSpPr>
        <p:spPr>
          <a:xfrm>
            <a:off x="6622703" y="2911247"/>
            <a:ext cx="749159" cy="25834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367" name="直線コネクタ 366"/>
          <p:cNvCxnSpPr/>
          <p:nvPr/>
        </p:nvCxnSpPr>
        <p:spPr>
          <a:xfrm>
            <a:off x="5328700" y="3169591"/>
            <a:ext cx="204316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直線コネクタ 367"/>
          <p:cNvCxnSpPr/>
          <p:nvPr/>
        </p:nvCxnSpPr>
        <p:spPr>
          <a:xfrm flipV="1">
            <a:off x="7371863" y="3043055"/>
            <a:ext cx="0" cy="1318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直線コネクタ 368"/>
          <p:cNvCxnSpPr/>
          <p:nvPr/>
        </p:nvCxnSpPr>
        <p:spPr>
          <a:xfrm>
            <a:off x="5328700" y="2906155"/>
            <a:ext cx="204316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直線コネクタ 369"/>
          <p:cNvCxnSpPr/>
          <p:nvPr/>
        </p:nvCxnSpPr>
        <p:spPr>
          <a:xfrm>
            <a:off x="7371863" y="2911253"/>
            <a:ext cx="0" cy="1318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直線コネクタ 370"/>
          <p:cNvCxnSpPr/>
          <p:nvPr/>
        </p:nvCxnSpPr>
        <p:spPr>
          <a:xfrm>
            <a:off x="5119458" y="2703934"/>
            <a:ext cx="521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直線コネクタ 371"/>
          <p:cNvCxnSpPr/>
          <p:nvPr/>
        </p:nvCxnSpPr>
        <p:spPr>
          <a:xfrm>
            <a:off x="5116820" y="3370311"/>
            <a:ext cx="521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4" name="グループ化 373"/>
          <p:cNvGrpSpPr/>
          <p:nvPr/>
        </p:nvGrpSpPr>
        <p:grpSpPr>
          <a:xfrm>
            <a:off x="665913" y="6095965"/>
            <a:ext cx="1702447" cy="170245"/>
            <a:chOff x="4622188" y="6135697"/>
            <a:chExt cx="2917742" cy="171851"/>
          </a:xfrm>
        </p:grpSpPr>
        <p:sp>
          <p:nvSpPr>
            <p:cNvPr id="401" name="Line 140"/>
            <p:cNvSpPr>
              <a:spLocks noChangeShapeType="1"/>
            </p:cNvSpPr>
            <p:nvPr/>
          </p:nvSpPr>
          <p:spPr bwMode="auto">
            <a:xfrm>
              <a:off x="4624078" y="6307548"/>
              <a:ext cx="29158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402" name="Line 141"/>
            <p:cNvSpPr>
              <a:spLocks noChangeShapeType="1"/>
            </p:cNvSpPr>
            <p:nvPr/>
          </p:nvSpPr>
          <p:spPr bwMode="auto">
            <a:xfrm>
              <a:off x="4622188" y="6135697"/>
              <a:ext cx="0" cy="1718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403" name="Line 142"/>
            <p:cNvSpPr>
              <a:spLocks noChangeShapeType="1"/>
            </p:cNvSpPr>
            <p:nvPr/>
          </p:nvSpPr>
          <p:spPr bwMode="auto">
            <a:xfrm>
              <a:off x="7539930" y="6135697"/>
              <a:ext cx="0" cy="1718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404" name="Line 143"/>
            <p:cNvSpPr>
              <a:spLocks noChangeShapeType="1"/>
            </p:cNvSpPr>
            <p:nvPr/>
          </p:nvSpPr>
          <p:spPr bwMode="auto">
            <a:xfrm>
              <a:off x="5208004" y="6169690"/>
              <a:ext cx="0" cy="1378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405" name="Line 144"/>
            <p:cNvSpPr>
              <a:spLocks noChangeShapeType="1"/>
            </p:cNvSpPr>
            <p:nvPr/>
          </p:nvSpPr>
          <p:spPr bwMode="auto">
            <a:xfrm>
              <a:off x="5790041" y="6169690"/>
              <a:ext cx="0" cy="1378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406" name="Line 145"/>
            <p:cNvSpPr>
              <a:spLocks noChangeShapeType="1"/>
            </p:cNvSpPr>
            <p:nvPr/>
          </p:nvSpPr>
          <p:spPr bwMode="auto">
            <a:xfrm>
              <a:off x="6370188" y="6169690"/>
              <a:ext cx="0" cy="1378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407" name="Line 146"/>
            <p:cNvSpPr>
              <a:spLocks noChangeShapeType="1"/>
            </p:cNvSpPr>
            <p:nvPr/>
          </p:nvSpPr>
          <p:spPr bwMode="auto">
            <a:xfrm>
              <a:off x="6952224" y="6169690"/>
              <a:ext cx="0" cy="1378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375" name="Text Box 147"/>
          <p:cNvSpPr txBox="1">
            <a:spLocks noChangeArrowheads="1"/>
          </p:cNvSpPr>
          <p:nvPr/>
        </p:nvSpPr>
        <p:spPr bwMode="auto">
          <a:xfrm>
            <a:off x="521865" y="6256718"/>
            <a:ext cx="3152988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0                     50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mm</a:t>
            </a:r>
          </a:p>
        </p:txBody>
      </p:sp>
      <p:sp>
        <p:nvSpPr>
          <p:cNvPr id="377" name="Line 221"/>
          <p:cNvSpPr>
            <a:spLocks noChangeShapeType="1"/>
          </p:cNvSpPr>
          <p:nvPr/>
        </p:nvSpPr>
        <p:spPr bwMode="auto">
          <a:xfrm flipV="1">
            <a:off x="1259406" y="3774732"/>
            <a:ext cx="388308" cy="61137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78" name="AutoShape 130"/>
          <p:cNvSpPr>
            <a:spLocks noChangeArrowheads="1"/>
          </p:cNvSpPr>
          <p:nvPr/>
        </p:nvSpPr>
        <p:spPr bwMode="auto">
          <a:xfrm rot="16200000" flipV="1">
            <a:off x="2511684" y="665547"/>
            <a:ext cx="322815" cy="241735"/>
          </a:xfrm>
          <a:prstGeom prst="leftArrow">
            <a:avLst>
              <a:gd name="adj1" fmla="val 50000"/>
              <a:gd name="adj2" fmla="val 58091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79" name="AutoShape 131"/>
          <p:cNvSpPr>
            <a:spLocks noChangeArrowheads="1"/>
          </p:cNvSpPr>
          <p:nvPr/>
        </p:nvSpPr>
        <p:spPr bwMode="auto">
          <a:xfrm rot="16200000" flipV="1">
            <a:off x="2507247" y="5171721"/>
            <a:ext cx="324316" cy="241735"/>
          </a:xfrm>
          <a:prstGeom prst="leftArrow">
            <a:avLst>
              <a:gd name="adj1" fmla="val 50000"/>
              <a:gd name="adj2" fmla="val 5809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80" name="AutoShape 149"/>
          <p:cNvSpPr>
            <a:spLocks noChangeArrowheads="1"/>
          </p:cNvSpPr>
          <p:nvPr/>
        </p:nvSpPr>
        <p:spPr bwMode="auto">
          <a:xfrm rot="5400000">
            <a:off x="3291136" y="1113729"/>
            <a:ext cx="322814" cy="243237"/>
          </a:xfrm>
          <a:prstGeom prst="leftArrow">
            <a:avLst>
              <a:gd name="adj1" fmla="val 50000"/>
              <a:gd name="adj2" fmla="val 58091"/>
            </a:avLst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81" name="AutoShape 133"/>
          <p:cNvSpPr>
            <a:spLocks noChangeArrowheads="1"/>
          </p:cNvSpPr>
          <p:nvPr/>
        </p:nvSpPr>
        <p:spPr bwMode="auto">
          <a:xfrm rot="16200000" flipV="1">
            <a:off x="4894294" y="5171721"/>
            <a:ext cx="322815" cy="243237"/>
          </a:xfrm>
          <a:prstGeom prst="leftArrow">
            <a:avLst>
              <a:gd name="adj1" fmla="val 50000"/>
              <a:gd name="adj2" fmla="val 5809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82" name="AutoShape 148"/>
          <p:cNvSpPr>
            <a:spLocks noChangeArrowheads="1"/>
          </p:cNvSpPr>
          <p:nvPr/>
        </p:nvSpPr>
        <p:spPr bwMode="auto">
          <a:xfrm rot="5400000">
            <a:off x="3290386" y="4909855"/>
            <a:ext cx="324316" cy="243237"/>
          </a:xfrm>
          <a:prstGeom prst="leftArrow">
            <a:avLst>
              <a:gd name="adj1" fmla="val 50000"/>
              <a:gd name="adj2" fmla="val 58090"/>
            </a:avLst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83" name="AutoShape 132"/>
          <p:cNvSpPr>
            <a:spLocks noChangeArrowheads="1"/>
          </p:cNvSpPr>
          <p:nvPr/>
        </p:nvSpPr>
        <p:spPr bwMode="auto">
          <a:xfrm rot="16200000" flipV="1">
            <a:off x="4890677" y="662900"/>
            <a:ext cx="322814" cy="243237"/>
          </a:xfrm>
          <a:prstGeom prst="leftArrow">
            <a:avLst>
              <a:gd name="adj1" fmla="val 50000"/>
              <a:gd name="adj2" fmla="val 58091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cxnSp>
        <p:nvCxnSpPr>
          <p:cNvPr id="384" name="直線コネクタ 383"/>
          <p:cNvCxnSpPr/>
          <p:nvPr/>
        </p:nvCxnSpPr>
        <p:spPr>
          <a:xfrm>
            <a:off x="5123923" y="2406967"/>
            <a:ext cx="0" cy="2969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直線コネクタ 384"/>
          <p:cNvCxnSpPr/>
          <p:nvPr/>
        </p:nvCxnSpPr>
        <p:spPr>
          <a:xfrm>
            <a:off x="5133657" y="2803693"/>
            <a:ext cx="0" cy="4635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直線コネクタ 385"/>
          <p:cNvCxnSpPr/>
          <p:nvPr/>
        </p:nvCxnSpPr>
        <p:spPr>
          <a:xfrm>
            <a:off x="5171611" y="2772039"/>
            <a:ext cx="0" cy="2682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直線コネクタ 386"/>
          <p:cNvCxnSpPr/>
          <p:nvPr/>
        </p:nvCxnSpPr>
        <p:spPr>
          <a:xfrm flipV="1">
            <a:off x="5171611" y="2406967"/>
            <a:ext cx="0" cy="3724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直線コネクタ 387"/>
          <p:cNvCxnSpPr/>
          <p:nvPr/>
        </p:nvCxnSpPr>
        <p:spPr>
          <a:xfrm>
            <a:off x="5171611" y="3296295"/>
            <a:ext cx="0" cy="3724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直線コネクタ 388"/>
          <p:cNvCxnSpPr/>
          <p:nvPr/>
        </p:nvCxnSpPr>
        <p:spPr>
          <a:xfrm flipV="1">
            <a:off x="5171611" y="3035475"/>
            <a:ext cx="0" cy="2682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Line 250"/>
          <p:cNvSpPr>
            <a:spLocks noChangeShapeType="1"/>
          </p:cNvSpPr>
          <p:nvPr/>
        </p:nvSpPr>
        <p:spPr bwMode="auto">
          <a:xfrm flipH="1">
            <a:off x="5267396" y="1157570"/>
            <a:ext cx="335251" cy="124939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96" name="Line 231"/>
          <p:cNvSpPr>
            <a:spLocks noChangeShapeType="1"/>
          </p:cNvSpPr>
          <p:nvPr/>
        </p:nvSpPr>
        <p:spPr bwMode="auto">
          <a:xfrm rot="10800000" flipH="1" flipV="1">
            <a:off x="2236742" y="1273719"/>
            <a:ext cx="498929" cy="156096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97" name="Line 235"/>
          <p:cNvSpPr>
            <a:spLocks noChangeShapeType="1"/>
          </p:cNvSpPr>
          <p:nvPr/>
        </p:nvSpPr>
        <p:spPr bwMode="auto">
          <a:xfrm rot="10800000" flipH="1" flipV="1">
            <a:off x="2219251" y="1261052"/>
            <a:ext cx="364784" cy="156850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398" name="Line 209"/>
          <p:cNvSpPr>
            <a:spLocks noChangeShapeType="1"/>
          </p:cNvSpPr>
          <p:nvPr/>
        </p:nvSpPr>
        <p:spPr bwMode="auto">
          <a:xfrm>
            <a:off x="2219711" y="1261053"/>
            <a:ext cx="2749493" cy="160582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00" name="Line 221"/>
          <p:cNvSpPr>
            <a:spLocks noChangeShapeType="1"/>
          </p:cNvSpPr>
          <p:nvPr/>
        </p:nvSpPr>
        <p:spPr bwMode="auto">
          <a:xfrm flipH="1" flipV="1">
            <a:off x="3855183" y="3164493"/>
            <a:ext cx="136013" cy="30935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170" name="円/楕円 169"/>
          <p:cNvSpPr/>
          <p:nvPr/>
        </p:nvSpPr>
        <p:spPr>
          <a:xfrm>
            <a:off x="3410332" y="2887374"/>
            <a:ext cx="73170" cy="7317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71" name="円/楕円 170"/>
          <p:cNvSpPr/>
          <p:nvPr/>
        </p:nvSpPr>
        <p:spPr>
          <a:xfrm>
            <a:off x="3174114" y="3094121"/>
            <a:ext cx="73170" cy="7317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72" name="円/楕円 171"/>
          <p:cNvSpPr/>
          <p:nvPr/>
        </p:nvSpPr>
        <p:spPr>
          <a:xfrm>
            <a:off x="3802611" y="3081666"/>
            <a:ext cx="73170" cy="7317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73" name="円/楕円 172"/>
          <p:cNvSpPr/>
          <p:nvPr/>
        </p:nvSpPr>
        <p:spPr>
          <a:xfrm>
            <a:off x="3607985" y="3715466"/>
            <a:ext cx="129234" cy="129234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74" name="円/楕円 173"/>
          <p:cNvSpPr/>
          <p:nvPr/>
        </p:nvSpPr>
        <p:spPr>
          <a:xfrm>
            <a:off x="3376969" y="4348055"/>
            <a:ext cx="129234" cy="129234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75" name="円/楕円 174"/>
          <p:cNvSpPr/>
          <p:nvPr/>
        </p:nvSpPr>
        <p:spPr>
          <a:xfrm>
            <a:off x="3214266" y="3871428"/>
            <a:ext cx="129234" cy="129234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76" name="円/楕円 175"/>
          <p:cNvSpPr/>
          <p:nvPr/>
        </p:nvSpPr>
        <p:spPr>
          <a:xfrm>
            <a:off x="3051562" y="3394802"/>
            <a:ext cx="129234" cy="129234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77" name="円/楕円 176"/>
          <p:cNvSpPr/>
          <p:nvPr/>
        </p:nvSpPr>
        <p:spPr>
          <a:xfrm>
            <a:off x="3168191" y="2319017"/>
            <a:ext cx="129234" cy="129234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78" name="円/楕円 177"/>
          <p:cNvSpPr/>
          <p:nvPr/>
        </p:nvSpPr>
        <p:spPr>
          <a:xfrm>
            <a:off x="3394472" y="1530019"/>
            <a:ext cx="129234" cy="129234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79" name="円/楕円 178"/>
          <p:cNvSpPr/>
          <p:nvPr/>
        </p:nvSpPr>
        <p:spPr>
          <a:xfrm>
            <a:off x="2954388" y="2901223"/>
            <a:ext cx="73170" cy="7317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0" name="円/楕円 179"/>
          <p:cNvSpPr/>
          <p:nvPr/>
        </p:nvSpPr>
        <p:spPr>
          <a:xfrm>
            <a:off x="3236143" y="2399225"/>
            <a:ext cx="73170" cy="7317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1" name="円/楕円 180"/>
          <p:cNvSpPr/>
          <p:nvPr/>
        </p:nvSpPr>
        <p:spPr>
          <a:xfrm>
            <a:off x="3401299" y="1610227"/>
            <a:ext cx="73170" cy="7317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2" name="円/楕円 181"/>
          <p:cNvSpPr/>
          <p:nvPr/>
        </p:nvSpPr>
        <p:spPr>
          <a:xfrm>
            <a:off x="3719446" y="2400078"/>
            <a:ext cx="129234" cy="129234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3" name="円/楕円 182"/>
          <p:cNvSpPr/>
          <p:nvPr/>
        </p:nvSpPr>
        <p:spPr>
          <a:xfrm>
            <a:off x="3730032" y="2364657"/>
            <a:ext cx="73170" cy="7317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4" name="正方形/長方形 183"/>
          <p:cNvSpPr/>
          <p:nvPr/>
        </p:nvSpPr>
        <p:spPr>
          <a:xfrm>
            <a:off x="3443539" y="3764906"/>
            <a:ext cx="480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KCl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185" name="正方形/長方形 184"/>
          <p:cNvSpPr/>
          <p:nvPr/>
        </p:nvSpPr>
        <p:spPr>
          <a:xfrm>
            <a:off x="3843339" y="3405401"/>
            <a:ext cx="375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RI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186" name="円/楕円 185"/>
          <p:cNvSpPr/>
          <p:nvPr/>
        </p:nvSpPr>
        <p:spPr>
          <a:xfrm>
            <a:off x="3461769" y="2564505"/>
            <a:ext cx="129234" cy="129234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7" name="円/楕円 186"/>
          <p:cNvSpPr/>
          <p:nvPr/>
        </p:nvSpPr>
        <p:spPr>
          <a:xfrm>
            <a:off x="3394471" y="3096084"/>
            <a:ext cx="129234" cy="129234"/>
          </a:xfrm>
          <a:prstGeom prst="ellipse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8" name="円/楕円 187"/>
          <p:cNvSpPr/>
          <p:nvPr/>
        </p:nvSpPr>
        <p:spPr>
          <a:xfrm>
            <a:off x="3478003" y="2583533"/>
            <a:ext cx="73170" cy="7317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G丸ｺﾞｼｯｸM-PRO" panose="020F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73" name="Line 204"/>
          <p:cNvSpPr>
            <a:spLocks noChangeShapeType="1"/>
          </p:cNvSpPr>
          <p:nvPr/>
        </p:nvSpPr>
        <p:spPr bwMode="auto">
          <a:xfrm flipH="1">
            <a:off x="5166789" y="1579232"/>
            <a:ext cx="720952" cy="124031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cxnSp>
        <p:nvCxnSpPr>
          <p:cNvPr id="408" name="直線矢印コネクタ 407"/>
          <p:cNvCxnSpPr/>
          <p:nvPr/>
        </p:nvCxnSpPr>
        <p:spPr>
          <a:xfrm flipV="1">
            <a:off x="1046881" y="2842012"/>
            <a:ext cx="4066784" cy="193462"/>
          </a:xfrm>
          <a:prstGeom prst="straightConnector1">
            <a:avLst/>
          </a:prstGeom>
          <a:ln w="28575" cmpd="sng">
            <a:solidFill>
              <a:srgbClr val="FF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直線矢印コネクタ 408"/>
          <p:cNvCxnSpPr/>
          <p:nvPr/>
        </p:nvCxnSpPr>
        <p:spPr>
          <a:xfrm>
            <a:off x="1046881" y="3035474"/>
            <a:ext cx="4068000" cy="194400"/>
          </a:xfrm>
          <a:prstGeom prst="straightConnector1">
            <a:avLst/>
          </a:prstGeom>
          <a:ln w="28575" cmpd="sng">
            <a:solidFill>
              <a:srgbClr val="FF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179512" y="2818865"/>
            <a:ext cx="0" cy="43801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直線コネクタ 410"/>
          <p:cNvCxnSpPr/>
          <p:nvPr/>
        </p:nvCxnSpPr>
        <p:spPr>
          <a:xfrm>
            <a:off x="755576" y="2818865"/>
            <a:ext cx="0" cy="43801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" name="Text Box 225"/>
          <p:cNvSpPr txBox="1">
            <a:spLocks noChangeArrowheads="1"/>
          </p:cNvSpPr>
          <p:nvPr/>
        </p:nvSpPr>
        <p:spPr bwMode="auto">
          <a:xfrm>
            <a:off x="609486" y="3283950"/>
            <a:ext cx="151440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Wobbler</a:t>
            </a:r>
          </a:p>
        </p:txBody>
      </p:sp>
      <p:sp>
        <p:nvSpPr>
          <p:cNvPr id="413" name="Rectangle 175"/>
          <p:cNvSpPr>
            <a:spLocks noChangeArrowheads="1"/>
          </p:cNvSpPr>
          <p:nvPr/>
        </p:nvSpPr>
        <p:spPr bwMode="auto">
          <a:xfrm>
            <a:off x="34925" y="-27384"/>
            <a:ext cx="686990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Classical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gas-jet method for RI production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14" name="Rectangle 18"/>
          <p:cNvSpPr>
            <a:spLocks noChangeArrowheads="1"/>
          </p:cNvSpPr>
          <p:nvPr/>
        </p:nvSpPr>
        <p:spPr bwMode="auto">
          <a:xfrm>
            <a:off x="5514572" y="4009994"/>
            <a:ext cx="3521924" cy="2800767"/>
          </a:xfrm>
          <a:prstGeom prst="rect">
            <a:avLst/>
          </a:prstGeom>
          <a:solidFill>
            <a:srgbClr val="FFFFCC"/>
          </a:solidFill>
          <a:ln w="28575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85750" indent="-285750" defTabSz="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476250" defTabSz="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defTabSz="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defTabSz="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defTabSz="3810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defTabSz="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defTabSz="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defTabSz="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defTabSz="381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285750" marR="0" lvl="0" indent="-285750" algn="l" defTabSz="381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Gas-jet method</a:t>
            </a:r>
          </a:p>
          <a:p>
            <a:pPr marL="285750" marR="0" lvl="0" indent="-285750" algn="l" defTabSz="381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1. No chemical separation</a:t>
            </a:r>
          </a:p>
          <a:p>
            <a:pPr marL="285750" marR="0" lvl="0" indent="-285750" algn="l" defTabSz="381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2. Short-lived RIs (</a:t>
            </a:r>
            <a:r>
              <a:rPr kumimoji="1" lang="en-US" altLang="ja-JP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T</a:t>
            </a:r>
            <a:r>
              <a:rPr kumimoji="1" lang="en-US" altLang="ja-JP" sz="2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1/2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= ~1 s)</a:t>
            </a:r>
          </a:p>
          <a:p>
            <a:pPr marL="198438" marR="0" lvl="0" indent="-198438" algn="l" defTabSz="381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3. Thin-targets prepared by</a:t>
            </a:r>
          </a:p>
          <a:p>
            <a:pPr marL="198438" marR="0" lvl="0" indent="-198438" algn="l" defTabSz="381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	 vacuum evaporation</a:t>
            </a: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and</a:t>
            </a:r>
          </a:p>
          <a:p>
            <a:pPr marL="198438" marR="0" lvl="0" indent="-198438" algn="l" defTabSz="381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	 electrodeposition</a:t>
            </a:r>
          </a:p>
          <a:p>
            <a:pPr marL="198438" marR="0" lvl="0" indent="-198438" algn="l" defTabSz="381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4. Stack of different targets</a:t>
            </a:r>
          </a:p>
          <a:p>
            <a:pPr marL="198438" marR="0" lvl="0" indent="-198438" algn="l" defTabSz="381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	 → Multitracer</a:t>
            </a:r>
          </a:p>
        </p:txBody>
      </p:sp>
      <p:sp>
        <p:nvSpPr>
          <p:cNvPr id="415" name="Text Box 123"/>
          <p:cNvSpPr txBox="1">
            <a:spLocks noChangeArrowheads="1"/>
          </p:cNvSpPr>
          <p:nvPr/>
        </p:nvSpPr>
        <p:spPr bwMode="auto">
          <a:xfrm>
            <a:off x="7093650" y="3237120"/>
            <a:ext cx="1901221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Cooling water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(1.5 L/min)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16" name="Text Box 222"/>
          <p:cNvSpPr txBox="1">
            <a:spLocks noChangeArrowheads="1"/>
          </p:cNvSpPr>
          <p:nvPr/>
        </p:nvSpPr>
        <p:spPr bwMode="auto">
          <a:xfrm>
            <a:off x="517654" y="5118371"/>
            <a:ext cx="2002619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Thin targets for short-lived RIs</a:t>
            </a:r>
          </a:p>
        </p:txBody>
      </p:sp>
      <p:sp>
        <p:nvSpPr>
          <p:cNvPr id="418" name="Text Box 162"/>
          <p:cNvSpPr txBox="1">
            <a:spLocks noChangeArrowheads="1"/>
          </p:cNvSpPr>
          <p:nvPr/>
        </p:nvSpPr>
        <p:spPr bwMode="auto">
          <a:xfrm>
            <a:off x="2855177" y="683654"/>
            <a:ext cx="2143125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To Hot Lab.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19" name="Text Box 238"/>
          <p:cNvSpPr txBox="1">
            <a:spLocks noChangeArrowheads="1"/>
          </p:cNvSpPr>
          <p:nvPr/>
        </p:nvSpPr>
        <p:spPr bwMode="auto">
          <a:xfrm>
            <a:off x="657106" y="863620"/>
            <a:ext cx="1786009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Be foil </a:t>
            </a:r>
            <a:r>
              <a:rPr kumimoji="1" lang="el-GR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(10 μ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m)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20" name="Text Box 157"/>
          <p:cNvSpPr txBox="1">
            <a:spLocks noChangeArrowheads="1"/>
          </p:cNvSpPr>
          <p:nvPr/>
        </p:nvSpPr>
        <p:spPr bwMode="auto">
          <a:xfrm>
            <a:off x="5283175" y="776856"/>
            <a:ext cx="3087688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Ta beam stopper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21" name="Text Box 167"/>
          <p:cNvSpPr txBox="1">
            <a:spLocks noChangeArrowheads="1"/>
          </p:cNvSpPr>
          <p:nvPr/>
        </p:nvSpPr>
        <p:spPr bwMode="auto">
          <a:xfrm>
            <a:off x="5670480" y="1214737"/>
            <a:ext cx="3552265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Thick targets for long-lived RIs</a:t>
            </a:r>
          </a:p>
        </p:txBody>
      </p:sp>
      <p:sp>
        <p:nvSpPr>
          <p:cNvPr id="422" name="Text Box 135"/>
          <p:cNvSpPr txBox="1">
            <a:spLocks noChangeArrowheads="1"/>
          </p:cNvSpPr>
          <p:nvPr/>
        </p:nvSpPr>
        <p:spPr bwMode="auto">
          <a:xfrm>
            <a:off x="5194645" y="390559"/>
            <a:ext cx="363859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He cooling gas (30 L/min)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23" name="Text Box 246"/>
          <p:cNvSpPr txBox="1">
            <a:spLocks noChangeArrowheads="1"/>
          </p:cNvSpPr>
          <p:nvPr/>
        </p:nvSpPr>
        <p:spPr bwMode="auto">
          <a:xfrm>
            <a:off x="244705" y="4382479"/>
            <a:ext cx="182779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Ta slit (φ9 mm)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G丸ｺﾞｼｯｸM-PRO" pitchFamily="50" charset="-128"/>
              <a:cs typeface="Calibri" panose="020F0502020204030204" pitchFamily="34" charset="0"/>
            </a:endParaRPr>
          </a:p>
        </p:txBody>
      </p:sp>
      <p:sp>
        <p:nvSpPr>
          <p:cNvPr id="424" name="Text Box 150"/>
          <p:cNvSpPr txBox="1">
            <a:spLocks noChangeArrowheads="1"/>
          </p:cNvSpPr>
          <p:nvPr/>
        </p:nvSpPr>
        <p:spPr bwMode="auto">
          <a:xfrm>
            <a:off x="2931754" y="5177415"/>
            <a:ext cx="2001567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He + </a:t>
            </a: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KCl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 aerosol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rPr>
              <a:t>(2 L/min)</a:t>
            </a:r>
          </a:p>
        </p:txBody>
      </p:sp>
    </p:spTree>
    <p:extLst>
      <p:ext uri="{BB962C8B-B14F-4D97-AF65-F5344CB8AC3E}">
        <p14:creationId xmlns:p14="http://schemas.microsoft.com/office/powerpoint/2010/main" val="1736014976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2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ペーパー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8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53385</TotalTime>
  <Words>2932</Words>
  <Application>Microsoft Office PowerPoint</Application>
  <PresentationFormat>画面に合わせる (4:3)</PresentationFormat>
  <Paragraphs>743</Paragraphs>
  <Slides>31</Slides>
  <Notes>7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15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31</vt:i4>
      </vt:variant>
    </vt:vector>
  </HeadingPairs>
  <TitlesOfParts>
    <vt:vector size="58" baseType="lpstr">
      <vt:lpstr>HG丸ｺﾞｼｯｸM-PRO</vt:lpstr>
      <vt:lpstr>メイリオ</vt:lpstr>
      <vt:lpstr>Arial</vt:lpstr>
      <vt:lpstr>Calibri</vt:lpstr>
      <vt:lpstr>Calibri Light</vt:lpstr>
      <vt:lpstr>Century</vt:lpstr>
      <vt:lpstr>Constantia</vt:lpstr>
      <vt:lpstr>Times</vt:lpstr>
      <vt:lpstr>Times New Roman</vt:lpstr>
      <vt:lpstr>標準デザイン</vt:lpstr>
      <vt:lpstr>1_新しいプレゼンテーション</vt:lpstr>
      <vt:lpstr>Office ​​テーマ</vt:lpstr>
      <vt:lpstr>8_Office ​​テーマ</vt:lpstr>
      <vt:lpstr>4_Office ​​テーマ</vt:lpstr>
      <vt:lpstr>1_標準デザイン</vt:lpstr>
      <vt:lpstr>18_標準デザイン</vt:lpstr>
      <vt:lpstr>1_Office テーマ</vt:lpstr>
      <vt:lpstr>16_Office ​​テーマ</vt:lpstr>
      <vt:lpstr>11_標準デザイン</vt:lpstr>
      <vt:lpstr>9_標準デザイン</vt:lpstr>
      <vt:lpstr>22_標準デザイン</vt:lpstr>
      <vt:lpstr>7_Office ​​テーマ</vt:lpstr>
      <vt:lpstr>7_Office テーマ</vt:lpstr>
      <vt:lpstr>5_標準デザイン</vt:lpstr>
      <vt:lpstr>KGPlot</vt:lpstr>
      <vt:lpstr>ワークシート</vt:lpstr>
      <vt:lpstr>Worksheet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RIKEN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Hiromitsu Haba</dc:creator>
  <cp:lastModifiedBy>Hiromitsu Haba</cp:lastModifiedBy>
  <cp:revision>3486</cp:revision>
  <cp:lastPrinted>2020-01-29T06:19:29Z</cp:lastPrinted>
  <dcterms:created xsi:type="dcterms:W3CDTF">2002-05-16T13:58:11Z</dcterms:created>
  <dcterms:modified xsi:type="dcterms:W3CDTF">2021-09-09T06:47:05Z</dcterms:modified>
</cp:coreProperties>
</file>