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15" r:id="rId2"/>
    <p:sldId id="416" r:id="rId3"/>
    <p:sldId id="268" r:id="rId4"/>
    <p:sldId id="458" r:id="rId5"/>
    <p:sldId id="271" r:id="rId6"/>
    <p:sldId id="347" r:id="rId7"/>
    <p:sldId id="340" r:id="rId8"/>
    <p:sldId id="260" r:id="rId9"/>
    <p:sldId id="367" r:id="rId10"/>
    <p:sldId id="464" r:id="rId11"/>
    <p:sldId id="465" r:id="rId12"/>
    <p:sldId id="275" r:id="rId13"/>
    <p:sldId id="463" r:id="rId14"/>
    <p:sldId id="461" r:id="rId15"/>
    <p:sldId id="462" r:id="rId16"/>
    <p:sldId id="352" r:id="rId17"/>
    <p:sldId id="378" r:id="rId18"/>
    <p:sldId id="33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7" autoAdjust="0"/>
    <p:restoredTop sz="94660"/>
  </p:normalViewPr>
  <p:slideViewPr>
    <p:cSldViewPr snapToGrid="0">
      <p:cViewPr>
        <p:scale>
          <a:sx n="75" d="100"/>
          <a:sy n="75" d="100"/>
        </p:scale>
        <p:origin x="1722" y="10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9528" units="1/cm"/>
          <inkml:channelProperty channel="Y" name="resolution" value="37.76224" units="1/cm"/>
          <inkml:channelProperty channel="T" name="resolution" value="1" units="1/dev"/>
        </inkml:channelProperties>
      </inkml:inkSource>
      <inkml:timestamp xml:id="ts0" timeString="2021-05-14T14:54:15.227"/>
    </inkml:context>
    <inkml:brush xml:id="br0">
      <inkml:brushProperty name="width" value="0.05292" units="cm"/>
      <inkml:brushProperty name="height" value="0.05292" units="cm"/>
      <inkml:brushProperty name="color" value="#C00000"/>
    </inkml:brush>
  </inkml:definitions>
  <inkml:trace contextRef="#ctx0" brushRef="#br0">31696 17433 0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377A6-1D06-4F08-9F52-1A51F4CF7D00}"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461EE-7B63-422D-96EA-AFFE9ED59B3F}" type="slidenum">
              <a:rPr lang="en-US" smtClean="0"/>
              <a:t>‹#›</a:t>
            </a:fld>
            <a:endParaRPr lang="en-US"/>
          </a:p>
        </p:txBody>
      </p:sp>
    </p:spTree>
    <p:extLst>
      <p:ext uri="{BB962C8B-B14F-4D97-AF65-F5344CB8AC3E}">
        <p14:creationId xmlns:p14="http://schemas.microsoft.com/office/powerpoint/2010/main" val="275428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3c96f1738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3c96f173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e3c96f1738_1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e3c96f1738_1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078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e3c96f1738_1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e3c96f1738_1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286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 stays in this nice round shape for another 100 turns until energy has reached 60 MeV/</a:t>
            </a:r>
            <a:r>
              <a:rPr lang="en-US" dirty="0" err="1"/>
              <a:t>amu</a:t>
            </a:r>
            <a:endParaRPr lang="en-US" dirty="0"/>
          </a:p>
        </p:txBody>
      </p:sp>
    </p:spTree>
    <p:extLst>
      <p:ext uri="{BB962C8B-B14F-4D97-AF65-F5344CB8AC3E}">
        <p14:creationId xmlns:p14="http://schemas.microsoft.com/office/powerpoint/2010/main" val="131910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 can be split off nicely and then be guided through the yoke out of the cyclotron. There, we strip away the electron and transport 10 mA of protons to the target.</a:t>
            </a:r>
          </a:p>
        </p:txBody>
      </p:sp>
    </p:spTree>
    <p:extLst>
      <p:ext uri="{BB962C8B-B14F-4D97-AF65-F5344CB8AC3E}">
        <p14:creationId xmlns:p14="http://schemas.microsoft.com/office/powerpoint/2010/main" val="14550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e3c96f1738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e3c96f1738_0_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551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e3c96f1738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ge3c96f1738_0_7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e3c96f1738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e3c96f1738_0_8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e3c96f1738_1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e3c96f1738_1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2293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e3c96f1738_1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e3c96f1738_1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549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e3c96f1738_1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e3c96f1738_1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27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e3c96f1738_1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e3c96f1738_1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599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81F4-C50F-48E7-8F79-6722C6A160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9F3568-7C39-4B41-9105-7A064101C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BF0123-F878-4551-AC2E-EC1349411EAD}"/>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5" name="Footer Placeholder 4">
            <a:extLst>
              <a:ext uri="{FF2B5EF4-FFF2-40B4-BE49-F238E27FC236}">
                <a16:creationId xmlns:a16="http://schemas.microsoft.com/office/drawing/2014/main" id="{23F345A7-E6A8-4554-8E22-1F9E57838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C5281-7494-411F-A96D-78A0C979F84C}"/>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1856424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44AB4-5E93-4445-B16B-2229393DDA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40CA94-B433-4D3A-87B4-803031EC5E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F9E11D-62E4-42C3-918C-D03734C5710A}"/>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5" name="Footer Placeholder 4">
            <a:extLst>
              <a:ext uri="{FF2B5EF4-FFF2-40B4-BE49-F238E27FC236}">
                <a16:creationId xmlns:a16="http://schemas.microsoft.com/office/drawing/2014/main" id="{7D732827-61DA-4012-B5A7-2F8C3A595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C5568-7DE7-4C77-A9A1-1E0A4C29B1A2}"/>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230638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0EFB0-C120-471B-A634-842A0FB2E8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B1ABC0-BEA6-4751-9317-622A038B2E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581FC-F739-4690-8890-D7C1FD5EBFC4}"/>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5" name="Footer Placeholder 4">
            <a:extLst>
              <a:ext uri="{FF2B5EF4-FFF2-40B4-BE49-F238E27FC236}">
                <a16:creationId xmlns:a16="http://schemas.microsoft.com/office/drawing/2014/main" id="{F787389B-0535-4847-BA8A-C0C246D7A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EE026-7743-42FD-A49B-B1EAC200B5C2}"/>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241194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5140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354"/>
        <p:cNvGrpSpPr/>
        <p:nvPr/>
      </p:nvGrpSpPr>
      <p:grpSpPr>
        <a:xfrm>
          <a:off x="0" y="0"/>
          <a:ext cx="0" cy="0"/>
          <a:chOff x="0" y="0"/>
          <a:chExt cx="0" cy="0"/>
        </a:xfrm>
      </p:grpSpPr>
      <p:sp>
        <p:nvSpPr>
          <p:cNvPr id="355" name="Google Shape;355;p31"/>
          <p:cNvSpPr/>
          <p:nvPr/>
        </p:nvSpPr>
        <p:spPr>
          <a:xfrm>
            <a:off x="0" y="0"/>
            <a:ext cx="12192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31"/>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lt1"/>
                </a:solidFill>
              </a:defRPr>
            </a:lvl1pPr>
            <a:lvl2pPr lvl="1" algn="r" rtl="0">
              <a:lnSpc>
                <a:spcPct val="100000"/>
              </a:lnSpc>
              <a:spcAft>
                <a:spcPts val="0"/>
              </a:spcAft>
              <a:buNone/>
              <a:defRPr sz="1333">
                <a:solidFill>
                  <a:schemeClr val="lt1"/>
                </a:solidFill>
              </a:defRPr>
            </a:lvl2pPr>
            <a:lvl3pPr lvl="2" algn="r" rtl="0">
              <a:lnSpc>
                <a:spcPct val="100000"/>
              </a:lnSpc>
              <a:spcAft>
                <a:spcPts val="0"/>
              </a:spcAft>
              <a:buNone/>
              <a:defRPr sz="1333">
                <a:solidFill>
                  <a:schemeClr val="lt1"/>
                </a:solidFill>
              </a:defRPr>
            </a:lvl3pPr>
            <a:lvl4pPr lvl="3" algn="r" rtl="0">
              <a:lnSpc>
                <a:spcPct val="100000"/>
              </a:lnSpc>
              <a:spcAft>
                <a:spcPts val="0"/>
              </a:spcAft>
              <a:buNone/>
              <a:defRPr sz="1333">
                <a:solidFill>
                  <a:schemeClr val="lt1"/>
                </a:solidFill>
              </a:defRPr>
            </a:lvl4pPr>
            <a:lvl5pPr lvl="4" algn="r" rtl="0">
              <a:lnSpc>
                <a:spcPct val="100000"/>
              </a:lnSpc>
              <a:spcAft>
                <a:spcPts val="0"/>
              </a:spcAft>
              <a:buNone/>
              <a:defRPr sz="1333">
                <a:solidFill>
                  <a:schemeClr val="lt1"/>
                </a:solidFill>
              </a:defRPr>
            </a:lvl5pPr>
            <a:lvl6pPr lvl="5" algn="r" rtl="0">
              <a:lnSpc>
                <a:spcPct val="100000"/>
              </a:lnSpc>
              <a:spcAft>
                <a:spcPts val="0"/>
              </a:spcAft>
              <a:buNone/>
              <a:defRPr sz="1333">
                <a:solidFill>
                  <a:schemeClr val="lt1"/>
                </a:solidFill>
              </a:defRPr>
            </a:lvl6pPr>
            <a:lvl7pPr lvl="6" algn="r" rtl="0">
              <a:lnSpc>
                <a:spcPct val="100000"/>
              </a:lnSpc>
              <a:spcAft>
                <a:spcPts val="0"/>
              </a:spcAft>
              <a:buNone/>
              <a:defRPr sz="1333">
                <a:solidFill>
                  <a:schemeClr val="lt1"/>
                </a:solidFill>
              </a:defRPr>
            </a:lvl7pPr>
            <a:lvl8pPr lvl="7" algn="r" rtl="0">
              <a:lnSpc>
                <a:spcPct val="100000"/>
              </a:lnSpc>
              <a:spcAft>
                <a:spcPts val="0"/>
              </a:spcAft>
              <a:buNone/>
              <a:defRPr sz="1333">
                <a:solidFill>
                  <a:schemeClr val="lt1"/>
                </a:solidFill>
              </a:defRPr>
            </a:lvl8pPr>
            <a:lvl9pPr lvl="8" algn="r" rtl="0">
              <a:lnSpc>
                <a:spcPct val="100000"/>
              </a:lnSpc>
              <a:spcAft>
                <a:spcPts val="0"/>
              </a:spcAft>
              <a:buNone/>
              <a:defRPr sz="1333">
                <a:solidFill>
                  <a:schemeClr val="lt1"/>
                </a:solidFill>
              </a:defRPr>
            </a:lvl9pPr>
          </a:lstStyle>
          <a:p>
            <a:fld id="{00000000-1234-1234-1234-123412341234}" type="slidenum">
              <a:rPr lang="en" smtClean="0"/>
              <a:pPr/>
              <a:t>‹#›</a:t>
            </a:fld>
            <a:endParaRPr lang="en"/>
          </a:p>
        </p:txBody>
      </p:sp>
      <p:sp>
        <p:nvSpPr>
          <p:cNvPr id="357" name="Google Shape;357;p31"/>
          <p:cNvSpPr txBox="1">
            <a:spLocks noGrp="1"/>
          </p:cNvSpPr>
          <p:nvPr>
            <p:ph type="subTitle" idx="1"/>
          </p:nvPr>
        </p:nvSpPr>
        <p:spPr>
          <a:xfrm>
            <a:off x="4495500" y="4140100"/>
            <a:ext cx="3314800" cy="110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2400">
                <a:solidFill>
                  <a:schemeClr val="accent3"/>
                </a:solidFill>
              </a:defRPr>
            </a:lvl1pPr>
            <a:lvl2pPr lvl="1" algn="ctr" rtl="0">
              <a:lnSpc>
                <a:spcPct val="100000"/>
              </a:lnSpc>
              <a:spcBef>
                <a:spcPts val="2133"/>
              </a:spcBef>
              <a:spcAft>
                <a:spcPts val="0"/>
              </a:spcAft>
              <a:buClr>
                <a:schemeClr val="dk1"/>
              </a:buClr>
              <a:buSzPts val="1800"/>
              <a:buNone/>
              <a:defRPr sz="2400">
                <a:solidFill>
                  <a:schemeClr val="accent3"/>
                </a:solidFill>
              </a:defRPr>
            </a:lvl2pPr>
            <a:lvl3pPr lvl="2" algn="ctr" rtl="0">
              <a:lnSpc>
                <a:spcPct val="100000"/>
              </a:lnSpc>
              <a:spcBef>
                <a:spcPts val="2133"/>
              </a:spcBef>
              <a:spcAft>
                <a:spcPts val="0"/>
              </a:spcAft>
              <a:buClr>
                <a:schemeClr val="dk1"/>
              </a:buClr>
              <a:buSzPts val="1800"/>
              <a:buNone/>
              <a:defRPr sz="2400">
                <a:solidFill>
                  <a:schemeClr val="accent3"/>
                </a:solidFill>
              </a:defRPr>
            </a:lvl3pPr>
            <a:lvl4pPr lvl="3" algn="ctr" rtl="0">
              <a:lnSpc>
                <a:spcPct val="100000"/>
              </a:lnSpc>
              <a:spcBef>
                <a:spcPts val="2133"/>
              </a:spcBef>
              <a:spcAft>
                <a:spcPts val="0"/>
              </a:spcAft>
              <a:buClr>
                <a:schemeClr val="dk1"/>
              </a:buClr>
              <a:buSzPts val="1800"/>
              <a:buNone/>
              <a:defRPr sz="2400">
                <a:solidFill>
                  <a:schemeClr val="accent3"/>
                </a:solidFill>
              </a:defRPr>
            </a:lvl4pPr>
            <a:lvl5pPr lvl="4" algn="ctr" rtl="0">
              <a:lnSpc>
                <a:spcPct val="100000"/>
              </a:lnSpc>
              <a:spcBef>
                <a:spcPts val="2133"/>
              </a:spcBef>
              <a:spcAft>
                <a:spcPts val="0"/>
              </a:spcAft>
              <a:buClr>
                <a:schemeClr val="dk1"/>
              </a:buClr>
              <a:buSzPts val="1800"/>
              <a:buNone/>
              <a:defRPr sz="2400">
                <a:solidFill>
                  <a:schemeClr val="accent3"/>
                </a:solidFill>
              </a:defRPr>
            </a:lvl5pPr>
            <a:lvl6pPr lvl="5" algn="ctr" rtl="0">
              <a:lnSpc>
                <a:spcPct val="100000"/>
              </a:lnSpc>
              <a:spcBef>
                <a:spcPts val="2133"/>
              </a:spcBef>
              <a:spcAft>
                <a:spcPts val="0"/>
              </a:spcAft>
              <a:buClr>
                <a:schemeClr val="dk1"/>
              </a:buClr>
              <a:buSzPts val="1800"/>
              <a:buNone/>
              <a:defRPr sz="2400">
                <a:solidFill>
                  <a:schemeClr val="accent3"/>
                </a:solidFill>
              </a:defRPr>
            </a:lvl6pPr>
            <a:lvl7pPr lvl="6" algn="ctr" rtl="0">
              <a:lnSpc>
                <a:spcPct val="100000"/>
              </a:lnSpc>
              <a:spcBef>
                <a:spcPts val="2133"/>
              </a:spcBef>
              <a:spcAft>
                <a:spcPts val="0"/>
              </a:spcAft>
              <a:buClr>
                <a:schemeClr val="dk1"/>
              </a:buClr>
              <a:buSzPts val="1800"/>
              <a:buNone/>
              <a:defRPr sz="2400">
                <a:solidFill>
                  <a:schemeClr val="accent3"/>
                </a:solidFill>
              </a:defRPr>
            </a:lvl7pPr>
            <a:lvl8pPr lvl="7" algn="ctr" rtl="0">
              <a:lnSpc>
                <a:spcPct val="100000"/>
              </a:lnSpc>
              <a:spcBef>
                <a:spcPts val="2133"/>
              </a:spcBef>
              <a:spcAft>
                <a:spcPts val="0"/>
              </a:spcAft>
              <a:buClr>
                <a:schemeClr val="dk1"/>
              </a:buClr>
              <a:buSzPts val="1800"/>
              <a:buNone/>
              <a:defRPr sz="2400">
                <a:solidFill>
                  <a:schemeClr val="accent3"/>
                </a:solidFill>
              </a:defRPr>
            </a:lvl8pPr>
            <a:lvl9pPr lvl="8" algn="ctr" rtl="0">
              <a:lnSpc>
                <a:spcPct val="100000"/>
              </a:lnSpc>
              <a:spcBef>
                <a:spcPts val="2133"/>
              </a:spcBef>
              <a:spcAft>
                <a:spcPts val="0"/>
              </a:spcAft>
              <a:buClr>
                <a:schemeClr val="dk1"/>
              </a:buClr>
              <a:buSzPts val="1800"/>
              <a:buNone/>
              <a:defRPr sz="2400">
                <a:solidFill>
                  <a:schemeClr val="accent3"/>
                </a:solidFill>
              </a:defRPr>
            </a:lvl9pPr>
          </a:lstStyle>
          <a:p>
            <a:endParaRPr/>
          </a:p>
        </p:txBody>
      </p:sp>
      <p:sp>
        <p:nvSpPr>
          <p:cNvPr id="358" name="Google Shape;358;p31"/>
          <p:cNvSpPr txBox="1">
            <a:spLocks noGrp="1"/>
          </p:cNvSpPr>
          <p:nvPr>
            <p:ph type="ctrTitle"/>
          </p:nvPr>
        </p:nvSpPr>
        <p:spPr>
          <a:xfrm>
            <a:off x="4025900" y="2022500"/>
            <a:ext cx="4140400" cy="1914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3600"/>
              <a:buNone/>
              <a:defRPr sz="4800" b="1">
                <a:solidFill>
                  <a:schemeClr val="accent3"/>
                </a:solidFill>
              </a:defRPr>
            </a:lvl1pPr>
            <a:lvl2pPr lvl="1" algn="ctr" rtl="0">
              <a:lnSpc>
                <a:spcPct val="100000"/>
              </a:lnSpc>
              <a:spcBef>
                <a:spcPts val="0"/>
              </a:spcBef>
              <a:spcAft>
                <a:spcPts val="0"/>
              </a:spcAft>
              <a:buClr>
                <a:schemeClr val="dk1"/>
              </a:buClr>
              <a:buSzPts val="4000"/>
              <a:buNone/>
              <a:defRPr sz="5333" b="1">
                <a:solidFill>
                  <a:schemeClr val="accent3"/>
                </a:solidFill>
              </a:defRPr>
            </a:lvl2pPr>
            <a:lvl3pPr lvl="2" algn="ctr" rtl="0">
              <a:lnSpc>
                <a:spcPct val="100000"/>
              </a:lnSpc>
              <a:spcBef>
                <a:spcPts val="0"/>
              </a:spcBef>
              <a:spcAft>
                <a:spcPts val="0"/>
              </a:spcAft>
              <a:buClr>
                <a:schemeClr val="dk1"/>
              </a:buClr>
              <a:buSzPts val="4000"/>
              <a:buNone/>
              <a:defRPr sz="5333" b="1">
                <a:solidFill>
                  <a:schemeClr val="accent3"/>
                </a:solidFill>
              </a:defRPr>
            </a:lvl3pPr>
            <a:lvl4pPr lvl="3" algn="ctr" rtl="0">
              <a:lnSpc>
                <a:spcPct val="100000"/>
              </a:lnSpc>
              <a:spcBef>
                <a:spcPts val="0"/>
              </a:spcBef>
              <a:spcAft>
                <a:spcPts val="0"/>
              </a:spcAft>
              <a:buClr>
                <a:schemeClr val="dk1"/>
              </a:buClr>
              <a:buSzPts val="4000"/>
              <a:buNone/>
              <a:defRPr sz="5333" b="1">
                <a:solidFill>
                  <a:schemeClr val="accent3"/>
                </a:solidFill>
              </a:defRPr>
            </a:lvl4pPr>
            <a:lvl5pPr lvl="4" algn="ctr" rtl="0">
              <a:lnSpc>
                <a:spcPct val="100000"/>
              </a:lnSpc>
              <a:spcBef>
                <a:spcPts val="0"/>
              </a:spcBef>
              <a:spcAft>
                <a:spcPts val="0"/>
              </a:spcAft>
              <a:buClr>
                <a:schemeClr val="dk1"/>
              </a:buClr>
              <a:buSzPts val="4000"/>
              <a:buNone/>
              <a:defRPr sz="5333" b="1">
                <a:solidFill>
                  <a:schemeClr val="accent3"/>
                </a:solidFill>
              </a:defRPr>
            </a:lvl5pPr>
            <a:lvl6pPr lvl="5" algn="ctr" rtl="0">
              <a:lnSpc>
                <a:spcPct val="100000"/>
              </a:lnSpc>
              <a:spcBef>
                <a:spcPts val="0"/>
              </a:spcBef>
              <a:spcAft>
                <a:spcPts val="0"/>
              </a:spcAft>
              <a:buClr>
                <a:schemeClr val="dk1"/>
              </a:buClr>
              <a:buSzPts val="4000"/>
              <a:buNone/>
              <a:defRPr sz="5333" b="1">
                <a:solidFill>
                  <a:schemeClr val="accent3"/>
                </a:solidFill>
              </a:defRPr>
            </a:lvl6pPr>
            <a:lvl7pPr lvl="6" algn="ctr" rtl="0">
              <a:lnSpc>
                <a:spcPct val="100000"/>
              </a:lnSpc>
              <a:spcBef>
                <a:spcPts val="0"/>
              </a:spcBef>
              <a:spcAft>
                <a:spcPts val="0"/>
              </a:spcAft>
              <a:buClr>
                <a:schemeClr val="dk1"/>
              </a:buClr>
              <a:buSzPts val="4000"/>
              <a:buNone/>
              <a:defRPr sz="5333" b="1">
                <a:solidFill>
                  <a:schemeClr val="accent3"/>
                </a:solidFill>
              </a:defRPr>
            </a:lvl7pPr>
            <a:lvl8pPr lvl="7" algn="ctr" rtl="0">
              <a:lnSpc>
                <a:spcPct val="100000"/>
              </a:lnSpc>
              <a:spcBef>
                <a:spcPts val="0"/>
              </a:spcBef>
              <a:spcAft>
                <a:spcPts val="0"/>
              </a:spcAft>
              <a:buClr>
                <a:schemeClr val="dk1"/>
              </a:buClr>
              <a:buSzPts val="4000"/>
              <a:buNone/>
              <a:defRPr sz="5333" b="1">
                <a:solidFill>
                  <a:schemeClr val="accent3"/>
                </a:solidFill>
              </a:defRPr>
            </a:lvl8pPr>
            <a:lvl9pPr lvl="8" algn="ctr" rtl="0">
              <a:lnSpc>
                <a:spcPct val="100000"/>
              </a:lnSpc>
              <a:spcBef>
                <a:spcPts val="0"/>
              </a:spcBef>
              <a:spcAft>
                <a:spcPts val="0"/>
              </a:spcAft>
              <a:buClr>
                <a:schemeClr val="dk1"/>
              </a:buClr>
              <a:buSzPts val="4000"/>
              <a:buNone/>
              <a:defRPr sz="5333" b="1">
                <a:solidFill>
                  <a:schemeClr val="accent3"/>
                </a:solidFill>
              </a:defRPr>
            </a:lvl9pPr>
          </a:lstStyle>
          <a:p>
            <a:endParaRPr/>
          </a:p>
        </p:txBody>
      </p:sp>
    </p:spTree>
    <p:extLst>
      <p:ext uri="{BB962C8B-B14F-4D97-AF65-F5344CB8AC3E}">
        <p14:creationId xmlns:p14="http://schemas.microsoft.com/office/powerpoint/2010/main" val="2891400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108"/>
        <p:cNvGrpSpPr/>
        <p:nvPr/>
      </p:nvGrpSpPr>
      <p:grpSpPr>
        <a:xfrm>
          <a:off x="0" y="0"/>
          <a:ext cx="0" cy="0"/>
          <a:chOff x="0" y="0"/>
          <a:chExt cx="0" cy="0"/>
        </a:xfrm>
      </p:grpSpPr>
      <p:sp>
        <p:nvSpPr>
          <p:cNvPr id="109" name="Google Shape;109;p17"/>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rgbClr val="21212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rgbClr val="21212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rgbClr val="21212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rgbClr val="21212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rgbClr val="21212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rgbClr val="21212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rgbClr val="21212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rgbClr val="21212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rgbClr val="212121"/>
                </a:solidFill>
                <a:latin typeface="Nunito"/>
                <a:ea typeface="Nunito"/>
                <a:cs typeface="Nunito"/>
                <a:sym typeface="Nunito"/>
              </a:defRPr>
            </a:lvl9pPr>
          </a:lstStyle>
          <a:p>
            <a:fld id="{00000000-1234-1234-1234-123412341234}" type="slidenum">
              <a:rPr lang="en" smtClean="0"/>
              <a:pPr/>
              <a:t>‹#›</a:t>
            </a:fld>
            <a:endParaRPr lang="en"/>
          </a:p>
        </p:txBody>
      </p:sp>
      <p:sp>
        <p:nvSpPr>
          <p:cNvPr id="111" name="Google Shape;111;p17"/>
          <p:cNvSpPr txBox="1">
            <a:spLocks noGrp="1"/>
          </p:cNvSpPr>
          <p:nvPr>
            <p:ph type="title"/>
          </p:nvPr>
        </p:nvSpPr>
        <p:spPr>
          <a:xfrm>
            <a:off x="4069451" y="1375867"/>
            <a:ext cx="4052800" cy="18516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FFFFFF"/>
              </a:buClr>
              <a:buSzPts val="3000"/>
              <a:buFont typeface="Maven Pro"/>
              <a:buNone/>
              <a:defRPr sz="4000" b="1" i="0" u="none" strike="noStrike" cap="none">
                <a:solidFill>
                  <a:srgbClr val="FFFFFF"/>
                </a:solidFill>
                <a:latin typeface="Maven Pro"/>
                <a:ea typeface="Maven Pro"/>
                <a:cs typeface="Maven Pro"/>
                <a:sym typeface="Maven Pro"/>
              </a:defRPr>
            </a:lvl1pPr>
            <a:lvl2pPr marR="0" lvl="1" algn="ctr" rtl="0">
              <a:lnSpc>
                <a:spcPct val="100000"/>
              </a:lnSpc>
              <a:spcBef>
                <a:spcPts val="0"/>
              </a:spcBef>
              <a:spcAft>
                <a:spcPts val="0"/>
              </a:spcAft>
              <a:buClr>
                <a:srgbClr val="FFFFFF"/>
              </a:buClr>
              <a:buSzPts val="3000"/>
              <a:buFont typeface="Maven Pro"/>
              <a:buNone/>
              <a:defRPr sz="4000" b="1" i="0" u="none" strike="noStrike" cap="none">
                <a:solidFill>
                  <a:srgbClr val="FFFFFF"/>
                </a:solidFill>
                <a:latin typeface="Maven Pro"/>
                <a:ea typeface="Maven Pro"/>
                <a:cs typeface="Maven Pro"/>
                <a:sym typeface="Maven Pro"/>
              </a:defRPr>
            </a:lvl2pPr>
            <a:lvl3pPr marR="0" lvl="2" algn="ctr" rtl="0">
              <a:lnSpc>
                <a:spcPct val="100000"/>
              </a:lnSpc>
              <a:spcBef>
                <a:spcPts val="0"/>
              </a:spcBef>
              <a:spcAft>
                <a:spcPts val="0"/>
              </a:spcAft>
              <a:buClr>
                <a:srgbClr val="FFFFFF"/>
              </a:buClr>
              <a:buSzPts val="3000"/>
              <a:buFont typeface="Maven Pro"/>
              <a:buNone/>
              <a:defRPr sz="4000" b="1" i="0" u="none" strike="noStrike" cap="none">
                <a:solidFill>
                  <a:srgbClr val="FFFFFF"/>
                </a:solidFill>
                <a:latin typeface="Maven Pro"/>
                <a:ea typeface="Maven Pro"/>
                <a:cs typeface="Maven Pro"/>
                <a:sym typeface="Maven Pro"/>
              </a:defRPr>
            </a:lvl3pPr>
            <a:lvl4pPr marR="0" lvl="3" algn="ctr" rtl="0">
              <a:lnSpc>
                <a:spcPct val="100000"/>
              </a:lnSpc>
              <a:spcBef>
                <a:spcPts val="0"/>
              </a:spcBef>
              <a:spcAft>
                <a:spcPts val="0"/>
              </a:spcAft>
              <a:buClr>
                <a:srgbClr val="FFFFFF"/>
              </a:buClr>
              <a:buSzPts val="3000"/>
              <a:buFont typeface="Maven Pro"/>
              <a:buNone/>
              <a:defRPr sz="4000" b="1" i="0" u="none" strike="noStrike" cap="none">
                <a:solidFill>
                  <a:srgbClr val="FFFFFF"/>
                </a:solidFill>
                <a:latin typeface="Maven Pro"/>
                <a:ea typeface="Maven Pro"/>
                <a:cs typeface="Maven Pro"/>
                <a:sym typeface="Maven Pro"/>
              </a:defRPr>
            </a:lvl4pPr>
            <a:lvl5pPr marR="0" lvl="4" algn="ctr" rtl="0">
              <a:lnSpc>
                <a:spcPct val="100000"/>
              </a:lnSpc>
              <a:spcBef>
                <a:spcPts val="0"/>
              </a:spcBef>
              <a:spcAft>
                <a:spcPts val="0"/>
              </a:spcAft>
              <a:buClr>
                <a:srgbClr val="FFFFFF"/>
              </a:buClr>
              <a:buSzPts val="3000"/>
              <a:buFont typeface="Maven Pro"/>
              <a:buNone/>
              <a:defRPr sz="4000" b="1" i="0" u="none" strike="noStrike" cap="none">
                <a:solidFill>
                  <a:srgbClr val="FFFFFF"/>
                </a:solidFill>
                <a:latin typeface="Maven Pro"/>
                <a:ea typeface="Maven Pro"/>
                <a:cs typeface="Maven Pro"/>
                <a:sym typeface="Maven Pro"/>
              </a:defRPr>
            </a:lvl5pPr>
            <a:lvl6pPr marR="0" lvl="5" algn="ctr" rtl="0">
              <a:lnSpc>
                <a:spcPct val="100000"/>
              </a:lnSpc>
              <a:spcBef>
                <a:spcPts val="0"/>
              </a:spcBef>
              <a:spcAft>
                <a:spcPts val="0"/>
              </a:spcAft>
              <a:buClr>
                <a:srgbClr val="FFFFFF"/>
              </a:buClr>
              <a:buSzPts val="3000"/>
              <a:buFont typeface="Maven Pro"/>
              <a:buNone/>
              <a:defRPr sz="4000" b="1" i="0" u="none" strike="noStrike" cap="none">
                <a:solidFill>
                  <a:srgbClr val="FFFFFF"/>
                </a:solidFill>
                <a:latin typeface="Maven Pro"/>
                <a:ea typeface="Maven Pro"/>
                <a:cs typeface="Maven Pro"/>
                <a:sym typeface="Maven Pro"/>
              </a:defRPr>
            </a:lvl6pPr>
            <a:lvl7pPr marR="0" lvl="6" algn="ctr" rtl="0">
              <a:lnSpc>
                <a:spcPct val="100000"/>
              </a:lnSpc>
              <a:spcBef>
                <a:spcPts val="0"/>
              </a:spcBef>
              <a:spcAft>
                <a:spcPts val="0"/>
              </a:spcAft>
              <a:buClr>
                <a:srgbClr val="FFFFFF"/>
              </a:buClr>
              <a:buSzPts val="3000"/>
              <a:buFont typeface="Maven Pro"/>
              <a:buNone/>
              <a:defRPr sz="4000" b="1" i="0" u="none" strike="noStrike" cap="none">
                <a:solidFill>
                  <a:srgbClr val="FFFFFF"/>
                </a:solidFill>
                <a:latin typeface="Maven Pro"/>
                <a:ea typeface="Maven Pro"/>
                <a:cs typeface="Maven Pro"/>
                <a:sym typeface="Maven Pro"/>
              </a:defRPr>
            </a:lvl7pPr>
            <a:lvl8pPr marR="0" lvl="7" algn="ctr" rtl="0">
              <a:lnSpc>
                <a:spcPct val="100000"/>
              </a:lnSpc>
              <a:spcBef>
                <a:spcPts val="0"/>
              </a:spcBef>
              <a:spcAft>
                <a:spcPts val="0"/>
              </a:spcAft>
              <a:buClr>
                <a:srgbClr val="FFFFFF"/>
              </a:buClr>
              <a:buSzPts val="3000"/>
              <a:buFont typeface="Maven Pro"/>
              <a:buNone/>
              <a:defRPr sz="4000" b="1" i="0" u="none" strike="noStrike" cap="none">
                <a:solidFill>
                  <a:srgbClr val="FFFFFF"/>
                </a:solidFill>
                <a:latin typeface="Maven Pro"/>
                <a:ea typeface="Maven Pro"/>
                <a:cs typeface="Maven Pro"/>
                <a:sym typeface="Maven Pro"/>
              </a:defRPr>
            </a:lvl8pPr>
            <a:lvl9pPr marR="0" lvl="8" algn="ctr" rtl="0">
              <a:lnSpc>
                <a:spcPct val="100000"/>
              </a:lnSpc>
              <a:spcBef>
                <a:spcPts val="0"/>
              </a:spcBef>
              <a:spcAft>
                <a:spcPts val="0"/>
              </a:spcAft>
              <a:buClr>
                <a:srgbClr val="FFFFFF"/>
              </a:buClr>
              <a:buSzPts val="3000"/>
              <a:buFont typeface="Maven Pro"/>
              <a:buNone/>
              <a:defRPr sz="4000" b="1" i="0" u="none" strike="noStrike" cap="none">
                <a:solidFill>
                  <a:srgbClr val="FFFFFF"/>
                </a:solidFill>
                <a:latin typeface="Maven Pro"/>
                <a:ea typeface="Maven Pro"/>
                <a:cs typeface="Maven Pro"/>
                <a:sym typeface="Maven Pro"/>
              </a:defRPr>
            </a:lvl9pPr>
          </a:lstStyle>
          <a:p>
            <a:endParaRPr/>
          </a:p>
        </p:txBody>
      </p:sp>
      <p:sp>
        <p:nvSpPr>
          <p:cNvPr id="112" name="Google Shape;112;p17"/>
          <p:cNvSpPr txBox="1">
            <a:spLocks noGrp="1"/>
          </p:cNvSpPr>
          <p:nvPr>
            <p:ph type="body" idx="1"/>
          </p:nvPr>
        </p:nvSpPr>
        <p:spPr>
          <a:xfrm>
            <a:off x="4069533" y="3368429"/>
            <a:ext cx="4052800" cy="1747200"/>
          </a:xfrm>
          <a:prstGeom prst="rect">
            <a:avLst/>
          </a:prstGeom>
          <a:noFill/>
          <a:ln>
            <a:noFill/>
          </a:ln>
        </p:spPr>
        <p:txBody>
          <a:bodyPr spcFirstLastPara="1" wrap="square" lIns="91425" tIns="91425" rIns="91425" bIns="91425" anchor="t" anchorCtr="0">
            <a:noAutofit/>
          </a:bodyPr>
          <a:lstStyle>
            <a:lvl1pPr marL="609585" marR="0" lvl="0" indent="-440256" algn="ctr" rtl="0">
              <a:lnSpc>
                <a:spcPct val="115000"/>
              </a:lnSpc>
              <a:spcBef>
                <a:spcPts val="0"/>
              </a:spcBef>
              <a:spcAft>
                <a:spcPts val="0"/>
              </a:spcAft>
              <a:buClr>
                <a:srgbClr val="FFFFFF"/>
              </a:buClr>
              <a:buSzPts val="1600"/>
              <a:buFont typeface="Nunito"/>
              <a:buChar char="●"/>
              <a:defRPr sz="2133" b="0" i="0" u="none" strike="noStrike" cap="none">
                <a:solidFill>
                  <a:srgbClr val="FFFFFF"/>
                </a:solidFill>
                <a:latin typeface="Nunito"/>
                <a:ea typeface="Nunito"/>
                <a:cs typeface="Nunito"/>
                <a:sym typeface="Nunito"/>
              </a:defRPr>
            </a:lvl1pPr>
            <a:lvl2pPr marL="1219170" marR="0" lvl="1" indent="-397923" algn="ctr" rtl="0">
              <a:lnSpc>
                <a:spcPct val="115000"/>
              </a:lnSpc>
              <a:spcBef>
                <a:spcPts val="2133"/>
              </a:spcBef>
              <a:spcAft>
                <a:spcPts val="0"/>
              </a:spcAft>
              <a:buClr>
                <a:srgbClr val="FFFFFF"/>
              </a:buClr>
              <a:buSzPts val="1100"/>
              <a:buFont typeface="Nunito"/>
              <a:buChar char="○"/>
              <a:defRPr sz="1867" b="0" i="0" u="none" strike="noStrike" cap="none">
                <a:solidFill>
                  <a:srgbClr val="FFFFFF"/>
                </a:solidFill>
                <a:latin typeface="Nunito"/>
                <a:ea typeface="Nunito"/>
                <a:cs typeface="Nunito"/>
                <a:sym typeface="Nunito"/>
              </a:defRPr>
            </a:lvl2pPr>
            <a:lvl3pPr marL="1828754" marR="0" lvl="2" indent="-397923" algn="ctr" rtl="0">
              <a:lnSpc>
                <a:spcPct val="115000"/>
              </a:lnSpc>
              <a:spcBef>
                <a:spcPts val="2133"/>
              </a:spcBef>
              <a:spcAft>
                <a:spcPts val="0"/>
              </a:spcAft>
              <a:buClr>
                <a:srgbClr val="FFFFFF"/>
              </a:buClr>
              <a:buSzPts val="1100"/>
              <a:buFont typeface="Nunito"/>
              <a:buChar char="■"/>
              <a:defRPr sz="1867" b="0" i="0" u="none" strike="noStrike" cap="none">
                <a:solidFill>
                  <a:srgbClr val="FFFFFF"/>
                </a:solidFill>
                <a:latin typeface="Nunito"/>
                <a:ea typeface="Nunito"/>
                <a:cs typeface="Nunito"/>
                <a:sym typeface="Nunito"/>
              </a:defRPr>
            </a:lvl3pPr>
            <a:lvl4pPr marL="2438339" marR="0" lvl="3" indent="-397923" algn="ctr" rtl="0">
              <a:lnSpc>
                <a:spcPct val="115000"/>
              </a:lnSpc>
              <a:spcBef>
                <a:spcPts val="2133"/>
              </a:spcBef>
              <a:spcAft>
                <a:spcPts val="0"/>
              </a:spcAft>
              <a:buClr>
                <a:srgbClr val="FFFFFF"/>
              </a:buClr>
              <a:buSzPts val="1100"/>
              <a:buFont typeface="Nunito"/>
              <a:buChar char="●"/>
              <a:defRPr sz="1867" b="0" i="0" u="none" strike="noStrike" cap="none">
                <a:solidFill>
                  <a:srgbClr val="FFFFFF"/>
                </a:solidFill>
                <a:latin typeface="Nunito"/>
                <a:ea typeface="Nunito"/>
                <a:cs typeface="Nunito"/>
                <a:sym typeface="Nunito"/>
              </a:defRPr>
            </a:lvl4pPr>
            <a:lvl5pPr marL="3047924" marR="0" lvl="4" indent="-397923" algn="ctr" rtl="0">
              <a:lnSpc>
                <a:spcPct val="115000"/>
              </a:lnSpc>
              <a:spcBef>
                <a:spcPts val="2133"/>
              </a:spcBef>
              <a:spcAft>
                <a:spcPts val="0"/>
              </a:spcAft>
              <a:buClr>
                <a:srgbClr val="FFFFFF"/>
              </a:buClr>
              <a:buSzPts val="1100"/>
              <a:buFont typeface="Nunito"/>
              <a:buChar char="○"/>
              <a:defRPr sz="1867" b="0" i="0" u="none" strike="noStrike" cap="none">
                <a:solidFill>
                  <a:srgbClr val="FFFFFF"/>
                </a:solidFill>
                <a:latin typeface="Nunito"/>
                <a:ea typeface="Nunito"/>
                <a:cs typeface="Nunito"/>
                <a:sym typeface="Nunito"/>
              </a:defRPr>
            </a:lvl5pPr>
            <a:lvl6pPr marL="3657509" marR="0" lvl="5" indent="-397923" algn="ctr" rtl="0">
              <a:lnSpc>
                <a:spcPct val="115000"/>
              </a:lnSpc>
              <a:spcBef>
                <a:spcPts val="2133"/>
              </a:spcBef>
              <a:spcAft>
                <a:spcPts val="0"/>
              </a:spcAft>
              <a:buClr>
                <a:srgbClr val="FFFFFF"/>
              </a:buClr>
              <a:buSzPts val="1100"/>
              <a:buFont typeface="Nunito"/>
              <a:buChar char="■"/>
              <a:defRPr sz="1867" b="0" i="0" u="none" strike="noStrike" cap="none">
                <a:solidFill>
                  <a:srgbClr val="FFFFFF"/>
                </a:solidFill>
                <a:latin typeface="Nunito"/>
                <a:ea typeface="Nunito"/>
                <a:cs typeface="Nunito"/>
                <a:sym typeface="Nunito"/>
              </a:defRPr>
            </a:lvl6pPr>
            <a:lvl7pPr marL="4267093" marR="0" lvl="6" indent="-397923" algn="ctr" rtl="0">
              <a:lnSpc>
                <a:spcPct val="115000"/>
              </a:lnSpc>
              <a:spcBef>
                <a:spcPts val="2133"/>
              </a:spcBef>
              <a:spcAft>
                <a:spcPts val="0"/>
              </a:spcAft>
              <a:buClr>
                <a:srgbClr val="FFFFFF"/>
              </a:buClr>
              <a:buSzPts val="1100"/>
              <a:buFont typeface="Nunito"/>
              <a:buChar char="●"/>
              <a:defRPr sz="1867" b="0" i="0" u="none" strike="noStrike" cap="none">
                <a:solidFill>
                  <a:srgbClr val="FFFFFF"/>
                </a:solidFill>
                <a:latin typeface="Nunito"/>
                <a:ea typeface="Nunito"/>
                <a:cs typeface="Nunito"/>
                <a:sym typeface="Nunito"/>
              </a:defRPr>
            </a:lvl7pPr>
            <a:lvl8pPr marL="4876678" marR="0" lvl="7" indent="-397923" algn="ctr" rtl="0">
              <a:lnSpc>
                <a:spcPct val="115000"/>
              </a:lnSpc>
              <a:spcBef>
                <a:spcPts val="2133"/>
              </a:spcBef>
              <a:spcAft>
                <a:spcPts val="0"/>
              </a:spcAft>
              <a:buClr>
                <a:srgbClr val="FFFFFF"/>
              </a:buClr>
              <a:buSzPts val="1100"/>
              <a:buFont typeface="Nunito"/>
              <a:buChar char="○"/>
              <a:defRPr sz="1867" b="0" i="0" u="none" strike="noStrike" cap="none">
                <a:solidFill>
                  <a:srgbClr val="FFFFFF"/>
                </a:solidFill>
                <a:latin typeface="Nunito"/>
                <a:ea typeface="Nunito"/>
                <a:cs typeface="Nunito"/>
                <a:sym typeface="Nunito"/>
              </a:defRPr>
            </a:lvl8pPr>
            <a:lvl9pPr marL="5486263" marR="0" lvl="8" indent="-397923" algn="ctr" rtl="0">
              <a:lnSpc>
                <a:spcPct val="115000"/>
              </a:lnSpc>
              <a:spcBef>
                <a:spcPts val="2133"/>
              </a:spcBef>
              <a:spcAft>
                <a:spcPts val="2133"/>
              </a:spcAft>
              <a:buClr>
                <a:srgbClr val="FFFFFF"/>
              </a:buClr>
              <a:buSzPts val="1100"/>
              <a:buFont typeface="Nunito"/>
              <a:buChar char="■"/>
              <a:defRPr sz="1867" b="0" i="0" u="none" strike="noStrike" cap="none">
                <a:solidFill>
                  <a:srgbClr val="FFFFFF"/>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530275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113"/>
        <p:cNvGrpSpPr/>
        <p:nvPr/>
      </p:nvGrpSpPr>
      <p:grpSpPr>
        <a:xfrm>
          <a:off x="0" y="0"/>
          <a:ext cx="0" cy="0"/>
          <a:chOff x="0" y="0"/>
          <a:chExt cx="0" cy="0"/>
        </a:xfrm>
      </p:grpSpPr>
      <p:sp>
        <p:nvSpPr>
          <p:cNvPr id="114" name="Google Shape;114;p18"/>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18"/>
          <p:cNvSpPr txBox="1">
            <a:spLocks noGrp="1"/>
          </p:cNvSpPr>
          <p:nvPr>
            <p:ph type="title"/>
          </p:nvPr>
        </p:nvSpPr>
        <p:spPr>
          <a:xfrm>
            <a:off x="389167" y="542533"/>
            <a:ext cx="4052800" cy="1851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3000"/>
              <a:buFont typeface="Maven Pro"/>
              <a:buNone/>
              <a:defRPr sz="4000" b="1" i="0" u="none" strike="noStrike" cap="none">
                <a:solidFill>
                  <a:schemeClr val="dk1"/>
                </a:solidFill>
                <a:latin typeface="Maven Pro"/>
                <a:ea typeface="Maven Pro"/>
                <a:cs typeface="Maven Pro"/>
                <a:sym typeface="Maven Pro"/>
              </a:defRPr>
            </a:lvl1pPr>
            <a:lvl2pPr marR="0" lvl="1" algn="l" rtl="0">
              <a:lnSpc>
                <a:spcPct val="100000"/>
              </a:lnSpc>
              <a:spcBef>
                <a:spcPts val="0"/>
              </a:spcBef>
              <a:spcAft>
                <a:spcPts val="0"/>
              </a:spcAft>
              <a:buClr>
                <a:schemeClr val="dk1"/>
              </a:buClr>
              <a:buSzPts val="3000"/>
              <a:buFont typeface="Maven Pro"/>
              <a:buNone/>
              <a:defRPr sz="4000" b="1" i="0" u="none" strike="noStrike" cap="none">
                <a:solidFill>
                  <a:schemeClr val="dk1"/>
                </a:solidFill>
                <a:latin typeface="Maven Pro"/>
                <a:ea typeface="Maven Pro"/>
                <a:cs typeface="Maven Pro"/>
                <a:sym typeface="Maven Pro"/>
              </a:defRPr>
            </a:lvl2pPr>
            <a:lvl3pPr marR="0" lvl="2" algn="l" rtl="0">
              <a:lnSpc>
                <a:spcPct val="100000"/>
              </a:lnSpc>
              <a:spcBef>
                <a:spcPts val="0"/>
              </a:spcBef>
              <a:spcAft>
                <a:spcPts val="0"/>
              </a:spcAft>
              <a:buClr>
                <a:schemeClr val="dk1"/>
              </a:buClr>
              <a:buSzPts val="3000"/>
              <a:buFont typeface="Maven Pro"/>
              <a:buNone/>
              <a:defRPr sz="4000" b="1" i="0" u="none" strike="noStrike" cap="none">
                <a:solidFill>
                  <a:schemeClr val="dk1"/>
                </a:solidFill>
                <a:latin typeface="Maven Pro"/>
                <a:ea typeface="Maven Pro"/>
                <a:cs typeface="Maven Pro"/>
                <a:sym typeface="Maven Pro"/>
              </a:defRPr>
            </a:lvl3pPr>
            <a:lvl4pPr marR="0" lvl="3" algn="l" rtl="0">
              <a:lnSpc>
                <a:spcPct val="100000"/>
              </a:lnSpc>
              <a:spcBef>
                <a:spcPts val="0"/>
              </a:spcBef>
              <a:spcAft>
                <a:spcPts val="0"/>
              </a:spcAft>
              <a:buClr>
                <a:schemeClr val="dk1"/>
              </a:buClr>
              <a:buSzPts val="3000"/>
              <a:buFont typeface="Maven Pro"/>
              <a:buNone/>
              <a:defRPr sz="4000" b="1" i="0" u="none" strike="noStrike" cap="none">
                <a:solidFill>
                  <a:schemeClr val="dk1"/>
                </a:solidFill>
                <a:latin typeface="Maven Pro"/>
                <a:ea typeface="Maven Pro"/>
                <a:cs typeface="Maven Pro"/>
                <a:sym typeface="Maven Pro"/>
              </a:defRPr>
            </a:lvl4pPr>
            <a:lvl5pPr marR="0" lvl="4" algn="l" rtl="0">
              <a:lnSpc>
                <a:spcPct val="100000"/>
              </a:lnSpc>
              <a:spcBef>
                <a:spcPts val="0"/>
              </a:spcBef>
              <a:spcAft>
                <a:spcPts val="0"/>
              </a:spcAft>
              <a:buClr>
                <a:schemeClr val="dk1"/>
              </a:buClr>
              <a:buSzPts val="3000"/>
              <a:buFont typeface="Maven Pro"/>
              <a:buNone/>
              <a:defRPr sz="4000" b="1" i="0" u="none" strike="noStrike" cap="none">
                <a:solidFill>
                  <a:schemeClr val="dk1"/>
                </a:solidFill>
                <a:latin typeface="Maven Pro"/>
                <a:ea typeface="Maven Pro"/>
                <a:cs typeface="Maven Pro"/>
                <a:sym typeface="Maven Pro"/>
              </a:defRPr>
            </a:lvl5pPr>
            <a:lvl6pPr marR="0" lvl="5" algn="l" rtl="0">
              <a:lnSpc>
                <a:spcPct val="100000"/>
              </a:lnSpc>
              <a:spcBef>
                <a:spcPts val="0"/>
              </a:spcBef>
              <a:spcAft>
                <a:spcPts val="0"/>
              </a:spcAft>
              <a:buClr>
                <a:schemeClr val="dk1"/>
              </a:buClr>
              <a:buSzPts val="3000"/>
              <a:buFont typeface="Maven Pro"/>
              <a:buNone/>
              <a:defRPr sz="4000" b="1" i="0" u="none" strike="noStrike" cap="none">
                <a:solidFill>
                  <a:schemeClr val="dk1"/>
                </a:solidFill>
                <a:latin typeface="Maven Pro"/>
                <a:ea typeface="Maven Pro"/>
                <a:cs typeface="Maven Pro"/>
                <a:sym typeface="Maven Pro"/>
              </a:defRPr>
            </a:lvl6pPr>
            <a:lvl7pPr marR="0" lvl="6" algn="l" rtl="0">
              <a:lnSpc>
                <a:spcPct val="100000"/>
              </a:lnSpc>
              <a:spcBef>
                <a:spcPts val="0"/>
              </a:spcBef>
              <a:spcAft>
                <a:spcPts val="0"/>
              </a:spcAft>
              <a:buClr>
                <a:schemeClr val="dk1"/>
              </a:buClr>
              <a:buSzPts val="3000"/>
              <a:buFont typeface="Maven Pro"/>
              <a:buNone/>
              <a:defRPr sz="4000" b="1" i="0" u="none" strike="noStrike" cap="none">
                <a:solidFill>
                  <a:schemeClr val="dk1"/>
                </a:solidFill>
                <a:latin typeface="Maven Pro"/>
                <a:ea typeface="Maven Pro"/>
                <a:cs typeface="Maven Pro"/>
                <a:sym typeface="Maven Pro"/>
              </a:defRPr>
            </a:lvl7pPr>
            <a:lvl8pPr marR="0" lvl="7" algn="l" rtl="0">
              <a:lnSpc>
                <a:spcPct val="100000"/>
              </a:lnSpc>
              <a:spcBef>
                <a:spcPts val="0"/>
              </a:spcBef>
              <a:spcAft>
                <a:spcPts val="0"/>
              </a:spcAft>
              <a:buClr>
                <a:schemeClr val="dk1"/>
              </a:buClr>
              <a:buSzPts val="3000"/>
              <a:buFont typeface="Maven Pro"/>
              <a:buNone/>
              <a:defRPr sz="4000" b="1" i="0" u="none" strike="noStrike" cap="none">
                <a:solidFill>
                  <a:schemeClr val="dk1"/>
                </a:solidFill>
                <a:latin typeface="Maven Pro"/>
                <a:ea typeface="Maven Pro"/>
                <a:cs typeface="Maven Pro"/>
                <a:sym typeface="Maven Pro"/>
              </a:defRPr>
            </a:lvl8pPr>
            <a:lvl9pPr marR="0" lvl="8" algn="l" rtl="0">
              <a:lnSpc>
                <a:spcPct val="100000"/>
              </a:lnSpc>
              <a:spcBef>
                <a:spcPts val="0"/>
              </a:spcBef>
              <a:spcAft>
                <a:spcPts val="0"/>
              </a:spcAft>
              <a:buClr>
                <a:schemeClr val="dk1"/>
              </a:buClr>
              <a:buSzPts val="3000"/>
              <a:buFont typeface="Maven Pro"/>
              <a:buNone/>
              <a:defRPr sz="4000" b="1" i="0" u="none" strike="noStrike" cap="none">
                <a:solidFill>
                  <a:schemeClr val="dk1"/>
                </a:solidFill>
                <a:latin typeface="Maven Pro"/>
                <a:ea typeface="Maven Pro"/>
                <a:cs typeface="Maven Pro"/>
                <a:sym typeface="Maven Pro"/>
              </a:defRPr>
            </a:lvl9pPr>
          </a:lstStyle>
          <a:p>
            <a:endParaRPr/>
          </a:p>
        </p:txBody>
      </p:sp>
      <p:sp>
        <p:nvSpPr>
          <p:cNvPr id="116" name="Google Shape;116;p18"/>
          <p:cNvSpPr txBox="1">
            <a:spLocks noGrp="1"/>
          </p:cNvSpPr>
          <p:nvPr>
            <p:ph type="body" idx="1"/>
          </p:nvPr>
        </p:nvSpPr>
        <p:spPr>
          <a:xfrm>
            <a:off x="389251" y="2738291"/>
            <a:ext cx="4052800" cy="3170800"/>
          </a:xfrm>
          <a:prstGeom prst="rect">
            <a:avLst/>
          </a:prstGeom>
          <a:noFill/>
          <a:ln>
            <a:noFill/>
          </a:ln>
        </p:spPr>
        <p:txBody>
          <a:bodyPr spcFirstLastPara="1" wrap="square" lIns="91425" tIns="91425" rIns="91425" bIns="91425" anchor="t" anchorCtr="0">
            <a:noAutofit/>
          </a:bodyPr>
          <a:lstStyle>
            <a:lvl1pPr marL="609585" marR="0" lvl="0" indent="-440256" algn="l" rtl="0">
              <a:lnSpc>
                <a:spcPct val="115000"/>
              </a:lnSpc>
              <a:spcBef>
                <a:spcPts val="0"/>
              </a:spcBef>
              <a:spcAft>
                <a:spcPts val="0"/>
              </a:spcAft>
              <a:buClr>
                <a:schemeClr val="dk2"/>
              </a:buClr>
              <a:buSzPts val="1600"/>
              <a:buFont typeface="Nunito"/>
              <a:buChar char="●"/>
              <a:defRPr sz="2133" b="0" i="0" u="none" strike="noStrike" cap="none">
                <a:solidFill>
                  <a:schemeClr val="dk2"/>
                </a:solidFill>
                <a:latin typeface="Nunito"/>
                <a:ea typeface="Nunito"/>
                <a:cs typeface="Nunito"/>
                <a:sym typeface="Nunito"/>
              </a:defRPr>
            </a:lvl1pPr>
            <a:lvl2pPr marL="1219170" marR="0" lvl="1" indent="-397923" algn="l" rtl="0">
              <a:lnSpc>
                <a:spcPct val="115000"/>
              </a:lnSpc>
              <a:spcBef>
                <a:spcPts val="2133"/>
              </a:spcBef>
              <a:spcAft>
                <a:spcPts val="0"/>
              </a:spcAft>
              <a:buClr>
                <a:schemeClr val="dk2"/>
              </a:buClr>
              <a:buSzPts val="1100"/>
              <a:buFont typeface="Nunito"/>
              <a:buChar char="○"/>
              <a:defRPr sz="1867" b="0" i="0" u="none" strike="noStrike" cap="none">
                <a:solidFill>
                  <a:schemeClr val="dk2"/>
                </a:solidFill>
                <a:latin typeface="Nunito"/>
                <a:ea typeface="Nunito"/>
                <a:cs typeface="Nunito"/>
                <a:sym typeface="Nunito"/>
              </a:defRPr>
            </a:lvl2pPr>
            <a:lvl3pPr marL="1828754" marR="0" lvl="2" indent="-397923" algn="l" rtl="0">
              <a:lnSpc>
                <a:spcPct val="115000"/>
              </a:lnSpc>
              <a:spcBef>
                <a:spcPts val="2133"/>
              </a:spcBef>
              <a:spcAft>
                <a:spcPts val="0"/>
              </a:spcAft>
              <a:buClr>
                <a:schemeClr val="dk2"/>
              </a:buClr>
              <a:buSzPts val="1100"/>
              <a:buFont typeface="Nunito"/>
              <a:buChar char="■"/>
              <a:defRPr sz="1867" b="0" i="0" u="none" strike="noStrike" cap="none">
                <a:solidFill>
                  <a:schemeClr val="dk2"/>
                </a:solidFill>
                <a:latin typeface="Nunito"/>
                <a:ea typeface="Nunito"/>
                <a:cs typeface="Nunito"/>
                <a:sym typeface="Nunito"/>
              </a:defRPr>
            </a:lvl3pPr>
            <a:lvl4pPr marL="2438339" marR="0" lvl="3" indent="-397923" algn="l" rtl="0">
              <a:lnSpc>
                <a:spcPct val="115000"/>
              </a:lnSpc>
              <a:spcBef>
                <a:spcPts val="2133"/>
              </a:spcBef>
              <a:spcAft>
                <a:spcPts val="0"/>
              </a:spcAft>
              <a:buClr>
                <a:schemeClr val="dk2"/>
              </a:buClr>
              <a:buSzPts val="1100"/>
              <a:buFont typeface="Nunito"/>
              <a:buChar char="●"/>
              <a:defRPr sz="1867" b="0" i="0" u="none" strike="noStrike" cap="none">
                <a:solidFill>
                  <a:schemeClr val="dk2"/>
                </a:solidFill>
                <a:latin typeface="Nunito"/>
                <a:ea typeface="Nunito"/>
                <a:cs typeface="Nunito"/>
                <a:sym typeface="Nunito"/>
              </a:defRPr>
            </a:lvl4pPr>
            <a:lvl5pPr marL="3047924" marR="0" lvl="4" indent="-397923" algn="l" rtl="0">
              <a:lnSpc>
                <a:spcPct val="115000"/>
              </a:lnSpc>
              <a:spcBef>
                <a:spcPts val="2133"/>
              </a:spcBef>
              <a:spcAft>
                <a:spcPts val="0"/>
              </a:spcAft>
              <a:buClr>
                <a:schemeClr val="dk2"/>
              </a:buClr>
              <a:buSzPts val="1100"/>
              <a:buFont typeface="Nunito"/>
              <a:buChar char="○"/>
              <a:defRPr sz="1867" b="0" i="0" u="none" strike="noStrike" cap="none">
                <a:solidFill>
                  <a:schemeClr val="dk2"/>
                </a:solidFill>
                <a:latin typeface="Nunito"/>
                <a:ea typeface="Nunito"/>
                <a:cs typeface="Nunito"/>
                <a:sym typeface="Nunito"/>
              </a:defRPr>
            </a:lvl5pPr>
            <a:lvl6pPr marL="3657509" marR="0" lvl="5" indent="-397923" algn="l" rtl="0">
              <a:lnSpc>
                <a:spcPct val="115000"/>
              </a:lnSpc>
              <a:spcBef>
                <a:spcPts val="2133"/>
              </a:spcBef>
              <a:spcAft>
                <a:spcPts val="0"/>
              </a:spcAft>
              <a:buClr>
                <a:schemeClr val="dk2"/>
              </a:buClr>
              <a:buSzPts val="1100"/>
              <a:buFont typeface="Nunito"/>
              <a:buChar char="■"/>
              <a:defRPr sz="1867" b="0" i="0" u="none" strike="noStrike" cap="none">
                <a:solidFill>
                  <a:schemeClr val="dk2"/>
                </a:solidFill>
                <a:latin typeface="Nunito"/>
                <a:ea typeface="Nunito"/>
                <a:cs typeface="Nunito"/>
                <a:sym typeface="Nunito"/>
              </a:defRPr>
            </a:lvl6pPr>
            <a:lvl7pPr marL="4267093" marR="0" lvl="6" indent="-397923" algn="l" rtl="0">
              <a:lnSpc>
                <a:spcPct val="115000"/>
              </a:lnSpc>
              <a:spcBef>
                <a:spcPts val="2133"/>
              </a:spcBef>
              <a:spcAft>
                <a:spcPts val="0"/>
              </a:spcAft>
              <a:buClr>
                <a:schemeClr val="dk2"/>
              </a:buClr>
              <a:buSzPts val="1100"/>
              <a:buFont typeface="Nunito"/>
              <a:buChar char="●"/>
              <a:defRPr sz="1867" b="0" i="0" u="none" strike="noStrike" cap="none">
                <a:solidFill>
                  <a:schemeClr val="dk2"/>
                </a:solidFill>
                <a:latin typeface="Nunito"/>
                <a:ea typeface="Nunito"/>
                <a:cs typeface="Nunito"/>
                <a:sym typeface="Nunito"/>
              </a:defRPr>
            </a:lvl7pPr>
            <a:lvl8pPr marL="4876678" marR="0" lvl="7" indent="-397923" algn="l" rtl="0">
              <a:lnSpc>
                <a:spcPct val="115000"/>
              </a:lnSpc>
              <a:spcBef>
                <a:spcPts val="2133"/>
              </a:spcBef>
              <a:spcAft>
                <a:spcPts val="0"/>
              </a:spcAft>
              <a:buClr>
                <a:schemeClr val="dk2"/>
              </a:buClr>
              <a:buSzPts val="1100"/>
              <a:buFont typeface="Nunito"/>
              <a:buChar char="○"/>
              <a:defRPr sz="1867" b="0" i="0" u="none" strike="noStrike" cap="none">
                <a:solidFill>
                  <a:schemeClr val="dk2"/>
                </a:solidFill>
                <a:latin typeface="Nunito"/>
                <a:ea typeface="Nunito"/>
                <a:cs typeface="Nunito"/>
                <a:sym typeface="Nunito"/>
              </a:defRPr>
            </a:lvl8pPr>
            <a:lvl9pPr marL="5486263" marR="0" lvl="8" indent="-397923" algn="l" rtl="0">
              <a:lnSpc>
                <a:spcPct val="115000"/>
              </a:lnSpc>
              <a:spcBef>
                <a:spcPts val="2133"/>
              </a:spcBef>
              <a:spcAft>
                <a:spcPts val="2133"/>
              </a:spcAft>
              <a:buClr>
                <a:schemeClr val="dk2"/>
              </a:buClr>
              <a:buSzPts val="1100"/>
              <a:buFont typeface="Nunito"/>
              <a:buChar char="■"/>
              <a:defRPr sz="1867" b="0" i="0" u="none" strike="noStrike" cap="none">
                <a:solidFill>
                  <a:schemeClr val="dk2"/>
                </a:solidFill>
                <a:latin typeface="Nunito"/>
                <a:ea typeface="Nunito"/>
                <a:cs typeface="Nunito"/>
                <a:sym typeface="Nunito"/>
              </a:defRPr>
            </a:lvl9pPr>
          </a:lstStyle>
          <a:p>
            <a:endParaRPr/>
          </a:p>
        </p:txBody>
      </p:sp>
      <p:sp>
        <p:nvSpPr>
          <p:cNvPr id="117" name="Google Shape;1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Nunito"/>
                <a:ea typeface="Nunito"/>
                <a:cs typeface="Nunito"/>
                <a:sym typeface="Nuni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959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7593-62D0-48F1-8B67-966B5FE4A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47CB6-E9D9-4804-9A09-8AC26341A6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DDB70-5DB8-424B-804E-9E9D675E0645}"/>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5" name="Footer Placeholder 4">
            <a:extLst>
              <a:ext uri="{FF2B5EF4-FFF2-40B4-BE49-F238E27FC236}">
                <a16:creationId xmlns:a16="http://schemas.microsoft.com/office/drawing/2014/main" id="{05DBA67B-E56F-4E02-BF4C-CAE5AB08D7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440C-A3EA-4C14-B999-6909126E6B0B}"/>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248989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2C22B-BE9C-4792-ADAB-4F7CD23A20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B928F5-1F78-494E-8BA5-949F26055C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0AB108-8D6C-4954-8FF3-282D3DA9DDB9}"/>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5" name="Footer Placeholder 4">
            <a:extLst>
              <a:ext uri="{FF2B5EF4-FFF2-40B4-BE49-F238E27FC236}">
                <a16:creationId xmlns:a16="http://schemas.microsoft.com/office/drawing/2014/main" id="{35568FC7-B8D6-4D79-B09C-85FC8485F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5CDD7-470B-4B75-813C-4F1AADBC0FE2}"/>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2176361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2DBF5-AEA3-4BE7-BB7E-10436041E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FF33DA-163C-48D3-94E4-91CD2F0C7B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D0A2AF-86F8-4F97-AC68-2A2FB7B69CE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99D42-A631-4795-A585-BB9DB2A134DC}"/>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6" name="Footer Placeholder 5">
            <a:extLst>
              <a:ext uri="{FF2B5EF4-FFF2-40B4-BE49-F238E27FC236}">
                <a16:creationId xmlns:a16="http://schemas.microsoft.com/office/drawing/2014/main" id="{5847BDE2-3A0C-4D9E-8B89-CBB4B74DDA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8D42C-9E9B-4CD1-930A-F529289E248F}"/>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541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12FD0-64F9-4A00-B4F3-86689E2A0A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F1D15D-EE82-45F9-850E-A19E574223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652CBB-BC2E-44EF-B986-FB6DB69C6D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A32CB7-66B0-4743-896D-3E01E557F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243D12-517B-4EEA-A587-B78114A351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95A03-EAC3-4D23-B855-8D4DE8FD9A34}"/>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8" name="Footer Placeholder 7">
            <a:extLst>
              <a:ext uri="{FF2B5EF4-FFF2-40B4-BE49-F238E27FC236}">
                <a16:creationId xmlns:a16="http://schemas.microsoft.com/office/drawing/2014/main" id="{E41A8D9F-0786-484F-9A0C-0C6EBCF3DF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CD819-766E-457E-9D6E-54ACD33AFDAB}"/>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165561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DA85-04C8-41AB-8391-63558289AF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D81620-8BC0-410F-BEDF-CB93EE9CAFC3}"/>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4" name="Footer Placeholder 3">
            <a:extLst>
              <a:ext uri="{FF2B5EF4-FFF2-40B4-BE49-F238E27FC236}">
                <a16:creationId xmlns:a16="http://schemas.microsoft.com/office/drawing/2014/main" id="{62ED527F-A507-4377-AC46-015D45DE80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D30407-348E-43B4-9183-878B6F658D40}"/>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4236444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4C28A1-B3FA-44D9-93C1-E9A1E5EE0B58}"/>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3" name="Footer Placeholder 2">
            <a:extLst>
              <a:ext uri="{FF2B5EF4-FFF2-40B4-BE49-F238E27FC236}">
                <a16:creationId xmlns:a16="http://schemas.microsoft.com/office/drawing/2014/main" id="{0C44FC5C-705C-4080-9BB8-BDF6E4839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A2DDF-C6FA-461B-A2DB-B6D987883F11}"/>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109505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6E5E-53EE-4ACE-994C-550C30428B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03A5E3-3C97-40A7-AC0C-72AE45883D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B59D95-8EEC-417F-9EA4-453497BC3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030238-423F-44A9-872B-97B5DF390F5D}"/>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6" name="Footer Placeholder 5">
            <a:extLst>
              <a:ext uri="{FF2B5EF4-FFF2-40B4-BE49-F238E27FC236}">
                <a16:creationId xmlns:a16="http://schemas.microsoft.com/office/drawing/2014/main" id="{8719F13B-DAE1-40E6-8ED7-464C4B1B2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3EBCA6-91A9-429B-8909-725DFCB044C1}"/>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199853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79876-0F2B-435B-A7AE-3FB45C202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770C06-1DB2-4408-BBD3-633DB0C075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B86F9F-570E-46F2-B4A9-E6A7A1337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334B7A-AEA6-4CD1-8FD5-8114F018CD84}"/>
              </a:ext>
            </a:extLst>
          </p:cNvPr>
          <p:cNvSpPr>
            <a:spLocks noGrp="1"/>
          </p:cNvSpPr>
          <p:nvPr>
            <p:ph type="dt" sz="half" idx="10"/>
          </p:nvPr>
        </p:nvSpPr>
        <p:spPr/>
        <p:txBody>
          <a:bodyPr/>
          <a:lstStyle/>
          <a:p>
            <a:fld id="{9F869D07-E72B-4478-ABFF-387541B9A338}" type="datetimeFigureOut">
              <a:rPr lang="en-US" smtClean="0"/>
              <a:t>9/8/2021</a:t>
            </a:fld>
            <a:endParaRPr lang="en-US"/>
          </a:p>
        </p:txBody>
      </p:sp>
      <p:sp>
        <p:nvSpPr>
          <p:cNvPr id="6" name="Footer Placeholder 5">
            <a:extLst>
              <a:ext uri="{FF2B5EF4-FFF2-40B4-BE49-F238E27FC236}">
                <a16:creationId xmlns:a16="http://schemas.microsoft.com/office/drawing/2014/main" id="{54338FD6-F479-42F1-A8A0-D378569584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67451-3037-461D-8B87-167CEE438046}"/>
              </a:ext>
            </a:extLst>
          </p:cNvPr>
          <p:cNvSpPr>
            <a:spLocks noGrp="1"/>
          </p:cNvSpPr>
          <p:nvPr>
            <p:ph type="sldNum" sz="quarter" idx="12"/>
          </p:nvPr>
        </p:nvSpPr>
        <p:spPr/>
        <p:txBody>
          <a:bodyPr/>
          <a:lstStyle/>
          <a:p>
            <a:fld id="{88157B2F-5E8F-4602-A4ED-C3D1C549A922}" type="slidenum">
              <a:rPr lang="en-US" smtClean="0"/>
              <a:t>‹#›</a:t>
            </a:fld>
            <a:endParaRPr lang="en-US"/>
          </a:p>
        </p:txBody>
      </p:sp>
    </p:spTree>
    <p:extLst>
      <p:ext uri="{BB962C8B-B14F-4D97-AF65-F5344CB8AC3E}">
        <p14:creationId xmlns:p14="http://schemas.microsoft.com/office/powerpoint/2010/main" val="1167597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91995F-C58E-4E8E-B042-E5AE687DC2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E36A7-8C34-48DD-B41A-52F1886504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8B677-547D-4ADF-A0C8-362B74238D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69D07-E72B-4478-ABFF-387541B9A338}" type="datetimeFigureOut">
              <a:rPr lang="en-US" smtClean="0"/>
              <a:t>9/8/2021</a:t>
            </a:fld>
            <a:endParaRPr lang="en-US"/>
          </a:p>
        </p:txBody>
      </p:sp>
      <p:sp>
        <p:nvSpPr>
          <p:cNvPr id="5" name="Footer Placeholder 4">
            <a:extLst>
              <a:ext uri="{FF2B5EF4-FFF2-40B4-BE49-F238E27FC236}">
                <a16:creationId xmlns:a16="http://schemas.microsoft.com/office/drawing/2014/main" id="{2E6C7174-489A-4624-8AE8-FD564CCFB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22BD73-5754-4951-A61F-FB35E9EFBE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57B2F-5E8F-4602-A4ED-C3D1C549A922}" type="slidenum">
              <a:rPr lang="en-US" smtClean="0"/>
              <a:t>‹#›</a:t>
            </a:fld>
            <a:endParaRPr lang="en-US"/>
          </a:p>
        </p:txBody>
      </p:sp>
    </p:spTree>
    <p:extLst>
      <p:ext uri="{BB962C8B-B14F-4D97-AF65-F5344CB8AC3E}">
        <p14:creationId xmlns:p14="http://schemas.microsoft.com/office/powerpoint/2010/main" val="1322805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journals.aps.org/prab/abstract/10.1103/PhysRevSTAB.13.064201" TargetMode="Externa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2103.0935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abs/2103.0935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hyperlink" Target="https://arxiv.org/abs/1807.0375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arxiv.org/abs/2008.1229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arxiv.org/abs/1807.03759" TargetMode="External"/><Relationship Id="rId5" Type="http://schemas.openxmlformats.org/officeDocument/2006/relationships/hyperlink" Target="https://aip.scitation.org/doi/abs/10.1063/1.4935753"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aip.scitation.org/doi/abs/10.1063/1.4935753" TargetMode="External"/><Relationship Id="rId5" Type="http://schemas.openxmlformats.org/officeDocument/2006/relationships/hyperlink" Target="https://arxiv.org/abs/1807.03759" TargetMode="Externa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6"/>
          <p:cNvSpPr txBox="1">
            <a:spLocks noGrp="1"/>
          </p:cNvSpPr>
          <p:nvPr>
            <p:ph type="subTitle" idx="1"/>
          </p:nvPr>
        </p:nvSpPr>
        <p:spPr>
          <a:xfrm>
            <a:off x="4495500" y="4140100"/>
            <a:ext cx="3314800" cy="1104800"/>
          </a:xfrm>
          <a:prstGeom prst="rect">
            <a:avLst/>
          </a:prstGeom>
        </p:spPr>
        <p:txBody>
          <a:bodyPr spcFirstLastPara="1" vert="horz" wrap="square" lIns="121900" tIns="121900" rIns="121900" bIns="121900" rtlCol="0" anchor="t" anchorCtr="0">
            <a:noAutofit/>
          </a:bodyPr>
          <a:lstStyle/>
          <a:p>
            <a:pPr marL="0" indent="0"/>
            <a:endParaRPr/>
          </a:p>
        </p:txBody>
      </p:sp>
      <p:sp>
        <p:nvSpPr>
          <p:cNvPr id="393" name="Google Shape;393;p36"/>
          <p:cNvSpPr txBox="1">
            <a:spLocks noGrp="1"/>
          </p:cNvSpPr>
          <p:nvPr>
            <p:ph type="ctrTitle"/>
          </p:nvPr>
        </p:nvSpPr>
        <p:spPr>
          <a:xfrm>
            <a:off x="4025900" y="2022500"/>
            <a:ext cx="4140400" cy="1914400"/>
          </a:xfrm>
          <a:prstGeom prst="rect">
            <a:avLst/>
          </a:prstGeom>
        </p:spPr>
        <p:txBody>
          <a:bodyPr spcFirstLastPara="1" vert="horz" wrap="square" lIns="121900" tIns="121900" rIns="121900" bIns="121900" rtlCol="0" anchor="b" anchorCtr="0">
            <a:noAutofit/>
          </a:bodyPr>
          <a:lstStyle/>
          <a:p>
            <a:endParaRPr/>
          </a:p>
        </p:txBody>
      </p:sp>
      <p:pic>
        <p:nvPicPr>
          <p:cNvPr id="394" name="Google Shape;394;p36"/>
          <p:cNvPicPr preferRelativeResize="0"/>
          <p:nvPr/>
        </p:nvPicPr>
        <p:blipFill>
          <a:blip r:embed="rId3">
            <a:alphaModFix/>
          </a:blip>
          <a:stretch>
            <a:fillRect/>
          </a:stretch>
        </p:blipFill>
        <p:spPr>
          <a:xfrm>
            <a:off x="-12" y="-32658"/>
            <a:ext cx="12192011" cy="6858000"/>
          </a:xfrm>
          <a:prstGeom prst="rect">
            <a:avLst/>
          </a:prstGeom>
          <a:noFill/>
          <a:ln>
            <a:noFill/>
          </a:ln>
        </p:spPr>
      </p:pic>
      <p:sp>
        <p:nvSpPr>
          <p:cNvPr id="395" name="Google Shape;395;p36"/>
          <p:cNvSpPr txBox="1"/>
          <p:nvPr/>
        </p:nvSpPr>
        <p:spPr>
          <a:xfrm>
            <a:off x="6956833" y="2031301"/>
            <a:ext cx="5432000" cy="1107955"/>
          </a:xfrm>
          <a:prstGeom prst="rect">
            <a:avLst/>
          </a:prstGeom>
          <a:noFill/>
          <a:ln>
            <a:noFill/>
          </a:ln>
        </p:spPr>
        <p:txBody>
          <a:bodyPr spcFirstLastPara="1" wrap="square" lIns="121900" tIns="121900" rIns="121900" bIns="121900" anchor="t" anchorCtr="0">
            <a:spAutoFit/>
          </a:bodyPr>
          <a:lstStyle/>
          <a:p>
            <a:pPr algn="ctr"/>
            <a:r>
              <a:rPr lang="en-US" sz="2800" b="1" dirty="0">
                <a:solidFill>
                  <a:srgbClr val="FFFFFF"/>
                </a:solidFill>
                <a:latin typeface="Average"/>
                <a:ea typeface="Average"/>
                <a:cs typeface="Average"/>
                <a:sym typeface="Average"/>
              </a:rPr>
              <a:t>The Direct Injection System for the IsoDAR Cyclotron</a:t>
            </a:r>
            <a:endParaRPr sz="2800" b="1" dirty="0">
              <a:solidFill>
                <a:srgbClr val="FFFFFF"/>
              </a:solidFill>
              <a:latin typeface="Average"/>
              <a:ea typeface="Average"/>
              <a:cs typeface="Average"/>
              <a:sym typeface="Average"/>
            </a:endParaRPr>
          </a:p>
        </p:txBody>
      </p:sp>
      <p:sp>
        <p:nvSpPr>
          <p:cNvPr id="396" name="Google Shape;396;p36"/>
          <p:cNvSpPr txBox="1"/>
          <p:nvPr/>
        </p:nvSpPr>
        <p:spPr>
          <a:xfrm>
            <a:off x="6760000" y="3908901"/>
            <a:ext cx="5432000" cy="861734"/>
          </a:xfrm>
          <a:prstGeom prst="rect">
            <a:avLst/>
          </a:prstGeom>
          <a:noFill/>
          <a:ln>
            <a:noFill/>
          </a:ln>
        </p:spPr>
        <p:txBody>
          <a:bodyPr spcFirstLastPara="1" wrap="square" lIns="121900" tIns="121900" rIns="121900" bIns="121900" anchor="t" anchorCtr="0">
            <a:spAutoFit/>
          </a:bodyPr>
          <a:lstStyle/>
          <a:p>
            <a:pPr algn="ctr"/>
            <a:r>
              <a:rPr lang="en" sz="2000" dirty="0">
                <a:solidFill>
                  <a:srgbClr val="FFFFFF"/>
                </a:solidFill>
                <a:latin typeface="Average"/>
                <a:ea typeface="Average"/>
                <a:cs typeface="Average"/>
                <a:sym typeface="Average"/>
              </a:rPr>
              <a:t>Loyd Waites </a:t>
            </a:r>
            <a:endParaRPr sz="2000" dirty="0">
              <a:solidFill>
                <a:srgbClr val="FFFFFF"/>
              </a:solidFill>
              <a:latin typeface="Average"/>
              <a:ea typeface="Average"/>
              <a:cs typeface="Average"/>
              <a:sym typeface="Average"/>
            </a:endParaRPr>
          </a:p>
          <a:p>
            <a:pPr algn="ctr"/>
            <a:endParaRPr sz="2000" dirty="0">
              <a:solidFill>
                <a:srgbClr val="FFFFFF"/>
              </a:solidFill>
              <a:latin typeface="Average"/>
              <a:ea typeface="Average"/>
              <a:cs typeface="Average"/>
              <a:sym typeface="Average"/>
            </a:endParaRPr>
          </a:p>
        </p:txBody>
      </p:sp>
      <p:sp>
        <p:nvSpPr>
          <p:cNvPr id="2" name="Slide Number Placeholder 1">
            <a:extLst>
              <a:ext uri="{FF2B5EF4-FFF2-40B4-BE49-F238E27FC236}">
                <a16:creationId xmlns:a16="http://schemas.microsoft.com/office/drawing/2014/main" id="{DCCD374C-4D4B-48C9-BE0E-984CEFFD7A33}"/>
              </a:ext>
            </a:extLst>
          </p:cNvPr>
          <p:cNvSpPr>
            <a:spLocks noGrp="1"/>
          </p:cNvSpPr>
          <p:nvPr>
            <p:ph type="sldNum" idx="12"/>
          </p:nvPr>
        </p:nvSpPr>
        <p:spPr/>
        <p:txBody>
          <a:bodyPr/>
          <a:lstStyle/>
          <a:p>
            <a:fld id="{00000000-1234-1234-1234-123412341234}" type="slidenum">
              <a:rPr lang="en" smtClean="0"/>
              <a:pPr/>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1026" name="Picture 2" descr="cyclotron | Description, History, &amp;amp; Facts | Britannica">
            <a:extLst>
              <a:ext uri="{FF2B5EF4-FFF2-40B4-BE49-F238E27FC236}">
                <a16:creationId xmlns:a16="http://schemas.microsoft.com/office/drawing/2014/main" id="{EC1F865E-E4AF-4E62-AFDF-AE0FA13DB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17" y="8164"/>
            <a:ext cx="10293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7" name="Google Shape;587;p54"/>
          <p:cNvSpPr txBox="1">
            <a:spLocks noGrp="1"/>
          </p:cNvSpPr>
          <p:nvPr>
            <p:ph type="title"/>
          </p:nvPr>
        </p:nvSpPr>
        <p:spPr>
          <a:xfrm>
            <a:off x="415785" y="0"/>
            <a:ext cx="3584715" cy="775607"/>
          </a:xfrm>
          <a:prstGeom prst="rect">
            <a:avLst/>
          </a:prstGeom>
          <a:solidFill>
            <a:schemeClr val="bg1"/>
          </a:solidFill>
        </p:spPr>
        <p:txBody>
          <a:bodyPr spcFirstLastPara="1" vert="horz" wrap="square" lIns="121900" tIns="121900" rIns="121900" bIns="121900" rtlCol="0" anchor="t" anchorCtr="0">
            <a:noAutofit/>
          </a:bodyPr>
          <a:lstStyle/>
          <a:p>
            <a:r>
              <a:rPr lang="en" dirty="0"/>
              <a:t>Vortex Motion</a:t>
            </a:r>
            <a:endParaRPr dirty="0"/>
          </a:p>
        </p:txBody>
      </p:sp>
      <p:sp>
        <p:nvSpPr>
          <p:cNvPr id="591" name="Google Shape;591;p54"/>
          <p:cNvSpPr/>
          <p:nvPr/>
        </p:nvSpPr>
        <p:spPr>
          <a:xfrm>
            <a:off x="5384801" y="5219700"/>
            <a:ext cx="848674" cy="423719"/>
          </a:xfrm>
          <a:prstGeom prst="ellipse">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cxnSp>
        <p:nvCxnSpPr>
          <p:cNvPr id="592" name="Google Shape;592;p54"/>
          <p:cNvCxnSpPr>
            <a:cxnSpLocks/>
            <a:stCxn id="591" idx="6"/>
          </p:cNvCxnSpPr>
          <p:nvPr/>
        </p:nvCxnSpPr>
        <p:spPr>
          <a:xfrm flipV="1">
            <a:off x="6233475" y="5041900"/>
            <a:ext cx="827725" cy="389660"/>
          </a:xfrm>
          <a:prstGeom prst="straightConnector1">
            <a:avLst/>
          </a:prstGeom>
          <a:ln w="57150">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2" name="Slide Number Placeholder 1">
            <a:extLst>
              <a:ext uri="{FF2B5EF4-FFF2-40B4-BE49-F238E27FC236}">
                <a16:creationId xmlns:a16="http://schemas.microsoft.com/office/drawing/2014/main" id="{FEEA7119-08CC-40FC-A920-97B10415B085}"/>
              </a:ext>
            </a:extLst>
          </p:cNvPr>
          <p:cNvSpPr>
            <a:spLocks noGrp="1"/>
          </p:cNvSpPr>
          <p:nvPr>
            <p:ph type="sldNum" idx="12"/>
          </p:nvPr>
        </p:nvSpPr>
        <p:spPr/>
        <p:txBody>
          <a:bodyPr/>
          <a:lstStyle/>
          <a:p>
            <a:fld id="{00000000-1234-1234-1234-123412341234}" type="slidenum">
              <a:rPr lang="en" smtClean="0"/>
              <a:pPr/>
              <a:t>10</a:t>
            </a:fld>
            <a:endParaRPr lang="en"/>
          </a:p>
        </p:txBody>
      </p:sp>
    </p:spTree>
    <p:extLst>
      <p:ext uri="{BB962C8B-B14F-4D97-AF65-F5344CB8AC3E}">
        <p14:creationId xmlns:p14="http://schemas.microsoft.com/office/powerpoint/2010/main" val="129245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1026" name="Picture 2" descr="cyclotron | Description, History, &amp;amp; Facts | Britannica">
            <a:extLst>
              <a:ext uri="{FF2B5EF4-FFF2-40B4-BE49-F238E27FC236}">
                <a16:creationId xmlns:a16="http://schemas.microsoft.com/office/drawing/2014/main" id="{EC1F865E-E4AF-4E62-AFDF-AE0FA13DB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17" y="8164"/>
            <a:ext cx="10293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7" name="Google Shape;587;p54"/>
          <p:cNvSpPr txBox="1">
            <a:spLocks noGrp="1"/>
          </p:cNvSpPr>
          <p:nvPr>
            <p:ph type="title"/>
          </p:nvPr>
        </p:nvSpPr>
        <p:spPr>
          <a:xfrm>
            <a:off x="415785" y="0"/>
            <a:ext cx="3584715" cy="775607"/>
          </a:xfrm>
          <a:prstGeom prst="rect">
            <a:avLst/>
          </a:prstGeom>
          <a:solidFill>
            <a:schemeClr val="bg1"/>
          </a:solidFill>
        </p:spPr>
        <p:txBody>
          <a:bodyPr spcFirstLastPara="1" vert="horz" wrap="square" lIns="121900" tIns="121900" rIns="121900" bIns="121900" rtlCol="0" anchor="t" anchorCtr="0">
            <a:noAutofit/>
          </a:bodyPr>
          <a:lstStyle/>
          <a:p>
            <a:r>
              <a:rPr lang="en" dirty="0"/>
              <a:t>Vortex Motion</a:t>
            </a:r>
            <a:endParaRPr dirty="0"/>
          </a:p>
        </p:txBody>
      </p:sp>
      <p:sp>
        <p:nvSpPr>
          <p:cNvPr id="591" name="Google Shape;591;p54"/>
          <p:cNvSpPr/>
          <p:nvPr/>
        </p:nvSpPr>
        <p:spPr>
          <a:xfrm>
            <a:off x="5384801" y="5219700"/>
            <a:ext cx="848674" cy="423719"/>
          </a:xfrm>
          <a:prstGeom prst="ellipse">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cxnSp>
        <p:nvCxnSpPr>
          <p:cNvPr id="592" name="Google Shape;592;p54"/>
          <p:cNvCxnSpPr>
            <a:cxnSpLocks/>
          </p:cNvCxnSpPr>
          <p:nvPr/>
        </p:nvCxnSpPr>
        <p:spPr>
          <a:xfrm>
            <a:off x="5796438" y="5431560"/>
            <a:ext cx="1163162" cy="0"/>
          </a:xfrm>
          <a:prstGeom prst="straightConnector1">
            <a:avLst/>
          </a:prstGeom>
          <a:ln w="57150">
            <a:solidFill>
              <a:schemeClr val="tx1"/>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2" name="Slide Number Placeholder 1">
            <a:extLst>
              <a:ext uri="{FF2B5EF4-FFF2-40B4-BE49-F238E27FC236}">
                <a16:creationId xmlns:a16="http://schemas.microsoft.com/office/drawing/2014/main" id="{FEEA7119-08CC-40FC-A920-97B10415B085}"/>
              </a:ext>
            </a:extLst>
          </p:cNvPr>
          <p:cNvSpPr>
            <a:spLocks noGrp="1"/>
          </p:cNvSpPr>
          <p:nvPr>
            <p:ph type="sldNum" idx="12"/>
          </p:nvPr>
        </p:nvSpPr>
        <p:spPr/>
        <p:txBody>
          <a:bodyPr/>
          <a:lstStyle/>
          <a:p>
            <a:fld id="{00000000-1234-1234-1234-123412341234}" type="slidenum">
              <a:rPr lang="en" smtClean="0"/>
              <a:pPr/>
              <a:t>11</a:t>
            </a:fld>
            <a:endParaRPr lang="en"/>
          </a:p>
        </p:txBody>
      </p:sp>
      <p:cxnSp>
        <p:nvCxnSpPr>
          <p:cNvPr id="7" name="Google Shape;592;p54">
            <a:extLst>
              <a:ext uri="{FF2B5EF4-FFF2-40B4-BE49-F238E27FC236}">
                <a16:creationId xmlns:a16="http://schemas.microsoft.com/office/drawing/2014/main" id="{26C6B5E3-1694-4038-BDB9-C52A9DE7902B}"/>
              </a:ext>
            </a:extLst>
          </p:cNvPr>
          <p:cNvCxnSpPr>
            <a:cxnSpLocks/>
          </p:cNvCxnSpPr>
          <p:nvPr/>
        </p:nvCxnSpPr>
        <p:spPr>
          <a:xfrm flipV="1">
            <a:off x="5809138" y="4599632"/>
            <a:ext cx="0" cy="831927"/>
          </a:xfrm>
          <a:prstGeom prst="straightConnector1">
            <a:avLst/>
          </a:prstGeom>
          <a:ln w="57150">
            <a:solidFill>
              <a:schemeClr val="tx1"/>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22AAF50C-4030-4445-A403-CBAF60925435}"/>
              </a:ext>
            </a:extLst>
          </p:cNvPr>
          <p:cNvSpPr txBox="1"/>
          <p:nvPr/>
        </p:nvSpPr>
        <p:spPr>
          <a:xfrm>
            <a:off x="5054600" y="4216400"/>
            <a:ext cx="1574800" cy="461665"/>
          </a:xfrm>
          <a:prstGeom prst="rect">
            <a:avLst/>
          </a:prstGeom>
          <a:noFill/>
        </p:spPr>
        <p:txBody>
          <a:bodyPr wrap="square" rtlCol="0">
            <a:spAutoFit/>
          </a:bodyPr>
          <a:lstStyle/>
          <a:p>
            <a:pPr algn="ctr"/>
            <a:r>
              <a:rPr lang="en-US" sz="2400" dirty="0">
                <a:solidFill>
                  <a:schemeClr val="bg1"/>
                </a:solidFill>
                <a:highlight>
                  <a:srgbClr val="000000"/>
                </a:highlight>
              </a:rPr>
              <a:t>Trans.</a:t>
            </a:r>
          </a:p>
        </p:txBody>
      </p:sp>
      <p:sp>
        <p:nvSpPr>
          <p:cNvPr id="9" name="TextBox 8">
            <a:extLst>
              <a:ext uri="{FF2B5EF4-FFF2-40B4-BE49-F238E27FC236}">
                <a16:creationId xmlns:a16="http://schemas.microsoft.com/office/drawing/2014/main" id="{6B389FFE-5997-4225-BE9E-25EC2992F358}"/>
              </a:ext>
            </a:extLst>
          </p:cNvPr>
          <p:cNvSpPr txBox="1"/>
          <p:nvPr/>
        </p:nvSpPr>
        <p:spPr>
          <a:xfrm>
            <a:off x="6553200" y="5219700"/>
            <a:ext cx="1574800" cy="461665"/>
          </a:xfrm>
          <a:prstGeom prst="rect">
            <a:avLst/>
          </a:prstGeom>
          <a:noFill/>
        </p:spPr>
        <p:txBody>
          <a:bodyPr wrap="square" rtlCol="0">
            <a:spAutoFit/>
          </a:bodyPr>
          <a:lstStyle/>
          <a:p>
            <a:pPr algn="ctr"/>
            <a:r>
              <a:rPr lang="en-US" sz="2400" dirty="0">
                <a:solidFill>
                  <a:schemeClr val="bg1"/>
                </a:solidFill>
                <a:highlight>
                  <a:srgbClr val="000000"/>
                </a:highlight>
              </a:rPr>
              <a:t>Long.</a:t>
            </a:r>
          </a:p>
        </p:txBody>
      </p:sp>
    </p:spTree>
    <p:extLst>
      <p:ext uri="{BB962C8B-B14F-4D97-AF65-F5344CB8AC3E}">
        <p14:creationId xmlns:p14="http://schemas.microsoft.com/office/powerpoint/2010/main" val="1345595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5"/>
          <p:cNvSpPr txBox="1">
            <a:spLocks noGrp="1"/>
          </p:cNvSpPr>
          <p:nvPr>
            <p:ph type="title"/>
          </p:nvPr>
        </p:nvSpPr>
        <p:spPr>
          <a:xfrm>
            <a:off x="549235" y="707733"/>
            <a:ext cx="9374000" cy="1332400"/>
          </a:xfrm>
          <a:prstGeom prst="rect">
            <a:avLst/>
          </a:prstGeom>
        </p:spPr>
        <p:txBody>
          <a:bodyPr spcFirstLastPara="1" vert="horz" wrap="square" lIns="121900" tIns="121900" rIns="121900" bIns="121900" rtlCol="0" anchor="t" anchorCtr="0">
            <a:noAutofit/>
          </a:bodyPr>
          <a:lstStyle/>
          <a:p>
            <a:r>
              <a:rPr lang="en" dirty="0"/>
              <a:t>Vortex Motion</a:t>
            </a:r>
            <a:endParaRPr dirty="0"/>
          </a:p>
        </p:txBody>
      </p:sp>
      <p:pic>
        <p:nvPicPr>
          <p:cNvPr id="601" name="Google Shape;601;p55"/>
          <p:cNvPicPr preferRelativeResize="0"/>
          <p:nvPr/>
        </p:nvPicPr>
        <p:blipFill rotWithShape="1">
          <a:blip r:embed="rId3">
            <a:alphaModFix/>
          </a:blip>
          <a:srcRect l="2222" t="38998" r="48377" b="6020"/>
          <a:stretch/>
        </p:blipFill>
        <p:spPr>
          <a:xfrm>
            <a:off x="2927567" y="1772800"/>
            <a:ext cx="6995668" cy="4377467"/>
          </a:xfrm>
          <a:prstGeom prst="rect">
            <a:avLst/>
          </a:prstGeom>
          <a:noFill/>
          <a:ln>
            <a:noFill/>
          </a:ln>
        </p:spPr>
      </p:pic>
      <p:sp>
        <p:nvSpPr>
          <p:cNvPr id="2" name="Slide Number Placeholder 1">
            <a:extLst>
              <a:ext uri="{FF2B5EF4-FFF2-40B4-BE49-F238E27FC236}">
                <a16:creationId xmlns:a16="http://schemas.microsoft.com/office/drawing/2014/main" id="{423E27E3-430F-454F-A079-432CA4DC9B78}"/>
              </a:ext>
            </a:extLst>
          </p:cNvPr>
          <p:cNvSpPr>
            <a:spLocks noGrp="1"/>
          </p:cNvSpPr>
          <p:nvPr>
            <p:ph type="sldNum" idx="12"/>
          </p:nvPr>
        </p:nvSpPr>
        <p:spPr/>
        <p:txBody>
          <a:bodyPr/>
          <a:lstStyle/>
          <a:p>
            <a:fld id="{00000000-1234-1234-1234-123412341234}" type="slidenum">
              <a:rPr lang="en" smtClean="0"/>
              <a:pPr/>
              <a:t>12</a:t>
            </a:fld>
            <a:endParaRPr lang="en"/>
          </a:p>
        </p:txBody>
      </p:sp>
      <p:sp>
        <p:nvSpPr>
          <p:cNvPr id="3" name="TextBox 2">
            <a:extLst>
              <a:ext uri="{FF2B5EF4-FFF2-40B4-BE49-F238E27FC236}">
                <a16:creationId xmlns:a16="http://schemas.microsoft.com/office/drawing/2014/main" id="{D0005B0F-847D-45DD-9B78-AEF401201994}"/>
              </a:ext>
            </a:extLst>
          </p:cNvPr>
          <p:cNvSpPr txBox="1"/>
          <p:nvPr/>
        </p:nvSpPr>
        <p:spPr>
          <a:xfrm>
            <a:off x="8164286" y="5894457"/>
            <a:ext cx="2751365" cy="646331"/>
          </a:xfrm>
          <a:prstGeom prst="rect">
            <a:avLst/>
          </a:prstGeom>
          <a:noFill/>
        </p:spPr>
        <p:txBody>
          <a:bodyPr wrap="square" rtlCol="0">
            <a:spAutoFit/>
          </a:bodyPr>
          <a:lstStyle/>
          <a:p>
            <a:r>
              <a:rPr lang="en-US" dirty="0"/>
              <a:t>Courtesy of </a:t>
            </a:r>
            <a:r>
              <a:rPr lang="en-US" dirty="0" err="1"/>
              <a:t>Wiel</a:t>
            </a:r>
            <a:r>
              <a:rPr lang="en-US" dirty="0"/>
              <a:t> </a:t>
            </a:r>
            <a:r>
              <a:rPr lang="en-US" dirty="0" err="1"/>
              <a:t>Kleeven</a:t>
            </a:r>
            <a:r>
              <a:rPr lang="en-US" dirty="0"/>
              <a:t> (Cyclotrons 2016)</a:t>
            </a:r>
          </a:p>
        </p:txBody>
      </p:sp>
    </p:spTree>
    <p:extLst>
      <p:ext uri="{BB962C8B-B14F-4D97-AF65-F5344CB8AC3E}">
        <p14:creationId xmlns:p14="http://schemas.microsoft.com/office/powerpoint/2010/main" val="4066335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7A86-3F53-46C6-B701-86676354BC75}"/>
              </a:ext>
            </a:extLst>
          </p:cNvPr>
          <p:cNvSpPr>
            <a:spLocks noGrp="1"/>
          </p:cNvSpPr>
          <p:nvPr>
            <p:ph type="title"/>
          </p:nvPr>
        </p:nvSpPr>
        <p:spPr/>
        <p:txBody>
          <a:bodyPr/>
          <a:lstStyle/>
          <a:p>
            <a:r>
              <a:rPr lang="en-US" dirty="0"/>
              <a:t>PSI Injector II</a:t>
            </a:r>
          </a:p>
        </p:txBody>
      </p:sp>
      <p:sp>
        <p:nvSpPr>
          <p:cNvPr id="3" name="Text Placeholder 2">
            <a:extLst>
              <a:ext uri="{FF2B5EF4-FFF2-40B4-BE49-F238E27FC236}">
                <a16:creationId xmlns:a16="http://schemas.microsoft.com/office/drawing/2014/main" id="{A712BFEA-D279-4CB3-8BCE-68F63716E650}"/>
              </a:ext>
            </a:extLst>
          </p:cNvPr>
          <p:cNvSpPr>
            <a:spLocks noGrp="1"/>
          </p:cNvSpPr>
          <p:nvPr>
            <p:ph type="body" idx="1"/>
          </p:nvPr>
        </p:nvSpPr>
        <p:spPr>
          <a:xfrm>
            <a:off x="7518400" y="1155700"/>
            <a:ext cx="4483100" cy="4936133"/>
          </a:xfrm>
        </p:spPr>
        <p:txBody>
          <a:bodyPr/>
          <a:lstStyle/>
          <a:p>
            <a:r>
              <a:rPr lang="en-US" dirty="0"/>
              <a:t>Vortex motion effect experimentally observed in PSI Injector II</a:t>
            </a:r>
          </a:p>
          <a:p>
            <a:endParaRPr lang="en-US" dirty="0"/>
          </a:p>
          <a:p>
            <a:r>
              <a:rPr lang="en-US" dirty="0"/>
              <a:t>OPAL simulations with space charge matched experimental results</a:t>
            </a:r>
          </a:p>
          <a:p>
            <a:endParaRPr lang="en-US" dirty="0"/>
          </a:p>
          <a:p>
            <a:r>
              <a:rPr lang="en-US" dirty="0"/>
              <a:t>OPAL simulations see similar result in IsoDAR</a:t>
            </a:r>
          </a:p>
        </p:txBody>
      </p:sp>
      <p:grpSp>
        <p:nvGrpSpPr>
          <p:cNvPr id="4" name="Group 3">
            <a:extLst>
              <a:ext uri="{FF2B5EF4-FFF2-40B4-BE49-F238E27FC236}">
                <a16:creationId xmlns:a16="http://schemas.microsoft.com/office/drawing/2014/main" id="{DCA5F2DE-487F-4A98-973D-C18AEEA70041}"/>
              </a:ext>
            </a:extLst>
          </p:cNvPr>
          <p:cNvGrpSpPr/>
          <p:nvPr/>
        </p:nvGrpSpPr>
        <p:grpSpPr>
          <a:xfrm>
            <a:off x="337429" y="1535784"/>
            <a:ext cx="7063574" cy="4480307"/>
            <a:chOff x="898039" y="1280751"/>
            <a:chExt cx="7063574" cy="4480307"/>
          </a:xfrm>
        </p:grpSpPr>
        <p:pic>
          <p:nvPicPr>
            <p:cNvPr id="5" name="Picture 4">
              <a:extLst>
                <a:ext uri="{FF2B5EF4-FFF2-40B4-BE49-F238E27FC236}">
                  <a16:creationId xmlns:a16="http://schemas.microsoft.com/office/drawing/2014/main" id="{A0D49F27-C12A-4A6B-A728-E0BB6F74882D}"/>
                </a:ext>
              </a:extLst>
            </p:cNvPr>
            <p:cNvPicPr>
              <a:picLocks noChangeAspect="1"/>
            </p:cNvPicPr>
            <p:nvPr/>
          </p:nvPicPr>
          <p:blipFill rotWithShape="1">
            <a:blip r:embed="rId2"/>
            <a:srcRect l="8087" t="19850" r="25793" b="5554"/>
            <a:stretch/>
          </p:blipFill>
          <p:spPr>
            <a:xfrm>
              <a:off x="898039" y="1280751"/>
              <a:ext cx="7063574" cy="4480307"/>
            </a:xfrm>
            <a:prstGeom prst="rect">
              <a:avLst/>
            </a:prstGeom>
          </p:spPr>
        </p:pic>
        <p:sp>
          <p:nvSpPr>
            <p:cNvPr id="6" name="TextBox 5">
              <a:extLst>
                <a:ext uri="{FF2B5EF4-FFF2-40B4-BE49-F238E27FC236}">
                  <a16:creationId xmlns:a16="http://schemas.microsoft.com/office/drawing/2014/main" id="{DC641C26-6C20-4EAF-993E-F78A384D273E}"/>
                </a:ext>
              </a:extLst>
            </p:cNvPr>
            <p:cNvSpPr txBox="1"/>
            <p:nvPr/>
          </p:nvSpPr>
          <p:spPr>
            <a:xfrm>
              <a:off x="1410987" y="1385454"/>
              <a:ext cx="914400"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Turn 0</a:t>
              </a:r>
            </a:p>
          </p:txBody>
        </p:sp>
        <p:sp>
          <p:nvSpPr>
            <p:cNvPr id="7" name="TextBox 6">
              <a:extLst>
                <a:ext uri="{FF2B5EF4-FFF2-40B4-BE49-F238E27FC236}">
                  <a16:creationId xmlns:a16="http://schemas.microsoft.com/office/drawing/2014/main" id="{E16FCF23-4A65-40AF-93BB-DC3B56BBBF98}"/>
                </a:ext>
              </a:extLst>
            </p:cNvPr>
            <p:cNvSpPr txBox="1"/>
            <p:nvPr/>
          </p:nvSpPr>
          <p:spPr>
            <a:xfrm>
              <a:off x="3778960" y="1385454"/>
              <a:ext cx="914400"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Turn 5</a:t>
              </a:r>
            </a:p>
          </p:txBody>
        </p:sp>
        <p:sp>
          <p:nvSpPr>
            <p:cNvPr id="8" name="TextBox 7">
              <a:extLst>
                <a:ext uri="{FF2B5EF4-FFF2-40B4-BE49-F238E27FC236}">
                  <a16:creationId xmlns:a16="http://schemas.microsoft.com/office/drawing/2014/main" id="{FCB0C55F-3EC3-403F-9A63-57031C9B8F90}"/>
                </a:ext>
              </a:extLst>
            </p:cNvPr>
            <p:cNvSpPr txBox="1"/>
            <p:nvPr/>
          </p:nvSpPr>
          <p:spPr>
            <a:xfrm>
              <a:off x="6217360" y="1385454"/>
              <a:ext cx="914400"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Turn 10</a:t>
              </a:r>
            </a:p>
          </p:txBody>
        </p:sp>
        <p:sp>
          <p:nvSpPr>
            <p:cNvPr id="9" name="TextBox 8">
              <a:extLst>
                <a:ext uri="{FF2B5EF4-FFF2-40B4-BE49-F238E27FC236}">
                  <a16:creationId xmlns:a16="http://schemas.microsoft.com/office/drawing/2014/main" id="{6E12E6AC-BE32-40CE-9286-D7A9A3B68D25}"/>
                </a:ext>
              </a:extLst>
            </p:cNvPr>
            <p:cNvSpPr txBox="1"/>
            <p:nvPr/>
          </p:nvSpPr>
          <p:spPr>
            <a:xfrm>
              <a:off x="1410987" y="3666835"/>
              <a:ext cx="914400"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Turn 20</a:t>
              </a:r>
            </a:p>
          </p:txBody>
        </p:sp>
        <p:sp>
          <p:nvSpPr>
            <p:cNvPr id="10" name="TextBox 9">
              <a:extLst>
                <a:ext uri="{FF2B5EF4-FFF2-40B4-BE49-F238E27FC236}">
                  <a16:creationId xmlns:a16="http://schemas.microsoft.com/office/drawing/2014/main" id="{58ED5373-1F87-4A94-9689-AEC52BE20FB0}"/>
                </a:ext>
              </a:extLst>
            </p:cNvPr>
            <p:cNvSpPr txBox="1"/>
            <p:nvPr/>
          </p:nvSpPr>
          <p:spPr>
            <a:xfrm>
              <a:off x="3778960" y="3666835"/>
              <a:ext cx="914400"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Turn 30</a:t>
              </a:r>
            </a:p>
          </p:txBody>
        </p:sp>
        <p:sp>
          <p:nvSpPr>
            <p:cNvPr id="11" name="TextBox 10">
              <a:extLst>
                <a:ext uri="{FF2B5EF4-FFF2-40B4-BE49-F238E27FC236}">
                  <a16:creationId xmlns:a16="http://schemas.microsoft.com/office/drawing/2014/main" id="{42EFF132-303E-47CA-8092-34438EC15AC1}"/>
                </a:ext>
              </a:extLst>
            </p:cNvPr>
            <p:cNvSpPr txBox="1"/>
            <p:nvPr/>
          </p:nvSpPr>
          <p:spPr>
            <a:xfrm>
              <a:off x="6161944" y="3666835"/>
              <a:ext cx="914400"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Turn 40</a:t>
              </a:r>
            </a:p>
          </p:txBody>
        </p:sp>
      </p:grpSp>
      <p:sp>
        <p:nvSpPr>
          <p:cNvPr id="12" name="TextBox 11">
            <a:extLst>
              <a:ext uri="{FF2B5EF4-FFF2-40B4-BE49-F238E27FC236}">
                <a16:creationId xmlns:a16="http://schemas.microsoft.com/office/drawing/2014/main" id="{989397BA-8CA5-48B8-B526-C663FD489C00}"/>
              </a:ext>
            </a:extLst>
          </p:cNvPr>
          <p:cNvSpPr txBox="1"/>
          <p:nvPr/>
        </p:nvSpPr>
        <p:spPr>
          <a:xfrm>
            <a:off x="127000" y="6362700"/>
            <a:ext cx="14947900" cy="646331"/>
          </a:xfrm>
          <a:prstGeom prst="rect">
            <a:avLst/>
          </a:prstGeom>
          <a:noFill/>
        </p:spPr>
        <p:txBody>
          <a:bodyPr wrap="square" rtlCol="0">
            <a:spAutoFit/>
          </a:bodyPr>
          <a:lstStyle/>
          <a:p>
            <a:r>
              <a:rPr lang="en-US" dirty="0">
                <a:hlinkClick r:id="rId3"/>
              </a:rPr>
              <a:t>https://journals.aps.org/prab/abstract/10.1103/PhysRevSTAB.13.064201</a:t>
            </a:r>
            <a:endParaRPr lang="en-US" dirty="0"/>
          </a:p>
          <a:p>
            <a:endParaRPr lang="en-US" dirty="0"/>
          </a:p>
        </p:txBody>
      </p:sp>
    </p:spTree>
    <p:extLst>
      <p:ext uri="{BB962C8B-B14F-4D97-AF65-F5344CB8AC3E}">
        <p14:creationId xmlns:p14="http://schemas.microsoft.com/office/powerpoint/2010/main" val="1099023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10" name="vortex-animation_zelrbMxN_OneH">
            <a:hlinkClick r:id="" action="ppaction://media"/>
            <a:extLst>
              <a:ext uri="{FF2B5EF4-FFF2-40B4-BE49-F238E27FC236}">
                <a16:creationId xmlns:a16="http://schemas.microsoft.com/office/drawing/2014/main" id="{3485CA32-7EE1-45C7-8A54-C42415A71D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36683" y="389899"/>
            <a:ext cx="8128000" cy="6096000"/>
          </a:xfrm>
          <a:prstGeom prst="rect">
            <a:avLst/>
          </a:prstGeom>
        </p:spPr>
      </p:pic>
      <p:sp>
        <p:nvSpPr>
          <p:cNvPr id="2" name="Slide Number Placeholder 1">
            <a:extLst>
              <a:ext uri="{FF2B5EF4-FFF2-40B4-BE49-F238E27FC236}">
                <a16:creationId xmlns:a16="http://schemas.microsoft.com/office/drawing/2014/main" id="{EB3111D6-DDA3-4449-B0D1-D0B792C8A370}"/>
              </a:ext>
            </a:extLst>
          </p:cNvPr>
          <p:cNvSpPr>
            <a:spLocks noGrp="1"/>
          </p:cNvSpPr>
          <p:nvPr>
            <p:ph type="sldNum" idx="12"/>
          </p:nvPr>
        </p:nvSpPr>
        <p:spPr>
          <a:xfrm>
            <a:off x="11268061" y="6315968"/>
            <a:ext cx="731600" cy="524800"/>
          </a:xfrm>
        </p:spPr>
        <p:txBody>
          <a:bodyPr/>
          <a:lstStyle/>
          <a:p>
            <a:fld id="{00000000-1234-1234-1234-123412341234}" type="slidenum">
              <a:rPr lang="en" smtClean="0"/>
              <a:pPr/>
              <a:t>14</a:t>
            </a:fld>
            <a:endParaRPr lang="en"/>
          </a:p>
        </p:txBody>
      </p:sp>
      <p:sp>
        <p:nvSpPr>
          <p:cNvPr id="4" name="TextBox 3">
            <a:extLst>
              <a:ext uri="{FF2B5EF4-FFF2-40B4-BE49-F238E27FC236}">
                <a16:creationId xmlns:a16="http://schemas.microsoft.com/office/drawing/2014/main" id="{0FD607EF-B7EA-482B-B832-D53C7C47CEE9}"/>
              </a:ext>
            </a:extLst>
          </p:cNvPr>
          <p:cNvSpPr txBox="1"/>
          <p:nvPr/>
        </p:nvSpPr>
        <p:spPr>
          <a:xfrm>
            <a:off x="6957545" y="1521510"/>
            <a:ext cx="3144612" cy="461665"/>
          </a:xfrm>
          <a:prstGeom prst="rect">
            <a:avLst/>
          </a:prstGeom>
          <a:solidFill>
            <a:schemeClr val="bg1"/>
          </a:solidFill>
        </p:spPr>
        <p:txBody>
          <a:bodyPr wrap="square" rtlCol="0">
            <a:spAutoFit/>
          </a:bodyPr>
          <a:lstStyle/>
          <a:p>
            <a:pPr algn="ctr"/>
            <a:r>
              <a:rPr lang="en-US" sz="2400" dirty="0"/>
              <a:t>With Space Charge </a:t>
            </a:r>
          </a:p>
        </p:txBody>
      </p:sp>
      <p:sp>
        <p:nvSpPr>
          <p:cNvPr id="7" name="TextBox 6">
            <a:extLst>
              <a:ext uri="{FF2B5EF4-FFF2-40B4-BE49-F238E27FC236}">
                <a16:creationId xmlns:a16="http://schemas.microsoft.com/office/drawing/2014/main" id="{B12B8644-817B-4A59-A5C2-2B9BFCA6D937}"/>
              </a:ext>
            </a:extLst>
          </p:cNvPr>
          <p:cNvSpPr txBox="1"/>
          <p:nvPr/>
        </p:nvSpPr>
        <p:spPr>
          <a:xfrm>
            <a:off x="3020359" y="1521510"/>
            <a:ext cx="3144611" cy="461665"/>
          </a:xfrm>
          <a:prstGeom prst="rect">
            <a:avLst/>
          </a:prstGeom>
          <a:solidFill>
            <a:schemeClr val="bg1"/>
          </a:solidFill>
        </p:spPr>
        <p:txBody>
          <a:bodyPr wrap="square" rtlCol="0">
            <a:spAutoFit/>
          </a:bodyPr>
          <a:lstStyle/>
          <a:p>
            <a:pPr algn="ctr"/>
            <a:r>
              <a:rPr lang="en-US" sz="2400" dirty="0"/>
              <a:t>Without Space Charge </a:t>
            </a:r>
          </a:p>
        </p:txBody>
      </p:sp>
      <p:sp>
        <p:nvSpPr>
          <p:cNvPr id="8" name="Rectangle 7">
            <a:extLst>
              <a:ext uri="{FF2B5EF4-FFF2-40B4-BE49-F238E27FC236}">
                <a16:creationId xmlns:a16="http://schemas.microsoft.com/office/drawing/2014/main" id="{3FA7DD39-458C-47F1-9B16-65271FF2EBBB}"/>
              </a:ext>
            </a:extLst>
          </p:cNvPr>
          <p:cNvSpPr/>
          <p:nvPr/>
        </p:nvSpPr>
        <p:spPr>
          <a:xfrm>
            <a:off x="7947049" y="5784526"/>
            <a:ext cx="2331609" cy="605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155243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10" name="Google Shape;610;p56"/>
          <p:cNvPicPr preferRelativeResize="0"/>
          <p:nvPr/>
        </p:nvPicPr>
        <p:blipFill rotWithShape="1">
          <a:blip r:embed="rId5">
            <a:alphaModFix/>
          </a:blip>
          <a:srcRect l="2222" t="38998" r="48377" b="6020"/>
          <a:stretch/>
        </p:blipFill>
        <p:spPr>
          <a:xfrm>
            <a:off x="4238065" y="2060300"/>
            <a:ext cx="4374665" cy="2737400"/>
          </a:xfrm>
          <a:prstGeom prst="rect">
            <a:avLst/>
          </a:prstGeom>
          <a:noFill/>
          <a:ln>
            <a:noFill/>
          </a:ln>
        </p:spPr>
      </p:pic>
      <p:sp>
        <p:nvSpPr>
          <p:cNvPr id="2" name="Slide Number Placeholder 1">
            <a:extLst>
              <a:ext uri="{FF2B5EF4-FFF2-40B4-BE49-F238E27FC236}">
                <a16:creationId xmlns:a16="http://schemas.microsoft.com/office/drawing/2014/main" id="{EB3111D6-DDA3-4449-B0D1-D0B792C8A370}"/>
              </a:ext>
            </a:extLst>
          </p:cNvPr>
          <p:cNvSpPr>
            <a:spLocks noGrp="1"/>
          </p:cNvSpPr>
          <p:nvPr>
            <p:ph type="sldNum" idx="12"/>
          </p:nvPr>
        </p:nvSpPr>
        <p:spPr/>
        <p:txBody>
          <a:bodyPr/>
          <a:lstStyle/>
          <a:p>
            <a:fld id="{00000000-1234-1234-1234-123412341234}" type="slidenum">
              <a:rPr lang="en" smtClean="0"/>
              <a:pPr/>
              <a:t>15</a:t>
            </a:fld>
            <a:endParaRPr lang="en"/>
          </a:p>
        </p:txBody>
      </p:sp>
      <p:pic>
        <p:nvPicPr>
          <p:cNvPr id="3" name="FS_Comparison_10Turns_fast">
            <a:hlinkClick r:id="" action="ppaction://media"/>
            <a:extLst>
              <a:ext uri="{FF2B5EF4-FFF2-40B4-BE49-F238E27FC236}">
                <a16:creationId xmlns:a16="http://schemas.microsoft.com/office/drawing/2014/main" id="{B7DB3237-DB7F-415C-905A-47425E4C317E}"/>
              </a:ext>
            </a:extLst>
          </p:cNvPr>
          <p:cNvPicPr>
            <a:picLocks noChangeAspect="1"/>
          </p:cNvPicPr>
          <p:nvPr>
            <a:videoFile r:link="rId1"/>
            <p:extLst>
              <p:ext uri="{DAA4B4D4-6D71-4841-9C94-3DE7FCFB9230}">
                <p14:media xmlns:p14="http://schemas.microsoft.com/office/powerpoint/2010/main" r:embed="rId2">
                  <p14:trim st="97623"/>
                </p14:media>
              </p:ext>
            </p:extLst>
          </p:nvPr>
        </p:nvPicPr>
        <p:blipFill>
          <a:blip r:embed="rId6"/>
          <a:stretch>
            <a:fillRect/>
          </a:stretch>
        </p:blipFill>
        <p:spPr>
          <a:xfrm>
            <a:off x="2229259" y="381000"/>
            <a:ext cx="8128000" cy="6096000"/>
          </a:xfrm>
          <a:prstGeom prst="rect">
            <a:avLst/>
          </a:prstGeom>
        </p:spPr>
      </p:pic>
      <p:sp>
        <p:nvSpPr>
          <p:cNvPr id="12" name="TextBox 11">
            <a:extLst>
              <a:ext uri="{FF2B5EF4-FFF2-40B4-BE49-F238E27FC236}">
                <a16:creationId xmlns:a16="http://schemas.microsoft.com/office/drawing/2014/main" id="{92821CB8-2921-4945-892F-D5EB47F50AE5}"/>
              </a:ext>
            </a:extLst>
          </p:cNvPr>
          <p:cNvSpPr txBox="1"/>
          <p:nvPr/>
        </p:nvSpPr>
        <p:spPr>
          <a:xfrm>
            <a:off x="6957545" y="1521510"/>
            <a:ext cx="3144612" cy="461665"/>
          </a:xfrm>
          <a:prstGeom prst="rect">
            <a:avLst/>
          </a:prstGeom>
          <a:solidFill>
            <a:schemeClr val="bg1"/>
          </a:solidFill>
        </p:spPr>
        <p:txBody>
          <a:bodyPr wrap="square" rtlCol="0">
            <a:spAutoFit/>
          </a:bodyPr>
          <a:lstStyle/>
          <a:p>
            <a:pPr algn="ctr"/>
            <a:r>
              <a:rPr lang="en-US" sz="2400" dirty="0"/>
              <a:t>With Space Charge </a:t>
            </a:r>
          </a:p>
        </p:txBody>
      </p:sp>
      <p:sp>
        <p:nvSpPr>
          <p:cNvPr id="13" name="TextBox 12">
            <a:extLst>
              <a:ext uri="{FF2B5EF4-FFF2-40B4-BE49-F238E27FC236}">
                <a16:creationId xmlns:a16="http://schemas.microsoft.com/office/drawing/2014/main" id="{BB06547B-19E0-4C52-8EBF-1AB4D24B08E2}"/>
              </a:ext>
            </a:extLst>
          </p:cNvPr>
          <p:cNvSpPr txBox="1"/>
          <p:nvPr/>
        </p:nvSpPr>
        <p:spPr>
          <a:xfrm>
            <a:off x="3020359" y="1521510"/>
            <a:ext cx="3144611" cy="461665"/>
          </a:xfrm>
          <a:prstGeom prst="rect">
            <a:avLst/>
          </a:prstGeom>
          <a:solidFill>
            <a:schemeClr val="bg1"/>
          </a:solidFill>
        </p:spPr>
        <p:txBody>
          <a:bodyPr wrap="square" rtlCol="0">
            <a:spAutoFit/>
          </a:bodyPr>
          <a:lstStyle/>
          <a:p>
            <a:pPr algn="ctr"/>
            <a:r>
              <a:rPr lang="en-US" sz="2400" dirty="0"/>
              <a:t>Without Space Charge </a:t>
            </a:r>
          </a:p>
        </p:txBody>
      </p:sp>
    </p:spTree>
    <p:extLst>
      <p:ext uri="{BB962C8B-B14F-4D97-AF65-F5344CB8AC3E}">
        <p14:creationId xmlns:p14="http://schemas.microsoft.com/office/powerpoint/2010/main" val="607280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0C5193-84A2-4E54-930F-240A75F92C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F3FC66-924A-453A-AF8E-B11586EA51F1}" type="slidenum">
              <a:rPr kumimoji="0" lang="en-US" sz="1200" b="0" i="0" u="none" strike="noStrike" kern="1200" cap="none" spc="0" normalizeH="0" baseline="0" noProof="0" smtClean="0">
                <a:ln>
                  <a:noFill/>
                </a:ln>
                <a:solidFill>
                  <a:srgbClr val="ED7D31">
                    <a:lumMod val="60000"/>
                    <a:lumOff val="4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005833-4451-4F78-8F13-426FF34B09FE}"/>
              </a:ext>
            </a:extLst>
          </p:cNvPr>
          <p:cNvSpPr>
            <a:spLocks noGrp="1"/>
          </p:cNvSpPr>
          <p:nvPr>
            <p:ph type="title"/>
          </p:nvPr>
        </p:nvSpPr>
        <p:spPr/>
        <p:txBody>
          <a:bodyPr/>
          <a:lstStyle/>
          <a:p>
            <a:r>
              <a:rPr lang="en-US" dirty="0"/>
              <a:t>We performed highly accurate PIC simulations of our cyclotron design</a:t>
            </a:r>
          </a:p>
        </p:txBody>
      </p:sp>
      <p:sp>
        <p:nvSpPr>
          <p:cNvPr id="6" name="Rectangle 5">
            <a:extLst>
              <a:ext uri="{FF2B5EF4-FFF2-40B4-BE49-F238E27FC236}">
                <a16:creationId xmlns:a16="http://schemas.microsoft.com/office/drawing/2014/main" id="{4B95C1BC-AFA6-4440-AD65-9DE20B93F27C}"/>
              </a:ext>
            </a:extLst>
          </p:cNvPr>
          <p:cNvSpPr/>
          <p:nvPr/>
        </p:nvSpPr>
        <p:spPr>
          <a:xfrm>
            <a:off x="4170502" y="6430419"/>
            <a:ext cx="29670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hlinkClick r:id="rId3"/>
              </a:rPr>
              <a:t>https://arxiv.org/abs/2103.09352</a:t>
            </a:r>
            <a:r>
              <a:rPr kumimoji="0" lang="en-US" sz="16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a:t>
            </a:r>
          </a:p>
        </p:txBody>
      </p:sp>
      <p:pic>
        <p:nvPicPr>
          <p:cNvPr id="10" name="Content Placeholder 9">
            <a:extLst>
              <a:ext uri="{FF2B5EF4-FFF2-40B4-BE49-F238E27FC236}">
                <a16:creationId xmlns:a16="http://schemas.microsoft.com/office/drawing/2014/main" id="{3BDD31C6-81F7-4828-9C78-0B64702ACF4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52897" y="1836608"/>
            <a:ext cx="4843365" cy="4593811"/>
          </a:xfrm>
        </p:spPr>
      </p:pic>
      <p:pic>
        <p:nvPicPr>
          <p:cNvPr id="12" name="Picture 11">
            <a:extLst>
              <a:ext uri="{FF2B5EF4-FFF2-40B4-BE49-F238E27FC236}">
                <a16:creationId xmlns:a16="http://schemas.microsoft.com/office/drawing/2014/main" id="{233BEC51-F01D-4802-9D0E-11E3F5792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761" y="3209209"/>
            <a:ext cx="3458511" cy="3158839"/>
          </a:xfrm>
          <a:prstGeom prst="rect">
            <a:avLst/>
          </a:prstGeom>
        </p:spPr>
      </p:pic>
      <p:sp>
        <p:nvSpPr>
          <p:cNvPr id="13" name="TextBox 12">
            <a:extLst>
              <a:ext uri="{FF2B5EF4-FFF2-40B4-BE49-F238E27FC236}">
                <a16:creationId xmlns:a16="http://schemas.microsoft.com/office/drawing/2014/main" id="{4B686640-F36C-49C0-926C-DE39DE59017C}"/>
              </a:ext>
            </a:extLst>
          </p:cNvPr>
          <p:cNvSpPr txBox="1"/>
          <p:nvPr/>
        </p:nvSpPr>
        <p:spPr>
          <a:xfrm>
            <a:off x="408993" y="1577178"/>
            <a:ext cx="4843365"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In IsoDAR the halo is removed with collimators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Beam forms stable, round distribution (vortex) after 6 turns</a:t>
            </a:r>
          </a:p>
        </p:txBody>
      </p:sp>
      <p:sp>
        <p:nvSpPr>
          <p:cNvPr id="3" name="TextBox 2">
            <a:extLst>
              <a:ext uri="{FF2B5EF4-FFF2-40B4-BE49-F238E27FC236}">
                <a16:creationId xmlns:a16="http://schemas.microsoft.com/office/drawing/2014/main" id="{5C1DE3C2-B5D0-423F-AA18-817773907455}"/>
              </a:ext>
            </a:extLst>
          </p:cNvPr>
          <p:cNvSpPr txBox="1"/>
          <p:nvPr/>
        </p:nvSpPr>
        <p:spPr>
          <a:xfrm>
            <a:off x="5862536" y="1887166"/>
            <a:ext cx="632289" cy="369332"/>
          </a:xfrm>
          <a:prstGeom prst="rect">
            <a:avLst/>
          </a:prstGeom>
          <a:noFill/>
        </p:spPr>
        <p:txBody>
          <a:bodyPr wrap="none" rtlCol="0">
            <a:spAutoFit/>
          </a:bodyPr>
          <a:lstStyle/>
          <a:p>
            <a:r>
              <a:rPr lang="en-US" dirty="0"/>
              <a:t>Start</a:t>
            </a:r>
          </a:p>
        </p:txBody>
      </p:sp>
      <p:sp>
        <p:nvSpPr>
          <p:cNvPr id="11" name="TextBox 10">
            <a:extLst>
              <a:ext uri="{FF2B5EF4-FFF2-40B4-BE49-F238E27FC236}">
                <a16:creationId xmlns:a16="http://schemas.microsoft.com/office/drawing/2014/main" id="{0173873D-DD43-4804-99BC-8BED28939D7E}"/>
              </a:ext>
            </a:extLst>
          </p:cNvPr>
          <p:cNvSpPr txBox="1"/>
          <p:nvPr/>
        </p:nvSpPr>
        <p:spPr>
          <a:xfrm>
            <a:off x="5833352" y="4069112"/>
            <a:ext cx="1685955" cy="369332"/>
          </a:xfrm>
          <a:prstGeom prst="rect">
            <a:avLst/>
          </a:prstGeom>
          <a:noFill/>
        </p:spPr>
        <p:txBody>
          <a:bodyPr wrap="square" rtlCol="0">
            <a:spAutoFit/>
          </a:bodyPr>
          <a:lstStyle/>
          <a:p>
            <a:r>
              <a:rPr lang="en-US" dirty="0"/>
              <a:t>7 Turns, no coll.</a:t>
            </a:r>
          </a:p>
        </p:txBody>
      </p:sp>
      <p:sp>
        <p:nvSpPr>
          <p:cNvPr id="14" name="TextBox 13">
            <a:extLst>
              <a:ext uri="{FF2B5EF4-FFF2-40B4-BE49-F238E27FC236}">
                <a16:creationId xmlns:a16="http://schemas.microsoft.com/office/drawing/2014/main" id="{8D0B4A5B-6CBB-4927-93A3-151C24E2AA11}"/>
              </a:ext>
            </a:extLst>
          </p:cNvPr>
          <p:cNvSpPr txBox="1"/>
          <p:nvPr/>
        </p:nvSpPr>
        <p:spPr>
          <a:xfrm>
            <a:off x="8119354" y="4066083"/>
            <a:ext cx="1644809" cy="369332"/>
          </a:xfrm>
          <a:prstGeom prst="rect">
            <a:avLst/>
          </a:prstGeom>
          <a:noFill/>
        </p:spPr>
        <p:txBody>
          <a:bodyPr wrap="none" rtlCol="0">
            <a:spAutoFit/>
          </a:bodyPr>
          <a:lstStyle/>
          <a:p>
            <a:r>
              <a:rPr lang="en-US" dirty="0"/>
              <a:t>7 Turns, 12 coll.</a:t>
            </a:r>
          </a:p>
        </p:txBody>
      </p:sp>
      <p:sp>
        <p:nvSpPr>
          <p:cNvPr id="15" name="TextBox 14">
            <a:extLst>
              <a:ext uri="{FF2B5EF4-FFF2-40B4-BE49-F238E27FC236}">
                <a16:creationId xmlns:a16="http://schemas.microsoft.com/office/drawing/2014/main" id="{CE1C2C58-A3B1-4168-B36C-E75AF74F8DE5}"/>
              </a:ext>
            </a:extLst>
          </p:cNvPr>
          <p:cNvSpPr txBox="1"/>
          <p:nvPr/>
        </p:nvSpPr>
        <p:spPr>
          <a:xfrm>
            <a:off x="8098780" y="1886413"/>
            <a:ext cx="1685955" cy="646331"/>
          </a:xfrm>
          <a:prstGeom prst="rect">
            <a:avLst/>
          </a:prstGeom>
          <a:noFill/>
        </p:spPr>
        <p:txBody>
          <a:bodyPr wrap="square" rtlCol="0">
            <a:spAutoFit/>
          </a:bodyPr>
          <a:lstStyle/>
          <a:p>
            <a:r>
              <a:rPr lang="en-US" dirty="0"/>
              <a:t>7 Turns, no coll.</a:t>
            </a:r>
            <a:br>
              <a:rPr lang="en-US" dirty="0"/>
            </a:br>
            <a:r>
              <a:rPr lang="en-US" dirty="0"/>
              <a:t>     No SC</a:t>
            </a:r>
          </a:p>
        </p:txBody>
      </p:sp>
    </p:spTree>
    <p:extLst>
      <p:ext uri="{BB962C8B-B14F-4D97-AF65-F5344CB8AC3E}">
        <p14:creationId xmlns:p14="http://schemas.microsoft.com/office/powerpoint/2010/main" val="3189319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44" y="121558"/>
            <a:ext cx="9686730" cy="1325563"/>
          </a:xfrm>
        </p:spPr>
        <p:txBody>
          <a:bodyPr/>
          <a:lstStyle/>
          <a:p>
            <a:r>
              <a:rPr lang="en-US" dirty="0"/>
              <a:t>Beam can be extracted with good quality</a:t>
            </a:r>
          </a:p>
        </p:txBody>
      </p:sp>
      <p:sp>
        <p:nvSpPr>
          <p:cNvPr id="3" name="Content Placeholder 2"/>
          <p:cNvSpPr>
            <a:spLocks noGrp="1"/>
          </p:cNvSpPr>
          <p:nvPr>
            <p:ph idx="1"/>
          </p:nvPr>
        </p:nvSpPr>
        <p:spPr>
          <a:xfrm>
            <a:off x="321444" y="1562010"/>
            <a:ext cx="10246567" cy="4351338"/>
          </a:xfrm>
        </p:spPr>
        <p:txBody>
          <a:bodyPr>
            <a:normAutofit lnSpcReduction="10000"/>
          </a:bodyPr>
          <a:lstStyle/>
          <a:p>
            <a:r>
              <a:rPr lang="en-US" dirty="0">
                <a:solidFill>
                  <a:schemeClr val="accent6"/>
                </a:solidFill>
              </a:rPr>
              <a:t>Minimal losses at 60 MeV/</a:t>
            </a:r>
            <a:r>
              <a:rPr lang="en-US" dirty="0" err="1">
                <a:solidFill>
                  <a:schemeClr val="accent6"/>
                </a:solidFill>
              </a:rPr>
              <a:t>amu</a:t>
            </a:r>
            <a:r>
              <a:rPr lang="en-US" dirty="0">
                <a:solidFill>
                  <a:schemeClr val="accent6"/>
                </a:solidFill>
              </a:rPr>
              <a:t>: ~ 100 Watts</a:t>
            </a:r>
          </a:p>
          <a:p>
            <a:r>
              <a:rPr lang="en-US" dirty="0"/>
              <a:t>RMS Size:</a:t>
            </a:r>
          </a:p>
          <a:p>
            <a:pPr lvl="1"/>
            <a:r>
              <a:rPr lang="en-US" dirty="0"/>
              <a:t>Vertical: 7.5 mm</a:t>
            </a:r>
          </a:p>
          <a:p>
            <a:pPr lvl="1"/>
            <a:r>
              <a:rPr lang="en-US" dirty="0"/>
              <a:t>Longitudinal: 11 mm</a:t>
            </a:r>
          </a:p>
          <a:p>
            <a:pPr lvl="1"/>
            <a:r>
              <a:rPr lang="en-US" dirty="0"/>
              <a:t>Vertical: 1.9 mm</a:t>
            </a:r>
          </a:p>
          <a:p>
            <a:r>
              <a:rPr lang="en-US" dirty="0"/>
              <a:t>RMS, normalized emittance: </a:t>
            </a:r>
          </a:p>
          <a:p>
            <a:pPr lvl="1"/>
            <a:r>
              <a:rPr lang="en-US" dirty="0"/>
              <a:t>vertical: 0.44 mm-</a:t>
            </a:r>
            <a:r>
              <a:rPr lang="en-US" dirty="0" err="1"/>
              <a:t>mrad</a:t>
            </a:r>
            <a:endParaRPr lang="en-US" dirty="0"/>
          </a:p>
          <a:p>
            <a:pPr lvl="1"/>
            <a:r>
              <a:rPr lang="en-US" dirty="0"/>
              <a:t>Radial: 3.8 mm-</a:t>
            </a:r>
            <a:r>
              <a:rPr lang="en-US" dirty="0" err="1"/>
              <a:t>mrad</a:t>
            </a:r>
            <a:endParaRPr lang="en-US" dirty="0"/>
          </a:p>
          <a:p>
            <a:r>
              <a:rPr lang="en-US" dirty="0"/>
              <a:t>Longitudinal emittance:</a:t>
            </a:r>
          </a:p>
          <a:p>
            <a:pPr lvl="1"/>
            <a:r>
              <a:rPr lang="en-US" dirty="0"/>
              <a:t>0.1 MeV-deg</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F3FC66-924A-453A-AF8E-B11586EA51F1}" type="slidenum">
              <a:rPr kumimoji="0" lang="en-US" sz="1200" b="0" i="0" u="none" strike="noStrike" kern="1200" cap="none" spc="0" normalizeH="0" baseline="0" noProof="0" smtClean="0">
                <a:ln>
                  <a:noFill/>
                </a:ln>
                <a:solidFill>
                  <a:srgbClr val="ED7D31">
                    <a:lumMod val="60000"/>
                    <a:lumOff val="4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C42A329-203E-4B70-92EA-4112AB5D49A0}"/>
              </a:ext>
            </a:extLst>
          </p:cNvPr>
          <p:cNvSpPr/>
          <p:nvPr/>
        </p:nvSpPr>
        <p:spPr>
          <a:xfrm>
            <a:off x="4232847" y="6397888"/>
            <a:ext cx="29670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hlinkClick r:id="rId3"/>
              </a:rPr>
              <a:t>https://arxiv.org/abs/2103.09352</a:t>
            </a:r>
            <a:r>
              <a:rPr kumimoji="0" lang="en-US" sz="16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3DE1F1A4-F1E4-4651-BA79-39060621B1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9067" y="2360017"/>
            <a:ext cx="5907447" cy="3232318"/>
          </a:xfrm>
          <a:prstGeom prst="rect">
            <a:avLst/>
          </a:prstGeom>
        </p:spPr>
      </p:pic>
    </p:spTree>
    <p:extLst>
      <p:ext uri="{BB962C8B-B14F-4D97-AF65-F5344CB8AC3E}">
        <p14:creationId xmlns:p14="http://schemas.microsoft.com/office/powerpoint/2010/main" val="485794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9E75501-5721-4AB2-9E3F-217EB0EB7FBF}"/>
              </a:ext>
            </a:extLst>
          </p:cNvPr>
          <p:cNvSpPr>
            <a:spLocks noGrp="1"/>
          </p:cNvSpPr>
          <p:nvPr>
            <p:ph type="title"/>
          </p:nvPr>
        </p:nvSpPr>
        <p:spPr>
          <a:xfrm>
            <a:off x="1188069" y="381935"/>
            <a:ext cx="4008583" cy="5974414"/>
          </a:xfrm>
        </p:spPr>
        <p:txBody>
          <a:bodyPr vert="horz" lIns="91440" tIns="45720" rIns="91440" bIns="45720" rtlCol="0" anchor="ctr">
            <a:normAutofit/>
          </a:bodyPr>
          <a:lstStyle/>
          <a:p>
            <a:pPr>
              <a:spcBef>
                <a:spcPct val="0"/>
              </a:spcBef>
            </a:pPr>
            <a:r>
              <a:rPr lang="en-US" sz="6200" kern="1200">
                <a:solidFill>
                  <a:srgbClr val="FFFFFF"/>
                </a:solidFill>
                <a:latin typeface="+mj-lt"/>
                <a:ea typeface="+mj-ea"/>
                <a:cs typeface="+mj-cs"/>
              </a:rPr>
              <a:t>Conclusions</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BBEEB1B3-AD04-4B66-AA77-712FB0A05BB4}"/>
              </a:ext>
            </a:extLst>
          </p:cNvPr>
          <p:cNvSpPr>
            <a:spLocks noGrp="1"/>
          </p:cNvSpPr>
          <p:nvPr>
            <p:ph type="body" idx="1"/>
          </p:nvPr>
        </p:nvSpPr>
        <p:spPr>
          <a:xfrm>
            <a:off x="6297233" y="518400"/>
            <a:ext cx="4771607" cy="5837949"/>
          </a:xfrm>
        </p:spPr>
        <p:txBody>
          <a:bodyPr vert="horz" lIns="91440" tIns="45720" rIns="91440" bIns="45720" rtlCol="0" anchor="ctr">
            <a:normAutofit/>
          </a:bodyPr>
          <a:lstStyle/>
          <a:p>
            <a:pPr marL="0" indent="0">
              <a:spcAft>
                <a:spcPts val="600"/>
              </a:spcAft>
              <a:buNone/>
            </a:pPr>
            <a:r>
              <a:rPr lang="en-US" sz="2000" dirty="0">
                <a:solidFill>
                  <a:schemeClr val="tx1">
                    <a:alpha val="80000"/>
                  </a:schemeClr>
                </a:solidFill>
              </a:rPr>
              <a:t>The IsoDAR cyclotron leverages new developments in accelerator technology to push the limits of beam power from a compact system, leading to exciting applications in neutrino physics.</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407471"/>
      </p:ext>
    </p:extLst>
  </p:cSld>
  <p:clrMapOvr>
    <a:masterClrMapping/>
  </p:clrMapOvr>
  <mc:AlternateContent xmlns:mc="http://schemas.openxmlformats.org/markup-compatibility/2006" xmlns:p14="http://schemas.microsoft.com/office/powerpoint/2010/main">
    <mc:Choice Requires="p14">
      <p:transition spd="slow" p14:dur="2000" advTm="18243"/>
    </mc:Choice>
    <mc:Fallback xmlns="">
      <p:transition spd="slow" advTm="182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9" name="Picture 8">
            <a:extLst>
              <a:ext uri="{FF2B5EF4-FFF2-40B4-BE49-F238E27FC236}">
                <a16:creationId xmlns:a16="http://schemas.microsoft.com/office/drawing/2014/main" id="{9E4CCEAF-81E5-4128-902D-85ED68C2E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7" y="107530"/>
            <a:ext cx="11981630" cy="6739667"/>
          </a:xfrm>
          <a:prstGeom prst="rect">
            <a:avLst/>
          </a:prstGeom>
        </p:spPr>
      </p:pic>
      <p:sp>
        <p:nvSpPr>
          <p:cNvPr id="2" name="Slide Number Placeholder 1">
            <a:extLst>
              <a:ext uri="{FF2B5EF4-FFF2-40B4-BE49-F238E27FC236}">
                <a16:creationId xmlns:a16="http://schemas.microsoft.com/office/drawing/2014/main" id="{6CA1F420-653A-40A6-91B7-9AF68CEB6F3D}"/>
              </a:ext>
            </a:extLst>
          </p:cNvPr>
          <p:cNvSpPr>
            <a:spLocks noGrp="1"/>
          </p:cNvSpPr>
          <p:nvPr>
            <p:ph type="sldNum" idx="12"/>
          </p:nvPr>
        </p:nvSpPr>
        <p:spPr/>
        <p:txBody>
          <a:bodyPr/>
          <a:lstStyle/>
          <a:p>
            <a:fld id="{00000000-1234-1234-1234-123412341234}" type="slidenum">
              <a:rPr lang="en" smtClean="0"/>
              <a:pPr/>
              <a:t>2</a:t>
            </a:fld>
            <a:endParaRPr lang="en"/>
          </a:p>
        </p:txBody>
      </p:sp>
    </p:spTree>
    <p:extLst>
      <p:ext uri="{BB962C8B-B14F-4D97-AF65-F5344CB8AC3E}">
        <p14:creationId xmlns:p14="http://schemas.microsoft.com/office/powerpoint/2010/main" val="899236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8"/>
          <p:cNvSpPr txBox="1">
            <a:spLocks noGrp="1"/>
          </p:cNvSpPr>
          <p:nvPr>
            <p:ph type="title"/>
          </p:nvPr>
        </p:nvSpPr>
        <p:spPr>
          <a:xfrm>
            <a:off x="1795767" y="779767"/>
            <a:ext cx="4052800" cy="1004000"/>
          </a:xfrm>
          <a:prstGeom prst="rect">
            <a:avLst/>
          </a:prstGeom>
          <a:noFill/>
          <a:ln>
            <a:noFill/>
          </a:ln>
        </p:spPr>
        <p:txBody>
          <a:bodyPr spcFirstLastPara="1" vert="horz" wrap="square" lIns="121900" tIns="121900" rIns="121900" bIns="121900" rtlCol="0" anchor="b" anchorCtr="0">
            <a:noAutofit/>
          </a:bodyPr>
          <a:lstStyle/>
          <a:p>
            <a:r>
              <a:rPr lang="en" sz="3733">
                <a:solidFill>
                  <a:schemeClr val="dk2"/>
                </a:solidFill>
              </a:rPr>
              <a:t>Innovation </a:t>
            </a:r>
            <a:endParaRPr/>
          </a:p>
        </p:txBody>
      </p:sp>
      <p:sp>
        <p:nvSpPr>
          <p:cNvPr id="520" name="Google Shape;520;p48"/>
          <p:cNvSpPr txBox="1">
            <a:spLocks noGrp="1"/>
          </p:cNvSpPr>
          <p:nvPr>
            <p:ph type="body" idx="1"/>
          </p:nvPr>
        </p:nvSpPr>
        <p:spPr>
          <a:xfrm>
            <a:off x="389267" y="2048633"/>
            <a:ext cx="4592000" cy="3860400"/>
          </a:xfrm>
          <a:prstGeom prst="rect">
            <a:avLst/>
          </a:prstGeom>
          <a:noFill/>
          <a:ln>
            <a:noFill/>
          </a:ln>
        </p:spPr>
        <p:txBody>
          <a:bodyPr spcFirstLastPara="1" vert="horz" wrap="square" lIns="121900" tIns="121900" rIns="121900" bIns="121900" rtlCol="0" anchor="t" anchorCtr="0">
            <a:noAutofit/>
          </a:bodyPr>
          <a:lstStyle/>
          <a:p>
            <a:r>
              <a:rPr lang="en"/>
              <a:t>Intense neutrino source requires intense proton source</a:t>
            </a:r>
            <a:endParaRPr/>
          </a:p>
          <a:p>
            <a:r>
              <a:rPr lang="en"/>
              <a:t>10 mA beam current</a:t>
            </a:r>
            <a:endParaRPr/>
          </a:p>
          <a:p>
            <a:pPr lvl="1">
              <a:spcBef>
                <a:spcPts val="0"/>
              </a:spcBef>
            </a:pPr>
            <a:r>
              <a:rPr lang="en"/>
              <a:t>10X higher than commercial</a:t>
            </a:r>
            <a:endParaRPr/>
          </a:p>
          <a:p>
            <a:r>
              <a:rPr lang="en"/>
              <a:t>Built underground, at a reasonable cost</a:t>
            </a:r>
            <a:endParaRPr/>
          </a:p>
        </p:txBody>
      </p:sp>
      <p:sp>
        <p:nvSpPr>
          <p:cNvPr id="521" name="Google Shape;521;p48"/>
          <p:cNvSpPr/>
          <p:nvPr/>
        </p:nvSpPr>
        <p:spPr>
          <a:xfrm>
            <a:off x="5643667" y="0"/>
            <a:ext cx="6548400" cy="6858000"/>
          </a:xfrm>
          <a:prstGeom prst="parallelogram">
            <a:avLst>
              <a:gd name="adj" fmla="val 25000"/>
            </a:avLst>
          </a:prstGeom>
          <a:solidFill>
            <a:srgbClr val="FFFFFF"/>
          </a:solidFill>
          <a:ln>
            <a:noFill/>
          </a:ln>
          <a:effectLst>
            <a:outerShdw blurRad="50800" dist="38100" algn="tl" rotWithShape="0">
              <a:srgbClr val="000000">
                <a:alpha val="29409"/>
              </a:srgbClr>
            </a:outerShdw>
          </a:effectLst>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2" name="Google Shape;522;p48"/>
          <p:cNvSpPr/>
          <p:nvPr/>
        </p:nvSpPr>
        <p:spPr>
          <a:xfrm>
            <a:off x="4442067" y="0"/>
            <a:ext cx="7511600" cy="6858000"/>
          </a:xfrm>
          <a:prstGeom prst="parallelogram">
            <a:avLst>
              <a:gd name="adj" fmla="val 24220"/>
            </a:avLst>
          </a:prstGeom>
          <a:solidFill>
            <a:srgbClr val="EEEEEE">
              <a:alpha val="67060"/>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23" name="Google Shape;523;p48"/>
          <p:cNvPicPr preferRelativeResize="0"/>
          <p:nvPr/>
        </p:nvPicPr>
        <p:blipFill>
          <a:blip r:embed="rId3">
            <a:extLst>
              <a:ext uri="{28A0092B-C50C-407E-A947-70E740481C1C}">
                <a14:useLocalDpi xmlns:a14="http://schemas.microsoft.com/office/drawing/2010/main" val="0"/>
              </a:ext>
            </a:extLst>
          </a:blip>
          <a:stretch>
            <a:fillRect/>
          </a:stretch>
        </p:blipFill>
        <p:spPr>
          <a:xfrm>
            <a:off x="4749800" y="175977"/>
            <a:ext cx="7442400" cy="6506046"/>
          </a:xfrm>
          <a:prstGeom prst="parallelogram">
            <a:avLst>
              <a:gd name="adj" fmla="val 23683"/>
            </a:avLst>
          </a:prstGeom>
          <a:noFill/>
          <a:ln>
            <a:noFill/>
          </a:ln>
        </p:spPr>
      </p:pic>
      <p:pic>
        <p:nvPicPr>
          <p:cNvPr id="524" name="Google Shape;524;p48"/>
          <p:cNvPicPr preferRelativeResize="0"/>
          <p:nvPr/>
        </p:nvPicPr>
        <p:blipFill rotWithShape="1">
          <a:blip r:embed="rId4">
            <a:alphaModFix/>
          </a:blip>
          <a:srcRect/>
          <a:stretch/>
        </p:blipFill>
        <p:spPr>
          <a:xfrm>
            <a:off x="789301" y="1074367"/>
            <a:ext cx="873033" cy="858733"/>
          </a:xfrm>
          <a:prstGeom prst="rect">
            <a:avLst/>
          </a:prstGeom>
          <a:noFill/>
          <a:ln>
            <a:noFill/>
          </a:ln>
        </p:spPr>
      </p:pic>
      <p:sp>
        <p:nvSpPr>
          <p:cNvPr id="2" name="Slide Number Placeholder 1">
            <a:extLst>
              <a:ext uri="{FF2B5EF4-FFF2-40B4-BE49-F238E27FC236}">
                <a16:creationId xmlns:a16="http://schemas.microsoft.com/office/drawing/2014/main" id="{611E2A6E-06CF-41F9-9655-DB8985081B30}"/>
              </a:ext>
            </a:extLst>
          </p:cNvPr>
          <p:cNvSpPr>
            <a:spLocks noGrp="1"/>
          </p:cNvSpPr>
          <p:nvPr>
            <p:ph type="sldNum" idx="12"/>
          </p:nvPr>
        </p:nvSpPr>
        <p:spPr/>
        <p:txBody>
          <a:bodyPr/>
          <a:lstStyle/>
          <a:p>
            <a:fld id="{00000000-1234-1234-1234-123412341234}" type="slidenum">
              <a:rPr lang="en" smtClean="0"/>
              <a:pPr/>
              <a:t>3</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8" y="477748"/>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5"/>
            <a:ext cx="11438792"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sp>
        <p:nvSpPr>
          <p:cNvPr id="2" name="Title 1">
            <a:extLst>
              <a:ext uri="{FF2B5EF4-FFF2-40B4-BE49-F238E27FC236}">
                <a16:creationId xmlns:a16="http://schemas.microsoft.com/office/drawing/2014/main" id="{80582E31-7B25-40BB-9419-37A3B6A714AB}"/>
              </a:ext>
            </a:extLst>
          </p:cNvPr>
          <p:cNvSpPr>
            <a:spLocks noGrp="1"/>
          </p:cNvSpPr>
          <p:nvPr>
            <p:ph type="title"/>
          </p:nvPr>
        </p:nvSpPr>
        <p:spPr>
          <a:xfrm>
            <a:off x="527538" y="4756638"/>
            <a:ext cx="11139855" cy="930447"/>
          </a:xfrm>
        </p:spPr>
        <p:txBody>
          <a:bodyPr vert="horz" lIns="121920" tIns="60960" rIns="121920" bIns="60960" rtlCol="0" anchor="b">
            <a:normAutofit/>
          </a:bodyPr>
          <a:lstStyle/>
          <a:p>
            <a:pPr algn="ctr" defTabSz="1219170"/>
            <a:r>
              <a:rPr lang="en-US" sz="5467" dirty="0">
                <a:solidFill>
                  <a:srgbClr val="FFFFFF"/>
                </a:solidFill>
              </a:rPr>
              <a:t>Three Paths to Higher Currents</a:t>
            </a:r>
          </a:p>
        </p:txBody>
      </p:sp>
      <p:pic>
        <p:nvPicPr>
          <p:cNvPr id="16" name="Picture 15">
            <a:extLst>
              <a:ext uri="{FF2B5EF4-FFF2-40B4-BE49-F238E27FC236}">
                <a16:creationId xmlns:a16="http://schemas.microsoft.com/office/drawing/2014/main" id="{96FBF442-DCB9-4634-8FE0-8E550E6AB990}"/>
              </a:ext>
            </a:extLst>
          </p:cNvPr>
          <p:cNvPicPr>
            <a:picLocks noChangeAspect="1"/>
          </p:cNvPicPr>
          <p:nvPr/>
        </p:nvPicPr>
        <p:blipFill rotWithShape="1">
          <a:blip r:embed="rId2"/>
          <a:srcRect t="13077" b="4557"/>
          <a:stretch/>
        </p:blipFill>
        <p:spPr>
          <a:xfrm>
            <a:off x="8224534" y="1531570"/>
            <a:ext cx="3811708" cy="1742449"/>
          </a:xfrm>
          <a:prstGeom prst="rect">
            <a:avLst/>
          </a:prstGeom>
        </p:spPr>
      </p:pic>
      <p:pic>
        <p:nvPicPr>
          <p:cNvPr id="17" name="Content Placeholder 4">
            <a:extLst>
              <a:ext uri="{FF2B5EF4-FFF2-40B4-BE49-F238E27FC236}">
                <a16:creationId xmlns:a16="http://schemas.microsoft.com/office/drawing/2014/main" id="{05B9E136-C129-434D-B392-0A234F1B2CE0}"/>
              </a:ext>
            </a:extLst>
          </p:cNvPr>
          <p:cNvPicPr>
            <a:picLocks noChangeAspect="1"/>
          </p:cNvPicPr>
          <p:nvPr/>
        </p:nvPicPr>
        <p:blipFill rotWithShape="1">
          <a:blip r:embed="rId3">
            <a:extLst>
              <a:ext uri="{28A0092B-C50C-407E-A947-70E740481C1C}">
                <a14:useLocalDpi xmlns:a14="http://schemas.microsoft.com/office/drawing/2010/main" val="0"/>
              </a:ext>
            </a:extLst>
          </a:blip>
          <a:srcRect l="9235" t="243" r="122" b="3"/>
          <a:stretch/>
        </p:blipFill>
        <p:spPr>
          <a:xfrm>
            <a:off x="4239946" y="1300322"/>
            <a:ext cx="3780301" cy="2204947"/>
          </a:xfrm>
          <a:prstGeom prst="rect">
            <a:avLst/>
          </a:prstGeom>
        </p:spPr>
      </p:pic>
      <p:cxnSp>
        <p:nvCxnSpPr>
          <p:cNvPr id="50" name="Straight Connector 4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8"/>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ball, sport, room, table&#10;&#10;Description automatically generated">
            <a:extLst>
              <a:ext uri="{FF2B5EF4-FFF2-40B4-BE49-F238E27FC236}">
                <a16:creationId xmlns:a16="http://schemas.microsoft.com/office/drawing/2014/main" id="{767EEDD0-8B27-46C1-84BA-A00E4F4B4D66}"/>
              </a:ext>
            </a:extLst>
          </p:cNvPr>
          <p:cNvPicPr>
            <a:picLocks noChangeAspect="1"/>
          </p:cNvPicPr>
          <p:nvPr/>
        </p:nvPicPr>
        <p:blipFill>
          <a:blip r:embed="rId4"/>
          <a:stretch>
            <a:fillRect/>
          </a:stretch>
        </p:blipFill>
        <p:spPr>
          <a:xfrm rot="21600000">
            <a:off x="155759" y="734515"/>
            <a:ext cx="3423916" cy="3283013"/>
          </a:xfrm>
          <a:prstGeom prst="rect">
            <a:avLst/>
          </a:prstGeom>
        </p:spPr>
      </p:pic>
      <p:cxnSp>
        <p:nvCxnSpPr>
          <p:cNvPr id="52" name="Straight Connector 5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658AE402-1A76-450D-A9E5-F196CF2D4B92}"/>
              </a:ext>
            </a:extLst>
          </p:cNvPr>
          <p:cNvSpPr>
            <a:spLocks noGrp="1"/>
          </p:cNvSpPr>
          <p:nvPr>
            <p:ph type="sldNum" sz="quarter" idx="12"/>
          </p:nvPr>
        </p:nvSpPr>
        <p:spPr>
          <a:xfrm>
            <a:off x="8610600" y="6522429"/>
            <a:ext cx="2743200" cy="347472"/>
          </a:xfrm>
        </p:spPr>
        <p:txBody>
          <a:bodyPr vert="horz" lIns="121920" tIns="60960" rIns="121920" bIns="60960" rtlCol="0" anchor="ctr">
            <a:normAutofit/>
          </a:bodyPr>
          <a:lstStyle/>
          <a:p>
            <a:pPr defTabSz="1219170">
              <a:lnSpc>
                <a:spcPct val="90000"/>
              </a:lnSpc>
              <a:spcAft>
                <a:spcPts val="600"/>
              </a:spcAft>
              <a:defRPr/>
            </a:pPr>
            <a:fld id="{88157B2F-5E8F-4602-A4ED-C3D1C549A922}" type="slidenum">
              <a:rPr lang="en-US" sz="1600">
                <a:solidFill>
                  <a:prstClr val="black">
                    <a:tint val="75000"/>
                  </a:prstClr>
                </a:solidFill>
                <a:latin typeface="Calibri" panose="020F0502020204030204"/>
                <a:cs typeface="Arial"/>
                <a:sym typeface="Arial"/>
              </a:rPr>
              <a:pPr defTabSz="1219170">
                <a:lnSpc>
                  <a:spcPct val="90000"/>
                </a:lnSpc>
                <a:spcAft>
                  <a:spcPts val="600"/>
                </a:spcAft>
                <a:defRPr/>
              </a:pPr>
              <a:t>4</a:t>
            </a:fld>
            <a:endParaRPr lang="en-US" sz="160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069316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1"/>
          <p:cNvSpPr txBox="1">
            <a:spLocks noGrp="1"/>
          </p:cNvSpPr>
          <p:nvPr>
            <p:ph type="title"/>
          </p:nvPr>
        </p:nvSpPr>
        <p:spPr>
          <a:xfrm>
            <a:off x="1738400" y="899700"/>
            <a:ext cx="9374000" cy="1332400"/>
          </a:xfrm>
          <a:prstGeom prst="rect">
            <a:avLst/>
          </a:prstGeom>
          <a:noFill/>
          <a:ln>
            <a:noFill/>
          </a:ln>
        </p:spPr>
        <p:txBody>
          <a:bodyPr spcFirstLastPara="1" vert="horz" wrap="square" lIns="121900" tIns="121900" rIns="121900" bIns="121900" rtlCol="0" anchor="t" anchorCtr="0">
            <a:noAutofit/>
          </a:bodyPr>
          <a:lstStyle/>
          <a:p>
            <a:pPr>
              <a:lnSpc>
                <a:spcPct val="100000"/>
              </a:lnSpc>
              <a:buClr>
                <a:schemeClr val="dk2"/>
              </a:buClr>
            </a:pPr>
            <a:r>
              <a:rPr lang="en" sz="3733" b="1">
                <a:solidFill>
                  <a:schemeClr val="dk2"/>
                </a:solidFill>
                <a:latin typeface="Maven Pro"/>
                <a:ea typeface="Maven Pro"/>
                <a:cs typeface="Maven Pro"/>
                <a:sym typeface="Maven Pro"/>
              </a:rPr>
              <a:t>Use of H</a:t>
            </a:r>
            <a:r>
              <a:rPr lang="en" sz="3733" b="1" baseline="-25000">
                <a:solidFill>
                  <a:schemeClr val="dk2"/>
                </a:solidFill>
                <a:latin typeface="Maven Pro"/>
                <a:ea typeface="Maven Pro"/>
                <a:cs typeface="Maven Pro"/>
                <a:sym typeface="Maven Pro"/>
              </a:rPr>
              <a:t>2</a:t>
            </a:r>
            <a:r>
              <a:rPr lang="en" sz="3867" baseline="30000"/>
              <a:t>+</a:t>
            </a:r>
            <a:r>
              <a:rPr lang="en" sz="3733" b="1">
                <a:solidFill>
                  <a:schemeClr val="dk2"/>
                </a:solidFill>
                <a:latin typeface="Maven Pro"/>
                <a:ea typeface="Maven Pro"/>
                <a:cs typeface="Maven Pro"/>
                <a:sym typeface="Maven Pro"/>
              </a:rPr>
              <a:t> </a:t>
            </a:r>
            <a:endParaRPr sz="3733" b="1">
              <a:solidFill>
                <a:schemeClr val="dk2"/>
              </a:solidFill>
              <a:latin typeface="Maven Pro"/>
              <a:ea typeface="Maven Pro"/>
              <a:cs typeface="Maven Pro"/>
              <a:sym typeface="Maven Pro"/>
            </a:endParaRPr>
          </a:p>
        </p:txBody>
      </p:sp>
      <p:pic>
        <p:nvPicPr>
          <p:cNvPr id="557" name="Google Shape;557;p51"/>
          <p:cNvPicPr preferRelativeResize="0"/>
          <p:nvPr/>
        </p:nvPicPr>
        <p:blipFill rotWithShape="1">
          <a:blip r:embed="rId3">
            <a:alphaModFix/>
          </a:blip>
          <a:srcRect/>
          <a:stretch/>
        </p:blipFill>
        <p:spPr>
          <a:xfrm>
            <a:off x="5199801" y="2715934"/>
            <a:ext cx="2630300" cy="2307433"/>
          </a:xfrm>
          <a:prstGeom prst="rect">
            <a:avLst/>
          </a:prstGeom>
          <a:noFill/>
          <a:ln>
            <a:noFill/>
          </a:ln>
        </p:spPr>
      </p:pic>
      <p:sp>
        <p:nvSpPr>
          <p:cNvPr id="558" name="Google Shape;558;p51"/>
          <p:cNvSpPr txBox="1">
            <a:spLocks noGrp="1"/>
          </p:cNvSpPr>
          <p:nvPr>
            <p:ph type="body" idx="1"/>
          </p:nvPr>
        </p:nvSpPr>
        <p:spPr>
          <a:xfrm>
            <a:off x="219100" y="2638500"/>
            <a:ext cx="5078000" cy="3388800"/>
          </a:xfrm>
          <a:prstGeom prst="rect">
            <a:avLst/>
          </a:prstGeom>
          <a:noFill/>
          <a:ln>
            <a:noFill/>
          </a:ln>
        </p:spPr>
        <p:txBody>
          <a:bodyPr spcFirstLastPara="1" vert="horz" wrap="square" lIns="121900" tIns="121900" rIns="121900" bIns="121900" rtlCol="0" anchor="t" anchorCtr="0">
            <a:noAutofit/>
          </a:bodyPr>
          <a:lstStyle/>
          <a:p>
            <a:pPr>
              <a:lnSpc>
                <a:spcPct val="115000"/>
              </a:lnSpc>
              <a:buClr>
                <a:schemeClr val="dk2"/>
              </a:buClr>
              <a:buFont typeface="Nunito"/>
              <a:buChar char="●"/>
            </a:pPr>
            <a:r>
              <a:rPr lang="en" sz="2400">
                <a:solidFill>
                  <a:schemeClr val="dk2"/>
                </a:solidFill>
                <a:latin typeface="Nunito"/>
                <a:ea typeface="Nunito"/>
                <a:cs typeface="Nunito"/>
                <a:sym typeface="Nunito"/>
              </a:rPr>
              <a:t>High beam intensity + slow beam velocity</a:t>
            </a:r>
            <a:endParaRPr sz="2400">
              <a:solidFill>
                <a:schemeClr val="dk2"/>
              </a:solidFill>
              <a:latin typeface="Nunito"/>
              <a:ea typeface="Nunito"/>
              <a:cs typeface="Nunito"/>
              <a:sym typeface="Nunito"/>
            </a:endParaRPr>
          </a:p>
          <a:p>
            <a:pPr lvl="1" indent="-457189">
              <a:lnSpc>
                <a:spcPct val="115000"/>
              </a:lnSpc>
              <a:spcBef>
                <a:spcPts val="0"/>
              </a:spcBef>
              <a:buClr>
                <a:schemeClr val="dk2"/>
              </a:buClr>
              <a:buSzPts val="1800"/>
              <a:buFont typeface="Nunito"/>
              <a:buChar char="○"/>
            </a:pPr>
            <a:r>
              <a:rPr lang="en">
                <a:solidFill>
                  <a:schemeClr val="dk2"/>
                </a:solidFill>
                <a:latin typeface="Nunito"/>
                <a:ea typeface="Nunito"/>
                <a:cs typeface="Nunito"/>
                <a:sym typeface="Nunito"/>
              </a:rPr>
              <a:t>Space charge ⇨ emittance growth</a:t>
            </a:r>
            <a:endParaRPr>
              <a:solidFill>
                <a:schemeClr val="dk2"/>
              </a:solidFill>
              <a:latin typeface="Nunito"/>
              <a:ea typeface="Nunito"/>
              <a:cs typeface="Nunito"/>
              <a:sym typeface="Nunito"/>
            </a:endParaRPr>
          </a:p>
          <a:p>
            <a:pPr>
              <a:lnSpc>
                <a:spcPct val="115000"/>
              </a:lnSpc>
              <a:buClr>
                <a:schemeClr val="dk2"/>
              </a:buClr>
              <a:buFont typeface="Nunito"/>
              <a:buChar char="●"/>
            </a:pPr>
            <a:r>
              <a:rPr lang="en" sz="2400">
                <a:solidFill>
                  <a:schemeClr val="dk2"/>
                </a:solidFill>
                <a:latin typeface="Nunito"/>
                <a:ea typeface="Nunito"/>
                <a:cs typeface="Nunito"/>
                <a:sym typeface="Nunito"/>
              </a:rPr>
              <a:t>High impact of space charge in the low energy region</a:t>
            </a:r>
            <a:endParaRPr sz="2400">
              <a:solidFill>
                <a:schemeClr val="dk2"/>
              </a:solidFill>
              <a:latin typeface="Nunito"/>
              <a:ea typeface="Nunito"/>
              <a:cs typeface="Nunito"/>
              <a:sym typeface="Nunito"/>
            </a:endParaRPr>
          </a:p>
        </p:txBody>
      </p:sp>
      <p:sp>
        <p:nvSpPr>
          <p:cNvPr id="559" name="Google Shape;559;p51"/>
          <p:cNvSpPr txBox="1"/>
          <p:nvPr/>
        </p:nvSpPr>
        <p:spPr>
          <a:xfrm>
            <a:off x="7678733" y="2740100"/>
            <a:ext cx="4614800" cy="2400400"/>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chemeClr val="dk2"/>
              </a:buClr>
              <a:buSzPts val="1800"/>
              <a:buFont typeface="Nunito"/>
              <a:buChar char="●"/>
            </a:pPr>
            <a:r>
              <a:rPr lang="en" sz="2400" dirty="0">
                <a:solidFill>
                  <a:schemeClr val="dk2"/>
                </a:solidFill>
                <a:latin typeface="Nunito"/>
                <a:ea typeface="Nunito"/>
                <a:cs typeface="Nunito"/>
                <a:sym typeface="Nunito"/>
              </a:rPr>
              <a:t>H</a:t>
            </a:r>
            <a:r>
              <a:rPr lang="en" sz="2400" baseline="-25000" dirty="0">
                <a:solidFill>
                  <a:schemeClr val="dk2"/>
                </a:solidFill>
                <a:latin typeface="Nunito"/>
                <a:ea typeface="Nunito"/>
                <a:cs typeface="Nunito"/>
                <a:sym typeface="Nunito"/>
              </a:rPr>
              <a:t>2</a:t>
            </a:r>
            <a:r>
              <a:rPr lang="en" sz="2400" baseline="30000" dirty="0">
                <a:solidFill>
                  <a:schemeClr val="dk2"/>
                </a:solidFill>
                <a:latin typeface="Nunito"/>
                <a:ea typeface="Nunito"/>
                <a:cs typeface="Nunito"/>
                <a:sym typeface="Nunito"/>
              </a:rPr>
              <a:t>+</a:t>
            </a:r>
            <a:r>
              <a:rPr lang="en" sz="2400" dirty="0">
                <a:solidFill>
                  <a:schemeClr val="dk2"/>
                </a:solidFill>
                <a:latin typeface="Nunito"/>
                <a:ea typeface="Nunito"/>
                <a:cs typeface="Nunito"/>
                <a:sym typeface="Nunito"/>
              </a:rPr>
              <a:t>: Two units of charge for one in the low energy region</a:t>
            </a:r>
            <a:endParaRPr sz="2400" dirty="0">
              <a:solidFill>
                <a:schemeClr val="dk2"/>
              </a:solidFill>
              <a:latin typeface="Nunito"/>
              <a:ea typeface="Nunito"/>
              <a:cs typeface="Nunito"/>
              <a:sym typeface="Nunito"/>
            </a:endParaRPr>
          </a:p>
          <a:p>
            <a:pPr marL="609585" indent="-457189">
              <a:lnSpc>
                <a:spcPct val="115000"/>
              </a:lnSpc>
              <a:buClr>
                <a:schemeClr val="dk2"/>
              </a:buClr>
              <a:buSzPts val="1800"/>
              <a:buFont typeface="Nunito"/>
              <a:buChar char="●"/>
            </a:pPr>
            <a:r>
              <a:rPr lang="en" sz="2400" dirty="0">
                <a:solidFill>
                  <a:schemeClr val="dk2"/>
                </a:solidFill>
                <a:latin typeface="Nunito"/>
                <a:ea typeface="Nunito"/>
                <a:cs typeface="Nunito"/>
                <a:sym typeface="Nunito"/>
              </a:rPr>
              <a:t>Remove electron by stripping ⇨ two protons</a:t>
            </a:r>
            <a:endParaRPr sz="2400" dirty="0">
              <a:solidFill>
                <a:schemeClr val="dk2"/>
              </a:solidFill>
              <a:latin typeface="Nunito"/>
              <a:ea typeface="Nunito"/>
              <a:cs typeface="Nunito"/>
              <a:sym typeface="Nunito"/>
            </a:endParaRPr>
          </a:p>
          <a:p>
            <a:pPr marL="609585" indent="-431789">
              <a:lnSpc>
                <a:spcPct val="115000"/>
              </a:lnSpc>
              <a:buClr>
                <a:schemeClr val="dk2"/>
              </a:buClr>
              <a:buSzPts val="1500"/>
              <a:buFont typeface="Nunito"/>
              <a:buChar char="●"/>
            </a:pPr>
            <a:r>
              <a:rPr lang="en" sz="2000" u="sng" dirty="0">
                <a:solidFill>
                  <a:schemeClr val="hlink"/>
                </a:solidFill>
                <a:hlinkClick r:id="rId4"/>
              </a:rPr>
              <a:t>https://arxiv.org/abs/1807.03759</a:t>
            </a:r>
            <a:endParaRPr sz="2000" dirty="0">
              <a:solidFill>
                <a:schemeClr val="dk2"/>
              </a:solidFill>
              <a:latin typeface="Nunito"/>
              <a:ea typeface="Nunito"/>
              <a:cs typeface="Nunito"/>
              <a:sym typeface="Nunito"/>
            </a:endParaRPr>
          </a:p>
        </p:txBody>
      </p:sp>
      <p:sp>
        <p:nvSpPr>
          <p:cNvPr id="560" name="Google Shape;560;p51"/>
          <p:cNvSpPr txBox="1"/>
          <p:nvPr/>
        </p:nvSpPr>
        <p:spPr>
          <a:xfrm>
            <a:off x="1276100" y="1901300"/>
            <a:ext cx="2964000" cy="526800"/>
          </a:xfrm>
          <a:prstGeom prst="rect">
            <a:avLst/>
          </a:prstGeom>
          <a:noFill/>
          <a:ln>
            <a:noFill/>
          </a:ln>
        </p:spPr>
        <p:txBody>
          <a:bodyPr spcFirstLastPara="1" wrap="square" lIns="121900" tIns="121900" rIns="121900" bIns="121900" anchor="t" anchorCtr="0">
            <a:noAutofit/>
          </a:bodyPr>
          <a:lstStyle/>
          <a:p>
            <a:pPr>
              <a:buClr>
                <a:srgbClr val="000000"/>
              </a:buClr>
              <a:buSzPts val="3000"/>
            </a:pPr>
            <a:r>
              <a:rPr lang="en" sz="4000">
                <a:solidFill>
                  <a:srgbClr val="85200C"/>
                </a:solidFill>
                <a:latin typeface="Creepster"/>
                <a:ea typeface="Creepster"/>
                <a:cs typeface="Creepster"/>
                <a:sym typeface="Creepster"/>
              </a:rPr>
              <a:t>Problem</a:t>
            </a:r>
            <a:endParaRPr sz="4000">
              <a:solidFill>
                <a:srgbClr val="85200C"/>
              </a:solidFill>
              <a:latin typeface="Creepster"/>
              <a:ea typeface="Creepster"/>
              <a:cs typeface="Creepster"/>
              <a:sym typeface="Creepster"/>
            </a:endParaRPr>
          </a:p>
        </p:txBody>
      </p:sp>
      <p:sp>
        <p:nvSpPr>
          <p:cNvPr id="561" name="Google Shape;561;p51"/>
          <p:cNvSpPr txBox="1"/>
          <p:nvPr/>
        </p:nvSpPr>
        <p:spPr>
          <a:xfrm>
            <a:off x="8322717" y="1862700"/>
            <a:ext cx="3251983" cy="604000"/>
          </a:xfrm>
          <a:prstGeom prst="rect">
            <a:avLst/>
          </a:prstGeom>
          <a:noFill/>
          <a:ln>
            <a:noFill/>
          </a:ln>
        </p:spPr>
        <p:txBody>
          <a:bodyPr spcFirstLastPara="1" wrap="square" lIns="121900" tIns="121900" rIns="121900" bIns="121900" anchor="t" anchorCtr="0">
            <a:noAutofit/>
          </a:bodyPr>
          <a:lstStyle/>
          <a:p>
            <a:pPr>
              <a:buClr>
                <a:srgbClr val="000000"/>
              </a:buClr>
              <a:buSzPts val="3600"/>
            </a:pPr>
            <a:r>
              <a:rPr lang="en" sz="4800" b="1" dirty="0">
                <a:solidFill>
                  <a:srgbClr val="93C47D"/>
                </a:solidFill>
                <a:latin typeface="Caveat"/>
                <a:ea typeface="Caveat"/>
                <a:cs typeface="Caveat"/>
                <a:sym typeface="Caveat"/>
              </a:rPr>
              <a:t>Solution</a:t>
            </a:r>
            <a:endParaRPr sz="4800" b="1" dirty="0">
              <a:solidFill>
                <a:srgbClr val="93C47D"/>
              </a:solidFill>
              <a:latin typeface="Caveat"/>
              <a:ea typeface="Caveat"/>
              <a:cs typeface="Caveat"/>
              <a:sym typeface="Caveat"/>
            </a:endParaRPr>
          </a:p>
        </p:txBody>
      </p:sp>
      <p:sp>
        <p:nvSpPr>
          <p:cNvPr id="562" name="Google Shape;562;p51"/>
          <p:cNvSpPr txBox="1"/>
          <p:nvPr/>
        </p:nvSpPr>
        <p:spPr>
          <a:xfrm>
            <a:off x="7875633" y="5415600"/>
            <a:ext cx="1393600" cy="1442400"/>
          </a:xfrm>
          <a:prstGeom prst="rect">
            <a:avLst/>
          </a:prstGeom>
          <a:noFill/>
          <a:ln>
            <a:noFill/>
          </a:ln>
        </p:spPr>
        <p:txBody>
          <a:bodyPr spcFirstLastPara="1" wrap="square" lIns="121900" tIns="121900" rIns="121900" bIns="121900" anchor="t" anchorCtr="0">
            <a:noAutofit/>
          </a:bodyPr>
          <a:lstStyle/>
          <a:p>
            <a:endParaRPr sz="2400"/>
          </a:p>
        </p:txBody>
      </p:sp>
      <p:sp>
        <p:nvSpPr>
          <p:cNvPr id="2" name="Slide Number Placeholder 1">
            <a:extLst>
              <a:ext uri="{FF2B5EF4-FFF2-40B4-BE49-F238E27FC236}">
                <a16:creationId xmlns:a16="http://schemas.microsoft.com/office/drawing/2014/main" id="{B7E8E7BC-2C7F-4276-8C35-EA0CC54FD928}"/>
              </a:ext>
            </a:extLst>
          </p:cNvPr>
          <p:cNvSpPr>
            <a:spLocks noGrp="1"/>
          </p:cNvSpPr>
          <p:nvPr>
            <p:ph type="sldNum" idx="12"/>
          </p:nvPr>
        </p:nvSpPr>
        <p:spPr/>
        <p:txBody>
          <a:bodyPr/>
          <a:lstStyle/>
          <a:p>
            <a:fld id="{00000000-1234-1234-1234-123412341234}" type="slidenum">
              <a:rPr lang="en" smtClean="0"/>
              <a:pPr/>
              <a:t>5</a:t>
            </a:fld>
            <a:endParaRPr lang="en"/>
          </a:p>
        </p:txBody>
      </p:sp>
      <p:pic>
        <p:nvPicPr>
          <p:cNvPr id="12" name="Picture 11" descr="A picture containing ball, sport, room, table&#10;&#10;Description automatically generated">
            <a:extLst>
              <a:ext uri="{FF2B5EF4-FFF2-40B4-BE49-F238E27FC236}">
                <a16:creationId xmlns:a16="http://schemas.microsoft.com/office/drawing/2014/main" id="{21E81424-F19D-48AD-97A9-EBF05BB01440}"/>
              </a:ext>
            </a:extLst>
          </p:cNvPr>
          <p:cNvPicPr>
            <a:picLocks noChangeAspect="1"/>
          </p:cNvPicPr>
          <p:nvPr/>
        </p:nvPicPr>
        <p:blipFill>
          <a:blip r:embed="rId5"/>
          <a:stretch>
            <a:fillRect/>
          </a:stretch>
        </p:blipFill>
        <p:spPr>
          <a:xfrm rot="20923598">
            <a:off x="9123175" y="288637"/>
            <a:ext cx="1736188" cy="16647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54AE-6AAE-4230-AF7B-7DEDF00BF222}"/>
              </a:ext>
            </a:extLst>
          </p:cNvPr>
          <p:cNvSpPr>
            <a:spLocks noGrp="1"/>
          </p:cNvSpPr>
          <p:nvPr>
            <p:ph type="title"/>
          </p:nvPr>
        </p:nvSpPr>
        <p:spPr/>
        <p:txBody>
          <a:bodyPr/>
          <a:lstStyle/>
          <a:p>
            <a:r>
              <a:rPr lang="en-US" dirty="0"/>
              <a:t>Experimental results</a:t>
            </a:r>
          </a:p>
        </p:txBody>
      </p:sp>
      <p:sp>
        <p:nvSpPr>
          <p:cNvPr id="3" name="Content Placeholder 2">
            <a:extLst>
              <a:ext uri="{FF2B5EF4-FFF2-40B4-BE49-F238E27FC236}">
                <a16:creationId xmlns:a16="http://schemas.microsoft.com/office/drawing/2014/main" id="{5826C5BC-F845-4668-869C-363804FF98DA}"/>
              </a:ext>
            </a:extLst>
          </p:cNvPr>
          <p:cNvSpPr>
            <a:spLocks noGrp="1"/>
          </p:cNvSpPr>
          <p:nvPr>
            <p:ph idx="1"/>
          </p:nvPr>
        </p:nvSpPr>
        <p:spPr>
          <a:xfrm>
            <a:off x="192340" y="1536633"/>
            <a:ext cx="4963753" cy="4555200"/>
          </a:xfrm>
        </p:spPr>
        <p:txBody>
          <a:bodyPr/>
          <a:lstStyle/>
          <a:p>
            <a:r>
              <a:rPr lang="en-US" sz="2667" dirty="0"/>
              <a:t>Currently Commissioning at 25% power</a:t>
            </a:r>
          </a:p>
          <a:p>
            <a:r>
              <a:rPr lang="en-US" sz="2667" dirty="0"/>
              <a:t>80% pure </a:t>
            </a:r>
            <a:r>
              <a:rPr lang="en" sz="2667" dirty="0"/>
              <a:t>H</a:t>
            </a:r>
            <a:r>
              <a:rPr lang="en" sz="2667" baseline="-25000" dirty="0"/>
              <a:t>2 </a:t>
            </a:r>
            <a:r>
              <a:rPr lang="en" sz="2667" baseline="30000" dirty="0"/>
              <a:t>+</a:t>
            </a:r>
          </a:p>
          <a:p>
            <a:r>
              <a:rPr lang="en-US" sz="2667" dirty="0"/>
              <a:t>High quality beam</a:t>
            </a:r>
            <a:br>
              <a:rPr lang="en-US" sz="2667" dirty="0"/>
            </a:br>
            <a:r>
              <a:rPr lang="en-US" sz="2667" dirty="0"/>
              <a:t>emittance: 0.05 </a:t>
            </a:r>
            <a:r>
              <a:rPr lang="el-GR" sz="2667" dirty="0"/>
              <a:t>π</a:t>
            </a:r>
            <a:r>
              <a:rPr lang="en-US" sz="2667" dirty="0"/>
              <a:t>-mm-mrad (RMS, norm.)</a:t>
            </a:r>
          </a:p>
          <a:p>
            <a:r>
              <a:rPr lang="en-US" sz="2667" dirty="0"/>
              <a:t>Currently working to increase power</a:t>
            </a:r>
          </a:p>
        </p:txBody>
      </p:sp>
      <p:sp>
        <p:nvSpPr>
          <p:cNvPr id="4" name="Slide Number Placeholder 3">
            <a:extLst>
              <a:ext uri="{FF2B5EF4-FFF2-40B4-BE49-F238E27FC236}">
                <a16:creationId xmlns:a16="http://schemas.microsoft.com/office/drawing/2014/main" id="{73AC368B-3114-49E8-86CA-7F4011479CCB}"/>
              </a:ext>
            </a:extLst>
          </p:cNvPr>
          <p:cNvSpPr>
            <a:spLocks noGrp="1"/>
          </p:cNvSpPr>
          <p:nvPr>
            <p:ph type="sldNum" sz="quarter" idx="12"/>
          </p:nvPr>
        </p:nvSpPr>
        <p:spPr/>
        <p:txBody>
          <a:bodyPr/>
          <a:lstStyle/>
          <a:p>
            <a:fld id="{88157B2F-5E8F-4602-A4ED-C3D1C549A922}" type="slidenum">
              <a:rPr lang="en-US" smtClean="0"/>
              <a:t>6</a:t>
            </a:fld>
            <a:endParaRPr lang="en-US"/>
          </a:p>
        </p:txBody>
      </p:sp>
      <p:pic>
        <p:nvPicPr>
          <p:cNvPr id="5" name="Picture 4">
            <a:extLst>
              <a:ext uri="{FF2B5EF4-FFF2-40B4-BE49-F238E27FC236}">
                <a16:creationId xmlns:a16="http://schemas.microsoft.com/office/drawing/2014/main" id="{9336F772-EEE2-44B3-AD11-D4701134FF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0112" y="332193"/>
            <a:ext cx="6679549" cy="3610071"/>
          </a:xfrm>
          <a:prstGeom prst="round1Rect">
            <a:avLst/>
          </a:prstGeom>
        </p:spPr>
      </p:pic>
      <p:pic>
        <p:nvPicPr>
          <p:cNvPr id="6" name="Picture 5">
            <a:extLst>
              <a:ext uri="{FF2B5EF4-FFF2-40B4-BE49-F238E27FC236}">
                <a16:creationId xmlns:a16="http://schemas.microsoft.com/office/drawing/2014/main" id="{6C7873FD-ED42-45FA-92A2-66188F987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096" y="4089088"/>
            <a:ext cx="3794529" cy="2751680"/>
          </a:xfrm>
          <a:prstGeom prst="rect">
            <a:avLst/>
          </a:prstGeom>
        </p:spPr>
      </p:pic>
      <p:sp>
        <p:nvSpPr>
          <p:cNvPr id="7" name="Rectangle 6">
            <a:extLst>
              <a:ext uri="{FF2B5EF4-FFF2-40B4-BE49-F238E27FC236}">
                <a16:creationId xmlns:a16="http://schemas.microsoft.com/office/drawing/2014/main" id="{BBB11D55-121D-4587-94D2-553008479827}"/>
              </a:ext>
            </a:extLst>
          </p:cNvPr>
          <p:cNvSpPr/>
          <p:nvPr/>
        </p:nvSpPr>
        <p:spPr>
          <a:xfrm>
            <a:off x="1231022" y="6245187"/>
            <a:ext cx="3365601" cy="369332"/>
          </a:xfrm>
          <a:prstGeom prst="rect">
            <a:avLst/>
          </a:prstGeom>
        </p:spPr>
        <p:txBody>
          <a:bodyPr wrap="none">
            <a:spAutoFit/>
          </a:bodyPr>
          <a:lstStyle/>
          <a:p>
            <a:r>
              <a:rPr lang="en-US" dirty="0">
                <a:latin typeface="+mj-lt"/>
                <a:hlinkClick r:id="rId4"/>
              </a:rPr>
              <a:t>https://arxiv.org/abs/2008.12292</a:t>
            </a:r>
            <a:r>
              <a:rPr lang="en-US" dirty="0">
                <a:latin typeface="+mj-lt"/>
              </a:rPr>
              <a:t> </a:t>
            </a:r>
          </a:p>
        </p:txBody>
      </p:sp>
    </p:spTree>
    <p:extLst>
      <p:ext uri="{BB962C8B-B14F-4D97-AF65-F5344CB8AC3E}">
        <p14:creationId xmlns:p14="http://schemas.microsoft.com/office/powerpoint/2010/main" val="3306341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2"/>
          <p:cNvSpPr txBox="1">
            <a:spLocks noGrp="1"/>
          </p:cNvSpPr>
          <p:nvPr>
            <p:ph type="title"/>
          </p:nvPr>
        </p:nvSpPr>
        <p:spPr>
          <a:xfrm>
            <a:off x="1738400" y="798100"/>
            <a:ext cx="9374000" cy="1332400"/>
          </a:xfrm>
          <a:prstGeom prst="rect">
            <a:avLst/>
          </a:prstGeom>
        </p:spPr>
        <p:txBody>
          <a:bodyPr spcFirstLastPara="1" vert="horz" wrap="square" lIns="121900" tIns="121900" rIns="121900" bIns="121900" rtlCol="0" anchor="t" anchorCtr="0">
            <a:noAutofit/>
          </a:bodyPr>
          <a:lstStyle/>
          <a:p>
            <a:r>
              <a:rPr lang="en" dirty="0"/>
              <a:t>RFQ injection</a:t>
            </a:r>
            <a:endParaRPr dirty="0"/>
          </a:p>
          <a:p>
            <a:endParaRPr dirty="0"/>
          </a:p>
        </p:txBody>
      </p:sp>
      <p:sp>
        <p:nvSpPr>
          <p:cNvPr id="570" name="Google Shape;570;p52"/>
          <p:cNvSpPr txBox="1">
            <a:spLocks noGrp="1"/>
          </p:cNvSpPr>
          <p:nvPr>
            <p:ph type="body" idx="1"/>
          </p:nvPr>
        </p:nvSpPr>
        <p:spPr>
          <a:xfrm>
            <a:off x="1738400" y="1734600"/>
            <a:ext cx="9374000" cy="3388800"/>
          </a:xfrm>
          <a:prstGeom prst="rect">
            <a:avLst/>
          </a:prstGeom>
        </p:spPr>
        <p:txBody>
          <a:bodyPr spcFirstLastPara="1" vert="horz" wrap="square" lIns="121900" tIns="121900" rIns="121900" bIns="121900" rtlCol="0" anchor="t" anchorCtr="0">
            <a:noAutofit/>
          </a:bodyPr>
          <a:lstStyle/>
          <a:p>
            <a:pPr indent="-507987">
              <a:buSzPts val="2400"/>
            </a:pPr>
            <a:r>
              <a:rPr lang="en" sz="3200" dirty="0"/>
              <a:t>Replaces </a:t>
            </a:r>
            <a:r>
              <a:rPr lang="en-US" sz="3200" dirty="0"/>
              <a:t>large </a:t>
            </a:r>
            <a:r>
              <a:rPr lang="en" sz="3200" dirty="0"/>
              <a:t>LEBT </a:t>
            </a:r>
            <a:endParaRPr sz="3200" dirty="0"/>
          </a:p>
          <a:p>
            <a:pPr indent="-507987">
              <a:buSzPts val="2400"/>
            </a:pPr>
            <a:r>
              <a:rPr lang="en-US" sz="3200" dirty="0"/>
              <a:t>Bunching allows for higher phase acceptance</a:t>
            </a:r>
          </a:p>
          <a:p>
            <a:pPr indent="-507987">
              <a:buSzPts val="2400"/>
            </a:pPr>
            <a:r>
              <a:rPr lang="en" sz="3200" dirty="0"/>
              <a:t>Significantly higher transmission</a:t>
            </a:r>
            <a:endParaRPr sz="3200" dirty="0"/>
          </a:p>
          <a:p>
            <a:pPr marL="0" indent="0">
              <a:buNone/>
            </a:pPr>
            <a:endParaRPr sz="3200" dirty="0"/>
          </a:p>
        </p:txBody>
      </p:sp>
      <p:pic>
        <p:nvPicPr>
          <p:cNvPr id="572" name="Google Shape;572;p52"/>
          <p:cNvPicPr preferRelativeResize="0"/>
          <p:nvPr/>
        </p:nvPicPr>
        <p:blipFill rotWithShape="1">
          <a:blip r:embed="rId3">
            <a:alphaModFix/>
          </a:blip>
          <a:srcRect/>
          <a:stretch/>
        </p:blipFill>
        <p:spPr>
          <a:xfrm>
            <a:off x="547267" y="3758134"/>
            <a:ext cx="4816932" cy="2598967"/>
          </a:xfrm>
          <a:prstGeom prst="rect">
            <a:avLst/>
          </a:prstGeom>
          <a:noFill/>
          <a:ln>
            <a:noFill/>
          </a:ln>
        </p:spPr>
      </p:pic>
      <p:sp>
        <p:nvSpPr>
          <p:cNvPr id="573" name="Google Shape;573;p52"/>
          <p:cNvSpPr/>
          <p:nvPr/>
        </p:nvSpPr>
        <p:spPr>
          <a:xfrm>
            <a:off x="5864600" y="4811367"/>
            <a:ext cx="1843200" cy="897600"/>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74" name="Google Shape;574;p52"/>
          <p:cNvPicPr preferRelativeResize="0"/>
          <p:nvPr/>
        </p:nvPicPr>
        <p:blipFill>
          <a:blip r:embed="rId4">
            <a:alphaModFix/>
          </a:blip>
          <a:stretch>
            <a:fillRect/>
          </a:stretch>
        </p:blipFill>
        <p:spPr>
          <a:xfrm>
            <a:off x="8325334" y="4494234"/>
            <a:ext cx="2734068" cy="2006367"/>
          </a:xfrm>
          <a:prstGeom prst="rect">
            <a:avLst/>
          </a:prstGeom>
          <a:noFill/>
          <a:ln>
            <a:noFill/>
          </a:ln>
        </p:spPr>
      </p:pic>
      <p:sp>
        <p:nvSpPr>
          <p:cNvPr id="2" name="Oval 1">
            <a:extLst>
              <a:ext uri="{FF2B5EF4-FFF2-40B4-BE49-F238E27FC236}">
                <a16:creationId xmlns:a16="http://schemas.microsoft.com/office/drawing/2014/main" id="{53422813-B6C4-4644-8150-0682B97597F1}"/>
              </a:ext>
            </a:extLst>
          </p:cNvPr>
          <p:cNvSpPr/>
          <p:nvPr/>
        </p:nvSpPr>
        <p:spPr>
          <a:xfrm>
            <a:off x="9406467" y="4622801"/>
            <a:ext cx="736600" cy="10861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a:extLst>
              <a:ext uri="{FF2B5EF4-FFF2-40B4-BE49-F238E27FC236}">
                <a16:creationId xmlns:a16="http://schemas.microsoft.com/office/drawing/2014/main" id="{92EFE3FA-FB29-4132-B14C-D3B4BDB50C66}"/>
              </a:ext>
            </a:extLst>
          </p:cNvPr>
          <p:cNvSpPr>
            <a:spLocks noGrp="1"/>
          </p:cNvSpPr>
          <p:nvPr>
            <p:ph type="sldNum" idx="12"/>
          </p:nvPr>
        </p:nvSpPr>
        <p:spPr/>
        <p:txBody>
          <a:bodyPr/>
          <a:lstStyle/>
          <a:p>
            <a:fld id="{00000000-1234-1234-1234-123412341234}" type="slidenum">
              <a:rPr lang="en" smtClean="0"/>
              <a:pPr/>
              <a:t>7</a:t>
            </a:fld>
            <a:endParaRPr lang="en"/>
          </a:p>
        </p:txBody>
      </p:sp>
      <p:sp>
        <p:nvSpPr>
          <p:cNvPr id="4" name="TextBox 3">
            <a:extLst>
              <a:ext uri="{FF2B5EF4-FFF2-40B4-BE49-F238E27FC236}">
                <a16:creationId xmlns:a16="http://schemas.microsoft.com/office/drawing/2014/main" id="{D8D38CB0-2460-47EE-9B35-F9BC45CB6763}"/>
              </a:ext>
            </a:extLst>
          </p:cNvPr>
          <p:cNvSpPr txBox="1"/>
          <p:nvPr/>
        </p:nvSpPr>
        <p:spPr>
          <a:xfrm rot="19674592">
            <a:off x="9414381" y="3753517"/>
            <a:ext cx="1749135" cy="461665"/>
          </a:xfrm>
          <a:prstGeom prst="rect">
            <a:avLst/>
          </a:prstGeom>
          <a:noFill/>
        </p:spPr>
        <p:txBody>
          <a:bodyPr wrap="square" rtlCol="0">
            <a:spAutoFit/>
          </a:bodyPr>
          <a:lstStyle/>
          <a:p>
            <a:r>
              <a:rPr lang="en-US" sz="2400" dirty="0"/>
              <a:t>RFQ-DIP</a:t>
            </a:r>
          </a:p>
        </p:txBody>
      </p:sp>
      <p:sp>
        <p:nvSpPr>
          <p:cNvPr id="10" name="Rectangle 9">
            <a:extLst>
              <a:ext uri="{FF2B5EF4-FFF2-40B4-BE49-F238E27FC236}">
                <a16:creationId xmlns:a16="http://schemas.microsoft.com/office/drawing/2014/main" id="{55118FEF-7B37-4A0B-BF8C-B32C296B411A}"/>
              </a:ext>
            </a:extLst>
          </p:cNvPr>
          <p:cNvSpPr/>
          <p:nvPr/>
        </p:nvSpPr>
        <p:spPr>
          <a:xfrm>
            <a:off x="329818" y="6301951"/>
            <a:ext cx="7686749" cy="830997"/>
          </a:xfrm>
          <a:prstGeom prst="rect">
            <a:avLst/>
          </a:prstGeom>
          <a:ln>
            <a:noFill/>
          </a:ln>
        </p:spPr>
        <p:txBody>
          <a:bodyPr wrap="square">
            <a:spAutoFit/>
          </a:bodyPr>
          <a:lstStyle/>
          <a:p>
            <a:r>
              <a:rPr lang="en-US" sz="1600" dirty="0">
                <a:latin typeface="+mj-lt"/>
                <a:hlinkClick r:id="rId5"/>
              </a:rPr>
              <a:t>https://aip.scitation.org/doi/abs/10.1063/1.4935753</a:t>
            </a:r>
            <a:r>
              <a:rPr lang="en-US" sz="1600" dirty="0">
                <a:latin typeface="+mj-lt"/>
              </a:rPr>
              <a:t> </a:t>
            </a:r>
            <a:br>
              <a:rPr lang="en-US" sz="1600" dirty="0">
                <a:latin typeface="+mj-lt"/>
              </a:rPr>
            </a:br>
            <a:r>
              <a:rPr lang="en-US" sz="1600" dirty="0">
                <a:latin typeface="+mj-lt"/>
                <a:hlinkClick r:id="rId6"/>
              </a:rPr>
              <a:t>https://arxiv.org/abs/1807.03759</a:t>
            </a:r>
            <a:r>
              <a:rPr lang="en-US" sz="1600" dirty="0">
                <a:latin typeface="+mj-lt"/>
              </a:rPr>
              <a:t> </a:t>
            </a:r>
          </a:p>
          <a:p>
            <a:endParaRPr lang="en-US" sz="1600" dirty="0">
              <a:latin typeface="+mj-lt"/>
            </a:endParaRPr>
          </a:p>
        </p:txBody>
      </p:sp>
    </p:spTree>
    <p:extLst>
      <p:ext uri="{BB962C8B-B14F-4D97-AF65-F5344CB8AC3E}">
        <p14:creationId xmlns:p14="http://schemas.microsoft.com/office/powerpoint/2010/main" val="59103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a:extLst>
              <a:ext uri="{FF2B5EF4-FFF2-40B4-BE49-F238E27FC236}">
                <a16:creationId xmlns:a16="http://schemas.microsoft.com/office/drawing/2014/main" id="{D4B85666-D429-4F7D-8F23-D76673FF0431}"/>
              </a:ext>
            </a:extLst>
          </p:cNvPr>
          <p:cNvPicPr>
            <a:picLocks noChangeAspect="1"/>
          </p:cNvPicPr>
          <p:nvPr/>
        </p:nvPicPr>
        <p:blipFill rotWithShape="1">
          <a:blip r:embed="rId2">
            <a:extLst>
              <a:ext uri="{28A0092B-C50C-407E-A947-70E740481C1C}">
                <a14:useLocalDpi xmlns:a14="http://schemas.microsoft.com/office/drawing/2010/main" val="0"/>
              </a:ext>
            </a:extLst>
          </a:blip>
          <a:srcRect l="9235" t="243" r="122" b="3"/>
          <a:stretch/>
        </p:blipFill>
        <p:spPr>
          <a:xfrm>
            <a:off x="362468" y="751515"/>
            <a:ext cx="10849232" cy="5941725"/>
          </a:xfrm>
          <a:prstGeom prst="rect">
            <a:avLst/>
          </a:prstGeom>
        </p:spPr>
      </p:pic>
      <p:sp>
        <p:nvSpPr>
          <p:cNvPr id="11" name="TextBox 10">
            <a:extLst>
              <a:ext uri="{FF2B5EF4-FFF2-40B4-BE49-F238E27FC236}">
                <a16:creationId xmlns:a16="http://schemas.microsoft.com/office/drawing/2014/main" id="{5412AC8E-EAA9-4FA9-AC90-A2E4E7740DC2}"/>
              </a:ext>
            </a:extLst>
          </p:cNvPr>
          <p:cNvSpPr txBox="1"/>
          <p:nvPr/>
        </p:nvSpPr>
        <p:spPr>
          <a:xfrm>
            <a:off x="3763341" y="2108481"/>
            <a:ext cx="3204949" cy="369332"/>
          </a:xfrm>
          <a:prstGeom prst="rect">
            <a:avLst/>
          </a:prstGeom>
          <a:noFill/>
        </p:spPr>
        <p:txBody>
          <a:bodyPr wrap="square" rtlCol="0">
            <a:spAutoFit/>
          </a:bodyPr>
          <a:lstStyle/>
          <a:p>
            <a:r>
              <a:rPr lang="en-US" dirty="0"/>
              <a:t>LEBT diagnostics</a:t>
            </a:r>
          </a:p>
        </p:txBody>
      </p:sp>
      <p:sp>
        <p:nvSpPr>
          <p:cNvPr id="12" name="TextBox 11">
            <a:extLst>
              <a:ext uri="{FF2B5EF4-FFF2-40B4-BE49-F238E27FC236}">
                <a16:creationId xmlns:a16="http://schemas.microsoft.com/office/drawing/2014/main" id="{AA3F42BB-28FB-4795-9C99-56A22C327A05}"/>
              </a:ext>
            </a:extLst>
          </p:cNvPr>
          <p:cNvSpPr txBox="1"/>
          <p:nvPr/>
        </p:nvSpPr>
        <p:spPr>
          <a:xfrm>
            <a:off x="3475017" y="5231390"/>
            <a:ext cx="3938434" cy="369332"/>
          </a:xfrm>
          <a:prstGeom prst="rect">
            <a:avLst/>
          </a:prstGeom>
          <a:noFill/>
        </p:spPr>
        <p:txBody>
          <a:bodyPr wrap="square" rtlCol="0">
            <a:spAutoFit/>
          </a:bodyPr>
          <a:lstStyle/>
          <a:p>
            <a:r>
              <a:rPr lang="en-US" dirty="0"/>
              <a:t>Radio-Frequency Quadrupole (RFQ)</a:t>
            </a:r>
          </a:p>
        </p:txBody>
      </p:sp>
      <p:sp>
        <p:nvSpPr>
          <p:cNvPr id="7" name="TextBox 6">
            <a:extLst>
              <a:ext uri="{FF2B5EF4-FFF2-40B4-BE49-F238E27FC236}">
                <a16:creationId xmlns:a16="http://schemas.microsoft.com/office/drawing/2014/main" id="{6169384E-A8E9-4AFE-9B7D-EFC93149D2AE}"/>
              </a:ext>
            </a:extLst>
          </p:cNvPr>
          <p:cNvSpPr txBox="1"/>
          <p:nvPr/>
        </p:nvSpPr>
        <p:spPr>
          <a:xfrm>
            <a:off x="1291375" y="3244334"/>
            <a:ext cx="2183642" cy="369332"/>
          </a:xfrm>
          <a:prstGeom prst="rect">
            <a:avLst/>
          </a:prstGeom>
          <a:noFill/>
        </p:spPr>
        <p:txBody>
          <a:bodyPr wrap="square" rtlCol="0">
            <a:spAutoFit/>
          </a:bodyPr>
          <a:lstStyle/>
          <a:p>
            <a:r>
              <a:rPr lang="en-US" dirty="0"/>
              <a:t>Electrostatic LEBT</a:t>
            </a:r>
          </a:p>
        </p:txBody>
      </p:sp>
      <p:sp>
        <p:nvSpPr>
          <p:cNvPr id="8" name="TextBox 7">
            <a:extLst>
              <a:ext uri="{FF2B5EF4-FFF2-40B4-BE49-F238E27FC236}">
                <a16:creationId xmlns:a16="http://schemas.microsoft.com/office/drawing/2014/main" id="{6D78B3CA-6B18-47FA-845D-AC8C1BDE3790}"/>
              </a:ext>
            </a:extLst>
          </p:cNvPr>
          <p:cNvSpPr txBox="1"/>
          <p:nvPr/>
        </p:nvSpPr>
        <p:spPr>
          <a:xfrm>
            <a:off x="551492" y="421066"/>
            <a:ext cx="2183642" cy="369332"/>
          </a:xfrm>
          <a:prstGeom prst="rect">
            <a:avLst/>
          </a:prstGeom>
          <a:noFill/>
        </p:spPr>
        <p:txBody>
          <a:bodyPr wrap="square" rtlCol="0">
            <a:spAutoFit/>
          </a:bodyPr>
          <a:lstStyle/>
          <a:p>
            <a:r>
              <a:rPr lang="en-US" dirty="0"/>
              <a:t>MIST-1 Ion Source</a:t>
            </a:r>
          </a:p>
        </p:txBody>
      </p:sp>
      <p:sp>
        <p:nvSpPr>
          <p:cNvPr id="6" name="TextBox 5">
            <a:extLst>
              <a:ext uri="{FF2B5EF4-FFF2-40B4-BE49-F238E27FC236}">
                <a16:creationId xmlns:a16="http://schemas.microsoft.com/office/drawing/2014/main" id="{0D034372-0E8A-4A8D-964C-6DA8121CD1D6}"/>
              </a:ext>
            </a:extLst>
          </p:cNvPr>
          <p:cNvSpPr txBox="1"/>
          <p:nvPr/>
        </p:nvSpPr>
        <p:spPr>
          <a:xfrm>
            <a:off x="5585256" y="387178"/>
            <a:ext cx="5371068" cy="830997"/>
          </a:xfrm>
          <a:prstGeom prst="rect">
            <a:avLst/>
          </a:prstGeom>
          <a:noFill/>
        </p:spPr>
        <p:txBody>
          <a:bodyPr wrap="square" rtlCol="0">
            <a:spAutoFit/>
          </a:bodyPr>
          <a:lstStyle/>
          <a:p>
            <a:r>
              <a:rPr lang="en-US" sz="4800" dirty="0"/>
              <a:t>System Overview:</a:t>
            </a:r>
          </a:p>
        </p:txBody>
      </p:sp>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FC3537FD-850A-41D7-8048-6DB9CD4FCF7C}"/>
                  </a:ext>
                </a:extLst>
              </p14:cNvPr>
              <p14:cNvContentPartPr/>
              <p14:nvPr/>
            </p14:nvContentPartPr>
            <p14:xfrm>
              <a:off x="11410560" y="6275880"/>
              <a:ext cx="360" cy="360"/>
            </p14:xfrm>
          </p:contentPart>
        </mc:Choice>
        <mc:Fallback xmlns="">
          <p:pic>
            <p:nvPicPr>
              <p:cNvPr id="24" name="Ink 23">
                <a:extLst>
                  <a:ext uri="{FF2B5EF4-FFF2-40B4-BE49-F238E27FC236}">
                    <a16:creationId xmlns:a16="http://schemas.microsoft.com/office/drawing/2014/main" id="{FC3537FD-850A-41D7-8048-6DB9CD4FCF7C}"/>
                  </a:ext>
                </a:extLst>
              </p:cNvPr>
              <p:cNvPicPr/>
              <p:nvPr/>
            </p:nvPicPr>
            <p:blipFill>
              <a:blip r:embed="rId4"/>
              <a:stretch>
                <a:fillRect/>
              </a:stretch>
            </p:blipFill>
            <p:spPr>
              <a:xfrm>
                <a:off x="11401200" y="6266520"/>
                <a:ext cx="19080" cy="19080"/>
              </a:xfrm>
              <a:prstGeom prst="rect">
                <a:avLst/>
              </a:prstGeom>
            </p:spPr>
          </p:pic>
        </mc:Fallback>
      </mc:AlternateContent>
      <p:sp>
        <p:nvSpPr>
          <p:cNvPr id="2" name="TextBox 1">
            <a:extLst>
              <a:ext uri="{FF2B5EF4-FFF2-40B4-BE49-F238E27FC236}">
                <a16:creationId xmlns:a16="http://schemas.microsoft.com/office/drawing/2014/main" id="{39C58EF4-51AC-45CE-A3B5-6185D231FCC0}"/>
              </a:ext>
            </a:extLst>
          </p:cNvPr>
          <p:cNvSpPr txBox="1"/>
          <p:nvPr/>
        </p:nvSpPr>
        <p:spPr>
          <a:xfrm>
            <a:off x="134976" y="6134247"/>
            <a:ext cx="6680082" cy="923330"/>
          </a:xfrm>
          <a:prstGeom prst="rect">
            <a:avLst/>
          </a:prstGeom>
          <a:noFill/>
        </p:spPr>
        <p:txBody>
          <a:bodyPr wrap="square" rtlCol="0">
            <a:spAutoFit/>
          </a:bodyPr>
          <a:lstStyle/>
          <a:p>
            <a:r>
              <a:rPr lang="en-US" dirty="0">
                <a:latin typeface="+mj-lt"/>
                <a:hlinkClick r:id="rId5"/>
              </a:rPr>
              <a:t>https://arxiv.org/abs/1807.03759</a:t>
            </a:r>
            <a:r>
              <a:rPr lang="en-US" dirty="0">
                <a:latin typeface="+mj-lt"/>
              </a:rPr>
              <a:t> </a:t>
            </a:r>
          </a:p>
          <a:p>
            <a:r>
              <a:rPr lang="en-US" dirty="0">
                <a:latin typeface="+mj-lt"/>
                <a:hlinkClick r:id="rId6"/>
              </a:rPr>
              <a:t>https://aip.scitation.org/doi/abs/10.1063/1.4935753</a:t>
            </a:r>
            <a:endParaRPr lang="en-US" dirty="0">
              <a:latin typeface="+mj-lt"/>
            </a:endParaRPr>
          </a:p>
          <a:p>
            <a:endParaRPr lang="en-US" dirty="0">
              <a:latin typeface="+mj-lt"/>
            </a:endParaRPr>
          </a:p>
        </p:txBody>
      </p:sp>
    </p:spTree>
    <p:extLst>
      <p:ext uri="{BB962C8B-B14F-4D97-AF65-F5344CB8AC3E}">
        <p14:creationId xmlns:p14="http://schemas.microsoft.com/office/powerpoint/2010/main" val="751295906"/>
      </p:ext>
    </p:extLst>
  </p:cSld>
  <p:clrMapOvr>
    <a:masterClrMapping/>
  </p:clrMapOvr>
  <mc:AlternateContent xmlns:mc="http://schemas.openxmlformats.org/markup-compatibility/2006" xmlns:p14="http://schemas.microsoft.com/office/powerpoint/2010/main">
    <mc:Choice Requires="p14">
      <p:transition spd="slow" p14:dur="2000" advTm="50510"/>
    </mc:Choice>
    <mc:Fallback xmlns="">
      <p:transition spd="slow" advTm="5051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1E65-7C22-4E99-BD6C-6556FB370214}"/>
              </a:ext>
            </a:extLst>
          </p:cNvPr>
          <p:cNvSpPr>
            <a:spLocks noGrp="1"/>
          </p:cNvSpPr>
          <p:nvPr>
            <p:ph type="title"/>
          </p:nvPr>
        </p:nvSpPr>
        <p:spPr/>
        <p:txBody>
          <a:bodyPr>
            <a:normAutofit fontScale="90000"/>
          </a:bodyPr>
          <a:lstStyle/>
          <a:p>
            <a:r>
              <a:rPr lang="en-US" dirty="0"/>
              <a:t>Particles are continuously focused transversally, while being bunched longitudinally</a:t>
            </a:r>
          </a:p>
        </p:txBody>
      </p:sp>
      <p:pic>
        <p:nvPicPr>
          <p:cNvPr id="5" name="Content Placeholder 5">
            <a:extLst>
              <a:ext uri="{FF2B5EF4-FFF2-40B4-BE49-F238E27FC236}">
                <a16:creationId xmlns:a16="http://schemas.microsoft.com/office/drawing/2014/main" id="{CB2E790A-AE2A-45F0-8B8E-528D7C7655A0}"/>
              </a:ext>
            </a:extLst>
          </p:cNvPr>
          <p:cNvPicPr>
            <a:picLocks noGrp="1" noChangeAspect="1"/>
          </p:cNvPicPr>
          <p:nvPr>
            <p:ph idx="1"/>
          </p:nvPr>
        </p:nvPicPr>
        <p:blipFill>
          <a:blip r:embed="rId3"/>
          <a:stretch>
            <a:fillRect/>
          </a:stretch>
        </p:blipFill>
        <p:spPr>
          <a:xfrm>
            <a:off x="409575" y="1952149"/>
            <a:ext cx="10245725" cy="4098290"/>
          </a:xfrm>
        </p:spPr>
      </p:pic>
      <p:sp>
        <p:nvSpPr>
          <p:cNvPr id="4" name="Slide Number Placeholder 3">
            <a:extLst>
              <a:ext uri="{FF2B5EF4-FFF2-40B4-BE49-F238E27FC236}">
                <a16:creationId xmlns:a16="http://schemas.microsoft.com/office/drawing/2014/main" id="{C6A1F5D7-3C7B-4E3B-ADDB-41EB55AE7C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F3FC66-924A-453A-AF8E-B11586EA51F1}" type="slidenum">
              <a:rPr kumimoji="0" lang="en-US" sz="1200" b="0" i="0" u="none" strike="noStrike" kern="1200" cap="none" spc="0" normalizeH="0" baseline="0" noProof="0" smtClean="0">
                <a:ln>
                  <a:noFill/>
                </a:ln>
                <a:solidFill>
                  <a:srgbClr val="ED7D31">
                    <a:lumMod val="60000"/>
                    <a:lumOff val="4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9A3A8EE-A5A8-4053-8B37-F1C0AAE42732}"/>
              </a:ext>
            </a:extLst>
          </p:cNvPr>
          <p:cNvSpPr txBox="1"/>
          <p:nvPr/>
        </p:nvSpPr>
        <p:spPr>
          <a:xfrm>
            <a:off x="478972" y="6274777"/>
            <a:ext cx="10389191" cy="461665"/>
          </a:xfrm>
          <a:prstGeom prst="rect">
            <a:avLst/>
          </a:prstGeom>
          <a:noFill/>
        </p:spPr>
        <p:txBody>
          <a:bodyPr wrap="none" rtlCol="0">
            <a:spAutoFit/>
          </a:bodyPr>
          <a:lstStyle/>
          <a:p>
            <a:r>
              <a:rPr lang="en-US" sz="2400" dirty="0">
                <a:solidFill>
                  <a:srgbClr val="C00000"/>
                </a:solidFill>
              </a:rPr>
              <a:t>Highly accurate particle in cell (PIC) simulations using well-established WARP code</a:t>
            </a:r>
          </a:p>
        </p:txBody>
      </p:sp>
    </p:spTree>
    <p:extLst>
      <p:ext uri="{BB962C8B-B14F-4D97-AF65-F5344CB8AC3E}">
        <p14:creationId xmlns:p14="http://schemas.microsoft.com/office/powerpoint/2010/main" val="1064550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3964</TotalTime>
  <Words>541</Words>
  <Application>Microsoft Office PowerPoint</Application>
  <PresentationFormat>Widescreen</PresentationFormat>
  <Paragraphs>100</Paragraphs>
  <Slides>18</Slides>
  <Notes>13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Average</vt:lpstr>
      <vt:lpstr>Calibri</vt:lpstr>
      <vt:lpstr>Calibri Light</vt:lpstr>
      <vt:lpstr>Caveat</vt:lpstr>
      <vt:lpstr>Creepster</vt:lpstr>
      <vt:lpstr>Maven Pro</vt:lpstr>
      <vt:lpstr>Nunito</vt:lpstr>
      <vt:lpstr>Times New Roman</vt:lpstr>
      <vt:lpstr>Office Theme</vt:lpstr>
      <vt:lpstr>PowerPoint Presentation</vt:lpstr>
      <vt:lpstr>PowerPoint Presentation</vt:lpstr>
      <vt:lpstr>Innovation </vt:lpstr>
      <vt:lpstr>Three Paths to Higher Currents</vt:lpstr>
      <vt:lpstr>Use of H2+ </vt:lpstr>
      <vt:lpstr>Experimental results</vt:lpstr>
      <vt:lpstr>RFQ injection </vt:lpstr>
      <vt:lpstr>PowerPoint Presentation</vt:lpstr>
      <vt:lpstr>Particles are continuously focused transversally, while being bunched longitudinally</vt:lpstr>
      <vt:lpstr>Vortex Motion</vt:lpstr>
      <vt:lpstr>Vortex Motion</vt:lpstr>
      <vt:lpstr>Vortex Motion</vt:lpstr>
      <vt:lpstr>PSI Injector II</vt:lpstr>
      <vt:lpstr>PowerPoint Presentation</vt:lpstr>
      <vt:lpstr>PowerPoint Presentation</vt:lpstr>
      <vt:lpstr>We performed highly accurate PIC simulations of our cyclotron design</vt:lpstr>
      <vt:lpstr>Beam can be extracted with good quality</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Matching of an RFQ and Multicusp Ion Source with Compact LEBT</dc:title>
  <dc:creator>Loyd Waites</dc:creator>
  <cp:lastModifiedBy>Loyd Waites</cp:lastModifiedBy>
  <cp:revision>29</cp:revision>
  <dcterms:created xsi:type="dcterms:W3CDTF">2021-05-14T14:11:17Z</dcterms:created>
  <dcterms:modified xsi:type="dcterms:W3CDTF">2021-09-09T15:03:10Z</dcterms:modified>
</cp:coreProperties>
</file>