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760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089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87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83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70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5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0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895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4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58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95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5F83-D493-4A06-B5B5-4D6262B4DA7E}" type="datetimeFigureOut">
              <a:rPr lang="en-ZA" smtClean="0"/>
              <a:t>2021/09/09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7B57-527B-4ED7-873C-69E802E29A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91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10" Type="http://schemas.openxmlformats.org/officeDocument/2006/relationships/image" Target="../media/image22.emf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" y="1014983"/>
            <a:ext cx="11695176" cy="958787"/>
          </a:xfrm>
        </p:spPr>
        <p:txBody>
          <a:bodyPr>
            <a:normAutofit/>
          </a:bodyPr>
          <a:lstStyle/>
          <a:p>
            <a:r>
              <a:rPr lang="en-ZA" sz="4400" dirty="0" smtClean="0">
                <a:latin typeface="+mn-lt"/>
              </a:rPr>
              <a:t>Spiral Inflectors for High Power Cyclotrons</a:t>
            </a:r>
            <a:endParaRPr lang="en-ZA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5616"/>
            <a:ext cx="9144000" cy="1947672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Hugo Barnard</a:t>
            </a:r>
          </a:p>
          <a:p>
            <a:r>
              <a:rPr lang="en-ZA" dirty="0" smtClean="0"/>
              <a:t>Snowmass’21 Workshop on High Intensity Cyclotrons</a:t>
            </a:r>
          </a:p>
          <a:p>
            <a:r>
              <a:rPr lang="en-ZA" dirty="0" smtClean="0"/>
              <a:t>7-9 September 2021</a:t>
            </a:r>
          </a:p>
          <a:p>
            <a:endParaRPr lang="en-ZA" dirty="0"/>
          </a:p>
          <a:p>
            <a:r>
              <a:rPr lang="en-ZA" dirty="0" smtClean="0"/>
              <a:t>hbarnard@tlabs.ac.za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1" y="5219700"/>
            <a:ext cx="38957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6" y="3673460"/>
            <a:ext cx="5458768" cy="2056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-7738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dirty="0" smtClean="0">
                <a:latin typeface="+mn-lt"/>
              </a:rPr>
              <a:t>Problems with spiral inflectors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72" y="1736661"/>
            <a:ext cx="6048756" cy="1676527"/>
          </a:xfrm>
        </p:spPr>
        <p:txBody>
          <a:bodyPr>
            <a:normAutofit/>
          </a:bodyPr>
          <a:lstStyle/>
          <a:p>
            <a:r>
              <a:rPr lang="en-ZA" sz="2000" dirty="0" smtClean="0"/>
              <a:t>Emittance blow-up from </a:t>
            </a:r>
            <a:r>
              <a:rPr lang="en-ZA" sz="2000" dirty="0" smtClean="0"/>
              <a:t>coupling (6D unchanged, projected 2D can grow)</a:t>
            </a:r>
            <a:endParaRPr lang="en-ZA" sz="2000" dirty="0" smtClean="0"/>
          </a:p>
          <a:p>
            <a:r>
              <a:rPr lang="en-ZA" sz="2000" dirty="0" smtClean="0"/>
              <a:t>Vertical </a:t>
            </a:r>
            <a:r>
              <a:rPr lang="en-ZA" sz="2000" dirty="0"/>
              <a:t>defocussing </a:t>
            </a:r>
            <a:endParaRPr lang="en-ZA" sz="2000" dirty="0" smtClean="0"/>
          </a:p>
          <a:p>
            <a:r>
              <a:rPr lang="en-ZA" sz="2000" dirty="0" smtClean="0"/>
              <a:t>Longitudinal debunching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8"/>
          <a:stretch/>
        </p:blipFill>
        <p:spPr>
          <a:xfrm>
            <a:off x="7042736" y="1140747"/>
            <a:ext cx="4247291" cy="3884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7716" y="5029199"/>
            <a:ext cx="5333900" cy="26260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5990003"/>
                <a:ext cx="32862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Z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e>
                          <m:sSup>
                            <m:sSupPr>
                              <m:ctrlP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Z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Z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Z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Z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e>
                          <m:sSup>
                            <m:sSupPr>
                              <m:ctrlP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ZA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ZA" sz="20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ZA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90003"/>
                <a:ext cx="3286284" cy="307777"/>
              </a:xfrm>
              <a:prstGeom prst="rect">
                <a:avLst/>
              </a:prstGeom>
              <a:blipFill rotWithShape="0">
                <a:blip r:embed="rId4"/>
                <a:stretch>
                  <a:fillRect r="-1299" b="-26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587806" y="5107460"/>
            <a:ext cx="55062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dirty="0" smtClean="0"/>
              <a:t>3 mm input beam diameter:</a:t>
            </a:r>
          </a:p>
          <a:p>
            <a:endParaRPr lang="en-ZA" sz="2000" dirty="0" smtClean="0"/>
          </a:p>
          <a:p>
            <a:r>
              <a:rPr lang="en-ZA" sz="2000" dirty="0" smtClean="0"/>
              <a:t>&gt; 5 mm longitudinal spread at 1</a:t>
            </a:r>
            <a:r>
              <a:rPr lang="en-ZA" sz="2000" baseline="30000" dirty="0" smtClean="0"/>
              <a:t>st</a:t>
            </a:r>
            <a:r>
              <a:rPr lang="en-ZA" sz="2000" dirty="0" smtClean="0"/>
              <a:t> acceleration gap </a:t>
            </a:r>
          </a:p>
          <a:p>
            <a:r>
              <a:rPr lang="en-ZA" sz="2000" dirty="0" smtClean="0"/>
              <a:t>≈35° </a:t>
            </a:r>
            <a:r>
              <a:rPr lang="en-ZA" sz="2000" dirty="0" err="1" smtClean="0"/>
              <a:t>rf</a:t>
            </a:r>
            <a:r>
              <a:rPr lang="en-ZA" sz="2000" dirty="0" smtClean="0"/>
              <a:t> phase spread (h=6, magnetic radius 49 mm)</a:t>
            </a:r>
            <a:endParaRPr lang="en-ZA" sz="2000" dirty="0"/>
          </a:p>
        </p:txBody>
      </p:sp>
      <p:sp>
        <p:nvSpPr>
          <p:cNvPr id="10" name="Rectangle 9"/>
          <p:cNvSpPr/>
          <p:nvPr/>
        </p:nvSpPr>
        <p:spPr>
          <a:xfrm>
            <a:off x="5254405" y="5591231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/>
              <a:t>Source [1]</a:t>
            </a:r>
            <a:endParaRPr lang="en-ZA" sz="1200" dirty="0"/>
          </a:p>
        </p:txBody>
      </p:sp>
      <p:sp>
        <p:nvSpPr>
          <p:cNvPr id="5" name="Rectangle 4"/>
          <p:cNvSpPr/>
          <p:nvPr/>
        </p:nvSpPr>
        <p:spPr>
          <a:xfrm>
            <a:off x="7575977" y="988614"/>
            <a:ext cx="3180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dirty="0" smtClean="0"/>
              <a:t>Standard Spiral Inflector (C1)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06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-142510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dirty="0" smtClean="0">
                <a:latin typeface="+mn-lt"/>
              </a:rPr>
              <a:t>Possible solution: Electric field gradients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911" y="3464997"/>
            <a:ext cx="1842416" cy="48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 smtClean="0"/>
              <a:t>Dubna (1) </a:t>
            </a:r>
            <a:endParaRPr lang="en-Z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609"/>
          <a:stretch/>
        </p:blipFill>
        <p:spPr>
          <a:xfrm>
            <a:off x="8845038" y="4249831"/>
            <a:ext cx="2435134" cy="1981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8600"/>
          <a:stretch/>
        </p:blipFill>
        <p:spPr>
          <a:xfrm>
            <a:off x="3785392" y="1201773"/>
            <a:ext cx="2296800" cy="2132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08" y="4161787"/>
            <a:ext cx="2125561" cy="2238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633" y="4059915"/>
            <a:ext cx="1982295" cy="2432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943" y="3900317"/>
            <a:ext cx="2437964" cy="2597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932" y="1123342"/>
            <a:ext cx="1885345" cy="2151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1653"/>
          <a:stretch/>
        </p:blipFill>
        <p:spPr>
          <a:xfrm>
            <a:off x="6580608" y="1082351"/>
            <a:ext cx="2160378" cy="213240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635592" y="3422230"/>
            <a:ext cx="1842416" cy="48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400" dirty="0" smtClean="0"/>
              <a:t>Sumitomo</a:t>
            </a:r>
            <a:endParaRPr lang="en-ZA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299798" y="3464997"/>
            <a:ext cx="2113050" cy="564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400" dirty="0" smtClean="0"/>
              <a:t>iThemba (C2)</a:t>
            </a:r>
            <a:endParaRPr lang="en-ZA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49344"/>
          <a:stretch/>
        </p:blipFill>
        <p:spPr>
          <a:xfrm>
            <a:off x="1025290" y="1201773"/>
            <a:ext cx="2261686" cy="18707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7950" y="3931989"/>
            <a:ext cx="5261485" cy="2688112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ounded Rectangle 18"/>
          <p:cNvSpPr/>
          <p:nvPr/>
        </p:nvSpPr>
        <p:spPr>
          <a:xfrm>
            <a:off x="6151363" y="3910941"/>
            <a:ext cx="5261485" cy="2688112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2294804" y="6359431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/>
              <a:t>Source [2]</a:t>
            </a:r>
            <a:endParaRPr lang="en-ZA" sz="1200" dirty="0"/>
          </a:p>
        </p:txBody>
      </p:sp>
      <p:sp>
        <p:nvSpPr>
          <p:cNvPr id="20" name="Rectangle 19"/>
          <p:cNvSpPr/>
          <p:nvPr/>
        </p:nvSpPr>
        <p:spPr>
          <a:xfrm>
            <a:off x="4638039" y="6338769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/>
              <a:t>Source [3]</a:t>
            </a:r>
            <a:endParaRPr lang="en-ZA" sz="1200" dirty="0"/>
          </a:p>
        </p:txBody>
      </p:sp>
      <p:sp>
        <p:nvSpPr>
          <p:cNvPr id="21" name="Rectangle 20"/>
          <p:cNvSpPr/>
          <p:nvPr/>
        </p:nvSpPr>
        <p:spPr>
          <a:xfrm>
            <a:off x="7660797" y="6332678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/>
              <a:t>Source [4]</a:t>
            </a:r>
            <a:endParaRPr lang="en-ZA" sz="12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842104" y="3461907"/>
            <a:ext cx="1842416" cy="48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400" dirty="0" smtClean="0"/>
              <a:t>Dubna (2)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229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-173768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General design</a:t>
            </a:r>
            <a:endParaRPr lang="en-ZA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872" y="1013453"/>
                <a:ext cx="5690616" cy="3554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ZA" sz="2000" dirty="0" smtClean="0"/>
                  <a:t>Non-rectangular coordinate system </a:t>
                </a:r>
                <a14:m>
                  <m:oMath xmlns:m="http://schemas.openxmlformats.org/officeDocument/2006/math"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Z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872" y="1013453"/>
                <a:ext cx="5690616" cy="355471"/>
              </a:xfrm>
              <a:blipFill rotWithShape="0">
                <a:blip r:embed="rId2"/>
                <a:stretch>
                  <a:fillRect l="-1071" t="-16949" b="-322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24" y="4295509"/>
            <a:ext cx="5447042" cy="19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4343"/>
          <a:stretch/>
        </p:blipFill>
        <p:spPr>
          <a:xfrm>
            <a:off x="8224100" y="526559"/>
            <a:ext cx="3422235" cy="3140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526255" y="3926520"/>
                <a:ext cx="39174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b="0" dirty="0" smtClean="0"/>
                  <a:t>Numerically optimised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55" y="3926520"/>
                <a:ext cx="39174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02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1308" y="1580999"/>
                <a:ext cx="889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08" y="1580999"/>
                <a:ext cx="88973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164" t="-4348" r="-5479" b="-326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3272" y="2106805"/>
                <a:ext cx="3675888" cy="611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ZA" b="0" i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2" y="2106805"/>
                <a:ext cx="3675888" cy="6111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41833" y="2875448"/>
                <a:ext cx="6711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33" y="2875448"/>
                <a:ext cx="6711196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34558" y="3525768"/>
            <a:ext cx="8086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dirty="0" smtClean="0">
                <a:solidFill>
                  <a:srgbClr val="FF0000"/>
                </a:solidFill>
              </a:rPr>
              <a:t>Q</a:t>
            </a:r>
            <a:r>
              <a:rPr lang="en-ZA" sz="2000" baseline="-25000" dirty="0" smtClean="0">
                <a:solidFill>
                  <a:srgbClr val="FF0000"/>
                </a:solidFill>
              </a:rPr>
              <a:t>1</a:t>
            </a:r>
            <a:r>
              <a:rPr lang="en-ZA" sz="2000" dirty="0" smtClean="0">
                <a:solidFill>
                  <a:srgbClr val="FF0000"/>
                </a:solidFill>
              </a:rPr>
              <a:t>(s), Q</a:t>
            </a:r>
            <a:r>
              <a:rPr lang="en-ZA" sz="2000" baseline="-25000" dirty="0" smtClean="0">
                <a:solidFill>
                  <a:srgbClr val="FF0000"/>
                </a:solidFill>
              </a:rPr>
              <a:t>2</a:t>
            </a:r>
            <a:r>
              <a:rPr lang="en-ZA" sz="2000" dirty="0" smtClean="0">
                <a:solidFill>
                  <a:srgbClr val="FF0000"/>
                </a:solidFill>
              </a:rPr>
              <a:t>(s) </a:t>
            </a:r>
            <a:r>
              <a:rPr lang="en-ZA" sz="2000" dirty="0"/>
              <a:t>design </a:t>
            </a:r>
            <a:r>
              <a:rPr lang="en-ZA" sz="2000" dirty="0" smtClean="0"/>
              <a:t>parameters, Q</a:t>
            </a:r>
            <a:r>
              <a:rPr lang="en-ZA" sz="2000" baseline="-25000" dirty="0" smtClean="0"/>
              <a:t>1</a:t>
            </a:r>
            <a:r>
              <a:rPr lang="en-ZA" sz="2000" dirty="0" smtClean="0"/>
              <a:t>=Q</a:t>
            </a:r>
            <a:r>
              <a:rPr lang="en-ZA" sz="2000" baseline="-25000" dirty="0" smtClean="0"/>
              <a:t>2</a:t>
            </a:r>
            <a:r>
              <a:rPr lang="en-ZA" sz="2000" dirty="0" smtClean="0"/>
              <a:t>=0 is traditional Belmont-Pabot design</a:t>
            </a:r>
            <a:endParaRPr lang="en-ZA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t="408" b="1394"/>
          <a:stretch/>
        </p:blipFill>
        <p:spPr>
          <a:xfrm>
            <a:off x="1241833" y="4665826"/>
            <a:ext cx="4376438" cy="16509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90456" y="420669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Q</a:t>
            </a:r>
            <a:r>
              <a:rPr lang="en-ZA" baseline="-25000" dirty="0"/>
              <a:t>1</a:t>
            </a:r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1930469" y="42001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Q</a:t>
            </a:r>
            <a:r>
              <a:rPr lang="en-ZA" baseline="-25000" dirty="0"/>
              <a:t>2</a:t>
            </a:r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7012108" y="6299851"/>
            <a:ext cx="102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Standard</a:t>
            </a:r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8665749" y="6316824"/>
            <a:ext cx="137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Vertical Only</a:t>
            </a:r>
            <a:endParaRPr lang="en-ZA" dirty="0"/>
          </a:p>
        </p:txBody>
      </p:sp>
      <p:sp>
        <p:nvSpPr>
          <p:cNvPr id="21" name="Rectangle 20"/>
          <p:cNvSpPr/>
          <p:nvPr/>
        </p:nvSpPr>
        <p:spPr>
          <a:xfrm>
            <a:off x="10579660" y="6209959"/>
            <a:ext cx="142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Vertical and Longitudinal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52273" y="1555512"/>
                <a:ext cx="147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(0,0,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273" y="1555512"/>
                <a:ext cx="147636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372" t="-2174" r="-1240" b="-326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03618" y="1518222"/>
            <a:ext cx="111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s</a:t>
            </a:r>
            <a:r>
              <a:rPr lang="en-ZA" dirty="0" smtClean="0"/>
              <a:t>ubject to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05843" y="1526438"/>
                <a:ext cx="191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0,0,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ZA" dirty="0" smtClean="0"/>
                  <a:t> </a:t>
                </a:r>
                <a:endParaRPr lang="en-ZA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843" y="1526438"/>
                <a:ext cx="1915333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6557" r="-573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6" y="-256667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Results from testing</a:t>
            </a:r>
            <a:endParaRPr lang="en-ZA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" y="1727740"/>
            <a:ext cx="5768096" cy="4919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60" y="1615313"/>
            <a:ext cx="5860524" cy="50323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2056" y="1020312"/>
            <a:ext cx="2014728" cy="579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 smtClean="0"/>
              <a:t>No buncher:</a:t>
            </a:r>
            <a:endParaRPr lang="en-ZA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478865" y="1020312"/>
            <a:ext cx="3163823" cy="46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000" dirty="0" smtClean="0"/>
              <a:t>With the buncher:</a:t>
            </a:r>
            <a:endParaRPr lang="en-ZA" sz="20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212592" y="3224492"/>
            <a:ext cx="2014728" cy="579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000" dirty="0" smtClean="0">
                <a:solidFill>
                  <a:schemeClr val="accent1">
                    <a:lumMod val="50000"/>
                  </a:schemeClr>
                </a:solidFill>
              </a:rPr>
              <a:t>Vertical Only</a:t>
            </a:r>
            <a:endParaRPr lang="en-Z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240280" y="4903940"/>
            <a:ext cx="2836860" cy="579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dirty="0" smtClean="0"/>
              <a:t>Vertical</a:t>
            </a:r>
            <a:r>
              <a:rPr lang="en-ZA" sz="2000" dirty="0" smtClean="0"/>
              <a:t> + Longitudinal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888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963" y="4491875"/>
            <a:ext cx="1906673" cy="193330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992" y="4550359"/>
            <a:ext cx="1923461" cy="190209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09" y="4540500"/>
            <a:ext cx="1959747" cy="1943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93" y="-202997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Permanent Magnet Spiral Inflector</a:t>
            </a:r>
            <a:endParaRPr lang="en-ZA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6" y="1607029"/>
            <a:ext cx="4086312" cy="3388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0984" y="2383810"/>
                <a:ext cx="1204689" cy="518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ZA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84" y="2383810"/>
                <a:ext cx="1204689" cy="5186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78482" y="2504644"/>
                <a:ext cx="1176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482" y="2504644"/>
                <a:ext cx="1176861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26667" b="-1555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0984" y="1959753"/>
                <a:ext cx="989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ZA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84" y="1959753"/>
                <a:ext cx="98905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556" t="-2174" r="-8642" b="-326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37567" y="3019294"/>
                <a:ext cx="3189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Z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 smtClean="0"/>
                  <a:t>   </a:t>
                </a:r>
                <a:r>
                  <a:rPr lang="en-ZA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ZA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Z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𝜓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0,0,</m:t>
                        </m:r>
                        <m: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𝜓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67" y="3019294"/>
                <a:ext cx="318971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101962" y="1464163"/>
            <a:ext cx="3564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dirty="0"/>
              <a:t>Potential similar to electric </a:t>
            </a:r>
            <a:r>
              <a:rPr lang="en-ZA" sz="2000" dirty="0" smtClean="0"/>
              <a:t>case:</a:t>
            </a:r>
            <a:endParaRPr lang="en-ZA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80" y="5521726"/>
            <a:ext cx="5256339" cy="627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01962" y="3508991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dirty="0" smtClean="0"/>
              <a:t>Q</a:t>
            </a:r>
            <a:r>
              <a:rPr lang="en-ZA" sz="2000" baseline="-25000" dirty="0" smtClean="0"/>
              <a:t>1</a:t>
            </a:r>
            <a:r>
              <a:rPr lang="en-ZA" sz="2000" dirty="0" smtClean="0"/>
              <a:t>, Q</a:t>
            </a:r>
            <a:r>
              <a:rPr lang="en-ZA" sz="2000" baseline="-25000" dirty="0" smtClean="0"/>
              <a:t>2</a:t>
            </a:r>
            <a:r>
              <a:rPr lang="en-ZA" sz="2000" dirty="0" smtClean="0"/>
              <a:t> – quadrupole fields</a:t>
            </a:r>
            <a:endParaRPr lang="en-ZA" sz="2000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38040" y="4683702"/>
            <a:ext cx="2792" cy="317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29559" y="5981702"/>
            <a:ext cx="5583" cy="269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92061" y="5352186"/>
            <a:ext cx="11979" cy="301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60655" y="5350865"/>
            <a:ext cx="11979" cy="301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11209" y="5981702"/>
            <a:ext cx="310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91356" y="5071977"/>
            <a:ext cx="310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154114" y="5958727"/>
            <a:ext cx="317394" cy="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204548" y="5096904"/>
            <a:ext cx="317394" cy="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031910" y="4720233"/>
            <a:ext cx="2792" cy="317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019931" y="5972849"/>
            <a:ext cx="11979" cy="301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61528" y="5533942"/>
            <a:ext cx="310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9467156" y="5533214"/>
            <a:ext cx="317394" cy="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0571341" y="5267213"/>
            <a:ext cx="2792" cy="317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1808207" y="5298656"/>
            <a:ext cx="11979" cy="301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1032594" y="6069826"/>
            <a:ext cx="310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1016350" y="4765987"/>
            <a:ext cx="317394" cy="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65979" y="4995588"/>
            <a:ext cx="252011" cy="24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8460775" y="5875873"/>
            <a:ext cx="222972" cy="193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9334301" y="5888308"/>
            <a:ext cx="229182" cy="186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468552" y="4945847"/>
            <a:ext cx="185800" cy="182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1524031" y="4909108"/>
            <a:ext cx="229182" cy="186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11514792" y="5815748"/>
            <a:ext cx="222972" cy="193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0606727" y="5826952"/>
            <a:ext cx="185800" cy="182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0544989" y="4852133"/>
            <a:ext cx="252011" cy="24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869130" y="41711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Q</a:t>
            </a:r>
            <a:r>
              <a:rPr lang="en-ZA" baseline="-25000" dirty="0"/>
              <a:t>1</a:t>
            </a:r>
            <a:endParaRPr lang="en-ZA" dirty="0"/>
          </a:p>
        </p:txBody>
      </p:sp>
      <p:sp>
        <p:nvSpPr>
          <p:cNvPr id="77" name="Rectangle 76"/>
          <p:cNvSpPr/>
          <p:nvPr/>
        </p:nvSpPr>
        <p:spPr>
          <a:xfrm>
            <a:off x="10942121" y="41711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Q</a:t>
            </a:r>
            <a:r>
              <a:rPr lang="en-ZA" baseline="-25000" dirty="0" smtClean="0"/>
              <a:t>2</a:t>
            </a:r>
            <a:endParaRPr lang="en-ZA" dirty="0"/>
          </a:p>
        </p:txBody>
      </p:sp>
      <p:sp>
        <p:nvSpPr>
          <p:cNvPr id="78" name="Rectangle 77"/>
          <p:cNvSpPr/>
          <p:nvPr/>
        </p:nvSpPr>
        <p:spPr>
          <a:xfrm>
            <a:off x="6643443" y="417116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</a:t>
            </a:r>
            <a:r>
              <a:rPr lang="en-ZA" baseline="-25000" dirty="0" smtClean="0"/>
              <a:t>0</a:t>
            </a:r>
            <a:endParaRPr lang="en-ZA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4079378" y="4954938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/>
              <a:t>Source [5]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674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-247523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Comparison of Electric and Magnetic cases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829736" y="5534561"/>
            <a:ext cx="3866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>
                <a:solidFill>
                  <a:schemeClr val="accent5">
                    <a:lumMod val="75000"/>
                  </a:schemeClr>
                </a:solidFill>
              </a:rPr>
              <a:t>C1 – Standard Electric                                 </a:t>
            </a:r>
          </a:p>
          <a:p>
            <a:r>
              <a:rPr lang="en-ZA" sz="1600" dirty="0" smtClean="0">
                <a:solidFill>
                  <a:schemeClr val="accent5">
                    <a:lumMod val="75000"/>
                  </a:schemeClr>
                </a:solidFill>
              </a:rPr>
              <a:t>C2 – Strong Vertical Focusing</a:t>
            </a:r>
          </a:p>
          <a:p>
            <a:r>
              <a:rPr lang="en-ZA" sz="1600" dirty="0" smtClean="0">
                <a:solidFill>
                  <a:schemeClr val="accent5">
                    <a:lumMod val="75000"/>
                  </a:schemeClr>
                </a:solidFill>
              </a:rPr>
              <a:t>C3 – Vertical + Longitudinal Focusing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M1 – Standard Magnetic </a:t>
            </a:r>
          </a:p>
          <a:p>
            <a:r>
              <a:rPr lang="en-ZA" sz="1600" dirty="0" smtClean="0"/>
              <a:t>In – Nominal input beam at collimator</a:t>
            </a:r>
            <a:endParaRPr lang="en-ZA" sz="1600" dirty="0"/>
          </a:p>
        </p:txBody>
      </p:sp>
      <p:sp>
        <p:nvSpPr>
          <p:cNvPr id="9" name="Rectangle 8"/>
          <p:cNvSpPr/>
          <p:nvPr/>
        </p:nvSpPr>
        <p:spPr>
          <a:xfrm>
            <a:off x="4117641" y="5534561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dirty="0" smtClean="0"/>
              <a:t>Guide: </a:t>
            </a:r>
            <a:endParaRPr lang="en-ZA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2" y="977455"/>
            <a:ext cx="110109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-265811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Practical Considerations</a:t>
            </a:r>
            <a:endParaRPr lang="en-ZA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91312" y="1198940"/>
            <a:ext cx="104213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Neodymium magnets - </a:t>
            </a:r>
            <a:r>
              <a:rPr lang="en-ZA" sz="2000" dirty="0"/>
              <a:t>M</a:t>
            </a:r>
            <a:r>
              <a:rPr lang="en-ZA" sz="2000" dirty="0" smtClean="0"/>
              <a:t>agnetisation (dipole density) </a:t>
            </a:r>
            <a:r>
              <a:rPr lang="en-ZA" sz="2000" dirty="0"/>
              <a:t>unaffected by </a:t>
            </a:r>
            <a:r>
              <a:rPr lang="en-ZA" sz="2000" dirty="0" smtClean="0"/>
              <a:t>external magnetic field?</a:t>
            </a:r>
          </a:p>
          <a:p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Temperature sensitive – Don’t operate above 80 °C - Screen off to avoid hitting it with the </a:t>
            </a:r>
            <a:r>
              <a:rPr lang="en-ZA" sz="2000" dirty="0" smtClean="0"/>
              <a:t>beam</a:t>
            </a:r>
          </a:p>
          <a:p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Sensitivity to manufacturing imperfections</a:t>
            </a:r>
            <a:r>
              <a:rPr lang="en-ZA" sz="2000" dirty="0" smtClean="0"/>
              <a:t>:</a:t>
            </a:r>
            <a:endParaRPr lang="en-ZA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80" y="2742070"/>
            <a:ext cx="3191623" cy="4115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59" y="2899797"/>
            <a:ext cx="49244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-265811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References</a:t>
            </a:r>
            <a:endParaRPr lang="en-ZA" sz="40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312" y="1176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smtClean="0"/>
              <a:t>1 - </a:t>
            </a:r>
            <a:r>
              <a:rPr lang="en-ZA" sz="1800" dirty="0"/>
              <a:t>Barnard, A. H., et al. "Longitudinal and vertical focusing with a field gradient spiral inflector." </a:t>
            </a:r>
            <a:r>
              <a:rPr lang="en-ZA" sz="1800" i="1" dirty="0"/>
              <a:t>Physical Review Accelerators and Beams</a:t>
            </a:r>
            <a:r>
              <a:rPr lang="en-ZA" sz="1800" dirty="0"/>
              <a:t> 24.2 (2021): 023501</a:t>
            </a:r>
            <a:r>
              <a:rPr lang="en-ZA" sz="1800" dirty="0" smtClean="0"/>
              <a:t>.</a:t>
            </a:r>
          </a:p>
          <a:p>
            <a:pPr marL="0" indent="0">
              <a:buNone/>
            </a:pPr>
            <a:r>
              <a:rPr lang="en-ZA" sz="1800" dirty="0" smtClean="0"/>
              <a:t>2 - </a:t>
            </a:r>
            <a:r>
              <a:rPr lang="en-ZA" sz="1800" dirty="0" err="1"/>
              <a:t>Ivanenko</a:t>
            </a:r>
            <a:r>
              <a:rPr lang="en-ZA" sz="1800" dirty="0"/>
              <a:t>, I. A. "Methods of compensation of the beam vertical divergence at the exit of spiral inflector in cyclotrons." </a:t>
            </a:r>
            <a:r>
              <a:rPr lang="en-ZA" sz="1800" i="1" dirty="0"/>
              <a:t>Proc. 21st Int. Conf. on Cyclotrons and their Applications (Cyclotrons' 16)</a:t>
            </a:r>
            <a:r>
              <a:rPr lang="en-ZA" sz="1800" dirty="0"/>
              <a:t>. 2016</a:t>
            </a:r>
            <a:r>
              <a:rPr lang="en-ZA" sz="1800" dirty="0" smtClean="0"/>
              <a:t>.</a:t>
            </a:r>
          </a:p>
          <a:p>
            <a:pPr marL="0" indent="0">
              <a:buNone/>
            </a:pPr>
            <a:r>
              <a:rPr lang="en-ZA" sz="1800" dirty="0" smtClean="0"/>
              <a:t>3 - Smirnov</a:t>
            </a:r>
            <a:r>
              <a:rPr lang="en-ZA" sz="1800" dirty="0"/>
              <a:t>, V. L. "Central Region Design in a Compact Cyclotron." </a:t>
            </a:r>
            <a:r>
              <a:rPr lang="en-ZA" sz="1800" i="1" dirty="0"/>
              <a:t>Physics of Particles and Nuclei Letters</a:t>
            </a:r>
            <a:r>
              <a:rPr lang="en-ZA" sz="1800" dirty="0"/>
              <a:t> 16.1 (2019): 34-45</a:t>
            </a:r>
            <a:r>
              <a:rPr lang="en-ZA" sz="1800" dirty="0" smtClean="0"/>
              <a:t>.</a:t>
            </a:r>
          </a:p>
          <a:p>
            <a:pPr marL="0" indent="0">
              <a:buNone/>
            </a:pPr>
            <a:r>
              <a:rPr lang="en-ZA" sz="1800" dirty="0" smtClean="0"/>
              <a:t>4 - </a:t>
            </a:r>
            <a:r>
              <a:rPr lang="en-ZA" sz="1800" dirty="0" err="1" smtClean="0"/>
              <a:t>Tsutsui</a:t>
            </a:r>
            <a:r>
              <a:rPr lang="en-ZA" sz="1800" dirty="0" smtClean="0"/>
              <a:t>, H. </a:t>
            </a:r>
            <a:r>
              <a:rPr lang="en-ZA" sz="1800" dirty="0"/>
              <a:t>Patent EP2391190A2, JP </a:t>
            </a:r>
            <a:r>
              <a:rPr lang="en-ZA" sz="1800" dirty="0" smtClean="0"/>
              <a:t>2010120716 (2010)</a:t>
            </a:r>
          </a:p>
          <a:p>
            <a:pPr marL="0" indent="0">
              <a:buNone/>
            </a:pPr>
            <a:r>
              <a:rPr lang="en-ZA" sz="1800" dirty="0" smtClean="0"/>
              <a:t>5 - </a:t>
            </a:r>
            <a:r>
              <a:rPr lang="en-ZA" sz="1800" dirty="0" err="1"/>
              <a:t>Calabretta</a:t>
            </a:r>
            <a:r>
              <a:rPr lang="en-ZA" sz="1800" dirty="0"/>
              <a:t>, Luciano, Mario Maggiore, and Danilo </a:t>
            </a:r>
            <a:r>
              <a:rPr lang="en-ZA" sz="1800" dirty="0" err="1"/>
              <a:t>Rifuggiato</a:t>
            </a:r>
            <a:r>
              <a:rPr lang="en-ZA" sz="1800" dirty="0"/>
              <a:t>. "Review of High Power Cyclotrons and Their Applications." </a:t>
            </a:r>
            <a:r>
              <a:rPr lang="en-ZA" sz="1800" i="1" dirty="0"/>
              <a:t>22nd Int. Conf. on Cyclotrons and their Applications (Cyclotrons' 19), Cape Town, South Africa, 23-27 September 2019</a:t>
            </a:r>
            <a:r>
              <a:rPr lang="en-ZA" sz="1800" dirty="0"/>
              <a:t>. JACOW Publishing, Geneva, Switzerland, 2020.</a:t>
            </a:r>
          </a:p>
        </p:txBody>
      </p:sp>
    </p:spTree>
    <p:extLst>
      <p:ext uri="{BB962C8B-B14F-4D97-AF65-F5344CB8AC3E}">
        <p14:creationId xmlns:p14="http://schemas.microsoft.com/office/powerpoint/2010/main" val="1918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299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Office Theme</vt:lpstr>
      <vt:lpstr>Spiral Inflectors for High Power Cyclotrons</vt:lpstr>
      <vt:lpstr>Problems with spiral inflectors</vt:lpstr>
      <vt:lpstr>Possible solution: Electric field gradients</vt:lpstr>
      <vt:lpstr>General design</vt:lpstr>
      <vt:lpstr>Results from testing</vt:lpstr>
      <vt:lpstr>Permanent Magnet Spiral Inflector</vt:lpstr>
      <vt:lpstr>Comparison of Electric and Magnetic cases</vt:lpstr>
      <vt:lpstr>Practical Considerations</vt:lpstr>
      <vt:lpstr>References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Gradient Spiral Inflectors</dc:title>
  <dc:creator>Hugo</dc:creator>
  <cp:lastModifiedBy>Hugo</cp:lastModifiedBy>
  <cp:revision>49</cp:revision>
  <dcterms:created xsi:type="dcterms:W3CDTF">2021-09-07T06:06:50Z</dcterms:created>
  <dcterms:modified xsi:type="dcterms:W3CDTF">2021-09-09T10:04:06Z</dcterms:modified>
</cp:coreProperties>
</file>