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7" r:id="rId2"/>
  </p:sldMasterIdLst>
  <p:notesMasterIdLst>
    <p:notesMasterId r:id="rId43"/>
  </p:notesMasterIdLst>
  <p:sldIdLst>
    <p:sldId id="294" r:id="rId3"/>
    <p:sldId id="297" r:id="rId4"/>
    <p:sldId id="295" r:id="rId5"/>
    <p:sldId id="589" r:id="rId6"/>
    <p:sldId id="590" r:id="rId7"/>
    <p:sldId id="591" r:id="rId8"/>
    <p:sldId id="299" r:id="rId9"/>
    <p:sldId id="298" r:id="rId10"/>
    <p:sldId id="301" r:id="rId11"/>
    <p:sldId id="300" r:id="rId12"/>
    <p:sldId id="595" r:id="rId13"/>
    <p:sldId id="612" r:id="rId14"/>
    <p:sldId id="613" r:id="rId15"/>
    <p:sldId id="584" r:id="rId16"/>
    <p:sldId id="587" r:id="rId17"/>
    <p:sldId id="588" r:id="rId18"/>
    <p:sldId id="586" r:id="rId19"/>
    <p:sldId id="609" r:id="rId20"/>
    <p:sldId id="555" r:id="rId21"/>
    <p:sldId id="560" r:id="rId22"/>
    <p:sldId id="307" r:id="rId23"/>
    <p:sldId id="592" r:id="rId24"/>
    <p:sldId id="498" r:id="rId25"/>
    <p:sldId id="583" r:id="rId26"/>
    <p:sldId id="608" r:id="rId27"/>
    <p:sldId id="260" r:id="rId28"/>
    <p:sldId id="261" r:id="rId29"/>
    <p:sldId id="262" r:id="rId30"/>
    <p:sldId id="263" r:id="rId31"/>
    <p:sldId id="259" r:id="rId32"/>
    <p:sldId id="603" r:id="rId33"/>
    <p:sldId id="604" r:id="rId34"/>
    <p:sldId id="607" r:id="rId35"/>
    <p:sldId id="264" r:id="rId36"/>
    <p:sldId id="265" r:id="rId37"/>
    <p:sldId id="266" r:id="rId38"/>
    <p:sldId id="500" r:id="rId39"/>
    <p:sldId id="581" r:id="rId40"/>
    <p:sldId id="610" r:id="rId41"/>
    <p:sldId id="611" r:id="rId42"/>
  </p:sldIdLst>
  <p:sldSz cx="12192000" cy="6858000"/>
  <p:notesSz cx="6858000" cy="9144000"/>
  <p:defaultTextStyle>
    <a:defPPr marL="0" marR="0" indent="0" algn="l" defTabSz="121917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609585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1219170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828754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2438339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3047924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3657509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4267093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4876678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kenbu" initials="p" lastIdx="1" clrIdx="0">
    <p:extLst>
      <p:ext uri="{19B8F6BF-5375-455C-9EA6-DF929625EA0E}">
        <p15:presenceInfo xmlns:p15="http://schemas.microsoft.com/office/powerpoint/2012/main" userId="pinkenb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E303"/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27" autoAdjust="0"/>
    <p:restoredTop sz="94669"/>
  </p:normalViewPr>
  <p:slideViewPr>
    <p:cSldViewPr snapToGrid="0" snapToObjects="1">
      <p:cViewPr>
        <p:scale>
          <a:sx n="178" d="100"/>
          <a:sy n="178" d="100"/>
        </p:scale>
        <p:origin x="7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533"/>
      </a:spcBef>
      <a:defRPr sz="1600">
        <a:latin typeface="+mn-lt"/>
        <a:ea typeface="+mn-ea"/>
        <a:cs typeface="+mn-cs"/>
        <a:sym typeface="Calibri"/>
      </a:defRPr>
    </a:lvl1pPr>
    <a:lvl2pPr indent="304792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2pPr>
    <a:lvl3pPr indent="609585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3pPr>
    <a:lvl4pPr indent="914377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4pPr>
    <a:lvl5pPr indent="1219170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5pPr>
    <a:lvl6pPr indent="1523962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6pPr>
    <a:lvl7pPr indent="1828754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7pPr>
    <a:lvl8pPr indent="2133547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8pPr>
    <a:lvl9pPr indent="2438339" latinLnBrk="0">
      <a:spcBef>
        <a:spcPts val="533"/>
      </a:spcBef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4101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7AC5-13E9-9023-27A9-3BC79F43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80A90-3C1F-75F7-DF14-72F51EF57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0343E-EB7D-2FEE-C56D-8A670D20D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31318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25919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AAAAK+HelveticaNeue"/>
              </a:rPr>
              <a:t>With the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AAAAI+HelveticaNeue-Bold"/>
              </a:rPr>
              <a:t>target luminosity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AAAAK+HelveticaNeue"/>
              </a:rPr>
              <a:t>, sPHENIX can measure the modifications in detail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4750-C25E-47D4-A0E7-3CFF243B64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02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9F162-4DC3-8BAE-CE90-B96AE886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01169-12CB-C5BE-8DC8-7CDF413F3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1FA23-FC68-89EB-BF5B-7AB950743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AAAAK+HelveticaNeue"/>
              </a:rPr>
              <a:t>With the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AAAAI+HelveticaNeue-Bold"/>
              </a:rPr>
              <a:t>target luminosity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AAAAK+HelveticaNeue"/>
              </a:rPr>
              <a:t>, sPHENIX can measure the modifications in detail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A1814-2897-C571-F06C-4D67D5CEE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4750-C25E-47D4-A0E7-3CFF243B64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8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dec30e2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dec30e2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dec30e22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dec30e22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dec30e22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dec30e22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dec30e22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dec30e22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dec30e22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dec30e22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85707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f27e7baf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3f27e7baf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dec30e22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dec30e22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AAAAK+HelveticaNeue"/>
              </a:rPr>
              <a:t>Multi-scale probes (jets over a wide kinematic range, heavy flavor, quarkonia)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4750-C25E-47D4-A0E7-3CFF243B64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36945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467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2872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C361-1411-4023-DFD4-3DFBFBCB6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E686C-5F2E-1486-C664-85F85994B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3717F-37B4-C5B9-36DD-2324C9390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8386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2872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0269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2956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59E0D9-AED8-C2C3-E1C8-A714D96A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675"/>
            <a:ext cx="3022852" cy="858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B6D93-B6B5-0F86-42A8-CFE406E94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6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15F53-4032-B66D-9EE7-3C2ECBEB9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250" y="760262"/>
            <a:ext cx="10887499" cy="125085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10B3B-5CEF-6D67-9745-7AEEEFF043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88127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Christof Roland / MIT</a:t>
            </a:r>
          </a:p>
          <a:p>
            <a:r>
              <a:rPr lang="en-US" dirty="0"/>
              <a:t>For the </a:t>
            </a:r>
            <a:r>
              <a:rPr lang="en-US" dirty="0" err="1"/>
              <a:t>sPhenix</a:t>
            </a:r>
            <a:r>
              <a:rPr lang="en-US" dirty="0"/>
              <a:t> Collaboration</a:t>
            </a:r>
          </a:p>
        </p:txBody>
      </p:sp>
      <p:pic>
        <p:nvPicPr>
          <p:cNvPr id="7" name="Picture 6" descr="A blue circle with white text&#10;&#10;Description automatically generated">
            <a:extLst>
              <a:ext uri="{FF2B5EF4-FFF2-40B4-BE49-F238E27FC236}">
                <a16:creationId xmlns:a16="http://schemas.microsoft.com/office/drawing/2014/main" id="{96A9E0F0-7EAF-ECD1-FDFB-6FBED1D69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56" y="5815065"/>
            <a:ext cx="2014992" cy="10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592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1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up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EDB83BD8-D881-14C4-53CE-B2F731EB7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65" y="1501899"/>
            <a:ext cx="7688339" cy="42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0058" y="6506161"/>
            <a:ext cx="311943" cy="3385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6378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740F-38A7-A1B7-B1DE-559BDDC7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32FD0-6E30-38AB-D3E2-F2885670A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45B3-9C0C-C609-2F22-ACFF5404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034D6-A8DE-C89A-1EF5-782B54DB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ED4DC-2C96-4134-5D60-A9D19E87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859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4396-4B8E-150D-0D46-1BF4C8D7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A906-44D2-EBA5-C3F4-B0B72E85E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27430-6DC9-6D0C-0C6A-79B8ED55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0BDF7-C4F1-5F35-99C4-7D6E495D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275EA-237E-8F5D-2730-B6756E4D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1D7E8-E643-FAA2-2E06-9A0070EB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945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3565-61FB-09E1-B215-C274D8BF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DEE0-64D5-AB90-D6B0-368EE2F2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A4C08-CF41-8182-A7E2-203252C8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27DAB-F49E-CA28-8346-7654DC08E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DA762-3B12-57E5-4F88-DCD24309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0530A-B344-9B84-D1E2-98CC9189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CA0D1-4268-787D-D783-520EF3BD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AF3C0-2B78-AE29-D58B-D6F90572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413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8A4B-E48C-9CE7-C3D7-0675A654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06869-9484-EA9F-FCC1-E7E0A492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8D847-62AE-3154-B22A-D91DCB13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4D621-BAC6-58AF-275A-AAD45C27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0274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30F5-FF7F-D2A8-2576-534FB99E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98EA2-E950-9170-D1CC-4AFFD8FDF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D4EF6-2BA2-3200-9152-EEE9D049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907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0A4C-F229-2BD0-DB6D-6E2A6446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98D4C-CB23-69B8-EF48-35AE60DF0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2A493-8D3B-26A9-AB93-2F661B2C5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442AF-FDDE-B794-BBA1-7C932180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52A17-9CBB-286D-6016-A80E29B2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B1C8A-24A0-A21A-5F0D-B54F2401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877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766-4D32-0F38-90ED-27D50963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E17F8-11E7-7E73-B3F4-0E766C67C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D70E-FBA1-363F-5ECE-AFD5FFA2D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1D03E-F7A5-E028-0A2F-C8B93998E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3A61-106E-0204-6565-B52E4802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94A9-88A9-F468-17EC-63513D9E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626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5F45-34B6-1404-734F-BBD65C54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9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4C1A4-2EFF-7C08-1DDA-9A890B04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8435" y="6356350"/>
            <a:ext cx="289824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4B0F5-4825-2F29-20E8-034D1A7E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1782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41941786-6F0A-8740-9A31-C5C3C23C83C4}" type="slidenum">
              <a:rPr lang="en-DE" smtClean="0"/>
              <a:pPr/>
              <a:t>‹#›</a:t>
            </a:fld>
            <a:endParaRPr lang="en-DE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9812DD1C-27E8-D416-3648-6F67F7F01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3"/>
            <a:ext cx="1431445" cy="7115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>
            <a:extLst>
              <a:ext uri="{FF2B5EF4-FFF2-40B4-BE49-F238E27FC236}">
                <a16:creationId xmlns:a16="http://schemas.microsoft.com/office/drawing/2014/main" id="{19F1025B-4317-FA0A-5DA5-C16BB872C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337"/>
            <a:ext cx="10972800" cy="72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>
              <a:defRPr sz="4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" name="Straight Connector 7">
            <a:extLst>
              <a:ext uri="{FF2B5EF4-FFF2-40B4-BE49-F238E27FC236}">
                <a16:creationId xmlns:a16="http://schemas.microsoft.com/office/drawing/2014/main" id="{86FA1505-1F9E-9243-F295-90E445E317F0}"/>
              </a:ext>
            </a:extLst>
          </p:cNvPr>
          <p:cNvSpPr/>
          <p:nvPr userDrawn="1"/>
        </p:nvSpPr>
        <p:spPr>
          <a:xfrm>
            <a:off x="507999" y="787400"/>
            <a:ext cx="11166765" cy="0"/>
          </a:xfrm>
          <a:prstGeom prst="line">
            <a:avLst/>
          </a:prstGeom>
          <a:ln w="28575">
            <a:solidFill>
              <a:srgbClr val="2089D7"/>
            </a:solidFill>
          </a:ln>
        </p:spPr>
        <p:txBody>
          <a:bodyPr lIns="60959" rIns="60959"/>
          <a:lstStyle/>
          <a:p>
            <a:endParaRPr sz="320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CA9F00A-0108-6B62-3D1B-C5F5E04CF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6" y="1152939"/>
            <a:ext cx="10787269" cy="5088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2171C7-7AC5-6B70-CB43-B4B99AE26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296"/>
            <a:ext cx="1303283" cy="370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AE2EF0-F881-819E-2543-901CFE2E46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23" y="6265213"/>
            <a:ext cx="1235403" cy="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25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9DDE-F60A-EDBE-C424-760EB10A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EAD83-14B6-F3BE-560C-529753C93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73A13-6FF5-20E3-586E-4DB4A123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2A689-8121-DD7E-CD5F-4B719873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19BFC-AC2B-3B17-65AD-E0F6D168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7349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C7244-6F46-A593-F88D-3A8B77503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DA00B-58E8-0F4A-A94A-1E3DFFB7D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2940B-CF9F-D6DA-E470-7BE8B4D5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D355D-2221-5A18-244D-AA7407CC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F87D3-1ABE-402E-7DA9-734752C6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4764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A4CDA4-B8FF-43CA-BA51-83A3CF7B0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6" y="1152939"/>
            <a:ext cx="10787269" cy="5088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F1A8A6-7710-EB38-91C4-EFCA99D0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9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D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82F994-42DF-8F39-8343-F1612ECF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8435" y="6356350"/>
            <a:ext cx="289824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BEA375-4BB1-4D91-5BA3-A90D93F8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1782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41941786-6F0A-8740-9A31-C5C3C23C83C4}" type="slidenum">
              <a:rPr lang="en-DE" smtClean="0"/>
              <a:pPr/>
              <a:t>‹#›</a:t>
            </a:fld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90C1C-7762-958B-C3FD-E20FA77E9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296"/>
            <a:ext cx="1303283" cy="370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2BCE4-33F6-0513-2F47-20FB3527DF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23" y="6265213"/>
            <a:ext cx="1235403" cy="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71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929B6-3907-1937-79B7-574498CF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9D416-6644-F714-3FFE-D4F3780F5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97664-C996-6C75-BEFF-5E7CA4F6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29FBF-1126-D23B-2448-97A3EBC0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EC8A-9CF2-E2FB-0CF6-ADF4EDCD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95398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5EDC-E200-014B-CB39-143FED2E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8A1FD-DC5F-17F1-ACD7-81FBC5BDD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‹#›</a:t>
            </a:fld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ABFF-B32B-EEB3-7B3F-CDB026D27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47D5-9058-F5BC-9214-93697E400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459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0CD9F8F-8841-B6E5-80D7-2A4E2E94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95250"/>
            <a:ext cx="12011025" cy="1143000"/>
          </a:xfrm>
        </p:spPr>
        <p:txBody>
          <a:bodyPr lIns="45720" rIns="45720" anchor="ctr" anchorCtr="0">
            <a:no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D38AD66-62D2-5D0A-2D58-F2903F3B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4EED488-F728-BC87-38C8-275F6A00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4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21AECA-FE12-ADAC-ED50-025F1054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333500"/>
            <a:ext cx="5962650" cy="4991100"/>
          </a:xfrm>
        </p:spPr>
        <p:txBody>
          <a:bodyPr lIns="45720" rIns="4572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0660CD-642F-535D-1A69-FB37B7EE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95250"/>
            <a:ext cx="12011025" cy="1143000"/>
          </a:xfrm>
        </p:spPr>
        <p:txBody>
          <a:bodyPr lIns="45720" rIns="45720" anchor="ctr" anchorCtr="0">
            <a:no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 descr="A blue circle with white text&#10;&#10;Description automatically generated">
            <a:extLst>
              <a:ext uri="{FF2B5EF4-FFF2-40B4-BE49-F238E27FC236}">
                <a16:creationId xmlns:a16="http://schemas.microsoft.com/office/drawing/2014/main" id="{C4D8A081-B75A-400A-F798-AEA6848B8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95250"/>
            <a:ext cx="2238375" cy="11585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2F22C7-E2AF-60DE-8FED-AD765DDC968E}"/>
              </a:ext>
            </a:extLst>
          </p:cNvPr>
          <p:cNvSpPr txBox="1"/>
          <p:nvPr userDrawn="1"/>
        </p:nvSpPr>
        <p:spPr>
          <a:xfrm>
            <a:off x="6143625" y="6400800"/>
            <a:ext cx="2933700" cy="371475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rgbClr val="1F89D7"/>
                </a:solidFill>
              </a:rPr>
              <a:t>T. Mengel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5A33618E-1E8D-2E9D-85C0-E7E4F5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C49DE96-112A-2999-DE59-BC516C6E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9B970B2-B6EB-767E-19E8-D7607F21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3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PHENIX Detector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F2668F8-04A9-6530-810A-AB2F311054F2}"/>
              </a:ext>
            </a:extLst>
          </p:cNvPr>
          <p:cNvSpPr txBox="1"/>
          <p:nvPr userDrawn="1"/>
        </p:nvSpPr>
        <p:spPr>
          <a:xfrm>
            <a:off x="6143625" y="6400800"/>
            <a:ext cx="2933700" cy="371475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T. Mengel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7C0166-D0ED-EE89-48DD-ED1647983BF7}"/>
              </a:ext>
            </a:extLst>
          </p:cNvPr>
          <p:cNvSpPr/>
          <p:nvPr userDrawn="1"/>
        </p:nvSpPr>
        <p:spPr>
          <a:xfrm>
            <a:off x="737179" y="2083181"/>
            <a:ext cx="910053" cy="326572"/>
          </a:xfrm>
          <a:prstGeom prst="roundRect">
            <a:avLst/>
          </a:prstGeom>
          <a:solidFill>
            <a:srgbClr val="6868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76480B-D7FD-F981-A4C6-E82A6BAB3F76}"/>
              </a:ext>
            </a:extLst>
          </p:cNvPr>
          <p:cNvCxnSpPr>
            <a:cxnSpLocks/>
            <a:stCxn id="7" idx="1"/>
          </p:cNvCxnSpPr>
          <p:nvPr userDrawn="1"/>
        </p:nvCxnSpPr>
        <p:spPr>
          <a:xfrm flipH="1">
            <a:off x="9077325" y="4048417"/>
            <a:ext cx="1115314" cy="141920"/>
          </a:xfrm>
          <a:prstGeom prst="straightConnector1">
            <a:avLst/>
          </a:prstGeom>
          <a:ln w="38100">
            <a:solidFill>
              <a:srgbClr val="610D0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80DD2D-6634-AB4D-D7E6-1C8356BAAC82}"/>
              </a:ext>
            </a:extLst>
          </p:cNvPr>
          <p:cNvSpPr/>
          <p:nvPr userDrawn="1"/>
        </p:nvSpPr>
        <p:spPr>
          <a:xfrm>
            <a:off x="10192639" y="3885131"/>
            <a:ext cx="1285698" cy="326572"/>
          </a:xfrm>
          <a:prstGeom prst="roundRect">
            <a:avLst/>
          </a:prstGeom>
          <a:solidFill>
            <a:srgbClr val="610D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MBD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DF999F-BDF7-2ECE-8816-0ABD8C3537A4}"/>
              </a:ext>
            </a:extLst>
          </p:cNvPr>
          <p:cNvCxnSpPr>
            <a:cxnSpLocks/>
            <a:stCxn id="5" idx="3"/>
          </p:cNvCxnSpPr>
          <p:nvPr userDrawn="1"/>
        </p:nvCxnSpPr>
        <p:spPr>
          <a:xfrm>
            <a:off x="1647232" y="2246467"/>
            <a:ext cx="1181693" cy="315536"/>
          </a:xfrm>
          <a:prstGeom prst="line">
            <a:avLst/>
          </a:prstGeom>
          <a:ln w="38100">
            <a:solidFill>
              <a:srgbClr val="7B7918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8735E8-8F36-A28C-AED1-FEA2F5DACCFE}"/>
              </a:ext>
            </a:extLst>
          </p:cNvPr>
          <p:cNvSpPr/>
          <p:nvPr userDrawn="1"/>
        </p:nvSpPr>
        <p:spPr>
          <a:xfrm>
            <a:off x="713663" y="3654271"/>
            <a:ext cx="910053" cy="326572"/>
          </a:xfrm>
          <a:prstGeom prst="roundRect">
            <a:avLst/>
          </a:prstGeom>
          <a:solidFill>
            <a:srgbClr val="B061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7CF3CA-BA87-04F4-70BD-9B7A2DB84FB1}"/>
              </a:ext>
            </a:extLst>
          </p:cNvPr>
          <p:cNvCxnSpPr>
            <a:cxnSpLocks/>
            <a:stCxn id="11" idx="3"/>
          </p:cNvCxnSpPr>
          <p:nvPr userDrawn="1"/>
        </p:nvCxnSpPr>
        <p:spPr>
          <a:xfrm>
            <a:off x="1623716" y="2925835"/>
            <a:ext cx="2681584" cy="0"/>
          </a:xfrm>
          <a:prstGeom prst="straightConnector1">
            <a:avLst/>
          </a:prstGeom>
          <a:ln w="38100">
            <a:solidFill>
              <a:srgbClr val="09740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1A312F-C9EE-8B7C-567A-D03EDB178B4F}"/>
              </a:ext>
            </a:extLst>
          </p:cNvPr>
          <p:cNvSpPr/>
          <p:nvPr userDrawn="1"/>
        </p:nvSpPr>
        <p:spPr>
          <a:xfrm>
            <a:off x="615808" y="2762549"/>
            <a:ext cx="1007908" cy="326572"/>
          </a:xfrm>
          <a:prstGeom prst="roundRect">
            <a:avLst/>
          </a:prstGeom>
          <a:solidFill>
            <a:srgbClr val="0974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F94AB1-76F6-1FEE-7AF0-E3A5682C1BE2}"/>
              </a:ext>
            </a:extLst>
          </p:cNvPr>
          <p:cNvCxnSpPr>
            <a:cxnSpLocks/>
            <a:stCxn id="9" idx="3"/>
          </p:cNvCxnSpPr>
          <p:nvPr userDrawn="1"/>
        </p:nvCxnSpPr>
        <p:spPr>
          <a:xfrm flipV="1">
            <a:off x="1623716" y="3308024"/>
            <a:ext cx="2947567" cy="509533"/>
          </a:xfrm>
          <a:prstGeom prst="line">
            <a:avLst/>
          </a:prstGeom>
          <a:ln w="38100">
            <a:solidFill>
              <a:srgbClr val="B0618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6317F0-7AE1-E891-5A57-057E7B33A282}"/>
              </a:ext>
            </a:extLst>
          </p:cNvPr>
          <p:cNvCxnSpPr>
            <a:cxnSpLocks/>
            <a:stCxn id="14" idx="1"/>
          </p:cNvCxnSpPr>
          <p:nvPr userDrawn="1"/>
        </p:nvCxnSpPr>
        <p:spPr>
          <a:xfrm flipH="1" flipV="1">
            <a:off x="9342783" y="3155175"/>
            <a:ext cx="859403" cy="59553"/>
          </a:xfrm>
          <a:prstGeom prst="straightConnector1">
            <a:avLst/>
          </a:prstGeom>
          <a:ln w="38100">
            <a:solidFill>
              <a:srgbClr val="33748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D6D805-D1CD-33D1-D2B5-04CB879B8C92}"/>
              </a:ext>
            </a:extLst>
          </p:cNvPr>
          <p:cNvSpPr/>
          <p:nvPr userDrawn="1"/>
        </p:nvSpPr>
        <p:spPr>
          <a:xfrm>
            <a:off x="10202186" y="3051442"/>
            <a:ext cx="1285698" cy="326572"/>
          </a:xfrm>
          <a:prstGeom prst="roundRect">
            <a:avLst/>
          </a:prstGeom>
          <a:solidFill>
            <a:srgbClr val="3374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iHCAL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BBB87-3DF3-A62D-B44F-35E49D3C1862}"/>
              </a:ext>
            </a:extLst>
          </p:cNvPr>
          <p:cNvCxnSpPr>
            <a:cxnSpLocks/>
            <a:stCxn id="16" idx="3"/>
          </p:cNvCxnSpPr>
          <p:nvPr userDrawn="1"/>
        </p:nvCxnSpPr>
        <p:spPr>
          <a:xfrm flipV="1">
            <a:off x="1795498" y="1106402"/>
            <a:ext cx="1938302" cy="545474"/>
          </a:xfrm>
          <a:prstGeom prst="straightConnector1">
            <a:avLst/>
          </a:prstGeom>
          <a:ln w="38100">
            <a:solidFill>
              <a:srgbClr val="6C2E1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737FF8-E8E5-054C-FC00-C6D54F729C1F}"/>
              </a:ext>
            </a:extLst>
          </p:cNvPr>
          <p:cNvSpPr/>
          <p:nvPr userDrawn="1"/>
        </p:nvSpPr>
        <p:spPr>
          <a:xfrm>
            <a:off x="452438" y="1488590"/>
            <a:ext cx="1343060" cy="326572"/>
          </a:xfrm>
          <a:prstGeom prst="roundRect">
            <a:avLst/>
          </a:prstGeom>
          <a:solidFill>
            <a:srgbClr val="6C2E1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3C165A-D3AA-9C02-7C43-B97627AA5F27}"/>
              </a:ext>
            </a:extLst>
          </p:cNvPr>
          <p:cNvCxnSpPr>
            <a:cxnSpLocks/>
            <a:stCxn id="23" idx="1"/>
          </p:cNvCxnSpPr>
          <p:nvPr userDrawn="1"/>
        </p:nvCxnSpPr>
        <p:spPr>
          <a:xfrm flipH="1" flipV="1">
            <a:off x="8364772" y="1022350"/>
            <a:ext cx="1829497" cy="694108"/>
          </a:xfrm>
          <a:prstGeom prst="straightConnector1">
            <a:avLst/>
          </a:prstGeom>
          <a:ln w="38100">
            <a:solidFill>
              <a:srgbClr val="202325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EBD3BBA-ABF9-20CE-4BE5-0DDE005477F8}"/>
              </a:ext>
            </a:extLst>
          </p:cNvPr>
          <p:cNvSpPr/>
          <p:nvPr userDrawn="1"/>
        </p:nvSpPr>
        <p:spPr>
          <a:xfrm>
            <a:off x="10194269" y="1553172"/>
            <a:ext cx="1285698" cy="326572"/>
          </a:xfrm>
          <a:prstGeom prst="roundRect">
            <a:avLst/>
          </a:prstGeom>
          <a:solidFill>
            <a:srgbClr val="20232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oHCAL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352954-96AC-A1F8-3A75-21EFAF1BB9EC}"/>
              </a:ext>
            </a:extLst>
          </p:cNvPr>
          <p:cNvSpPr/>
          <p:nvPr userDrawn="1"/>
        </p:nvSpPr>
        <p:spPr>
          <a:xfrm>
            <a:off x="10383693" y="4824399"/>
            <a:ext cx="918003" cy="326572"/>
          </a:xfrm>
          <a:prstGeom prst="roundRect">
            <a:avLst/>
          </a:prstGeom>
          <a:solidFill>
            <a:srgbClr val="BEB9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155EAE-2821-F293-E489-58A5704D7FE2}"/>
              </a:ext>
            </a:extLst>
          </p:cNvPr>
          <p:cNvCxnSpPr>
            <a:cxnSpLocks/>
            <a:stCxn id="24" idx="1"/>
          </p:cNvCxnSpPr>
          <p:nvPr userDrawn="1"/>
        </p:nvCxnSpPr>
        <p:spPr>
          <a:xfrm flipH="1" flipV="1">
            <a:off x="7323151" y="3972677"/>
            <a:ext cx="3060542" cy="1015008"/>
          </a:xfrm>
          <a:prstGeom prst="line">
            <a:avLst/>
          </a:prstGeom>
          <a:ln w="38100">
            <a:solidFill>
              <a:srgbClr val="BEB92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26A8FD-00A4-3015-04DA-4F09DE557134}"/>
              </a:ext>
            </a:extLst>
          </p:cNvPr>
          <p:cNvCxnSpPr>
            <a:cxnSpLocks/>
            <a:stCxn id="27" idx="1"/>
          </p:cNvCxnSpPr>
          <p:nvPr userDrawn="1"/>
        </p:nvCxnSpPr>
        <p:spPr>
          <a:xfrm flipH="1">
            <a:off x="7620718" y="2480437"/>
            <a:ext cx="2571572" cy="0"/>
          </a:xfrm>
          <a:prstGeom prst="straightConnector1">
            <a:avLst/>
          </a:prstGeom>
          <a:ln w="38100">
            <a:solidFill>
              <a:srgbClr val="3472B7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D21965-039F-018D-88C1-19F2A0EACAFD}"/>
              </a:ext>
            </a:extLst>
          </p:cNvPr>
          <p:cNvSpPr/>
          <p:nvPr userDrawn="1"/>
        </p:nvSpPr>
        <p:spPr>
          <a:xfrm>
            <a:off x="10192290" y="2317151"/>
            <a:ext cx="1285698" cy="326572"/>
          </a:xfrm>
          <a:prstGeom prst="roundRect">
            <a:avLst/>
          </a:prstGeom>
          <a:solidFill>
            <a:srgbClr val="3472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EMCAL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D1B33D-8202-8B62-96AB-06E946599630}"/>
              </a:ext>
            </a:extLst>
          </p:cNvPr>
          <p:cNvCxnSpPr>
            <a:cxnSpLocks/>
            <a:stCxn id="29" idx="1"/>
          </p:cNvCxnSpPr>
          <p:nvPr userDrawn="1"/>
        </p:nvCxnSpPr>
        <p:spPr>
          <a:xfrm flipH="1" flipV="1">
            <a:off x="7871791" y="4910310"/>
            <a:ext cx="2248030" cy="859418"/>
          </a:xfrm>
          <a:prstGeom prst="straightConnector1">
            <a:avLst/>
          </a:prstGeom>
          <a:ln w="38100">
            <a:solidFill>
              <a:srgbClr val="610D0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ECBFC74-DEEA-A3CF-A6E6-0C836FB61C16}"/>
              </a:ext>
            </a:extLst>
          </p:cNvPr>
          <p:cNvSpPr/>
          <p:nvPr userDrawn="1"/>
        </p:nvSpPr>
        <p:spPr>
          <a:xfrm>
            <a:off x="10119821" y="5606442"/>
            <a:ext cx="1285698" cy="326572"/>
          </a:xfrm>
          <a:prstGeom prst="roundRect">
            <a:avLst/>
          </a:prstGeom>
          <a:solidFill>
            <a:srgbClr val="610D0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CF699-BA2D-BFFE-24B3-58A953D1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" y="4692650"/>
            <a:ext cx="12011025" cy="1143000"/>
          </a:xfrm>
          <a:noFill/>
        </p:spPr>
        <p:txBody>
          <a:bodyPr lIns="45720" rIns="45720" anchor="ctr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0" name="Picture 39" descr="A blue circle with white text&#10;&#10;Description automatically generated">
            <a:extLst>
              <a:ext uri="{FF2B5EF4-FFF2-40B4-BE49-F238E27FC236}">
                <a16:creationId xmlns:a16="http://schemas.microsoft.com/office/drawing/2014/main" id="{62F23AF8-B5E2-FDD5-18FF-FC7E18C512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3" y="12375"/>
            <a:ext cx="2238375" cy="1158554"/>
          </a:xfrm>
          <a:prstGeom prst="rect">
            <a:avLst/>
          </a:prstGeom>
          <a:noFill/>
        </p:spPr>
      </p:pic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EA54D327-15DF-3B01-B177-C64D6D12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5FD335F6-F90C-0751-3E23-A287D0E2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43556055-525E-DC89-90DE-F93ABD22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806" y="6400800"/>
            <a:ext cx="2933700" cy="371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AAAB56-72A9-4F7E-B1BA-D2CA1742E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0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42475E2-79E3-C36A-70D6-67C35E6D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95250"/>
            <a:ext cx="12011025" cy="1143000"/>
          </a:xfrm>
        </p:spPr>
        <p:txBody>
          <a:bodyPr lIns="45720" rIns="45720" anchor="ctr" anchorCtr="0">
            <a:no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B1CBA1-F588-785C-24F0-7DAD4531C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333500"/>
            <a:ext cx="12011025" cy="4991100"/>
          </a:xfrm>
        </p:spPr>
        <p:txBody>
          <a:bodyPr lIns="45720" rIns="4572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ue circle with white text&#10;&#10;Description automatically generated">
            <a:extLst>
              <a:ext uri="{FF2B5EF4-FFF2-40B4-BE49-F238E27FC236}">
                <a16:creationId xmlns:a16="http://schemas.microsoft.com/office/drawing/2014/main" id="{065B2AAE-7EF6-98FC-CB91-F2538D0D6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95250"/>
            <a:ext cx="2238375" cy="1158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B5A12-D768-6A4E-D109-F9425C5CEA62}"/>
              </a:ext>
            </a:extLst>
          </p:cNvPr>
          <p:cNvSpPr txBox="1"/>
          <p:nvPr userDrawn="1"/>
        </p:nvSpPr>
        <p:spPr>
          <a:xfrm>
            <a:off x="6143625" y="6400800"/>
            <a:ext cx="2933700" cy="371475"/>
          </a:xfrm>
          <a:prstGeom prst="rect">
            <a:avLst/>
          </a:prstGeom>
          <a:noFill/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rgbClr val="1F89D7"/>
                </a:solidFill>
              </a:rPr>
              <a:t>T. Mengel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C604614-3952-8B13-C215-7E82147C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ABA45D-379A-7CF6-29CB-8FFF09DA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487E483-88F7-C31C-3C72-B3799C1B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3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7999" y="6506161"/>
            <a:ext cx="344002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33337"/>
            <a:ext cx="10972800" cy="72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711201" y="1092200"/>
            <a:ext cx="10768543" cy="497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lang="en-US" dirty="0"/>
              <a:t>Body Level Five</a:t>
            </a:r>
            <a:endParaRPr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9BAF2-1EC1-44F7-885A-CB2AE61CD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87" y="6494579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B3C63-012D-4895-A99D-0BB7DC415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QM 2025 Frankfurt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4" r:id="rId3"/>
    <p:sldLayoutId id="2147483668" r:id="rId4"/>
    <p:sldLayoutId id="2147483665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685" r:id="rId11"/>
    <p:sldLayoutId id="2147483686" r:id="rId12"/>
  </p:sldLayoutIdLst>
  <p:transition spd="med"/>
  <p:hf hdr="0" dt="0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609585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21917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828754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2438339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65751" marR="0" indent="-36575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04652" marR="0" indent="-43890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–"/>
        <a:tabLst/>
        <a:defRPr sz="2933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219170" marR="0" indent="-487666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615400" marR="0" indent="-457189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046462" marR="0" indent="-522500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»"/>
        <a:tabLst/>
        <a:defRPr sz="2133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413675" marR="0" indent="-36575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23259" marR="0" indent="-36575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32844" marR="0" indent="-36575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42429" marR="0" indent="-365751" algn="l" defTabSz="1219170" rtl="0" latinLnBrk="0">
        <a:lnSpc>
          <a:spcPct val="100000"/>
        </a:lnSpc>
        <a:spcBef>
          <a:spcPts val="667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609585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121917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82875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243833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304792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365750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4267093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4876678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3F1D5-5D0A-2E19-E9A1-D125FCE5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1394A-6CB2-B27E-32E2-B7A6BC4EA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F4256-AC74-79A7-F60D-408B9A54C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2D3C3-7D95-44F9-AA88-A34ADD895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834E-D6C9-BEBD-7435-C55577E5D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1786-6F0A-8740-9A31-C5C3C23C83C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25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334113/contributions/6335389/" TargetMode="Externa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334113/contributions/630295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34113/contributions/6302950/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334113/contributions/6335392/" TargetMode="Externa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-/media/np/nsac/pdf/2015LRP/2015_LRPNS_091815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34113/contributions/6335392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34113/contributions/6302950/" TargetMode="External"/><Relationship Id="rId5" Type="http://schemas.openxmlformats.org/officeDocument/2006/relationships/hyperlink" Target="https://indico.cern.ch/event/1334113/contributions/6335389/" TargetMode="External"/><Relationship Id="rId4" Type="http://schemas.openxmlformats.org/officeDocument/2006/relationships/hyperlink" Target="https://indico.cern.ch/event/1334113/contributions/6335390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4.169615" TargetMode="Externa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32170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misakiouchida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inspirehep.net/literature/134109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EF79-F5B6-F9D5-5BC0-5D5843606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652" y="1007815"/>
            <a:ext cx="10592696" cy="1250855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Overview: </a:t>
            </a:r>
            <a:r>
              <a:rPr lang="en-US" dirty="0" err="1"/>
              <a:t>sPHENIX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06631-C2F6-8611-B498-3D7082C437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DE" sz="3200" dirty="0">
                <a:solidFill>
                  <a:schemeClr val="tx1"/>
                </a:solidFill>
              </a:rPr>
              <a:t>Christof Roland / MIT</a:t>
            </a:r>
          </a:p>
          <a:p>
            <a:r>
              <a:rPr lang="en-DE" sz="3200" dirty="0">
                <a:solidFill>
                  <a:schemeClr val="tx1"/>
                </a:solidFill>
              </a:rPr>
              <a:t>For the sPhenix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8636740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4448AE-2F5F-382F-D3EF-CCDFFF30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DA84C-D48F-11C0-43D4-6D34FBF0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10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30F443-92F8-E8F2-C656-EDD67553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Detector Performance: Tracking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CAB19A2-2807-A15C-CEFD-68B259133A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73" y="1042411"/>
            <a:ext cx="6688660" cy="2107189"/>
          </a:xfrm>
        </p:spPr>
        <p:txBody>
          <a:bodyPr>
            <a:normAutofit fontScale="85000" lnSpcReduction="10000"/>
          </a:bodyPr>
          <a:lstStyle/>
          <a:p>
            <a:r>
              <a:rPr lang="en-DE" dirty="0"/>
              <a:t>Track reconstruction works well</a:t>
            </a:r>
          </a:p>
          <a:p>
            <a:pPr lvl="1"/>
            <a:r>
              <a:rPr lang="en-DE" dirty="0"/>
              <a:t>Match TPC to Silicon and Calorimeters</a:t>
            </a:r>
          </a:p>
          <a:p>
            <a:pPr lvl="2"/>
            <a:r>
              <a:rPr lang="en-DE" dirty="0"/>
              <a:t>Vertex resolution from MVTX</a:t>
            </a:r>
          </a:p>
          <a:p>
            <a:pPr lvl="2"/>
            <a:r>
              <a:rPr lang="en-DE" dirty="0"/>
              <a:t>INTT provides bunch crossing number</a:t>
            </a:r>
          </a:p>
          <a:p>
            <a:pPr lvl="2"/>
            <a:r>
              <a:rPr lang="en-DE" dirty="0"/>
              <a:t>Momentum and dE/dx from TPC</a:t>
            </a:r>
          </a:p>
        </p:txBody>
      </p:sp>
      <p:pic>
        <p:nvPicPr>
          <p:cNvPr id="16" name="EvtDisplay3D_53741_1415202_sideview.jpg" descr="EvtDisplay3D_53741_1415202_sideview.jpg">
            <a:extLst>
              <a:ext uri="{FF2B5EF4-FFF2-40B4-BE49-F238E27FC236}">
                <a16:creationId xmlns:a16="http://schemas.microsoft.com/office/drawing/2014/main" id="{B28B4FF3-20B4-707D-D0BB-DAEECD973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0" y="1098733"/>
            <a:ext cx="3437527" cy="2226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dEdxwide.pdf" descr="dEdxwide.pdf">
            <a:extLst>
              <a:ext uri="{FF2B5EF4-FFF2-40B4-BE49-F238E27FC236}">
                <a16:creationId xmlns:a16="http://schemas.microsoft.com/office/drawing/2014/main" id="{186A76D4-DFE2-5264-0156-89D57998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7082"/>
            <a:ext cx="4614478" cy="296270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π">
            <a:extLst>
              <a:ext uri="{FF2B5EF4-FFF2-40B4-BE49-F238E27FC236}">
                <a16:creationId xmlns:a16="http://schemas.microsoft.com/office/drawing/2014/main" id="{C0558FB0-6178-AB3A-E13C-7C0B78967E1A}"/>
              </a:ext>
            </a:extLst>
          </p:cNvPr>
          <p:cNvSpPr txBox="1"/>
          <p:nvPr/>
        </p:nvSpPr>
        <p:spPr>
          <a:xfrm>
            <a:off x="3563495" y="4573192"/>
            <a:ext cx="242950" cy="39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π</a:t>
            </a:r>
          </a:p>
        </p:txBody>
      </p:sp>
      <p:sp>
        <p:nvSpPr>
          <p:cNvPr id="45" name="K">
            <a:extLst>
              <a:ext uri="{FF2B5EF4-FFF2-40B4-BE49-F238E27FC236}">
                <a16:creationId xmlns:a16="http://schemas.microsoft.com/office/drawing/2014/main" id="{62FEA395-DE19-0520-5F7F-BED8BCFB9E7A}"/>
              </a:ext>
            </a:extLst>
          </p:cNvPr>
          <p:cNvSpPr txBox="1"/>
          <p:nvPr/>
        </p:nvSpPr>
        <p:spPr>
          <a:xfrm>
            <a:off x="3464369" y="4313831"/>
            <a:ext cx="256456" cy="39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K</a:t>
            </a:r>
          </a:p>
        </p:txBody>
      </p:sp>
      <p:sp>
        <p:nvSpPr>
          <p:cNvPr id="46" name="p">
            <a:extLst>
              <a:ext uri="{FF2B5EF4-FFF2-40B4-BE49-F238E27FC236}">
                <a16:creationId xmlns:a16="http://schemas.microsoft.com/office/drawing/2014/main" id="{CE78BC44-B45B-33DA-2278-3397D3D6219E}"/>
              </a:ext>
            </a:extLst>
          </p:cNvPr>
          <p:cNvSpPr txBox="1"/>
          <p:nvPr/>
        </p:nvSpPr>
        <p:spPr>
          <a:xfrm>
            <a:off x="3381456" y="3963726"/>
            <a:ext cx="234246" cy="39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</a:t>
            </a:r>
          </a:p>
        </p:txBody>
      </p:sp>
      <p:sp>
        <p:nvSpPr>
          <p:cNvPr id="47" name="d">
            <a:extLst>
              <a:ext uri="{FF2B5EF4-FFF2-40B4-BE49-F238E27FC236}">
                <a16:creationId xmlns:a16="http://schemas.microsoft.com/office/drawing/2014/main" id="{FEAA6C34-81F1-8C29-559F-2E09CDA626CB}"/>
              </a:ext>
            </a:extLst>
          </p:cNvPr>
          <p:cNvSpPr txBox="1"/>
          <p:nvPr/>
        </p:nvSpPr>
        <p:spPr>
          <a:xfrm>
            <a:off x="3207858" y="3685490"/>
            <a:ext cx="234246" cy="39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d</a:t>
            </a:r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278F1AB5-A869-D587-083C-D2C0ED07FD59}"/>
              </a:ext>
            </a:extLst>
          </p:cNvPr>
          <p:cNvSpPr/>
          <p:nvPr/>
        </p:nvSpPr>
        <p:spPr>
          <a:xfrm flipH="1">
            <a:off x="2820870" y="3988533"/>
            <a:ext cx="322923" cy="94329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08078A86-2DEC-AF73-8739-B777AB16B168}"/>
              </a:ext>
            </a:extLst>
          </p:cNvPr>
          <p:cNvSpPr/>
          <p:nvPr/>
        </p:nvSpPr>
        <p:spPr>
          <a:xfrm flipH="1">
            <a:off x="2657608" y="4241081"/>
            <a:ext cx="738736" cy="398602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15A96366-6EF7-6A7B-EDEC-668C94F83853}"/>
              </a:ext>
            </a:extLst>
          </p:cNvPr>
          <p:cNvSpPr/>
          <p:nvPr/>
        </p:nvSpPr>
        <p:spPr>
          <a:xfrm flipH="1">
            <a:off x="2625435" y="4624258"/>
            <a:ext cx="840575" cy="639675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BBEE3773-572A-B3D0-168C-8AE2003E8511}"/>
              </a:ext>
            </a:extLst>
          </p:cNvPr>
          <p:cNvSpPr/>
          <p:nvPr/>
        </p:nvSpPr>
        <p:spPr>
          <a:xfrm flipH="1">
            <a:off x="2699656" y="4832572"/>
            <a:ext cx="842557" cy="949926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5F8C6A-6031-3FAA-0049-3E2ADB221092}"/>
              </a:ext>
            </a:extLst>
          </p:cNvPr>
          <p:cNvSpPr txBox="1"/>
          <p:nvPr/>
        </p:nvSpPr>
        <p:spPr>
          <a:xfrm>
            <a:off x="7724503" y="766352"/>
            <a:ext cx="24423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Photon conversion event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A645B6-C57C-90CC-3858-465410ECB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61279" y="3993574"/>
            <a:ext cx="2154725" cy="2217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78C12-C2FE-AD22-D54D-8D3E41DDD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44629" y="3976404"/>
            <a:ext cx="2165350" cy="2232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86ADDF-68A2-6476-B72C-2133287AA7A7}"/>
              </a:ext>
            </a:extLst>
          </p:cNvPr>
          <p:cNvSpPr txBox="1"/>
          <p:nvPr/>
        </p:nvSpPr>
        <p:spPr>
          <a:xfrm>
            <a:off x="6098498" y="3785016"/>
            <a:ext cx="2911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</a:t>
            </a:r>
            <a:r>
              <a:rPr kumimoji="0" lang="en-DE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11B16B-D8B3-9682-6293-FED3730C57B4}"/>
              </a:ext>
            </a:extLst>
          </p:cNvPr>
          <p:cNvSpPr txBox="1"/>
          <p:nvPr/>
        </p:nvSpPr>
        <p:spPr>
          <a:xfrm>
            <a:off x="8629184" y="3777522"/>
            <a:ext cx="251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Calibri"/>
              </a:rPr>
              <a:t>L</a:t>
            </a:r>
            <a:endParaRPr kumimoji="0" lang="en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C473C7-CD58-C137-9B37-887DFB3B2BCD}"/>
              </a:ext>
            </a:extLst>
          </p:cNvPr>
          <p:cNvSpPr txBox="1"/>
          <p:nvPr/>
        </p:nvSpPr>
        <p:spPr>
          <a:xfrm>
            <a:off x="10825397" y="3727556"/>
            <a:ext cx="2125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Calibri"/>
              </a:rPr>
              <a:t>f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1E3D48-AB3B-7A53-6BC8-221CE75AB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230020" y="3931069"/>
            <a:ext cx="2165350" cy="2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54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F1A66E-94CD-73DA-1D93-45603F27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15540-D30B-25F1-7318-E9DAF254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11</a:t>
            </a:fld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0D14D-943B-0414-93D9-892C95E2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Physics commissiong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602B5-7235-CFDD-ABB3-7668327C2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984" y="884582"/>
            <a:ext cx="7022135" cy="1435105"/>
          </a:xfrm>
        </p:spPr>
        <p:txBody>
          <a:bodyPr>
            <a:normAutofit fontScale="85000" lnSpcReduction="10000"/>
          </a:bodyPr>
          <a:lstStyle/>
          <a:p>
            <a:r>
              <a:rPr lang="en-DE" dirty="0"/>
              <a:t>Remeasure standard physics candles</a:t>
            </a:r>
          </a:p>
          <a:p>
            <a:pPr lvl="1"/>
            <a:r>
              <a:rPr lang="en-DE" dirty="0"/>
              <a:t>Commission analysis procedures</a:t>
            </a:r>
          </a:p>
          <a:p>
            <a:pPr lvl="1"/>
            <a:r>
              <a:rPr lang="en-DE" dirty="0"/>
              <a:t>Check consistency with published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2F776-A023-00ED-A720-6B1D94F3B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22213" y="1704672"/>
            <a:ext cx="2681734" cy="3735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5EF26-11B6-F6E5-3F20-C89233E50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" y="3122210"/>
            <a:ext cx="7218481" cy="2918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4E9985-8EC8-A17E-5404-B9384A81ED2C}"/>
              </a:ext>
            </a:extLst>
          </p:cNvPr>
          <p:cNvSpPr txBox="1"/>
          <p:nvPr/>
        </p:nvSpPr>
        <p:spPr>
          <a:xfrm>
            <a:off x="865716" y="2642549"/>
            <a:ext cx="46144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Collision Centrality based on MDB and ZDC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478050-6E83-6FC7-F21A-F587E3278BC8}"/>
              </a:ext>
            </a:extLst>
          </p:cNvPr>
          <p:cNvSpPr txBox="1"/>
          <p:nvPr/>
        </p:nvSpPr>
        <p:spPr>
          <a:xfrm>
            <a:off x="8716385" y="1971144"/>
            <a:ext cx="18716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800" dirty="0">
                <a:latin typeface="Symbol" pitchFamily="2" charset="2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DE" sz="18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r>
              <a:rPr lang="en-DE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</a:t>
            </a:r>
            <a:r>
              <a:rPr lang="en-DE" sz="18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 </a:t>
            </a:r>
            <a:r>
              <a:rPr lang="en-DE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EMcal</a:t>
            </a:r>
            <a:endParaRPr kumimoji="0" lang="en-DE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2D463-6AA5-17BF-DEE9-FA11AC1037F6}"/>
              </a:ext>
            </a:extLst>
          </p:cNvPr>
          <p:cNvSpPr txBox="1"/>
          <p:nvPr/>
        </p:nvSpPr>
        <p:spPr>
          <a:xfrm>
            <a:off x="9072647" y="4821288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</p:spTree>
    <p:extLst>
      <p:ext uri="{BB962C8B-B14F-4D97-AF65-F5344CB8AC3E}">
        <p14:creationId xmlns:p14="http://schemas.microsoft.com/office/powerpoint/2010/main" val="30190849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2E7A3-998F-4A70-35AA-D79DAF29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6CBB5C-4523-DD7A-4479-7C60F982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09B483-ED8A-D067-296C-E1CAD948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12</a:t>
            </a:fld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D56F44-3795-F877-A6A7-CF2B69C3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Bulk Observables: AuAu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1A9AD-0D8D-C752-B906-2131A7886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984" y="884582"/>
            <a:ext cx="7022135" cy="1435105"/>
          </a:xfrm>
        </p:spPr>
        <p:txBody>
          <a:bodyPr>
            <a:normAutofit fontScale="70000" lnSpcReduction="20000"/>
          </a:bodyPr>
          <a:lstStyle/>
          <a:p>
            <a:r>
              <a:rPr lang="en-DE" dirty="0"/>
              <a:t>Charged particle multiplicity</a:t>
            </a:r>
          </a:p>
          <a:p>
            <a:pPr lvl="1"/>
            <a:r>
              <a:rPr lang="en-DE" dirty="0"/>
              <a:t>Based on silicon detectors</a:t>
            </a:r>
          </a:p>
          <a:p>
            <a:pPr lvl="2"/>
            <a:r>
              <a:rPr lang="en-DE" dirty="0"/>
              <a:t>2 </a:t>
            </a:r>
            <a:r>
              <a:rPr lang="en-GB" dirty="0"/>
              <a:t>hit correlations</a:t>
            </a:r>
          </a:p>
          <a:p>
            <a:pPr lvl="2"/>
            <a:r>
              <a:rPr lang="en-DE" dirty="0"/>
              <a:t>Hit Triplet counting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1F617-05DE-1F4D-D9D5-CE31EAEEC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2" y="2411281"/>
            <a:ext cx="5118316" cy="3644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CEABF6-84CE-0B91-E72B-47346441C5BB}"/>
              </a:ext>
            </a:extLst>
          </p:cNvPr>
          <p:cNvSpPr txBox="1"/>
          <p:nvPr/>
        </p:nvSpPr>
        <p:spPr>
          <a:xfrm>
            <a:off x="3002520" y="5709956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Arxiv Link goes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813F05-8EDC-20FB-39DD-4EF31698A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95" y="783703"/>
            <a:ext cx="4130490" cy="54639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D8BDCF-DC41-745F-4056-220DEBD729C6}"/>
              </a:ext>
            </a:extLst>
          </p:cNvPr>
          <p:cNvSpPr txBox="1"/>
          <p:nvPr/>
        </p:nvSpPr>
        <p:spPr>
          <a:xfrm>
            <a:off x="-557213" y="5957888"/>
            <a:ext cx="94154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/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See Presentation by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Hao-Ren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Jheng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- 4/10/25, 9:40 AM </a:t>
            </a:r>
          </a:p>
          <a:p>
            <a:pPr lvl="1"/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sPHENIX measurements of collective behavior in small and large systems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927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F1A66E-94CD-73DA-1D93-45603F27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15540-D30B-25F1-7318-E9DAF254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13</a:t>
            </a:fld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0D14D-943B-0414-93D9-892C95E2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Bulk Observables: AuAu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602B5-7235-CFDD-ABB3-7668327C2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617" y="914562"/>
            <a:ext cx="7022135" cy="1435105"/>
          </a:xfrm>
        </p:spPr>
        <p:txBody>
          <a:bodyPr>
            <a:normAutofit fontScale="77500" lnSpcReduction="20000"/>
          </a:bodyPr>
          <a:lstStyle/>
          <a:p>
            <a:r>
              <a:rPr lang="en-DE" dirty="0"/>
              <a:t>Transverse Energy Production</a:t>
            </a:r>
          </a:p>
          <a:p>
            <a:pPr lvl="1"/>
            <a:r>
              <a:rPr lang="en-DE" dirty="0"/>
              <a:t>Measured with EM and hadronic calorimeters</a:t>
            </a:r>
          </a:p>
          <a:p>
            <a:pPr lvl="1"/>
            <a:r>
              <a:rPr lang="en-DE" dirty="0"/>
              <a:t>Wide pseudorapidity acceptance</a:t>
            </a:r>
          </a:p>
          <a:p>
            <a:pPr lvl="1"/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DACAE1-D1CE-1EFC-8B53-ED6651FE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87" y="3080616"/>
            <a:ext cx="4103913" cy="2667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2FA511-643A-657E-EE79-8A52B98892AF}"/>
              </a:ext>
            </a:extLst>
          </p:cNvPr>
          <p:cNvSpPr txBox="1"/>
          <p:nvPr/>
        </p:nvSpPr>
        <p:spPr>
          <a:xfrm>
            <a:off x="2458595" y="5517380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Arxiv Link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EDC516-467C-25A5-8DF0-8B48EDA40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45" y="833569"/>
            <a:ext cx="4272364" cy="53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626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C4AD-CCF7-16DB-A25B-30C2E4B0B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DE2C2-2187-4F3C-391D-B07A29AF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164ED-747B-233A-1EFA-F3E0AB6C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14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05035A-4FEF-BF90-7B94-095731D4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Cold nuclear matter: pp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D3D5F-B8FB-9CE4-7865-618F0321C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352" y="1057143"/>
            <a:ext cx="7692697" cy="2276061"/>
          </a:xfrm>
        </p:spPr>
        <p:txBody>
          <a:bodyPr>
            <a:normAutofit fontScale="85000" lnSpcReduction="10000"/>
          </a:bodyPr>
          <a:lstStyle/>
          <a:p>
            <a:r>
              <a:rPr lang="en-DE" dirty="0"/>
              <a:t>Cold nuclear matter program: spin physics</a:t>
            </a:r>
            <a:endParaRPr lang="en-GB" dirty="0">
              <a:latin typeface="Symbol" pitchFamily="2" charset="2"/>
            </a:endParaRPr>
          </a:p>
          <a:p>
            <a:pPr lvl="1"/>
            <a:r>
              <a:rPr lang="en-GB" dirty="0">
                <a:latin typeface="Symbol" pitchFamily="2" charset="2"/>
              </a:rPr>
              <a:t> p</a:t>
            </a:r>
            <a:r>
              <a:rPr lang="en-DE" baseline="30000" dirty="0"/>
              <a:t>0</a:t>
            </a:r>
            <a:r>
              <a:rPr lang="en-DE" baseline="30000" dirty="0">
                <a:latin typeface="Symbol" pitchFamily="2" charset="2"/>
              </a:rPr>
              <a:t> </a:t>
            </a:r>
            <a:r>
              <a:rPr lang="en-DE" dirty="0"/>
              <a:t>and </a:t>
            </a:r>
            <a:r>
              <a:rPr lang="en-DE" dirty="0">
                <a:latin typeface="Symbol" pitchFamily="2" charset="2"/>
              </a:rPr>
              <a:t>h </a:t>
            </a:r>
            <a:r>
              <a:rPr lang="en-DE" dirty="0"/>
              <a:t>transverse single-spin asymmetries A</a:t>
            </a:r>
            <a:r>
              <a:rPr lang="en-DE" baseline="-25000" dirty="0"/>
              <a:t>N</a:t>
            </a:r>
          </a:p>
          <a:p>
            <a:pPr lvl="1"/>
            <a:r>
              <a:rPr lang="en-GB" dirty="0"/>
              <a:t>P</a:t>
            </a:r>
            <a:r>
              <a:rPr lang="en-DE" dirty="0"/>
              <a:t>rovides information about the spin structure of the proton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AAC2E2-6808-AC8A-A40F-E3F776704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9" y="843099"/>
            <a:ext cx="1815374" cy="2400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AF376-6608-563B-4738-D4C8F73F1203}"/>
              </a:ext>
            </a:extLst>
          </p:cNvPr>
          <p:cNvSpPr txBox="1"/>
          <p:nvPr/>
        </p:nvSpPr>
        <p:spPr>
          <a:xfrm>
            <a:off x="5609923" y="6110438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6AFCD-890D-EBE5-F2D9-83BA606E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99408" y="1326743"/>
            <a:ext cx="3340722" cy="61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26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51D76-FE9E-614F-03D1-A9D3EDA9F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AC58B-8F4D-2C96-BB3F-8227E374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A4330-4BA5-F668-7E2E-2B5143DE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15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C04517-52A6-0D7D-7A16-90A581A5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DE" dirty="0"/>
              <a:t>igh p</a:t>
            </a:r>
            <a:r>
              <a:rPr lang="en-DE" baseline="-25000" dirty="0"/>
              <a:t>T</a:t>
            </a:r>
            <a:r>
              <a:rPr lang="en-DE" dirty="0"/>
              <a:t> particles:</a:t>
            </a:r>
            <a:r>
              <a:rPr lang="en-GB" dirty="0">
                <a:latin typeface="Symbol" pitchFamily="2" charset="2"/>
              </a:rPr>
              <a:t> p</a:t>
            </a:r>
            <a:r>
              <a:rPr lang="en-DE" baseline="30000" dirty="0"/>
              <a:t>0</a:t>
            </a:r>
            <a:r>
              <a:rPr lang="en-DE" baseline="30000" dirty="0">
                <a:latin typeface="Symbol" pitchFamily="2" charset="2"/>
              </a:rPr>
              <a:t> </a:t>
            </a:r>
            <a:r>
              <a:rPr lang="en-DE" dirty="0"/>
              <a:t>and </a:t>
            </a:r>
            <a:r>
              <a:rPr lang="en-DE" dirty="0">
                <a:latin typeface="Symbol" pitchFamily="2" charset="2"/>
              </a:rPr>
              <a:t>h </a:t>
            </a:r>
            <a:r>
              <a:rPr lang="en-DE" dirty="0"/>
              <a:t>in pp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34973-2F00-E36A-DC79-3787BCBE9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51" y="5113137"/>
            <a:ext cx="7164957" cy="1580557"/>
          </a:xfrm>
        </p:spPr>
        <p:txBody>
          <a:bodyPr>
            <a:normAutofit fontScale="70000" lnSpcReduction="20000"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Dataset collected with min bias and photon triggers</a:t>
            </a:r>
            <a:endParaRPr lang="en-DE" dirty="0"/>
          </a:p>
          <a:p>
            <a:pPr lvl="1"/>
            <a:r>
              <a:rPr lang="en-GB" dirty="0"/>
              <a:t>Understanding of EMCal energy scale &amp; response</a:t>
            </a:r>
          </a:p>
          <a:p>
            <a:pPr lvl="1"/>
            <a:r>
              <a:rPr lang="en-GB" dirty="0"/>
              <a:t>Comparisons to NLO </a:t>
            </a:r>
            <a:r>
              <a:rPr lang="en-GB" dirty="0" err="1"/>
              <a:t>pQCD</a:t>
            </a:r>
            <a:endParaRPr lang="en-GB" dirty="0"/>
          </a:p>
          <a:p>
            <a:pPr lvl="1"/>
            <a:r>
              <a:rPr lang="en-GB" dirty="0"/>
              <a:t>Constraints for direct photon measurements</a:t>
            </a:r>
          </a:p>
          <a:p>
            <a:pPr marL="365751" lvl="1" indent="0">
              <a:buNone/>
            </a:pPr>
            <a:endParaRPr lang="en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4E2A1F-EB00-B1CF-1F6C-2A50963D41DE}"/>
              </a:ext>
            </a:extLst>
          </p:cNvPr>
          <p:cNvGrpSpPr/>
          <p:nvPr/>
        </p:nvGrpSpPr>
        <p:grpSpPr>
          <a:xfrm>
            <a:off x="1333951" y="818590"/>
            <a:ext cx="9987362" cy="5119072"/>
            <a:chOff x="1591126" y="947178"/>
            <a:chExt cx="9987362" cy="51190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860DBF-9509-EC91-DC40-A0150E83A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126" y="947178"/>
              <a:ext cx="9987362" cy="4703527"/>
            </a:xfrm>
            <a:prstGeom prst="rect">
              <a:avLst/>
            </a:prstGeom>
          </p:spPr>
        </p:pic>
        <p:pic>
          <p:nvPicPr>
            <p:cNvPr id="11" name="Google Shape;176;p22">
              <a:extLst>
                <a:ext uri="{FF2B5EF4-FFF2-40B4-BE49-F238E27FC236}">
                  <a16:creationId xmlns:a16="http://schemas.microsoft.com/office/drawing/2014/main" id="{8885070C-86BE-C061-DC12-6EDFE56C463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51190" y="3650454"/>
              <a:ext cx="1346014" cy="1350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6B2CF5-9F46-116A-5AED-1B22C181CFF9}"/>
                </a:ext>
              </a:extLst>
            </p:cNvPr>
            <p:cNvSpPr txBox="1"/>
            <p:nvPr/>
          </p:nvSpPr>
          <p:spPr>
            <a:xfrm>
              <a:off x="6923849" y="5789253"/>
              <a:ext cx="141836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DE" sz="1200" dirty="0">
                  <a:solidFill>
                    <a:srgbClr val="0000FF"/>
                  </a:solidFill>
                </a:rPr>
                <a:t>Note</a:t>
              </a:r>
              <a:r>
                <a:rPr kumimoji="0" lang="en-DE" sz="1200" b="0" i="0" u="none" strike="noStrike" cap="none" spc="0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Link goes here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4B3130-DD47-BB3C-E207-387AB8EF8A47}"/>
              </a:ext>
            </a:extLst>
          </p:cNvPr>
          <p:cNvSpPr txBox="1"/>
          <p:nvPr/>
        </p:nvSpPr>
        <p:spPr>
          <a:xfrm>
            <a:off x="-557213" y="5957888"/>
            <a:ext cx="941546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/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See Presentation by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Jaebeom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Park - 4</a:t>
            </a:r>
            <a:r>
              <a:rPr lang="en-GB" sz="12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/10/25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9:40 AM</a:t>
            </a:r>
          </a:p>
          <a:p>
            <a:pPr lvl="1"/>
            <a:r>
              <a:rPr lang="en-GB" sz="12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sPHENIX measurements of high-p</a:t>
            </a:r>
            <a:r>
              <a:rPr lang="en-GB" sz="1200" b="0" i="0" u="none" strike="noStrike" baseline="-250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T</a:t>
            </a:r>
            <a:r>
              <a:rPr lang="en-GB" sz="12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 neutral mesons and isolated photons in p+p collisions 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285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8BD0-C31D-AB05-0662-A79785A3C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0273E-50F5-4972-4A04-2C664190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E168E-B598-2B4B-8810-50FA4129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16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72F3C8-C4CB-9C45-9AF2-1FA868CB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DE" dirty="0"/>
              <a:t>igh p</a:t>
            </a:r>
            <a:r>
              <a:rPr lang="en-DE" baseline="-25000" dirty="0"/>
              <a:t>T</a:t>
            </a:r>
            <a:r>
              <a:rPr lang="en-DE" dirty="0"/>
              <a:t> particles:</a:t>
            </a:r>
            <a:r>
              <a:rPr lang="en-GB" dirty="0">
                <a:latin typeface="Symbol" pitchFamily="2" charset="2"/>
              </a:rPr>
              <a:t> </a:t>
            </a:r>
            <a:r>
              <a:rPr lang="en-DE" dirty="0"/>
              <a:t>Photons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A6A8D-76EF-D112-F9D7-01310004B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313" y="1340530"/>
            <a:ext cx="4411017" cy="4734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C8F49-53AE-7A6B-1B3A-F577BFCB9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00" y="3664135"/>
            <a:ext cx="2822477" cy="261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D83826-507D-66FD-80B4-B6953141F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7" y="3990009"/>
            <a:ext cx="3192235" cy="173826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64F5DC-B084-5DFB-F4AE-445E1C7B4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2035" y="933826"/>
            <a:ext cx="5950982" cy="2784733"/>
          </a:xfrm>
        </p:spPr>
        <p:txBody>
          <a:bodyPr>
            <a:normAutofit fontScale="62500" lnSpcReduction="20000"/>
          </a:bodyPr>
          <a:lstStyle/>
          <a:p>
            <a:r>
              <a:rPr lang="en-DE" dirty="0"/>
              <a:t>Isolated Photons in pp</a:t>
            </a:r>
          </a:p>
          <a:p>
            <a:pPr lvl="1"/>
            <a:r>
              <a:rPr lang="en-DE" dirty="0"/>
              <a:t>Important reference to select exactly defined parton topologies</a:t>
            </a:r>
          </a:p>
          <a:p>
            <a:pPr lvl="1"/>
            <a:r>
              <a:rPr lang="en-DE" dirty="0"/>
              <a:t>Essential to controll purity of Photon sample</a:t>
            </a:r>
          </a:p>
          <a:p>
            <a:r>
              <a:rPr lang="en-DE" dirty="0"/>
              <a:t>Control background of high z leading pi0s and fragmentation photons </a:t>
            </a:r>
          </a:p>
          <a:p>
            <a:pPr lvl="1"/>
            <a:r>
              <a:rPr lang="en-DE" dirty="0"/>
              <a:t>Shower shape </a:t>
            </a:r>
          </a:p>
          <a:p>
            <a:pPr lvl="1"/>
            <a:r>
              <a:rPr lang="en-DE" dirty="0"/>
              <a:t>Isolation criteria</a:t>
            </a:r>
          </a:p>
          <a:p>
            <a:pPr lvl="1"/>
            <a:r>
              <a:rPr lang="en-DE" dirty="0"/>
              <a:t>(Angular correlation with associated jet)</a:t>
            </a:r>
          </a:p>
          <a:p>
            <a:pPr lvl="2"/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4D218-BF9D-2926-A986-D705CFD7F715}"/>
              </a:ext>
            </a:extLst>
          </p:cNvPr>
          <p:cNvSpPr txBox="1"/>
          <p:nvPr/>
        </p:nvSpPr>
        <p:spPr>
          <a:xfrm>
            <a:off x="9123144" y="5763929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C91C8-C179-0559-823D-1A94A73D745D}"/>
              </a:ext>
            </a:extLst>
          </p:cNvPr>
          <p:cNvSpPr txBox="1"/>
          <p:nvPr/>
        </p:nvSpPr>
        <p:spPr>
          <a:xfrm>
            <a:off x="-557213" y="5957888"/>
            <a:ext cx="941546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/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See Presentation by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Jaebeom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Park - 4</a:t>
            </a:r>
            <a:r>
              <a:rPr lang="en-GB" sz="12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/10/25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9:40 AM</a:t>
            </a:r>
          </a:p>
          <a:p>
            <a:pPr lvl="1"/>
            <a:r>
              <a:rPr lang="en-GB" sz="1200" b="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6"/>
              </a:rPr>
              <a:t>sPHENIX measurements of high-pT neutral mesons and isolated photons in p+p collisions 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347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6008-94E5-3390-FE93-3B6692E88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FB4F63-F426-06A7-1DAE-A2E73859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17" y="989047"/>
            <a:ext cx="5387468" cy="49863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AA14E-0593-37F6-79DB-18F44894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31774-2766-2D1A-7F36-29FC65C2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17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A512E2-459C-D758-4C4F-5C325853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337"/>
            <a:ext cx="11354602" cy="728665"/>
          </a:xfrm>
        </p:spPr>
        <p:txBody>
          <a:bodyPr/>
          <a:lstStyle/>
          <a:p>
            <a:r>
              <a:rPr lang="en-DE" dirty="0"/>
              <a:t>Jets: Inclusive spectra in pp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45BAFF-052E-D125-4E3B-738E3A65E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117" y="947667"/>
            <a:ext cx="6255783" cy="1964729"/>
          </a:xfrm>
        </p:spPr>
        <p:txBody>
          <a:bodyPr>
            <a:normAutofit fontScale="85000" lnSpcReduction="20000"/>
          </a:bodyPr>
          <a:lstStyle/>
          <a:p>
            <a:r>
              <a:rPr lang="en-DE" dirty="0"/>
              <a:t>Inclusive jet spectra in pp</a:t>
            </a:r>
          </a:p>
          <a:p>
            <a:pPr lvl="1"/>
            <a:r>
              <a:rPr lang="en-DE" dirty="0"/>
              <a:t>Based jet triggered dataset</a:t>
            </a:r>
          </a:p>
          <a:p>
            <a:pPr lvl="1"/>
            <a:r>
              <a:rPr lang="en-DE" dirty="0"/>
              <a:t>Corrected for jet p</a:t>
            </a:r>
            <a:r>
              <a:rPr lang="en-DE" baseline="-25000" dirty="0"/>
              <a:t>T</a:t>
            </a:r>
            <a:r>
              <a:rPr lang="en-DE" dirty="0"/>
              <a:t> scale</a:t>
            </a:r>
          </a:p>
          <a:p>
            <a:pPr lvl="1"/>
            <a:r>
              <a:rPr lang="en-DE" dirty="0"/>
              <a:t>Unfolded to MC final state particle level</a:t>
            </a:r>
          </a:p>
          <a:p>
            <a:pPr lvl="1"/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87AA9-BD6B-92D6-B649-0DB84F7D0E7D}"/>
              </a:ext>
            </a:extLst>
          </p:cNvPr>
          <p:cNvSpPr txBox="1"/>
          <p:nvPr/>
        </p:nvSpPr>
        <p:spPr>
          <a:xfrm>
            <a:off x="8871217" y="5978533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BF6801-DCAE-6FCD-0057-D4D8DA977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946"/>
            <a:ext cx="2989806" cy="2204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DB95C-6822-B0CA-31AC-227BF2D69F77}"/>
              </a:ext>
            </a:extLst>
          </p:cNvPr>
          <p:cNvSpPr txBox="1"/>
          <p:nvPr/>
        </p:nvSpPr>
        <p:spPr>
          <a:xfrm>
            <a:off x="718457" y="3244335"/>
            <a:ext cx="11647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Jet p</a:t>
            </a:r>
            <a:r>
              <a:rPr kumimoji="0" lang="en-DE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scale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35CAE9-AAF0-BABC-B442-D52E1004E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67" y="3584008"/>
            <a:ext cx="2960317" cy="21432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395B8A-52E0-4F87-6B5D-DE76A8BE9A57}"/>
              </a:ext>
            </a:extLst>
          </p:cNvPr>
          <p:cNvSpPr txBox="1"/>
          <p:nvPr/>
        </p:nvSpPr>
        <p:spPr>
          <a:xfrm>
            <a:off x="3324809" y="3247443"/>
            <a:ext cx="2213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Jet p</a:t>
            </a:r>
            <a:r>
              <a:rPr kumimoji="0" lang="en-DE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unfolding matrix</a:t>
            </a:r>
          </a:p>
        </p:txBody>
      </p:sp>
    </p:spTree>
    <p:extLst>
      <p:ext uri="{BB962C8B-B14F-4D97-AF65-F5344CB8AC3E}">
        <p14:creationId xmlns:p14="http://schemas.microsoft.com/office/powerpoint/2010/main" val="42832199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11755-A741-752F-854F-6D3BE7C72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D463C0-571C-461D-78E4-7E7C06DE6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00633" y="975309"/>
            <a:ext cx="4449445" cy="4680585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7163A9A-AA4F-4DEB-9E84-2B7A3007A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62" y="1046152"/>
            <a:ext cx="4870872" cy="463518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B3A5B-A9E0-F05F-8116-663BA2D8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C3847-2D52-AACA-44ED-8BDB8175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18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24E28A-3B87-FC5A-47C7-37AFC0B9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ymbol" pitchFamily="2" charset="2"/>
              </a:rPr>
              <a:t> </a:t>
            </a:r>
            <a:r>
              <a:rPr lang="en-DE" dirty="0"/>
              <a:t>Jets: Dijet correlations in pp 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2300AFE-6439-2904-30A3-CDE6D45165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" y="5277364"/>
            <a:ext cx="12084844" cy="9662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0" lang="en-DE" sz="3467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Dijets: </a:t>
            </a:r>
            <a:r>
              <a:rPr lang="en-DE" dirty="0"/>
              <a:t>jet p</a:t>
            </a:r>
            <a:r>
              <a:rPr lang="en-DE" baseline="-25000" dirty="0"/>
              <a:t>T</a:t>
            </a:r>
            <a:r>
              <a:rPr lang="en-DE" dirty="0"/>
              <a:t> scale corrected, Unfolded to final state particle level</a:t>
            </a:r>
          </a:p>
          <a:p>
            <a:r>
              <a:rPr lang="en-GB" dirty="0"/>
              <a:t>D</a:t>
            </a:r>
            <a:r>
              <a:rPr lang="en-DE" dirty="0"/>
              <a:t>ata well described by PYTHIA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A0FB1-BF38-EE24-5857-F650F1351A8A}"/>
              </a:ext>
            </a:extLst>
          </p:cNvPr>
          <p:cNvSpPr txBox="1"/>
          <p:nvPr/>
        </p:nvSpPr>
        <p:spPr>
          <a:xfrm>
            <a:off x="7111465" y="6293318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9F0FE-BD9B-0DCA-FF85-2B0C20374C25}"/>
              </a:ext>
            </a:extLst>
          </p:cNvPr>
          <p:cNvSpPr txBox="1"/>
          <p:nvPr/>
        </p:nvSpPr>
        <p:spPr>
          <a:xfrm>
            <a:off x="1738784" y="932077"/>
            <a:ext cx="24402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Dijet p</a:t>
            </a:r>
            <a:r>
              <a:rPr kumimoji="0" lang="en-DE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C50DF-2258-76B7-82BB-4E23BFEEC081}"/>
              </a:ext>
            </a:extLst>
          </p:cNvPr>
          <p:cNvSpPr txBox="1"/>
          <p:nvPr/>
        </p:nvSpPr>
        <p:spPr>
          <a:xfrm>
            <a:off x="7498207" y="980212"/>
            <a:ext cx="25385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Dijet angular correlation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586C0-540F-76A7-CEA5-0D9EEF111B39}"/>
              </a:ext>
            </a:extLst>
          </p:cNvPr>
          <p:cNvSpPr txBox="1"/>
          <p:nvPr/>
        </p:nvSpPr>
        <p:spPr>
          <a:xfrm>
            <a:off x="135730" y="6442502"/>
            <a:ext cx="371351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See Presentation by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Virginia Bailey - 4/8/25, 8:40 AM</a:t>
            </a:r>
          </a:p>
          <a:p>
            <a:pPr defTabSz="914400"/>
            <a:r>
              <a:rPr lang="en-GB" sz="1200" b="0" i="0" u="none" strike="noStrike" dirty="0">
                <a:solidFill>
                  <a:srgbClr val="0000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sPHENIX measurement of dijet correlations in p+p </a:t>
            </a:r>
          </a:p>
          <a:p>
            <a:pPr defTabSz="914400"/>
            <a:r>
              <a:rPr lang="en-GB" sz="1200" b="0" i="0" u="none" strike="noStrike" dirty="0">
                <a:solidFill>
                  <a:srgbClr val="0000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collisions over a large kinematic range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3780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299C8-E6CA-49E7-9011-C321A952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39DF-68CA-AD24-D5B3-B3FADF83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F08AD-6ADB-FD62-4A89-F3F4D6A7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337C0B-A282-645C-FF3F-0F0D1670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Projections: </a:t>
            </a:r>
            <a:r>
              <a:rPr lang="en-US" dirty="0" err="1"/>
              <a:t>AuAu</a:t>
            </a:r>
            <a:r>
              <a:rPr lang="en-US" dirty="0"/>
              <a:t> statistics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33FEC3-2BA5-8E9F-1592-30A2835BA714}"/>
              </a:ext>
            </a:extLst>
          </p:cNvPr>
          <p:cNvSpPr txBox="1">
            <a:spLocks/>
          </p:cNvSpPr>
          <p:nvPr/>
        </p:nvSpPr>
        <p:spPr>
          <a:xfrm>
            <a:off x="529292" y="923490"/>
            <a:ext cx="10002692" cy="1627206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panose="020B0604020202020204" pitchFamily="34" charset="0"/>
              </a:rPr>
              <a:t>RHIC run 25 is underway!</a:t>
            </a:r>
          </a:p>
          <a:p>
            <a:pPr lvl="1"/>
            <a:r>
              <a:rPr lang="en-US" dirty="0" err="1">
                <a:latin typeface="Helvetica" panose="020B0604020202020204" pitchFamily="34" charset="0"/>
              </a:rPr>
              <a:t>Au+Au</a:t>
            </a:r>
            <a:r>
              <a:rPr lang="en-US" dirty="0">
                <a:latin typeface="Helvetica" panose="020B0604020202020204" pitchFamily="34" charset="0"/>
              </a:rPr>
              <a:t> Luminosity target: 7nb</a:t>
            </a:r>
            <a:r>
              <a:rPr lang="en-US" baseline="30000" dirty="0">
                <a:latin typeface="Helvetica" panose="020B0604020202020204" pitchFamily="34" charset="0"/>
              </a:rPr>
              <a:t>-1</a:t>
            </a:r>
            <a:endParaRPr lang="en-US" dirty="0"/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Goal of overlapping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Helvetica Neue"/>
              </a:rPr>
              <a:t>parton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 Neue"/>
              </a:rPr>
              <a:t> kinematics with LHC measurements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Helvetica Neue"/>
              </a:rPr>
              <a:t>​is within reach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lnSpc>
                <a:spcPts val="1425"/>
              </a:lnSpc>
              <a:buNone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B01A4-0E77-5FAF-646D-6C807BAB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46231" y="1640115"/>
            <a:ext cx="3901440" cy="5760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8C16C-32A4-BD32-9E20-89EA5B487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9640" y="1616860"/>
            <a:ext cx="390144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692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22072-2A17-34FA-13C1-7FBF834F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A17B-CEF3-1528-0E5C-9439FE68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E7B9B1-F09E-8B0F-98D1-91355F8F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sPHENIX Mission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3B47D4-7A29-DAD2-0704-A3BD014AC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049" y="3652003"/>
            <a:ext cx="11737489" cy="2266475"/>
          </a:xfrm>
        </p:spPr>
        <p:txBody>
          <a:bodyPr>
            <a:normAutofit fontScale="55000" lnSpcReduction="20000"/>
          </a:bodyPr>
          <a:lstStyle/>
          <a:p>
            <a:r>
              <a:rPr lang="en-DE" dirty="0"/>
              <a:t>Study hot QCD using low energy hadrons, jets, electromagnetic radiation, heavy quarks and exotic bound  states* </a:t>
            </a:r>
          </a:p>
          <a:p>
            <a:r>
              <a:rPr lang="en-DE" dirty="0"/>
              <a:t>Compare LHC data and results obtained at RHIC on equal footing to extract the temperature dependence of medium transport properties</a:t>
            </a:r>
          </a:p>
          <a:p>
            <a:pPr lvl="1"/>
            <a:r>
              <a:rPr lang="en-DE" dirty="0"/>
              <a:t>Requires a detector system at RHIC with comparable capability as the state of the art CERN experiments</a:t>
            </a:r>
          </a:p>
          <a:p>
            <a:pPr lvl="2"/>
            <a:r>
              <a:rPr lang="en-DE" dirty="0"/>
              <a:t>Large acceptance EM and hadronic calorimetry, precision tracking and vertexing, high rate capability and efficient trigger system</a:t>
            </a:r>
          </a:p>
          <a:p>
            <a:pPr lvl="1"/>
            <a:r>
              <a:rPr lang="en-GB" dirty="0"/>
              <a:t>Study multi-scale probes (jets over a wide kinematic range, heavy </a:t>
            </a:r>
            <a:r>
              <a:rPr lang="en-GB" dirty="0" err="1"/>
              <a:t>flavor</a:t>
            </a:r>
            <a:r>
              <a:rPr lang="en-GB" dirty="0"/>
              <a:t>, </a:t>
            </a:r>
            <a:r>
              <a:rPr lang="en-GB" dirty="0" err="1"/>
              <a:t>quarkonia</a:t>
            </a:r>
            <a:r>
              <a:rPr lang="en-GB" dirty="0"/>
              <a:t>)</a:t>
            </a:r>
          </a:p>
        </p:txBody>
      </p:sp>
      <p:sp>
        <p:nvSpPr>
          <p:cNvPr id="15" name="“As the temperature dependence of transport properties can be accessed experimentally by varying the center of mass energy over a logarithmically wide range, the combined analysis of LHC data and future high precision data from RHIC offers a qualitativel">
            <a:extLst>
              <a:ext uri="{FF2B5EF4-FFF2-40B4-BE49-F238E27FC236}">
                <a16:creationId xmlns:a16="http://schemas.microsoft.com/office/drawing/2014/main" id="{FB971BAC-5EC5-5A6E-57E4-F619C0ECE893}"/>
              </a:ext>
            </a:extLst>
          </p:cNvPr>
          <p:cNvSpPr txBox="1"/>
          <p:nvPr/>
        </p:nvSpPr>
        <p:spPr>
          <a:xfrm>
            <a:off x="5540621" y="1263961"/>
            <a:ext cx="6457113" cy="215809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ts val="2800"/>
              </a:lnSpc>
              <a:spcBef>
                <a:spcPts val="600"/>
              </a:spcBef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dirty="0">
                <a:solidFill>
                  <a:srgbClr val="292929"/>
                </a:solidFill>
              </a:rPr>
              <a:t>“As the </a:t>
            </a:r>
            <a:r>
              <a:rPr sz="1400" b="1" dirty="0">
                <a:solidFill>
                  <a:srgbClr val="292929"/>
                </a:solidFill>
              </a:rPr>
              <a:t>temperature dependence of transport properties</a:t>
            </a:r>
            <a:r>
              <a:rPr sz="1400" dirty="0">
                <a:solidFill>
                  <a:srgbClr val="292929"/>
                </a:solidFill>
              </a:rPr>
              <a:t> can be accessed experimentally by varying the center of mass energy over a logarithmically wide range, the </a:t>
            </a:r>
            <a:r>
              <a:rPr sz="1400" b="1" dirty="0">
                <a:solidFill>
                  <a:srgbClr val="292929"/>
                </a:solidFill>
              </a:rPr>
              <a:t>combined analysis of LHC data and future high precision data from RHIC</a:t>
            </a:r>
            <a:r>
              <a:rPr sz="1400" dirty="0">
                <a:solidFill>
                  <a:srgbClr val="292929"/>
                </a:solidFill>
              </a:rPr>
              <a:t> offers a qualitatively novel handle on the temperature dependence of properties of hot and dense matter. </a:t>
            </a:r>
            <a:r>
              <a:rPr sz="1400" b="1" dirty="0">
                <a:solidFill>
                  <a:srgbClr val="292929"/>
                </a:solidFill>
              </a:rPr>
              <a:t>The Town Meeting observes that the recently approved sPHENIX proposal targets these opportunities by bringing greatly extended capabilities to RHIC…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C0E36A-FDD8-A50B-7571-CFB297AA929B}"/>
              </a:ext>
            </a:extLst>
          </p:cNvPr>
          <p:cNvCxnSpPr>
            <a:cxnSpLocks/>
          </p:cNvCxnSpPr>
          <p:nvPr/>
        </p:nvCxnSpPr>
        <p:spPr>
          <a:xfrm>
            <a:off x="5841044" y="2323203"/>
            <a:ext cx="56643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8040941-E66E-F044-3E87-8C7FFA9B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2" y="1222191"/>
            <a:ext cx="4347430" cy="19450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0068D4-95FF-D319-6EAE-6548CA261C48}"/>
              </a:ext>
            </a:extLst>
          </p:cNvPr>
          <p:cNvSpPr txBox="1"/>
          <p:nvPr/>
        </p:nvSpPr>
        <p:spPr>
          <a:xfrm>
            <a:off x="514775" y="829739"/>
            <a:ext cx="262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hlinkClick r:id="rId3"/>
              </a:rPr>
              <a:t>2015 US NP LRP</a:t>
            </a:r>
            <a:r>
              <a:rPr 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A21AE2-373E-A864-7D16-EA769FF39C0C}"/>
              </a:ext>
            </a:extLst>
          </p:cNvPr>
          <p:cNvSpPr txBox="1"/>
          <p:nvPr/>
        </p:nvSpPr>
        <p:spPr>
          <a:xfrm>
            <a:off x="6374660" y="831414"/>
            <a:ext cx="4758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WG5 for 2019 ECFA Document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1D15B8-ADF7-EAEA-D9E2-6D82667704D2}"/>
              </a:ext>
            </a:extLst>
          </p:cNvPr>
          <p:cNvSpPr txBox="1"/>
          <p:nvPr/>
        </p:nvSpPr>
        <p:spPr>
          <a:xfrm>
            <a:off x="683288" y="5928527"/>
            <a:ext cx="133946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kumimoji="0" lang="en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</a:t>
            </a:r>
            <a:r>
              <a:rPr lang="en-US" sz="1400" dirty="0">
                <a:solidFill>
                  <a:sysClr val="windowText" lastClr="000000"/>
                </a:solidFill>
              </a:rPr>
              <a:t>2023 US NP LRP</a:t>
            </a:r>
          </a:p>
        </p:txBody>
      </p:sp>
    </p:spTree>
    <p:extLst>
      <p:ext uri="{BB962C8B-B14F-4D97-AF65-F5344CB8AC3E}">
        <p14:creationId xmlns:p14="http://schemas.microsoft.com/office/powerpoint/2010/main" val="383274230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04C85-0D66-4977-3A0C-DA987698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1E6F450-5C6F-328F-EEB6-21F3A8331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12" y="2732555"/>
            <a:ext cx="4113593" cy="36871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318D8-20C9-624A-44B0-E99D52D5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4523" y="6356350"/>
            <a:ext cx="2898241" cy="365125"/>
          </a:xfrm>
        </p:spPr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C2BD9-3E85-11CF-6D8D-47DCE752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A09EAF-4410-59DE-360D-A3E94782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Projections: </a:t>
            </a:r>
            <a:r>
              <a:rPr lang="en-US" dirty="0" err="1"/>
              <a:t>AuAu</a:t>
            </a:r>
            <a:r>
              <a:rPr lang="en-US" dirty="0"/>
              <a:t> Physics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A9B3E-CB92-393B-1AFA-26CA3AE64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6" y="1152940"/>
            <a:ext cx="10787269" cy="10319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Examples of key physics observables based on pp datasets recorded in 2024 and expected integrated luminosity for </a:t>
            </a:r>
            <a:r>
              <a:rPr lang="en-US" dirty="0" err="1"/>
              <a:t>AuAu</a:t>
            </a:r>
            <a:r>
              <a:rPr lang="en-US" dirty="0"/>
              <a:t> in 2025 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D8B39-2B2F-5189-A8C4-4EC56D50C8CE}"/>
              </a:ext>
            </a:extLst>
          </p:cNvPr>
          <p:cNvSpPr txBox="1"/>
          <p:nvPr/>
        </p:nvSpPr>
        <p:spPr>
          <a:xfrm>
            <a:off x="6195285" y="3059670"/>
            <a:ext cx="8729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Jet v</a:t>
            </a:r>
            <a:r>
              <a:rPr kumimoji="0" lang="en-DE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4D121-A461-2F81-39BA-F9A4C4445C3F}"/>
              </a:ext>
            </a:extLst>
          </p:cNvPr>
          <p:cNvSpPr txBox="1"/>
          <p:nvPr/>
        </p:nvSpPr>
        <p:spPr>
          <a:xfrm>
            <a:off x="1537864" y="3059670"/>
            <a:ext cx="208231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Photon - Jet p</a:t>
            </a:r>
            <a:r>
              <a:rPr kumimoji="0" lang="en-DE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balance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FB0D9-25CE-2628-FAC5-1E0CBEEDF4B5}"/>
              </a:ext>
            </a:extLst>
          </p:cNvPr>
          <p:cNvSpPr txBox="1"/>
          <p:nvPr/>
        </p:nvSpPr>
        <p:spPr>
          <a:xfrm>
            <a:off x="8790599" y="2588167"/>
            <a:ext cx="29344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>
                <a:solidFill>
                  <a:srgbClr val="000000"/>
                </a:solidFill>
                <a:effectLst/>
                <a:latin typeface="Helvetica" pitchFamily="2" charset="0"/>
              </a:rPr>
              <a:t>R</a:t>
            </a:r>
            <a:r>
              <a:rPr lang="en-GB" sz="1800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AA</a:t>
            </a:r>
            <a:r>
              <a:rPr lang="en-GB" sz="1800" dirty="0">
                <a:solidFill>
                  <a:srgbClr val="000000"/>
                </a:solidFill>
                <a:effectLst/>
                <a:latin typeface="Helvetica" pitchFamily="2" charset="0"/>
              </a:rPr>
              <a:t> of non-prompt b → D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0</a:t>
            </a:r>
            <a:r>
              <a:rPr lang="en-GB" sz="1800" dirty="0">
                <a:solidFill>
                  <a:srgbClr val="000000"/>
                </a:solidFill>
                <a:effectLst/>
                <a:latin typeface="Helvetica" pitchFamily="2" charset="0"/>
              </a:rPr>
              <a:t>’s</a:t>
            </a:r>
            <a:endParaRPr kumimoji="0" lang="en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092C6E-A6FA-6400-4FA4-3B818ABE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53752" y="2753434"/>
            <a:ext cx="2796396" cy="41290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DE2C2D-2D6D-D5EF-A268-46134D015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0225" y="2768775"/>
            <a:ext cx="2770782" cy="40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91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B7629-6B43-07ED-CC93-9D59D0FF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C8254-5EBD-96A0-9009-1A7031A7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21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9D1A50-DCA1-4B46-5B09-F72F4486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41DA07F-7F8D-AE1B-75CA-3C1D6DF95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355" y="1143314"/>
            <a:ext cx="5948691" cy="4564467"/>
          </a:xfrm>
        </p:spPr>
        <p:txBody>
          <a:bodyPr>
            <a:normAutofit fontScale="70000" lnSpcReduction="20000"/>
          </a:bodyPr>
          <a:lstStyle/>
          <a:p>
            <a:r>
              <a:rPr lang="en-DE" dirty="0"/>
              <a:t>sPHENIX is fully commissioned</a:t>
            </a:r>
          </a:p>
          <a:p>
            <a:pPr lvl="1"/>
            <a:r>
              <a:rPr lang="en-DE" dirty="0"/>
              <a:t>Recorded substantial pp reference dataset in 2024</a:t>
            </a:r>
          </a:p>
          <a:p>
            <a:pPr lvl="1"/>
            <a:r>
              <a:rPr lang="en-DE" dirty="0"/>
              <a:t>Demonstrated </a:t>
            </a:r>
          </a:p>
          <a:p>
            <a:pPr lvl="2"/>
            <a:r>
              <a:rPr lang="en-DE" dirty="0"/>
              <a:t>jet, photon and track reconstruction </a:t>
            </a:r>
          </a:p>
          <a:p>
            <a:pPr lvl="2"/>
            <a:r>
              <a:rPr lang="en-DE" dirty="0"/>
              <a:t>physics analysis capability of large scale datasets</a:t>
            </a:r>
          </a:p>
          <a:p>
            <a:pPr lvl="3"/>
            <a:r>
              <a:rPr lang="en-DE" dirty="0"/>
              <a:t>Remeasure standard physics candles</a:t>
            </a:r>
          </a:p>
          <a:p>
            <a:pPr lvl="3"/>
            <a:r>
              <a:rPr lang="en-DE" dirty="0"/>
              <a:t>First publications submitted</a:t>
            </a:r>
          </a:p>
          <a:p>
            <a:pPr lvl="2"/>
            <a:r>
              <a:rPr lang="en-DE" dirty="0"/>
              <a:t>Extraction of pp reference data from recorded dataset well underway</a:t>
            </a:r>
          </a:p>
          <a:p>
            <a:pPr lvl="1"/>
            <a:r>
              <a:rPr lang="en-DE" dirty="0"/>
              <a:t>Well equipped to complete the RHIC science mission</a:t>
            </a:r>
          </a:p>
          <a:p>
            <a:pPr lvl="1"/>
            <a:r>
              <a:rPr lang="en-DE" dirty="0"/>
              <a:t>Looking forward to a successful AuAu run on 2025!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3D38370-BBAB-1EBC-4836-5B837AB7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80" y="924235"/>
            <a:ext cx="2479947" cy="23218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602767-79D5-4FD4-F540-4726D030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594" y="3185964"/>
            <a:ext cx="5720656" cy="3219651"/>
          </a:xfrm>
          <a:prstGeom prst="rect">
            <a:avLst/>
          </a:prstGeom>
        </p:spPr>
      </p:pic>
      <p:pic>
        <p:nvPicPr>
          <p:cNvPr id="33" name="Picture 32" descr="A computer generated image of a colorful object&#10;&#10;Description automatically generated">
            <a:extLst>
              <a:ext uri="{FF2B5EF4-FFF2-40B4-BE49-F238E27FC236}">
                <a16:creationId xmlns:a16="http://schemas.microsoft.com/office/drawing/2014/main" id="{B8119B4C-3D2F-2B0C-C50A-947F7205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70" y="1100873"/>
            <a:ext cx="2772537" cy="196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048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1EE5F8-875C-E75A-DE3F-23C7DC80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B403D-64A3-3CD1-5A14-7B71D361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22</a:t>
            </a:fld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A69E4D-786D-69A1-7940-9E77EDC1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Talks at QM2025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55B1E-3EFB-5AC6-D3B3-D73F4EBBF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1" y="865074"/>
            <a:ext cx="6160657" cy="3514421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en-DE" sz="4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sPhenix presentations</a:t>
            </a:r>
            <a:endParaRPr lang="en-GB" sz="4200" dirty="0">
              <a:solidFill>
                <a:srgbClr val="0000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b="0" i="0" u="none" strike="noStrike" dirty="0">
                <a:solidFill>
                  <a:srgbClr val="0000FF"/>
                </a:solidFill>
                <a:effectLst/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sPHENIX measurement of dijet correlations in p+p collisions over a large kinematic range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Virginia Bailey (Georgia State University) - 4/8/25, 8:40 AM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4"/>
              </a:rPr>
              <a:t>sPHENIX measurement of the / ratio in p+p collisions at RHIC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Joe Osborn (Brookhaven National Laboratory) - 4/10/25, 9:00 AM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5"/>
              </a:rPr>
              <a:t>sPHENIX measurements of collective behavior in small and large systems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Hao-Ren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Jheng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(Massachusetts Inst. of Technology (US)) - 4/10/25, 9:40 AM</a:t>
            </a:r>
          </a:p>
          <a:p>
            <a:r>
              <a:rPr lang="en-GB" b="0" i="0" u="none" strike="noStrike" dirty="0">
                <a:effectLst/>
                <a:latin typeface="Helvetica" pitchFamily="2" charset="0"/>
                <a:hlinkClick r:id="rId6"/>
              </a:rPr>
              <a:t>sPHENIX measurements of high-pT neutral mesons and isolated photons in p+p collisions 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Jaebeom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Park - 4</a:t>
            </a:r>
            <a:r>
              <a:rPr lang="en-GB" b="0" i="0" u="none" strike="noStrike" dirty="0">
                <a:effectLst/>
                <a:latin typeface="Helvetica" pitchFamily="2" charset="0"/>
              </a:rPr>
              <a:t>/10/25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9:40 AM</a:t>
            </a:r>
          </a:p>
          <a:p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829F7-DECE-B9A7-944D-6A21D6FBCD83}"/>
              </a:ext>
            </a:extLst>
          </p:cNvPr>
          <p:cNvSpPr txBox="1"/>
          <p:nvPr/>
        </p:nvSpPr>
        <p:spPr>
          <a:xfrm>
            <a:off x="6366651" y="748023"/>
            <a:ext cx="1930976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DE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sPhenix posters</a:t>
            </a:r>
            <a:endParaRPr lang="en-GB" sz="2000" b="0" i="0" u="none" strike="noStrike" dirty="0">
              <a:solidFill>
                <a:srgbClr val="0000FF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D50593-BD45-1906-B589-74486E5D3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284331"/>
              </p:ext>
            </p:extLst>
          </p:nvPr>
        </p:nvGraphicFramePr>
        <p:xfrm>
          <a:off x="6107888" y="1104559"/>
          <a:ext cx="5931712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4721">
                  <a:extLst>
                    <a:ext uri="{9D8B030D-6E8A-4147-A177-3AD203B41FA5}">
                      <a16:colId xmlns:a16="http://schemas.microsoft.com/office/drawing/2014/main" val="1110541276"/>
                    </a:ext>
                  </a:extLst>
                </a:gridCol>
                <a:gridCol w="4186991">
                  <a:extLst>
                    <a:ext uri="{9D8B030D-6E8A-4147-A177-3AD203B41FA5}">
                      <a16:colId xmlns:a16="http://schemas.microsoft.com/office/drawing/2014/main" val="2353283040"/>
                    </a:ext>
                  </a:extLst>
                </a:gridCol>
              </a:tblGrid>
              <a:tr h="4224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Ejiro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Naomi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Umaka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Yuko Sekiguchi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Takashi Hachiya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Thomas Marshal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Gregory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Ottino</a:t>
                      </a:r>
                      <a:endParaRPr lang="en-GB" sz="105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Weihu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Ma;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Jingyu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Zhang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Bade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Sayki</a:t>
                      </a:r>
                      <a:endParaRPr lang="en-GB" sz="105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Ming Xiong Liu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Xuan Li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05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Skaydi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Grossberndt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Virginia Bailey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Daniel Lis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Emma McLaughlin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Stefan Bathe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Apurva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Narde</a:t>
                      </a:r>
                      <a:endParaRPr lang="en-GB" sz="105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David Stewart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Yeonju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Go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05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Dylan Neff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Nihil Kumar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Blair Seidlitz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chemeClr val="tx1"/>
                          </a:solidFill>
                        </a:rPr>
                        <a:t>Xudong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Yu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Hanna Bossi </a:t>
                      </a:r>
                      <a:endParaRPr lang="en-DE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charged hadron v_2 for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Au+Au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 at 200 GeV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long-range two-particle correlations in high-multiplicity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Performance of the Intermediate Si tracker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Data-Driven Calculation of Tracking Efficiency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Alignment of the MVTX Tracking Detector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electron ID with machine learning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Electron Identification for Prompt $J/\psi$ Decays using CNN Algorithms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Event Multiplicity Dependence of Heavy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Flavor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Jet Production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Heavy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Flavor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Jet Studies with Machine Learning Algorithm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Large $R_L$ Energy-Energy Correlator on Calorimeters in Dijet events in pp at 200 GeV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photon-jet measurements in proton-proton collisions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Dijet Correlations in pp sqrt(s) = 200 GeV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dET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/d</a:t>
                      </a:r>
                      <a:r>
                        <a:rPr lang="el-GR" sz="1050" dirty="0">
                          <a:solidFill>
                            <a:srgbClr val="0000FF"/>
                          </a:solidFill>
                        </a:rPr>
                        <a:t>η 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Au+Au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 at 200 GeV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commissioning with proton and nuclear beams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the first full calorimeter jet spectrum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 at RHIC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track reconstruction in streaming-readout data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Novel Jet Background Subtraction and Full Detector Simulation Using Self-Supervised Generative AI Models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neutral meson transverse single spin asymmetry in high-statistics polarized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 of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high-p$_T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$ neutral meson production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measurements of isolated photon production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high-statistics measurements of D meson production in </a:t>
                      </a: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p+p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collisions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err="1">
                          <a:solidFill>
                            <a:srgbClr val="0000FF"/>
                          </a:solidFill>
                        </a:rPr>
                        <a:t>sPHENIX</a:t>
                      </a:r>
                      <a:r>
                        <a:rPr lang="en-GB" sz="1050" dirty="0">
                          <a:solidFill>
                            <a:srgbClr val="0000FF"/>
                          </a:solidFill>
                        </a:rPr>
                        <a:t> machine learning on FPGAs for event selection</a:t>
                      </a:r>
                      <a:endParaRPr lang="en-DE" sz="105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26472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1C9D1F9-4638-66D4-801F-48964D8D3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072" y="4029555"/>
            <a:ext cx="4546707" cy="25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16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518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92B2F-B0CC-4FDA-94F0-C48080C3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2BEA0-2160-1B42-233E-B8D67A53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1E27D-A26E-F82C-E957-C62DD9E7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24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1DA0DA-3917-AB75-4B22-8A1DB06A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Preparing for the 2025 AuAu run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A1DB8D-013C-35F3-D1A6-3EA764A00D09}"/>
              </a:ext>
            </a:extLst>
          </p:cNvPr>
          <p:cNvSpPr txBox="1">
            <a:spLocks/>
          </p:cNvSpPr>
          <p:nvPr/>
        </p:nvSpPr>
        <p:spPr>
          <a:xfrm>
            <a:off x="937499" y="1152939"/>
            <a:ext cx="10787269" cy="200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62500" lnSpcReduction="20000"/>
          </a:bodyPr>
          <a:lstStyle>
            <a:lvl1pPr marL="365751" marR="0" indent="-36575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04652" marR="0" indent="-43890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933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19170" marR="0" indent="-487666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67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15400" marR="0" indent="-457189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6462" marR="0" indent="-522500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133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413675" marR="0" indent="-36575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023259" marR="0" indent="-36575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632844" marR="0" indent="-36575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242429" marR="0" indent="-365751" algn="l" defTabSz="1219170" rtl="0" latinLnBrk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Underlying event characterization for jet reconstruction</a:t>
            </a:r>
          </a:p>
          <a:p>
            <a:pPr lvl="1" hangingPunct="1"/>
            <a:r>
              <a:rPr lang="en-US" dirty="0"/>
              <a:t>with calo windows, random cones, and embed jets</a:t>
            </a:r>
          </a:p>
          <a:p>
            <a:pPr hangingPunct="1"/>
            <a:r>
              <a:rPr lang="en-US" dirty="0"/>
              <a:t>Comparisons of jet background fluctuations between subtraction methods</a:t>
            </a:r>
          </a:p>
          <a:p>
            <a:pPr lvl="1" hangingPunct="1"/>
            <a:r>
              <a:rPr lang="en-US" dirty="0"/>
              <a:t>Multiplicity based (New!)</a:t>
            </a:r>
          </a:p>
          <a:p>
            <a:pPr lvl="1" hangingPunct="1"/>
            <a:r>
              <a:rPr lang="en-US" dirty="0">
                <a:ea typeface="Cambria Math" panose="02040503050406030204" pitchFamily="18" charset="0"/>
              </a:rPr>
              <a:t>Area based (ALICE/STAR)</a:t>
            </a:r>
          </a:p>
          <a:p>
            <a:pPr lvl="1" hangingPunct="1"/>
            <a:r>
              <a:rPr lang="en-US" dirty="0"/>
              <a:t>Iterative subtraction (ATLAS/CMS)</a:t>
            </a:r>
            <a:endParaRPr lang="en-US" sz="1600" dirty="0"/>
          </a:p>
          <a:p>
            <a:pPr hangingPunct="1"/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E78069-277E-FE4A-8E77-014D305B3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7" y="3522299"/>
            <a:ext cx="6432085" cy="22201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B6B90-2230-6344-C9C0-E8824595E155}"/>
              </a:ext>
            </a:extLst>
          </p:cNvPr>
          <p:cNvSpPr txBox="1"/>
          <p:nvPr/>
        </p:nvSpPr>
        <p:spPr>
          <a:xfrm>
            <a:off x="9634407" y="1065517"/>
            <a:ext cx="19213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ote to self: PPG04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A5D5B-C199-D69F-BFC8-EEAEBE05A99A}"/>
              </a:ext>
            </a:extLst>
          </p:cNvPr>
          <p:cNvSpPr txBox="1"/>
          <p:nvPr/>
        </p:nvSpPr>
        <p:spPr>
          <a:xfrm>
            <a:off x="8983578" y="5915045"/>
            <a:ext cx="13475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200" dirty="0">
                <a:solidFill>
                  <a:srgbClr val="0000FF"/>
                </a:solidFill>
              </a:rPr>
              <a:t>Note</a:t>
            </a:r>
            <a:r>
              <a:rPr kumimoji="0" lang="en-DE" sz="12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Link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795E1A-2DCF-F938-91C7-1EE863137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98" y="2530000"/>
            <a:ext cx="35571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699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089D-FD35-26F8-1B79-BED4DBE2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82C2F-2EB0-B71D-2833-7CAD2B95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99087-78CA-1648-1D30-9568CEDF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134F26-DF99-6771-86C9-CA915F99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Projections: </a:t>
            </a:r>
            <a:r>
              <a:rPr lang="en-US" dirty="0" err="1"/>
              <a:t>AuAu</a:t>
            </a:r>
            <a:r>
              <a:rPr lang="en-US" dirty="0"/>
              <a:t> - Upsilons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20FC868-0D80-EB6F-6E28-81D66E54DF0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02366" y="1152939"/>
                <a:ext cx="10787269" cy="1648013"/>
              </a:xfrm>
            </p:spPr>
            <p:txBody>
              <a:bodyPr>
                <a:normAutofit fontScale="32500" lnSpcReduction="20000"/>
              </a:bodyPr>
              <a:lstStyle/>
              <a:p>
                <a:pPr>
                  <a:spcBef>
                    <a:spcPts val="3000"/>
                  </a:spcBef>
                  <a:buSzTx/>
                  <a:defRPr sz="4500"/>
                </a:pPr>
                <a:r>
                  <a:rPr lang="en-GB" dirty="0"/>
                  <a:t>Projected Upsilon 2S/1S ratio in different </a:t>
                </a:r>
                <a:r>
                  <a:rPr lang="en-GB" b="1" i="1" dirty="0" err="1"/>
                  <a:t>p+p</a:t>
                </a:r>
                <a:r>
                  <a:rPr lang="en-GB" dirty="0"/>
                  <a:t> and </a:t>
                </a:r>
                <a:r>
                  <a:rPr lang="en-GB" dirty="0" err="1"/>
                  <a:t>Au+Au</a:t>
                </a:r>
                <a:r>
                  <a:rPr lang="en-GB" dirty="0"/>
                  <a:t> scenarios</a:t>
                </a:r>
              </a:p>
              <a:p>
                <a:pPr>
                  <a:spcBef>
                    <a:spcPts val="3000"/>
                  </a:spcBef>
                  <a:buSzTx/>
                  <a:defRPr sz="4500"/>
                </a:pPr>
                <a:r>
                  <a:rPr lang="en-GB" dirty="0"/>
                  <a:t>Under the </a:t>
                </a:r>
                <a:r>
                  <a:rPr lang="en-GB" b="1" dirty="0">
                    <a:solidFill>
                      <a:srgbClr val="ED574A"/>
                    </a:solidFill>
                  </a:rPr>
                  <a:t>minimal Run-25 luminosity scenario (open)</a:t>
                </a:r>
                <a:r>
                  <a:rPr lang="en-GB" dirty="0"/>
                  <a:t>, difficult to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50" i="1">
                        <a:latin typeface="Cambria Math" panose="02040503050406030204" pitchFamily="18" charset="0"/>
                      </a:rPr>
                      <m:t>Υ</m:t>
                    </m:r>
                    <m:r>
                      <a:rPr lang="el-GR" sz="1050" i="1">
                        <a:latin typeface="Cambria Math" panose="02040503050406030204" pitchFamily="18" charset="0"/>
                      </a:rPr>
                      <m:t>(2</m:t>
                    </m:r>
                    <m:r>
                      <a:rPr lang="el-GR" sz="105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l-GR" sz="105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/>
                  <a:t> </a:t>
                </a:r>
                <a:r>
                  <a:rPr lang="en-GB" dirty="0"/>
                  <a:t>at all, less distinguishable from </a:t>
                </a:r>
                <a:r>
                  <a:rPr lang="en-GB" b="1" i="1" dirty="0" err="1"/>
                  <a:t>p+p</a:t>
                </a:r>
                <a:r>
                  <a:rPr lang="en-GB" dirty="0"/>
                  <a:t> 2S/1S baseline</a:t>
                </a:r>
              </a:p>
              <a:p>
                <a:pPr>
                  <a:spcBef>
                    <a:spcPts val="3000"/>
                  </a:spcBef>
                  <a:buSzTx/>
                  <a:defRPr sz="4500"/>
                </a:pPr>
                <a:r>
                  <a:rPr lang="en-GB" dirty="0"/>
                  <a:t>The </a:t>
                </a:r>
                <a:r>
                  <a:rPr lang="en-GB" b="1" dirty="0">
                    <a:solidFill>
                      <a:srgbClr val="EA3323"/>
                    </a:solidFill>
                  </a:rPr>
                  <a:t>target </a:t>
                </a:r>
                <a:r>
                  <a:rPr lang="en-GB" b="1" dirty="0" err="1">
                    <a:solidFill>
                      <a:srgbClr val="EA3323"/>
                    </a:solidFill>
                  </a:rPr>
                  <a:t>Au+Au</a:t>
                </a:r>
                <a:r>
                  <a:rPr lang="en-GB" b="1" dirty="0">
                    <a:solidFill>
                      <a:srgbClr val="EA3323"/>
                    </a:solidFill>
                  </a:rPr>
                  <a:t> luminosity (filled)</a:t>
                </a:r>
                <a:r>
                  <a:rPr lang="en-GB" dirty="0"/>
                  <a:t>, has a major impact on the Upsilon program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20FC868-0D80-EB6F-6E28-81D66E54DF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02366" y="1152939"/>
                <a:ext cx="10787269" cy="1648013"/>
              </a:xfrm>
              <a:blipFill>
                <a:blip r:embed="rId3"/>
                <a:stretch>
                  <a:fillRect l="-588" t="-3817" r="-8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867F1FA-C4BB-31EE-9D25-78D19787896D}"/>
              </a:ext>
            </a:extLst>
          </p:cNvPr>
          <p:cNvSpPr txBox="1">
            <a:spLocks/>
          </p:cNvSpPr>
          <p:nvPr/>
        </p:nvSpPr>
        <p:spPr>
          <a:xfrm>
            <a:off x="86530" y="1269999"/>
            <a:ext cx="10002692" cy="503538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595B076C-7B46-42A8-2DD7-1699973F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26" y="2869362"/>
            <a:ext cx="4796558" cy="3621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268397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MVTX - Maps-based VerTeX detector</a:t>
            </a:r>
            <a:endParaRPr/>
          </a:p>
        </p:txBody>
      </p:sp>
      <p:sp>
        <p:nvSpPr>
          <p:cNvPr id="104" name="Google Shape;104;p17"/>
          <p:cNvSpPr txBox="1"/>
          <p:nvPr/>
        </p:nvSpPr>
        <p:spPr>
          <a:xfrm>
            <a:off x="212400" y="1049845"/>
            <a:ext cx="12243600" cy="53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609585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MAPS: Monolithic Active Pixel Sensors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ALPIDE CMOS Pixel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29 x 27 </a:t>
            </a:r>
            <a:r>
              <a:rPr lang="en" sz="3200" dirty="0" err="1">
                <a:solidFill>
                  <a:srgbClr val="595959"/>
                </a:solidFill>
              </a:rPr>
              <a:t>μm</a:t>
            </a:r>
            <a:br>
              <a:rPr lang="en" sz="3200" dirty="0">
                <a:solidFill>
                  <a:srgbClr val="595959"/>
                </a:solidFill>
              </a:rPr>
            </a:br>
            <a:endParaRPr dirty="0">
              <a:solidFill>
                <a:srgbClr val="595959"/>
              </a:solidFill>
            </a:endParaRPr>
          </a:p>
          <a:p>
            <a:pPr marL="609585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48 staves/3 layers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9 ALPIDE chips/stave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2.4 &lt; r &lt; 4 cm, |</a:t>
            </a:r>
            <a:r>
              <a:rPr lang="en" sz="3200" dirty="0" err="1">
                <a:solidFill>
                  <a:srgbClr val="595959"/>
                </a:solidFill>
              </a:rPr>
              <a:t>η</a:t>
            </a:r>
            <a:r>
              <a:rPr lang="en" sz="3200" dirty="0">
                <a:solidFill>
                  <a:srgbClr val="595959"/>
                </a:solidFill>
              </a:rPr>
              <a:t>| &lt; 1.1, full </a:t>
            </a:r>
            <a:r>
              <a:rPr lang="en" sz="3200" dirty="0" err="1">
                <a:solidFill>
                  <a:srgbClr val="595959"/>
                </a:solidFill>
              </a:rPr>
              <a:t>φ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Copy of ALICE ITS2 inner barrel</a:t>
            </a:r>
            <a:br>
              <a:rPr lang="en" sz="3200" dirty="0">
                <a:solidFill>
                  <a:srgbClr val="595959"/>
                </a:solidFill>
              </a:rPr>
            </a:br>
            <a:endParaRPr dirty="0">
              <a:solidFill>
                <a:srgbClr val="595959"/>
              </a:solidFill>
            </a:endParaRPr>
          </a:p>
          <a:p>
            <a:pPr marL="609585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Identifies track vertex position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O(10 </a:t>
            </a:r>
            <a:r>
              <a:rPr lang="en" sz="3200" dirty="0" err="1">
                <a:solidFill>
                  <a:srgbClr val="595959"/>
                </a:solidFill>
              </a:rPr>
              <a:t>μm</a:t>
            </a:r>
            <a:r>
              <a:rPr lang="en" sz="3200" dirty="0">
                <a:solidFill>
                  <a:srgbClr val="595959"/>
                </a:solidFill>
              </a:rPr>
              <a:t>) vertex position resolution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4 </a:t>
            </a:r>
            <a:r>
              <a:rPr lang="en" sz="3200" dirty="0" err="1">
                <a:solidFill>
                  <a:srgbClr val="595959"/>
                </a:solidFill>
              </a:rPr>
              <a:t>μs</a:t>
            </a:r>
            <a:r>
              <a:rPr lang="en" sz="3200" dirty="0">
                <a:solidFill>
                  <a:srgbClr val="595959"/>
                </a:solidFill>
              </a:rPr>
              <a:t> integration time 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3200" dirty="0">
                <a:solidFill>
                  <a:srgbClr val="595959"/>
                </a:solidFill>
              </a:rPr>
              <a:t>Streaming or triggered reado</a:t>
            </a:r>
            <a:r>
              <a:rPr lang="en" sz="2000" dirty="0">
                <a:solidFill>
                  <a:srgbClr val="595959"/>
                </a:solidFill>
              </a:rPr>
              <a:t>ut</a:t>
            </a:r>
            <a:endParaRPr sz="2000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Key to </a:t>
            </a:r>
            <a:r>
              <a:rPr lang="en" sz="2000" dirty="0" err="1">
                <a:solidFill>
                  <a:srgbClr val="595959"/>
                </a:solidFill>
              </a:rPr>
              <a:t>sPHENIX</a:t>
            </a:r>
            <a:r>
              <a:rPr lang="en" sz="2000" dirty="0">
                <a:solidFill>
                  <a:srgbClr val="595959"/>
                </a:solidFill>
              </a:rPr>
              <a:t> Heavy Flavor Program</a:t>
            </a:r>
            <a:endParaRPr sz="2000" dirty="0">
              <a:solidFill>
                <a:srgbClr val="595959"/>
              </a:solidFill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533" y="840000"/>
            <a:ext cx="5563267" cy="274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633" y="3427700"/>
            <a:ext cx="1732571" cy="259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60601" y="3661801"/>
            <a:ext cx="2336656" cy="23526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3752-5845-1288-FF37-A6D7B904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5A2ED-A20E-080A-A723-03B481E3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26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/>
              <a:t>INTT - INTermediate silicon Tracker</a:t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1534" y="820100"/>
            <a:ext cx="4941501" cy="20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134" y="2926196"/>
            <a:ext cx="5575665" cy="31101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415600" y="1210372"/>
            <a:ext cx="11824400" cy="47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609585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Silicon Semiconductor Strip Detectors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2 kinds of Hamamatsu silicon modules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78 </a:t>
            </a:r>
            <a:r>
              <a:rPr lang="en" sz="3200" dirty="0" err="1">
                <a:solidFill>
                  <a:srgbClr val="595959"/>
                </a:solidFill>
              </a:rPr>
              <a:t>μm</a:t>
            </a:r>
            <a:r>
              <a:rPr lang="en" sz="3200" dirty="0">
                <a:solidFill>
                  <a:srgbClr val="595959"/>
                </a:solidFill>
              </a:rPr>
              <a:t> x 16 or 20 mm</a:t>
            </a:r>
            <a:endParaRPr sz="3200" dirty="0">
              <a:solidFill>
                <a:srgbClr val="595959"/>
              </a:solidFill>
            </a:endParaRPr>
          </a:p>
          <a:p>
            <a:pPr marL="609585">
              <a:lnSpc>
                <a:spcPct val="115000"/>
              </a:lnSpc>
              <a:spcBef>
                <a:spcPts val="1600"/>
              </a:spcBef>
            </a:pPr>
            <a:endParaRPr dirty="0">
              <a:solidFill>
                <a:srgbClr val="595959"/>
              </a:solidFill>
            </a:endParaRPr>
          </a:p>
          <a:p>
            <a:pPr marL="609585" indent="-431789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56 staves/2 layers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32+20 chips/stave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7 &lt; r &lt; 11 cm, |</a:t>
            </a:r>
            <a:r>
              <a:rPr lang="en" sz="3200" dirty="0" err="1">
                <a:solidFill>
                  <a:srgbClr val="595959"/>
                </a:solidFill>
              </a:rPr>
              <a:t>η</a:t>
            </a:r>
            <a:r>
              <a:rPr lang="en" sz="3200" dirty="0">
                <a:solidFill>
                  <a:srgbClr val="595959"/>
                </a:solidFill>
              </a:rPr>
              <a:t>| &lt; 1.1, full </a:t>
            </a:r>
            <a:r>
              <a:rPr lang="en" sz="3200" dirty="0" err="1">
                <a:solidFill>
                  <a:srgbClr val="595959"/>
                </a:solidFill>
              </a:rPr>
              <a:t>φ</a:t>
            </a:r>
            <a:endParaRPr sz="3200" dirty="0">
              <a:solidFill>
                <a:srgbClr val="595959"/>
              </a:solidFill>
            </a:endParaRPr>
          </a:p>
          <a:p>
            <a:pPr marL="609585">
              <a:lnSpc>
                <a:spcPct val="115000"/>
              </a:lnSpc>
              <a:spcBef>
                <a:spcPts val="1600"/>
              </a:spcBef>
            </a:pPr>
            <a:endParaRPr dirty="0">
              <a:solidFill>
                <a:srgbClr val="595959"/>
              </a:solidFill>
            </a:endParaRPr>
          </a:p>
          <a:p>
            <a:pPr marL="609585" indent="-431789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Precision Timing + Hit Interpolation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O(100 ns) - resolves bunch x-</a:t>
            </a:r>
            <a:r>
              <a:rPr lang="en" sz="3200" dirty="0" err="1">
                <a:solidFill>
                  <a:srgbClr val="595959"/>
                </a:solidFill>
              </a:rPr>
              <a:t>ing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O(10 </a:t>
            </a:r>
            <a:r>
              <a:rPr lang="en" sz="3200" dirty="0" err="1">
                <a:solidFill>
                  <a:srgbClr val="595959"/>
                </a:solidFill>
              </a:rPr>
              <a:t>μm</a:t>
            </a:r>
            <a:r>
              <a:rPr lang="en" sz="3200" dirty="0">
                <a:solidFill>
                  <a:srgbClr val="595959"/>
                </a:solidFill>
              </a:rPr>
              <a:t>) resolution in </a:t>
            </a:r>
            <a:r>
              <a:rPr lang="en" sz="3200" dirty="0" err="1">
                <a:solidFill>
                  <a:srgbClr val="595959"/>
                </a:solidFill>
              </a:rPr>
              <a:t>rφ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O(1 cm) resolution in z</a:t>
            </a:r>
            <a:endParaRPr sz="3200" dirty="0">
              <a:solidFill>
                <a:srgbClr val="59595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4575C-86A9-6154-890F-37B01CDB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5DA29-0A99-C870-D83E-DD1B8C72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27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3AEE3F-BDC3-9E7D-BFA1-F208F585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/>
              <a:t>TPC - Time Projection Chamber</a:t>
            </a:r>
            <a:endParaRPr/>
          </a:p>
        </p:txBody>
      </p:sp>
      <p:sp>
        <p:nvSpPr>
          <p:cNvPr id="129" name="Google Shape;129;p19"/>
          <p:cNvSpPr txBox="1"/>
          <p:nvPr/>
        </p:nvSpPr>
        <p:spPr>
          <a:xfrm>
            <a:off x="153000" y="929354"/>
            <a:ext cx="11952400" cy="4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31789">
              <a:lnSpc>
                <a:spcPct val="9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Gaseous Drift Detector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 err="1">
                <a:solidFill>
                  <a:schemeClr val="dk2"/>
                </a:solidFill>
              </a:rPr>
              <a:t>Ar</a:t>
            </a:r>
            <a:r>
              <a:rPr lang="en" sz="1733" dirty="0">
                <a:solidFill>
                  <a:schemeClr val="dk2"/>
                </a:solidFill>
              </a:rPr>
              <a:t>/CF</a:t>
            </a:r>
            <a:r>
              <a:rPr lang="en" sz="1733" baseline="-25000" dirty="0">
                <a:solidFill>
                  <a:schemeClr val="dk2"/>
                </a:solidFill>
              </a:rPr>
              <a:t>4</a:t>
            </a:r>
            <a:r>
              <a:rPr lang="en" sz="1733" dirty="0">
                <a:solidFill>
                  <a:schemeClr val="dk2"/>
                </a:solidFill>
              </a:rPr>
              <a:t>/iC</a:t>
            </a:r>
            <a:r>
              <a:rPr lang="en" sz="1733" baseline="-25000" dirty="0">
                <a:solidFill>
                  <a:schemeClr val="dk2"/>
                </a:solidFill>
              </a:rPr>
              <a:t>4</a:t>
            </a:r>
            <a:r>
              <a:rPr lang="en" sz="1733" dirty="0">
                <a:solidFill>
                  <a:schemeClr val="dk2"/>
                </a:solidFill>
              </a:rPr>
              <a:t>H</a:t>
            </a:r>
            <a:r>
              <a:rPr lang="en" sz="1733" baseline="-25000" dirty="0">
                <a:solidFill>
                  <a:schemeClr val="dk2"/>
                </a:solidFill>
              </a:rPr>
              <a:t>10</a:t>
            </a:r>
            <a:r>
              <a:rPr lang="en" sz="1733" dirty="0">
                <a:solidFill>
                  <a:srgbClr val="595959"/>
                </a:solidFill>
              </a:rPr>
              <a:t> 75/20/5 % drift gas</a:t>
            </a:r>
            <a:endParaRPr sz="1733" dirty="0">
              <a:solidFill>
                <a:srgbClr val="595959"/>
              </a:solidFill>
            </a:endParaRPr>
          </a:p>
          <a:p>
            <a:pPr marL="1828754" lvl="2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O(10 </a:t>
            </a:r>
            <a:r>
              <a:rPr lang="en" sz="1733" dirty="0" err="1">
                <a:solidFill>
                  <a:srgbClr val="595959"/>
                </a:solidFill>
              </a:rPr>
              <a:t>μs</a:t>
            </a:r>
            <a:r>
              <a:rPr lang="en" sz="1733" dirty="0">
                <a:solidFill>
                  <a:srgbClr val="595959"/>
                </a:solidFill>
              </a:rPr>
              <a:t>) drift time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GEM (Gaseous Electron Multiplier) amplification</a:t>
            </a:r>
            <a:endParaRPr sz="1733" dirty="0">
              <a:solidFill>
                <a:srgbClr val="595959"/>
              </a:solidFill>
            </a:endParaRPr>
          </a:p>
          <a:p>
            <a:pPr marL="1828754" lvl="2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4 Kapton + Copper GEMs / module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Un-gated like ALICE TPC</a:t>
            </a:r>
            <a:endParaRPr sz="1733" dirty="0">
              <a:solidFill>
                <a:srgbClr val="595959"/>
              </a:solidFill>
            </a:endParaRPr>
          </a:p>
          <a:p>
            <a:pPr marL="1828754" lvl="2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Allows for streaming readout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Zig/Zag segmented copper sensor pads</a:t>
            </a:r>
            <a:endParaRPr sz="1733" dirty="0">
              <a:solidFill>
                <a:srgbClr val="595959"/>
              </a:solidFill>
            </a:endParaRPr>
          </a:p>
          <a:p>
            <a:pPr marL="1828754" lvl="2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Improved position resolution</a:t>
            </a:r>
            <a:br>
              <a:rPr lang="en" sz="1733" dirty="0">
                <a:solidFill>
                  <a:srgbClr val="595959"/>
                </a:solidFill>
              </a:rPr>
            </a:br>
            <a:endParaRPr sz="1813" dirty="0">
              <a:solidFill>
                <a:srgbClr val="595959"/>
              </a:solidFill>
            </a:endParaRPr>
          </a:p>
          <a:p>
            <a:pPr marL="609585" indent="-431789">
              <a:lnSpc>
                <a:spcPct val="9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72 GEM modules/2 sides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36 modules / full </a:t>
            </a:r>
            <a:r>
              <a:rPr lang="en" sz="1733" dirty="0" err="1">
                <a:solidFill>
                  <a:srgbClr val="595959"/>
                </a:solidFill>
              </a:rPr>
              <a:t>φ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3 modules / full r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20 &lt; r &lt; 78 cm, |</a:t>
            </a:r>
            <a:r>
              <a:rPr lang="en" sz="1733" dirty="0" err="1">
                <a:solidFill>
                  <a:srgbClr val="595959"/>
                </a:solidFill>
              </a:rPr>
              <a:t>η</a:t>
            </a:r>
            <a:r>
              <a:rPr lang="en" sz="1733" dirty="0">
                <a:solidFill>
                  <a:srgbClr val="595959"/>
                </a:solidFill>
              </a:rPr>
              <a:t>| &lt; 1.1, full </a:t>
            </a:r>
            <a:r>
              <a:rPr lang="en" sz="1733" dirty="0" err="1">
                <a:solidFill>
                  <a:srgbClr val="595959"/>
                </a:solidFill>
              </a:rPr>
              <a:t>φ</a:t>
            </a:r>
            <a:br>
              <a:rPr lang="en" sz="1733" dirty="0">
                <a:solidFill>
                  <a:srgbClr val="595959"/>
                </a:solidFill>
              </a:rPr>
            </a:br>
            <a:endParaRPr sz="1813" dirty="0">
              <a:solidFill>
                <a:srgbClr val="595959"/>
              </a:solidFill>
            </a:endParaRPr>
          </a:p>
          <a:p>
            <a:pPr marL="609585" indent="-431789">
              <a:lnSpc>
                <a:spcPct val="9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Measures Momentum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Target momentum resolution: </a:t>
            </a:r>
            <a:endParaRPr sz="1733" dirty="0">
              <a:solidFill>
                <a:srgbClr val="595959"/>
              </a:solidFill>
            </a:endParaRPr>
          </a:p>
          <a:p>
            <a:pPr marL="1828754" lvl="2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 err="1">
                <a:solidFill>
                  <a:srgbClr val="595959"/>
                </a:solidFill>
              </a:rPr>
              <a:t>Δp</a:t>
            </a:r>
            <a:r>
              <a:rPr lang="en" sz="1733" dirty="0">
                <a:solidFill>
                  <a:srgbClr val="595959"/>
                </a:solidFill>
              </a:rPr>
              <a:t>/p = 0.02 for p ~ 5 GeV </a:t>
            </a:r>
            <a:endParaRPr sz="1733" dirty="0">
              <a:solidFill>
                <a:srgbClr val="595959"/>
              </a:solidFill>
            </a:endParaRPr>
          </a:p>
          <a:p>
            <a:pPr marL="1219170" lvl="1" indent="-414856">
              <a:lnSpc>
                <a:spcPct val="95000"/>
              </a:lnSpc>
              <a:buClr>
                <a:srgbClr val="595959"/>
              </a:buClr>
              <a:buSzPts val="1300"/>
              <a:buChar char="-"/>
            </a:pPr>
            <a:r>
              <a:rPr lang="en" sz="1733" dirty="0">
                <a:solidFill>
                  <a:srgbClr val="595959"/>
                </a:solidFill>
              </a:rPr>
              <a:t>O(150 </a:t>
            </a:r>
            <a:r>
              <a:rPr lang="en" sz="1733" dirty="0" err="1">
                <a:solidFill>
                  <a:srgbClr val="595959"/>
                </a:solidFill>
              </a:rPr>
              <a:t>μm</a:t>
            </a:r>
            <a:r>
              <a:rPr lang="en" sz="1733" dirty="0">
                <a:solidFill>
                  <a:srgbClr val="595959"/>
                </a:solidFill>
              </a:rPr>
              <a:t>) spatial resolution</a:t>
            </a:r>
            <a:endParaRPr sz="1733" dirty="0">
              <a:solidFill>
                <a:srgbClr val="595959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82F322-8B70-5F02-3004-6BC702D146B2}"/>
              </a:ext>
            </a:extLst>
          </p:cNvPr>
          <p:cNvGrpSpPr/>
          <p:nvPr/>
        </p:nvGrpSpPr>
        <p:grpSpPr>
          <a:xfrm>
            <a:off x="6173037" y="1045029"/>
            <a:ext cx="5663920" cy="5035139"/>
            <a:chOff x="5791201" y="68167"/>
            <a:chExt cx="6400799" cy="6012001"/>
          </a:xfrm>
        </p:grpSpPr>
        <p:pic>
          <p:nvPicPr>
            <p:cNvPr id="130" name="Google Shape;13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94933" y="68167"/>
              <a:ext cx="5397067" cy="1865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420434" y="1780767"/>
              <a:ext cx="2355967" cy="239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14334" y="4252201"/>
              <a:ext cx="2437301" cy="182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12002" y="4210534"/>
              <a:ext cx="3249071" cy="182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91201" y="2047999"/>
              <a:ext cx="3328657" cy="18654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8871-6338-AA2B-6F12-0313BC0D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79D053-49C5-C013-0A14-B1FD9C25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TPOT - Time Projection chamber Outer Tracker</a:t>
            </a:r>
            <a:endParaRPr lang="en-DE" dirty="0"/>
          </a:p>
        </p:txBody>
      </p:sp>
      <p:sp>
        <p:nvSpPr>
          <p:cNvPr id="144" name="Google Shape;144;p20"/>
          <p:cNvSpPr txBox="1"/>
          <p:nvPr/>
        </p:nvSpPr>
        <p:spPr>
          <a:xfrm>
            <a:off x="415600" y="1272026"/>
            <a:ext cx="11360800" cy="50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609585" indent="-440256">
              <a:lnSpc>
                <a:spcPct val="115000"/>
              </a:lnSpc>
              <a:buClr>
                <a:srgbClr val="595959"/>
              </a:buClr>
              <a:buSzPts val="1600"/>
              <a:buChar char="-"/>
            </a:pPr>
            <a:r>
              <a:rPr lang="en" sz="2133" b="1" dirty="0">
                <a:solidFill>
                  <a:srgbClr val="595959"/>
                </a:solidFill>
              </a:rPr>
              <a:t>Gaseous Drift Detector</a:t>
            </a:r>
            <a:endParaRPr sz="2133" b="1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 err="1">
                <a:solidFill>
                  <a:srgbClr val="595959"/>
                </a:solidFill>
              </a:rPr>
              <a:t>Ar</a:t>
            </a:r>
            <a:r>
              <a:rPr lang="en" sz="2000" dirty="0">
                <a:solidFill>
                  <a:srgbClr val="595959"/>
                </a:solidFill>
              </a:rPr>
              <a:t>/iC</a:t>
            </a:r>
            <a:r>
              <a:rPr lang="en" sz="2000" baseline="-25000" dirty="0">
                <a:solidFill>
                  <a:srgbClr val="595959"/>
                </a:solidFill>
              </a:rPr>
              <a:t>4</a:t>
            </a:r>
            <a:r>
              <a:rPr lang="en" sz="2000" dirty="0">
                <a:solidFill>
                  <a:srgbClr val="595959"/>
                </a:solidFill>
              </a:rPr>
              <a:t>H</a:t>
            </a:r>
            <a:r>
              <a:rPr lang="en" sz="2000" baseline="-25000" dirty="0">
                <a:solidFill>
                  <a:srgbClr val="595959"/>
                </a:solidFill>
              </a:rPr>
              <a:t>10</a:t>
            </a:r>
            <a:r>
              <a:rPr lang="en" sz="2000" dirty="0">
                <a:solidFill>
                  <a:srgbClr val="595959"/>
                </a:solidFill>
              </a:rPr>
              <a:t> 95/5 % conversion gas</a:t>
            </a:r>
            <a:endParaRPr sz="2000" dirty="0">
              <a:solidFill>
                <a:srgbClr val="595959"/>
              </a:solidFill>
            </a:endParaRPr>
          </a:p>
          <a:p>
            <a:pPr marL="1828754" lvl="2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3 mm conversion length</a:t>
            </a:r>
            <a:endParaRPr sz="2000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Micromegas amplification</a:t>
            </a:r>
            <a:endParaRPr sz="2000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Resistive layer w/ strips for readout</a:t>
            </a:r>
            <a:br>
              <a:rPr lang="en" sz="2000" dirty="0">
                <a:solidFill>
                  <a:srgbClr val="595959"/>
                </a:solidFill>
              </a:rPr>
            </a:br>
            <a:endParaRPr dirty="0">
              <a:solidFill>
                <a:srgbClr val="595959"/>
              </a:solidFill>
            </a:endParaRPr>
          </a:p>
          <a:p>
            <a:pPr marL="609585" indent="-440256">
              <a:lnSpc>
                <a:spcPct val="115000"/>
              </a:lnSpc>
              <a:buClr>
                <a:srgbClr val="595959"/>
              </a:buClr>
              <a:buSzPts val="1600"/>
              <a:buChar char="-"/>
            </a:pPr>
            <a:r>
              <a:rPr lang="en" sz="2133" b="1" dirty="0">
                <a:solidFill>
                  <a:srgbClr val="595959"/>
                </a:solidFill>
              </a:rPr>
              <a:t>8 modules/bottom of TPC</a:t>
            </a:r>
            <a:endParaRPr sz="2133" b="1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Partial coverage</a:t>
            </a:r>
            <a:br>
              <a:rPr lang="en" sz="2000" dirty="0">
                <a:solidFill>
                  <a:srgbClr val="595959"/>
                </a:solidFill>
              </a:rPr>
            </a:br>
            <a:endParaRPr dirty="0">
              <a:solidFill>
                <a:srgbClr val="595959"/>
              </a:solidFill>
            </a:endParaRPr>
          </a:p>
          <a:p>
            <a:pPr marL="609585" indent="-440256">
              <a:lnSpc>
                <a:spcPct val="115000"/>
              </a:lnSpc>
              <a:buClr>
                <a:srgbClr val="595959"/>
              </a:buClr>
              <a:buSzPts val="1600"/>
              <a:buChar char="-"/>
            </a:pPr>
            <a:r>
              <a:rPr lang="en" sz="2133" b="1" dirty="0">
                <a:solidFill>
                  <a:srgbClr val="595959"/>
                </a:solidFill>
              </a:rPr>
              <a:t>Provides reference for TPC</a:t>
            </a:r>
            <a:endParaRPr sz="2133" b="1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O(100 </a:t>
            </a:r>
            <a:r>
              <a:rPr lang="en" sz="2000" dirty="0" err="1">
                <a:solidFill>
                  <a:srgbClr val="595959"/>
                </a:solidFill>
              </a:rPr>
              <a:t>μm</a:t>
            </a:r>
            <a:r>
              <a:rPr lang="en" sz="2000" dirty="0">
                <a:solidFill>
                  <a:srgbClr val="595959"/>
                </a:solidFill>
              </a:rPr>
              <a:t>) spatial resolution</a:t>
            </a:r>
            <a:endParaRPr sz="2000" dirty="0">
              <a:solidFill>
                <a:srgbClr val="595959"/>
              </a:solidFill>
            </a:endParaRPr>
          </a:p>
          <a:p>
            <a:pPr marL="1219170" lvl="1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dirty="0">
                <a:solidFill>
                  <a:srgbClr val="595959"/>
                </a:solidFill>
              </a:rPr>
              <a:t>Calibrates Distortions</a:t>
            </a:r>
            <a:br>
              <a:rPr lang="en" sz="2000" dirty="0">
                <a:solidFill>
                  <a:srgbClr val="595959"/>
                </a:solidFill>
              </a:rPr>
            </a:br>
            <a:endParaRPr sz="2000" dirty="0">
              <a:solidFill>
                <a:srgbClr val="595959"/>
              </a:solidFill>
            </a:endParaRPr>
          </a:p>
          <a:p>
            <a:pPr marL="609585" indent="-431789">
              <a:lnSpc>
                <a:spcPct val="115000"/>
              </a:lnSpc>
              <a:buClr>
                <a:srgbClr val="595959"/>
              </a:buClr>
              <a:buSzPts val="15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TPOT NIM Performance Paper</a:t>
            </a:r>
            <a:r>
              <a:rPr lang="en" sz="2000" dirty="0">
                <a:solidFill>
                  <a:srgbClr val="595959"/>
                </a:solidFill>
              </a:rPr>
              <a:t>: </a:t>
            </a:r>
            <a:r>
              <a:rPr lang="en" sz="2000" u="sng" dirty="0">
                <a:solidFill>
                  <a:schemeClr val="hlink"/>
                </a:solidFill>
                <a:hlinkClick r:id="rId3"/>
              </a:rPr>
              <a:t>NIM-A 1066 (2024) 169615</a:t>
            </a:r>
            <a:endParaRPr sz="2000" dirty="0">
              <a:solidFill>
                <a:srgbClr val="595959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4968" y="3532600"/>
            <a:ext cx="3234633" cy="239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2134" y="867801"/>
            <a:ext cx="2816833" cy="260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5601" y="3468167"/>
            <a:ext cx="2975233" cy="216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21930" y="858167"/>
            <a:ext cx="3074239" cy="21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5378800" y="3369800"/>
            <a:ext cx="1102400" cy="93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C827A-102A-4B28-04A1-A3A8406A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DB509-0840-E227-0811-D390470E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29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AE909-700C-8FB2-BA41-5197EE0E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5231-3C6C-5933-F563-92B37B6A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3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30AC3B-2C6E-3E65-FB76-29932178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sPHENIX Experiment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4C423-7527-BC1A-E7A7-B7E9710D973A}"/>
              </a:ext>
            </a:extLst>
          </p:cNvPr>
          <p:cNvGrpSpPr/>
          <p:nvPr/>
        </p:nvGrpSpPr>
        <p:grpSpPr>
          <a:xfrm>
            <a:off x="894297" y="807027"/>
            <a:ext cx="10410094" cy="5583725"/>
            <a:chOff x="2301073" y="1058234"/>
            <a:chExt cx="9834676" cy="52638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C59618-5AA8-E242-F7CB-851BC0484BA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1073" y="1058234"/>
              <a:ext cx="9834676" cy="5263873"/>
            </a:xfrm>
            <a:prstGeom prst="rect">
              <a:avLst/>
            </a:prstGeom>
          </p:spPr>
        </p:pic>
        <p:pic>
          <p:nvPicPr>
            <p:cNvPr id="12" name="Picture 2" descr="sphenix-logo-white">
              <a:extLst>
                <a:ext uri="{FF2B5EF4-FFF2-40B4-BE49-F238E27FC236}">
                  <a16:creationId xmlns:a16="http://schemas.microsoft.com/office/drawing/2014/main" id="{6EF4C03D-FF6F-1705-BCA8-AC518AAE1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864" y="5302940"/>
              <a:ext cx="1059933" cy="5083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C185AED8-EEA1-4248-59AF-F3BAAE244D93}"/>
                </a:ext>
              </a:extLst>
            </p:cNvPr>
            <p:cNvSpPr/>
            <p:nvPr/>
          </p:nvSpPr>
          <p:spPr>
            <a:xfrm>
              <a:off x="3675201" y="2006256"/>
              <a:ext cx="865977" cy="243783"/>
            </a:xfrm>
            <a:prstGeom prst="roundRect">
              <a:avLst/>
            </a:prstGeom>
            <a:solidFill>
              <a:srgbClr val="7B791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sEPD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05ACC1-F555-CF60-33FC-029732502089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9205911" y="4010030"/>
              <a:ext cx="1273729" cy="290722"/>
            </a:xfrm>
            <a:prstGeom prst="straightConnector1">
              <a:avLst/>
            </a:prstGeom>
            <a:ln w="38100">
              <a:solidFill>
                <a:srgbClr val="610D0B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41ED94DB-E753-E6AA-B586-D8E1B99E76C6}"/>
                </a:ext>
              </a:extLst>
            </p:cNvPr>
            <p:cNvSpPr/>
            <p:nvPr/>
          </p:nvSpPr>
          <p:spPr>
            <a:xfrm>
              <a:off x="10479640" y="4193890"/>
              <a:ext cx="1253448" cy="213724"/>
            </a:xfrm>
            <a:prstGeom prst="roundRect">
              <a:avLst/>
            </a:prstGeom>
            <a:solidFill>
              <a:srgbClr val="610D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MinBIAS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E4D8A4-3783-96E2-34A7-5097ED00F41E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541178" y="2128148"/>
              <a:ext cx="1591070" cy="795966"/>
            </a:xfrm>
            <a:prstGeom prst="line">
              <a:avLst/>
            </a:prstGeom>
            <a:ln w="38100">
              <a:solidFill>
                <a:srgbClr val="7B7918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Rounded Corners 13">
              <a:extLst>
                <a:ext uri="{FF2B5EF4-FFF2-40B4-BE49-F238E27FC236}">
                  <a16:creationId xmlns:a16="http://schemas.microsoft.com/office/drawing/2014/main" id="{20B131C3-C349-96D7-673F-DDBE1C78469B}"/>
                </a:ext>
              </a:extLst>
            </p:cNvPr>
            <p:cNvSpPr/>
            <p:nvPr/>
          </p:nvSpPr>
          <p:spPr>
            <a:xfrm>
              <a:off x="3687752" y="2970078"/>
              <a:ext cx="740410" cy="235459"/>
            </a:xfrm>
            <a:prstGeom prst="roundRect">
              <a:avLst/>
            </a:prstGeom>
            <a:solidFill>
              <a:srgbClr val="B0618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TPC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6B7060-1452-3B2D-F608-18AD70A9F224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4674742" y="2614103"/>
              <a:ext cx="2027053" cy="715075"/>
            </a:xfrm>
            <a:prstGeom prst="straightConnector1">
              <a:avLst/>
            </a:prstGeom>
            <a:ln w="38100">
              <a:solidFill>
                <a:srgbClr val="097409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5">
              <a:extLst>
                <a:ext uri="{FF2B5EF4-FFF2-40B4-BE49-F238E27FC236}">
                  <a16:creationId xmlns:a16="http://schemas.microsoft.com/office/drawing/2014/main" id="{987FD472-EB9A-2650-309C-502CC229C981}"/>
                </a:ext>
              </a:extLst>
            </p:cNvPr>
            <p:cNvSpPr/>
            <p:nvPr/>
          </p:nvSpPr>
          <p:spPr>
            <a:xfrm>
              <a:off x="3651697" y="2495280"/>
              <a:ext cx="1023045" cy="237646"/>
            </a:xfrm>
            <a:prstGeom prst="roundRect">
              <a:avLst/>
            </a:prstGeom>
            <a:solidFill>
              <a:srgbClr val="09740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MVTX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F9CF00-7E02-E909-DFBF-A3C78A491B22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4428162" y="3087808"/>
              <a:ext cx="2235977" cy="508540"/>
            </a:xfrm>
            <a:prstGeom prst="line">
              <a:avLst/>
            </a:prstGeom>
            <a:ln w="38100">
              <a:solidFill>
                <a:srgbClr val="B0618B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6BB299-36B4-897A-0434-CEA4F78F0A8F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9351828" y="3325943"/>
              <a:ext cx="1394942" cy="339352"/>
            </a:xfrm>
            <a:prstGeom prst="straightConnector1">
              <a:avLst/>
            </a:prstGeom>
            <a:ln w="38100">
              <a:solidFill>
                <a:srgbClr val="33748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DFB8F1C1-BEE3-55B9-7930-187AEB604162}"/>
                </a:ext>
              </a:extLst>
            </p:cNvPr>
            <p:cNvSpPr/>
            <p:nvPr/>
          </p:nvSpPr>
          <p:spPr>
            <a:xfrm>
              <a:off x="10746770" y="3222885"/>
              <a:ext cx="1007190" cy="206115"/>
            </a:xfrm>
            <a:prstGeom prst="roundRect">
              <a:avLst/>
            </a:prstGeom>
            <a:solidFill>
              <a:srgbClr val="33748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iHCAL</a:t>
              </a:r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357B68-7649-544A-F9DD-BE285F6F711E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4726112" y="1707705"/>
              <a:ext cx="891761" cy="390700"/>
            </a:xfrm>
            <a:prstGeom prst="straightConnector1">
              <a:avLst/>
            </a:prstGeom>
            <a:ln w="38100">
              <a:solidFill>
                <a:srgbClr val="6C2E1B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0">
              <a:extLst>
                <a:ext uri="{FF2B5EF4-FFF2-40B4-BE49-F238E27FC236}">
                  <a16:creationId xmlns:a16="http://schemas.microsoft.com/office/drawing/2014/main" id="{5958CF55-FC2B-7B63-EFCF-678AAB8FA579}"/>
                </a:ext>
              </a:extLst>
            </p:cNvPr>
            <p:cNvSpPr/>
            <p:nvPr/>
          </p:nvSpPr>
          <p:spPr>
            <a:xfrm>
              <a:off x="3320864" y="1607158"/>
              <a:ext cx="1405248" cy="201093"/>
            </a:xfrm>
            <a:prstGeom prst="roundRect">
              <a:avLst/>
            </a:prstGeom>
            <a:solidFill>
              <a:srgbClr val="6C2E1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MAGNET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ED330BC-3487-FE4F-0B8C-A56CD35AB256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9450674" y="2277736"/>
              <a:ext cx="1213902" cy="142203"/>
            </a:xfrm>
            <a:prstGeom prst="straightConnector1">
              <a:avLst/>
            </a:prstGeom>
            <a:ln w="38100">
              <a:solidFill>
                <a:srgbClr val="202325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2">
              <a:extLst>
                <a:ext uri="{FF2B5EF4-FFF2-40B4-BE49-F238E27FC236}">
                  <a16:creationId xmlns:a16="http://schemas.microsoft.com/office/drawing/2014/main" id="{CE7A3E3A-4313-AFAA-4177-79D27131D207}"/>
                </a:ext>
              </a:extLst>
            </p:cNvPr>
            <p:cNvSpPr/>
            <p:nvPr/>
          </p:nvSpPr>
          <p:spPr>
            <a:xfrm>
              <a:off x="10664576" y="2135533"/>
              <a:ext cx="1083108" cy="284406"/>
            </a:xfrm>
            <a:prstGeom prst="roundRect">
              <a:avLst/>
            </a:prstGeom>
            <a:solidFill>
              <a:srgbClr val="202325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oHCAL</a:t>
              </a:r>
            </a:p>
          </p:txBody>
        </p:sp>
        <p:sp>
          <p:nvSpPr>
            <p:cNvPr id="27" name="Rectangle: Rounded Corners 23">
              <a:extLst>
                <a:ext uri="{FF2B5EF4-FFF2-40B4-BE49-F238E27FC236}">
                  <a16:creationId xmlns:a16="http://schemas.microsoft.com/office/drawing/2014/main" id="{2941C0ED-AE4A-BA0B-F47D-9817958CD9A3}"/>
                </a:ext>
              </a:extLst>
            </p:cNvPr>
            <p:cNvSpPr/>
            <p:nvPr/>
          </p:nvSpPr>
          <p:spPr>
            <a:xfrm>
              <a:off x="10931806" y="4956616"/>
              <a:ext cx="811556" cy="211285"/>
            </a:xfrm>
            <a:prstGeom prst="roundRect">
              <a:avLst/>
            </a:prstGeom>
            <a:solidFill>
              <a:srgbClr val="BEB92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INTT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E513BA-9C24-92BD-1CBC-139BB072ED80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8528105" y="4057431"/>
              <a:ext cx="2403701" cy="1004828"/>
            </a:xfrm>
            <a:prstGeom prst="line">
              <a:avLst/>
            </a:prstGeom>
            <a:ln w="38100">
              <a:solidFill>
                <a:srgbClr val="BEB924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2554E18-E482-6F7E-2F87-53FA944CCCAE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8890750" y="2803922"/>
              <a:ext cx="1732729" cy="508400"/>
            </a:xfrm>
            <a:prstGeom prst="straightConnector1">
              <a:avLst/>
            </a:prstGeom>
            <a:ln w="38100">
              <a:solidFill>
                <a:srgbClr val="3472B7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6">
              <a:extLst>
                <a:ext uri="{FF2B5EF4-FFF2-40B4-BE49-F238E27FC236}">
                  <a16:creationId xmlns:a16="http://schemas.microsoft.com/office/drawing/2014/main" id="{BC21B5A8-4144-2DA1-2102-798D47C8A63D}"/>
                </a:ext>
              </a:extLst>
            </p:cNvPr>
            <p:cNvSpPr/>
            <p:nvPr/>
          </p:nvSpPr>
          <p:spPr>
            <a:xfrm>
              <a:off x="10623479" y="2689982"/>
              <a:ext cx="1122635" cy="227879"/>
            </a:xfrm>
            <a:prstGeom prst="roundRect">
              <a:avLst/>
            </a:prstGeom>
            <a:solidFill>
              <a:srgbClr val="3472B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EMCAL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4443C21-EE08-124A-0D97-1458C21770BE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8584589" y="4389239"/>
              <a:ext cx="2213551" cy="1342301"/>
            </a:xfrm>
            <a:prstGeom prst="straightConnector1">
              <a:avLst/>
            </a:prstGeom>
            <a:ln w="38100">
              <a:solidFill>
                <a:srgbClr val="610D0B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28">
              <a:extLst>
                <a:ext uri="{FF2B5EF4-FFF2-40B4-BE49-F238E27FC236}">
                  <a16:creationId xmlns:a16="http://schemas.microsoft.com/office/drawing/2014/main" id="{3AD1FD0C-D7BF-9DB7-7005-6BF5B4CB9AB2}"/>
                </a:ext>
              </a:extLst>
            </p:cNvPr>
            <p:cNvSpPr/>
            <p:nvPr/>
          </p:nvSpPr>
          <p:spPr>
            <a:xfrm>
              <a:off x="10798140" y="5617083"/>
              <a:ext cx="967796" cy="228913"/>
            </a:xfrm>
            <a:prstGeom prst="roundRect">
              <a:avLst/>
            </a:prstGeom>
            <a:solidFill>
              <a:srgbClr val="610D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TPOT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74280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mtClean="0"/>
              <a:pPr/>
              <a:t>30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A0D5D-9B94-813B-6D45-5F2C80AB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Factoring Distortions in the TPC</a:t>
            </a:r>
            <a:endParaRPr lang="en-DE" dirty="0"/>
          </a:p>
        </p:txBody>
      </p:sp>
      <p:sp>
        <p:nvSpPr>
          <p:cNvPr id="81" name="Static Distortion:…"/>
          <p:cNvSpPr>
            <a:spLocks noGrp="1"/>
          </p:cNvSpPr>
          <p:nvPr>
            <p:ph type="body" sz="quarter" idx="13"/>
          </p:nvPr>
        </p:nvSpPr>
        <p:spPr>
          <a:xfrm>
            <a:off x="355857" y="1027810"/>
            <a:ext cx="6891966" cy="508883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06268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Static Distortion</a:t>
            </a:r>
            <a:r>
              <a:rPr dirty="0"/>
              <a:t>: 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external E, B fields: non uniformity and alignment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expected to be O(1-2cm)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does not change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mixes with module alignment, module edge effects, </a:t>
            </a:r>
            <a:r>
              <a:rPr dirty="0" err="1"/>
              <a:t>etc</a:t>
            </a:r>
            <a:endParaRPr dirty="0"/>
          </a:p>
          <a:p>
            <a:pPr marL="206268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Average Distortion</a:t>
            </a:r>
            <a:r>
              <a:rPr dirty="0"/>
              <a:t>: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average </a:t>
            </a:r>
            <a:r>
              <a:rPr dirty="0" err="1"/>
              <a:t>spacecharge</a:t>
            </a:r>
            <a:endParaRPr dirty="0"/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expected to be O(1-2mm)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changes slowly</a:t>
            </a:r>
            <a:r>
              <a:rPr dirty="0"/>
              <a:t> with </a:t>
            </a:r>
            <a:r>
              <a:rPr dirty="0" err="1"/>
              <a:t>lumi</a:t>
            </a:r>
            <a:r>
              <a:rPr dirty="0"/>
              <a:t>. and ambient conditions</a:t>
            </a:r>
          </a:p>
          <a:p>
            <a:pPr marL="206268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Event-by-Event (</a:t>
            </a: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ExE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) Distortion</a:t>
            </a:r>
            <a:r>
              <a:rPr dirty="0"/>
              <a:t>: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fluctuations in </a:t>
            </a:r>
            <a:r>
              <a:rPr dirty="0" err="1"/>
              <a:t>spacecharge</a:t>
            </a:r>
            <a:endParaRPr dirty="0"/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dirty="0"/>
              <a:t>expected to be &lt;O(100um)</a:t>
            </a:r>
          </a:p>
          <a:p>
            <a:pPr marL="412537" lvl="1" indent="-206268" defTabSz="271096">
              <a:spcBef>
                <a:spcPts val="492"/>
              </a:spcBef>
              <a:defRPr sz="2376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changes rapidly</a:t>
            </a:r>
            <a:r>
              <a:rPr dirty="0"/>
              <a:t> (78ms for full refresh)</a:t>
            </a:r>
          </a:p>
        </p:txBody>
      </p:sp>
      <p:pic>
        <p:nvPicPr>
          <p:cNvPr id="82" name="unknown.png" descr="unknown.png"/>
          <p:cNvPicPr>
            <a:picLocks noChangeAspect="1"/>
          </p:cNvPicPr>
          <p:nvPr/>
        </p:nvPicPr>
        <p:blipFill>
          <a:blip r:embed="rId2"/>
          <a:srcRect l="5648" r="9840"/>
          <a:stretch>
            <a:fillRect/>
          </a:stretch>
        </p:blipFill>
        <p:spPr>
          <a:xfrm>
            <a:off x="7025816" y="1300525"/>
            <a:ext cx="2494943" cy="42570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Group"/>
          <p:cNvGrpSpPr/>
          <p:nvPr/>
        </p:nvGrpSpPr>
        <p:grpSpPr>
          <a:xfrm>
            <a:off x="9731232" y="1158438"/>
            <a:ext cx="2277574" cy="4702612"/>
            <a:chOff x="0" y="-176728"/>
            <a:chExt cx="3239215" cy="6688157"/>
          </a:xfrm>
        </p:grpSpPr>
        <p:pic>
          <p:nvPicPr>
            <p:cNvPr id="83" name="Image" descr="Image"/>
            <p:cNvPicPr>
              <a:picLocks noChangeAspect="1"/>
            </p:cNvPicPr>
            <p:nvPr/>
          </p:nvPicPr>
          <p:blipFill>
            <a:blip r:embed="rId3"/>
            <a:srcRect l="24766" r="50623" b="73079"/>
            <a:stretch>
              <a:fillRect/>
            </a:stretch>
          </p:blipFill>
          <p:spPr>
            <a:xfrm>
              <a:off x="246593" y="346293"/>
              <a:ext cx="2963475" cy="2076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1.8cm"/>
            <p:cNvSpPr txBox="1"/>
            <p:nvPr/>
          </p:nvSpPr>
          <p:spPr>
            <a:xfrm>
              <a:off x="1201021" y="1394646"/>
              <a:ext cx="1054492" cy="51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 i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1.8cm</a:t>
              </a:r>
            </a:p>
          </p:txBody>
        </p:sp>
        <p:sp>
          <p:nvSpPr>
            <p:cNvPr id="85" name="Line"/>
            <p:cNvSpPr/>
            <p:nvPr/>
          </p:nvSpPr>
          <p:spPr>
            <a:xfrm flipV="1">
              <a:off x="1683767" y="980773"/>
              <a:ext cx="1" cy="4036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4"/>
            <a:srcRect l="26093" r="49967"/>
            <a:stretch>
              <a:fillRect/>
            </a:stretch>
          </p:blipFill>
          <p:spPr>
            <a:xfrm>
              <a:off x="434718" y="4488590"/>
              <a:ext cx="2804498" cy="2022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" name="&lt;100um"/>
            <p:cNvSpPr txBox="1"/>
            <p:nvPr/>
          </p:nvSpPr>
          <p:spPr>
            <a:xfrm>
              <a:off x="1101301" y="4751678"/>
              <a:ext cx="1254052" cy="482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&lt;100um</a:t>
              </a:r>
            </a:p>
          </p:txBody>
        </p:sp>
        <p:sp>
          <p:nvSpPr>
            <p:cNvPr id="88" name="Line"/>
            <p:cNvSpPr/>
            <p:nvPr/>
          </p:nvSpPr>
          <p:spPr>
            <a:xfrm>
              <a:off x="1677153" y="5258106"/>
              <a:ext cx="1" cy="483607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89" name="simulated δr in r-z slice"/>
            <p:cNvSpPr txBox="1"/>
            <p:nvPr/>
          </p:nvSpPr>
          <p:spPr>
            <a:xfrm>
              <a:off x="758657" y="-176729"/>
              <a:ext cx="2041060" cy="757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 lnSpcReduction="10000"/>
            </a:bodyPr>
            <a:lstStyle>
              <a:lvl1pPr defTabSz="473201">
                <a:defRPr sz="2268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595"/>
                <a:t>simulated δr in r-z slice</a:t>
              </a:r>
            </a:p>
          </p:txBody>
        </p:sp>
        <p:pic>
          <p:nvPicPr>
            <p:cNvPr id="90" name="tempout.hist0.flat_B1.4_E-400.0.ross_phi1_sphenix_phislice_lookup_r26xp40xz40.distortion_summary.pdf" descr="tempout.hist0.flat_B1.4_E-400.0.ross_phi1_sphenix_phislice_lookup_r26xp40xz40.distortion_summary.pdf"/>
            <p:cNvPicPr>
              <a:picLocks noChangeAspect="1"/>
            </p:cNvPicPr>
            <p:nvPr/>
          </p:nvPicPr>
          <p:blipFill>
            <a:blip r:embed="rId5"/>
            <a:srcRect l="25993" r="50775" b="73514"/>
            <a:stretch>
              <a:fillRect/>
            </a:stretch>
          </p:blipFill>
          <p:spPr>
            <a:xfrm>
              <a:off x="394338" y="2320731"/>
              <a:ext cx="2797394" cy="206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" name="0.15cm"/>
            <p:cNvSpPr txBox="1"/>
            <p:nvPr/>
          </p:nvSpPr>
          <p:spPr>
            <a:xfrm>
              <a:off x="1206843" y="2825511"/>
              <a:ext cx="1172443" cy="485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0.15cm</a:t>
              </a:r>
            </a:p>
          </p:txBody>
        </p:sp>
        <p:sp>
          <p:nvSpPr>
            <p:cNvPr id="92" name="Line"/>
            <p:cNvSpPr/>
            <p:nvPr/>
          </p:nvSpPr>
          <p:spPr>
            <a:xfrm>
              <a:off x="1670320" y="3352847"/>
              <a:ext cx="1" cy="61329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93" name="static"/>
            <p:cNvSpPr txBox="1"/>
            <p:nvPr/>
          </p:nvSpPr>
          <p:spPr>
            <a:xfrm rot="16200000">
              <a:off x="-547225" y="1110049"/>
              <a:ext cx="1659896" cy="565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static</a:t>
              </a:r>
            </a:p>
          </p:txBody>
        </p:sp>
        <p:sp>
          <p:nvSpPr>
            <p:cNvPr id="94" name="average"/>
            <p:cNvSpPr txBox="1"/>
            <p:nvPr/>
          </p:nvSpPr>
          <p:spPr>
            <a:xfrm rot="16200000">
              <a:off x="-569238" y="3151287"/>
              <a:ext cx="1703921" cy="565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average</a:t>
              </a:r>
            </a:p>
          </p:txBody>
        </p:sp>
        <p:sp>
          <p:nvSpPr>
            <p:cNvPr id="95" name="fluctuation"/>
            <p:cNvSpPr txBox="1"/>
            <p:nvPr/>
          </p:nvSpPr>
          <p:spPr>
            <a:xfrm rot="16200000">
              <a:off x="-547225" y="5199131"/>
              <a:ext cx="1659896" cy="5522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rm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17"/>
                <a:t>fluctuation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6C3A5-D990-4383-A68C-5225EC3F4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mtClean="0"/>
              <a:pPr/>
              <a:t>31</a:t>
            </a:fld>
            <a:endParaRPr/>
          </a:p>
        </p:txBody>
      </p:sp>
      <p:sp>
        <p:nvSpPr>
          <p:cNvPr id="99" name="Correction Sche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6480"/>
            </a:lvl1pPr>
          </a:lstStyle>
          <a:p>
            <a:r>
              <a:t>Correction Schemes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B4F20-B6B8-BB6E-1F88-0045A7B42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5" y="970059"/>
            <a:ext cx="10787269" cy="541107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Distortion monitors operate on three time scales:</a:t>
            </a:r>
          </a:p>
          <a:p>
            <a:pPr marL="0" indent="0">
              <a:buNone/>
            </a:pPr>
            <a:endParaRPr lang="en-D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1C804E-0C49-5776-7F83-A78677D349C5}"/>
              </a:ext>
            </a:extLst>
          </p:cNvPr>
          <p:cNvGrpSpPr>
            <a:grpSpLocks noChangeAspect="1"/>
          </p:cNvGrpSpPr>
          <p:nvPr/>
        </p:nvGrpSpPr>
        <p:grpSpPr>
          <a:xfrm>
            <a:off x="1194219" y="1380975"/>
            <a:ext cx="9788526" cy="5019824"/>
            <a:chOff x="530081" y="1679359"/>
            <a:chExt cx="8687021" cy="4454942"/>
          </a:xfrm>
        </p:grpSpPr>
        <p:grpSp>
          <p:nvGrpSpPr>
            <p:cNvPr id="109" name="Group"/>
            <p:cNvGrpSpPr/>
            <p:nvPr/>
          </p:nvGrpSpPr>
          <p:grpSpPr>
            <a:xfrm>
              <a:off x="530081" y="1679359"/>
              <a:ext cx="8687021" cy="3116487"/>
              <a:chOff x="0" y="0"/>
              <a:chExt cx="12354872" cy="4432335"/>
            </a:xfrm>
          </p:grpSpPr>
          <p:pic>
            <p:nvPicPr>
              <p:cNvPr id="103" name="Image" descr="Image"/>
              <p:cNvPicPr>
                <a:picLocks noChangeAspect="1"/>
              </p:cNvPicPr>
              <p:nvPr/>
            </p:nvPicPr>
            <p:blipFill>
              <a:blip r:embed="rId2"/>
              <a:srcRect t="6000"/>
              <a:stretch>
                <a:fillRect/>
              </a:stretch>
            </p:blipFill>
            <p:spPr>
              <a:xfrm>
                <a:off x="0" y="223068"/>
                <a:ext cx="4247761" cy="24525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4" name="Image" descr="Image"/>
              <p:cNvPicPr>
                <a:picLocks noChangeAspect="1"/>
              </p:cNvPicPr>
              <p:nvPr/>
            </p:nvPicPr>
            <p:blipFill>
              <a:blip r:embed="rId3"/>
              <a:srcRect b="8645"/>
              <a:stretch>
                <a:fillRect/>
              </a:stretch>
            </p:blipFill>
            <p:spPr>
              <a:xfrm>
                <a:off x="8920395" y="0"/>
                <a:ext cx="3377088" cy="21746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" name="Very Slow: Direct lasers measure static distortions over ~hours of non-beam running"/>
              <p:cNvSpPr/>
              <p:nvPr/>
            </p:nvSpPr>
            <p:spPr>
              <a:xfrm>
                <a:off x="311622" y="2420518"/>
                <a:ext cx="3739323" cy="2011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/>
                </a:pPr>
                <a:r>
                  <a:rPr sz="1547"/>
                  <a:t>Very Slow: 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Direct lasers</a:t>
                </a:r>
                <a:r>
                  <a:rPr sz="1547"/>
                  <a:t> measure 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static distortions</a:t>
                </a:r>
                <a:r>
                  <a:rPr sz="1547"/>
                  <a:t> over ~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hours</a:t>
                </a:r>
                <a:r>
                  <a:rPr sz="1547"/>
                  <a:t> of non-beam running </a:t>
                </a:r>
              </a:p>
            </p:txBody>
          </p:sp>
          <p:sp>
            <p:nvSpPr>
              <p:cNvPr id="106" name="Slow: Track residual calc. measures average distortions with ~10 minute samples in TPOT acceptance, after statics corrected."/>
              <p:cNvSpPr/>
              <p:nvPr/>
            </p:nvSpPr>
            <p:spPr>
              <a:xfrm>
                <a:off x="4648831" y="2420518"/>
                <a:ext cx="3995060" cy="2011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i="1">
                    <a:solidFill>
                      <a:srgbClr val="A6AAA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547"/>
                  <a:t>Slow: </a:t>
                </a:r>
                <a:r>
                  <a:rPr sz="1547" b="1"/>
                  <a:t>Track residual calc.</a:t>
                </a:r>
                <a:r>
                  <a:rPr sz="1547"/>
                  <a:t> measures </a:t>
                </a:r>
                <a:r>
                  <a:rPr sz="1547" b="1"/>
                  <a:t>average distortions</a:t>
                </a:r>
                <a:r>
                  <a:rPr sz="1547"/>
                  <a:t> with ~10 </a:t>
                </a:r>
                <a:r>
                  <a:rPr sz="1547" b="1"/>
                  <a:t>minute</a:t>
                </a:r>
                <a:r>
                  <a:rPr sz="1547"/>
                  <a:t> samples in TPOT acceptance, after statics corrected.</a:t>
                </a:r>
              </a:p>
            </p:txBody>
          </p:sp>
          <p:sp>
            <p:nvSpPr>
              <p:cNvPr id="107" name="Fast: Diffuse laser flashes on CM measures (2D) distortion fluctuations at kHz after averages corrected."/>
              <p:cNvSpPr/>
              <p:nvPr/>
            </p:nvSpPr>
            <p:spPr>
              <a:xfrm>
                <a:off x="8924446" y="2418351"/>
                <a:ext cx="3430427" cy="2011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/>
                </a:pPr>
                <a:r>
                  <a:rPr sz="1547"/>
                  <a:t>Fast: 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Diffuse laser</a:t>
                </a:r>
                <a:r>
                  <a:rPr sz="1547"/>
                  <a:t> flashes on CM measures (2D) distortion 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fluctuations</a:t>
                </a:r>
                <a:r>
                  <a:rPr sz="1547"/>
                  <a:t> at </a:t>
                </a:r>
                <a:r>
                  <a:rPr sz="1547" b="1">
                    <a:latin typeface="Helvetica"/>
                    <a:ea typeface="Helvetica"/>
                    <a:cs typeface="Helvetica"/>
                    <a:sym typeface="Helvetica"/>
                  </a:rPr>
                  <a:t>kHz</a:t>
                </a:r>
                <a:r>
                  <a:rPr sz="1547"/>
                  <a:t> after averages corrected.</a:t>
                </a:r>
              </a:p>
            </p:txBody>
          </p:sp>
          <p:pic>
            <p:nvPicPr>
              <p:cNvPr id="108" name="Pasted Graphic.tiff" descr="Pasted Graphic.tiff"/>
              <p:cNvPicPr>
                <a:picLocks noChangeAspect="1"/>
              </p:cNvPicPr>
              <p:nvPr/>
            </p:nvPicPr>
            <p:blipFill>
              <a:blip r:embed="rId4"/>
              <a:srcRect r="4154"/>
              <a:stretch>
                <a:fillRect/>
              </a:stretch>
            </p:blipFill>
            <p:spPr>
              <a:xfrm>
                <a:off x="4736964" y="161903"/>
                <a:ext cx="3540758" cy="23569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" name="Group"/>
            <p:cNvGrpSpPr/>
            <p:nvPr/>
          </p:nvGrpSpPr>
          <p:grpSpPr>
            <a:xfrm>
              <a:off x="5111513" y="4801871"/>
              <a:ext cx="2723818" cy="1332430"/>
              <a:chOff x="0" y="0"/>
              <a:chExt cx="3873873" cy="1895009"/>
            </a:xfrm>
          </p:grpSpPr>
          <p:sp>
            <p:nvSpPr>
              <p:cNvPr id="110" name="Rectangle"/>
              <p:cNvSpPr/>
              <p:nvPr/>
            </p:nvSpPr>
            <p:spPr>
              <a:xfrm>
                <a:off x="0" y="0"/>
                <a:ext cx="3873874" cy="1895010"/>
              </a:xfrm>
              <a:prstGeom prst="rect">
                <a:avLst/>
              </a:prstGeom>
              <a:solidFill>
                <a:srgbClr val="FFF6E0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11" name="Line"/>
              <p:cNvSpPr/>
              <p:nvPr/>
            </p:nvSpPr>
            <p:spPr>
              <a:xfrm flipV="1">
                <a:off x="43017" y="357073"/>
                <a:ext cx="1" cy="453512"/>
              </a:xfrm>
              <a:prstGeom prst="line">
                <a:avLst/>
              </a:prstGeom>
              <a:noFill/>
              <a:ln w="1270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12" name="Line"/>
              <p:cNvSpPr/>
              <p:nvPr/>
            </p:nvSpPr>
            <p:spPr>
              <a:xfrm flipV="1">
                <a:off x="43017" y="826222"/>
                <a:ext cx="1" cy="453513"/>
              </a:xfrm>
              <a:prstGeom prst="line">
                <a:avLst/>
              </a:prstGeom>
              <a:noFill/>
              <a:ln w="1270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13" name="Line"/>
              <p:cNvSpPr/>
              <p:nvPr/>
            </p:nvSpPr>
            <p:spPr>
              <a:xfrm flipV="1">
                <a:off x="43017" y="1295372"/>
                <a:ext cx="1" cy="453512"/>
              </a:xfrm>
              <a:prstGeom prst="line">
                <a:avLst/>
              </a:prstGeom>
              <a:noFill/>
              <a:ln w="1270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14" name="Line"/>
              <p:cNvSpPr/>
              <p:nvPr/>
            </p:nvSpPr>
            <p:spPr>
              <a:xfrm>
                <a:off x="172516" y="583829"/>
                <a:ext cx="1269333" cy="1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15" name="Line"/>
              <p:cNvSpPr/>
              <p:nvPr/>
            </p:nvSpPr>
            <p:spPr>
              <a:xfrm>
                <a:off x="172516" y="1052978"/>
                <a:ext cx="1269333" cy="1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16" name="Line"/>
              <p:cNvSpPr/>
              <p:nvPr/>
            </p:nvSpPr>
            <p:spPr>
              <a:xfrm>
                <a:off x="172516" y="1522128"/>
                <a:ext cx="1269333" cy="1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19" name="Fast: Digital current + field maps provides orthogonal, but indirect, measure of SC distortion"/>
            <p:cNvSpPr txBox="1"/>
            <p:nvPr/>
          </p:nvSpPr>
          <p:spPr>
            <a:xfrm>
              <a:off x="1562958" y="4814825"/>
              <a:ext cx="3436459" cy="12301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normAutofit/>
            </a:bodyPr>
            <a:lstStyle/>
            <a:p>
              <a:pPr>
                <a:spcBef>
                  <a:spcPts val="1687"/>
                </a:spcBef>
                <a:defRPr sz="2400" i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/>
                <a:t>Fast: </a:t>
              </a:r>
              <a:r>
                <a:rPr sz="1687" b="1"/>
                <a:t>Digital current</a:t>
              </a:r>
              <a:r>
                <a:rPr sz="1687"/>
                <a:t> + field maps provides orthogonal, but indirect, measure of SC distortion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045A-1E17-279A-D528-3CF75E9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mtClean="0"/>
              <a:pPr/>
              <a:t>32</a:t>
            </a:fld>
            <a:endParaRPr/>
          </a:p>
        </p:txBody>
      </p:sp>
      <p:sp>
        <p:nvSpPr>
          <p:cNvPr id="122" name="Diffuse Laser Conce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6480"/>
            </a:lvl1pPr>
          </a:lstStyle>
          <a:p>
            <a:r>
              <a:t>Diffuse Laser Concept</a:t>
            </a:r>
          </a:p>
        </p:txBody>
      </p:sp>
      <p:sp>
        <p:nvSpPr>
          <p:cNvPr id="123" name="Calibration pattern from diffuse UV laser light on aluminum (vs ENIG)…"/>
          <p:cNvSpPr>
            <a:spLocks noGrp="1"/>
          </p:cNvSpPr>
          <p:nvPr>
            <p:ph type="body" sz="quarter" idx="13"/>
          </p:nvPr>
        </p:nvSpPr>
        <p:spPr>
          <a:xfrm>
            <a:off x="192229" y="1152940"/>
            <a:ext cx="6872713" cy="422758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06277" indent="-306277" defTabSz="402536">
              <a:spcBef>
                <a:spcPts val="773"/>
              </a:spcBef>
              <a:defRPr sz="3528"/>
            </a:pPr>
            <a:r>
              <a:rPr dirty="0"/>
              <a:t>Calibration pattern from diffuse UV laser light on aluminum (vs ENIG)</a:t>
            </a:r>
          </a:p>
          <a:p>
            <a:pPr marL="745178" lvl="1" indent="-306277" defTabSz="402536">
              <a:spcBef>
                <a:spcPts val="773"/>
              </a:spcBef>
              <a:defRPr sz="3528"/>
            </a:pPr>
            <a:r>
              <a:rPr dirty="0"/>
              <a:t>Max rate much faster than IBF drift time</a:t>
            </a:r>
          </a:p>
          <a:p>
            <a:pPr marL="306277" indent="-306277" defTabSz="402536">
              <a:spcBef>
                <a:spcPts val="773"/>
              </a:spcBef>
              <a:defRPr sz="3528"/>
            </a:pPr>
            <a:endParaRPr dirty="0"/>
          </a:p>
          <a:p>
            <a:pPr marL="306277" indent="-306277" defTabSz="402536">
              <a:spcBef>
                <a:spcPts val="773"/>
              </a:spcBef>
              <a:defRPr sz="3528"/>
            </a:pPr>
            <a:r>
              <a:rPr dirty="0"/>
              <a:t>Pads: precise </a:t>
            </a:r>
            <a:r>
              <a:rPr dirty="0" err="1"/>
              <a:t>r,</a:t>
            </a:r>
            <a:r>
              <a:rPr sz="2205" dirty="0" err="1">
                <a:latin typeface="Symbol"/>
                <a:ea typeface="Symbol"/>
                <a:cs typeface="Symbol"/>
                <a:sym typeface="Symbol"/>
              </a:rPr>
              <a:t>ɸ</a:t>
            </a:r>
            <a:endParaRPr sz="2205" dirty="0">
              <a:latin typeface="Symbol"/>
              <a:ea typeface="Symbol"/>
              <a:cs typeface="Symbol"/>
              <a:sym typeface="Symbol"/>
            </a:endParaRPr>
          </a:p>
          <a:p>
            <a:pPr marL="306277" indent="-306277" defTabSz="402536">
              <a:spcBef>
                <a:spcPts val="773"/>
              </a:spcBef>
              <a:defRPr sz="3528"/>
            </a:pPr>
            <a:r>
              <a:rPr dirty="0"/>
              <a:t>Laminations: easy registration, </a:t>
            </a:r>
            <a:r>
              <a:rPr sz="2205" dirty="0" err="1">
                <a:latin typeface="Symbol"/>
                <a:ea typeface="Symbol"/>
                <a:cs typeface="Symbol"/>
                <a:sym typeface="Symbol"/>
              </a:rPr>
              <a:t>ɸ</a:t>
            </a:r>
            <a:endParaRPr sz="2205" dirty="0">
              <a:latin typeface="Symbol"/>
              <a:ea typeface="Symbol"/>
              <a:cs typeface="Symbol"/>
              <a:sym typeface="Symbol"/>
            </a:endParaRPr>
          </a:p>
          <a:p>
            <a:pPr marL="306277" indent="-306277" defTabSz="402536">
              <a:spcBef>
                <a:spcPts val="773"/>
              </a:spcBef>
              <a:defRPr sz="3528"/>
            </a:pPr>
            <a:r>
              <a:rPr dirty="0"/>
              <a:t>z position relative to trigger monitors drift velocity</a:t>
            </a:r>
          </a:p>
        </p:txBody>
      </p:sp>
      <p:grpSp>
        <p:nvGrpSpPr>
          <p:cNvPr id="137" name="Group 256"/>
          <p:cNvGrpSpPr/>
          <p:nvPr/>
        </p:nvGrpSpPr>
        <p:grpSpPr>
          <a:xfrm>
            <a:off x="7903208" y="855697"/>
            <a:ext cx="3232916" cy="2395420"/>
            <a:chOff x="0" y="0"/>
            <a:chExt cx="4597923" cy="3406819"/>
          </a:xfrm>
        </p:grpSpPr>
        <p:pic>
          <p:nvPicPr>
            <p:cNvPr id="127" name="Picture 5" descr="Picture 5"/>
            <p:cNvPicPr>
              <a:picLocks noChangeAspect="1"/>
            </p:cNvPicPr>
            <p:nvPr/>
          </p:nvPicPr>
          <p:blipFill>
            <a:blip r:embed="rId2"/>
            <a:srcRect t="1" r="144"/>
            <a:stretch>
              <a:fillRect/>
            </a:stretch>
          </p:blipFill>
          <p:spPr>
            <a:xfrm flipH="1">
              <a:off x="-1" y="0"/>
              <a:ext cx="4597925" cy="3406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 255"/>
            <p:cNvGrpSpPr/>
            <p:nvPr/>
          </p:nvGrpSpPr>
          <p:grpSpPr>
            <a:xfrm>
              <a:off x="1722874" y="806534"/>
              <a:ext cx="1405671" cy="1352963"/>
              <a:chOff x="0" y="0"/>
              <a:chExt cx="1405670" cy="1352961"/>
            </a:xfrm>
          </p:grpSpPr>
          <p:sp>
            <p:nvSpPr>
              <p:cNvPr id="128" name="Straight Arrow Connector 51"/>
              <p:cNvSpPr/>
              <p:nvPr/>
            </p:nvSpPr>
            <p:spPr>
              <a:xfrm>
                <a:off x="111070" y="-1"/>
                <a:ext cx="1294601" cy="158685"/>
              </a:xfrm>
              <a:prstGeom prst="line">
                <a:avLst/>
              </a:prstGeom>
              <a:noFill/>
              <a:ln w="15875" cap="flat">
                <a:solidFill>
                  <a:srgbClr val="00B0F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321457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9" name="Straight Arrow Connector 54"/>
              <p:cNvSpPr/>
              <p:nvPr/>
            </p:nvSpPr>
            <p:spPr>
              <a:xfrm>
                <a:off x="190299" y="278732"/>
                <a:ext cx="1116729" cy="112172"/>
              </a:xfrm>
              <a:prstGeom prst="line">
                <a:avLst/>
              </a:prstGeom>
              <a:noFill/>
              <a:ln w="15875" cap="flat">
                <a:solidFill>
                  <a:srgbClr val="00B0F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321457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0" name="Straight Arrow Connector 55"/>
              <p:cNvSpPr/>
              <p:nvPr/>
            </p:nvSpPr>
            <p:spPr>
              <a:xfrm>
                <a:off x="238388" y="515308"/>
                <a:ext cx="920674" cy="99529"/>
              </a:xfrm>
              <a:prstGeom prst="line">
                <a:avLst/>
              </a:prstGeom>
              <a:noFill/>
              <a:ln w="15875" cap="flat">
                <a:solidFill>
                  <a:srgbClr val="00B0F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321457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grpSp>
            <p:nvGrpSpPr>
              <p:cNvPr id="135" name="Group 251"/>
              <p:cNvGrpSpPr/>
              <p:nvPr/>
            </p:nvGrpSpPr>
            <p:grpSpPr>
              <a:xfrm>
                <a:off x="0" y="664598"/>
                <a:ext cx="509658" cy="688364"/>
                <a:chOff x="0" y="0"/>
                <a:chExt cx="509657" cy="688363"/>
              </a:xfrm>
            </p:grpSpPr>
            <p:sp>
              <p:nvSpPr>
                <p:cNvPr id="131" name="Straight Arrow Connector 101"/>
                <p:cNvSpPr/>
                <p:nvPr/>
              </p:nvSpPr>
              <p:spPr>
                <a:xfrm flipV="1">
                  <a:off x="37843" y="101097"/>
                  <a:ext cx="433533" cy="479451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/>
                </a:p>
              </p:txBody>
            </p:sp>
            <p:sp>
              <p:nvSpPr>
                <p:cNvPr id="132" name="Straight Arrow Connector 103"/>
                <p:cNvSpPr/>
                <p:nvPr/>
              </p:nvSpPr>
              <p:spPr>
                <a:xfrm flipH="1" flipV="1">
                  <a:off x="243897" y="0"/>
                  <a:ext cx="19152" cy="688364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/>
                </a:p>
              </p:txBody>
            </p:sp>
            <p:sp>
              <p:nvSpPr>
                <p:cNvPr id="133" name="Straight Arrow Connector 109"/>
                <p:cNvSpPr/>
                <p:nvPr/>
              </p:nvSpPr>
              <p:spPr>
                <a:xfrm flipH="1" flipV="1">
                  <a:off x="0" y="107811"/>
                  <a:ext cx="509658" cy="47273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/>
                </a:p>
              </p:txBody>
            </p:sp>
            <p:sp>
              <p:nvSpPr>
                <p:cNvPr id="134" name="Star: 4 Points 99"/>
                <p:cNvSpPr/>
                <p:nvPr/>
              </p:nvSpPr>
              <p:spPr>
                <a:xfrm>
                  <a:off x="81654" y="165866"/>
                  <a:ext cx="357586" cy="360775"/>
                </a:xfrm>
                <a:prstGeom prst="star4">
                  <a:avLst>
                    <a:gd name="adj" fmla="val 12500"/>
                  </a:avLst>
                </a:prstGeom>
                <a:gradFill flip="none" rotWithShape="1">
                  <a:gsLst>
                    <a:gs pos="0">
                      <a:srgbClr val="3AF2F6"/>
                    </a:gs>
                    <a:gs pos="83000">
                      <a:srgbClr val="F5AE9C"/>
                    </a:gs>
                    <a:gs pos="84000">
                      <a:srgbClr val="F8C9BD"/>
                    </a:gs>
                    <a:gs pos="88000">
                      <a:srgbClr val="F5AE9C"/>
                    </a:gs>
                  </a:gsLst>
                  <a:path path="circle">
                    <a:fillToRect l="62278" t="119636" r="37721" b="-19636"/>
                  </a:path>
                </a:gradFill>
                <a:ln w="15875" cap="flat">
                  <a:solidFill>
                    <a:srgbClr val="62200E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/>
                </a:p>
              </p:txBody>
            </p:sp>
          </p:grpSp>
        </p:grpSp>
      </p:grpSp>
      <p:grpSp>
        <p:nvGrpSpPr>
          <p:cNvPr id="152" name="Group"/>
          <p:cNvGrpSpPr/>
          <p:nvPr/>
        </p:nvGrpSpPr>
        <p:grpSpPr>
          <a:xfrm>
            <a:off x="7823545" y="3287213"/>
            <a:ext cx="3725743" cy="3105467"/>
            <a:chOff x="0" y="0"/>
            <a:chExt cx="5298833" cy="4416662"/>
          </a:xfrm>
        </p:grpSpPr>
        <p:pic>
          <p:nvPicPr>
            <p:cNvPr id="138" name="Image" descr="Image"/>
            <p:cNvPicPr>
              <a:picLocks noChangeAspect="1"/>
            </p:cNvPicPr>
            <p:nvPr/>
          </p:nvPicPr>
          <p:blipFill>
            <a:blip r:embed="rId3"/>
            <a:srcRect t="7866" b="4437"/>
            <a:stretch>
              <a:fillRect/>
            </a:stretch>
          </p:blipFill>
          <p:spPr>
            <a:xfrm>
              <a:off x="0" y="0"/>
              <a:ext cx="5298834" cy="441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Line"/>
            <p:cNvSpPr/>
            <p:nvPr/>
          </p:nvSpPr>
          <p:spPr>
            <a:xfrm>
              <a:off x="3260034" y="2115696"/>
              <a:ext cx="1472817" cy="1203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0" name="Line"/>
            <p:cNvSpPr/>
            <p:nvPr/>
          </p:nvSpPr>
          <p:spPr>
            <a:xfrm>
              <a:off x="570705" y="2110328"/>
              <a:ext cx="1462323" cy="1914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1" name="Line"/>
            <p:cNvSpPr/>
            <p:nvPr/>
          </p:nvSpPr>
          <p:spPr>
            <a:xfrm flipV="1">
              <a:off x="3224175" y="1445313"/>
              <a:ext cx="1396492" cy="46812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2" name="Line"/>
            <p:cNvSpPr/>
            <p:nvPr/>
          </p:nvSpPr>
          <p:spPr>
            <a:xfrm flipV="1">
              <a:off x="3121018" y="822211"/>
              <a:ext cx="1160129" cy="90743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3" name="Line"/>
            <p:cNvSpPr/>
            <p:nvPr/>
          </p:nvSpPr>
          <p:spPr>
            <a:xfrm flipV="1">
              <a:off x="2957780" y="407547"/>
              <a:ext cx="723392" cy="118046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4" name="Line"/>
            <p:cNvSpPr/>
            <p:nvPr/>
          </p:nvSpPr>
          <p:spPr>
            <a:xfrm flipV="1">
              <a:off x="2741676" y="148444"/>
              <a:ext cx="276023" cy="13566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5" name="Line"/>
            <p:cNvSpPr/>
            <p:nvPr/>
          </p:nvSpPr>
          <p:spPr>
            <a:xfrm flipH="1" flipV="1">
              <a:off x="2285719" y="183908"/>
              <a:ext cx="246056" cy="136371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6" name="Line"/>
            <p:cNvSpPr/>
            <p:nvPr/>
          </p:nvSpPr>
          <p:spPr>
            <a:xfrm>
              <a:off x="3228092" y="2318608"/>
              <a:ext cx="1388658" cy="49087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7" name="Line"/>
            <p:cNvSpPr/>
            <p:nvPr/>
          </p:nvSpPr>
          <p:spPr>
            <a:xfrm>
              <a:off x="690303" y="1432158"/>
              <a:ext cx="1374666" cy="49265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8" name="Line"/>
            <p:cNvSpPr/>
            <p:nvPr/>
          </p:nvSpPr>
          <p:spPr>
            <a:xfrm>
              <a:off x="3131828" y="2500066"/>
              <a:ext cx="1119384" cy="91795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49" name="Line"/>
            <p:cNvSpPr/>
            <p:nvPr/>
          </p:nvSpPr>
          <p:spPr>
            <a:xfrm>
              <a:off x="1057469" y="827121"/>
              <a:ext cx="1105513" cy="91623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50" name="Line"/>
            <p:cNvSpPr/>
            <p:nvPr/>
          </p:nvSpPr>
          <p:spPr>
            <a:xfrm>
              <a:off x="1605767" y="395273"/>
              <a:ext cx="732065" cy="122991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151" name="unknown.png" descr="unknown.png"/>
            <p:cNvPicPr>
              <a:picLocks noChangeAspect="1"/>
            </p:cNvPicPr>
            <p:nvPr/>
          </p:nvPicPr>
          <p:blipFill>
            <a:blip r:embed="rId4"/>
            <a:srcRect l="26534" t="49429" r="54454" b="31089"/>
            <a:stretch>
              <a:fillRect/>
            </a:stretch>
          </p:blipFill>
          <p:spPr>
            <a:xfrm>
              <a:off x="697854" y="2362888"/>
              <a:ext cx="2748917" cy="1544419"/>
            </a:xfrm>
            <a:prstGeom prst="rect">
              <a:avLst/>
            </a:prstGeom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</a:ln>
            <a:effectLst/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D0987-9131-2FD1-6821-F84B3FEE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mtClean="0"/>
              <a:pPr/>
              <a:t>33</a:t>
            </a:fld>
            <a:endParaRPr/>
          </a:p>
        </p:txBody>
      </p:sp>
      <p:sp>
        <p:nvSpPr>
          <p:cNvPr id="196" name="Direct Laser Conce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6480"/>
            </a:lvl1pPr>
          </a:lstStyle>
          <a:p>
            <a:r>
              <a:t>Direct Laser Concept</a:t>
            </a:r>
          </a:p>
        </p:txBody>
      </p:sp>
      <p:sp>
        <p:nvSpPr>
          <p:cNvPr id="197" name="Builds on fixed laser injection in STAR, ALICE: Ionize the gas through 2γ process on trace impurities.…"/>
          <p:cNvSpPr>
            <a:spLocks noGrp="1"/>
          </p:cNvSpPr>
          <p:nvPr>
            <p:ph type="body" sz="quarter" idx="13"/>
          </p:nvPr>
        </p:nvSpPr>
        <p:spPr>
          <a:xfrm>
            <a:off x="702366" y="1152939"/>
            <a:ext cx="6843840" cy="522860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43771" indent="-243771" defTabSz="320385">
              <a:spcBef>
                <a:spcPts val="633"/>
              </a:spcBef>
              <a:defRPr sz="2807"/>
            </a:pPr>
            <a:r>
              <a:rPr dirty="0"/>
              <a:t>Builds on fixed laser injection in STAR, ALICE: Ionize the gas through 2γ process on trace impurities.</a:t>
            </a:r>
            <a:endParaRPr lang="en-US" dirty="0"/>
          </a:p>
          <a:p>
            <a:pPr marL="243771" indent="-243771" defTabSz="320385">
              <a:spcBef>
                <a:spcPts val="633"/>
              </a:spcBef>
              <a:defRPr sz="2807"/>
            </a:pPr>
            <a:endParaRPr dirty="0"/>
          </a:p>
          <a:p>
            <a:pPr marL="243771" indent="-243771" defTabSz="320385">
              <a:spcBef>
                <a:spcPts val="633"/>
              </a:spcBef>
              <a:defRPr sz="2807"/>
            </a:pPr>
            <a:r>
              <a:rPr dirty="0"/>
              <a:t>Space constraints: Inject laser through ports in readout plane</a:t>
            </a:r>
            <a:endParaRPr lang="en-US" dirty="0"/>
          </a:p>
          <a:p>
            <a:pPr marL="243771" indent="-243771" defTabSz="320385">
              <a:spcBef>
                <a:spcPts val="633"/>
              </a:spcBef>
              <a:defRPr sz="2807"/>
            </a:pPr>
            <a:endParaRPr dirty="0"/>
          </a:p>
          <a:p>
            <a:pPr marL="243771" indent="-243771" defTabSz="320385">
              <a:spcBef>
                <a:spcPts val="633"/>
              </a:spcBef>
              <a:defRPr sz="2807"/>
            </a:pPr>
            <a:r>
              <a:rPr dirty="0"/>
              <a:t>First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fully steerable</a:t>
            </a:r>
            <a:r>
              <a:rPr dirty="0"/>
              <a:t> laser in a collider TPC</a:t>
            </a:r>
          </a:p>
          <a:p>
            <a:pPr marL="487543" lvl="1" indent="-243771" defTabSz="320385">
              <a:spcBef>
                <a:spcPts val="633"/>
              </a:spcBef>
              <a:defRPr sz="2807"/>
            </a:pPr>
            <a:r>
              <a:rPr dirty="0"/>
              <a:t>quartz bar delivers beam with angles preserved via total internal reflection</a:t>
            </a:r>
          </a:p>
          <a:p>
            <a:pPr marL="487543" lvl="1" indent="-243771" defTabSz="320385">
              <a:spcBef>
                <a:spcPts val="633"/>
              </a:spcBef>
              <a:defRPr sz="2807"/>
            </a:pPr>
            <a:r>
              <a:rPr dirty="0"/>
              <a:t>Overlapping coverage</a:t>
            </a:r>
          </a:p>
          <a:p>
            <a:pPr marL="487543" lvl="1" indent="-243771" defTabSz="320385">
              <a:spcBef>
                <a:spcPts val="633"/>
              </a:spcBef>
              <a:defRPr sz="2807"/>
            </a:pPr>
            <a:r>
              <a:rPr dirty="0"/>
              <a:t>Fires at 10s of Hz</a:t>
            </a:r>
          </a:p>
          <a:p>
            <a:pPr marL="487543" lvl="1" indent="-243771" defTabSz="320385">
              <a:spcBef>
                <a:spcPts val="633"/>
              </a:spcBef>
              <a:defRPr sz="2807"/>
            </a:pPr>
            <a:endParaRPr dirty="0"/>
          </a:p>
          <a:p>
            <a:pPr marL="243771" indent="-243771" defTabSz="320385">
              <a:spcBef>
                <a:spcPts val="633"/>
              </a:spcBef>
              <a:defRPr sz="2807"/>
            </a:pPr>
            <a:r>
              <a:rPr dirty="0"/>
              <a:t>Straight-line laser tracks probe static distortions throughout the volume</a:t>
            </a:r>
          </a:p>
        </p:txBody>
      </p:sp>
      <p:pic>
        <p:nvPicPr>
          <p:cNvPr id="201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463" y="4236400"/>
            <a:ext cx="4132389" cy="1823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/>
          <a:srcRect l="3892" t="9365" r="61997" b="9365"/>
          <a:stretch>
            <a:fillRect/>
          </a:stretch>
        </p:blipFill>
        <p:spPr>
          <a:xfrm>
            <a:off x="8884239" y="834005"/>
            <a:ext cx="2298886" cy="157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rcRect l="40538" t="7917" r="3023" b="10813"/>
          <a:stretch>
            <a:fillRect/>
          </a:stretch>
        </p:blipFill>
        <p:spPr>
          <a:xfrm>
            <a:off x="8131774" y="2422036"/>
            <a:ext cx="3803877" cy="157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615361-9B34-8811-9C4E-0D702506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CBB4-6D38-59CA-4E08-415681BB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EMCAL - </a:t>
            </a:r>
            <a:r>
              <a:rPr lang="en-GB" sz="4800" dirty="0" err="1"/>
              <a:t>ElectroMagnetic</a:t>
            </a:r>
            <a:r>
              <a:rPr lang="en-GB" sz="4800" dirty="0"/>
              <a:t> </a:t>
            </a:r>
            <a:r>
              <a:rPr lang="en-GB" sz="4800" dirty="0" err="1"/>
              <a:t>CALorimeter</a:t>
            </a:r>
            <a:endParaRPr lang="en-DE" dirty="0"/>
          </a:p>
        </p:txBody>
      </p:sp>
      <p:sp>
        <p:nvSpPr>
          <p:cNvPr id="159" name="Google Shape;159;p21"/>
          <p:cNvSpPr txBox="1"/>
          <p:nvPr/>
        </p:nvSpPr>
        <p:spPr>
          <a:xfrm>
            <a:off x="415600" y="1109021"/>
            <a:ext cx="11360800" cy="5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7500" lnSpcReduction="20000"/>
          </a:bodyPr>
          <a:lstStyle/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Tungsten-Scintillating Fiber Sampling Calorimeter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Light guide + silicon photomultiplier (</a:t>
            </a:r>
            <a:r>
              <a:rPr lang="en" sz="3200" dirty="0" err="1">
                <a:solidFill>
                  <a:srgbClr val="595959"/>
                </a:solidFill>
              </a:rPr>
              <a:t>SiPM</a:t>
            </a:r>
            <a:r>
              <a:rPr lang="en" sz="3200" dirty="0">
                <a:solidFill>
                  <a:srgbClr val="595959"/>
                </a:solidFill>
              </a:rPr>
              <a:t>)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Pre-amp board sums signals from </a:t>
            </a:r>
            <a:r>
              <a:rPr lang="en" sz="3200" dirty="0" err="1">
                <a:solidFill>
                  <a:srgbClr val="595959"/>
                </a:solidFill>
              </a:rPr>
              <a:t>SiPMs</a:t>
            </a:r>
            <a:br>
              <a:rPr lang="en" sz="3200" dirty="0">
                <a:solidFill>
                  <a:srgbClr val="595959"/>
                </a:solidFill>
              </a:rPr>
            </a:br>
            <a:endParaRPr sz="3200" dirty="0">
              <a:solidFill>
                <a:srgbClr val="595959"/>
              </a:solidFill>
            </a:endParaRPr>
          </a:p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64 sectors: 32 azimuthal x 2 longitudinal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|</a:t>
            </a:r>
            <a:r>
              <a:rPr lang="en" sz="3200" dirty="0" err="1">
                <a:solidFill>
                  <a:schemeClr val="dk2"/>
                </a:solidFill>
              </a:rPr>
              <a:t>η</a:t>
            </a:r>
            <a:r>
              <a:rPr lang="en" sz="3200" dirty="0">
                <a:solidFill>
                  <a:srgbClr val="595959"/>
                </a:solidFill>
              </a:rPr>
              <a:t>| &lt; 1.1, full </a:t>
            </a:r>
            <a:r>
              <a:rPr lang="en" sz="3200" dirty="0" err="1">
                <a:solidFill>
                  <a:srgbClr val="595959"/>
                </a:solidFill>
              </a:rPr>
              <a:t>φ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96 modules / sector - 1 module = 2x2 towers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Towers have projective geometry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Each tower is </a:t>
            </a:r>
            <a:r>
              <a:rPr lang="en" sz="3200" dirty="0" err="1">
                <a:solidFill>
                  <a:srgbClr val="595959"/>
                </a:solidFill>
              </a:rPr>
              <a:t>Δ</a:t>
            </a:r>
            <a:r>
              <a:rPr lang="en" sz="3200" dirty="0" err="1">
                <a:solidFill>
                  <a:schemeClr val="dk2"/>
                </a:solidFill>
              </a:rPr>
              <a:t>η</a:t>
            </a:r>
            <a:r>
              <a:rPr lang="en" sz="3200" dirty="0">
                <a:solidFill>
                  <a:schemeClr val="dk2"/>
                </a:solidFill>
              </a:rPr>
              <a:t> x </a:t>
            </a:r>
            <a:r>
              <a:rPr lang="en" sz="3200" dirty="0" err="1">
                <a:solidFill>
                  <a:schemeClr val="dk2"/>
                </a:solidFill>
              </a:rPr>
              <a:t>Δφ</a:t>
            </a:r>
            <a:r>
              <a:rPr lang="en" sz="3200" dirty="0">
                <a:solidFill>
                  <a:schemeClr val="dk2"/>
                </a:solidFill>
              </a:rPr>
              <a:t> = 0.025 x 0.025</a:t>
            </a:r>
            <a:br>
              <a:rPr lang="en" sz="3200" dirty="0">
                <a:solidFill>
                  <a:srgbClr val="595959"/>
                </a:solidFill>
              </a:rPr>
            </a:br>
            <a:endParaRPr sz="3200" dirty="0">
              <a:solidFill>
                <a:srgbClr val="595959"/>
              </a:solidFill>
            </a:endParaRPr>
          </a:p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Performance Specs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chemeClr val="dk2"/>
                </a:solidFill>
              </a:rPr>
              <a:t>0.83 </a:t>
            </a:r>
            <a:r>
              <a:rPr lang="en" sz="3200" dirty="0" err="1">
                <a:solidFill>
                  <a:schemeClr val="dk2"/>
                </a:solidFill>
              </a:rPr>
              <a:t>λ</a:t>
            </a:r>
            <a:r>
              <a:rPr lang="en" sz="3200" baseline="-25000" dirty="0" err="1">
                <a:solidFill>
                  <a:schemeClr val="dk2"/>
                </a:solidFill>
              </a:rPr>
              <a:t>int</a:t>
            </a:r>
            <a:r>
              <a:rPr lang="en" sz="3200" dirty="0">
                <a:solidFill>
                  <a:schemeClr val="dk2"/>
                </a:solidFill>
              </a:rPr>
              <a:t>, 20 X</a:t>
            </a:r>
            <a:r>
              <a:rPr lang="en" sz="3200" baseline="-25000" dirty="0">
                <a:solidFill>
                  <a:schemeClr val="dk2"/>
                </a:solidFill>
              </a:rPr>
              <a:t>0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Moliere Radius: 2.3 cm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Energy Resolution: = 5 % </a:t>
            </a:r>
            <a:r>
              <a:rPr lang="en" sz="3200" dirty="0">
                <a:solidFill>
                  <a:schemeClr val="dk2"/>
                </a:solidFill>
              </a:rPr>
              <a:t>⨁</a:t>
            </a:r>
            <a:r>
              <a:rPr lang="en" sz="3200" dirty="0">
                <a:solidFill>
                  <a:srgbClr val="595959"/>
                </a:solidFill>
              </a:rPr>
              <a:t> 16 % / √E</a:t>
            </a:r>
            <a:endParaRPr sz="3200" dirty="0">
              <a:solidFill>
                <a:srgbClr val="595959"/>
              </a:solidFill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2342" y="1321984"/>
            <a:ext cx="2178892" cy="179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9000" y="1321985"/>
            <a:ext cx="2329333" cy="179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6825" y="3614125"/>
            <a:ext cx="1274403" cy="23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004" y="3876471"/>
            <a:ext cx="3803233" cy="203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/>
          <p:nvPr/>
        </p:nvSpPr>
        <p:spPr>
          <a:xfrm>
            <a:off x="6617867" y="3861233"/>
            <a:ext cx="731600" cy="28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3540F-016E-8412-6A8D-AD6FC9AC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0F5CA-4650-8205-DF09-F7A121C5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34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80C4C-A730-C90B-860B-5EC1DFCA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EMCAL - </a:t>
            </a:r>
            <a:r>
              <a:rPr lang="en-GB" sz="4800" dirty="0" err="1"/>
              <a:t>ElectroMagnetic</a:t>
            </a:r>
            <a:r>
              <a:rPr lang="en-GB" sz="4800" dirty="0"/>
              <a:t> </a:t>
            </a:r>
            <a:r>
              <a:rPr lang="en-GB" sz="4800" dirty="0" err="1"/>
              <a:t>CALorimeter</a:t>
            </a:r>
            <a:endParaRPr lang="en-DE" dirty="0"/>
          </a:p>
        </p:txBody>
      </p:sp>
      <p:sp>
        <p:nvSpPr>
          <p:cNvPr id="174" name="Google Shape;174;p22"/>
          <p:cNvSpPr txBox="1"/>
          <p:nvPr/>
        </p:nvSpPr>
        <p:spPr>
          <a:xfrm>
            <a:off x="415600" y="1046494"/>
            <a:ext cx="6544000" cy="5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85000" lnSpcReduction="10000"/>
          </a:bodyPr>
          <a:lstStyle/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EMCAL (test beam) performance:  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3200" u="sng" dirty="0">
                <a:solidFill>
                  <a:schemeClr val="hlink"/>
                </a:solidFill>
                <a:hlinkClick r:id="rId3"/>
              </a:rPr>
              <a:t>IEEE Trans.Nucl.Sci. 68 (2021) 2, 173-181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3200" dirty="0">
                <a:solidFill>
                  <a:srgbClr val="595959"/>
                </a:solidFill>
              </a:rPr>
              <a:t>Linea</a:t>
            </a:r>
            <a:fld id="{BC64E963-9240-2842-A9BA-0DD1B77C25E9}" type="slidenum">
              <a:rPr lang="en" sz="3200" smtClean="0">
                <a:solidFill>
                  <a:srgbClr val="595959"/>
                </a:solidFill>
              </a:rPr>
              <a:t>35</a:t>
            </a:fld>
            <a:r>
              <a:rPr lang="en" sz="3200" dirty="0" err="1">
                <a:solidFill>
                  <a:srgbClr val="595959"/>
                </a:solidFill>
              </a:rPr>
              <a:t>rity</a:t>
            </a:r>
            <a:r>
              <a:rPr lang="en" sz="3200" dirty="0">
                <a:solidFill>
                  <a:srgbClr val="595959"/>
                </a:solidFill>
              </a:rPr>
              <a:t> and resolution for 2.5 x 2.5 cm</a:t>
            </a:r>
            <a:r>
              <a:rPr lang="en" sz="3200" baseline="30000" dirty="0">
                <a:solidFill>
                  <a:srgbClr val="595959"/>
                </a:solidFill>
              </a:rPr>
              <a:t>2</a:t>
            </a:r>
            <a:r>
              <a:rPr lang="en" sz="3200" dirty="0">
                <a:solidFill>
                  <a:srgbClr val="595959"/>
                </a:solidFill>
              </a:rPr>
              <a:t> cut centered on a tower</a:t>
            </a:r>
            <a:br>
              <a:rPr lang="en" sz="2000" b="1" dirty="0">
                <a:solidFill>
                  <a:srgbClr val="595959"/>
                </a:solidFill>
              </a:rPr>
            </a:br>
            <a:endParaRPr sz="2000" b="1" dirty="0">
              <a:solidFill>
                <a:srgbClr val="595959"/>
              </a:solidFill>
            </a:endParaRPr>
          </a:p>
          <a:p>
            <a:pPr>
              <a:lnSpc>
                <a:spcPct val="115000"/>
              </a:lnSpc>
              <a:spcBef>
                <a:spcPts val="1600"/>
              </a:spcBef>
            </a:pPr>
            <a:endParaRPr sz="2000" b="1" dirty="0">
              <a:solidFill>
                <a:srgbClr val="595959"/>
              </a:solidFill>
            </a:endParaRPr>
          </a:p>
          <a:p>
            <a:pPr marL="609585" indent="-465655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EMCAL reconstruction: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Proton-proton data show good invariant mass peaks for π</a:t>
            </a:r>
            <a:r>
              <a:rPr lang="en" sz="3200" baseline="30000" dirty="0">
                <a:solidFill>
                  <a:srgbClr val="595959"/>
                </a:solidFill>
              </a:rPr>
              <a:t>0</a:t>
            </a:r>
            <a:r>
              <a:rPr lang="en" sz="3200" dirty="0">
                <a:solidFill>
                  <a:srgbClr val="595959"/>
                </a:solidFill>
              </a:rPr>
              <a:t> and </a:t>
            </a:r>
            <a:r>
              <a:rPr lang="en" sz="3200" dirty="0" err="1">
                <a:solidFill>
                  <a:srgbClr val="595959"/>
                </a:solidFill>
              </a:rPr>
              <a:t>η</a:t>
            </a:r>
            <a:endParaRPr sz="3200" dirty="0">
              <a:solidFill>
                <a:srgbClr val="595959"/>
              </a:solidFill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6617867" y="3861233"/>
            <a:ext cx="731600" cy="28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486" y="3585485"/>
            <a:ext cx="2511417" cy="25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9600" y="1006301"/>
            <a:ext cx="5148533" cy="25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BDE8A-8E70-952C-B3F8-2AB58EF0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EDB6C-C09D-5F8D-0968-0797727F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35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C473-1050-27D3-C731-20D5B821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HCAL - Hadronic </a:t>
            </a:r>
            <a:r>
              <a:rPr lang="en-GB" sz="4800" dirty="0" err="1"/>
              <a:t>CALorimeter</a:t>
            </a:r>
            <a:r>
              <a:rPr lang="en-GB" sz="4800" dirty="0"/>
              <a:t>(s)</a:t>
            </a:r>
            <a:endParaRPr lang="en-DE" dirty="0"/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1621" y="950568"/>
            <a:ext cx="2259580" cy="217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793" y="950568"/>
            <a:ext cx="3128633" cy="21752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-49970" y="969458"/>
            <a:ext cx="6872801" cy="521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Inner + Outer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chemeClr val="dk2"/>
                </a:solidFill>
              </a:rPr>
              <a:t>Al (inner) and steel (outer) absorber plates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Scintillating tiles w/ embedded WLS fibers</a:t>
            </a:r>
            <a:br>
              <a:rPr lang="en" sz="3200" dirty="0">
                <a:solidFill>
                  <a:srgbClr val="595959"/>
                </a:solidFill>
              </a:rPr>
            </a:br>
            <a:endParaRPr sz="3200" dirty="0">
              <a:solidFill>
                <a:srgbClr val="595959"/>
              </a:solidFill>
            </a:endParaRPr>
          </a:p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32 sectors (both inner &amp; outer HCAL)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|</a:t>
            </a:r>
            <a:r>
              <a:rPr lang="en" sz="3200" dirty="0" err="1">
                <a:solidFill>
                  <a:schemeClr val="dk2"/>
                </a:solidFill>
              </a:rPr>
              <a:t>η</a:t>
            </a:r>
            <a:r>
              <a:rPr lang="en" sz="3200" dirty="0">
                <a:solidFill>
                  <a:srgbClr val="595959"/>
                </a:solidFill>
              </a:rPr>
              <a:t>| &lt; 1.1, full </a:t>
            </a:r>
            <a:r>
              <a:rPr lang="en" sz="3200" dirty="0" err="1">
                <a:solidFill>
                  <a:srgbClr val="595959"/>
                </a:solidFill>
              </a:rPr>
              <a:t>φ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chemeClr val="dk2"/>
                </a:solidFill>
              </a:rPr>
              <a:t>48 towers / sector </a:t>
            </a:r>
            <a:endParaRPr sz="3200" dirty="0">
              <a:solidFill>
                <a:schemeClr val="dk2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chemeClr val="dk2"/>
              </a:buClr>
              <a:buSzPts val="1400"/>
              <a:buChar char="-"/>
            </a:pPr>
            <a:r>
              <a:rPr lang="en" sz="3200" dirty="0">
                <a:solidFill>
                  <a:schemeClr val="dk2"/>
                </a:solidFill>
              </a:rPr>
              <a:t>(1 tower = 4/5 tiles (I/O))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Towers have projective geometry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Each tower is </a:t>
            </a:r>
            <a:r>
              <a:rPr lang="en" sz="3200" dirty="0" err="1">
                <a:solidFill>
                  <a:srgbClr val="595959"/>
                </a:solidFill>
              </a:rPr>
              <a:t>Δ</a:t>
            </a:r>
            <a:r>
              <a:rPr lang="en" sz="3200" dirty="0" err="1">
                <a:solidFill>
                  <a:schemeClr val="dk2"/>
                </a:solidFill>
              </a:rPr>
              <a:t>η</a:t>
            </a:r>
            <a:r>
              <a:rPr lang="en" sz="3200" dirty="0">
                <a:solidFill>
                  <a:schemeClr val="dk2"/>
                </a:solidFill>
              </a:rPr>
              <a:t> x </a:t>
            </a:r>
            <a:r>
              <a:rPr lang="en" sz="3200" dirty="0" err="1">
                <a:solidFill>
                  <a:schemeClr val="dk2"/>
                </a:solidFill>
              </a:rPr>
              <a:t>Δφ</a:t>
            </a:r>
            <a:r>
              <a:rPr lang="en" sz="3200" dirty="0">
                <a:solidFill>
                  <a:schemeClr val="dk2"/>
                </a:solidFill>
              </a:rPr>
              <a:t> = 0.1 x 0.1</a:t>
            </a:r>
            <a:br>
              <a:rPr lang="en" sz="3200" dirty="0">
                <a:solidFill>
                  <a:srgbClr val="595959"/>
                </a:solidFill>
              </a:rPr>
            </a:br>
            <a:endParaRPr sz="3200" dirty="0">
              <a:solidFill>
                <a:srgbClr val="595959"/>
              </a:solidFill>
            </a:endParaRPr>
          </a:p>
          <a:p>
            <a:pPr marL="609585" indent="-465655">
              <a:lnSpc>
                <a:spcPct val="115000"/>
              </a:lnSpc>
              <a:buClr>
                <a:srgbClr val="595959"/>
              </a:buClr>
              <a:buSzPts val="1900"/>
              <a:buChar char="-"/>
            </a:pPr>
            <a:r>
              <a:rPr lang="en" sz="2000" b="1" dirty="0">
                <a:solidFill>
                  <a:srgbClr val="595959"/>
                </a:solidFill>
              </a:rPr>
              <a:t>Performance Specs</a:t>
            </a:r>
            <a:endParaRPr sz="2000" b="1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chemeClr val="dk2"/>
                </a:solidFill>
              </a:rPr>
              <a:t>5 </a:t>
            </a:r>
            <a:r>
              <a:rPr lang="en" sz="3200" dirty="0" err="1">
                <a:solidFill>
                  <a:schemeClr val="dk2"/>
                </a:solidFill>
              </a:rPr>
              <a:t>λ</a:t>
            </a:r>
            <a:r>
              <a:rPr lang="en" sz="3200" baseline="-25000" dirty="0" err="1">
                <a:solidFill>
                  <a:schemeClr val="dk2"/>
                </a:solidFill>
              </a:rPr>
              <a:t>int</a:t>
            </a:r>
            <a:r>
              <a:rPr lang="en" sz="3200" dirty="0">
                <a:solidFill>
                  <a:schemeClr val="dk2"/>
                </a:solidFill>
              </a:rPr>
              <a:t> for both calos combined</a:t>
            </a:r>
            <a:endParaRPr sz="3200" dirty="0">
              <a:solidFill>
                <a:srgbClr val="595959"/>
              </a:solidFill>
            </a:endParaRPr>
          </a:p>
          <a:p>
            <a:pPr marL="1219170" lvl="1" indent="-423323">
              <a:lnSpc>
                <a:spcPct val="115000"/>
              </a:lnSpc>
              <a:buClr>
                <a:srgbClr val="595959"/>
              </a:buClr>
              <a:buSzPts val="1400"/>
              <a:buChar char="-"/>
            </a:pPr>
            <a:r>
              <a:rPr lang="en" sz="3200" dirty="0">
                <a:solidFill>
                  <a:srgbClr val="595959"/>
                </a:solidFill>
              </a:rPr>
              <a:t>Energy Resolution: = 14 % </a:t>
            </a:r>
            <a:r>
              <a:rPr lang="en" sz="3200" dirty="0">
                <a:solidFill>
                  <a:schemeClr val="dk2"/>
                </a:solidFill>
              </a:rPr>
              <a:t>⨁</a:t>
            </a:r>
            <a:r>
              <a:rPr lang="en" sz="3200" dirty="0">
                <a:solidFill>
                  <a:srgbClr val="595959"/>
                </a:solidFill>
              </a:rPr>
              <a:t> 81 % / </a:t>
            </a:r>
            <a:r>
              <a:rPr lang="en" sz="3200" dirty="0">
                <a:solidFill>
                  <a:schemeClr val="dk2"/>
                </a:solidFill>
              </a:rPr>
              <a:t>√</a:t>
            </a:r>
            <a:r>
              <a:rPr lang="en" sz="3200" dirty="0">
                <a:solidFill>
                  <a:srgbClr val="595959"/>
                </a:solidFill>
              </a:rPr>
              <a:t>E</a:t>
            </a:r>
            <a:r>
              <a:rPr lang="en" sz="3200" baseline="30000" dirty="0">
                <a:solidFill>
                  <a:srgbClr val="595959"/>
                </a:solidFill>
              </a:rPr>
              <a:t> </a:t>
            </a:r>
            <a:r>
              <a:rPr lang="en" sz="3200" dirty="0">
                <a:solidFill>
                  <a:srgbClr val="595959"/>
                </a:solidFill>
              </a:rPr>
              <a:t>for hadrons</a:t>
            </a:r>
            <a:endParaRPr sz="3200" dirty="0">
              <a:solidFill>
                <a:srgbClr val="595959"/>
              </a:solidFill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201" y="3231598"/>
            <a:ext cx="4838999" cy="26731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014BB-FD79-BF07-26C9-45C1933E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D7C83-9DBE-21CF-3B35-6AE7ABC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36</a:t>
            </a:fld>
            <a:endParaRPr lang="en-DE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94920-5AD7-EA87-9472-9B08709C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525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A0456-613B-BA2E-E2D6-3C27D8EE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F06DB8E6-FDD9-CBDA-BE08-E49975153622}"/>
              </a:ext>
            </a:extLst>
          </p:cNvPr>
          <p:cNvSpPr txBox="1"/>
          <p:nvPr/>
        </p:nvSpPr>
        <p:spPr>
          <a:xfrm>
            <a:off x="8319052" y="126234"/>
            <a:ext cx="370317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/>
              <a:t>Courtesy of Misaki Ouchida (Hokkaido University)</a:t>
            </a:r>
            <a:endParaRPr kumimoji="1" lang="ja-JP" altLang="en-US" sz="1200" i="1" dirty="0"/>
          </a:p>
          <a:p>
            <a:r>
              <a:rPr kumimoji="1" lang="en-US" altLang="ja-JP" sz="1200" i="1" dirty="0">
                <a:hlinkClick r:id="rId4"/>
              </a:rPr>
              <a:t>See more science art from Misaki</a:t>
            </a:r>
            <a:endParaRPr kumimoji="1" lang="en-US" altLang="ja-JP" sz="1200" i="1" dirty="0"/>
          </a:p>
          <a:p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21708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6A950-4B99-FEAE-95B3-DF6C6022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08590-A049-8A6B-786E-27AE6CE6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QM 2025 Frankfurt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99BC8-8839-F902-B12A-79244637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AB56-72A9-4F7E-B1BA-D2CA1742E17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834C8-0A73-5343-932D-E9C4D72E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Jets at RHIC?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20E927-B1D0-0C2D-ECC2-A76A50A0E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6" y="1162987"/>
            <a:ext cx="5316597" cy="329848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Helvetica Neue"/>
              </a:rPr>
              <a:t>Jets are showers of particles from initial hard scatterings before Quark Gluon Plasma (QGP) formation</a:t>
            </a:r>
            <a:endParaRPr lang="en-US" dirty="0"/>
          </a:p>
          <a:p>
            <a:r>
              <a:rPr lang="en-US" dirty="0"/>
              <a:t>QGP temperature/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temperature evolution different at LHC and RHIC</a:t>
            </a:r>
          </a:p>
          <a:p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Different mixtures of quark vs.  gluon jets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3E0DD-226E-A556-A923-D4385577A74A}"/>
              </a:ext>
            </a:extLst>
          </p:cNvPr>
          <p:cNvSpPr txBox="1"/>
          <p:nvPr/>
        </p:nvSpPr>
        <p:spPr>
          <a:xfrm>
            <a:off x="10164716" y="1694828"/>
            <a:ext cx="1726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sPHENIX Proposal 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80438C-995C-AF19-A1C9-4BE7DB44F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6" b="8573"/>
          <a:stretch/>
        </p:blipFill>
        <p:spPr>
          <a:xfrm>
            <a:off x="1718963" y="4801281"/>
            <a:ext cx="1666067" cy="1446437"/>
          </a:xfrm>
          <a:prstGeom prst="rect">
            <a:avLst/>
          </a:prstGeom>
        </p:spPr>
      </p:pic>
      <p:pic>
        <p:nvPicPr>
          <p:cNvPr id="9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974074FE-80B1-D497-0E05-FDBE3E34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22" y="1977044"/>
            <a:ext cx="6040686" cy="32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120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2F6199-30F0-F66E-3508-AA3097C5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55526-84D7-01A5-BB84-759CDE9B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39</a:t>
            </a:fld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5E095-7DA5-A17E-B8D7-BB1C46CC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F7993-0C2A-5980-1F01-0FC6A15E5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Picture 6" descr="A computer generated image of a colorful object&#10;&#10;Description automatically generated">
            <a:extLst>
              <a:ext uri="{FF2B5EF4-FFF2-40B4-BE49-F238E27FC236}">
                <a16:creationId xmlns:a16="http://schemas.microsoft.com/office/drawing/2014/main" id="{3B72EF56-DB59-1F61-C7D1-F98F3C51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2968072"/>
            <a:ext cx="12588240" cy="89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799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D15A8-9A30-9751-9535-CFB492DEA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B7861-7F78-F181-F040-18761C5D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9EFA-929B-643F-8E45-87C43B49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4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F52F56-7252-A248-4F07-D130DECC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sPHENIX: Tracking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B0A6B6-1DE5-10F6-2C07-8966A9A91D9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97" y="792739"/>
            <a:ext cx="10410094" cy="5583725"/>
          </a:xfrm>
          <a:prstGeom prst="rect">
            <a:avLst/>
          </a:prstGeom>
        </p:spPr>
      </p:pic>
      <p:pic>
        <p:nvPicPr>
          <p:cNvPr id="12" name="Picture 2" descr="sphenix-logo-white">
            <a:extLst>
              <a:ext uri="{FF2B5EF4-FFF2-40B4-BE49-F238E27FC236}">
                <a16:creationId xmlns:a16="http://schemas.microsoft.com/office/drawing/2014/main" id="{BACBCC7A-4461-F17D-01F5-ADC5E776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02" y="5309657"/>
            <a:ext cx="1121949" cy="539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D391772A-67B3-9A56-DF21-46E31B0A9379}"/>
              </a:ext>
            </a:extLst>
          </p:cNvPr>
          <p:cNvSpPr/>
          <p:nvPr/>
        </p:nvSpPr>
        <p:spPr>
          <a:xfrm>
            <a:off x="2362109" y="2835042"/>
            <a:ext cx="783731" cy="249766"/>
          </a:xfrm>
          <a:prstGeom prst="roundRect">
            <a:avLst/>
          </a:prstGeom>
          <a:solidFill>
            <a:srgbClr val="B0618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3EDDD6-D96A-29C8-5DC1-B206BB6E4F15}"/>
              </a:ext>
            </a:extLst>
          </p:cNvPr>
          <p:cNvCxnSpPr>
            <a:cxnSpLocks/>
          </p:cNvCxnSpPr>
          <p:nvPr/>
        </p:nvCxnSpPr>
        <p:spPr>
          <a:xfrm>
            <a:off x="2935360" y="1671623"/>
            <a:ext cx="2872509" cy="1893108"/>
          </a:xfrm>
          <a:prstGeom prst="straightConnector1">
            <a:avLst/>
          </a:prstGeom>
          <a:ln w="38100">
            <a:solidFill>
              <a:srgbClr val="09740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CDE93EF8-F696-009A-BE49-EA55F4242628}"/>
              </a:ext>
            </a:extLst>
          </p:cNvPr>
          <p:cNvSpPr/>
          <p:nvPr/>
        </p:nvSpPr>
        <p:spPr>
          <a:xfrm>
            <a:off x="1193006" y="1452707"/>
            <a:ext cx="1763786" cy="561828"/>
          </a:xfrm>
          <a:prstGeom prst="roundRect">
            <a:avLst/>
          </a:prstGeom>
          <a:solidFill>
            <a:srgbClr val="0974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MVTX</a:t>
            </a:r>
          </a:p>
          <a:p>
            <a:pPr algn="ctr"/>
            <a:r>
              <a:rPr lang="en-US" sz="1100" dirty="0" err="1"/>
              <a:t>MAPS,Precision</a:t>
            </a:r>
            <a:r>
              <a:rPr lang="en-US" sz="1100" dirty="0"/>
              <a:t> vertexing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C9E945-1335-3B06-7C77-FBF0E8F33062}"/>
              </a:ext>
            </a:extLst>
          </p:cNvPr>
          <p:cNvCxnSpPr>
            <a:cxnSpLocks/>
          </p:cNvCxnSpPr>
          <p:nvPr/>
        </p:nvCxnSpPr>
        <p:spPr>
          <a:xfrm>
            <a:off x="3116965" y="2979175"/>
            <a:ext cx="2369435" cy="659174"/>
          </a:xfrm>
          <a:prstGeom prst="line">
            <a:avLst/>
          </a:prstGeom>
          <a:ln w="38100">
            <a:solidFill>
              <a:srgbClr val="B0618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E09976-6370-3B89-A041-E53FAD237EB4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461223" y="1155420"/>
            <a:ext cx="1953740" cy="1337749"/>
          </a:xfrm>
          <a:prstGeom prst="straightConnector1">
            <a:avLst/>
          </a:prstGeom>
          <a:ln w="38100">
            <a:solidFill>
              <a:srgbClr val="6C2E1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899BB0C3-972B-B549-E516-D78D71DEE841}"/>
              </a:ext>
            </a:extLst>
          </p:cNvPr>
          <p:cNvSpPr/>
          <p:nvPr/>
        </p:nvSpPr>
        <p:spPr>
          <a:xfrm>
            <a:off x="1493044" y="1024970"/>
            <a:ext cx="1968179" cy="260900"/>
          </a:xfrm>
          <a:prstGeom prst="roundRect">
            <a:avLst/>
          </a:prstGeom>
          <a:solidFill>
            <a:srgbClr val="6C2E1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1.4T MAGNET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F0A76A8B-F38E-710D-E738-EC4B7C830984}"/>
              </a:ext>
            </a:extLst>
          </p:cNvPr>
          <p:cNvSpPr/>
          <p:nvPr/>
        </p:nvSpPr>
        <p:spPr>
          <a:xfrm>
            <a:off x="964407" y="2106222"/>
            <a:ext cx="1487870" cy="622691"/>
          </a:xfrm>
          <a:prstGeom prst="roundRect">
            <a:avLst/>
          </a:prstGeom>
          <a:solidFill>
            <a:srgbClr val="BEB92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26C57D-345D-641E-7CC8-0B5ACC4D8A77}"/>
              </a:ext>
            </a:extLst>
          </p:cNvPr>
          <p:cNvCxnSpPr>
            <a:cxnSpLocks/>
          </p:cNvCxnSpPr>
          <p:nvPr/>
        </p:nvCxnSpPr>
        <p:spPr>
          <a:xfrm flipH="1" flipV="1">
            <a:off x="1541395" y="4039904"/>
            <a:ext cx="3330823" cy="1271623"/>
          </a:xfrm>
          <a:prstGeom prst="line">
            <a:avLst/>
          </a:prstGeom>
          <a:ln w="38100">
            <a:solidFill>
              <a:srgbClr val="BEB924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8F3BEBA-63B4-C766-A01E-DFB92C994FB0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180446" y="4398745"/>
            <a:ext cx="2708074" cy="1365555"/>
          </a:xfrm>
          <a:prstGeom prst="straightConnector1">
            <a:avLst/>
          </a:prstGeom>
          <a:ln w="38100">
            <a:solidFill>
              <a:srgbClr val="610D0B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37898982-EFEF-62D9-232C-446AF58E2D38}"/>
              </a:ext>
            </a:extLst>
          </p:cNvPr>
          <p:cNvSpPr/>
          <p:nvPr/>
        </p:nvSpPr>
        <p:spPr>
          <a:xfrm>
            <a:off x="9888520" y="5642888"/>
            <a:ext cx="1024421" cy="242823"/>
          </a:xfrm>
          <a:prstGeom prst="roundRect">
            <a:avLst/>
          </a:prstGeom>
          <a:solidFill>
            <a:srgbClr val="610D0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A7EBA-DEF0-361A-2F8D-229BEE68EA22}"/>
              </a:ext>
            </a:extLst>
          </p:cNvPr>
          <p:cNvSpPr txBox="1"/>
          <p:nvPr/>
        </p:nvSpPr>
        <p:spPr>
          <a:xfrm>
            <a:off x="8454650" y="1072539"/>
            <a:ext cx="4331685" cy="291061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B150"/>
                </a:solidFill>
                <a:latin typeface="ArialMT"/>
              </a:rPr>
              <a:t>MVTX: precision vertexing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150"/>
                </a:solidFill>
                <a:latin typeface="ArialMT"/>
              </a:rPr>
              <a:t>MAPS technology, 29 x 27</a:t>
            </a:r>
            <a:r>
              <a:rPr lang="en-US" sz="1800" dirty="0">
                <a:solidFill>
                  <a:srgbClr val="00B150"/>
                </a:solidFill>
                <a:latin typeface="Symbol" pitchFamily="2" charset="2"/>
              </a:rPr>
              <a:t>m</a:t>
            </a:r>
            <a:r>
              <a:rPr lang="en-US" sz="1800" dirty="0">
                <a:solidFill>
                  <a:srgbClr val="00B150"/>
                </a:solidFill>
                <a:latin typeface="ArialMT"/>
              </a:rPr>
              <a:t>m pixels</a:t>
            </a:r>
            <a:endParaRPr lang="en-US" sz="1800" b="0" i="0" u="none" strike="noStrike" baseline="0" dirty="0">
              <a:solidFill>
                <a:srgbClr val="FFC100"/>
              </a:solidFill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FFC100"/>
                </a:solidFill>
                <a:latin typeface="ArialMT"/>
              </a:rPr>
              <a:t>INTT: resolve bunch crossing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C100"/>
                </a:solidFill>
                <a:latin typeface="ArialMT"/>
              </a:rPr>
              <a:t>Silicon Strips, 78</a:t>
            </a:r>
            <a:r>
              <a:rPr lang="en-US" sz="1800" dirty="0">
                <a:solidFill>
                  <a:srgbClr val="FFC100"/>
                </a:solidFill>
                <a:latin typeface="Symbol" pitchFamily="2" charset="2"/>
              </a:rPr>
              <a:t>m</a:t>
            </a:r>
            <a:r>
              <a:rPr lang="en-US" sz="1800" dirty="0">
                <a:solidFill>
                  <a:srgbClr val="FFC100"/>
                </a:solidFill>
                <a:latin typeface="ArialMT"/>
              </a:rPr>
              <a:t>m x 16 or 20 mm</a:t>
            </a:r>
            <a:endParaRPr lang="en-US" sz="1800" b="0" i="0" u="none" strike="noStrike" baseline="0" dirty="0">
              <a:solidFill>
                <a:srgbClr val="7030A1"/>
              </a:solidFill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7030A1"/>
                </a:solidFill>
                <a:latin typeface="ArialMT"/>
              </a:rPr>
              <a:t>TPC: momentum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30A1"/>
                </a:solidFill>
                <a:latin typeface="ArialMT"/>
              </a:rPr>
              <a:t>GEM based, continuous readout</a:t>
            </a:r>
            <a:endParaRPr lang="en-US" sz="1800" b="0" i="0" u="none" strike="noStrike" baseline="0" dirty="0">
              <a:solidFill>
                <a:srgbClr val="7030A1"/>
              </a:solidFill>
              <a:latin typeface="ArialMT"/>
            </a:endParaRPr>
          </a:p>
          <a:p>
            <a:pPr algn="l"/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TPOT:</a:t>
            </a:r>
            <a:r>
              <a:rPr lang="en-US" sz="18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 tracking calibration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Micromegas, strip readout</a:t>
            </a:r>
          </a:p>
          <a:p>
            <a:pPr algn="l"/>
            <a:r>
              <a:rPr lang="en-US" sz="1800" dirty="0"/>
              <a:t>A</a:t>
            </a:r>
            <a:r>
              <a:rPr lang="en-US" sz="1800" b="0" i="0" u="none" strike="noStrike" baseline="0" dirty="0"/>
              <a:t>ll tracking detectors capable of streaming read out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781774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5DD172-DB48-834C-3F58-EA884582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609585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219170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828754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438339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3047924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657509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4267093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876678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GB"/>
              <a:t>QM 2025 Frankfurt</a:t>
            </a:r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5D33B-E04B-BB98-B878-90C3DA17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609585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1219170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828754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2438339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3047924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3657509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4267093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4876678" algn="l" defTabSz="1219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41941786-6F0A-8740-9A31-C5C3C23C83C4}" type="slidenum">
              <a:rPr lang="en-DE" smtClean="0"/>
              <a:pPr/>
              <a:t>40</a:t>
            </a:fld>
            <a:endParaRPr lang="en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23497-16A5-F120-D64D-089A945EE0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93139-28B6-B231-B0BC-C9080158A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96" y="-727024"/>
            <a:ext cx="9278912" cy="65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4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BA1C6-8077-E42E-A54D-25D9DDD7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C6644-F558-A27E-1580-EA09E7D7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D1B27-DC74-AAE4-D38A-A600FEC7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5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11BB2-BF91-58DF-3D6D-1EBDD65A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sPHENIX: Calorimetry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EA34BE-9435-B511-8EF3-F2546AE04363}"/>
              </a:ext>
            </a:extLst>
          </p:cNvPr>
          <p:cNvGrpSpPr/>
          <p:nvPr/>
        </p:nvGrpSpPr>
        <p:grpSpPr>
          <a:xfrm>
            <a:off x="894297" y="807027"/>
            <a:ext cx="10410094" cy="5583725"/>
            <a:chOff x="2301073" y="1058234"/>
            <a:chExt cx="9834676" cy="52638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37073D-8271-A16A-2C76-8C4429390A9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1073" y="1058234"/>
              <a:ext cx="9834676" cy="5263873"/>
            </a:xfrm>
            <a:prstGeom prst="rect">
              <a:avLst/>
            </a:prstGeom>
          </p:spPr>
        </p:pic>
        <p:pic>
          <p:nvPicPr>
            <p:cNvPr id="12" name="Picture 2" descr="sphenix-logo-white">
              <a:extLst>
                <a:ext uri="{FF2B5EF4-FFF2-40B4-BE49-F238E27FC236}">
                  <a16:creationId xmlns:a16="http://schemas.microsoft.com/office/drawing/2014/main" id="{5727CF8E-37DA-AA1B-673B-60E778395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864" y="5302940"/>
              <a:ext cx="1059933" cy="5083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55E512E-B3F3-5F8B-A087-0C1F3F378938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9351828" y="3325943"/>
              <a:ext cx="1394942" cy="339352"/>
            </a:xfrm>
            <a:prstGeom prst="straightConnector1">
              <a:avLst/>
            </a:prstGeom>
            <a:ln w="38100">
              <a:solidFill>
                <a:srgbClr val="33748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E09801B8-33C9-D410-AE95-E1E63FAC810E}"/>
                </a:ext>
              </a:extLst>
            </p:cNvPr>
            <p:cNvSpPr/>
            <p:nvPr/>
          </p:nvSpPr>
          <p:spPr>
            <a:xfrm>
              <a:off x="10746770" y="3222885"/>
              <a:ext cx="1007190" cy="206115"/>
            </a:xfrm>
            <a:prstGeom prst="roundRect">
              <a:avLst/>
            </a:prstGeom>
            <a:solidFill>
              <a:srgbClr val="33748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iHCAL</a:t>
              </a:r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1F87759-C20A-197A-D95F-FAB7AB50D768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9450674" y="2277736"/>
              <a:ext cx="1213902" cy="142203"/>
            </a:xfrm>
            <a:prstGeom prst="straightConnector1">
              <a:avLst/>
            </a:prstGeom>
            <a:ln w="38100">
              <a:solidFill>
                <a:srgbClr val="202325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2">
              <a:extLst>
                <a:ext uri="{FF2B5EF4-FFF2-40B4-BE49-F238E27FC236}">
                  <a16:creationId xmlns:a16="http://schemas.microsoft.com/office/drawing/2014/main" id="{8E45EC09-BE33-C361-C37F-1D902D715F0F}"/>
                </a:ext>
              </a:extLst>
            </p:cNvPr>
            <p:cNvSpPr/>
            <p:nvPr/>
          </p:nvSpPr>
          <p:spPr>
            <a:xfrm>
              <a:off x="10664576" y="2135533"/>
              <a:ext cx="1083108" cy="284406"/>
            </a:xfrm>
            <a:prstGeom prst="roundRect">
              <a:avLst/>
            </a:prstGeom>
            <a:solidFill>
              <a:srgbClr val="202325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oHCAL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E497E50-8076-F923-80FA-D6D67E4D8500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8890750" y="2803922"/>
              <a:ext cx="1732729" cy="508400"/>
            </a:xfrm>
            <a:prstGeom prst="straightConnector1">
              <a:avLst/>
            </a:prstGeom>
            <a:ln w="38100">
              <a:solidFill>
                <a:srgbClr val="3472B7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6">
              <a:extLst>
                <a:ext uri="{FF2B5EF4-FFF2-40B4-BE49-F238E27FC236}">
                  <a16:creationId xmlns:a16="http://schemas.microsoft.com/office/drawing/2014/main" id="{7DA13CCE-9A25-2686-8258-D4B091A62FBF}"/>
                </a:ext>
              </a:extLst>
            </p:cNvPr>
            <p:cNvSpPr/>
            <p:nvPr/>
          </p:nvSpPr>
          <p:spPr>
            <a:xfrm>
              <a:off x="10623479" y="2689982"/>
              <a:ext cx="1122635" cy="227879"/>
            </a:xfrm>
            <a:prstGeom prst="roundRect">
              <a:avLst/>
            </a:prstGeom>
            <a:solidFill>
              <a:srgbClr val="3472B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EMCAL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1D01F3-C8A8-75E4-FF5F-DBC7B08D1D93}"/>
                  </a:ext>
                </a:extLst>
              </p:cNvPr>
              <p:cNvSpPr txBox="1"/>
              <p:nvPr/>
            </p:nvSpPr>
            <p:spPr>
              <a:xfrm>
                <a:off x="275701" y="829212"/>
                <a:ext cx="5502101" cy="5461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rmAutofit/>
              </a:bodyPr>
              <a:lstStyle/>
              <a:p>
                <a:pPr algn="l"/>
                <a:r>
                  <a:rPr lang="en-US" dirty="0"/>
                  <a:t>Hermetic </a:t>
                </a:r>
                <a:r>
                  <a:rPr lang="en-US" dirty="0">
                    <a:solidFill>
                      <a:srgbClr val="0070C1"/>
                    </a:solidFill>
                  </a:rPr>
                  <a:t>electromagnetic </a:t>
                </a:r>
                <a:r>
                  <a:rPr lang="en-US" dirty="0">
                    <a:solidFill>
                      <a:srgbClr val="000000"/>
                    </a:solidFill>
                  </a:rPr>
                  <a:t>+ </a:t>
                </a:r>
                <a:r>
                  <a:rPr lang="en-US" dirty="0">
                    <a:solidFill>
                      <a:srgbClr val="337381"/>
                    </a:solidFill>
                  </a:rPr>
                  <a:t>hadronic </a:t>
                </a:r>
                <a:r>
                  <a:rPr lang="en-US" dirty="0"/>
                  <a:t>calorimeter stack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&lt;1.1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1D01F3-C8A8-75E4-FF5F-DBC7B08D1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01" y="829212"/>
                <a:ext cx="5502101" cy="5461055"/>
              </a:xfrm>
              <a:prstGeom prst="rect">
                <a:avLst/>
              </a:prstGeom>
              <a:blipFill>
                <a:blip r:embed="rId4"/>
                <a:stretch>
                  <a:fillRect l="-1609" t="-92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alorimeter_schematic.pdf" descr="calorimeter_schematic.pdf">
            <a:extLst>
              <a:ext uri="{FF2B5EF4-FFF2-40B4-BE49-F238E27FC236}">
                <a16:creationId xmlns:a16="http://schemas.microsoft.com/office/drawing/2014/main" id="{74CF63CF-E982-BB5C-B5B6-1AFA37245C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006"/>
          <a:stretch>
            <a:fillRect/>
          </a:stretch>
        </p:blipFill>
        <p:spPr>
          <a:xfrm>
            <a:off x="126334" y="1727310"/>
            <a:ext cx="2327581" cy="38620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EB5775-94E6-BC9B-7231-B0E2A70A279F}"/>
              </a:ext>
            </a:extLst>
          </p:cNvPr>
          <p:cNvSpPr txBox="1"/>
          <p:nvPr/>
        </p:nvSpPr>
        <p:spPr>
          <a:xfrm>
            <a:off x="2924069" y="2391508"/>
            <a:ext cx="2863780" cy="31752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/>
          </a:bodyPr>
          <a:lstStyle/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r>
              <a:rPr lang="en-GB" sz="1600" dirty="0">
                <a:solidFill>
                  <a:srgbClr val="0070C0"/>
                </a:solidFill>
              </a:rPr>
              <a:t>Steel/plastic scintillator HCAL</a:t>
            </a:r>
          </a:p>
          <a:p>
            <a:pPr>
              <a:defRPr sz="3600"/>
            </a:pPr>
            <a:r>
              <a:rPr lang="en-GB" sz="1600" dirty="0" err="1">
                <a:solidFill>
                  <a:srgbClr val="0070C0"/>
                </a:solidFill>
              </a:rPr>
              <a:t>SiPM</a:t>
            </a:r>
            <a:r>
              <a:rPr lang="en-GB" sz="1600" dirty="0">
                <a:solidFill>
                  <a:srgbClr val="0070C0"/>
                </a:solidFill>
              </a:rPr>
              <a:t> readout</a:t>
            </a: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r>
              <a:rPr lang="en-GB" sz="1600" dirty="0">
                <a:solidFill>
                  <a:srgbClr val="0070C0"/>
                </a:solidFill>
              </a:rPr>
              <a:t>Magnet</a:t>
            </a: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r>
              <a:rPr lang="en-GB" sz="1600" dirty="0">
                <a:solidFill>
                  <a:srgbClr val="0070C0"/>
                </a:solidFill>
              </a:rPr>
              <a:t>Tungsten/</a:t>
            </a:r>
            <a:r>
              <a:rPr lang="en-GB" sz="1600" dirty="0" err="1">
                <a:solidFill>
                  <a:srgbClr val="0070C0"/>
                </a:solidFill>
              </a:rPr>
              <a:t>SciFi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EMCal</a:t>
            </a:r>
            <a:endParaRPr lang="en-GB" sz="1600" dirty="0">
              <a:solidFill>
                <a:srgbClr val="0070C0"/>
              </a:solidFill>
            </a:endParaRPr>
          </a:p>
          <a:p>
            <a:pPr>
              <a:defRPr sz="3600"/>
            </a:pPr>
            <a:endParaRPr lang="en-GB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821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3B063-246B-D3F2-4D5D-94963EEE1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C8476-E508-2AEA-13C4-EF36CAEE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730E7-C75D-5A8A-A9DF-3EF71AF0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6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80216F-78C5-CB46-9753-8DB85389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3337"/>
            <a:ext cx="11742296" cy="728665"/>
          </a:xfrm>
        </p:spPr>
        <p:txBody>
          <a:bodyPr/>
          <a:lstStyle/>
          <a:p>
            <a:r>
              <a:rPr lang="en-DE" dirty="0"/>
              <a:t>sPHENIX: Event Selection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802E2D-6F07-98D1-CACC-7A63291CB6D2}"/>
              </a:ext>
            </a:extLst>
          </p:cNvPr>
          <p:cNvGrpSpPr/>
          <p:nvPr/>
        </p:nvGrpSpPr>
        <p:grpSpPr>
          <a:xfrm>
            <a:off x="894297" y="807027"/>
            <a:ext cx="10410094" cy="5583725"/>
            <a:chOff x="2301073" y="1058234"/>
            <a:chExt cx="9834676" cy="52638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30C192-EEAA-3BEF-947C-4BD81964602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1073" y="1058234"/>
              <a:ext cx="9834676" cy="5263873"/>
            </a:xfrm>
            <a:prstGeom prst="rect">
              <a:avLst/>
            </a:prstGeom>
          </p:spPr>
        </p:pic>
        <p:pic>
          <p:nvPicPr>
            <p:cNvPr id="12" name="Picture 2" descr="sphenix-logo-white">
              <a:extLst>
                <a:ext uri="{FF2B5EF4-FFF2-40B4-BE49-F238E27FC236}">
                  <a16:creationId xmlns:a16="http://schemas.microsoft.com/office/drawing/2014/main" id="{161736E8-A209-AE03-FC17-4E497D07E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864" y="5302940"/>
              <a:ext cx="1059933" cy="5083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FC0A20A1-48F1-21FF-8EDB-93428B7910CA}"/>
                </a:ext>
              </a:extLst>
            </p:cNvPr>
            <p:cNvSpPr/>
            <p:nvPr/>
          </p:nvSpPr>
          <p:spPr>
            <a:xfrm>
              <a:off x="3675201" y="2006256"/>
              <a:ext cx="865977" cy="243783"/>
            </a:xfrm>
            <a:prstGeom prst="roundRect">
              <a:avLst/>
            </a:prstGeom>
            <a:solidFill>
              <a:srgbClr val="7B791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sEPD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6FC6CF-EB74-BCCE-B877-C607D1D1430D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9205911" y="4010030"/>
              <a:ext cx="1273729" cy="290722"/>
            </a:xfrm>
            <a:prstGeom prst="straightConnector1">
              <a:avLst/>
            </a:prstGeom>
            <a:ln w="38100">
              <a:solidFill>
                <a:srgbClr val="610D0B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46E127A-A1F7-BE42-1A2C-31E333E24EA6}"/>
                </a:ext>
              </a:extLst>
            </p:cNvPr>
            <p:cNvSpPr/>
            <p:nvPr/>
          </p:nvSpPr>
          <p:spPr>
            <a:xfrm>
              <a:off x="10479640" y="4193890"/>
              <a:ext cx="1253448" cy="213724"/>
            </a:xfrm>
            <a:prstGeom prst="roundRect">
              <a:avLst/>
            </a:prstGeom>
            <a:solidFill>
              <a:srgbClr val="610D0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MinBIAS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36BF0D-ABCD-796B-35B5-7B5CCF7CD96A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541178" y="2128148"/>
              <a:ext cx="1591070" cy="795966"/>
            </a:xfrm>
            <a:prstGeom prst="line">
              <a:avLst/>
            </a:prstGeom>
            <a:ln w="38100">
              <a:solidFill>
                <a:srgbClr val="7B7918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77B3223-E64F-31FD-60CE-0AFA34A412D3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9351828" y="3325943"/>
              <a:ext cx="1394942" cy="339352"/>
            </a:xfrm>
            <a:prstGeom prst="straightConnector1">
              <a:avLst/>
            </a:prstGeom>
            <a:ln w="38100">
              <a:solidFill>
                <a:srgbClr val="337481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FD2922D2-F488-07E3-90F8-9CA5D0AA07A9}"/>
                </a:ext>
              </a:extLst>
            </p:cNvPr>
            <p:cNvSpPr/>
            <p:nvPr/>
          </p:nvSpPr>
          <p:spPr>
            <a:xfrm>
              <a:off x="10746770" y="3222885"/>
              <a:ext cx="1007190" cy="206115"/>
            </a:xfrm>
            <a:prstGeom prst="roundRect">
              <a:avLst/>
            </a:prstGeom>
            <a:solidFill>
              <a:srgbClr val="33748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iHCAL</a:t>
              </a:r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17E387-AC72-0402-EA3A-4086474DC72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9450674" y="2277736"/>
              <a:ext cx="1213902" cy="142203"/>
            </a:xfrm>
            <a:prstGeom prst="straightConnector1">
              <a:avLst/>
            </a:prstGeom>
            <a:ln w="38100">
              <a:solidFill>
                <a:srgbClr val="202325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2">
              <a:extLst>
                <a:ext uri="{FF2B5EF4-FFF2-40B4-BE49-F238E27FC236}">
                  <a16:creationId xmlns:a16="http://schemas.microsoft.com/office/drawing/2014/main" id="{1F333006-1F94-513A-00D4-300E9D72F916}"/>
                </a:ext>
              </a:extLst>
            </p:cNvPr>
            <p:cNvSpPr/>
            <p:nvPr/>
          </p:nvSpPr>
          <p:spPr>
            <a:xfrm>
              <a:off x="10664576" y="2135533"/>
              <a:ext cx="1083108" cy="284406"/>
            </a:xfrm>
            <a:prstGeom prst="roundRect">
              <a:avLst/>
            </a:prstGeom>
            <a:solidFill>
              <a:srgbClr val="202325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oHCAL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7072BC0-9FDF-ACA8-5634-88F7346E0D87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8890750" y="2803922"/>
              <a:ext cx="1732729" cy="508400"/>
            </a:xfrm>
            <a:prstGeom prst="straightConnector1">
              <a:avLst/>
            </a:prstGeom>
            <a:ln w="38100">
              <a:solidFill>
                <a:srgbClr val="3472B7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6">
              <a:extLst>
                <a:ext uri="{FF2B5EF4-FFF2-40B4-BE49-F238E27FC236}">
                  <a16:creationId xmlns:a16="http://schemas.microsoft.com/office/drawing/2014/main" id="{CB4F6A0A-4FC2-16D1-AD0B-6E6CC1F974AA}"/>
                </a:ext>
              </a:extLst>
            </p:cNvPr>
            <p:cNvSpPr/>
            <p:nvPr/>
          </p:nvSpPr>
          <p:spPr>
            <a:xfrm>
              <a:off x="10623479" y="2689982"/>
              <a:ext cx="1122635" cy="227879"/>
            </a:xfrm>
            <a:prstGeom prst="roundRect">
              <a:avLst/>
            </a:prstGeom>
            <a:solidFill>
              <a:srgbClr val="3472B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EMCAL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372A07-A9FC-2E51-3152-E238DAD48B07}"/>
              </a:ext>
            </a:extLst>
          </p:cNvPr>
          <p:cNvSpPr txBox="1"/>
          <p:nvPr/>
        </p:nvSpPr>
        <p:spPr>
          <a:xfrm>
            <a:off x="925578" y="3848518"/>
            <a:ext cx="6861895" cy="2451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algn="l"/>
            <a:r>
              <a:rPr lang="en-US" b="0" i="0" u="none" strike="noStrike" baseline="0" dirty="0"/>
              <a:t>High</a:t>
            </a:r>
            <a:r>
              <a:rPr lang="en-US" dirty="0"/>
              <a:t> </a:t>
            </a:r>
            <a:r>
              <a:rPr lang="en-US" b="0" i="0" u="none" strike="noStrike" baseline="0" dirty="0"/>
              <a:t>DAQ rate 15 kHz </a:t>
            </a:r>
          </a:p>
          <a:p>
            <a:pPr algn="l"/>
            <a:r>
              <a:rPr lang="en-US" dirty="0"/>
              <a:t>Trigger system based on full calorimetry (jets and photons) and </a:t>
            </a:r>
            <a:r>
              <a:rPr lang="en-US" b="0" i="0" u="none" strike="noStrike" baseline="0" dirty="0">
                <a:solidFill>
                  <a:srgbClr val="610D0B"/>
                </a:solidFill>
              </a:rPr>
              <a:t>min. bias </a:t>
            </a:r>
            <a:r>
              <a:rPr lang="en-US" b="0" i="0" u="none" strike="noStrike" baseline="0" dirty="0"/>
              <a:t>detector (inelastic collisions and vertex range)</a:t>
            </a:r>
          </a:p>
          <a:p>
            <a:pPr algn="l"/>
            <a:endParaRPr lang="en-US" b="0" i="0" u="none" strike="noStrike" baseline="0" dirty="0"/>
          </a:p>
          <a:p>
            <a:pPr algn="l"/>
            <a:r>
              <a:rPr lang="en-US" b="0" i="0" u="none" strike="noStrike" baseline="0" dirty="0" err="1"/>
              <a:t>Equiped</a:t>
            </a:r>
            <a:r>
              <a:rPr lang="en-US" b="0" i="0" u="none" strike="noStrike" baseline="0" dirty="0"/>
              <a:t> with </a:t>
            </a:r>
            <a:r>
              <a:rPr lang="en-US" b="0" i="0" u="none" strike="noStrike" baseline="0" dirty="0">
                <a:solidFill>
                  <a:srgbClr val="686808"/>
                </a:solidFill>
              </a:rPr>
              <a:t>event plane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42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9AF49-584E-E5EC-B496-D6D7F7A8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BE35D-98C8-3223-EB17-6BF2ADF9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7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3CD8CD-E1B6-A4E9-07A3-DB0071C6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Data taking and streaming readout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835B4E-771F-9A60-0D9A-93AE34369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12" y="1442038"/>
            <a:ext cx="7155445" cy="4456594"/>
          </a:xfrm>
        </p:spPr>
        <p:txBody>
          <a:bodyPr>
            <a:normAutofit fontScale="77500" lnSpcReduction="20000"/>
          </a:bodyPr>
          <a:lstStyle/>
          <a:p>
            <a:r>
              <a:rPr lang="en-DE" dirty="0"/>
              <a:t>Triggered readout</a:t>
            </a:r>
          </a:p>
          <a:p>
            <a:pPr lvl="1"/>
            <a:r>
              <a:rPr lang="en-DE" dirty="0"/>
              <a:t>To be used for Au+Au data taking</a:t>
            </a:r>
          </a:p>
          <a:p>
            <a:pPr marL="365751" lvl="1" indent="0">
              <a:buNone/>
            </a:pPr>
            <a:endParaRPr lang="en-DE" dirty="0"/>
          </a:p>
          <a:p>
            <a:pPr marL="365751" lvl="1" indent="0">
              <a:buNone/>
            </a:pPr>
            <a:endParaRPr lang="en-DE" dirty="0"/>
          </a:p>
          <a:p>
            <a:pPr marL="365751" lvl="1" indent="0">
              <a:buNone/>
            </a:pPr>
            <a:endParaRPr lang="en-DE" dirty="0"/>
          </a:p>
          <a:p>
            <a:r>
              <a:rPr lang="en-DE" dirty="0"/>
              <a:t>Extended readout</a:t>
            </a:r>
          </a:p>
          <a:p>
            <a:pPr lvl="1"/>
            <a:r>
              <a:rPr lang="en-DE" dirty="0"/>
              <a:t>Continue readout out the tracking detectors for a limited time after a physics trigger</a:t>
            </a:r>
          </a:p>
          <a:p>
            <a:pPr lvl="1"/>
            <a:r>
              <a:rPr lang="en-DE" dirty="0"/>
              <a:t>Used in pp data taking to sample additional min bias pp collisions for heavy flavor studies</a:t>
            </a:r>
          </a:p>
          <a:p>
            <a:pPr lvl="1"/>
            <a:r>
              <a:rPr lang="en-GB" dirty="0"/>
              <a:t>A</a:t>
            </a:r>
            <a:r>
              <a:rPr lang="en-DE" dirty="0"/>
              <a:t>t nominal physics trigger rate this allows to sample unbiased </a:t>
            </a:r>
            <a:r>
              <a:rPr lang="en-DE" dirty="0">
                <a:solidFill>
                  <a:srgbClr val="0070C0"/>
                </a:solidFill>
              </a:rPr>
              <a:t>pp collisions at O(200kHz)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86F8F5-AE83-B554-6457-0AB0DE33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934" y="1004590"/>
            <a:ext cx="2586810" cy="2424410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3BC07-29DF-764F-670C-17D767D71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6" b="-1"/>
          <a:stretch/>
        </p:blipFill>
        <p:spPr>
          <a:xfrm>
            <a:off x="9381940" y="1000981"/>
            <a:ext cx="2645939" cy="2424411"/>
          </a:xfrm>
          <a:prstGeom prst="rect">
            <a:avLst/>
          </a:prstGeom>
          <a:ln w="381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1D9F75-EBA9-C6F5-F0A9-F1C96070F7AF}"/>
              </a:ext>
            </a:extLst>
          </p:cNvPr>
          <p:cNvSpPr txBox="1"/>
          <p:nvPr/>
        </p:nvSpPr>
        <p:spPr>
          <a:xfrm>
            <a:off x="7626699" y="773724"/>
            <a:ext cx="10701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Jet Trigger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120D2-BFB4-A669-505B-0E711EB9004F}"/>
              </a:ext>
            </a:extLst>
          </p:cNvPr>
          <p:cNvSpPr txBox="1"/>
          <p:nvPr/>
        </p:nvSpPr>
        <p:spPr>
          <a:xfrm>
            <a:off x="10019881" y="775402"/>
            <a:ext cx="14869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sz="1800" dirty="0"/>
              <a:t>Photon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Trigger</a:t>
            </a:r>
          </a:p>
        </p:txBody>
      </p:sp>
      <p:pic>
        <p:nvPicPr>
          <p:cNvPr id="13" name="track_crossing_distribution.png" descr="track_crossing_distribution.png">
            <a:extLst>
              <a:ext uri="{FF2B5EF4-FFF2-40B4-BE49-F238E27FC236}">
                <a16:creationId xmlns:a16="http://schemas.microsoft.com/office/drawing/2014/main" id="{81FBA48F-088F-ADB5-985B-2ACC019EF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77" y="3429000"/>
            <a:ext cx="3325992" cy="270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riggered crossing">
            <a:extLst>
              <a:ext uri="{FF2B5EF4-FFF2-40B4-BE49-F238E27FC236}">
                <a16:creationId xmlns:a16="http://schemas.microsoft.com/office/drawing/2014/main" id="{B3670B3D-3F99-53C5-37F0-7379025F5440}"/>
              </a:ext>
            </a:extLst>
          </p:cNvPr>
          <p:cNvSpPr txBox="1"/>
          <p:nvPr/>
        </p:nvSpPr>
        <p:spPr>
          <a:xfrm>
            <a:off x="8911366" y="5312661"/>
            <a:ext cx="1167974" cy="208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000" dirty="0"/>
              <a:t>Triggered crossing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BBCD93CE-39FE-337D-4718-BEECA26321E3}"/>
              </a:ext>
            </a:extLst>
          </p:cNvPr>
          <p:cNvSpPr/>
          <p:nvPr/>
        </p:nvSpPr>
        <p:spPr>
          <a:xfrm flipV="1">
            <a:off x="8847414" y="5109726"/>
            <a:ext cx="0" cy="575689"/>
          </a:xfrm>
          <a:prstGeom prst="line">
            <a:avLst/>
          </a:prstGeom>
          <a:ln w="15875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C1AE630F-B23A-6C0E-D021-D28D7D1E5909}"/>
              </a:ext>
            </a:extLst>
          </p:cNvPr>
          <p:cNvSpPr/>
          <p:nvPr/>
        </p:nvSpPr>
        <p:spPr>
          <a:xfrm flipV="1">
            <a:off x="8849906" y="6042077"/>
            <a:ext cx="0" cy="363474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2E6E394A-CB36-EA33-E27D-10EC5E1E00AF}"/>
              </a:ext>
            </a:extLst>
          </p:cNvPr>
          <p:cNvSpPr/>
          <p:nvPr/>
        </p:nvSpPr>
        <p:spPr>
          <a:xfrm flipV="1">
            <a:off x="10129704" y="6042077"/>
            <a:ext cx="0" cy="363474"/>
          </a:xfrm>
          <a:prstGeom prst="line">
            <a:avLst/>
          </a:prstGeom>
          <a:ln w="15875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" name="36 μs unbiased collisions">
            <a:extLst>
              <a:ext uri="{FF2B5EF4-FFF2-40B4-BE49-F238E27FC236}">
                <a16:creationId xmlns:a16="http://schemas.microsoft.com/office/drawing/2014/main" id="{FF0422FA-CDF9-10F0-7B41-D64D919D8A87}"/>
              </a:ext>
            </a:extLst>
          </p:cNvPr>
          <p:cNvSpPr txBox="1"/>
          <p:nvPr/>
        </p:nvSpPr>
        <p:spPr>
          <a:xfrm>
            <a:off x="8899129" y="6138904"/>
            <a:ext cx="1386304" cy="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Autofit/>
          </a:bodyPr>
          <a:lstStyle>
            <a:lvl1pPr>
              <a:defRPr sz="3200"/>
            </a:lvl1pPr>
          </a:lstStyle>
          <a:p>
            <a:r>
              <a:rPr sz="900" dirty="0"/>
              <a:t>36 </a:t>
            </a:r>
            <a:r>
              <a:rPr sz="900" dirty="0" err="1"/>
              <a:t>μs</a:t>
            </a:r>
            <a:r>
              <a:rPr sz="900" dirty="0"/>
              <a:t> unbiased collisions</a:t>
            </a:r>
          </a:p>
        </p:txBody>
      </p:sp>
    </p:spTree>
    <p:extLst>
      <p:ext uri="{BB962C8B-B14F-4D97-AF65-F5344CB8AC3E}">
        <p14:creationId xmlns:p14="http://schemas.microsoft.com/office/powerpoint/2010/main" val="2994766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271C5-468C-4BA5-3243-E5F36312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491F6-BFAF-8661-BFAD-5988EE0D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8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BE530C-B646-D0CD-A470-6919DA54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</a:t>
            </a:r>
            <a:r>
              <a:rPr lang="en-GB" dirty="0"/>
              <a:t>PHENIX</a:t>
            </a:r>
            <a:r>
              <a:rPr lang="en-DE" dirty="0"/>
              <a:t> Timeline and Data Taking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9E6ADA-2557-CBC8-DFB9-0D812D5F0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66" y="1060471"/>
            <a:ext cx="5873094" cy="4898539"/>
          </a:xfrm>
        </p:spPr>
        <p:txBody>
          <a:bodyPr>
            <a:normAutofit fontScale="47500" lnSpcReduction="20000"/>
          </a:bodyPr>
          <a:lstStyle/>
          <a:p>
            <a:r>
              <a:rPr lang="en-DE" dirty="0"/>
              <a:t>Detector installation completed early 2023</a:t>
            </a:r>
          </a:p>
          <a:p>
            <a:endParaRPr lang="en-DE" dirty="0"/>
          </a:p>
          <a:p>
            <a:r>
              <a:rPr lang="en-DE" dirty="0"/>
              <a:t>2023  AuAu commissioning run</a:t>
            </a:r>
          </a:p>
          <a:p>
            <a:pPr lvl="1"/>
            <a:r>
              <a:rPr lang="en-US" dirty="0"/>
              <a:t>first </a:t>
            </a:r>
            <a:r>
              <a:rPr lang="en-US" dirty="0" err="1"/>
              <a:t>sPHENIX</a:t>
            </a:r>
            <a:r>
              <a:rPr lang="en-US" dirty="0"/>
              <a:t> physics full calorimeter events</a:t>
            </a:r>
            <a:endParaRPr lang="en-DE" dirty="0"/>
          </a:p>
          <a:p>
            <a:pPr lvl="1"/>
            <a:r>
              <a:rPr lang="en-DE" dirty="0"/>
              <a:t>Cut short by accelerator incident</a:t>
            </a:r>
          </a:p>
          <a:p>
            <a:pPr lvl="1"/>
            <a:endParaRPr lang="en-DE" dirty="0"/>
          </a:p>
          <a:p>
            <a:r>
              <a:rPr lang="en-DE" dirty="0"/>
              <a:t>2024 pp production run + short AuAu period</a:t>
            </a:r>
          </a:p>
          <a:p>
            <a:pPr lvl="1"/>
            <a:r>
              <a:rPr lang="en-DE" dirty="0"/>
              <a:t>Finalize commissioning of tracking detectors</a:t>
            </a:r>
          </a:p>
          <a:p>
            <a:pPr lvl="1"/>
            <a:r>
              <a:rPr lang="en-DE" dirty="0">
                <a:solidFill>
                  <a:srgbClr val="FFC000"/>
                </a:solidFill>
              </a:rPr>
              <a:t>Calorimeter + Si Tracker data: </a:t>
            </a:r>
          </a:p>
          <a:p>
            <a:pPr lvl="2"/>
            <a:r>
              <a:rPr lang="en-DE" dirty="0">
                <a:solidFill>
                  <a:srgbClr val="FFC000"/>
                </a:solidFill>
              </a:rPr>
              <a:t>107.4 pb</a:t>
            </a:r>
            <a:r>
              <a:rPr lang="en-DE" baseline="30000" dirty="0">
                <a:solidFill>
                  <a:srgbClr val="FFC000"/>
                </a:solidFill>
              </a:rPr>
              <a:t>-1</a:t>
            </a:r>
            <a:r>
              <a:rPr lang="en-DE" dirty="0">
                <a:solidFill>
                  <a:srgbClr val="FFC000"/>
                </a:solidFill>
              </a:rPr>
              <a:t> (238.6% of Run Goal)</a:t>
            </a:r>
          </a:p>
          <a:p>
            <a:pPr lvl="1"/>
            <a:r>
              <a:rPr lang="en-DE" dirty="0">
                <a:solidFill>
                  <a:srgbClr val="FF0000"/>
                </a:solidFill>
              </a:rPr>
              <a:t>Y/Photon/Jet Triggered  data, full detector: </a:t>
            </a:r>
          </a:p>
          <a:p>
            <a:pPr lvl="2"/>
            <a:r>
              <a:rPr lang="en-DE" dirty="0">
                <a:solidFill>
                  <a:srgbClr val="FF0000"/>
                </a:solidFill>
              </a:rPr>
              <a:t>13.28 pb</a:t>
            </a:r>
            <a:r>
              <a:rPr lang="en-DE" baseline="30000" dirty="0">
                <a:solidFill>
                  <a:srgbClr val="FF0000"/>
                </a:solidFill>
              </a:rPr>
              <a:t>-1</a:t>
            </a:r>
            <a:r>
              <a:rPr lang="en-DE" dirty="0">
                <a:solidFill>
                  <a:srgbClr val="FF0000"/>
                </a:solidFill>
              </a:rPr>
              <a:t> (29.5% of Run Goal)</a:t>
            </a:r>
          </a:p>
          <a:p>
            <a:pPr lvl="1"/>
            <a:r>
              <a:rPr lang="en-DE" dirty="0">
                <a:solidFill>
                  <a:srgbClr val="00B0F0"/>
                </a:solidFill>
              </a:rPr>
              <a:t>Tracker Streaming Data for open heavy flavor: </a:t>
            </a:r>
          </a:p>
          <a:p>
            <a:pPr lvl="2"/>
            <a:r>
              <a:rPr lang="en-DE" dirty="0">
                <a:solidFill>
                  <a:srgbClr val="00B0F0"/>
                </a:solidFill>
              </a:rPr>
              <a:t>2.90 pb</a:t>
            </a:r>
            <a:r>
              <a:rPr lang="en-DE" baseline="30000" dirty="0">
                <a:solidFill>
                  <a:srgbClr val="00B0F0"/>
                </a:solidFill>
              </a:rPr>
              <a:t>-1</a:t>
            </a:r>
            <a:r>
              <a:rPr lang="en-DE" dirty="0">
                <a:solidFill>
                  <a:srgbClr val="00B0F0"/>
                </a:solidFill>
              </a:rPr>
              <a:t> (64.5 % of Run Goal)</a:t>
            </a:r>
          </a:p>
          <a:p>
            <a:pPr lvl="2"/>
            <a:endParaRPr lang="en-DE" dirty="0"/>
          </a:p>
          <a:p>
            <a:r>
              <a:rPr lang="en-DE" dirty="0"/>
              <a:t>2025 AuAu</a:t>
            </a:r>
          </a:p>
          <a:p>
            <a:pPr lvl="1"/>
            <a:r>
              <a:rPr lang="en-DE" dirty="0"/>
              <a:t>Target integrated luminosity: 7 nb</a:t>
            </a:r>
            <a:r>
              <a:rPr lang="en-DE" baseline="30000" dirty="0"/>
              <a:t>-1</a:t>
            </a:r>
          </a:p>
          <a:p>
            <a:pPr lvl="1"/>
            <a:r>
              <a:rPr lang="en-DE" dirty="0"/>
              <a:t>Starting now!</a:t>
            </a:r>
          </a:p>
          <a:p>
            <a:pPr lvl="1"/>
            <a:endParaRPr lang="en-DE" baseline="30000" dirty="0"/>
          </a:p>
        </p:txBody>
      </p:sp>
      <p:pic>
        <p:nvPicPr>
          <p:cNvPr id="8" name="Picture 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B99E6C68-2DC2-1B23-DCDC-AB3D48A4B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30" y="1696203"/>
            <a:ext cx="6354679" cy="36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78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F3F9F-939E-0868-679D-62EE2FA3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QM 2025 Frankfurt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12758-96AD-A99D-A943-7FF36FD8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1786-6F0A-8740-9A31-C5C3C23C83C4}" type="slidenum">
              <a:rPr lang="en-DE" smtClean="0"/>
              <a:pPr/>
              <a:t>9</a:t>
            </a:fld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DA835E-4EB9-F4F3-EABC-9E8695E0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Detector Performance: Calorimeters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5B093-67E8-884E-F02A-7D8403ED5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67" y="1152939"/>
            <a:ext cx="5550388" cy="1868935"/>
          </a:xfrm>
        </p:spPr>
        <p:txBody>
          <a:bodyPr>
            <a:normAutofit fontScale="77500" lnSpcReduction="20000"/>
          </a:bodyPr>
          <a:lstStyle/>
          <a:p>
            <a:r>
              <a:rPr lang="en-DE" dirty="0"/>
              <a:t>EM and Hadronic Calorimeters</a:t>
            </a:r>
          </a:p>
          <a:p>
            <a:pPr lvl="1"/>
            <a:r>
              <a:rPr lang="en-DE" dirty="0"/>
              <a:t>Fully functional since early in commissionning run</a:t>
            </a:r>
          </a:p>
          <a:p>
            <a:pPr lvl="1"/>
            <a:r>
              <a:rPr lang="en-DE" dirty="0"/>
              <a:t>Provide physics object triggers</a:t>
            </a:r>
          </a:p>
          <a:p>
            <a:pPr lvl="2"/>
            <a:r>
              <a:rPr lang="en-DE" dirty="0"/>
              <a:t>Jets, Photons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352EC-81E9-72A4-64F8-4E3F2C3B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3" y="3651374"/>
            <a:ext cx="4606830" cy="2484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5D4564-7E87-DEBC-A429-18B590E5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918550"/>
            <a:ext cx="3202468" cy="227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C682F-75EC-6A6C-9631-EB09535F4A24}"/>
              </a:ext>
            </a:extLst>
          </p:cNvPr>
          <p:cNvSpPr txBox="1"/>
          <p:nvPr/>
        </p:nvSpPr>
        <p:spPr>
          <a:xfrm>
            <a:off x="148054" y="3244335"/>
            <a:ext cx="16720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/>
              <a:t>p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 Dijet Event</a:t>
            </a:r>
          </a:p>
        </p:txBody>
      </p:sp>
      <p:pic>
        <p:nvPicPr>
          <p:cNvPr id="10" name="Google Shape;176;p22">
            <a:extLst>
              <a:ext uri="{FF2B5EF4-FFF2-40B4-BE49-F238E27FC236}">
                <a16:creationId xmlns:a16="http://schemas.microsoft.com/office/drawing/2014/main" id="{EB0E4F57-56A7-9C83-D7BD-4B07A1D446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7581" y="3628807"/>
            <a:ext cx="2534415" cy="25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061B0-23B7-259A-3FA0-3016EEFC8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27" y="3654038"/>
            <a:ext cx="2479947" cy="23218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3F2DEE-CBCD-A073-E4D6-AFBC6464BE3C}"/>
              </a:ext>
            </a:extLst>
          </p:cNvPr>
          <p:cNvSpPr txBox="1"/>
          <p:nvPr/>
        </p:nvSpPr>
        <p:spPr>
          <a:xfrm>
            <a:off x="5220726" y="3244335"/>
            <a:ext cx="3404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AuAu</a:t>
            </a:r>
            <a:r>
              <a:rPr kumimoji="0" lang="en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Dijet Event incl. 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A33E2-EB5C-F3E1-0FF6-146F64D71252}"/>
              </a:ext>
            </a:extLst>
          </p:cNvPr>
          <p:cNvSpPr txBox="1"/>
          <p:nvPr/>
        </p:nvSpPr>
        <p:spPr>
          <a:xfrm>
            <a:off x="9558433" y="3244335"/>
            <a:ext cx="21458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/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Calibri"/>
              </a:rPr>
              <a:t>p</a:t>
            </a:r>
            <a:r>
              <a:rPr lang="en-GB" sz="1800" baseline="30000" dirty="0"/>
              <a:t>0</a:t>
            </a:r>
            <a:r>
              <a:rPr lang="en-GB" sz="1800" dirty="0"/>
              <a:t>,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ea typeface="+mn-ea"/>
                <a:cs typeface="+mn-cs"/>
                <a:sym typeface="Calibri"/>
              </a:rPr>
              <a:t> h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in pp (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EMcal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  <a:endParaRPr kumimoji="0" lang="en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6743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313886</TotalTime>
  <Words>2735</Words>
  <Application>Microsoft Macintosh PowerPoint</Application>
  <PresentationFormat>Widescreen</PresentationFormat>
  <Paragraphs>502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AAAAAI+HelveticaNeue-Bold</vt:lpstr>
      <vt:lpstr>AAAAAK+HelveticaNeue</vt:lpstr>
      <vt:lpstr>Aptos</vt:lpstr>
      <vt:lpstr>Arial</vt:lpstr>
      <vt:lpstr>ArialMT</vt:lpstr>
      <vt:lpstr>Calibri</vt:lpstr>
      <vt:lpstr>Calibri Light</vt:lpstr>
      <vt:lpstr>Cambria Math</vt:lpstr>
      <vt:lpstr>Helvetica</vt:lpstr>
      <vt:lpstr>Helvetica Neue</vt:lpstr>
      <vt:lpstr>Symbol</vt:lpstr>
      <vt:lpstr>1_Office Theme</vt:lpstr>
      <vt:lpstr>Custom Design</vt:lpstr>
      <vt:lpstr>Experiment Overview: sPHENIX</vt:lpstr>
      <vt:lpstr>The sPHENIX Mission</vt:lpstr>
      <vt:lpstr>The sPHENIX Experiment</vt:lpstr>
      <vt:lpstr>sPHENIX: Tracking</vt:lpstr>
      <vt:lpstr>sPHENIX: Calorimetry</vt:lpstr>
      <vt:lpstr>sPHENIX: Event Selection</vt:lpstr>
      <vt:lpstr>Data taking and streaming readout</vt:lpstr>
      <vt:lpstr>sPHENIX Timeline and Data Taking</vt:lpstr>
      <vt:lpstr>Detector Performance: Calorimeters</vt:lpstr>
      <vt:lpstr>Detector Performance: Tracking</vt:lpstr>
      <vt:lpstr>Physics commissiong</vt:lpstr>
      <vt:lpstr>Bulk Observables: AuAu</vt:lpstr>
      <vt:lpstr>Bulk Observables: AuAu </vt:lpstr>
      <vt:lpstr>Cold nuclear matter: pp</vt:lpstr>
      <vt:lpstr>High pT particles: p0 and h in pp</vt:lpstr>
      <vt:lpstr>High pT particles: Photons </vt:lpstr>
      <vt:lpstr>Jets: Inclusive spectra in pp</vt:lpstr>
      <vt:lpstr> Jets: Dijet correlations in pp </vt:lpstr>
      <vt:lpstr>sPHENIX Projections: AuAu statistics </vt:lpstr>
      <vt:lpstr>sPHENIX Projections: AuAu Physics</vt:lpstr>
      <vt:lpstr>Summary</vt:lpstr>
      <vt:lpstr>Talks at QM2025</vt:lpstr>
      <vt:lpstr>PowerPoint Presentation</vt:lpstr>
      <vt:lpstr>Preparing for the 2025 AuAu run</vt:lpstr>
      <vt:lpstr>sPHENIX Projections: AuAu - Upsilons</vt:lpstr>
      <vt:lpstr>MVTX - Maps-based VerTeX detector</vt:lpstr>
      <vt:lpstr>INTT - INTermediate silicon Tracker</vt:lpstr>
      <vt:lpstr>TPC - Time Projection Chamber</vt:lpstr>
      <vt:lpstr>TPOT - Time Projection chamber Outer Tracker</vt:lpstr>
      <vt:lpstr>Factoring Distortions in the TPC</vt:lpstr>
      <vt:lpstr>Correction Schemes</vt:lpstr>
      <vt:lpstr>Diffuse Laser Concept</vt:lpstr>
      <vt:lpstr>Direct Laser Concept</vt:lpstr>
      <vt:lpstr>EMCAL - ElectroMagnetic CALorimeter</vt:lpstr>
      <vt:lpstr>EMCAL - ElectroMagnetic CALorimeter</vt:lpstr>
      <vt:lpstr>HCAL - Hadronic CALorimeter(s)</vt:lpstr>
      <vt:lpstr>PowerPoint Presentation</vt:lpstr>
      <vt:lpstr>Why do Jets at RHIC?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S&amp;C Review</dc:title>
  <dc:subject/>
  <dc:creator/>
  <cp:keywords/>
  <dc:description/>
  <cp:lastModifiedBy>Christof E Roland</cp:lastModifiedBy>
  <cp:revision>231</cp:revision>
  <cp:lastPrinted>2025-03-27T08:59:01Z</cp:lastPrinted>
  <dcterms:modified xsi:type="dcterms:W3CDTF">2025-03-27T18:51:16Z</dcterms:modified>
  <cp:category/>
</cp:coreProperties>
</file>