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4" r:id="rId26"/>
    <p:sldId id="286" r:id="rId27"/>
    <p:sldId id="285" r:id="rId28"/>
    <p:sldId id="288" r:id="rId29"/>
    <p:sldId id="304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848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08A3B-843D-426B-9411-7FB8F4F0CB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6468D-3535-4F88-88F3-452B2C837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59B73-AA3B-456A-B89D-4FB3AAA71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40757-2A8D-46A4-9F69-7B8E0E029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2DFEC-0183-4E39-8431-3CBEBBD9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D929-5DD2-413F-83DF-5BD6F0224059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87D3E-1682-4BC3-B5E6-FBCEB11A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A67E2-2EB8-4224-A723-DDE68D5B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D6DBA-3F07-4557-8FB8-9BAD61C5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55652-674A-4D51-951C-901D36C23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59F38-8E2E-4D86-9383-D82D8BA17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652B-791E-4C35-AF1B-89D845E5ED17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58DE-F9D7-4F75-99BA-4D536383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5B6E4-8B0F-4A29-A34E-5264304C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8BFC58-B839-40B0-8704-5346887D7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1B152-E59C-4526-B021-5B8E356C4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1E0E7-40A7-4F65-9CF4-E1620BCB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40B3-A9B9-416C-8068-61DB62E0DF48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4BD88-9733-48B3-BAFE-6923821E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FFC27-A29C-45D8-9856-3165307E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02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246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63220"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幻燈片子標題</a:t>
            </a:r>
          </a:p>
        </p:txBody>
      </p:sp>
      <p:sp>
        <p:nvSpPr>
          <p:cNvPr id="247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04800" indent="-304800">
              <a:lnSpc>
                <a:spcPct val="90000"/>
              </a:lnSpc>
              <a:spcBef>
                <a:spcPts val="2250"/>
              </a:spcBef>
              <a:defRPr sz="2400"/>
            </a:lvl1pPr>
            <a:lvl2pPr marL="609600" indent="-304800">
              <a:lnSpc>
                <a:spcPct val="90000"/>
              </a:lnSpc>
              <a:spcBef>
                <a:spcPts val="2250"/>
              </a:spcBef>
              <a:defRPr sz="2400"/>
            </a:lvl2pPr>
            <a:lvl3pPr marL="914400" indent="-304800">
              <a:lnSpc>
                <a:spcPct val="90000"/>
              </a:lnSpc>
              <a:spcBef>
                <a:spcPts val="2250"/>
              </a:spcBef>
              <a:defRPr sz="2400"/>
            </a:lvl3pPr>
            <a:lvl4pPr marL="1219200" indent="-304800">
              <a:lnSpc>
                <a:spcPct val="90000"/>
              </a:lnSpc>
              <a:spcBef>
                <a:spcPts val="2250"/>
              </a:spcBef>
              <a:defRPr sz="2400"/>
            </a:lvl4pPr>
            <a:lvl5pPr marL="1524000" indent="-304800">
              <a:lnSpc>
                <a:spcPct val="90000"/>
              </a:lnSpc>
              <a:spcBef>
                <a:spcPts val="2250"/>
              </a:spcBef>
              <a:defRPr sz="2400"/>
            </a:lvl5pPr>
          </a:lstStyle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8513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大標題文字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410766">
              <a:lnSpc>
                <a:spcPct val="100000"/>
              </a:lnSpc>
              <a:defRPr sz="56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80" name="內文層級一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305594" indent="-305594" defTabSz="410766">
              <a:spcBef>
                <a:spcPts val="2950"/>
              </a:spcBef>
              <a:buSzPct val="145000"/>
              <a:defRPr sz="2200"/>
            </a:lvl1pPr>
            <a:lvl2pPr marL="527844" indent="-305594" defTabSz="410766">
              <a:spcBef>
                <a:spcPts val="2950"/>
              </a:spcBef>
              <a:buSzPct val="145000"/>
              <a:defRPr sz="2200"/>
            </a:lvl2pPr>
            <a:lvl3pPr marL="750094" indent="-305594" defTabSz="410766">
              <a:spcBef>
                <a:spcPts val="2950"/>
              </a:spcBef>
              <a:buSzPct val="145000"/>
              <a:defRPr sz="2200"/>
            </a:lvl3pPr>
            <a:lvl4pPr marL="972344" indent="-305594" defTabSz="410766">
              <a:spcBef>
                <a:spcPts val="2950"/>
              </a:spcBef>
              <a:buSzPct val="145000"/>
              <a:defRPr sz="2200"/>
            </a:lvl4pPr>
            <a:lvl5pPr marL="1194594" indent="-305594" defTabSz="410766">
              <a:spcBef>
                <a:spcPts val="2950"/>
              </a:spcBef>
              <a:buSzPct val="145000"/>
              <a:defRPr sz="2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8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430000" y="6438900"/>
            <a:ext cx="360313" cy="34887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41076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70725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大標題文字"/>
          <p:cNvSpPr txBox="1">
            <a:spLocks noGrp="1"/>
          </p:cNvSpPr>
          <p:nvPr>
            <p:ph type="title"/>
          </p:nvPr>
        </p:nvSpPr>
        <p:spPr>
          <a:xfrm>
            <a:off x="0" y="2"/>
            <a:ext cx="12192000" cy="876295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</p:spPr>
        <p:txBody>
          <a:bodyPr lIns="80682" tIns="80682" rIns="80682" bIns="80682" anchor="ctr"/>
          <a:lstStyle>
            <a:lvl1pPr algn="ctr" defTabSz="806824">
              <a:lnSpc>
                <a:spcPct val="90000"/>
              </a:lnSpc>
              <a:defRPr sz="3700" b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2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430000" y="6489771"/>
            <a:ext cx="266067" cy="263016"/>
          </a:xfrm>
          <a:prstGeom prst="rect">
            <a:avLst/>
          </a:prstGeom>
        </p:spPr>
        <p:txBody>
          <a:bodyPr lIns="90201" tIns="90201" rIns="90201" bIns="90201" anchor="ctr"/>
          <a:lstStyle>
            <a:lvl1pPr algn="l" defTabSz="396409">
              <a:tabLst>
                <a:tab pos="387350" algn="l"/>
                <a:tab pos="781050" algn="l"/>
                <a:tab pos="1174750" algn="l"/>
                <a:tab pos="1574800" algn="l"/>
                <a:tab pos="1968500" algn="l"/>
                <a:tab pos="2374900" algn="l"/>
                <a:tab pos="2762250" algn="l"/>
                <a:tab pos="3155950" algn="l"/>
                <a:tab pos="3562350" algn="l"/>
                <a:tab pos="3949700" algn="l"/>
                <a:tab pos="4343400" algn="l"/>
                <a:tab pos="4749800" algn="l"/>
                <a:tab pos="5143500" algn="l"/>
                <a:tab pos="5543550" algn="l"/>
                <a:tab pos="5937250" algn="l"/>
                <a:tab pos="6330950" algn="l"/>
                <a:tab pos="6731000" algn="l"/>
                <a:tab pos="7124700" algn="l"/>
                <a:tab pos="7518400" algn="l"/>
                <a:tab pos="7918450" algn="l"/>
              </a:tabLst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4819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8A134-6933-4F4C-9E3E-2DB688B16617}"/>
              </a:ext>
            </a:extLst>
          </p:cNvPr>
          <p:cNvSpPr/>
          <p:nvPr userDrawn="1"/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3743F-FBE6-4115-BBCF-6F615EDA3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D419-55EC-4DA5-9043-C145E4B4F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E971C-9AAD-4B1C-BAE4-06F57B37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6EAA-0FC1-45B2-94A1-79ED642C905F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B485-650B-45E6-8765-11BA7B5D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EAF19-1EE7-428B-AEDC-A23A6104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3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0B4DC-8D2B-45D2-BDE2-3F203442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876A3-92CA-40C9-8A38-74A1518CB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CC527-77DF-4EFC-B92B-742EC93A8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8F6F-54D2-4472-9B91-634D197E1773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5AF5F-92DD-48A2-86C0-D73AA69D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0331E-3F29-4D4D-9330-B21958CC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78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D56-7DF5-4188-8A43-A79C5B44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31C68-589D-4EA1-8526-90CC2CC95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3733C-9752-40BE-8184-DE0F33470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11647-1B0C-4E29-9FAE-D98B32CC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0584-4096-4C3B-A2C5-8F8641BA19E5}" type="datetime1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58A1F-E532-453F-93B8-24CF8521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8EB13-1A48-473B-BCCF-FAA5DBE8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9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CA88-FF47-44A9-BE7B-5FCB4FC2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F863C-1804-40CA-9ACC-AD2C8974F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E93AA-CA20-4B1F-922B-E07FDA8A1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B93D8-5809-464E-A7FD-C8BF72E40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172D0-BD48-4CE8-8008-9DD73ABA4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54A36-DEF5-4FEA-9900-8CEA8D1D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CC7D-A778-4D87-BFE0-49ECF9A28830}" type="datetime1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079B5C-2769-48B3-81AE-25F678AD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BB629-4F71-4A58-963E-EC804372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1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EFF2-F8E0-49CF-9959-E20317A0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119A9-C746-4996-BBEE-148E5D70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90DB-20F3-4A06-AC27-F6A1A1881EA4}" type="datetime1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4C1B6-B917-423D-9FC2-9DAC180C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DBD48-9F4C-4299-B71C-923F50A8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675A10-D162-4DF3-9FDB-E9F68D84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8A6DA-9291-4C4E-8313-BFFB5AE047A9}" type="datetime1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D634C-4748-4476-B126-71CCC226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7B137-F48F-4B56-A01A-DBC19CE7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2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FAC8-3830-4F0C-AEE7-200D4A03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9FBE-B8E5-499B-88D0-BD9F99A38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07C2B-C23A-42BB-A71E-00FD9914D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576CC-3312-40E0-8720-EAEBF687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0F61-FA42-45D5-B0F9-EFA93CAF7157}" type="datetime1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41216-DBB4-41AC-A05A-358CC828E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99A33-2F74-4421-8B6A-F9BC4C90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A3D00-0176-4EDD-8312-0DEA327B8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192AC-3202-4AE1-87A8-7B0BE8821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E51C7-C692-4900-BB24-A08E483CB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3306A-60DA-431C-A10E-B2B37E22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21C-E5CC-448D-8EC8-576E623BA152}" type="datetime1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52E4B-756A-45E6-B5B2-B6C7B957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14970-8A96-47C0-87F8-524AF689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0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CF280C-DFF8-4147-8603-51CC0C286B9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BE3C7-BA68-4549-BEAC-AC47103D5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8E6FB-0EAE-4800-ACAC-CA60E15A7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53BA-886C-4489-9FE3-6CE4C7664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7B28049-E655-4167-B1EC-DD92F20A6716}" type="datetime1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C6629-9481-4D8F-97B9-6FEE2C80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12DE7-B374-4073-9558-7041729C9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4326DC1-F301-4C90-BF26-CE5664BF52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4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2.0508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sciencedirect.com/science/article/pii/S037026932400515X" TargetMode="External"/><Relationship Id="rId4" Type="http://schemas.openxmlformats.org/officeDocument/2006/relationships/hyperlink" Target="https://arxiv.org/pdf/2309.09874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hyperlink" Target="https://journals.aps.org/prl/abstract/10.1103/PhysRevLett.123.212002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journals.aps.org/prl/abstract/10.1103/PhysRevLett.128.142005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hyperlink" Target="https://link.springer.com/article/10.1007/JHEP06(2022)00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36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6.png"/><Relationship Id="rId7" Type="http://schemas.openxmlformats.org/officeDocument/2006/relationships/image" Target="../media/image8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ciencedirect.com/science/article/pii/S0370269312011768?via=ihub" TargetMode="External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77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2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-h1.desy.de/psfiles/confpap/IS2021/H1prelim-20-033.pdf" TargetMode="External"/><Relationship Id="rId3" Type="http://schemas.openxmlformats.org/officeDocument/2006/relationships/hyperlink" Target="https://www.sciencedirect.com/science/article/pii/S037026932400515X" TargetMode="External"/><Relationship Id="rId7" Type="http://schemas.openxmlformats.org/officeDocument/2006/relationships/hyperlink" Target="https://arxiv.org/pdf/2106.12377.pdf" TargetMode="External"/><Relationship Id="rId2" Type="http://schemas.openxmlformats.org/officeDocument/2006/relationships/hyperlink" Target="https://inspirehep.net/literature?sort=mostrecent&amp;size=25&amp;page=1&amp;q=find%20eprint%201906.00489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xiv.org/pdf/1912.07431.pdf" TargetMode="External"/><Relationship Id="rId5" Type="http://schemas.openxmlformats.org/officeDocument/2006/relationships/hyperlink" Target="https://arxiv.org/pdf/2204.13486" TargetMode="External"/><Relationship Id="rId10" Type="http://schemas.openxmlformats.org/officeDocument/2006/relationships/hyperlink" Target="https://arxiv.org/abs/2312.17103" TargetMode="External"/><Relationship Id="rId4" Type="http://schemas.openxmlformats.org/officeDocument/2006/relationships/hyperlink" Target="https://arxiv.org/pdf/2201.01694" TargetMode="External"/><Relationship Id="rId9" Type="http://schemas.openxmlformats.org/officeDocument/2006/relationships/hyperlink" Target="https://arxiv.org/pdf/2311.14357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JHEP09(2010)09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www.youtube.com/watch?v=E_RAU8AGTcU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4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3.png"/><Relationship Id="rId7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106.png"/><Relationship Id="rId5" Type="http://schemas.openxmlformats.org/officeDocument/2006/relationships/image" Target="../media/image94.png"/><Relationship Id="rId10" Type="http://schemas.openxmlformats.org/officeDocument/2006/relationships/hyperlink" Target="https://arxiv.org/pdf/hep-ex/9904011.pdf" TargetMode="External"/><Relationship Id="rId4" Type="http://schemas.openxmlformats.org/officeDocument/2006/relationships/image" Target="../media/image92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JHEP09(2010)09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C281-D1AB-464E-9F5E-5D039E8CA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19" y="2136297"/>
            <a:ext cx="12008581" cy="1373666"/>
          </a:xfrm>
        </p:spPr>
        <p:txBody>
          <a:bodyPr>
            <a:normAutofit/>
          </a:bodyPr>
          <a:lstStyle/>
          <a:p>
            <a:r>
              <a:rPr lang="en-US" sz="4400" dirty="0"/>
              <a:t>Long-range near-side correlation in </a:t>
            </a:r>
            <a:r>
              <a:rPr lang="en-US" sz="4400" dirty="0" err="1"/>
              <a:t>e</a:t>
            </a:r>
            <a:r>
              <a:rPr lang="en-US" sz="4400" baseline="31999" dirty="0" err="1"/>
              <a:t>+</a:t>
            </a:r>
            <a:r>
              <a:rPr lang="en-US" sz="4400" dirty="0" err="1"/>
              <a:t>e</a:t>
            </a:r>
            <a:r>
              <a:rPr lang="en-US" sz="4400" baseline="31999" dirty="0"/>
              <a:t>-</a:t>
            </a:r>
            <a:r>
              <a:rPr lang="en-US" sz="4400" dirty="0"/>
              <a:t> collisions </a:t>
            </a:r>
            <a:br>
              <a:rPr lang="en-US" sz="4400" dirty="0"/>
            </a:br>
            <a:r>
              <a:rPr lang="en-US" sz="4400" dirty="0"/>
              <a:t>at 183-209 GeV with ALEPH archived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3A623-D957-4A41-A8E2-FDC1F541A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2824"/>
            <a:ext cx="9144000" cy="1655762"/>
          </a:xfrm>
        </p:spPr>
        <p:txBody>
          <a:bodyPr/>
          <a:lstStyle/>
          <a:p>
            <a:r>
              <a:rPr lang="en-US" dirty="0">
                <a:latin typeface="+mn-lt"/>
                <a:ea typeface="+mn-ea"/>
                <a:cs typeface="+mn-cs"/>
                <a:sym typeface="Helvetica Neue"/>
              </a:rPr>
              <a:t>Michael Peters, </a:t>
            </a:r>
            <a:r>
              <a:rPr lang="en-US" dirty="0">
                <a:sym typeface="Helvetica Neue"/>
              </a:rPr>
              <a:t>in collaboration with </a:t>
            </a:r>
            <a:r>
              <a:rPr lang="en-US" dirty="0">
                <a:latin typeface="+mn-lt"/>
                <a:ea typeface="+mn-ea"/>
                <a:cs typeface="+mn-cs"/>
                <a:sym typeface="Helvetica Neue"/>
              </a:rPr>
              <a:t>Yu-Chen (Janice) Chen,</a:t>
            </a:r>
            <a:r>
              <a:rPr lang="en-US" dirty="0"/>
              <a:t> </a:t>
            </a:r>
            <a:r>
              <a:rPr lang="en-US" sz="2400" dirty="0"/>
              <a:t>Yi-Chen, Pao-</a:t>
            </a:r>
            <a:r>
              <a:rPr lang="en-US" sz="2400" dirty="0" err="1"/>
              <a:t>Ti</a:t>
            </a:r>
            <a:r>
              <a:rPr lang="en-US" sz="2400" dirty="0"/>
              <a:t> Chang, Yen-</a:t>
            </a:r>
            <a:r>
              <a:rPr lang="en-US" sz="2400" dirty="0" err="1"/>
              <a:t>Jie</a:t>
            </a:r>
            <a:r>
              <a:rPr lang="en-US" sz="2400" dirty="0"/>
              <a:t> Lee, and Marcello Maggi, Austin </a:t>
            </a:r>
            <a:r>
              <a:rPr lang="en-US" sz="2400" dirty="0" err="1"/>
              <a:t>Baty</a:t>
            </a:r>
            <a:r>
              <a:rPr lang="en-US" sz="2400" dirty="0"/>
              <a:t>, Anthony </a:t>
            </a:r>
            <a:r>
              <a:rPr lang="en-US" sz="2400" dirty="0" err="1"/>
              <a:t>Badea</a:t>
            </a:r>
            <a:r>
              <a:rPr lang="en-US" sz="2400" dirty="0"/>
              <a:t>, Chris McGinn, Jesse Thaler, Gian Michelle </a:t>
            </a:r>
            <a:r>
              <a:rPr lang="en-US" sz="2400" dirty="0" err="1"/>
              <a:t>Innocenti</a:t>
            </a:r>
            <a:r>
              <a:rPr lang="en-US" sz="2400" dirty="0"/>
              <a:t>, and Tzu-An Sheng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C81E-EC78-4A9B-B1CE-C4D2567F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</a:t>
            </a:fld>
            <a:endParaRPr lang="en-US"/>
          </a:p>
        </p:txBody>
      </p:sp>
      <p:grpSp>
        <p:nvGrpSpPr>
          <p:cNvPr id="5" name="群組">
            <a:extLst>
              <a:ext uri="{FF2B5EF4-FFF2-40B4-BE49-F238E27FC236}">
                <a16:creationId xmlns:a16="http://schemas.microsoft.com/office/drawing/2014/main" id="{EE0D228E-CD63-4163-BB81-ADE968800E26}"/>
              </a:ext>
            </a:extLst>
          </p:cNvPr>
          <p:cNvGrpSpPr/>
          <p:nvPr/>
        </p:nvGrpSpPr>
        <p:grpSpPr>
          <a:xfrm>
            <a:off x="76783" y="493170"/>
            <a:ext cx="3581402" cy="1372487"/>
            <a:chOff x="0" y="251143"/>
            <a:chExt cx="5918886" cy="2268271"/>
          </a:xfrm>
        </p:grpSpPr>
        <p:sp>
          <p:nvSpPr>
            <p:cNvPr id="6" name="MIT HIG group's work was supported by US DOE-NP">
              <a:extLst>
                <a:ext uri="{FF2B5EF4-FFF2-40B4-BE49-F238E27FC236}">
                  <a16:creationId xmlns:a16="http://schemas.microsoft.com/office/drawing/2014/main" id="{EDDE82E3-CDC4-4F7E-8F44-5F048BBD97CB}"/>
                </a:ext>
              </a:extLst>
            </p:cNvPr>
            <p:cNvSpPr/>
            <p:nvPr/>
          </p:nvSpPr>
          <p:spPr>
            <a:xfrm>
              <a:off x="72285" y="1738084"/>
              <a:ext cx="5106834" cy="781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1218" tIns="51218" rIns="51218" bIns="51218" numCol="1" anchor="ctr">
              <a:spAutoFit/>
            </a:bodyPr>
            <a:lstStyle>
              <a:lvl1pPr algn="l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1200" dirty="0"/>
                <a:t>MIT HIG group's work was supported by US DOE-NP</a:t>
              </a:r>
            </a:p>
          </p:txBody>
        </p:sp>
        <p:pic>
          <p:nvPicPr>
            <p:cNvPr id="7" name="DOE_Color_Seal_Green_Logo_Clear_2860×719.png" descr="DOE_Color_Seal_Green_Logo_Clear_2860×719.png">
              <a:extLst>
                <a:ext uri="{FF2B5EF4-FFF2-40B4-BE49-F238E27FC236}">
                  <a16:creationId xmlns:a16="http://schemas.microsoft.com/office/drawing/2014/main" id="{CB3F458F-D971-4FBB-9C42-FFD7E247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1143"/>
              <a:ext cx="5918886" cy="1486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arXiv: 2312.05084…">
            <a:extLst>
              <a:ext uri="{FF2B5EF4-FFF2-40B4-BE49-F238E27FC236}">
                <a16:creationId xmlns:a16="http://schemas.microsoft.com/office/drawing/2014/main" id="{0D48E303-1EEB-4C54-95F0-5AD11F967AC2}"/>
              </a:ext>
            </a:extLst>
          </p:cNvPr>
          <p:cNvSpPr txBox="1"/>
          <p:nvPr/>
        </p:nvSpPr>
        <p:spPr>
          <a:xfrm>
            <a:off x="76783" y="5774990"/>
            <a:ext cx="406521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500" algn="l">
              <a:buClr>
                <a:srgbClr val="5E5E5E"/>
              </a:buClr>
              <a:buSzPct val="40000"/>
              <a:defRPr sz="35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 err="1"/>
              <a:t>arXiv</a:t>
            </a:r>
            <a:r>
              <a:rPr sz="2000" dirty="0"/>
              <a:t>: </a:t>
            </a:r>
            <a:r>
              <a:rPr sz="2000" u="sng" dirty="0">
                <a:solidFill>
                  <a:schemeClr val="accent1">
                    <a:lumOff val="-13575"/>
                  </a:schemeClr>
                </a:solidFill>
                <a:hlinkClick r:id="rId3"/>
              </a:rPr>
              <a:t>2312.05084</a:t>
            </a:r>
          </a:p>
          <a:p>
            <a:pPr marL="63500" algn="l">
              <a:buClr>
                <a:srgbClr val="5E5E5E"/>
              </a:buClr>
              <a:buSzPct val="40000"/>
              <a:defRPr sz="35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Analysis note: </a:t>
            </a:r>
            <a:r>
              <a:rPr sz="2000" u="sng" dirty="0">
                <a:solidFill>
                  <a:schemeClr val="accent1">
                    <a:lumOff val="-13575"/>
                  </a:schemeClr>
                </a:solidFill>
                <a:hlinkClick r:id="rId4"/>
              </a:rPr>
              <a:t>2309.09874</a:t>
            </a:r>
          </a:p>
          <a:p>
            <a:pPr marL="63500" algn="l">
              <a:buClr>
                <a:srgbClr val="5E5E5E"/>
              </a:buClr>
              <a:buSzPct val="40000"/>
              <a:defRPr sz="35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u="sng" dirty="0">
                <a:solidFill>
                  <a:schemeClr val="accent1">
                    <a:lumOff val="-13575"/>
                  </a:schemeClr>
                </a:solidFill>
                <a:hlinkClick r:id="rId5"/>
              </a:rPr>
              <a:t>[Phys. Lett. B 856, 138957 (2024)]</a:t>
            </a:r>
          </a:p>
        </p:txBody>
      </p:sp>
      <p:pic>
        <p:nvPicPr>
          <p:cNvPr id="9" name="266032.png" descr="266032.png">
            <a:extLst>
              <a:ext uri="{FF2B5EF4-FFF2-40B4-BE49-F238E27FC236}">
                <a16:creationId xmlns:a16="http://schemas.microsoft.com/office/drawing/2014/main" id="{324D416C-9EB1-4B50-944F-BE8552DF8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5137" y="508291"/>
            <a:ext cx="1704363" cy="8814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58107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F0D1-1F89-4D28-A21C-2495BAB9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Two-particle correlation </a:t>
            </a:r>
            <a:r>
              <a:rPr lang="en-US" dirty="0" err="1"/>
              <a:t>w.r.t.</a:t>
            </a:r>
            <a:r>
              <a:rPr lang="en-US" dirty="0"/>
              <a:t> the thrust axis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1A3CA2-1046-4B82-850E-8A9CD270BC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3522171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Thrust axis used as reference to focus on medium expanding perpendicular to outgoing final-state axis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distributions in </a:t>
                </a:r>
                <a:r>
                  <a:rPr lang="en-US" dirty="0" err="1"/>
                  <a:t>e+e</a:t>
                </a:r>
                <a:r>
                  <a:rPr lang="en-US" dirty="0"/>
                  <a:t>- relative to thrust axis similar to those in pp and </a:t>
                </a:r>
                <a:r>
                  <a:rPr lang="en-US" dirty="0" err="1"/>
                  <a:t>AuAu</a:t>
                </a:r>
                <a:r>
                  <a:rPr lang="en-US" dirty="0"/>
                  <a:t> relative to beam axis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1A3CA2-1046-4B82-850E-8A9CD270BC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3522171" cy="4351338"/>
              </a:xfrm>
              <a:blipFill>
                <a:blip r:embed="rId2"/>
                <a:stretch>
                  <a:fillRect l="-2941" t="-3081" r="-5017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_39216F6DB2E4B7680B385CF1352E4042EE1B9672347B7B85F55CAC68CA5D4408_1711570545579_file.png" descr="s_39216F6DB2E4B7680B385CF1352E4042EE1B9672347B7B85F55CAC68CA5D4408_1711570545579_file.png">
            <a:extLst>
              <a:ext uri="{FF2B5EF4-FFF2-40B4-BE49-F238E27FC236}">
                <a16:creationId xmlns:a16="http://schemas.microsoft.com/office/drawing/2014/main" id="{D26F394F-CAC8-41D8-A0BC-134B3FFC2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575" y="2365040"/>
            <a:ext cx="2982289" cy="2917994"/>
          </a:xfrm>
          <a:prstGeom prst="rect">
            <a:avLst/>
          </a:prstGeom>
          <a:ln w="25400">
            <a:miter lim="400000"/>
          </a:ln>
          <a:effectLst>
            <a:outerShdw blurRad="558800" dist="127000" dir="5400000" rotWithShape="0">
              <a:srgbClr val="000000">
                <a:alpha val="35219"/>
              </a:srgbClr>
            </a:outerShdw>
          </a:effectLst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CF6C1BD5-15D0-40FA-9D3A-7C298A26E4D1}"/>
              </a:ext>
            </a:extLst>
          </p:cNvPr>
          <p:cNvGrpSpPr/>
          <p:nvPr/>
        </p:nvGrpSpPr>
        <p:grpSpPr>
          <a:xfrm>
            <a:off x="7460414" y="818849"/>
            <a:ext cx="5287641" cy="5220302"/>
            <a:chOff x="4878488" y="3443326"/>
            <a:chExt cx="18431382" cy="18196657"/>
          </a:xfrm>
        </p:grpSpPr>
        <p:pic>
          <p:nvPicPr>
            <p:cNvPr id="7" name="貼上的影片.png" descr="貼上的影片.png">
              <a:extLst>
                <a:ext uri="{FF2B5EF4-FFF2-40B4-BE49-F238E27FC236}">
                  <a16:creationId xmlns:a16="http://schemas.microsoft.com/office/drawing/2014/main" id="{CA2306A1-33A9-45DE-9FA4-D63FEA27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8414091">
              <a:off x="13189605" y="15576803"/>
              <a:ext cx="4976696" cy="3517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" name="群組">
              <a:extLst>
                <a:ext uri="{FF2B5EF4-FFF2-40B4-BE49-F238E27FC236}">
                  <a16:creationId xmlns:a16="http://schemas.microsoft.com/office/drawing/2014/main" id="{96F10E00-D954-48FB-835C-05BB81471893}"/>
                </a:ext>
              </a:extLst>
            </p:cNvPr>
            <p:cNvGrpSpPr/>
            <p:nvPr/>
          </p:nvGrpSpPr>
          <p:grpSpPr>
            <a:xfrm>
              <a:off x="4878488" y="3443326"/>
              <a:ext cx="18431382" cy="18196657"/>
              <a:chOff x="4878488" y="3443328"/>
              <a:chExt cx="18431379" cy="18196660"/>
            </a:xfrm>
          </p:grpSpPr>
          <p:sp>
            <p:nvSpPr>
              <p:cNvPr id="12" name="e¯">
                <a:extLst>
                  <a:ext uri="{FF2B5EF4-FFF2-40B4-BE49-F238E27FC236}">
                    <a16:creationId xmlns:a16="http://schemas.microsoft.com/office/drawing/2014/main" id="{CD973341-23DC-466F-A991-3203D76A9BFE}"/>
                  </a:ext>
                </a:extLst>
              </p:cNvPr>
              <p:cNvSpPr txBox="1"/>
              <p:nvPr/>
            </p:nvSpPr>
            <p:spPr>
              <a:xfrm>
                <a:off x="4878488" y="13379374"/>
                <a:ext cx="3311923" cy="9901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821531">
                  <a:defRPr sz="3200">
                    <a:solidFill>
                      <a:srgbClr val="CB297B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2000" b="1" spc="304" dirty="0"/>
                  <a:t>e</a:t>
                </a:r>
                <a:r>
                  <a:rPr sz="2000" spc="304" baseline="21473" dirty="0">
                    <a:latin typeface="Songti TC Bold"/>
                    <a:ea typeface="Songti TC Bold"/>
                    <a:cs typeface="Songti TC Bold"/>
                    <a:sym typeface="Songti TC Bold"/>
                  </a:rPr>
                  <a:t>¯</a:t>
                </a:r>
              </a:p>
            </p:txBody>
          </p:sp>
          <p:grpSp>
            <p:nvGrpSpPr>
              <p:cNvPr id="9" name="群組">
                <a:extLst>
                  <a:ext uri="{FF2B5EF4-FFF2-40B4-BE49-F238E27FC236}">
                    <a16:creationId xmlns:a16="http://schemas.microsoft.com/office/drawing/2014/main" id="{DB6D34A9-DAAA-49F2-8BDE-E91A7FF66DA2}"/>
                  </a:ext>
                </a:extLst>
              </p:cNvPr>
              <p:cNvGrpSpPr/>
              <p:nvPr/>
            </p:nvGrpSpPr>
            <p:grpSpPr>
              <a:xfrm>
                <a:off x="8546588" y="3443328"/>
                <a:ext cx="11194058" cy="18196660"/>
                <a:chOff x="8546590" y="3443328"/>
                <a:chExt cx="11194060" cy="18196655"/>
              </a:xfrm>
            </p:grpSpPr>
            <p:grpSp>
              <p:nvGrpSpPr>
                <p:cNvPr id="15" name="群組">
                  <a:extLst>
                    <a:ext uri="{FF2B5EF4-FFF2-40B4-BE49-F238E27FC236}">
                      <a16:creationId xmlns:a16="http://schemas.microsoft.com/office/drawing/2014/main" id="{F628D9AB-3E12-4C03-8FC5-2CA97EE85B9D}"/>
                    </a:ext>
                  </a:extLst>
                </p:cNvPr>
                <p:cNvGrpSpPr/>
                <p:nvPr/>
              </p:nvGrpSpPr>
              <p:grpSpPr>
                <a:xfrm rot="18600000">
                  <a:off x="5045292" y="6944626"/>
                  <a:ext cx="18196655" cy="11194060"/>
                  <a:chOff x="5974748" y="218346"/>
                  <a:chExt cx="18196654" cy="11194059"/>
                </a:xfrm>
              </p:grpSpPr>
              <p:sp>
                <p:nvSpPr>
                  <p:cNvPr id="19" name="φ2">
                    <a:extLst>
                      <a:ext uri="{FF2B5EF4-FFF2-40B4-BE49-F238E27FC236}">
                        <a16:creationId xmlns:a16="http://schemas.microsoft.com/office/drawing/2014/main" id="{EB56A133-45B7-49E0-BAB4-82193AE11E9F}"/>
                      </a:ext>
                    </a:extLst>
                  </p:cNvPr>
                  <p:cNvSpPr txBox="1"/>
                  <p:nvPr/>
                </p:nvSpPr>
                <p:spPr>
                  <a:xfrm rot="3000000">
                    <a:off x="9007717" y="4674822"/>
                    <a:ext cx="1553395" cy="80205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200" b="1">
                        <a:solidFill>
                          <a:schemeClr val="accent5">
                            <a:lumOff val="-29866"/>
                          </a:schemeClr>
                        </a:solidFill>
                      </a:defRPr>
                    </a:pPr>
                    <a:r>
                      <a:rPr sz="2000" dirty="0">
                        <a:latin typeface="Helvetica"/>
                        <a:ea typeface="Helvetica"/>
                        <a:cs typeface="Helvetica"/>
                        <a:sym typeface="Helvetica"/>
                      </a:rPr>
                      <a:t>φ</a:t>
                    </a:r>
                    <a:r>
                      <a:rPr sz="2400" baseline="-5999" dirty="0">
                        <a:latin typeface="Helvetica"/>
                        <a:ea typeface="Helvetica"/>
                        <a:cs typeface="Helvetica"/>
                        <a:sym typeface="Helvetica"/>
                      </a:rPr>
                      <a:t>2</a:t>
                    </a:r>
                  </a:p>
                </p:txBody>
              </p:sp>
              <p:grpSp>
                <p:nvGrpSpPr>
                  <p:cNvPr id="20" name="群組">
                    <a:extLst>
                      <a:ext uri="{FF2B5EF4-FFF2-40B4-BE49-F238E27FC236}">
                        <a16:creationId xmlns:a16="http://schemas.microsoft.com/office/drawing/2014/main" id="{2FDF7DD9-46C0-4D85-8DFC-01BB43E89423}"/>
                      </a:ext>
                    </a:extLst>
                  </p:cNvPr>
                  <p:cNvGrpSpPr/>
                  <p:nvPr/>
                </p:nvGrpSpPr>
                <p:grpSpPr>
                  <a:xfrm>
                    <a:off x="8277543" y="4492693"/>
                    <a:ext cx="1030087" cy="2235395"/>
                    <a:chOff x="0" y="0"/>
                    <a:chExt cx="1030086" cy="2235394"/>
                  </a:xfrm>
                </p:grpSpPr>
                <p:sp>
                  <p:nvSpPr>
                    <p:cNvPr id="45" name="橢圓形">
                      <a:extLst>
                        <a:ext uri="{FF2B5EF4-FFF2-40B4-BE49-F238E27FC236}">
                          <a16:creationId xmlns:a16="http://schemas.microsoft.com/office/drawing/2014/main" id="{6EABEC24-761D-4743-9C33-8CE81AD344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38896"/>
                      <a:ext cx="1030087" cy="2196499"/>
                    </a:xfrm>
                    <a:prstGeom prst="ellips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dirty="0"/>
                    </a:p>
                  </p:txBody>
                </p:sp>
                <p:sp>
                  <p:nvSpPr>
                    <p:cNvPr id="46" name="線條">
                      <a:extLst>
                        <a:ext uri="{FF2B5EF4-FFF2-40B4-BE49-F238E27FC236}">
                          <a16:creationId xmlns:a16="http://schemas.microsoft.com/office/drawing/2014/main" id="{FE0E250A-5483-4E90-B373-19DC9661B61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515043" y="-1"/>
                      <a:ext cx="1" cy="1177737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1" name="線條">
                    <a:extLst>
                      <a:ext uri="{FF2B5EF4-FFF2-40B4-BE49-F238E27FC236}">
                        <a16:creationId xmlns:a16="http://schemas.microsoft.com/office/drawing/2014/main" id="{D218908E-419B-47A3-8028-99BEBF58C45F}"/>
                      </a:ext>
                    </a:extLst>
                  </p:cNvPr>
                  <p:cNvSpPr/>
                  <p:nvPr/>
                </p:nvSpPr>
                <p:spPr>
                  <a:xfrm flipH="1">
                    <a:off x="8214430" y="5568382"/>
                    <a:ext cx="609941" cy="60994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Off val="-29866"/>
                      </a:schemeClr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grpSp>
                <p:nvGrpSpPr>
                  <p:cNvPr id="23" name="群組">
                    <a:extLst>
                      <a:ext uri="{FF2B5EF4-FFF2-40B4-BE49-F238E27FC236}">
                        <a16:creationId xmlns:a16="http://schemas.microsoft.com/office/drawing/2014/main" id="{49BADEAA-2235-4F7F-A1C7-07364BBE7D05}"/>
                      </a:ext>
                    </a:extLst>
                  </p:cNvPr>
                  <p:cNvGrpSpPr/>
                  <p:nvPr/>
                </p:nvGrpSpPr>
                <p:grpSpPr>
                  <a:xfrm>
                    <a:off x="5974748" y="218346"/>
                    <a:ext cx="18196654" cy="11194059"/>
                    <a:chOff x="5974749" y="218347"/>
                    <a:chExt cx="18196653" cy="11194057"/>
                  </a:xfrm>
                </p:grpSpPr>
                <p:grpSp>
                  <p:nvGrpSpPr>
                    <p:cNvPr id="24" name="群組">
                      <a:extLst>
                        <a:ext uri="{FF2B5EF4-FFF2-40B4-BE49-F238E27FC236}">
                          <a16:creationId xmlns:a16="http://schemas.microsoft.com/office/drawing/2014/main" id="{3230E9DE-6370-47DD-B679-23CDC55ACE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74749" y="365900"/>
                      <a:ext cx="18196653" cy="11046504"/>
                      <a:chOff x="5974749" y="365901"/>
                      <a:chExt cx="18196653" cy="11046502"/>
                    </a:xfrm>
                  </p:grpSpPr>
                  <p:pic>
                    <p:nvPicPr>
                      <p:cNvPr id="34" name="線條 線條" descr="線條 線條">
                        <a:extLst>
                          <a:ext uri="{FF2B5EF4-FFF2-40B4-BE49-F238E27FC236}">
                            <a16:creationId xmlns:a16="http://schemas.microsoft.com/office/drawing/2014/main" id="{830C81A3-506B-4B4C-AB70-72A3B4BD97D3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74749" y="5028852"/>
                        <a:ext cx="13151187" cy="1420037"/>
                      </a:xfrm>
                      <a:prstGeom prst="rect">
                        <a:avLst/>
                      </a:prstGeom>
                      <a:effectLst>
                        <a:outerShdw blurRad="355600" rotWithShape="0">
                          <a:srgbClr val="000000">
                            <a:alpha val="75000"/>
                          </a:srgbClr>
                        </a:outerShdw>
                      </a:effectLst>
                    </p:spPr>
                  </p:pic>
                  <p:sp>
                    <p:nvSpPr>
                      <p:cNvPr id="33" name="世界">
                        <a:extLst>
                          <a:ext uri="{FF2B5EF4-FFF2-40B4-BE49-F238E27FC236}">
                            <a16:creationId xmlns:a16="http://schemas.microsoft.com/office/drawing/2014/main" id="{BC83F584-FC07-481A-A334-2B7FB86BA6D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208281" y="823788"/>
                        <a:ext cx="9706138" cy="970613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10800" y="0"/>
                            </a:moveTo>
                            <a:cubicBezTo>
                              <a:pt x="4845" y="0"/>
                              <a:pt x="0" y="4845"/>
                              <a:pt x="0" y="10800"/>
                            </a:cubicBezTo>
                            <a:cubicBezTo>
                              <a:pt x="0" y="16755"/>
                              <a:pt x="4845" y="21600"/>
                              <a:pt x="10800" y="21600"/>
                            </a:cubicBezTo>
                            <a:cubicBezTo>
                              <a:pt x="16755" y="21600"/>
                              <a:pt x="21600" y="16755"/>
                              <a:pt x="21600" y="10800"/>
                            </a:cubicBezTo>
                            <a:cubicBezTo>
                              <a:pt x="21600" y="4845"/>
                              <a:pt x="16755" y="0"/>
                              <a:pt x="10800" y="0"/>
                            </a:cubicBezTo>
                            <a:close/>
                            <a:moveTo>
                              <a:pt x="11993" y="938"/>
                            </a:moveTo>
                            <a:cubicBezTo>
                              <a:pt x="14122" y="1194"/>
                              <a:pt x="16044" y="2125"/>
                              <a:pt x="17542" y="3512"/>
                            </a:cubicBezTo>
                            <a:cubicBezTo>
                              <a:pt x="16898" y="4108"/>
                              <a:pt x="16188" y="4611"/>
                              <a:pt x="15429" y="5012"/>
                            </a:cubicBezTo>
                            <a:cubicBezTo>
                              <a:pt x="15343" y="4850"/>
                              <a:pt x="15255" y="4689"/>
                              <a:pt x="15162" y="4531"/>
                            </a:cubicBezTo>
                            <a:cubicBezTo>
                              <a:pt x="14347" y="3140"/>
                              <a:pt x="13267" y="1918"/>
                              <a:pt x="11993" y="938"/>
                            </a:cubicBezTo>
                            <a:close/>
                            <a:moveTo>
                              <a:pt x="9560" y="943"/>
                            </a:moveTo>
                            <a:cubicBezTo>
                              <a:pt x="8289" y="1922"/>
                              <a:pt x="7211" y="3142"/>
                              <a:pt x="6397" y="4531"/>
                            </a:cubicBezTo>
                            <a:cubicBezTo>
                              <a:pt x="6308" y="4684"/>
                              <a:pt x="6222" y="4839"/>
                              <a:pt x="6139" y="4995"/>
                            </a:cubicBezTo>
                            <a:cubicBezTo>
                              <a:pt x="5392" y="4597"/>
                              <a:pt x="4693" y="4100"/>
                              <a:pt x="4058" y="3512"/>
                            </a:cubicBezTo>
                            <a:cubicBezTo>
                              <a:pt x="5545" y="2136"/>
                              <a:pt x="7450" y="1207"/>
                              <a:pt x="9560" y="943"/>
                            </a:cubicBezTo>
                            <a:close/>
                            <a:moveTo>
                              <a:pt x="10366" y="1421"/>
                            </a:moveTo>
                            <a:lnTo>
                              <a:pt x="10366" y="6141"/>
                            </a:lnTo>
                            <a:cubicBezTo>
                              <a:pt x="9165" y="6090"/>
                              <a:pt x="8002" y="5827"/>
                              <a:pt x="6920" y="5368"/>
                            </a:cubicBezTo>
                            <a:cubicBezTo>
                              <a:pt x="6992" y="5234"/>
                              <a:pt x="7066" y="5100"/>
                              <a:pt x="7143" y="4968"/>
                            </a:cubicBezTo>
                            <a:cubicBezTo>
                              <a:pt x="7960" y="3575"/>
                              <a:pt x="9062" y="2365"/>
                              <a:pt x="10366" y="1421"/>
                            </a:cubicBezTo>
                            <a:close/>
                            <a:moveTo>
                              <a:pt x="11234" y="1451"/>
                            </a:moveTo>
                            <a:cubicBezTo>
                              <a:pt x="12520" y="2391"/>
                              <a:pt x="13607" y="3589"/>
                              <a:pt x="14415" y="4968"/>
                            </a:cubicBezTo>
                            <a:cubicBezTo>
                              <a:pt x="14495" y="5104"/>
                              <a:pt x="14572" y="5244"/>
                              <a:pt x="14646" y="5383"/>
                            </a:cubicBezTo>
                            <a:cubicBezTo>
                              <a:pt x="13574" y="5833"/>
                              <a:pt x="12424" y="6090"/>
                              <a:pt x="11234" y="6141"/>
                            </a:cubicBezTo>
                            <a:lnTo>
                              <a:pt x="11234" y="1451"/>
                            </a:lnTo>
                            <a:close/>
                            <a:moveTo>
                              <a:pt x="3448" y="4128"/>
                            </a:moveTo>
                            <a:cubicBezTo>
                              <a:pt x="4152" y="4783"/>
                              <a:pt x="4928" y="5335"/>
                              <a:pt x="5759" y="5775"/>
                            </a:cubicBezTo>
                            <a:cubicBezTo>
                              <a:pt x="5120" y="7219"/>
                              <a:pt x="4759" y="8779"/>
                              <a:pt x="4701" y="10368"/>
                            </a:cubicBezTo>
                            <a:lnTo>
                              <a:pt x="876" y="10368"/>
                            </a:lnTo>
                            <a:cubicBezTo>
                              <a:pt x="979" y="7972"/>
                              <a:pt x="1935" y="5793"/>
                              <a:pt x="3448" y="4128"/>
                            </a:cubicBezTo>
                            <a:close/>
                            <a:moveTo>
                              <a:pt x="18152" y="4128"/>
                            </a:moveTo>
                            <a:cubicBezTo>
                              <a:pt x="19665" y="5793"/>
                              <a:pt x="20621" y="7972"/>
                              <a:pt x="20724" y="10368"/>
                            </a:cubicBezTo>
                            <a:lnTo>
                              <a:pt x="16858" y="10368"/>
                            </a:lnTo>
                            <a:cubicBezTo>
                              <a:pt x="16800" y="8785"/>
                              <a:pt x="16441" y="7231"/>
                              <a:pt x="15807" y="5792"/>
                            </a:cubicBezTo>
                            <a:cubicBezTo>
                              <a:pt x="16650" y="5349"/>
                              <a:pt x="17439" y="4792"/>
                              <a:pt x="18152" y="4128"/>
                            </a:cubicBezTo>
                            <a:close/>
                            <a:moveTo>
                              <a:pt x="6541" y="6148"/>
                            </a:moveTo>
                            <a:cubicBezTo>
                              <a:pt x="7739" y="6662"/>
                              <a:pt x="9031" y="6956"/>
                              <a:pt x="10366" y="7008"/>
                            </a:cubicBezTo>
                            <a:lnTo>
                              <a:pt x="10366" y="10368"/>
                            </a:lnTo>
                            <a:lnTo>
                              <a:pt x="5569" y="10368"/>
                            </a:lnTo>
                            <a:cubicBezTo>
                              <a:pt x="5626" y="8908"/>
                              <a:pt x="5956" y="7475"/>
                              <a:pt x="6541" y="6148"/>
                            </a:cubicBezTo>
                            <a:close/>
                            <a:moveTo>
                              <a:pt x="15024" y="6163"/>
                            </a:moveTo>
                            <a:cubicBezTo>
                              <a:pt x="15604" y="7486"/>
                              <a:pt x="15934" y="8914"/>
                              <a:pt x="15991" y="10368"/>
                            </a:cubicBezTo>
                            <a:lnTo>
                              <a:pt x="11234" y="10368"/>
                            </a:lnTo>
                            <a:lnTo>
                              <a:pt x="11234" y="7008"/>
                            </a:lnTo>
                            <a:cubicBezTo>
                              <a:pt x="12557" y="6956"/>
                              <a:pt x="13835" y="6668"/>
                              <a:pt x="15024" y="6163"/>
                            </a:cubicBezTo>
                            <a:close/>
                            <a:moveTo>
                              <a:pt x="876" y="11234"/>
                            </a:moveTo>
                            <a:lnTo>
                              <a:pt x="4700" y="11234"/>
                            </a:lnTo>
                            <a:cubicBezTo>
                              <a:pt x="4753" y="12849"/>
                              <a:pt x="5119" y="14437"/>
                              <a:pt x="5773" y="15903"/>
                            </a:cubicBezTo>
                            <a:cubicBezTo>
                              <a:pt x="4953" y="16335"/>
                              <a:pt x="4185" y="16876"/>
                              <a:pt x="3488" y="17518"/>
                            </a:cubicBezTo>
                            <a:cubicBezTo>
                              <a:pt x="1952" y="15847"/>
                              <a:pt x="980" y="13652"/>
                              <a:pt x="876" y="11234"/>
                            </a:cubicBezTo>
                            <a:close/>
                            <a:moveTo>
                              <a:pt x="5567" y="11234"/>
                            </a:moveTo>
                            <a:lnTo>
                              <a:pt x="10366" y="11234"/>
                            </a:lnTo>
                            <a:lnTo>
                              <a:pt x="10366" y="14676"/>
                            </a:lnTo>
                            <a:cubicBezTo>
                              <a:pt x="9036" y="14728"/>
                              <a:pt x="7749" y="15021"/>
                              <a:pt x="6554" y="15532"/>
                            </a:cubicBezTo>
                            <a:cubicBezTo>
                              <a:pt x="5955" y="14182"/>
                              <a:pt x="5619" y="12720"/>
                              <a:pt x="5567" y="11234"/>
                            </a:cubicBezTo>
                            <a:close/>
                            <a:moveTo>
                              <a:pt x="11234" y="11234"/>
                            </a:moveTo>
                            <a:lnTo>
                              <a:pt x="15992" y="11234"/>
                            </a:lnTo>
                            <a:cubicBezTo>
                              <a:pt x="15940" y="12714"/>
                              <a:pt x="15605" y="14169"/>
                              <a:pt x="15010" y="15515"/>
                            </a:cubicBezTo>
                            <a:cubicBezTo>
                              <a:pt x="13825" y="15013"/>
                              <a:pt x="12552" y="14728"/>
                              <a:pt x="11234" y="14676"/>
                            </a:cubicBezTo>
                            <a:lnTo>
                              <a:pt x="11234" y="11234"/>
                            </a:lnTo>
                            <a:close/>
                            <a:moveTo>
                              <a:pt x="16860" y="11234"/>
                            </a:moveTo>
                            <a:lnTo>
                              <a:pt x="20724" y="11234"/>
                            </a:lnTo>
                            <a:cubicBezTo>
                              <a:pt x="20620" y="13652"/>
                              <a:pt x="19648" y="15847"/>
                              <a:pt x="18112" y="17518"/>
                            </a:cubicBezTo>
                            <a:cubicBezTo>
                              <a:pt x="17406" y="16867"/>
                              <a:pt x="16627" y="16321"/>
                              <a:pt x="15795" y="15886"/>
                            </a:cubicBezTo>
                            <a:cubicBezTo>
                              <a:pt x="16444" y="14425"/>
                              <a:pt x="16807" y="12842"/>
                              <a:pt x="16860" y="11234"/>
                            </a:cubicBezTo>
                            <a:close/>
                            <a:moveTo>
                              <a:pt x="10366" y="15544"/>
                            </a:moveTo>
                            <a:lnTo>
                              <a:pt x="10366" y="20226"/>
                            </a:lnTo>
                            <a:cubicBezTo>
                              <a:pt x="9026" y="19256"/>
                              <a:pt x="7899" y="18005"/>
                              <a:pt x="7077" y="16566"/>
                            </a:cubicBezTo>
                            <a:cubicBezTo>
                              <a:pt x="7029" y="16481"/>
                              <a:pt x="6982" y="16396"/>
                              <a:pt x="6936" y="16310"/>
                            </a:cubicBezTo>
                            <a:cubicBezTo>
                              <a:pt x="8013" y="15855"/>
                              <a:pt x="9170" y="15594"/>
                              <a:pt x="10366" y="15544"/>
                            </a:cubicBezTo>
                            <a:close/>
                            <a:moveTo>
                              <a:pt x="11234" y="15544"/>
                            </a:moveTo>
                            <a:cubicBezTo>
                              <a:pt x="12418" y="15594"/>
                              <a:pt x="13563" y="15849"/>
                              <a:pt x="14631" y="16295"/>
                            </a:cubicBezTo>
                            <a:cubicBezTo>
                              <a:pt x="14582" y="16386"/>
                              <a:pt x="14532" y="16476"/>
                              <a:pt x="14480" y="16566"/>
                            </a:cubicBezTo>
                            <a:cubicBezTo>
                              <a:pt x="13667" y="17990"/>
                              <a:pt x="12556" y="19230"/>
                              <a:pt x="11234" y="20196"/>
                            </a:cubicBezTo>
                            <a:lnTo>
                              <a:pt x="11234" y="15544"/>
                            </a:lnTo>
                            <a:close/>
                            <a:moveTo>
                              <a:pt x="15415" y="16666"/>
                            </a:moveTo>
                            <a:cubicBezTo>
                              <a:pt x="16162" y="17059"/>
                              <a:pt x="16861" y="17548"/>
                              <a:pt x="17498" y="18131"/>
                            </a:cubicBezTo>
                            <a:cubicBezTo>
                              <a:pt x="16023" y="19479"/>
                              <a:pt x="14143" y="20390"/>
                              <a:pt x="12062" y="20655"/>
                            </a:cubicBezTo>
                            <a:cubicBezTo>
                              <a:pt x="13343" y="19655"/>
                              <a:pt x="14426" y="18410"/>
                              <a:pt x="15233" y="16997"/>
                            </a:cubicBezTo>
                            <a:cubicBezTo>
                              <a:pt x="15295" y="16887"/>
                              <a:pt x="15356" y="16777"/>
                              <a:pt x="15415" y="16666"/>
                            </a:cubicBezTo>
                            <a:close/>
                            <a:moveTo>
                              <a:pt x="6153" y="16683"/>
                            </a:moveTo>
                            <a:cubicBezTo>
                              <a:pt x="6209" y="16788"/>
                              <a:pt x="6267" y="16893"/>
                              <a:pt x="6326" y="16997"/>
                            </a:cubicBezTo>
                            <a:cubicBezTo>
                              <a:pt x="7132" y="18407"/>
                              <a:pt x="8212" y="19649"/>
                              <a:pt x="9489" y="20648"/>
                            </a:cubicBezTo>
                            <a:cubicBezTo>
                              <a:pt x="7428" y="20375"/>
                              <a:pt x="5565" y="19468"/>
                              <a:pt x="4102" y="18131"/>
                            </a:cubicBezTo>
                            <a:cubicBezTo>
                              <a:pt x="4730" y="17557"/>
                              <a:pt x="5418" y="17073"/>
                              <a:pt x="6153" y="1668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alpha val="1500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lvl="4" indent="0"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dirty="0"/>
                      </a:p>
                    </p:txBody>
                  </p:sp>
                  <p:grpSp>
                    <p:nvGrpSpPr>
                      <p:cNvPr id="35" name="群組">
                        <a:extLst>
                          <a:ext uri="{FF2B5EF4-FFF2-40B4-BE49-F238E27FC236}">
                            <a16:creationId xmlns:a16="http://schemas.microsoft.com/office/drawing/2014/main" id="{97F87062-048E-452D-AC60-23E2FAA1717E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0940000">
                        <a:off x="6335922" y="3229976"/>
                        <a:ext cx="17835480" cy="3882781"/>
                        <a:chOff x="6244051" y="4"/>
                        <a:chExt cx="17835479" cy="3882780"/>
                      </a:xfrm>
                    </p:grpSpPr>
                    <p:sp>
                      <p:nvSpPr>
                        <p:cNvPr id="44" name="連接線">
                          <a:extLst>
                            <a:ext uri="{FF2B5EF4-FFF2-40B4-BE49-F238E27FC236}">
                              <a16:creationId xmlns:a16="http://schemas.microsoft.com/office/drawing/2014/main" id="{F49ED3F6-8B0A-4AFC-B0B6-888D89DD5A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91590" y="4"/>
                          <a:ext cx="3761525" cy="1690527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21600" y="2160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  <a:alpha val="15000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dirty="0"/>
                        </a:p>
                      </p:txBody>
                    </p:sp>
                    <p:sp>
                      <p:nvSpPr>
                        <p:cNvPr id="38" name="連接線">
                          <a:extLst>
                            <a:ext uri="{FF2B5EF4-FFF2-40B4-BE49-F238E27FC236}">
                              <a16:creationId xmlns:a16="http://schemas.microsoft.com/office/drawing/2014/main" id="{5D8821FD-1D87-4EE7-A4B9-BCF8265E58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884571" y="1854584"/>
                          <a:ext cx="6808842" cy="202820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0"/>
                              </a:moveTo>
                              <a:lnTo>
                                <a:pt x="21600" y="2160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  <a:alpha val="15000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/>
                        </a:p>
                      </p:txBody>
                    </p:sp>
                    <p:pic>
                      <p:nvPicPr>
                        <p:cNvPr id="39" name="線條 線條" descr="線條 線條">
                          <a:extLst>
                            <a:ext uri="{FF2B5EF4-FFF2-40B4-BE49-F238E27FC236}">
                              <a16:creationId xmlns:a16="http://schemas.microsoft.com/office/drawing/2014/main" id="{CAAD4221-7BD2-4FB2-BE13-26AE5747D9D5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>
                        <a:blip r:embed="rId6">
                          <a:alphaModFix amt="2000"/>
                        </a:blip>
                        <a:stretch>
                          <a:fillRect/>
                        </a:stretch>
                      </p:blipFill>
                      <p:spPr>
                        <a:xfrm rot="21290867">
                          <a:off x="11558483" y="1396343"/>
                          <a:ext cx="12521047" cy="139701"/>
                        </a:xfrm>
                        <a:prstGeom prst="rect">
                          <a:avLst/>
                        </a:prstGeom>
                        <a:effectLst/>
                      </p:spPr>
                    </p:pic>
                    <p:sp>
                      <p:nvSpPr>
                        <p:cNvPr id="41" name="連接線">
                          <a:extLst>
                            <a:ext uri="{FF2B5EF4-FFF2-40B4-BE49-F238E27FC236}">
                              <a16:creationId xmlns:a16="http://schemas.microsoft.com/office/drawing/2014/main" id="{3CEE8278-AA5F-4614-A648-3B1164A1B9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853113" y="1062133"/>
                          <a:ext cx="5944296" cy="62839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21600"/>
                              </a:moveTo>
                              <a:lnTo>
                                <a:pt x="21600" y="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  <a:alpha val="15000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/>
                        </a:p>
                      </p:txBody>
                    </p:sp>
                    <p:sp>
                      <p:nvSpPr>
                        <p:cNvPr id="42" name="連接線">
                          <a:extLst>
                            <a:ext uri="{FF2B5EF4-FFF2-40B4-BE49-F238E27FC236}">
                              <a16:creationId xmlns:a16="http://schemas.microsoft.com/office/drawing/2014/main" id="{95050433-0E75-4789-835F-306697E615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44051" y="1379098"/>
                          <a:ext cx="5821246" cy="59263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21600" y="2160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dirty="0"/>
                        </a:p>
                      </p:txBody>
                    </p:sp>
                    <p:sp>
                      <p:nvSpPr>
                        <p:cNvPr id="43" name="連接線">
                          <a:extLst>
                            <a:ext uri="{FF2B5EF4-FFF2-40B4-BE49-F238E27FC236}">
                              <a16:creationId xmlns:a16="http://schemas.microsoft.com/office/drawing/2014/main" id="{3B3038EB-6CB9-4FAD-8DCD-EC8A6A2E80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2012659" y="1815192"/>
                          <a:ext cx="5830768" cy="15936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0"/>
                              </a:moveTo>
                              <a:lnTo>
                                <a:pt x="21600" y="21600"/>
                              </a:lnTo>
                            </a:path>
                          </a:pathLst>
                        </a:custGeom>
                        <a:noFill/>
                        <a:ln w="50800" cap="flat">
                          <a:solidFill>
                            <a:schemeClr val="accent5">
                              <a:lumOff val="-29866"/>
                            </a:schemeClr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/>
                        </a:p>
                      </p:txBody>
                    </p:sp>
                  </p:grpSp>
                  <p:sp>
                    <p:nvSpPr>
                      <p:cNvPr id="37" name="線條">
                        <a:extLst>
                          <a:ext uri="{FF2B5EF4-FFF2-40B4-BE49-F238E27FC236}">
                            <a16:creationId xmlns:a16="http://schemas.microsoft.com/office/drawing/2014/main" id="{ED278AE8-2978-4483-B495-226351D435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8131" y="365901"/>
                        <a:ext cx="9282861" cy="11046502"/>
                      </a:xfrm>
                      <a:prstGeom prst="line">
                        <a:avLst/>
                      </a:prstGeom>
                      <a:noFill/>
                      <a:ln w="101600" cap="flat">
                        <a:solidFill>
                          <a:srgbClr val="000000">
                            <a:alpha val="36770"/>
                          </a:srgbClr>
                        </a:solidFill>
                        <a:prstDash val="sysDot"/>
                        <a:miter lim="400000"/>
                        <a:tailEnd type="stealth" w="med" len="med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dirty="0"/>
                      </a:p>
                    </p:txBody>
                  </p:sp>
                </p:grpSp>
                <p:sp>
                  <p:nvSpPr>
                    <p:cNvPr id="25" name="線條">
                      <a:extLst>
                        <a:ext uri="{FF2B5EF4-FFF2-40B4-BE49-F238E27FC236}">
                          <a16:creationId xmlns:a16="http://schemas.microsoft.com/office/drawing/2014/main" id="{19ADD362-1801-4C65-9957-A96517D5AAF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5911516" y="4694890"/>
                      <a:ext cx="419875" cy="94678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6" name="群組">
                      <a:extLst>
                        <a:ext uri="{FF2B5EF4-FFF2-40B4-BE49-F238E27FC236}">
                          <a16:creationId xmlns:a16="http://schemas.microsoft.com/office/drawing/2014/main" id="{5B92C002-8677-482A-8B71-C7C477F123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31715" y="4492693"/>
                      <a:ext cx="1030087" cy="2235395"/>
                      <a:chOff x="0" y="0"/>
                      <a:chExt cx="1030086" cy="2235394"/>
                    </a:xfrm>
                  </p:grpSpPr>
                  <p:sp>
                    <p:nvSpPr>
                      <p:cNvPr id="31" name="橢圓形">
                        <a:extLst>
                          <a:ext uri="{FF2B5EF4-FFF2-40B4-BE49-F238E27FC236}">
                            <a16:creationId xmlns:a16="http://schemas.microsoft.com/office/drawing/2014/main" id="{F92B7EE1-9000-461A-9051-0DFA411BEE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38896"/>
                        <a:ext cx="1030087" cy="2196499"/>
                      </a:xfrm>
                      <a:prstGeom prst="ellips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dirty="0"/>
                      </a:p>
                    </p:txBody>
                  </p:sp>
                  <p:sp>
                    <p:nvSpPr>
                      <p:cNvPr id="32" name="線條">
                        <a:extLst>
                          <a:ext uri="{FF2B5EF4-FFF2-40B4-BE49-F238E27FC236}">
                            <a16:creationId xmlns:a16="http://schemas.microsoft.com/office/drawing/2014/main" id="{AD9C7B94-D639-4062-BBDC-CB2DA88AE0FF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15043" y="-1"/>
                        <a:ext cx="1" cy="1177737"/>
                      </a:xfrm>
                      <a:prstGeom prst="lin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7" name="φ1">
                      <a:extLst>
                        <a:ext uri="{FF2B5EF4-FFF2-40B4-BE49-F238E27FC236}">
                          <a16:creationId xmlns:a16="http://schemas.microsoft.com/office/drawing/2014/main" id="{CC46AD43-1EBC-4D73-90B6-D894469C5792}"/>
                        </a:ext>
                      </a:extLst>
                    </p:cNvPr>
                    <p:cNvSpPr txBox="1"/>
                    <p:nvPr/>
                  </p:nvSpPr>
                  <p:spPr>
                    <a:xfrm rot="3000000">
                      <a:off x="15698050" y="3829047"/>
                      <a:ext cx="1590201" cy="78866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200" b="1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rPr sz="20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</a:t>
                      </a:r>
                      <a:r>
                        <a:rPr sz="2400" baseline="-5999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p:txBody>
                </p:sp>
                <p:sp>
                  <p:nvSpPr>
                    <p:cNvPr id="29" name="Δη = η1 — η2">
                      <a:extLst>
                        <a:ext uri="{FF2B5EF4-FFF2-40B4-BE49-F238E27FC236}">
                          <a16:creationId xmlns:a16="http://schemas.microsoft.com/office/drawing/2014/main" id="{AABC006E-137C-4BE1-BEC7-4B07DE681F38}"/>
                        </a:ext>
                      </a:extLst>
                    </p:cNvPr>
                    <p:cNvSpPr txBox="1"/>
                    <p:nvPr/>
                  </p:nvSpPr>
                  <p:spPr>
                    <a:xfrm rot="3000000">
                      <a:off x="9895920" y="2175163"/>
                      <a:ext cx="4715691" cy="80206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200" b="1">
                          <a:solidFill>
                            <a:schemeClr val="accent3">
                              <a:hueOff val="914338"/>
                              <a:satOff val="31515"/>
                              <a:lumOff val="-30790"/>
                            </a:schemeClr>
                          </a:solidFill>
                        </a:defRPr>
                      </a:pPr>
                      <a:r>
                        <a:rPr sz="2000" dirty="0" err="1"/>
                        <a:t>Δη</a:t>
                      </a:r>
                      <a:r>
                        <a:rPr sz="2000" dirty="0"/>
                        <a:t> = η</a:t>
                      </a:r>
                      <a:r>
                        <a:rPr sz="2000" baseline="-5999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lang="en-US" sz="2000" baseline="25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  <a:r>
                        <a:rPr sz="2000" baseline="-5999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2000" dirty="0"/>
                        <a:t>η</a:t>
                      </a:r>
                      <a:r>
                        <a:rPr sz="2000" baseline="-5999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</a:t>
                      </a:r>
                    </a:p>
                  </p:txBody>
                </p:sp>
              </p:grpSp>
            </p:grpSp>
            <p:sp>
              <p:nvSpPr>
                <p:cNvPr id="16" name="形狀">
                  <a:extLst>
                    <a:ext uri="{FF2B5EF4-FFF2-40B4-BE49-F238E27FC236}">
                      <a16:creationId xmlns:a16="http://schemas.microsoft.com/office/drawing/2014/main" id="{16E9AA4C-3E55-4DF6-A345-BDD522A90EAF}"/>
                    </a:ext>
                  </a:extLst>
                </p:cNvPr>
                <p:cNvSpPr/>
                <p:nvPr/>
              </p:nvSpPr>
              <p:spPr>
                <a:xfrm>
                  <a:off x="9174955" y="16360550"/>
                  <a:ext cx="1742267" cy="1618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9" h="21384" extrusionOk="0">
                      <a:moveTo>
                        <a:pt x="0" y="1591"/>
                      </a:moveTo>
                      <a:lnTo>
                        <a:pt x="9470" y="10425"/>
                      </a:lnTo>
                      <a:lnTo>
                        <a:pt x="10344" y="19917"/>
                      </a:lnTo>
                      <a:cubicBezTo>
                        <a:pt x="11623" y="20310"/>
                        <a:pt x="12859" y="20660"/>
                        <a:pt x="14075" y="20964"/>
                      </a:cubicBezTo>
                      <a:cubicBezTo>
                        <a:pt x="15026" y="21201"/>
                        <a:pt x="15975" y="21411"/>
                        <a:pt x="16934" y="21382"/>
                      </a:cubicBezTo>
                      <a:cubicBezTo>
                        <a:pt x="18491" y="21336"/>
                        <a:pt x="20108" y="20645"/>
                        <a:pt x="20839" y="18939"/>
                      </a:cubicBezTo>
                      <a:cubicBezTo>
                        <a:pt x="21600" y="17164"/>
                        <a:pt x="20769" y="15210"/>
                        <a:pt x="19930" y="13454"/>
                      </a:cubicBezTo>
                      <a:cubicBezTo>
                        <a:pt x="19413" y="12373"/>
                        <a:pt x="18886" y="11293"/>
                        <a:pt x="18215" y="10317"/>
                      </a:cubicBezTo>
                      <a:cubicBezTo>
                        <a:pt x="17446" y="9196"/>
                        <a:pt x="16502" y="8235"/>
                        <a:pt x="15548" y="7287"/>
                      </a:cubicBezTo>
                      <a:cubicBezTo>
                        <a:pt x="13856" y="5604"/>
                        <a:pt x="12112" y="3956"/>
                        <a:pt x="10126" y="2636"/>
                      </a:cubicBezTo>
                      <a:cubicBezTo>
                        <a:pt x="8880" y="1808"/>
                        <a:pt x="7522" y="1134"/>
                        <a:pt x="6186" y="624"/>
                      </a:cubicBezTo>
                      <a:cubicBezTo>
                        <a:pt x="4932" y="145"/>
                        <a:pt x="3656" y="-189"/>
                        <a:pt x="2335" y="120"/>
                      </a:cubicBezTo>
                      <a:cubicBezTo>
                        <a:pt x="1434" y="330"/>
                        <a:pt x="617" y="845"/>
                        <a:pt x="0" y="1591"/>
                      </a:cubicBez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dirty="0"/>
                </a:p>
              </p:txBody>
            </p:sp>
            <p:sp>
              <p:nvSpPr>
                <p:cNvPr id="17" name="形狀">
                  <a:extLst>
                    <a:ext uri="{FF2B5EF4-FFF2-40B4-BE49-F238E27FC236}">
                      <a16:creationId xmlns:a16="http://schemas.microsoft.com/office/drawing/2014/main" id="{18A61D35-2F4C-43E1-BD4B-6883EC6E8545}"/>
                    </a:ext>
                  </a:extLst>
                </p:cNvPr>
                <p:cNvSpPr/>
                <p:nvPr/>
              </p:nvSpPr>
              <p:spPr>
                <a:xfrm>
                  <a:off x="13722145" y="10936696"/>
                  <a:ext cx="810103" cy="8200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744"/>
                      </a:moveTo>
                      <a:lnTo>
                        <a:pt x="21600" y="21600"/>
                      </a:lnTo>
                      <a:lnTo>
                        <a:pt x="11532" y="256"/>
                      </a:lnTo>
                      <a:lnTo>
                        <a:pt x="8289" y="0"/>
                      </a:lnTo>
                      <a:lnTo>
                        <a:pt x="4239" y="606"/>
                      </a:lnTo>
                      <a:lnTo>
                        <a:pt x="0" y="2744"/>
                      </a:ln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8" name="線條">
                  <a:extLst>
                    <a:ext uri="{FF2B5EF4-FFF2-40B4-BE49-F238E27FC236}">
                      <a16:creationId xmlns:a16="http://schemas.microsoft.com/office/drawing/2014/main" id="{F6BC5C7F-FA78-4C2B-96AE-7E7D346D1489}"/>
                    </a:ext>
                  </a:extLst>
                </p:cNvPr>
                <p:cNvSpPr/>
                <p:nvPr/>
              </p:nvSpPr>
              <p:spPr>
                <a:xfrm>
                  <a:off x="11534726" y="14039138"/>
                  <a:ext cx="1027891" cy="1608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4" h="21502" extrusionOk="0">
                      <a:moveTo>
                        <a:pt x="3352" y="21502"/>
                      </a:moveTo>
                      <a:cubicBezTo>
                        <a:pt x="-1496" y="16432"/>
                        <a:pt x="-1048" y="9768"/>
                        <a:pt x="4458" y="5032"/>
                      </a:cubicBezTo>
                      <a:cubicBezTo>
                        <a:pt x="8262" y="1760"/>
                        <a:pt x="14045" y="-98"/>
                        <a:pt x="20104" y="4"/>
                      </a:cubicBezTo>
                    </a:path>
                  </a:pathLst>
                </a:custGeom>
                <a:noFill/>
                <a:ln w="50800" cap="flat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dirty="0"/>
                </a:p>
              </p:txBody>
            </p:sp>
          </p:grpSp>
          <p:sp>
            <p:nvSpPr>
              <p:cNvPr id="10" name="線條">
                <a:extLst>
                  <a:ext uri="{FF2B5EF4-FFF2-40B4-BE49-F238E27FC236}">
                    <a16:creationId xmlns:a16="http://schemas.microsoft.com/office/drawing/2014/main" id="{03088A8C-02FC-4272-A010-D8D9D96E759A}"/>
                  </a:ext>
                </a:extLst>
              </p:cNvPr>
              <p:cNvSpPr/>
              <p:nvPr/>
            </p:nvSpPr>
            <p:spPr>
              <a:xfrm flipV="1">
                <a:off x="5866962" y="14039143"/>
                <a:ext cx="2349759" cy="23459"/>
              </a:xfrm>
              <a:prstGeom prst="line">
                <a:avLst/>
              </a:prstGeom>
              <a:noFill/>
              <a:ln w="50800" cap="flat">
                <a:solidFill>
                  <a:srgbClr val="CB297B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 dirty="0"/>
              </a:p>
            </p:txBody>
          </p:sp>
          <p:sp>
            <p:nvSpPr>
              <p:cNvPr id="11" name="線條">
                <a:extLst>
                  <a:ext uri="{FF2B5EF4-FFF2-40B4-BE49-F238E27FC236}">
                    <a16:creationId xmlns:a16="http://schemas.microsoft.com/office/drawing/2014/main" id="{115938AE-0E87-44DE-A1F5-EC0022ED1AB8}"/>
                  </a:ext>
                </a:extLst>
              </p:cNvPr>
              <p:cNvSpPr/>
              <p:nvPr/>
            </p:nvSpPr>
            <p:spPr>
              <a:xfrm flipH="1" flipV="1">
                <a:off x="17176500" y="13970609"/>
                <a:ext cx="2286786" cy="4657"/>
              </a:xfrm>
              <a:prstGeom prst="line">
                <a:avLst/>
              </a:prstGeom>
              <a:noFill/>
              <a:ln w="50800" cap="flat">
                <a:solidFill>
                  <a:srgbClr val="CB297B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" name="e+">
                <a:extLst>
                  <a:ext uri="{FF2B5EF4-FFF2-40B4-BE49-F238E27FC236}">
                    <a16:creationId xmlns:a16="http://schemas.microsoft.com/office/drawing/2014/main" id="{E23F6DBB-1C0B-437F-BCAC-7BBD7E46CD0F}"/>
                  </a:ext>
                </a:extLst>
              </p:cNvPr>
              <p:cNvSpPr txBox="1"/>
              <p:nvPr/>
            </p:nvSpPr>
            <p:spPr>
              <a:xfrm>
                <a:off x="19541283" y="13382337"/>
                <a:ext cx="3768584" cy="10726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CB297B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2000" b="1" spc="304" dirty="0"/>
                  <a:t>e</a:t>
                </a:r>
                <a:r>
                  <a:rPr sz="2000" spc="304" baseline="42526" dirty="0">
                    <a:latin typeface="Songti TC Bold"/>
                    <a:ea typeface="Songti TC Bold"/>
                    <a:cs typeface="Songti TC Bold"/>
                    <a:sym typeface="Songti TC Bold"/>
                  </a:rPr>
                  <a:t>+</a:t>
                </a:r>
              </a:p>
            </p:txBody>
          </p:sp>
          <p:sp>
            <p:nvSpPr>
              <p:cNvPr id="14" name="Beam pipe">
                <a:extLst>
                  <a:ext uri="{FF2B5EF4-FFF2-40B4-BE49-F238E27FC236}">
                    <a16:creationId xmlns:a16="http://schemas.microsoft.com/office/drawing/2014/main" id="{6139605E-AB36-49C6-BB6A-83A0BC91405B}"/>
                  </a:ext>
                </a:extLst>
              </p:cNvPr>
              <p:cNvSpPr txBox="1"/>
              <p:nvPr/>
            </p:nvSpPr>
            <p:spPr>
              <a:xfrm>
                <a:off x="16636244" y="14870382"/>
                <a:ext cx="3182494" cy="11575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200" b="1">
                    <a:solidFill>
                      <a:srgbClr val="000000"/>
                    </a:solidFill>
                  </a:defRPr>
                </a:lvl1pPr>
              </a:lstStyle>
              <a:p>
                <a:r>
                  <a:rPr sz="1200" dirty="0"/>
                  <a:t>Beam pipe</a:t>
                </a:r>
              </a:p>
            </p:txBody>
          </p:sp>
        </p:grpSp>
      </p:grpSp>
      <p:sp>
        <p:nvSpPr>
          <p:cNvPr id="47" name="幻燈片編號">
            <a:extLst>
              <a:ext uri="{FF2B5EF4-FFF2-40B4-BE49-F238E27FC236}">
                <a16:creationId xmlns:a16="http://schemas.microsoft.com/office/drawing/2014/main" id="{D453550E-61FA-495C-AD1F-D5873FFD0D16}"/>
              </a:ext>
            </a:extLst>
          </p:cNvPr>
          <p:cNvSpPr txBox="1">
            <a:spLocks/>
          </p:cNvSpPr>
          <p:nvPr/>
        </p:nvSpPr>
        <p:spPr>
          <a:xfrm>
            <a:off x="22905668" y="12854668"/>
            <a:ext cx="333331" cy="3411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0201" tIns="90201" rIns="90201" bIns="90201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7ACD1645-94EA-4194-8E56-2BB25D2E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02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C2CC8-D92B-49FF-873F-6B12AC42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Two-particle correlation: the observable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5718CC-868A-459F-B459-FEC2B24158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761595"/>
                <a:ext cx="3403600" cy="3415368"/>
              </a:xfrm>
            </p:spPr>
            <p:txBody>
              <a:bodyPr/>
              <a:lstStyle/>
              <a:p>
                <a:r>
                  <a:rPr lang="en-US" dirty="0"/>
                  <a:t>Correlation between pairs of tracks’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coordinates relative to thrust axis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5718CC-868A-459F-B459-FEC2B24158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761595"/>
                <a:ext cx="3403600" cy="3415368"/>
              </a:xfrm>
              <a:blipFill>
                <a:blip r:embed="rId2"/>
                <a:stretch>
                  <a:fillRect l="-3226" t="-2857" r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A22F678A-2812-4E32-9B10-7A1E0FA848E7}"/>
              </a:ext>
            </a:extLst>
          </p:cNvPr>
          <p:cNvGrpSpPr/>
          <p:nvPr/>
        </p:nvGrpSpPr>
        <p:grpSpPr>
          <a:xfrm>
            <a:off x="3408985" y="2034458"/>
            <a:ext cx="9385390" cy="4226632"/>
            <a:chOff x="945184" y="561658"/>
            <a:chExt cx="16524631" cy="7441729"/>
          </a:xfrm>
        </p:grpSpPr>
        <p:grpSp>
          <p:nvGrpSpPr>
            <p:cNvPr id="5" name="群組">
              <a:extLst>
                <a:ext uri="{FF2B5EF4-FFF2-40B4-BE49-F238E27FC236}">
                  <a16:creationId xmlns:a16="http://schemas.microsoft.com/office/drawing/2014/main" id="{0FAF132F-41B5-442B-99FD-A2E2A14D5FBD}"/>
                </a:ext>
              </a:extLst>
            </p:cNvPr>
            <p:cNvGrpSpPr/>
            <p:nvPr/>
          </p:nvGrpSpPr>
          <p:grpSpPr>
            <a:xfrm>
              <a:off x="945184" y="561658"/>
              <a:ext cx="16524631" cy="6013356"/>
              <a:chOff x="37622" y="-4"/>
              <a:chExt cx="16524626" cy="6013352"/>
            </a:xfrm>
          </p:grpSpPr>
          <p:grpSp>
            <p:nvGrpSpPr>
              <p:cNvPr id="12" name="群組">
                <a:extLst>
                  <a:ext uri="{FF2B5EF4-FFF2-40B4-BE49-F238E27FC236}">
                    <a16:creationId xmlns:a16="http://schemas.microsoft.com/office/drawing/2014/main" id="{AAA5C750-54D0-42C8-8426-DF3E1D07BD52}"/>
                  </a:ext>
                </a:extLst>
              </p:cNvPr>
              <p:cNvGrpSpPr/>
              <p:nvPr/>
            </p:nvGrpSpPr>
            <p:grpSpPr>
              <a:xfrm>
                <a:off x="37622" y="-4"/>
                <a:ext cx="16524626" cy="6013352"/>
                <a:chOff x="37623" y="-3"/>
                <a:chExt cx="16524624" cy="6013350"/>
              </a:xfrm>
            </p:grpSpPr>
            <p:grpSp>
              <p:nvGrpSpPr>
                <p:cNvPr id="14" name="群組">
                  <a:extLst>
                    <a:ext uri="{FF2B5EF4-FFF2-40B4-BE49-F238E27FC236}">
                      <a16:creationId xmlns:a16="http://schemas.microsoft.com/office/drawing/2014/main" id="{8350644B-89F4-46A6-82F4-39345C2A610D}"/>
                    </a:ext>
                  </a:extLst>
                </p:cNvPr>
                <p:cNvGrpSpPr/>
                <p:nvPr/>
              </p:nvGrpSpPr>
              <p:grpSpPr>
                <a:xfrm>
                  <a:off x="37623" y="-3"/>
                  <a:ext cx="16524624" cy="6013350"/>
                  <a:chOff x="37624" y="-2"/>
                  <a:chExt cx="16524622" cy="6013348"/>
                </a:xfrm>
              </p:grpSpPr>
              <p:sp>
                <p:nvSpPr>
                  <p:cNvPr id="18" name="φ2">
                    <a:extLst>
                      <a:ext uri="{FF2B5EF4-FFF2-40B4-BE49-F238E27FC236}">
                        <a16:creationId xmlns:a16="http://schemas.microsoft.com/office/drawing/2014/main" id="{7A2D4333-78BB-46C1-8173-98DEFD9A7EB0}"/>
                      </a:ext>
                    </a:extLst>
                  </p:cNvPr>
                  <p:cNvSpPr txBox="1"/>
                  <p:nvPr/>
                </p:nvSpPr>
                <p:spPr>
                  <a:xfrm>
                    <a:off x="5471274" y="2057400"/>
                    <a:ext cx="975490" cy="6891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200" b="1">
                        <a:solidFill>
                          <a:schemeClr val="accent5">
                            <a:lumOff val="-29866"/>
                          </a:schemeClr>
                        </a:solidFill>
                      </a:defRPr>
                    </a:pPr>
                    <a:r>
                      <a:rPr sz="2800" dirty="0">
                        <a:latin typeface="Helvetica"/>
                        <a:ea typeface="Helvetica"/>
                        <a:cs typeface="Helvetica"/>
                        <a:sym typeface="Helvetica"/>
                      </a:rPr>
                      <a:t>φ</a:t>
                    </a:r>
                    <a:r>
                      <a:rPr sz="2800" baseline="-5999" dirty="0">
                        <a:latin typeface="Helvetica"/>
                        <a:ea typeface="Helvetica"/>
                        <a:cs typeface="Helvetica"/>
                        <a:sym typeface="Helvetica"/>
                      </a:rPr>
                      <a:t>2</a:t>
                    </a:r>
                  </a:p>
                </p:txBody>
              </p:sp>
              <p:grpSp>
                <p:nvGrpSpPr>
                  <p:cNvPr id="19" name="群組">
                    <a:extLst>
                      <a:ext uri="{FF2B5EF4-FFF2-40B4-BE49-F238E27FC236}">
                        <a16:creationId xmlns:a16="http://schemas.microsoft.com/office/drawing/2014/main" id="{085480FA-E894-431A-AFB3-ECF033FD1A52}"/>
                      </a:ext>
                    </a:extLst>
                  </p:cNvPr>
                  <p:cNvGrpSpPr/>
                  <p:nvPr/>
                </p:nvGrpSpPr>
                <p:grpSpPr>
                  <a:xfrm>
                    <a:off x="37624" y="-2"/>
                    <a:ext cx="16524622" cy="6013348"/>
                    <a:chOff x="37625" y="-1"/>
                    <a:chExt cx="16524620" cy="6013346"/>
                  </a:xfrm>
                </p:grpSpPr>
                <p:grpSp>
                  <p:nvGrpSpPr>
                    <p:cNvPr id="20" name="群組">
                      <a:extLst>
                        <a:ext uri="{FF2B5EF4-FFF2-40B4-BE49-F238E27FC236}">
                          <a16:creationId xmlns:a16="http://schemas.microsoft.com/office/drawing/2014/main" id="{6713B624-FDA8-41F9-91B3-388CFF7EA4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30893" y="2322693"/>
                      <a:ext cx="638181" cy="1384918"/>
                      <a:chOff x="0" y="0"/>
                      <a:chExt cx="638179" cy="1384916"/>
                    </a:xfrm>
                  </p:grpSpPr>
                  <p:sp>
                    <p:nvSpPr>
                      <p:cNvPr id="44" name="橢圓形">
                        <a:extLst>
                          <a:ext uri="{FF2B5EF4-FFF2-40B4-BE49-F238E27FC236}">
                            <a16:creationId xmlns:a16="http://schemas.microsoft.com/office/drawing/2014/main" id="{EB321DFB-54A2-453A-9418-2D1466C0B2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24098"/>
                        <a:ext cx="638180" cy="1360819"/>
                      </a:xfrm>
                      <a:prstGeom prst="ellips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線條">
                        <a:extLst>
                          <a:ext uri="{FF2B5EF4-FFF2-40B4-BE49-F238E27FC236}">
                            <a16:creationId xmlns:a16="http://schemas.microsoft.com/office/drawing/2014/main" id="{41E20545-52B4-43FD-B24D-72651D83ADBE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319089" y="-1"/>
                        <a:ext cx="1" cy="729656"/>
                      </a:xfrm>
                      <a:prstGeom prst="lin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1" name="線條">
                      <a:extLst>
                        <a:ext uri="{FF2B5EF4-FFF2-40B4-BE49-F238E27FC236}">
                          <a16:creationId xmlns:a16="http://schemas.microsoft.com/office/drawing/2014/main" id="{A9C406AA-B2FC-453B-A59F-9DFA9E85650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91792" y="2989127"/>
                      <a:ext cx="377884" cy="377884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p:txBody>
                </p:sp>
                <p:sp>
                  <p:nvSpPr>
                    <p:cNvPr id="22" name="線條">
                      <a:extLst>
                        <a:ext uri="{FF2B5EF4-FFF2-40B4-BE49-F238E27FC236}">
                          <a16:creationId xmlns:a16="http://schemas.microsoft.com/office/drawing/2014/main" id="{20DDE2C1-E3C8-4DED-A98B-D677A676B17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34954" y="2993312"/>
                      <a:ext cx="2386434" cy="327774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chemeClr val="accent3">
                          <a:hueOff val="914338"/>
                          <a:satOff val="31515"/>
                          <a:lumOff val="-30790"/>
                        </a:schemeClr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71437" tIns="71437" rIns="71437" bIns="71437" numCol="1" anchor="ctr">
                      <a:noAutofit/>
                    </a:bodyPr>
                    <a:lstStyle/>
                    <a:p>
                      <a:pPr defTabSz="821531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3" name="群組">
                      <a:extLst>
                        <a:ext uri="{FF2B5EF4-FFF2-40B4-BE49-F238E27FC236}">
                          <a16:creationId xmlns:a16="http://schemas.microsoft.com/office/drawing/2014/main" id="{7B7AFF17-BBEF-4D93-B9F4-254D3307E0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625" y="-1"/>
                      <a:ext cx="16524620" cy="6013346"/>
                      <a:chOff x="37626" y="0"/>
                      <a:chExt cx="16524618" cy="6013344"/>
                    </a:xfrm>
                  </p:grpSpPr>
                  <p:sp>
                    <p:nvSpPr>
                      <p:cNvPr id="24" name="Refernce z axis">
                        <a:extLst>
                          <a:ext uri="{FF2B5EF4-FFF2-40B4-BE49-F238E27FC236}">
                            <a16:creationId xmlns:a16="http://schemas.microsoft.com/office/drawing/2014/main" id="{377F1D94-F220-4D32-8DCA-43806DFE76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50969" y="3643643"/>
                        <a:ext cx="4262620" cy="1154897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</a:ext>
                      </a:extLst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>
                        <a:lvl1pPr defTabSz="821531">
                          <a:defRPr sz="3200" b="1">
                            <a:solidFill>
                              <a:srgbClr val="000000"/>
                            </a:solidFill>
                          </a:defRPr>
                        </a:lvl1pPr>
                      </a:lstStyle>
                      <a:p>
                        <a:r>
                          <a:rPr sz="2400" dirty="0"/>
                          <a:t>Refer</a:t>
                        </a:r>
                        <a:r>
                          <a:rPr lang="en-US" sz="2400" dirty="0"/>
                          <a:t>e</a:t>
                        </a:r>
                        <a:r>
                          <a:rPr sz="2400" dirty="0"/>
                          <a:t>nce z axis</a:t>
                        </a:r>
                      </a:p>
                    </p:txBody>
                  </p:sp>
                  <p:grpSp>
                    <p:nvGrpSpPr>
                      <p:cNvPr id="25" name="群組">
                        <a:extLst>
                          <a:ext uri="{FF2B5EF4-FFF2-40B4-BE49-F238E27FC236}">
                            <a16:creationId xmlns:a16="http://schemas.microsoft.com/office/drawing/2014/main" id="{187DB6FD-DB0A-4BD2-B9B1-C2BCE28B02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626" y="0"/>
                        <a:ext cx="16524618" cy="6013344"/>
                        <a:chOff x="37627" y="1"/>
                        <a:chExt cx="16524617" cy="6013342"/>
                      </a:xfrm>
                    </p:grpSpPr>
                    <p:sp>
                      <p:nvSpPr>
                        <p:cNvPr id="33" name="世界">
                          <a:extLst>
                            <a:ext uri="{FF2B5EF4-FFF2-40B4-BE49-F238E27FC236}">
                              <a16:creationId xmlns:a16="http://schemas.microsoft.com/office/drawing/2014/main" id="{3E53FE5E-B766-4F3E-9696-71F0340E1E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48789" y="2"/>
                          <a:ext cx="6013342" cy="60133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10800" y="0"/>
                              </a:moveTo>
                              <a:cubicBezTo>
                                <a:pt x="4845" y="0"/>
                                <a:pt x="0" y="4845"/>
                                <a:pt x="0" y="10800"/>
                              </a:cubicBezTo>
                              <a:cubicBezTo>
                                <a:pt x="0" y="16755"/>
                                <a:pt x="4845" y="21600"/>
                                <a:pt x="10800" y="21600"/>
                              </a:cubicBezTo>
                              <a:cubicBezTo>
                                <a:pt x="16755" y="21600"/>
                                <a:pt x="21600" y="16755"/>
                                <a:pt x="21600" y="10800"/>
                              </a:cubicBezTo>
                              <a:cubicBezTo>
                                <a:pt x="21600" y="4845"/>
                                <a:pt x="16755" y="0"/>
                                <a:pt x="10800" y="0"/>
                              </a:cubicBezTo>
                              <a:close/>
                              <a:moveTo>
                                <a:pt x="11993" y="938"/>
                              </a:moveTo>
                              <a:cubicBezTo>
                                <a:pt x="14122" y="1194"/>
                                <a:pt x="16044" y="2125"/>
                                <a:pt x="17542" y="3512"/>
                              </a:cubicBezTo>
                              <a:cubicBezTo>
                                <a:pt x="16898" y="4108"/>
                                <a:pt x="16188" y="4611"/>
                                <a:pt x="15429" y="5012"/>
                              </a:cubicBezTo>
                              <a:cubicBezTo>
                                <a:pt x="15343" y="4850"/>
                                <a:pt x="15255" y="4689"/>
                                <a:pt x="15162" y="4531"/>
                              </a:cubicBezTo>
                              <a:cubicBezTo>
                                <a:pt x="14347" y="3140"/>
                                <a:pt x="13267" y="1918"/>
                                <a:pt x="11993" y="938"/>
                              </a:cubicBezTo>
                              <a:close/>
                              <a:moveTo>
                                <a:pt x="9560" y="943"/>
                              </a:moveTo>
                              <a:cubicBezTo>
                                <a:pt x="8289" y="1922"/>
                                <a:pt x="7211" y="3142"/>
                                <a:pt x="6397" y="4531"/>
                              </a:cubicBezTo>
                              <a:cubicBezTo>
                                <a:pt x="6308" y="4684"/>
                                <a:pt x="6222" y="4839"/>
                                <a:pt x="6139" y="4995"/>
                              </a:cubicBezTo>
                              <a:cubicBezTo>
                                <a:pt x="5392" y="4597"/>
                                <a:pt x="4693" y="4100"/>
                                <a:pt x="4058" y="3512"/>
                              </a:cubicBezTo>
                              <a:cubicBezTo>
                                <a:pt x="5545" y="2136"/>
                                <a:pt x="7450" y="1207"/>
                                <a:pt x="9560" y="943"/>
                              </a:cubicBezTo>
                              <a:close/>
                              <a:moveTo>
                                <a:pt x="10366" y="1421"/>
                              </a:moveTo>
                              <a:lnTo>
                                <a:pt x="10366" y="6141"/>
                              </a:lnTo>
                              <a:cubicBezTo>
                                <a:pt x="9165" y="6090"/>
                                <a:pt x="8002" y="5827"/>
                                <a:pt x="6920" y="5368"/>
                              </a:cubicBezTo>
                              <a:cubicBezTo>
                                <a:pt x="6992" y="5234"/>
                                <a:pt x="7066" y="5100"/>
                                <a:pt x="7143" y="4968"/>
                              </a:cubicBezTo>
                              <a:cubicBezTo>
                                <a:pt x="7960" y="3575"/>
                                <a:pt x="9062" y="2365"/>
                                <a:pt x="10366" y="1421"/>
                              </a:cubicBezTo>
                              <a:close/>
                              <a:moveTo>
                                <a:pt x="11234" y="1451"/>
                              </a:moveTo>
                              <a:cubicBezTo>
                                <a:pt x="12520" y="2391"/>
                                <a:pt x="13607" y="3589"/>
                                <a:pt x="14415" y="4968"/>
                              </a:cubicBezTo>
                              <a:cubicBezTo>
                                <a:pt x="14495" y="5104"/>
                                <a:pt x="14572" y="5244"/>
                                <a:pt x="14646" y="5383"/>
                              </a:cubicBezTo>
                              <a:cubicBezTo>
                                <a:pt x="13574" y="5833"/>
                                <a:pt x="12424" y="6090"/>
                                <a:pt x="11234" y="6141"/>
                              </a:cubicBezTo>
                              <a:lnTo>
                                <a:pt x="11234" y="1451"/>
                              </a:lnTo>
                              <a:close/>
                              <a:moveTo>
                                <a:pt x="3448" y="4128"/>
                              </a:moveTo>
                              <a:cubicBezTo>
                                <a:pt x="4152" y="4783"/>
                                <a:pt x="4928" y="5335"/>
                                <a:pt x="5759" y="5775"/>
                              </a:cubicBezTo>
                              <a:cubicBezTo>
                                <a:pt x="5120" y="7219"/>
                                <a:pt x="4759" y="8779"/>
                                <a:pt x="4701" y="10368"/>
                              </a:cubicBezTo>
                              <a:lnTo>
                                <a:pt x="876" y="10368"/>
                              </a:lnTo>
                              <a:cubicBezTo>
                                <a:pt x="979" y="7972"/>
                                <a:pt x="1935" y="5793"/>
                                <a:pt x="3448" y="4128"/>
                              </a:cubicBezTo>
                              <a:close/>
                              <a:moveTo>
                                <a:pt x="18152" y="4128"/>
                              </a:moveTo>
                              <a:cubicBezTo>
                                <a:pt x="19665" y="5793"/>
                                <a:pt x="20621" y="7972"/>
                                <a:pt x="20724" y="10368"/>
                              </a:cubicBezTo>
                              <a:lnTo>
                                <a:pt x="16858" y="10368"/>
                              </a:lnTo>
                              <a:cubicBezTo>
                                <a:pt x="16800" y="8785"/>
                                <a:pt x="16441" y="7231"/>
                                <a:pt x="15807" y="5792"/>
                              </a:cubicBezTo>
                              <a:cubicBezTo>
                                <a:pt x="16650" y="5349"/>
                                <a:pt x="17439" y="4792"/>
                                <a:pt x="18152" y="4128"/>
                              </a:cubicBezTo>
                              <a:close/>
                              <a:moveTo>
                                <a:pt x="6541" y="6148"/>
                              </a:moveTo>
                              <a:cubicBezTo>
                                <a:pt x="7739" y="6662"/>
                                <a:pt x="9031" y="6956"/>
                                <a:pt x="10366" y="7008"/>
                              </a:cubicBezTo>
                              <a:lnTo>
                                <a:pt x="10366" y="10368"/>
                              </a:lnTo>
                              <a:lnTo>
                                <a:pt x="5569" y="10368"/>
                              </a:lnTo>
                              <a:cubicBezTo>
                                <a:pt x="5626" y="8908"/>
                                <a:pt x="5956" y="7475"/>
                                <a:pt x="6541" y="6148"/>
                              </a:cubicBezTo>
                              <a:close/>
                              <a:moveTo>
                                <a:pt x="15024" y="6163"/>
                              </a:moveTo>
                              <a:cubicBezTo>
                                <a:pt x="15604" y="7486"/>
                                <a:pt x="15934" y="8914"/>
                                <a:pt x="15991" y="10368"/>
                              </a:cubicBezTo>
                              <a:lnTo>
                                <a:pt x="11234" y="10368"/>
                              </a:lnTo>
                              <a:lnTo>
                                <a:pt x="11234" y="7008"/>
                              </a:lnTo>
                              <a:cubicBezTo>
                                <a:pt x="12557" y="6956"/>
                                <a:pt x="13835" y="6668"/>
                                <a:pt x="15024" y="6163"/>
                              </a:cubicBezTo>
                              <a:close/>
                              <a:moveTo>
                                <a:pt x="876" y="11234"/>
                              </a:moveTo>
                              <a:lnTo>
                                <a:pt x="4700" y="11234"/>
                              </a:lnTo>
                              <a:cubicBezTo>
                                <a:pt x="4753" y="12849"/>
                                <a:pt x="5119" y="14437"/>
                                <a:pt x="5773" y="15903"/>
                              </a:cubicBezTo>
                              <a:cubicBezTo>
                                <a:pt x="4953" y="16335"/>
                                <a:pt x="4185" y="16876"/>
                                <a:pt x="3488" y="17518"/>
                              </a:cubicBezTo>
                              <a:cubicBezTo>
                                <a:pt x="1952" y="15847"/>
                                <a:pt x="980" y="13652"/>
                                <a:pt x="876" y="11234"/>
                              </a:cubicBezTo>
                              <a:close/>
                              <a:moveTo>
                                <a:pt x="5567" y="11234"/>
                              </a:moveTo>
                              <a:lnTo>
                                <a:pt x="10366" y="11234"/>
                              </a:lnTo>
                              <a:lnTo>
                                <a:pt x="10366" y="14676"/>
                              </a:lnTo>
                              <a:cubicBezTo>
                                <a:pt x="9036" y="14728"/>
                                <a:pt x="7749" y="15021"/>
                                <a:pt x="6554" y="15532"/>
                              </a:cubicBezTo>
                              <a:cubicBezTo>
                                <a:pt x="5955" y="14182"/>
                                <a:pt x="5619" y="12720"/>
                                <a:pt x="5567" y="11234"/>
                              </a:cubicBezTo>
                              <a:close/>
                              <a:moveTo>
                                <a:pt x="11234" y="11234"/>
                              </a:moveTo>
                              <a:lnTo>
                                <a:pt x="15992" y="11234"/>
                              </a:lnTo>
                              <a:cubicBezTo>
                                <a:pt x="15940" y="12714"/>
                                <a:pt x="15605" y="14169"/>
                                <a:pt x="15010" y="15515"/>
                              </a:cubicBezTo>
                              <a:cubicBezTo>
                                <a:pt x="13825" y="15013"/>
                                <a:pt x="12552" y="14728"/>
                                <a:pt x="11234" y="14676"/>
                              </a:cubicBezTo>
                              <a:lnTo>
                                <a:pt x="11234" y="11234"/>
                              </a:lnTo>
                              <a:close/>
                              <a:moveTo>
                                <a:pt x="16860" y="11234"/>
                              </a:moveTo>
                              <a:lnTo>
                                <a:pt x="20724" y="11234"/>
                              </a:lnTo>
                              <a:cubicBezTo>
                                <a:pt x="20620" y="13652"/>
                                <a:pt x="19648" y="15847"/>
                                <a:pt x="18112" y="17518"/>
                              </a:cubicBezTo>
                              <a:cubicBezTo>
                                <a:pt x="17406" y="16867"/>
                                <a:pt x="16627" y="16321"/>
                                <a:pt x="15795" y="15886"/>
                              </a:cubicBezTo>
                              <a:cubicBezTo>
                                <a:pt x="16444" y="14425"/>
                                <a:pt x="16807" y="12842"/>
                                <a:pt x="16860" y="11234"/>
                              </a:cubicBezTo>
                              <a:close/>
                              <a:moveTo>
                                <a:pt x="10366" y="15544"/>
                              </a:moveTo>
                              <a:lnTo>
                                <a:pt x="10366" y="20226"/>
                              </a:lnTo>
                              <a:cubicBezTo>
                                <a:pt x="9026" y="19256"/>
                                <a:pt x="7899" y="18005"/>
                                <a:pt x="7077" y="16566"/>
                              </a:cubicBezTo>
                              <a:cubicBezTo>
                                <a:pt x="7029" y="16481"/>
                                <a:pt x="6982" y="16396"/>
                                <a:pt x="6936" y="16310"/>
                              </a:cubicBezTo>
                              <a:cubicBezTo>
                                <a:pt x="8013" y="15855"/>
                                <a:pt x="9170" y="15594"/>
                                <a:pt x="10366" y="15544"/>
                              </a:cubicBezTo>
                              <a:close/>
                              <a:moveTo>
                                <a:pt x="11234" y="15544"/>
                              </a:moveTo>
                              <a:cubicBezTo>
                                <a:pt x="12418" y="15594"/>
                                <a:pt x="13563" y="15849"/>
                                <a:pt x="14631" y="16295"/>
                              </a:cubicBezTo>
                              <a:cubicBezTo>
                                <a:pt x="14582" y="16386"/>
                                <a:pt x="14532" y="16476"/>
                                <a:pt x="14480" y="16566"/>
                              </a:cubicBezTo>
                              <a:cubicBezTo>
                                <a:pt x="13667" y="17990"/>
                                <a:pt x="12556" y="19230"/>
                                <a:pt x="11234" y="20196"/>
                              </a:cubicBezTo>
                              <a:lnTo>
                                <a:pt x="11234" y="15544"/>
                              </a:lnTo>
                              <a:close/>
                              <a:moveTo>
                                <a:pt x="15415" y="16666"/>
                              </a:moveTo>
                              <a:cubicBezTo>
                                <a:pt x="16162" y="17059"/>
                                <a:pt x="16861" y="17548"/>
                                <a:pt x="17498" y="18131"/>
                              </a:cubicBezTo>
                              <a:cubicBezTo>
                                <a:pt x="16023" y="19479"/>
                                <a:pt x="14143" y="20390"/>
                                <a:pt x="12062" y="20655"/>
                              </a:cubicBezTo>
                              <a:cubicBezTo>
                                <a:pt x="13343" y="19655"/>
                                <a:pt x="14426" y="18410"/>
                                <a:pt x="15233" y="16997"/>
                              </a:cubicBezTo>
                              <a:cubicBezTo>
                                <a:pt x="15295" y="16887"/>
                                <a:pt x="15356" y="16777"/>
                                <a:pt x="15415" y="16666"/>
                              </a:cubicBezTo>
                              <a:close/>
                              <a:moveTo>
                                <a:pt x="6153" y="16683"/>
                              </a:moveTo>
                              <a:cubicBezTo>
                                <a:pt x="6209" y="16788"/>
                                <a:pt x="6267" y="16893"/>
                                <a:pt x="6326" y="16997"/>
                              </a:cubicBezTo>
                              <a:cubicBezTo>
                                <a:pt x="7132" y="18407"/>
                                <a:pt x="8212" y="19649"/>
                                <a:pt x="9489" y="20648"/>
                              </a:cubicBezTo>
                              <a:cubicBezTo>
                                <a:pt x="7428" y="20375"/>
                                <a:pt x="5565" y="19468"/>
                                <a:pt x="4102" y="18131"/>
                              </a:cubicBezTo>
                              <a:cubicBezTo>
                                <a:pt x="4730" y="17557"/>
                                <a:pt x="5418" y="17073"/>
                                <a:pt x="6153" y="16683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alpha val="15000"/>
                          </a:schemeClr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 defTabSz="821531">
                            <a:defRPr sz="3000">
                              <a:solidFill>
                                <a:srgbClr val="FFFFFF"/>
                              </a:solidFill>
                              <a:latin typeface="Helvetica Neue Medium"/>
                              <a:ea typeface="Helvetica Neue Medium"/>
                              <a:cs typeface="Helvetica Neue Medium"/>
                              <a:sym typeface="Helvetica Neue Medium"/>
                            </a:defRPr>
                          </a:pPr>
                          <a:endParaRPr dirty="0"/>
                        </a:p>
                      </p:txBody>
                    </p:sp>
                    <p:sp>
                      <p:nvSpPr>
                        <p:cNvPr id="34" name="線條">
                          <a:extLst>
                            <a:ext uri="{FF2B5EF4-FFF2-40B4-BE49-F238E27FC236}">
                              <a16:creationId xmlns:a16="http://schemas.microsoft.com/office/drawing/2014/main" id="{FDE69FEA-2FA7-4BCD-80E1-F786DDF16A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7546" y="3006670"/>
                          <a:ext cx="9346915" cy="1"/>
                        </a:xfrm>
                        <a:prstGeom prst="line">
                          <a:avLst/>
                        </a:prstGeom>
                        <a:noFill/>
                        <a:ln w="63500" cap="flat">
                          <a:solidFill>
                            <a:srgbClr val="000000"/>
                          </a:solidFill>
                          <a:prstDash val="solid"/>
                          <a:miter lim="400000"/>
                          <a:tailEnd type="triangle" w="med" len="med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 defTabSz="821531">
                            <a:defRPr sz="3000">
                              <a:solidFill>
                                <a:srgbClr val="FFFFFF"/>
                              </a:solidFill>
                              <a:latin typeface="Helvetica Neue Medium"/>
                              <a:ea typeface="Helvetica Neue Medium"/>
                              <a:cs typeface="Helvetica Neue Medium"/>
                              <a:sym typeface="Helvetica Neue Medium"/>
                            </a:defRPr>
                          </a:pPr>
                          <a:endParaRPr/>
                        </a:p>
                      </p:txBody>
                    </p:sp>
                    <p:grpSp>
                      <p:nvGrpSpPr>
                        <p:cNvPr id="35" name="群組">
                          <a:extLst>
                            <a:ext uri="{FF2B5EF4-FFF2-40B4-BE49-F238E27FC236}">
                              <a16:creationId xmlns:a16="http://schemas.microsoft.com/office/drawing/2014/main" id="{CD4B2118-3484-47D9-B4C3-620208A493E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20940000">
                          <a:off x="37627" y="1899596"/>
                          <a:ext cx="15010756" cy="2616093"/>
                          <a:chOff x="-75450" y="0"/>
                          <a:chExt cx="15010754" cy="2616092"/>
                        </a:xfrm>
                      </p:grpSpPr>
                      <p:sp>
                        <p:nvSpPr>
                          <p:cNvPr id="37" name="連接線">
                            <a:extLst>
                              <a:ext uri="{FF2B5EF4-FFF2-40B4-BE49-F238E27FC236}">
                                <a16:creationId xmlns:a16="http://schemas.microsoft.com/office/drawing/2014/main" id="{82DC6E5C-8F13-4C89-B7C0-5C6717C760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62969" y="1162736"/>
                            <a:ext cx="5153854" cy="1453357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0" y="0"/>
                                </a:moveTo>
                                <a:lnTo>
                                  <a:pt x="21600" y="2160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  <a:alpha val="15000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  <p:pic>
                        <p:nvPicPr>
                          <p:cNvPr id="38" name="線條 線條" descr="線條 線條">
                            <a:extLst>
                              <a:ext uri="{FF2B5EF4-FFF2-40B4-BE49-F238E27FC236}">
                                <a16:creationId xmlns:a16="http://schemas.microsoft.com/office/drawing/2014/main" id="{C393D980-AB3A-4D87-9402-A5F62ED05360}"/>
                              </a:ext>
                            </a:extLst>
                          </p:cNvPr>
                          <p:cNvPicPr>
                            <a:picLocks/>
                          </p:cNvPicPr>
                          <p:nvPr/>
                        </p:nvPicPr>
                        <p:blipFill>
                          <a:blip r:embed="rId3">
                            <a:alphaModFix amt="2000"/>
                          </a:blip>
                          <a:stretch>
                            <a:fillRect/>
                          </a:stretch>
                        </p:blipFill>
                        <p:spPr>
                          <a:xfrm rot="21290865">
                            <a:off x="7134369" y="852262"/>
                            <a:ext cx="7810442" cy="139701"/>
                          </a:xfrm>
                          <a:prstGeom prst="rect">
                            <a:avLst/>
                          </a:prstGeom>
                          <a:effectLst/>
                        </p:spPr>
                      </p:pic>
                      <p:pic>
                        <p:nvPicPr>
                          <p:cNvPr id="39" name="線條 線條" descr="線條 線條">
                            <a:extLst>
                              <a:ext uri="{FF2B5EF4-FFF2-40B4-BE49-F238E27FC236}">
                                <a16:creationId xmlns:a16="http://schemas.microsoft.com/office/drawing/2014/main" id="{41C93000-A268-4C4F-8E2E-4BBF59BB88B5}"/>
                              </a:ext>
                            </a:extLst>
                          </p:cNvPr>
                          <p:cNvPicPr>
                            <a:picLocks/>
                          </p:cNvPicPr>
                          <p:nvPr/>
                        </p:nvPicPr>
                        <p:blipFill>
                          <a:blip r:embed="rId3">
                            <a:alphaModFix amt="2000"/>
                          </a:blip>
                          <a:stretch>
                            <a:fillRect/>
                          </a:stretch>
                        </p:blipFill>
                        <p:spPr>
                          <a:xfrm rot="11088000">
                            <a:off x="-83302" y="742659"/>
                            <a:ext cx="7810442" cy="139701"/>
                          </a:xfrm>
                          <a:prstGeom prst="rect">
                            <a:avLst/>
                          </a:prstGeom>
                          <a:effectLst/>
                        </p:spPr>
                      </p:pic>
                      <p:sp>
                        <p:nvSpPr>
                          <p:cNvPr id="40" name="連接線">
                            <a:extLst>
                              <a:ext uri="{FF2B5EF4-FFF2-40B4-BE49-F238E27FC236}">
                                <a16:creationId xmlns:a16="http://schemas.microsoft.com/office/drawing/2014/main" id="{0A6F7697-E127-4F1E-BC41-22310599A6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43480" y="483832"/>
                            <a:ext cx="5299132" cy="577264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0" y="21600"/>
                                </a:moveTo>
                                <a:lnTo>
                                  <a:pt x="21600" y="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  <a:alpha val="15000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  <p:sp>
                        <p:nvSpPr>
                          <p:cNvPr id="41" name="連接線">
                            <a:extLst>
                              <a:ext uri="{FF2B5EF4-FFF2-40B4-BE49-F238E27FC236}">
                                <a16:creationId xmlns:a16="http://schemas.microsoft.com/office/drawing/2014/main" id="{B3F65BED-1C0B-449B-B7AE-8C8EF95A4F1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84725" y="757199"/>
                            <a:ext cx="5552517" cy="36540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21600" y="21600"/>
                                </a:move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  <p:sp>
                        <p:nvSpPr>
                          <p:cNvPr id="42" name="連接線">
                            <a:extLst>
                              <a:ext uri="{FF2B5EF4-FFF2-40B4-BE49-F238E27FC236}">
                                <a16:creationId xmlns:a16="http://schemas.microsoft.com/office/drawing/2014/main" id="{F1A5446C-37AA-470F-89A5-F7DD385320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935069" y="1111225"/>
                            <a:ext cx="5356697" cy="40586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0" y="0"/>
                                </a:moveTo>
                                <a:lnTo>
                                  <a:pt x="21600" y="2160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  <p:sp>
                        <p:nvSpPr>
                          <p:cNvPr id="43" name="連接線">
                            <a:extLst>
                              <a:ext uri="{FF2B5EF4-FFF2-40B4-BE49-F238E27FC236}">
                                <a16:creationId xmlns:a16="http://schemas.microsoft.com/office/drawing/2014/main" id="{0D230276-2691-48A6-9B13-A2703ACDA3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996619" y="0"/>
                            <a:ext cx="4346862" cy="106109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wd2" y="hd2"/>
                              </a:cxn>
                              <a:cxn ang="5400000">
                                <a:pos x="wd2" y="hd2"/>
                              </a:cxn>
                              <a:cxn ang="10800000">
                                <a:pos x="wd2" y="hd2"/>
                              </a:cxn>
                              <a:cxn ang="16200000">
                                <a:pos x="wd2" y="hd2"/>
                              </a:cxn>
                            </a:cxnLst>
                            <a:rect l="0" t="0" r="r" b="b"/>
                            <a:pathLst>
                              <a:path w="21600" h="21600" extrusionOk="0">
                                <a:moveTo>
                                  <a:pt x="21600" y="21600"/>
                                </a:move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50800" cap="flat">
                            <a:solidFill>
                              <a:schemeClr val="accent5">
                                <a:lumOff val="-29866"/>
                                <a:alpha val="15000"/>
                              </a:schemeClr>
                            </a:solidFill>
                            <a:prstDash val="solid"/>
                            <a:miter lim="400000"/>
                            <a:tailEnd type="triangle" w="med" len="med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/>
                          </a:p>
                        </p:txBody>
                      </p:sp>
                    </p:grpSp>
                    <p:pic>
                      <p:nvPicPr>
                        <p:cNvPr id="36" name="線條 線條" descr="線條 線條">
                          <a:extLst>
                            <a:ext uri="{FF2B5EF4-FFF2-40B4-BE49-F238E27FC236}">
                              <a16:creationId xmlns:a16="http://schemas.microsoft.com/office/drawing/2014/main" id="{7D6225AD-5ED6-43FB-9F47-A689BCE69E7B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>
                        <a:blip r:embed="rId4">
                          <a:alphaModFix amt="2000"/>
                        </a:blip>
                        <a:stretch>
                          <a:fillRect/>
                        </a:stretch>
                      </p:blipFill>
                      <p:spPr>
                        <a:xfrm rot="401451">
                          <a:off x="7184498" y="3310251"/>
                          <a:ext cx="9377746" cy="139701"/>
                        </a:xfrm>
                        <a:prstGeom prst="rect">
                          <a:avLst/>
                        </a:prstGeom>
                        <a:effectLst/>
                      </p:spPr>
                    </p:pic>
                  </p:grpSp>
                  <p:sp>
                    <p:nvSpPr>
                      <p:cNvPr id="26" name="線條">
                        <a:extLst>
                          <a:ext uri="{FF2B5EF4-FFF2-40B4-BE49-F238E27FC236}">
                            <a16:creationId xmlns:a16="http://schemas.microsoft.com/office/drawing/2014/main" id="{120A4C9F-2A54-408B-B993-4D29257307A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9860447" y="2447962"/>
                        <a:ext cx="260130" cy="58657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grpSp>
                    <p:nvGrpSpPr>
                      <p:cNvPr id="27" name="群組">
                        <a:extLst>
                          <a:ext uri="{FF2B5EF4-FFF2-40B4-BE49-F238E27FC236}">
                            <a16:creationId xmlns:a16="http://schemas.microsoft.com/office/drawing/2014/main" id="{A3E6583A-4F95-476D-BF3C-D6F298A76C7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563190" y="2322693"/>
                        <a:ext cx="638180" cy="1384918"/>
                        <a:chOff x="0" y="0"/>
                        <a:chExt cx="638179" cy="1384916"/>
                      </a:xfrm>
                    </p:grpSpPr>
                    <p:sp>
                      <p:nvSpPr>
                        <p:cNvPr id="31" name="橢圓形">
                          <a:extLst>
                            <a:ext uri="{FF2B5EF4-FFF2-40B4-BE49-F238E27FC236}">
                              <a16:creationId xmlns:a16="http://schemas.microsoft.com/office/drawing/2014/main" id="{93B49973-16F0-49B8-A68F-861045676E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0" y="24098"/>
                          <a:ext cx="638180" cy="1360819"/>
                        </a:xfrm>
                        <a:prstGeom prst="ellipse">
                          <a:avLst/>
                        </a:prstGeom>
                        <a:noFill/>
                        <a:ln w="50800" cap="flat">
                          <a:solidFill>
                            <a:srgbClr val="000000"/>
                          </a:solidFill>
                          <a:prstDash val="sysDot"/>
                          <a:miter lim="400000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 defTabSz="821531">
                            <a:defRPr sz="3000">
                              <a:solidFill>
                                <a:srgbClr val="FFFFFF"/>
                              </a:solidFill>
                              <a:latin typeface="Helvetica Neue Medium"/>
                              <a:ea typeface="Helvetica Neue Medium"/>
                              <a:cs typeface="Helvetica Neue Medium"/>
                              <a:sym typeface="Helvetica Neue Medium"/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32" name="線條">
                          <a:extLst>
                            <a:ext uri="{FF2B5EF4-FFF2-40B4-BE49-F238E27FC236}">
                              <a16:creationId xmlns:a16="http://schemas.microsoft.com/office/drawing/2014/main" id="{551B79B4-FB7E-4460-8B99-E722E9916E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319089" y="-1"/>
                          <a:ext cx="1" cy="729656"/>
                        </a:xfrm>
                        <a:prstGeom prst="line">
                          <a:avLst/>
                        </a:prstGeom>
                        <a:noFill/>
                        <a:ln w="50800" cap="flat">
                          <a:solidFill>
                            <a:srgbClr val="000000"/>
                          </a:solidFill>
                          <a:prstDash val="sysDot"/>
                          <a:miter lim="400000"/>
                        </a:ln>
                        <a:effectLst/>
                      </p:spPr>
                      <p:txBody>
                        <a:bodyPr wrap="square" lIns="71437" tIns="71437" rIns="71437" bIns="71437" numCol="1" anchor="ctr">
                          <a:noAutofit/>
                        </a:bodyPr>
                        <a:lstStyle/>
                        <a:p>
                          <a:pPr defTabSz="821531">
                            <a:defRPr sz="3000">
                              <a:solidFill>
                                <a:srgbClr val="FFFFFF"/>
                              </a:solidFill>
                              <a:latin typeface="Helvetica Neue Medium"/>
                              <a:ea typeface="Helvetica Neue Medium"/>
                              <a:cs typeface="Helvetica Neue Medium"/>
                              <a:sym typeface="Helvetica Neue Medium"/>
                            </a:defRPr>
                          </a:pPr>
                          <a:endParaRPr/>
                        </a:p>
                      </p:txBody>
                    </p:sp>
                  </p:grpSp>
                  <p:sp>
                    <p:nvSpPr>
                      <p:cNvPr id="28" name="φ1">
                        <a:extLst>
                          <a:ext uri="{FF2B5EF4-FFF2-40B4-BE49-F238E27FC236}">
                            <a16:creationId xmlns:a16="http://schemas.microsoft.com/office/drawing/2014/main" id="{D286073C-9AB7-4484-8651-9DB0613D63B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77478" y="2253817"/>
                        <a:ext cx="962390" cy="738763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</a:ext>
                      </a:extLst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200" b="1">
                            <a:solidFill>
                              <a:schemeClr val="accent5">
                                <a:lumOff val="-29866"/>
                              </a:schemeClr>
                            </a:solidFill>
                          </a:defRPr>
                        </a:pPr>
                        <a:r>
                          <a:rPr sz="2400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φ</a:t>
                        </a:r>
                        <a:r>
                          <a:rPr sz="2400" baseline="-5999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1</a:t>
                        </a:r>
                      </a:p>
                    </p:txBody>
                  </p:sp>
                  <p:sp>
                    <p:nvSpPr>
                      <p:cNvPr id="29" name="線條">
                        <a:extLst>
                          <a:ext uri="{FF2B5EF4-FFF2-40B4-BE49-F238E27FC236}">
                            <a16:creationId xmlns:a16="http://schemas.microsoft.com/office/drawing/2014/main" id="{C8B60AB1-EA6B-4F21-9D06-455CFBFDCB4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7476376" y="2509836"/>
                        <a:ext cx="2612806" cy="499538"/>
                      </a:xfrm>
                      <a:prstGeom prst="line">
                        <a:avLst/>
                      </a:prstGeom>
                      <a:noFill/>
                      <a:ln w="88900" cap="flat">
                        <a:solidFill>
                          <a:schemeClr val="accent3">
                            <a:hueOff val="362282"/>
                            <a:satOff val="31803"/>
                            <a:lumOff val="-18242"/>
                          </a:schemeClr>
                        </a:solidFill>
                        <a:prstDash val="solid"/>
                        <a:miter lim="400000"/>
                        <a:tailEnd type="arrow" w="med" len="med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0" name="Δη = η1 — η2">
                        <a:extLst>
                          <a:ext uri="{FF2B5EF4-FFF2-40B4-BE49-F238E27FC236}">
                            <a16:creationId xmlns:a16="http://schemas.microsoft.com/office/drawing/2014/main" id="{C1A2AE03-69A7-4BDD-A37B-9E7883B4689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9953" y="1882831"/>
                        <a:ext cx="3506354" cy="623419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  </a:ext>
                      </a:extLst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defRPr sz="3200" b="1">
                            <a:solidFill>
                              <a:schemeClr val="accent3">
                                <a:hueOff val="914338"/>
                                <a:satOff val="31515"/>
                                <a:lumOff val="-30790"/>
                              </a:schemeClr>
                            </a:solidFill>
                          </a:defRPr>
                        </a:pPr>
                        <a:r>
                          <a:rPr sz="2000" dirty="0" err="1"/>
                          <a:t>Δη</a:t>
                        </a:r>
                        <a:r>
                          <a:rPr sz="2000" dirty="0"/>
                          <a:t> = η</a:t>
                        </a:r>
                        <a:r>
                          <a:rPr sz="2000" baseline="-5999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1 </a:t>
                        </a:r>
                        <a:r>
                          <a:rPr lang="en-US" sz="2000" baseline="250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-</a:t>
                        </a:r>
                        <a:r>
                          <a:rPr sz="2000" baseline="-5999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 </a:t>
                        </a:r>
                        <a:r>
                          <a:rPr sz="2000" dirty="0"/>
                          <a:t>η</a:t>
                        </a:r>
                        <a:r>
                          <a:rPr sz="2000" baseline="-5999" dirty="0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2 </a:t>
                        </a:r>
                      </a:p>
                    </p:txBody>
                  </p:sp>
                </p:grpSp>
              </p:grpSp>
            </p:grpSp>
            <p:sp>
              <p:nvSpPr>
                <p:cNvPr id="15" name="trigger particle">
                  <a:extLst>
                    <a:ext uri="{FF2B5EF4-FFF2-40B4-BE49-F238E27FC236}">
                      <a16:creationId xmlns:a16="http://schemas.microsoft.com/office/drawing/2014/main" id="{26D6E9A1-AECB-46D8-B14B-F8FBB6B6CB61}"/>
                    </a:ext>
                  </a:extLst>
                </p:cNvPr>
                <p:cNvSpPr txBox="1"/>
                <p:nvPr/>
              </p:nvSpPr>
              <p:spPr>
                <a:xfrm>
                  <a:off x="8570014" y="1094603"/>
                  <a:ext cx="3428759" cy="11982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defTabSz="821531">
                    <a:defRPr sz="3200" b="1">
                      <a:solidFill>
                        <a:schemeClr val="accent3">
                          <a:hueOff val="362282"/>
                          <a:satOff val="31803"/>
                          <a:lumOff val="-18242"/>
                        </a:schemeClr>
                      </a:solidFill>
                    </a:defRPr>
                  </a:lvl1pPr>
                </a:lstStyle>
                <a:p>
                  <a:r>
                    <a:rPr sz="2000" dirty="0"/>
                    <a:t>trigger particle</a:t>
                  </a:r>
                </a:p>
              </p:txBody>
            </p:sp>
            <p:sp>
              <p:nvSpPr>
                <p:cNvPr id="16" name="形狀">
                  <a:extLst>
                    <a:ext uri="{FF2B5EF4-FFF2-40B4-BE49-F238E27FC236}">
                      <a16:creationId xmlns:a16="http://schemas.microsoft.com/office/drawing/2014/main" id="{089D5AA3-2E27-464C-9E20-7170F0800190}"/>
                    </a:ext>
                  </a:extLst>
                </p:cNvPr>
                <p:cNvSpPr/>
                <p:nvPr/>
              </p:nvSpPr>
              <p:spPr>
                <a:xfrm>
                  <a:off x="5190628" y="2335714"/>
                  <a:ext cx="568672" cy="134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9" h="21526" extrusionOk="0">
                      <a:moveTo>
                        <a:pt x="9866" y="0"/>
                      </a:moveTo>
                      <a:lnTo>
                        <a:pt x="10280" y="10773"/>
                      </a:lnTo>
                      <a:lnTo>
                        <a:pt x="8" y="15582"/>
                      </a:lnTo>
                      <a:cubicBezTo>
                        <a:pt x="-115" y="17248"/>
                        <a:pt x="1208" y="18762"/>
                        <a:pt x="3488" y="19945"/>
                      </a:cubicBezTo>
                      <a:cubicBezTo>
                        <a:pt x="4370" y="20402"/>
                        <a:pt x="5423" y="20824"/>
                        <a:pt x="6655" y="21117"/>
                      </a:cubicBezTo>
                      <a:cubicBezTo>
                        <a:pt x="7976" y="21431"/>
                        <a:pt x="9493" y="21600"/>
                        <a:pt x="11127" y="21494"/>
                      </a:cubicBezTo>
                      <a:cubicBezTo>
                        <a:pt x="13444" y="21344"/>
                        <a:pt x="15171" y="20592"/>
                        <a:pt x="16534" y="19773"/>
                      </a:cubicBezTo>
                      <a:cubicBezTo>
                        <a:pt x="19675" y="17889"/>
                        <a:pt x="20643" y="15570"/>
                        <a:pt x="21045" y="13261"/>
                      </a:cubicBezTo>
                      <a:cubicBezTo>
                        <a:pt x="21485" y="10731"/>
                        <a:pt x="21325" y="8152"/>
                        <a:pt x="20141" y="5554"/>
                      </a:cubicBezTo>
                      <a:cubicBezTo>
                        <a:pt x="19613" y="4394"/>
                        <a:pt x="18855" y="3255"/>
                        <a:pt x="17345" y="2291"/>
                      </a:cubicBezTo>
                      <a:cubicBezTo>
                        <a:pt x="15596" y="1175"/>
                        <a:pt x="12951" y="355"/>
                        <a:pt x="9866" y="0"/>
                      </a:cubicBez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7" name="形狀">
                  <a:extLst>
                    <a:ext uri="{FF2B5EF4-FFF2-40B4-BE49-F238E27FC236}">
                      <a16:creationId xmlns:a16="http://schemas.microsoft.com/office/drawing/2014/main" id="{D6AFDD60-1BD5-4A01-8225-3B1B3184DA21}"/>
                    </a:ext>
                  </a:extLst>
                </p:cNvPr>
                <p:cNvSpPr/>
                <p:nvPr/>
              </p:nvSpPr>
              <p:spPr>
                <a:xfrm>
                  <a:off x="9884678" y="2333636"/>
                  <a:ext cx="226283" cy="693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15" y="0"/>
                      </a:moveTo>
                      <a:lnTo>
                        <a:pt x="0" y="21600"/>
                      </a:lnTo>
                      <a:lnTo>
                        <a:pt x="21600" y="4851"/>
                      </a:lnTo>
                      <a:lnTo>
                        <a:pt x="17741" y="2674"/>
                      </a:lnTo>
                      <a:lnTo>
                        <a:pt x="11262" y="1352"/>
                      </a:lnTo>
                      <a:lnTo>
                        <a:pt x="1015" y="0"/>
                      </a:ln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13" name="線條">
                <a:extLst>
                  <a:ext uri="{FF2B5EF4-FFF2-40B4-BE49-F238E27FC236}">
                    <a16:creationId xmlns:a16="http://schemas.microsoft.com/office/drawing/2014/main" id="{E3D5D90D-8592-4A57-96EA-AF1AA8793739}"/>
                  </a:ext>
                </a:extLst>
              </p:cNvPr>
              <p:cNvSpPr/>
              <p:nvPr/>
            </p:nvSpPr>
            <p:spPr>
              <a:xfrm>
                <a:off x="6933020" y="2717536"/>
                <a:ext cx="1075611" cy="373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56" extrusionOk="0">
                    <a:moveTo>
                      <a:pt x="0" y="21456"/>
                    </a:moveTo>
                    <a:cubicBezTo>
                      <a:pt x="2272" y="8201"/>
                      <a:pt x="7005" y="-144"/>
                      <a:pt x="12167" y="2"/>
                    </a:cubicBezTo>
                    <a:cubicBezTo>
                      <a:pt x="15749" y="103"/>
                      <a:pt x="19159" y="4406"/>
                      <a:pt x="21600" y="11904"/>
                    </a:cubicBezTo>
                  </a:path>
                </a:pathLst>
              </a:custGeom>
              <a:noFill/>
              <a:ln w="63500" cap="flat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6" name="群組">
              <a:extLst>
                <a:ext uri="{FF2B5EF4-FFF2-40B4-BE49-F238E27FC236}">
                  <a16:creationId xmlns:a16="http://schemas.microsoft.com/office/drawing/2014/main" id="{023FE743-000A-4879-A6FA-7B1B6AB91A23}"/>
                </a:ext>
              </a:extLst>
            </p:cNvPr>
            <p:cNvGrpSpPr/>
            <p:nvPr/>
          </p:nvGrpSpPr>
          <p:grpSpPr>
            <a:xfrm>
              <a:off x="7946611" y="6882343"/>
              <a:ext cx="1066735" cy="1121044"/>
              <a:chOff x="0" y="-19653"/>
              <a:chExt cx="1066733" cy="1121042"/>
            </a:xfrm>
          </p:grpSpPr>
          <p:sp>
            <p:nvSpPr>
              <p:cNvPr id="10" name="η">
                <a:extLst>
                  <a:ext uri="{FF2B5EF4-FFF2-40B4-BE49-F238E27FC236}">
                    <a16:creationId xmlns:a16="http://schemas.microsoft.com/office/drawing/2014/main" id="{1D9FBA65-0691-48D5-8956-F3504DE34414}"/>
                  </a:ext>
                </a:extLst>
              </p:cNvPr>
              <p:cNvSpPr txBox="1"/>
              <p:nvPr/>
            </p:nvSpPr>
            <p:spPr>
              <a:xfrm>
                <a:off x="286130" y="-19653"/>
                <a:ext cx="646320" cy="11210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>
                  <a:defRPr sz="4500" b="1">
                    <a:solidFill>
                      <a:srgbClr val="0082CC"/>
                    </a:solidFill>
                  </a:defRPr>
                </a:lvl1pPr>
              </a:lstStyle>
              <a:p>
                <a:r>
                  <a:rPr sz="3200" dirty="0"/>
                  <a:t>η</a:t>
                </a:r>
              </a:p>
            </p:txBody>
          </p:sp>
          <p:sp>
            <p:nvSpPr>
              <p:cNvPr id="11" name="連接線">
                <a:extLst>
                  <a:ext uri="{FF2B5EF4-FFF2-40B4-BE49-F238E27FC236}">
                    <a16:creationId xmlns:a16="http://schemas.microsoft.com/office/drawing/2014/main" id="{7E6C1E5D-B07B-4DD6-A369-E249395B3FDD}"/>
                  </a:ext>
                </a:extLst>
              </p:cNvPr>
              <p:cNvSpPr/>
              <p:nvPr/>
            </p:nvSpPr>
            <p:spPr>
              <a:xfrm>
                <a:off x="0" y="0"/>
                <a:ext cx="1066733" cy="235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2" extrusionOk="0">
                    <a:moveTo>
                      <a:pt x="21600" y="0"/>
                    </a:moveTo>
                    <a:cubicBezTo>
                      <a:pt x="15416" y="21343"/>
                      <a:pt x="8216" y="21600"/>
                      <a:pt x="0" y="771"/>
                    </a:cubicBezTo>
                  </a:path>
                </a:pathLst>
              </a:custGeom>
              <a:noFill/>
              <a:ln w="88900" cap="flat">
                <a:solidFill>
                  <a:schemeClr val="accent1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7" name="群組">
              <a:extLst>
                <a:ext uri="{FF2B5EF4-FFF2-40B4-BE49-F238E27FC236}">
                  <a16:creationId xmlns:a16="http://schemas.microsoft.com/office/drawing/2014/main" id="{7B46E29C-9685-46B6-8743-D0D634DDF1A2}"/>
                </a:ext>
              </a:extLst>
            </p:cNvPr>
            <p:cNvGrpSpPr/>
            <p:nvPr/>
          </p:nvGrpSpPr>
          <p:grpSpPr>
            <a:xfrm flipH="1">
              <a:off x="12386904" y="2950848"/>
              <a:ext cx="1009894" cy="1351815"/>
              <a:chOff x="0" y="0"/>
              <a:chExt cx="1009893" cy="1351814"/>
            </a:xfrm>
          </p:grpSpPr>
          <p:sp>
            <p:nvSpPr>
              <p:cNvPr id="8" name="ɸ">
                <a:extLst>
                  <a:ext uri="{FF2B5EF4-FFF2-40B4-BE49-F238E27FC236}">
                    <a16:creationId xmlns:a16="http://schemas.microsoft.com/office/drawing/2014/main" id="{EFBFAF56-6CC6-4398-B08F-528546E44EEA}"/>
                  </a:ext>
                </a:extLst>
              </p:cNvPr>
              <p:cNvSpPr txBox="1"/>
              <p:nvPr/>
            </p:nvSpPr>
            <p:spPr>
              <a:xfrm>
                <a:off x="0" y="542319"/>
                <a:ext cx="572496" cy="8094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4500" b="1">
                    <a:solidFill>
                      <a:srgbClr val="0082CC"/>
                    </a:solidFill>
                  </a:defRPr>
                </a:lvl1pPr>
              </a:lstStyle>
              <a:p>
                <a:r>
                  <a:rPr sz="3200" dirty="0"/>
                  <a:t>ɸ</a:t>
                </a:r>
              </a:p>
            </p:txBody>
          </p:sp>
          <p:sp>
            <p:nvSpPr>
              <p:cNvPr id="9" name="連接線">
                <a:extLst>
                  <a:ext uri="{FF2B5EF4-FFF2-40B4-BE49-F238E27FC236}">
                    <a16:creationId xmlns:a16="http://schemas.microsoft.com/office/drawing/2014/main" id="{0766D996-33EB-4CF2-A599-EAC5338B6273}"/>
                  </a:ext>
                </a:extLst>
              </p:cNvPr>
              <p:cNvSpPr/>
              <p:nvPr/>
            </p:nvSpPr>
            <p:spPr>
              <a:xfrm>
                <a:off x="752393" y="0"/>
                <a:ext cx="257501" cy="1212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50" h="21600" extrusionOk="0">
                    <a:moveTo>
                      <a:pt x="16250" y="0"/>
                    </a:moveTo>
                    <a:cubicBezTo>
                      <a:pt x="-4213" y="6017"/>
                      <a:pt x="-5350" y="13217"/>
                      <a:pt x="12838" y="21600"/>
                    </a:cubicBezTo>
                  </a:path>
                </a:pathLst>
              </a:custGeom>
              <a:noFill/>
              <a:ln w="88900" cap="flat">
                <a:solidFill>
                  <a:schemeClr val="accent1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19B7CE4-9847-45B3-B368-ABFFDEE134F5}"/>
                  </a:ext>
                </a:extLst>
              </p:cNvPr>
              <p:cNvSpPr txBox="1"/>
              <p:nvPr/>
            </p:nvSpPr>
            <p:spPr>
              <a:xfrm>
                <a:off x="1090292" y="4978491"/>
                <a:ext cx="2677172" cy="1074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trk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pair</m:t>
                              </m:r>
                            </m:sup>
                          </m:sSup>
                        </m:num>
                        <m:den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</m:oMath>
                  </m:oMathPara>
                </a14:m>
                <a:endParaRPr lang="ar-AE" sz="28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19B7CE4-9847-45B3-B368-ABFFDEE13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92" y="4978491"/>
                <a:ext cx="2677172" cy="10749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A253248-FC2E-4A47-8CF6-53DA9178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0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F00D9-5F8E-4BF4-860C-DA3AF96F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reduction via event-mixing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41CE-584C-4F35-8167-E69AE6C4A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9879"/>
            <a:ext cx="3503212" cy="3407083"/>
          </a:xfrm>
        </p:spPr>
        <p:txBody>
          <a:bodyPr/>
          <a:lstStyle/>
          <a:p>
            <a:r>
              <a:rPr lang="en-US" dirty="0"/>
              <a:t>Background from random pairing recovered using pairs of tracks from two different events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8053AF69-3320-4A3B-8C56-C47FF82329AC}"/>
              </a:ext>
            </a:extLst>
          </p:cNvPr>
          <p:cNvGrpSpPr/>
          <p:nvPr/>
        </p:nvGrpSpPr>
        <p:grpSpPr>
          <a:xfrm>
            <a:off x="4678563" y="1693128"/>
            <a:ext cx="5396929" cy="5154567"/>
            <a:chOff x="-439255" y="-173685"/>
            <a:chExt cx="11044974" cy="10548973"/>
          </a:xfrm>
        </p:grpSpPr>
        <p:grpSp>
          <p:nvGrpSpPr>
            <p:cNvPr id="5" name="群組">
              <a:extLst>
                <a:ext uri="{FF2B5EF4-FFF2-40B4-BE49-F238E27FC236}">
                  <a16:creationId xmlns:a16="http://schemas.microsoft.com/office/drawing/2014/main" id="{70C20688-4508-4903-92C4-7E97E5FB7193}"/>
                </a:ext>
              </a:extLst>
            </p:cNvPr>
            <p:cNvGrpSpPr/>
            <p:nvPr/>
          </p:nvGrpSpPr>
          <p:grpSpPr>
            <a:xfrm>
              <a:off x="69835" y="5853753"/>
              <a:ext cx="4445001" cy="4521535"/>
              <a:chOff x="0" y="0"/>
              <a:chExt cx="4445000" cy="4521533"/>
            </a:xfrm>
          </p:grpSpPr>
          <p:pic>
            <p:nvPicPr>
              <p:cNvPr id="22" name="tgen_signal_0_20_30_0_0.pdf" descr="tgen_signal_0_20_30_0_0.pdf">
                <a:extLst>
                  <a:ext uri="{FF2B5EF4-FFF2-40B4-BE49-F238E27FC236}">
                    <a16:creationId xmlns:a16="http://schemas.microsoft.com/office/drawing/2014/main" id="{03FB83CC-93DB-4E55-8FAE-06BF6BC49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0" y="162767"/>
                <a:ext cx="4445000" cy="4358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" name="三角形">
                <a:extLst>
                  <a:ext uri="{FF2B5EF4-FFF2-40B4-BE49-F238E27FC236}">
                    <a16:creationId xmlns:a16="http://schemas.microsoft.com/office/drawing/2014/main" id="{C5F7D03E-2A76-4944-9390-2E85FA6D7AE5}"/>
                  </a:ext>
                </a:extLst>
              </p:cNvPr>
              <p:cNvSpPr/>
              <p:nvPr/>
            </p:nvSpPr>
            <p:spPr>
              <a:xfrm rot="10800000" flipH="1">
                <a:off x="83594" y="0"/>
                <a:ext cx="2799998" cy="168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6" name="群組">
              <a:extLst>
                <a:ext uri="{FF2B5EF4-FFF2-40B4-BE49-F238E27FC236}">
                  <a16:creationId xmlns:a16="http://schemas.microsoft.com/office/drawing/2014/main" id="{E0E94F50-634D-497E-B808-BFBF83533FC2}"/>
                </a:ext>
              </a:extLst>
            </p:cNvPr>
            <p:cNvGrpSpPr/>
            <p:nvPr/>
          </p:nvGrpSpPr>
          <p:grpSpPr>
            <a:xfrm>
              <a:off x="6125591" y="5872796"/>
              <a:ext cx="4480128" cy="4483449"/>
              <a:chOff x="0" y="0"/>
              <a:chExt cx="4480127" cy="4483448"/>
            </a:xfrm>
          </p:grpSpPr>
          <p:pic>
            <p:nvPicPr>
              <p:cNvPr id="20" name="tgen_background_0_20_30_0_0.pdf" descr="tgen_background_0_20_30_0_0.pdf">
                <a:extLst>
                  <a:ext uri="{FF2B5EF4-FFF2-40B4-BE49-F238E27FC236}">
                    <a16:creationId xmlns:a16="http://schemas.microsoft.com/office/drawing/2014/main" id="{3B054DB4-B70F-422B-8174-7BA1C5F89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35127" y="124683"/>
                <a:ext cx="4445001" cy="4358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三角形">
                <a:extLst>
                  <a:ext uri="{FF2B5EF4-FFF2-40B4-BE49-F238E27FC236}">
                    <a16:creationId xmlns:a16="http://schemas.microsoft.com/office/drawing/2014/main" id="{9D6BBF53-1110-4415-A6A6-14847EB4A29E}"/>
                  </a:ext>
                </a:extLst>
              </p:cNvPr>
              <p:cNvSpPr/>
              <p:nvPr/>
            </p:nvSpPr>
            <p:spPr>
              <a:xfrm rot="10800000" flipH="1">
                <a:off x="0" y="0"/>
                <a:ext cx="3201871" cy="168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" name="Signal…">
              <a:extLst>
                <a:ext uri="{FF2B5EF4-FFF2-40B4-BE49-F238E27FC236}">
                  <a16:creationId xmlns:a16="http://schemas.microsoft.com/office/drawing/2014/main" id="{81ED1E18-D046-470E-A512-368D2AB7BC66}"/>
                </a:ext>
              </a:extLst>
            </p:cNvPr>
            <p:cNvSpPr/>
            <p:nvPr/>
          </p:nvSpPr>
          <p:spPr>
            <a:xfrm>
              <a:off x="-439255" y="5832656"/>
              <a:ext cx="1790736" cy="1927256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defRPr sz="4200" b="1">
                  <a:solidFill>
                    <a:srgbClr val="017B76"/>
                  </a:solidFill>
                </a:defRPr>
              </a:pPr>
              <a:r>
                <a:rPr sz="2000" dirty="0"/>
                <a:t>Signal</a:t>
              </a:r>
            </a:p>
            <a:p>
              <a:pPr algn="l" defTabSz="821531">
                <a:defRPr sz="2800" b="1">
                  <a:solidFill>
                    <a:srgbClr val="017B76"/>
                  </a:solidFill>
                </a:defRPr>
              </a:pPr>
              <a:r>
                <a:rPr sz="2000" dirty="0"/>
                <a:t>(raw correlation function)</a:t>
              </a:r>
            </a:p>
          </p:txBody>
        </p:sp>
        <p:sp>
          <p:nvSpPr>
            <p:cNvPr id="8" name="Background…">
              <a:extLst>
                <a:ext uri="{FF2B5EF4-FFF2-40B4-BE49-F238E27FC236}">
                  <a16:creationId xmlns:a16="http://schemas.microsoft.com/office/drawing/2014/main" id="{94E423CD-09A1-4E56-91FD-8A3BF180E9DF}"/>
                </a:ext>
              </a:extLst>
            </p:cNvPr>
            <p:cNvSpPr/>
            <p:nvPr/>
          </p:nvSpPr>
          <p:spPr>
            <a:xfrm flipH="1">
              <a:off x="7004812" y="5832656"/>
              <a:ext cx="98407" cy="1927256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defRPr sz="4200" b="1">
                  <a:solidFill>
                    <a:srgbClr val="017B76"/>
                  </a:solidFill>
                </a:defRPr>
              </a:pPr>
              <a:r>
                <a:rPr sz="2000" dirty="0"/>
                <a:t>Background</a:t>
              </a:r>
            </a:p>
            <a:p>
              <a:pPr algn="l" defTabSz="821531">
                <a:defRPr sz="2800" b="1">
                  <a:solidFill>
                    <a:srgbClr val="017B76"/>
                  </a:solidFill>
                </a:defRPr>
              </a:pPr>
              <a:r>
                <a:rPr sz="2000" dirty="0"/>
                <a:t>(random pairing)</a:t>
              </a:r>
            </a:p>
          </p:txBody>
        </p:sp>
        <p:grpSp>
          <p:nvGrpSpPr>
            <p:cNvPr id="9" name="群組">
              <a:extLst>
                <a:ext uri="{FF2B5EF4-FFF2-40B4-BE49-F238E27FC236}">
                  <a16:creationId xmlns:a16="http://schemas.microsoft.com/office/drawing/2014/main" id="{E40AFC94-0DBE-4CF8-A731-E14E8960EE72}"/>
                </a:ext>
              </a:extLst>
            </p:cNvPr>
            <p:cNvGrpSpPr/>
            <p:nvPr/>
          </p:nvGrpSpPr>
          <p:grpSpPr>
            <a:xfrm>
              <a:off x="-18836" y="-173685"/>
              <a:ext cx="10078140" cy="6006340"/>
              <a:chOff x="-18836" y="-173685"/>
              <a:chExt cx="10078139" cy="6006339"/>
            </a:xfrm>
          </p:grpSpPr>
          <p:pic>
            <p:nvPicPr>
              <p:cNvPr id="10" name="ALEPH-event-display-of-a-low-thrust-high-multiplicity-event-9.png" descr="ALEPH-event-display-of-a-low-thrust-high-multiplicity-event-9.png">
                <a:extLst>
                  <a:ext uri="{FF2B5EF4-FFF2-40B4-BE49-F238E27FC236}">
                    <a16:creationId xmlns:a16="http://schemas.microsoft.com/office/drawing/2014/main" id="{C0FB63A3-AE84-4C07-B11E-02E959831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52" t="841" r="32584" b="4549"/>
              <a:stretch>
                <a:fillRect/>
              </a:stretch>
            </p:blipFill>
            <p:spPr>
              <a:xfrm>
                <a:off x="3502697" y="3686007"/>
                <a:ext cx="2148858" cy="21466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Text Box 22">
                <a:extLst>
                  <a:ext uri="{FF2B5EF4-FFF2-40B4-BE49-F238E27FC236}">
                    <a16:creationId xmlns:a16="http://schemas.microsoft.com/office/drawing/2014/main" id="{73A9F734-0BBB-48C5-8DC8-D01D57E28A63}"/>
                  </a:ext>
                </a:extLst>
              </p:cNvPr>
              <p:cNvSpPr txBox="1"/>
              <p:nvPr/>
            </p:nvSpPr>
            <p:spPr>
              <a:xfrm>
                <a:off x="3751045" y="-173685"/>
                <a:ext cx="3352174" cy="6216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940" tIns="50940" rIns="50940" bIns="50940" numCol="1" anchor="t">
                <a:noAutofit/>
              </a:bodyPr>
              <a:lstStyle>
                <a:lvl1pPr algn="l" defTabSz="1019175">
                  <a:spcBef>
                    <a:spcPts val="1000"/>
                  </a:spcBef>
                  <a:defRPr sz="40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/>
                  <a:t>Event 1</a:t>
                </a:r>
              </a:p>
            </p:txBody>
          </p:sp>
          <p:pic>
            <p:nvPicPr>
              <p:cNvPr id="12" name="ALEPH-event-display-of-a-low-thrust-high-multiplicity-event-9.png" descr="ALEPH-event-display-of-a-low-thrust-high-multiplicity-event-9.png">
                <a:extLst>
                  <a:ext uri="{FF2B5EF4-FFF2-40B4-BE49-F238E27FC236}">
                    <a16:creationId xmlns:a16="http://schemas.microsoft.com/office/drawing/2014/main" id="{6E4FD8F7-AE8F-4BA4-ADD2-09CC5295E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52" t="841" r="32584" b="4549"/>
              <a:stretch>
                <a:fillRect/>
              </a:stretch>
            </p:blipFill>
            <p:spPr>
              <a:xfrm>
                <a:off x="3502697" y="520872"/>
                <a:ext cx="2148858" cy="21466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C41C394C-3315-4EBD-9EB7-69EDFA91F830}"/>
                  </a:ext>
                </a:extLst>
              </p:cNvPr>
              <p:cNvSpPr txBox="1"/>
              <p:nvPr/>
            </p:nvSpPr>
            <p:spPr>
              <a:xfrm>
                <a:off x="3715979" y="3051232"/>
                <a:ext cx="1800747" cy="646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940" tIns="50940" rIns="50940" bIns="50940" numCol="1" anchor="t">
                <a:noAutofit/>
              </a:bodyPr>
              <a:lstStyle>
                <a:lvl1pPr algn="l" defTabSz="1019175">
                  <a:spcBef>
                    <a:spcPts val="1000"/>
                  </a:spcBef>
                  <a:defRPr sz="40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800" dirty="0"/>
                  <a:t>Event 2</a:t>
                </a:r>
              </a:p>
            </p:txBody>
          </p:sp>
          <p:sp>
            <p:nvSpPr>
              <p:cNvPr id="18" name="Text Box 22">
                <a:extLst>
                  <a:ext uri="{FF2B5EF4-FFF2-40B4-BE49-F238E27FC236}">
                    <a16:creationId xmlns:a16="http://schemas.microsoft.com/office/drawing/2014/main" id="{CCAD51FF-DCE5-40C2-A320-7AC293C3FBCE}"/>
                  </a:ext>
                </a:extLst>
              </p:cNvPr>
              <p:cNvSpPr txBox="1"/>
              <p:nvPr/>
            </p:nvSpPr>
            <p:spPr>
              <a:xfrm>
                <a:off x="-18836" y="2696748"/>
                <a:ext cx="3352172" cy="11111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940" tIns="50940" rIns="50940" bIns="50940" numCol="1" anchor="t">
                <a:noAutofit/>
              </a:bodyPr>
              <a:lstStyle>
                <a:lvl1pPr algn="l" defTabSz="1019175">
                  <a:spcBef>
                    <a:spcPts val="1000"/>
                  </a:spcBef>
                  <a:defRPr sz="4000" b="1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2000" dirty="0"/>
                  <a:t>Same event</a:t>
                </a:r>
              </a:p>
            </p:txBody>
          </p:sp>
          <p:sp>
            <p:nvSpPr>
              <p:cNvPr id="19" name="Text Box 22">
                <a:extLst>
                  <a:ext uri="{FF2B5EF4-FFF2-40B4-BE49-F238E27FC236}">
                    <a16:creationId xmlns:a16="http://schemas.microsoft.com/office/drawing/2014/main" id="{EE7CBFD4-7F1F-4AB2-8B70-10D834F3DDA6}"/>
                  </a:ext>
                </a:extLst>
              </p:cNvPr>
              <p:cNvSpPr txBox="1"/>
              <p:nvPr/>
            </p:nvSpPr>
            <p:spPr>
              <a:xfrm>
                <a:off x="6707129" y="2845557"/>
                <a:ext cx="3352174" cy="11111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940" tIns="50940" rIns="50940" bIns="50940" numCol="1" anchor="t">
                <a:noAutofit/>
              </a:bodyPr>
              <a:lstStyle>
                <a:lvl1pPr algn="l" defTabSz="1019175">
                  <a:spcBef>
                    <a:spcPts val="1000"/>
                  </a:spcBef>
                  <a:defRPr sz="4000" b="1">
                    <a:solidFill>
                      <a:srgbClr val="0000F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2000" dirty="0"/>
                  <a:t>Mixed events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F127E0-5D16-444D-BA93-22BA99E9AECE}"/>
              </a:ext>
            </a:extLst>
          </p:cNvPr>
          <p:cNvCxnSpPr>
            <a:cxnSpLocks/>
          </p:cNvCxnSpPr>
          <p:nvPr/>
        </p:nvCxnSpPr>
        <p:spPr>
          <a:xfrm flipH="1">
            <a:off x="5929690" y="2606595"/>
            <a:ext cx="1392353" cy="2779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3C23C7-488B-41A5-A18B-43187A0FFDE3}"/>
              </a:ext>
            </a:extLst>
          </p:cNvPr>
          <p:cNvCxnSpPr>
            <a:cxnSpLocks/>
          </p:cNvCxnSpPr>
          <p:nvPr/>
        </p:nvCxnSpPr>
        <p:spPr>
          <a:xfrm flipH="1">
            <a:off x="5943484" y="2684352"/>
            <a:ext cx="1062545" cy="2701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70FAD97-4FE4-4CC3-9B65-EDE16B6B35E6}"/>
              </a:ext>
            </a:extLst>
          </p:cNvPr>
          <p:cNvCxnSpPr>
            <a:cxnSpLocks/>
          </p:cNvCxnSpPr>
          <p:nvPr/>
        </p:nvCxnSpPr>
        <p:spPr>
          <a:xfrm>
            <a:off x="7322043" y="2636692"/>
            <a:ext cx="1478008" cy="260015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423616-2C55-4F52-AF8B-BF15AD2B5850}"/>
              </a:ext>
            </a:extLst>
          </p:cNvPr>
          <p:cNvCxnSpPr>
            <a:cxnSpLocks/>
          </p:cNvCxnSpPr>
          <p:nvPr/>
        </p:nvCxnSpPr>
        <p:spPr>
          <a:xfrm>
            <a:off x="7284118" y="4103558"/>
            <a:ext cx="1515933" cy="117201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537F229-9CE7-48D5-BC8B-D0E8A19C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13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12C7-7148-4C7A-8E32-46CEE29A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observable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5B995FEF-302E-416D-AD68-2BA0D223E451}"/>
              </a:ext>
            </a:extLst>
          </p:cNvPr>
          <p:cNvGrpSpPr/>
          <p:nvPr/>
        </p:nvGrpSpPr>
        <p:grpSpPr>
          <a:xfrm>
            <a:off x="1003297" y="3451377"/>
            <a:ext cx="2492497" cy="2195561"/>
            <a:chOff x="0" y="0"/>
            <a:chExt cx="6798859" cy="5988896"/>
          </a:xfrm>
        </p:grpSpPr>
        <p:pic>
          <p:nvPicPr>
            <p:cNvPr id="5" name="tgen_ratio2PC_0_20_30_0_0.pdf" descr="tgen_ratio2PC_0_20_30_0_0.pdf">
              <a:extLst>
                <a:ext uri="{FF2B5EF4-FFF2-40B4-BE49-F238E27FC236}">
                  <a16:creationId xmlns:a16="http://schemas.microsoft.com/office/drawing/2014/main" id="{AB01F701-3964-41F4-8221-5549C04D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85" b="5085"/>
            <a:stretch>
              <a:fillRect/>
            </a:stretch>
          </p:blipFill>
          <p:spPr>
            <a:xfrm>
              <a:off x="0" y="0"/>
              <a:ext cx="6798860" cy="5988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三角形">
              <a:extLst>
                <a:ext uri="{FF2B5EF4-FFF2-40B4-BE49-F238E27FC236}">
                  <a16:creationId xmlns:a16="http://schemas.microsoft.com/office/drawing/2014/main" id="{DA57580F-7805-4ED7-94A2-AD3ABDC90489}"/>
                </a:ext>
              </a:extLst>
            </p:cNvPr>
            <p:cNvSpPr/>
            <p:nvPr/>
          </p:nvSpPr>
          <p:spPr>
            <a:xfrm rot="10800000" flipH="1">
              <a:off x="524957" y="130605"/>
              <a:ext cx="3201872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" name="群組">
            <a:extLst>
              <a:ext uri="{FF2B5EF4-FFF2-40B4-BE49-F238E27FC236}">
                <a16:creationId xmlns:a16="http://schemas.microsoft.com/office/drawing/2014/main" id="{73511E37-8842-4514-8B7C-2DE55091E716}"/>
              </a:ext>
            </a:extLst>
          </p:cNvPr>
          <p:cNvGrpSpPr/>
          <p:nvPr/>
        </p:nvGrpSpPr>
        <p:grpSpPr>
          <a:xfrm>
            <a:off x="4505155" y="3325842"/>
            <a:ext cx="6631331" cy="2880749"/>
            <a:chOff x="0" y="-363280"/>
            <a:chExt cx="14044668" cy="6034760"/>
          </a:xfrm>
        </p:grpSpPr>
        <p:grpSp>
          <p:nvGrpSpPr>
            <p:cNvPr id="8" name="群組">
              <a:extLst>
                <a:ext uri="{FF2B5EF4-FFF2-40B4-BE49-F238E27FC236}">
                  <a16:creationId xmlns:a16="http://schemas.microsoft.com/office/drawing/2014/main" id="{34F138A7-FF84-4D50-BF7D-F0E8A04F17AF}"/>
                </a:ext>
              </a:extLst>
            </p:cNvPr>
            <p:cNvGrpSpPr/>
            <p:nvPr/>
          </p:nvGrpSpPr>
          <p:grpSpPr>
            <a:xfrm>
              <a:off x="0" y="-1"/>
              <a:ext cx="4445000" cy="4521535"/>
              <a:chOff x="0" y="0"/>
              <a:chExt cx="4445000" cy="4521533"/>
            </a:xfrm>
          </p:grpSpPr>
          <p:pic>
            <p:nvPicPr>
              <p:cNvPr id="17" name="tgen_signal_0_20_30_0_0.pdf" descr="tgen_signal_0_20_30_0_0.pdf">
                <a:extLst>
                  <a:ext uri="{FF2B5EF4-FFF2-40B4-BE49-F238E27FC236}">
                    <a16:creationId xmlns:a16="http://schemas.microsoft.com/office/drawing/2014/main" id="{6AC4F10E-D755-4E81-8612-CAE1590AB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162767"/>
                <a:ext cx="4445000" cy="4358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" name="三角形">
                <a:extLst>
                  <a:ext uri="{FF2B5EF4-FFF2-40B4-BE49-F238E27FC236}">
                    <a16:creationId xmlns:a16="http://schemas.microsoft.com/office/drawing/2014/main" id="{22EC72CE-69D9-4E9E-9E14-0943C0356CE1}"/>
                  </a:ext>
                </a:extLst>
              </p:cNvPr>
              <p:cNvSpPr/>
              <p:nvPr/>
            </p:nvSpPr>
            <p:spPr>
              <a:xfrm rot="10800000" flipH="1">
                <a:off x="83594" y="0"/>
                <a:ext cx="2799998" cy="168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9" name="群組">
              <a:extLst>
                <a:ext uri="{FF2B5EF4-FFF2-40B4-BE49-F238E27FC236}">
                  <a16:creationId xmlns:a16="http://schemas.microsoft.com/office/drawing/2014/main" id="{6CA06E17-23DA-4CB4-80D2-6483E024B5D7}"/>
                </a:ext>
              </a:extLst>
            </p:cNvPr>
            <p:cNvGrpSpPr/>
            <p:nvPr/>
          </p:nvGrpSpPr>
          <p:grpSpPr>
            <a:xfrm>
              <a:off x="6055755" y="0"/>
              <a:ext cx="6445980" cy="4358768"/>
              <a:chOff x="0" y="-19042"/>
              <a:chExt cx="6445979" cy="4358767"/>
            </a:xfrm>
          </p:grpSpPr>
          <p:pic>
            <p:nvPicPr>
              <p:cNvPr id="15" name="tgen_background_0_20_30_0_0.pdf" descr="tgen_background_0_20_30_0_0.pdf">
                <a:extLst>
                  <a:ext uri="{FF2B5EF4-FFF2-40B4-BE49-F238E27FC236}">
                    <a16:creationId xmlns:a16="http://schemas.microsoft.com/office/drawing/2014/main" id="{205A7771-A599-43D6-9815-5E6D4511F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000978" y="-19042"/>
                <a:ext cx="4445001" cy="4358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三角形">
                <a:extLst>
                  <a:ext uri="{FF2B5EF4-FFF2-40B4-BE49-F238E27FC236}">
                    <a16:creationId xmlns:a16="http://schemas.microsoft.com/office/drawing/2014/main" id="{C21E231C-1FFE-4B2D-8BEA-845E7A9F56BC}"/>
                  </a:ext>
                </a:extLst>
              </p:cNvPr>
              <p:cNvSpPr/>
              <p:nvPr/>
            </p:nvSpPr>
            <p:spPr>
              <a:xfrm rot="10800000" flipH="1">
                <a:off x="0" y="0"/>
                <a:ext cx="3201871" cy="168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0" name="Signal…">
              <a:extLst>
                <a:ext uri="{FF2B5EF4-FFF2-40B4-BE49-F238E27FC236}">
                  <a16:creationId xmlns:a16="http://schemas.microsoft.com/office/drawing/2014/main" id="{6615CC43-0480-447A-BFAE-DAFEB4E4DE4C}"/>
                </a:ext>
              </a:extLst>
            </p:cNvPr>
            <p:cNvSpPr/>
            <p:nvPr/>
          </p:nvSpPr>
          <p:spPr>
            <a:xfrm>
              <a:off x="0" y="-147177"/>
              <a:ext cx="1281646" cy="205333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defRPr sz="4200" b="1">
                  <a:solidFill>
                    <a:srgbClr val="017B76"/>
                  </a:solidFill>
                </a:defRPr>
              </a:pPr>
              <a:r>
                <a:rPr sz="2400" dirty="0"/>
                <a:t>Signal</a:t>
              </a:r>
            </a:p>
            <a:p>
              <a:pPr algn="l" defTabSz="821531">
                <a:defRPr sz="2800" b="1">
                  <a:solidFill>
                    <a:srgbClr val="017B76"/>
                  </a:solidFill>
                </a:defRPr>
              </a:pPr>
              <a:r>
                <a:rPr sz="2000" dirty="0"/>
                <a:t>(raw correlation function)</a:t>
              </a:r>
            </a:p>
          </p:txBody>
        </p:sp>
        <p:sp>
          <p:nvSpPr>
            <p:cNvPr id="11" name="Background…">
              <a:extLst>
                <a:ext uri="{FF2B5EF4-FFF2-40B4-BE49-F238E27FC236}">
                  <a16:creationId xmlns:a16="http://schemas.microsoft.com/office/drawing/2014/main" id="{952B4749-072A-49B1-B232-97897E9A98D3}"/>
                </a:ext>
              </a:extLst>
            </p:cNvPr>
            <p:cNvSpPr/>
            <p:nvPr/>
          </p:nvSpPr>
          <p:spPr>
            <a:xfrm flipH="1">
              <a:off x="7341144" y="461270"/>
              <a:ext cx="4265971" cy="1444889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defRPr sz="4200" b="1">
                  <a:solidFill>
                    <a:srgbClr val="017B76"/>
                  </a:solidFill>
                </a:defRPr>
              </a:pPr>
              <a:r>
                <a:rPr sz="2400" dirty="0"/>
                <a:t>Background</a:t>
              </a:r>
            </a:p>
            <a:p>
              <a:pPr algn="l" defTabSz="821531">
                <a:defRPr sz="2800" b="1">
                  <a:solidFill>
                    <a:srgbClr val="017B76"/>
                  </a:solidFill>
                </a:defRPr>
              </a:pPr>
              <a:r>
                <a:rPr sz="2000" dirty="0"/>
                <a:t>(random pairing</a:t>
              </a:r>
              <a:r>
                <a:rPr sz="2400" dirty="0"/>
                <a:t>)</a:t>
              </a:r>
            </a:p>
          </p:txBody>
        </p:sp>
        <p:sp>
          <p:nvSpPr>
            <p:cNvPr id="12" name="線條">
              <a:extLst>
                <a:ext uri="{FF2B5EF4-FFF2-40B4-BE49-F238E27FC236}">
                  <a16:creationId xmlns:a16="http://schemas.microsoft.com/office/drawing/2014/main" id="{CA0A6943-1126-4835-9D88-3B3EDA3E2F3A}"/>
                </a:ext>
              </a:extLst>
            </p:cNvPr>
            <p:cNvSpPr/>
            <p:nvPr/>
          </p:nvSpPr>
          <p:spPr>
            <a:xfrm flipV="1">
              <a:off x="4884573" y="-363280"/>
              <a:ext cx="2300855" cy="5668747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4292" tIns="64292" rIns="64292" bIns="64292" numCol="1" anchor="t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13" name="線條">
              <a:extLst>
                <a:ext uri="{FF2B5EF4-FFF2-40B4-BE49-F238E27FC236}">
                  <a16:creationId xmlns:a16="http://schemas.microsoft.com/office/drawing/2014/main" id="{BC03E5FD-70AE-4FF2-B2AB-E685DDD55AB1}"/>
                </a:ext>
              </a:extLst>
            </p:cNvPr>
            <p:cNvSpPr/>
            <p:nvPr/>
          </p:nvSpPr>
          <p:spPr>
            <a:xfrm>
              <a:off x="6513802" y="4575352"/>
              <a:ext cx="7530866" cy="0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4292" tIns="64292" rIns="64292" bIns="64292" numCol="1" anchor="t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Normalization of">
                  <a:extLst>
                    <a:ext uri="{FF2B5EF4-FFF2-40B4-BE49-F238E27FC236}">
                      <a16:creationId xmlns:a16="http://schemas.microsoft.com/office/drawing/2014/main" id="{AFAAE071-69E3-4C99-842E-9EFCBA0E4816}"/>
                    </a:ext>
                  </a:extLst>
                </p:cNvPr>
                <p:cNvSpPr/>
                <p:nvPr/>
              </p:nvSpPr>
              <p:spPr>
                <a:xfrm>
                  <a:off x="6756969" y="5305471"/>
                  <a:ext cx="231602" cy="366009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spAutoFit/>
                </a:bodyPr>
                <a:lstStyle/>
                <a:p>
                  <a:pPr algn="l" defTabSz="821531">
                    <a:defRPr sz="3700" b="1">
                      <a:solidFill>
                        <a:srgbClr val="017B76"/>
                      </a:solidFill>
                    </a:defRPr>
                  </a:pPr>
                  <a:r>
                    <a:rPr sz="2000" dirty="0"/>
                    <a:t>Normalization of </a:t>
                  </a:r>
                  <a14:m>
                    <m:oMath xmlns:m="http://schemas.openxmlformats.org/officeDocument/2006/math">
                      <m:r>
                        <a:rPr sz="2800" i="1">
                          <a:solidFill>
                            <a:srgbClr val="017B76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sz="2800" i="1">
                          <a:solidFill>
                            <a:srgbClr val="017B7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sz="2800" i="1">
                          <a:solidFill>
                            <a:srgbClr val="017B76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2800" i="1">
                          <a:solidFill>
                            <a:srgbClr val="017B76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2800" i="1">
                          <a:solidFill>
                            <a:srgbClr val="017B7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sz="2800" i="1">
                          <a:solidFill>
                            <a:srgbClr val="017B76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2800" i="1">
                          <a:solidFill>
                            <a:srgbClr val="017B76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2800" i="1">
                          <a:solidFill>
                            <a:srgbClr val="017B7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sz="2000" dirty="0"/>
                </a:p>
              </p:txBody>
            </p:sp>
          </mc:Choice>
          <mc:Fallback xmlns="">
            <p:sp>
              <p:nvSpPr>
                <p:cNvPr id="14" name="Normalization of">
                  <a:extLst>
                    <a:ext uri="{FF2B5EF4-FFF2-40B4-BE49-F238E27FC236}">
                      <a16:creationId xmlns:a16="http://schemas.microsoft.com/office/drawing/2014/main" id="{AFAAE071-69E3-4C99-842E-9EFCBA0E4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969" y="5305471"/>
                  <a:ext cx="231602" cy="366009"/>
                </a:xfrm>
                <a:prstGeom prst="line">
                  <a:avLst/>
                </a:prstGeom>
                <a:blipFill>
                  <a:blip r:embed="rId5"/>
                  <a:stretch>
                    <a:fillRect l="-138889" t="-110345" r="-2950000" b="-9655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230D8D6-41CE-48E6-984F-3FCBD40F28DE}"/>
              </a:ext>
            </a:extLst>
          </p:cNvPr>
          <p:cNvSpPr txBox="1"/>
          <p:nvPr/>
        </p:nvSpPr>
        <p:spPr>
          <a:xfrm>
            <a:off x="3536745" y="3887437"/>
            <a:ext cx="688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E81DA8-96B4-4AFE-9F87-220AE1D55345}"/>
                  </a:ext>
                </a:extLst>
              </p:cNvPr>
              <p:cNvSpPr txBox="1"/>
              <p:nvPr/>
            </p:nvSpPr>
            <p:spPr>
              <a:xfrm>
                <a:off x="1640806" y="1690688"/>
                <a:ext cx="8910388" cy="1355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trk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corr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3600" i="1">
                                  <a:solidFill>
                                    <a:srgbClr val="CC503E"/>
                                  </a:solidFill>
                                  <a:latin typeface="Cambria Math" panose="02040503050406030204" pitchFamily="18" charset="0"/>
                                </a:rPr>
                                <m:t>pair</m:t>
                              </m:r>
                            </m:sup>
                          </m:sSup>
                        </m:num>
                        <m:den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ar-AE" sz="3600" i="1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3600" i="1" smtClean="0">
                          <a:solidFill>
                            <a:srgbClr val="CC503E"/>
                          </a:solidFill>
                          <a:latin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ar-AE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l-GR" sz="3600" i="1">
                              <a:solidFill>
                                <a:srgbClr val="CC503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E81DA8-96B4-4AFE-9F87-220AE1D55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806" y="1690688"/>
                <a:ext cx="8910388" cy="13557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6B2F296-53C2-460D-A879-7CD339AC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5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238B-987A-4F39-AA26-339301D4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two-particle correlation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9DCD-5FF9-4C50-A37F-D9CE68B7F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106" y="2141537"/>
            <a:ext cx="3806357" cy="4351338"/>
          </a:xfrm>
        </p:spPr>
        <p:txBody>
          <a:bodyPr/>
          <a:lstStyle/>
          <a:p>
            <a:r>
              <a:rPr lang="en-US" dirty="0"/>
              <a:t>2019 re-analysis of LEP I data showed no significant yield associated with “ridge” feature</a:t>
            </a:r>
          </a:p>
          <a:p>
            <a:r>
              <a:rPr lang="en-US" dirty="0"/>
              <a:t>2022 BELLE analysis agreed</a:t>
            </a:r>
          </a:p>
        </p:txBody>
      </p:sp>
      <p:grpSp>
        <p:nvGrpSpPr>
          <p:cNvPr id="4" name="截圖 2024-03-13 11.45.52.png">
            <a:extLst>
              <a:ext uri="{FF2B5EF4-FFF2-40B4-BE49-F238E27FC236}">
                <a16:creationId xmlns:a16="http://schemas.microsoft.com/office/drawing/2014/main" id="{D919CE25-3494-474D-8D17-0F25D22BD5F3}"/>
              </a:ext>
            </a:extLst>
          </p:cNvPr>
          <p:cNvGrpSpPr/>
          <p:nvPr/>
        </p:nvGrpSpPr>
        <p:grpSpPr>
          <a:xfrm>
            <a:off x="4090882" y="2102754"/>
            <a:ext cx="4185780" cy="4039254"/>
            <a:chOff x="0" y="0"/>
            <a:chExt cx="9573316" cy="9238196"/>
          </a:xfrm>
        </p:grpSpPr>
        <p:pic>
          <p:nvPicPr>
            <p:cNvPr id="5" name="截圖 2024-03-13 11.45.52.png" descr="截圖 2024-03-13 11.45.52.png">
              <a:extLst>
                <a:ext uri="{FF2B5EF4-FFF2-40B4-BE49-F238E27FC236}">
                  <a16:creationId xmlns:a16="http://schemas.microsoft.com/office/drawing/2014/main" id="{DF88BC94-C6A6-4E44-8A10-7F100DBC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59" r="1899" b="1191"/>
            <a:stretch>
              <a:fillRect/>
            </a:stretch>
          </p:blipFill>
          <p:spPr>
            <a:xfrm>
              <a:off x="127000" y="88900"/>
              <a:ext cx="9319317" cy="89079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截圖 2024-03-13 11.45.52.png" descr="截圖 2024-03-13 11.45.52.png">
              <a:extLst>
                <a:ext uri="{FF2B5EF4-FFF2-40B4-BE49-F238E27FC236}">
                  <a16:creationId xmlns:a16="http://schemas.microsoft.com/office/drawing/2014/main" id="{69166258-F743-4230-A3D7-E035701D1A3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573317" cy="9238197"/>
            </a:xfrm>
            <a:prstGeom prst="rect">
              <a:avLst/>
            </a:prstGeom>
            <a:effectLst/>
          </p:spPr>
        </p:pic>
      </p:grpSp>
      <p:pic>
        <p:nvPicPr>
          <p:cNvPr id="8" name="Figure6.pdf" descr="Figure6.pdf">
            <a:extLst>
              <a:ext uri="{FF2B5EF4-FFF2-40B4-BE49-F238E27FC236}">
                <a16:creationId xmlns:a16="http://schemas.microsoft.com/office/drawing/2014/main" id="{9283E33A-5125-4B03-9C01-89914EB7B1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388" t="10124" r="24609" b="50422"/>
          <a:stretch>
            <a:fillRect/>
          </a:stretch>
        </p:blipFill>
        <p:spPr>
          <a:xfrm>
            <a:off x="8276662" y="1855594"/>
            <a:ext cx="2631968" cy="23025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群組">
            <a:extLst>
              <a:ext uri="{FF2B5EF4-FFF2-40B4-BE49-F238E27FC236}">
                <a16:creationId xmlns:a16="http://schemas.microsoft.com/office/drawing/2014/main" id="{73AB61CD-D205-4455-BF4A-695E514F3DB1}"/>
              </a:ext>
            </a:extLst>
          </p:cNvPr>
          <p:cNvSpPr txBox="1"/>
          <p:nvPr/>
        </p:nvSpPr>
        <p:spPr>
          <a:xfrm>
            <a:off x="8302610" y="4069003"/>
            <a:ext cx="3073359" cy="307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 defTabSz="457200">
              <a:defRPr sz="3000" b="1" u="sng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  <a:hlinkClick r:id="" action="ppaction://noaction"/>
              </a:defRPr>
            </a:lvl1pPr>
          </a:lstStyle>
          <a:p>
            <a:pPr>
              <a:defRPr u="none"/>
            </a:pPr>
            <a:r>
              <a:rPr sz="1400" u="sng" dirty="0">
                <a:hlinkClick r:id="rId5"/>
              </a:rPr>
              <a:t>[Phys. Rev. Lett. 128, 142005 (2022)]</a:t>
            </a:r>
          </a:p>
        </p:txBody>
      </p:sp>
      <p:sp>
        <p:nvSpPr>
          <p:cNvPr id="10" name="Belle (√s=10.52 GeV)">
            <a:extLst>
              <a:ext uri="{FF2B5EF4-FFF2-40B4-BE49-F238E27FC236}">
                <a16:creationId xmlns:a16="http://schemas.microsoft.com/office/drawing/2014/main" id="{7EA7CE36-4B90-4A25-850C-92501DEE9273}"/>
              </a:ext>
            </a:extLst>
          </p:cNvPr>
          <p:cNvSpPr/>
          <p:nvPr/>
        </p:nvSpPr>
        <p:spPr>
          <a:xfrm>
            <a:off x="9070523" y="1809166"/>
            <a:ext cx="878820" cy="1086614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40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800" dirty="0"/>
              <a:t>Belle (√s=10.52 GeV)</a:t>
            </a:r>
          </a:p>
        </p:txBody>
      </p:sp>
      <p:grpSp>
        <p:nvGrpSpPr>
          <p:cNvPr id="11" name="群組">
            <a:extLst>
              <a:ext uri="{FF2B5EF4-FFF2-40B4-BE49-F238E27FC236}">
                <a16:creationId xmlns:a16="http://schemas.microsoft.com/office/drawing/2014/main" id="{969EDF92-5A8F-4E7D-A13D-C3F3BD916381}"/>
              </a:ext>
            </a:extLst>
          </p:cNvPr>
          <p:cNvGrpSpPr/>
          <p:nvPr/>
        </p:nvGrpSpPr>
        <p:grpSpPr>
          <a:xfrm>
            <a:off x="8442319" y="4317206"/>
            <a:ext cx="2959598" cy="2562837"/>
            <a:chOff x="-2" y="-368334"/>
            <a:chExt cx="6372086" cy="5517852"/>
          </a:xfrm>
        </p:grpSpPr>
        <p:pic>
          <p:nvPicPr>
            <p:cNvPr id="12" name="群組" descr="群組">
              <a:extLst>
                <a:ext uri="{FF2B5EF4-FFF2-40B4-BE49-F238E27FC236}">
                  <a16:creationId xmlns:a16="http://schemas.microsoft.com/office/drawing/2014/main" id="{D51199E9-08E5-4008-A84D-3DB8D905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3842"/>
            <a:stretch>
              <a:fillRect/>
            </a:stretch>
          </p:blipFill>
          <p:spPr>
            <a:xfrm>
              <a:off x="378730" y="202208"/>
              <a:ext cx="4537985" cy="4332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[Phys. Rev. Lett. 123, 212002 (2019)]">
              <a:extLst>
                <a:ext uri="{FF2B5EF4-FFF2-40B4-BE49-F238E27FC236}">
                  <a16:creationId xmlns:a16="http://schemas.microsoft.com/office/drawing/2014/main" id="{0A573455-4C07-4878-BF3F-0B30E5665FE9}"/>
                </a:ext>
              </a:extLst>
            </p:cNvPr>
            <p:cNvSpPr txBox="1"/>
            <p:nvPr/>
          </p:nvSpPr>
          <p:spPr>
            <a:xfrm>
              <a:off x="-2" y="4535094"/>
              <a:ext cx="6372086" cy="614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spcBef>
                  <a:spcPts val="1200"/>
                </a:spcBef>
                <a:defRPr sz="3000" b="1" u="sng">
                  <a:solidFill>
                    <a:srgbClr val="929292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" action="ppaction://noaction"/>
                </a:defRPr>
              </a:lvl1pPr>
            </a:lstStyle>
            <a:p>
              <a:pPr>
                <a:defRPr u="none"/>
              </a:pPr>
              <a:r>
                <a:rPr sz="1400" u="sng" dirty="0">
                  <a:hlinkClick r:id="rId7"/>
                </a:rPr>
                <a:t>[Phys. Rev. Lett. 123, 212002 (2019)]</a:t>
              </a:r>
            </a:p>
          </p:txBody>
        </p:sp>
        <p:sp>
          <p:nvSpPr>
            <p:cNvPr id="14" name="LEP-I (Z-pole)">
              <a:extLst>
                <a:ext uri="{FF2B5EF4-FFF2-40B4-BE49-F238E27FC236}">
                  <a16:creationId xmlns:a16="http://schemas.microsoft.com/office/drawing/2014/main" id="{72FB5159-25BA-473A-8411-380A86F2AF17}"/>
                </a:ext>
              </a:extLst>
            </p:cNvPr>
            <p:cNvSpPr txBox="1"/>
            <p:nvPr/>
          </p:nvSpPr>
          <p:spPr>
            <a:xfrm>
              <a:off x="1709199" y="-368334"/>
              <a:ext cx="2728310" cy="759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 b="1"/>
              </a:lvl1pPr>
            </a:lstStyle>
            <a:p>
              <a:r>
                <a:rPr sz="1800" dirty="0"/>
                <a:t>LEP-I (Z-pole)</a:t>
              </a: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C087D75-8C54-4194-90D7-B5EE0E35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14</a:t>
            </a:fld>
            <a:endParaRPr lang="en-US"/>
          </a:p>
        </p:txBody>
      </p:sp>
      <p:grpSp>
        <p:nvGrpSpPr>
          <p:cNvPr id="16" name="群組">
            <a:extLst>
              <a:ext uri="{FF2B5EF4-FFF2-40B4-BE49-F238E27FC236}">
                <a16:creationId xmlns:a16="http://schemas.microsoft.com/office/drawing/2014/main" id="{6CA6D0EC-84EA-4863-8B50-5F4163DBAE0B}"/>
              </a:ext>
            </a:extLst>
          </p:cNvPr>
          <p:cNvGrpSpPr/>
          <p:nvPr/>
        </p:nvGrpSpPr>
        <p:grpSpPr>
          <a:xfrm>
            <a:off x="2311605" y="4700749"/>
            <a:ext cx="1639518" cy="2036605"/>
            <a:chOff x="0" y="0"/>
            <a:chExt cx="4682645" cy="5303509"/>
          </a:xfrm>
        </p:grpSpPr>
        <p:grpSp>
          <p:nvGrpSpPr>
            <p:cNvPr id="17" name="群組">
              <a:extLst>
                <a:ext uri="{FF2B5EF4-FFF2-40B4-BE49-F238E27FC236}">
                  <a16:creationId xmlns:a16="http://schemas.microsoft.com/office/drawing/2014/main" id="{2AE36D07-CF45-4076-824B-A6A4528324F6}"/>
                </a:ext>
              </a:extLst>
            </p:cNvPr>
            <p:cNvGrpSpPr/>
            <p:nvPr/>
          </p:nvGrpSpPr>
          <p:grpSpPr>
            <a:xfrm>
              <a:off x="0" y="0"/>
              <a:ext cx="4682645" cy="4736297"/>
              <a:chOff x="0" y="0"/>
              <a:chExt cx="4682644" cy="4736296"/>
            </a:xfrm>
          </p:grpSpPr>
          <p:pic>
            <p:nvPicPr>
              <p:cNvPr id="20" name="DataMC_Thrust_50_999.pdf" descr="DataMC_Thrust_50_999.pdf">
                <a:extLst>
                  <a:ext uri="{FF2B5EF4-FFF2-40B4-BE49-F238E27FC236}">
                    <a16:creationId xmlns:a16="http://schemas.microsoft.com/office/drawing/2014/main" id="{9715BEF8-B290-43EE-8978-88F8D9C2E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5245" r="2862"/>
              <a:stretch>
                <a:fillRect/>
              </a:stretch>
            </p:blipFill>
            <p:spPr>
              <a:xfrm>
                <a:off x="0" y="0"/>
                <a:ext cx="4682645" cy="4736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箭頭">
                <a:extLst>
                  <a:ext uri="{FF2B5EF4-FFF2-40B4-BE49-F238E27FC236}">
                    <a16:creationId xmlns:a16="http://schemas.microsoft.com/office/drawing/2014/main" id="{1BFF4671-C098-4E9D-95C8-71D43B9E47A1}"/>
                  </a:ext>
                </a:extLst>
              </p:cNvPr>
              <p:cNvSpPr/>
              <p:nvPr/>
            </p:nvSpPr>
            <p:spPr>
              <a:xfrm rot="5400000">
                <a:off x="803442" y="3746453"/>
                <a:ext cx="607751" cy="780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18" y="15432"/>
                    </a:moveTo>
                    <a:lnTo>
                      <a:pt x="10418" y="21600"/>
                    </a:lnTo>
                    <a:lnTo>
                      <a:pt x="0" y="10800"/>
                    </a:lnTo>
                    <a:lnTo>
                      <a:pt x="10418" y="0"/>
                    </a:lnTo>
                    <a:lnTo>
                      <a:pt x="10418" y="6168"/>
                    </a:lnTo>
                    <a:lnTo>
                      <a:pt x="21600" y="6168"/>
                    </a:lnTo>
                    <a:lnTo>
                      <a:pt x="21600" y="15432"/>
                    </a:lnTo>
                    <a:close/>
                  </a:path>
                </a:pathLst>
              </a:custGeom>
              <a:solidFill>
                <a:schemeClr val="accent4">
                  <a:hueOff val="-1247790"/>
                  <a:lumOff val="-123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8" name="線條">
              <a:extLst>
                <a:ext uri="{FF2B5EF4-FFF2-40B4-BE49-F238E27FC236}">
                  <a16:creationId xmlns:a16="http://schemas.microsoft.com/office/drawing/2014/main" id="{C3E77144-8647-4075-A8B5-02AF262F0891}"/>
                </a:ext>
              </a:extLst>
            </p:cNvPr>
            <p:cNvSpPr/>
            <p:nvPr/>
          </p:nvSpPr>
          <p:spPr>
            <a:xfrm>
              <a:off x="265856" y="2852717"/>
              <a:ext cx="1645501" cy="689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extrusionOk="0">
                  <a:moveTo>
                    <a:pt x="0" y="21473"/>
                  </a:moveTo>
                  <a:cubicBezTo>
                    <a:pt x="486" y="18896"/>
                    <a:pt x="1077" y="16405"/>
                    <a:pt x="1766" y="14025"/>
                  </a:cubicBezTo>
                  <a:cubicBezTo>
                    <a:pt x="3004" y="9748"/>
                    <a:pt x="4549" y="5865"/>
                    <a:pt x="6350" y="2502"/>
                  </a:cubicBezTo>
                  <a:cubicBezTo>
                    <a:pt x="7361" y="1311"/>
                    <a:pt x="8477" y="525"/>
                    <a:pt x="9636" y="188"/>
                  </a:cubicBezTo>
                  <a:cubicBezTo>
                    <a:pt x="10716" y="-127"/>
                    <a:pt x="11816" y="-46"/>
                    <a:pt x="12883" y="427"/>
                  </a:cubicBezTo>
                  <a:cubicBezTo>
                    <a:pt x="14110" y="786"/>
                    <a:pt x="15239" y="1990"/>
                    <a:pt x="16078" y="3836"/>
                  </a:cubicBezTo>
                  <a:cubicBezTo>
                    <a:pt x="16742" y="5297"/>
                    <a:pt x="17194" y="7098"/>
                    <a:pt x="17385" y="9044"/>
                  </a:cubicBezTo>
                  <a:lnTo>
                    <a:pt x="21600" y="21110"/>
                  </a:lnTo>
                  <a:lnTo>
                    <a:pt x="4137" y="21330"/>
                  </a:lnTo>
                </a:path>
              </a:pathLst>
            </a:custGeom>
            <a:solidFill>
              <a:schemeClr val="accent4">
                <a:hueOff val="-858837"/>
                <a:lumOff val="-9791"/>
                <a:alpha val="384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" name="Ridge-like yield estimation">
              <a:extLst>
                <a:ext uri="{FF2B5EF4-FFF2-40B4-BE49-F238E27FC236}">
                  <a16:creationId xmlns:a16="http://schemas.microsoft.com/office/drawing/2014/main" id="{61D5F2F1-F1C9-4754-8A21-4F585607AC75}"/>
                </a:ext>
              </a:extLst>
            </p:cNvPr>
            <p:cNvSpPr txBox="1"/>
            <p:nvPr/>
          </p:nvSpPr>
          <p:spPr>
            <a:xfrm>
              <a:off x="265856" y="4613918"/>
              <a:ext cx="3698455" cy="68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solidFill>
                    <a:schemeClr val="accent4">
                      <a:hueOff val="-1247790"/>
                      <a:lumOff val="-12326"/>
                    </a:schemeClr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1100" dirty="0"/>
                <a:t>Ridge-like yield estimation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484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D3C3-3FF7-4FAE-A794-64C9EDCF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Two-particle correlation &gt;183 GeV at LEP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1D3D5-CE41-4DE2-9F40-FACEF68AD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51909"/>
            <a:ext cx="4353882" cy="1425053"/>
          </a:xfrm>
        </p:spPr>
        <p:txBody>
          <a:bodyPr/>
          <a:lstStyle/>
          <a:p>
            <a:r>
              <a:rPr lang="en-US" dirty="0"/>
              <a:t>Generally good agreement between data and MC for LEP II re-analysis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9F3A3A-FCAA-4DE5-AEF9-E995F045068F}"/>
              </a:ext>
            </a:extLst>
          </p:cNvPr>
          <p:cNvGrpSpPr/>
          <p:nvPr/>
        </p:nvGrpSpPr>
        <p:grpSpPr>
          <a:xfrm>
            <a:off x="2647270" y="1777396"/>
            <a:ext cx="8187965" cy="4715479"/>
            <a:chOff x="6229459" y="1949362"/>
            <a:chExt cx="16670261" cy="9399213"/>
          </a:xfrm>
        </p:grpSpPr>
        <p:pic>
          <p:nvPicPr>
            <p:cNvPr id="5" name="Figure2.pdf" descr="Figure2.pdf">
              <a:extLst>
                <a:ext uri="{FF2B5EF4-FFF2-40B4-BE49-F238E27FC236}">
                  <a16:creationId xmlns:a16="http://schemas.microsoft.com/office/drawing/2014/main" id="{80CE64F5-AA33-43FE-AC67-6F5F37F5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8" r="47078" b="838"/>
            <a:stretch>
              <a:fillRect/>
            </a:stretch>
          </p:blipFill>
          <p:spPr>
            <a:xfrm>
              <a:off x="12929263" y="2342476"/>
              <a:ext cx="9970457" cy="9006099"/>
            </a:xfrm>
            <a:prstGeom prst="rect">
              <a:avLst/>
            </a:prstGeom>
            <a:ln w="25400">
              <a:solidFill>
                <a:srgbClr val="F3F7F5"/>
              </a:solidFill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6" name="群組">
              <a:extLst>
                <a:ext uri="{FF2B5EF4-FFF2-40B4-BE49-F238E27FC236}">
                  <a16:creationId xmlns:a16="http://schemas.microsoft.com/office/drawing/2014/main" id="{3ED5FF82-4478-48C0-83BA-A19283244A11}"/>
                </a:ext>
              </a:extLst>
            </p:cNvPr>
            <p:cNvGrpSpPr/>
            <p:nvPr/>
          </p:nvGrpSpPr>
          <p:grpSpPr>
            <a:xfrm>
              <a:off x="6229459" y="1949362"/>
              <a:ext cx="7415513" cy="6952867"/>
              <a:chOff x="-156605" y="0"/>
              <a:chExt cx="7415511" cy="6952865"/>
            </a:xfrm>
          </p:grpSpPr>
          <p:pic>
            <p:nvPicPr>
              <p:cNvPr id="7" name="merged2PC_logo.pdf" descr="merged2PC_logo.pdf">
                <a:extLst>
                  <a:ext uri="{FF2B5EF4-FFF2-40B4-BE49-F238E27FC236}">
                    <a16:creationId xmlns:a16="http://schemas.microsoft.com/office/drawing/2014/main" id="{5C25F686-93EF-40A6-AF3A-07B9BA79E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783" t="751" r="49088"/>
              <a:stretch>
                <a:fillRect/>
              </a:stretch>
            </p:blipFill>
            <p:spPr>
              <a:xfrm>
                <a:off x="-156606" y="0"/>
                <a:ext cx="5181100" cy="5029500"/>
              </a:xfrm>
              <a:prstGeom prst="rect">
                <a:avLst/>
              </a:prstGeom>
              <a:ln w="25400" cap="flat">
                <a:solidFill>
                  <a:srgbClr val="F3F7F5"/>
                </a:solidFill>
                <a:prstDash val="solid"/>
                <a:miter lim="400000"/>
              </a:ln>
              <a:effectLst>
                <a:outerShdw blurRad="50800" dist="25400" dir="3600000" rotWithShape="0">
                  <a:srgbClr val="000000">
                    <a:alpha val="70000"/>
                  </a:srgbClr>
                </a:outerShdw>
              </a:effectLst>
            </p:spPr>
          </p:pic>
          <p:grpSp>
            <p:nvGrpSpPr>
              <p:cNvPr id="8" name="繪圖">
                <a:extLst>
                  <a:ext uri="{FF2B5EF4-FFF2-40B4-BE49-F238E27FC236}">
                    <a16:creationId xmlns:a16="http://schemas.microsoft.com/office/drawing/2014/main" id="{468A5BA0-C48A-47FB-887E-8C9A91B4C322}"/>
                  </a:ext>
                </a:extLst>
              </p:cNvPr>
              <p:cNvGrpSpPr/>
              <p:nvPr/>
            </p:nvGrpSpPr>
            <p:grpSpPr>
              <a:xfrm>
                <a:off x="849685" y="1539097"/>
                <a:ext cx="6409222" cy="5413769"/>
                <a:chOff x="-16308" y="-309567"/>
                <a:chExt cx="6409220" cy="5413768"/>
              </a:xfrm>
            </p:grpSpPr>
            <p:sp>
              <p:nvSpPr>
                <p:cNvPr id="9" name="線條">
                  <a:extLst>
                    <a:ext uri="{FF2B5EF4-FFF2-40B4-BE49-F238E27FC236}">
                      <a16:creationId xmlns:a16="http://schemas.microsoft.com/office/drawing/2014/main" id="{A6A543B4-C67E-4DD0-B5D5-F10780071F53}"/>
                    </a:ext>
                  </a:extLst>
                </p:cNvPr>
                <p:cNvSpPr/>
                <p:nvPr/>
              </p:nvSpPr>
              <p:spPr>
                <a:xfrm>
                  <a:off x="-16309" y="-1"/>
                  <a:ext cx="44781" cy="13067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74" extrusionOk="0">
                      <a:moveTo>
                        <a:pt x="8452" y="0"/>
                      </a:moveTo>
                      <a:cubicBezTo>
                        <a:pt x="7513" y="321"/>
                        <a:pt x="6574" y="643"/>
                        <a:pt x="6574" y="1302"/>
                      </a:cubicBezTo>
                      <a:cubicBezTo>
                        <a:pt x="6574" y="1961"/>
                        <a:pt x="7513" y="2957"/>
                        <a:pt x="8922" y="3857"/>
                      </a:cubicBezTo>
                      <a:cubicBezTo>
                        <a:pt x="10330" y="4757"/>
                        <a:pt x="12209" y="5561"/>
                        <a:pt x="14087" y="6348"/>
                      </a:cubicBezTo>
                      <a:cubicBezTo>
                        <a:pt x="15965" y="7136"/>
                        <a:pt x="17843" y="7907"/>
                        <a:pt x="18783" y="8871"/>
                      </a:cubicBezTo>
                      <a:cubicBezTo>
                        <a:pt x="19722" y="9836"/>
                        <a:pt x="19722" y="10993"/>
                        <a:pt x="19722" y="12118"/>
                      </a:cubicBezTo>
                      <a:cubicBezTo>
                        <a:pt x="19722" y="13243"/>
                        <a:pt x="19722" y="14336"/>
                        <a:pt x="20191" y="15364"/>
                      </a:cubicBezTo>
                      <a:cubicBezTo>
                        <a:pt x="20661" y="16393"/>
                        <a:pt x="21600" y="17357"/>
                        <a:pt x="21600" y="18161"/>
                      </a:cubicBezTo>
                      <a:cubicBezTo>
                        <a:pt x="21600" y="18964"/>
                        <a:pt x="20661" y="19607"/>
                        <a:pt x="19722" y="20089"/>
                      </a:cubicBezTo>
                      <a:cubicBezTo>
                        <a:pt x="18783" y="20571"/>
                        <a:pt x="17843" y="20893"/>
                        <a:pt x="17374" y="21134"/>
                      </a:cubicBezTo>
                      <a:cubicBezTo>
                        <a:pt x="16904" y="21375"/>
                        <a:pt x="16904" y="21536"/>
                        <a:pt x="14087" y="21568"/>
                      </a:cubicBezTo>
                      <a:cubicBezTo>
                        <a:pt x="11270" y="21600"/>
                        <a:pt x="5635" y="21504"/>
                        <a:pt x="0" y="21407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0" name="線條">
                  <a:extLst>
                    <a:ext uri="{FF2B5EF4-FFF2-40B4-BE49-F238E27FC236}">
                      <a16:creationId xmlns:a16="http://schemas.microsoft.com/office/drawing/2014/main" id="{84AAB70E-5255-429E-8711-C1DE6BB8563E}"/>
                    </a:ext>
                  </a:extLst>
                </p:cNvPr>
                <p:cNvSpPr/>
                <p:nvPr/>
              </p:nvSpPr>
              <p:spPr>
                <a:xfrm>
                  <a:off x="1811892" y="2688759"/>
                  <a:ext cx="522072" cy="360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1" h="21600" extrusionOk="0">
                      <a:moveTo>
                        <a:pt x="0" y="21600"/>
                      </a:moveTo>
                      <a:cubicBezTo>
                        <a:pt x="964" y="20199"/>
                        <a:pt x="1927" y="18798"/>
                        <a:pt x="3453" y="17046"/>
                      </a:cubicBezTo>
                      <a:cubicBezTo>
                        <a:pt x="4978" y="15295"/>
                        <a:pt x="7066" y="13194"/>
                        <a:pt x="9154" y="11325"/>
                      </a:cubicBezTo>
                      <a:cubicBezTo>
                        <a:pt x="11242" y="9457"/>
                        <a:pt x="13329" y="7823"/>
                        <a:pt x="15297" y="6130"/>
                      </a:cubicBezTo>
                      <a:cubicBezTo>
                        <a:pt x="17264" y="4437"/>
                        <a:pt x="19111" y="2685"/>
                        <a:pt x="20195" y="1576"/>
                      </a:cubicBezTo>
                      <a:cubicBezTo>
                        <a:pt x="21279" y="467"/>
                        <a:pt x="21600" y="0"/>
                        <a:pt x="21520" y="0"/>
                      </a:cubicBezTo>
                      <a:cubicBezTo>
                        <a:pt x="21439" y="0"/>
                        <a:pt x="20958" y="467"/>
                        <a:pt x="20476" y="934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1" name="線條">
                  <a:extLst>
                    <a:ext uri="{FF2B5EF4-FFF2-40B4-BE49-F238E27FC236}">
                      <a16:creationId xmlns:a16="http://schemas.microsoft.com/office/drawing/2014/main" id="{FAEFB009-B677-44D7-84B0-D284F99F10C1}"/>
                    </a:ext>
                  </a:extLst>
                </p:cNvPr>
                <p:cNvSpPr/>
                <p:nvPr/>
              </p:nvSpPr>
              <p:spPr>
                <a:xfrm>
                  <a:off x="30418" y="899498"/>
                  <a:ext cx="514000" cy="36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2373" y="18813"/>
                        <a:pt x="4745" y="16026"/>
                        <a:pt x="7159" y="13529"/>
                      </a:cubicBezTo>
                      <a:cubicBezTo>
                        <a:pt x="9573" y="11032"/>
                        <a:pt x="12027" y="8826"/>
                        <a:pt x="14073" y="7084"/>
                      </a:cubicBezTo>
                      <a:cubicBezTo>
                        <a:pt x="16118" y="5342"/>
                        <a:pt x="17755" y="4065"/>
                        <a:pt x="18941" y="2961"/>
                      </a:cubicBezTo>
                      <a:cubicBezTo>
                        <a:pt x="20127" y="1858"/>
                        <a:pt x="20864" y="929"/>
                        <a:pt x="21600" y="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2" name="線條">
                  <a:extLst>
                    <a:ext uri="{FF2B5EF4-FFF2-40B4-BE49-F238E27FC236}">
                      <a16:creationId xmlns:a16="http://schemas.microsoft.com/office/drawing/2014/main" id="{3E20F12F-BD2D-4123-9841-5D5FBE792CD0}"/>
                    </a:ext>
                  </a:extLst>
                </p:cNvPr>
                <p:cNvSpPr/>
                <p:nvPr/>
              </p:nvSpPr>
              <p:spPr>
                <a:xfrm>
                  <a:off x="42100" y="-292045"/>
                  <a:ext cx="443909" cy="286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1137" y="19984"/>
                        <a:pt x="2274" y="18367"/>
                        <a:pt x="4311" y="16163"/>
                      </a:cubicBezTo>
                      <a:cubicBezTo>
                        <a:pt x="6347" y="13959"/>
                        <a:pt x="9284" y="11167"/>
                        <a:pt x="11653" y="8963"/>
                      </a:cubicBezTo>
                      <a:cubicBezTo>
                        <a:pt x="14021" y="6759"/>
                        <a:pt x="15821" y="5143"/>
                        <a:pt x="17384" y="3747"/>
                      </a:cubicBezTo>
                      <a:cubicBezTo>
                        <a:pt x="18947" y="2351"/>
                        <a:pt x="20274" y="1176"/>
                        <a:pt x="21600" y="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3" name="線條">
                  <a:extLst>
                    <a:ext uri="{FF2B5EF4-FFF2-40B4-BE49-F238E27FC236}">
                      <a16:creationId xmlns:a16="http://schemas.microsoft.com/office/drawing/2014/main" id="{19295E3C-B024-47EA-8F73-8201A0F6C80E}"/>
                    </a:ext>
                  </a:extLst>
                </p:cNvPr>
                <p:cNvSpPr/>
                <p:nvPr/>
              </p:nvSpPr>
              <p:spPr>
                <a:xfrm>
                  <a:off x="502412" y="-309568"/>
                  <a:ext cx="106256" cy="1182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3" h="21543" extrusionOk="0">
                      <a:moveTo>
                        <a:pt x="2582" y="0"/>
                      </a:moveTo>
                      <a:cubicBezTo>
                        <a:pt x="1404" y="177"/>
                        <a:pt x="226" y="355"/>
                        <a:pt x="29" y="532"/>
                      </a:cubicBezTo>
                      <a:cubicBezTo>
                        <a:pt x="-167" y="709"/>
                        <a:pt x="618" y="887"/>
                        <a:pt x="2582" y="1472"/>
                      </a:cubicBezTo>
                      <a:cubicBezTo>
                        <a:pt x="4546" y="2057"/>
                        <a:pt x="7688" y="3050"/>
                        <a:pt x="10044" y="4114"/>
                      </a:cubicBezTo>
                      <a:cubicBezTo>
                        <a:pt x="12400" y="5178"/>
                        <a:pt x="13971" y="6313"/>
                        <a:pt x="15149" y="7289"/>
                      </a:cubicBezTo>
                      <a:cubicBezTo>
                        <a:pt x="16328" y="8264"/>
                        <a:pt x="17113" y="9080"/>
                        <a:pt x="17898" y="9949"/>
                      </a:cubicBezTo>
                      <a:cubicBezTo>
                        <a:pt x="18684" y="10818"/>
                        <a:pt x="19469" y="11740"/>
                        <a:pt x="20058" y="12715"/>
                      </a:cubicBezTo>
                      <a:cubicBezTo>
                        <a:pt x="20648" y="13691"/>
                        <a:pt x="21040" y="14719"/>
                        <a:pt x="21237" y="15961"/>
                      </a:cubicBezTo>
                      <a:cubicBezTo>
                        <a:pt x="21433" y="17202"/>
                        <a:pt x="21433" y="18656"/>
                        <a:pt x="21433" y="19490"/>
                      </a:cubicBezTo>
                      <a:cubicBezTo>
                        <a:pt x="21433" y="20323"/>
                        <a:pt x="21433" y="20536"/>
                        <a:pt x="21433" y="20820"/>
                      </a:cubicBezTo>
                      <a:cubicBezTo>
                        <a:pt x="21433" y="21103"/>
                        <a:pt x="21433" y="21458"/>
                        <a:pt x="21433" y="21529"/>
                      </a:cubicBezTo>
                      <a:cubicBezTo>
                        <a:pt x="21433" y="21600"/>
                        <a:pt x="21433" y="21387"/>
                        <a:pt x="21433" y="21174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4" name="線條">
                  <a:extLst>
                    <a:ext uri="{FF2B5EF4-FFF2-40B4-BE49-F238E27FC236}">
                      <a16:creationId xmlns:a16="http://schemas.microsoft.com/office/drawing/2014/main" id="{804AD784-03E1-45E3-98C2-E920ED67F1B3}"/>
                    </a:ext>
                  </a:extLst>
                </p:cNvPr>
                <p:cNvSpPr/>
                <p:nvPr/>
              </p:nvSpPr>
              <p:spPr>
                <a:xfrm>
                  <a:off x="24577" y="1320043"/>
                  <a:ext cx="1673605" cy="1734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extrusionOk="0">
                      <a:moveTo>
                        <a:pt x="0" y="0"/>
                      </a:moveTo>
                      <a:cubicBezTo>
                        <a:pt x="125" y="218"/>
                        <a:pt x="251" y="436"/>
                        <a:pt x="590" y="715"/>
                      </a:cubicBezTo>
                      <a:cubicBezTo>
                        <a:pt x="928" y="994"/>
                        <a:pt x="1480" y="1333"/>
                        <a:pt x="2070" y="1758"/>
                      </a:cubicBezTo>
                      <a:cubicBezTo>
                        <a:pt x="2659" y="2182"/>
                        <a:pt x="3286" y="2691"/>
                        <a:pt x="3901" y="3236"/>
                      </a:cubicBezTo>
                      <a:cubicBezTo>
                        <a:pt x="4516" y="3782"/>
                        <a:pt x="5118" y="4364"/>
                        <a:pt x="5732" y="4958"/>
                      </a:cubicBezTo>
                      <a:cubicBezTo>
                        <a:pt x="6347" y="5552"/>
                        <a:pt x="6974" y="6158"/>
                        <a:pt x="7564" y="6764"/>
                      </a:cubicBezTo>
                      <a:cubicBezTo>
                        <a:pt x="8153" y="7370"/>
                        <a:pt x="8705" y="7976"/>
                        <a:pt x="9220" y="8521"/>
                      </a:cubicBezTo>
                      <a:cubicBezTo>
                        <a:pt x="9734" y="9067"/>
                        <a:pt x="10210" y="9552"/>
                        <a:pt x="10687" y="10097"/>
                      </a:cubicBezTo>
                      <a:cubicBezTo>
                        <a:pt x="11164" y="10642"/>
                        <a:pt x="11640" y="11248"/>
                        <a:pt x="12092" y="11770"/>
                      </a:cubicBezTo>
                      <a:cubicBezTo>
                        <a:pt x="12544" y="12291"/>
                        <a:pt x="12970" y="12727"/>
                        <a:pt x="13371" y="13176"/>
                      </a:cubicBezTo>
                      <a:cubicBezTo>
                        <a:pt x="13773" y="13624"/>
                        <a:pt x="14149" y="14085"/>
                        <a:pt x="14563" y="14558"/>
                      </a:cubicBezTo>
                      <a:cubicBezTo>
                        <a:pt x="14977" y="15030"/>
                        <a:pt x="15429" y="15515"/>
                        <a:pt x="15843" y="15952"/>
                      </a:cubicBezTo>
                      <a:cubicBezTo>
                        <a:pt x="16256" y="16388"/>
                        <a:pt x="16633" y="16776"/>
                        <a:pt x="17084" y="17236"/>
                      </a:cubicBezTo>
                      <a:cubicBezTo>
                        <a:pt x="17536" y="17697"/>
                        <a:pt x="18063" y="18230"/>
                        <a:pt x="18627" y="18752"/>
                      </a:cubicBezTo>
                      <a:cubicBezTo>
                        <a:pt x="19192" y="19273"/>
                        <a:pt x="19794" y="19782"/>
                        <a:pt x="20270" y="20182"/>
                      </a:cubicBezTo>
                      <a:cubicBezTo>
                        <a:pt x="20747" y="20582"/>
                        <a:pt x="21098" y="20873"/>
                        <a:pt x="21311" y="21079"/>
                      </a:cubicBezTo>
                      <a:cubicBezTo>
                        <a:pt x="21525" y="21285"/>
                        <a:pt x="21600" y="21406"/>
                        <a:pt x="21550" y="21479"/>
                      </a:cubicBezTo>
                      <a:cubicBezTo>
                        <a:pt x="21500" y="21552"/>
                        <a:pt x="21324" y="21576"/>
                        <a:pt x="21148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/>
                </a:p>
              </p:txBody>
            </p:sp>
            <p:sp>
              <p:nvSpPr>
                <p:cNvPr id="15" name="線條">
                  <a:extLst>
                    <a:ext uri="{FF2B5EF4-FFF2-40B4-BE49-F238E27FC236}">
                      <a16:creationId xmlns:a16="http://schemas.microsoft.com/office/drawing/2014/main" id="{47817994-87C4-4448-BF43-8B0756563083}"/>
                    </a:ext>
                  </a:extLst>
                </p:cNvPr>
                <p:cNvSpPr/>
                <p:nvPr/>
              </p:nvSpPr>
              <p:spPr>
                <a:xfrm>
                  <a:off x="585303" y="852771"/>
                  <a:ext cx="1723067" cy="17931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9" y="117"/>
                        <a:pt x="98" y="235"/>
                        <a:pt x="305" y="422"/>
                      </a:cubicBezTo>
                      <a:cubicBezTo>
                        <a:pt x="513" y="610"/>
                        <a:pt x="879" y="868"/>
                        <a:pt x="1355" y="1255"/>
                      </a:cubicBezTo>
                      <a:cubicBezTo>
                        <a:pt x="1831" y="1642"/>
                        <a:pt x="2416" y="2158"/>
                        <a:pt x="2892" y="2603"/>
                      </a:cubicBezTo>
                      <a:cubicBezTo>
                        <a:pt x="3368" y="3049"/>
                        <a:pt x="3734" y="3424"/>
                        <a:pt x="4186" y="3928"/>
                      </a:cubicBezTo>
                      <a:cubicBezTo>
                        <a:pt x="4637" y="4433"/>
                        <a:pt x="5174" y="5066"/>
                        <a:pt x="5687" y="5617"/>
                      </a:cubicBezTo>
                      <a:cubicBezTo>
                        <a:pt x="6199" y="6168"/>
                        <a:pt x="6687" y="6637"/>
                        <a:pt x="7176" y="7153"/>
                      </a:cubicBezTo>
                      <a:cubicBezTo>
                        <a:pt x="7664" y="7669"/>
                        <a:pt x="8152" y="8232"/>
                        <a:pt x="8640" y="8760"/>
                      </a:cubicBezTo>
                      <a:cubicBezTo>
                        <a:pt x="9128" y="9287"/>
                        <a:pt x="9616" y="9780"/>
                        <a:pt x="10092" y="10261"/>
                      </a:cubicBezTo>
                      <a:cubicBezTo>
                        <a:pt x="10568" y="10741"/>
                        <a:pt x="11032" y="11210"/>
                        <a:pt x="11520" y="11715"/>
                      </a:cubicBezTo>
                      <a:cubicBezTo>
                        <a:pt x="12008" y="12219"/>
                        <a:pt x="12521" y="12758"/>
                        <a:pt x="12948" y="13216"/>
                      </a:cubicBezTo>
                      <a:cubicBezTo>
                        <a:pt x="13375" y="13673"/>
                        <a:pt x="13717" y="14048"/>
                        <a:pt x="14107" y="14459"/>
                      </a:cubicBezTo>
                      <a:cubicBezTo>
                        <a:pt x="14498" y="14869"/>
                        <a:pt x="14937" y="15315"/>
                        <a:pt x="15340" y="15737"/>
                      </a:cubicBezTo>
                      <a:cubicBezTo>
                        <a:pt x="15742" y="16159"/>
                        <a:pt x="16108" y="16558"/>
                        <a:pt x="16462" y="16909"/>
                      </a:cubicBezTo>
                      <a:cubicBezTo>
                        <a:pt x="16816" y="17261"/>
                        <a:pt x="17158" y="17566"/>
                        <a:pt x="17463" y="17848"/>
                      </a:cubicBezTo>
                      <a:cubicBezTo>
                        <a:pt x="17768" y="18129"/>
                        <a:pt x="18037" y="18387"/>
                        <a:pt x="18281" y="18575"/>
                      </a:cubicBezTo>
                      <a:cubicBezTo>
                        <a:pt x="18525" y="18762"/>
                        <a:pt x="18744" y="18879"/>
                        <a:pt x="19074" y="19114"/>
                      </a:cubicBezTo>
                      <a:cubicBezTo>
                        <a:pt x="19403" y="19349"/>
                        <a:pt x="19843" y="19700"/>
                        <a:pt x="20258" y="20040"/>
                      </a:cubicBezTo>
                      <a:cubicBezTo>
                        <a:pt x="20673" y="20380"/>
                        <a:pt x="21063" y="20709"/>
                        <a:pt x="21283" y="20967"/>
                      </a:cubicBezTo>
                      <a:cubicBezTo>
                        <a:pt x="21502" y="21225"/>
                        <a:pt x="21551" y="21412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" name="線條">
                  <a:extLst>
                    <a:ext uri="{FF2B5EF4-FFF2-40B4-BE49-F238E27FC236}">
                      <a16:creationId xmlns:a16="http://schemas.microsoft.com/office/drawing/2014/main" id="{18BFF82B-6DC2-4B6E-AD3A-8D1C957E3525}"/>
                    </a:ext>
                  </a:extLst>
                </p:cNvPr>
                <p:cNvSpPr/>
                <p:nvPr/>
              </p:nvSpPr>
              <p:spPr>
                <a:xfrm>
                  <a:off x="515213" y="-297886"/>
                  <a:ext cx="1658816" cy="18574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31" y="475"/>
                        <a:pt x="862" y="951"/>
                        <a:pt x="1293" y="1415"/>
                      </a:cubicBezTo>
                      <a:cubicBezTo>
                        <a:pt x="1724" y="1879"/>
                        <a:pt x="2155" y="2332"/>
                        <a:pt x="2586" y="2796"/>
                      </a:cubicBezTo>
                      <a:cubicBezTo>
                        <a:pt x="3017" y="3260"/>
                        <a:pt x="3448" y="3736"/>
                        <a:pt x="3892" y="4234"/>
                      </a:cubicBezTo>
                      <a:cubicBezTo>
                        <a:pt x="4335" y="4732"/>
                        <a:pt x="4792" y="5253"/>
                        <a:pt x="5235" y="5751"/>
                      </a:cubicBezTo>
                      <a:cubicBezTo>
                        <a:pt x="5679" y="6249"/>
                        <a:pt x="6110" y="6725"/>
                        <a:pt x="6541" y="7177"/>
                      </a:cubicBezTo>
                      <a:cubicBezTo>
                        <a:pt x="6972" y="7630"/>
                        <a:pt x="7403" y="8060"/>
                        <a:pt x="7758" y="8445"/>
                      </a:cubicBezTo>
                      <a:cubicBezTo>
                        <a:pt x="8113" y="8830"/>
                        <a:pt x="8392" y="9170"/>
                        <a:pt x="8873" y="9668"/>
                      </a:cubicBezTo>
                      <a:cubicBezTo>
                        <a:pt x="9355" y="10166"/>
                        <a:pt x="10039" y="10823"/>
                        <a:pt x="10572" y="11332"/>
                      </a:cubicBezTo>
                      <a:cubicBezTo>
                        <a:pt x="11104" y="11842"/>
                        <a:pt x="11485" y="12204"/>
                        <a:pt x="11941" y="12623"/>
                      </a:cubicBezTo>
                      <a:cubicBezTo>
                        <a:pt x="12397" y="13042"/>
                        <a:pt x="12930" y="13517"/>
                        <a:pt x="13424" y="13981"/>
                      </a:cubicBezTo>
                      <a:cubicBezTo>
                        <a:pt x="13918" y="14445"/>
                        <a:pt x="14375" y="14898"/>
                        <a:pt x="14806" y="15317"/>
                      </a:cubicBezTo>
                      <a:cubicBezTo>
                        <a:pt x="15237" y="15736"/>
                        <a:pt x="15642" y="16121"/>
                        <a:pt x="15997" y="16438"/>
                      </a:cubicBezTo>
                      <a:cubicBezTo>
                        <a:pt x="16352" y="16755"/>
                        <a:pt x="16656" y="17004"/>
                        <a:pt x="17049" y="17355"/>
                      </a:cubicBezTo>
                      <a:cubicBezTo>
                        <a:pt x="17442" y="17706"/>
                        <a:pt x="17924" y="18158"/>
                        <a:pt x="18456" y="18645"/>
                      </a:cubicBezTo>
                      <a:cubicBezTo>
                        <a:pt x="18989" y="19132"/>
                        <a:pt x="19572" y="19653"/>
                        <a:pt x="20104" y="20151"/>
                      </a:cubicBezTo>
                      <a:cubicBezTo>
                        <a:pt x="20637" y="20649"/>
                        <a:pt x="21118" y="21125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7" name="線條">
                  <a:extLst>
                    <a:ext uri="{FF2B5EF4-FFF2-40B4-BE49-F238E27FC236}">
                      <a16:creationId xmlns:a16="http://schemas.microsoft.com/office/drawing/2014/main" id="{CB23634A-8E02-439E-99BE-C2087930E4EA}"/>
                    </a:ext>
                  </a:extLst>
                </p:cNvPr>
                <p:cNvSpPr/>
                <p:nvPr/>
              </p:nvSpPr>
              <p:spPr>
                <a:xfrm>
                  <a:off x="2273657" y="1594564"/>
                  <a:ext cx="63917" cy="112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extrusionOk="0">
                      <a:moveTo>
                        <a:pt x="3815" y="0"/>
                      </a:moveTo>
                      <a:cubicBezTo>
                        <a:pt x="2506" y="825"/>
                        <a:pt x="1197" y="1650"/>
                        <a:pt x="543" y="2831"/>
                      </a:cubicBezTo>
                      <a:cubicBezTo>
                        <a:pt x="-112" y="4013"/>
                        <a:pt x="-112" y="5550"/>
                        <a:pt x="215" y="6975"/>
                      </a:cubicBezTo>
                      <a:cubicBezTo>
                        <a:pt x="543" y="8400"/>
                        <a:pt x="1197" y="9713"/>
                        <a:pt x="2506" y="10875"/>
                      </a:cubicBezTo>
                      <a:cubicBezTo>
                        <a:pt x="3815" y="12038"/>
                        <a:pt x="5779" y="13050"/>
                        <a:pt x="7743" y="14025"/>
                      </a:cubicBezTo>
                      <a:cubicBezTo>
                        <a:pt x="9706" y="15000"/>
                        <a:pt x="11670" y="15937"/>
                        <a:pt x="13306" y="16894"/>
                      </a:cubicBezTo>
                      <a:cubicBezTo>
                        <a:pt x="14943" y="17850"/>
                        <a:pt x="16252" y="18825"/>
                        <a:pt x="17561" y="19613"/>
                      </a:cubicBezTo>
                      <a:cubicBezTo>
                        <a:pt x="18870" y="20400"/>
                        <a:pt x="20179" y="21000"/>
                        <a:pt x="21488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8" name="線條">
                  <a:extLst>
                    <a:ext uri="{FF2B5EF4-FFF2-40B4-BE49-F238E27FC236}">
                      <a16:creationId xmlns:a16="http://schemas.microsoft.com/office/drawing/2014/main" id="{5FF4CF90-8FC1-4C79-B795-69C4B93F87A2}"/>
                    </a:ext>
                  </a:extLst>
                </p:cNvPr>
                <p:cNvSpPr/>
                <p:nvPr/>
              </p:nvSpPr>
              <p:spPr>
                <a:xfrm>
                  <a:off x="1677552" y="1968382"/>
                  <a:ext cx="75932" cy="1092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662" y="1117"/>
                        <a:pt x="3323" y="2233"/>
                        <a:pt x="5262" y="3350"/>
                      </a:cubicBezTo>
                      <a:cubicBezTo>
                        <a:pt x="7200" y="4466"/>
                        <a:pt x="9415" y="5583"/>
                        <a:pt x="10800" y="6661"/>
                      </a:cubicBezTo>
                      <a:cubicBezTo>
                        <a:pt x="12185" y="7739"/>
                        <a:pt x="12738" y="8779"/>
                        <a:pt x="13569" y="9799"/>
                      </a:cubicBezTo>
                      <a:cubicBezTo>
                        <a:pt x="14400" y="10819"/>
                        <a:pt x="15508" y="11820"/>
                        <a:pt x="16338" y="12860"/>
                      </a:cubicBezTo>
                      <a:cubicBezTo>
                        <a:pt x="17169" y="13899"/>
                        <a:pt x="17723" y="14978"/>
                        <a:pt x="18277" y="15940"/>
                      </a:cubicBezTo>
                      <a:cubicBezTo>
                        <a:pt x="18831" y="16903"/>
                        <a:pt x="19385" y="17750"/>
                        <a:pt x="19938" y="18674"/>
                      </a:cubicBezTo>
                      <a:cubicBezTo>
                        <a:pt x="20492" y="19598"/>
                        <a:pt x="21046" y="20599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9" name="線條">
                  <a:extLst>
                    <a:ext uri="{FF2B5EF4-FFF2-40B4-BE49-F238E27FC236}">
                      <a16:creationId xmlns:a16="http://schemas.microsoft.com/office/drawing/2014/main" id="{FDE83EE3-8CBC-436E-984F-B3AD8A953A81}"/>
                    </a:ext>
                  </a:extLst>
                </p:cNvPr>
                <p:cNvSpPr/>
                <p:nvPr/>
              </p:nvSpPr>
              <p:spPr>
                <a:xfrm>
                  <a:off x="1720568" y="1623769"/>
                  <a:ext cx="441779" cy="356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2" h="21600" extrusionOk="0">
                      <a:moveTo>
                        <a:pt x="745" y="21600"/>
                      </a:moveTo>
                      <a:cubicBezTo>
                        <a:pt x="274" y="21600"/>
                        <a:pt x="-198" y="21600"/>
                        <a:pt x="85" y="21187"/>
                      </a:cubicBezTo>
                      <a:cubicBezTo>
                        <a:pt x="368" y="20774"/>
                        <a:pt x="1405" y="19948"/>
                        <a:pt x="3198" y="18177"/>
                      </a:cubicBezTo>
                      <a:cubicBezTo>
                        <a:pt x="4990" y="16407"/>
                        <a:pt x="7537" y="13692"/>
                        <a:pt x="9989" y="11154"/>
                      </a:cubicBezTo>
                      <a:cubicBezTo>
                        <a:pt x="12441" y="8616"/>
                        <a:pt x="14799" y="6256"/>
                        <a:pt x="16403" y="4603"/>
                      </a:cubicBezTo>
                      <a:cubicBezTo>
                        <a:pt x="18006" y="2951"/>
                        <a:pt x="18855" y="2007"/>
                        <a:pt x="19563" y="1357"/>
                      </a:cubicBezTo>
                      <a:cubicBezTo>
                        <a:pt x="20270" y="708"/>
                        <a:pt x="20836" y="354"/>
                        <a:pt x="21402" y="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0" name="線條">
                  <a:extLst>
                    <a:ext uri="{FF2B5EF4-FFF2-40B4-BE49-F238E27FC236}">
                      <a16:creationId xmlns:a16="http://schemas.microsoft.com/office/drawing/2014/main" id="{862DF7E7-C458-424E-A9DC-0A6CD10D1232}"/>
                    </a:ext>
                  </a:extLst>
                </p:cNvPr>
                <p:cNvSpPr/>
                <p:nvPr/>
              </p:nvSpPr>
              <p:spPr>
                <a:xfrm>
                  <a:off x="65464" y="23363"/>
                  <a:ext cx="1664657" cy="1950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0" y="108"/>
                        <a:pt x="0" y="216"/>
                        <a:pt x="126" y="388"/>
                      </a:cubicBezTo>
                      <a:cubicBezTo>
                        <a:pt x="253" y="560"/>
                        <a:pt x="505" y="798"/>
                        <a:pt x="884" y="1153"/>
                      </a:cubicBezTo>
                      <a:cubicBezTo>
                        <a:pt x="1263" y="1509"/>
                        <a:pt x="1768" y="1983"/>
                        <a:pt x="2223" y="2414"/>
                      </a:cubicBezTo>
                      <a:cubicBezTo>
                        <a:pt x="2678" y="2846"/>
                        <a:pt x="3082" y="3234"/>
                        <a:pt x="3512" y="3654"/>
                      </a:cubicBezTo>
                      <a:cubicBezTo>
                        <a:pt x="3941" y="4074"/>
                        <a:pt x="4396" y="4527"/>
                        <a:pt x="4800" y="4937"/>
                      </a:cubicBezTo>
                      <a:cubicBezTo>
                        <a:pt x="5204" y="5346"/>
                        <a:pt x="5558" y="5713"/>
                        <a:pt x="5937" y="6090"/>
                      </a:cubicBezTo>
                      <a:cubicBezTo>
                        <a:pt x="6316" y="6467"/>
                        <a:pt x="6720" y="6855"/>
                        <a:pt x="7086" y="7243"/>
                      </a:cubicBezTo>
                      <a:cubicBezTo>
                        <a:pt x="7453" y="7631"/>
                        <a:pt x="7781" y="8019"/>
                        <a:pt x="8122" y="8396"/>
                      </a:cubicBezTo>
                      <a:cubicBezTo>
                        <a:pt x="8463" y="8774"/>
                        <a:pt x="8817" y="9140"/>
                        <a:pt x="9133" y="9442"/>
                      </a:cubicBezTo>
                      <a:cubicBezTo>
                        <a:pt x="9448" y="9744"/>
                        <a:pt x="9726" y="9981"/>
                        <a:pt x="10042" y="10304"/>
                      </a:cubicBezTo>
                      <a:cubicBezTo>
                        <a:pt x="10358" y="10628"/>
                        <a:pt x="10712" y="11037"/>
                        <a:pt x="11091" y="11447"/>
                      </a:cubicBezTo>
                      <a:cubicBezTo>
                        <a:pt x="11469" y="11856"/>
                        <a:pt x="11874" y="12266"/>
                        <a:pt x="12278" y="12665"/>
                      </a:cubicBezTo>
                      <a:cubicBezTo>
                        <a:pt x="12682" y="13063"/>
                        <a:pt x="13086" y="13451"/>
                        <a:pt x="13503" y="13872"/>
                      </a:cubicBezTo>
                      <a:cubicBezTo>
                        <a:pt x="13920" y="14292"/>
                        <a:pt x="14349" y="14745"/>
                        <a:pt x="14754" y="15133"/>
                      </a:cubicBezTo>
                      <a:cubicBezTo>
                        <a:pt x="15158" y="15521"/>
                        <a:pt x="15537" y="15844"/>
                        <a:pt x="15928" y="16200"/>
                      </a:cubicBezTo>
                      <a:cubicBezTo>
                        <a:pt x="16320" y="16556"/>
                        <a:pt x="16724" y="16944"/>
                        <a:pt x="17154" y="17332"/>
                      </a:cubicBezTo>
                      <a:cubicBezTo>
                        <a:pt x="17583" y="17720"/>
                        <a:pt x="18038" y="18108"/>
                        <a:pt x="18417" y="18431"/>
                      </a:cubicBezTo>
                      <a:cubicBezTo>
                        <a:pt x="18796" y="18754"/>
                        <a:pt x="19099" y="19013"/>
                        <a:pt x="19377" y="19272"/>
                      </a:cubicBezTo>
                      <a:cubicBezTo>
                        <a:pt x="19655" y="19531"/>
                        <a:pt x="19907" y="19789"/>
                        <a:pt x="20198" y="20069"/>
                      </a:cubicBezTo>
                      <a:cubicBezTo>
                        <a:pt x="20488" y="20350"/>
                        <a:pt x="20817" y="20651"/>
                        <a:pt x="21057" y="20910"/>
                      </a:cubicBezTo>
                      <a:cubicBezTo>
                        <a:pt x="21297" y="21169"/>
                        <a:pt x="21448" y="21384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1" name="線條">
                  <a:extLst>
                    <a:ext uri="{FF2B5EF4-FFF2-40B4-BE49-F238E27FC236}">
                      <a16:creationId xmlns:a16="http://schemas.microsoft.com/office/drawing/2014/main" id="{B0439F91-1980-4E9B-9775-406CC93076FE}"/>
                    </a:ext>
                  </a:extLst>
                </p:cNvPr>
                <p:cNvSpPr/>
                <p:nvPr/>
              </p:nvSpPr>
              <p:spPr>
                <a:xfrm>
                  <a:off x="2381481" y="3156699"/>
                  <a:ext cx="4011432" cy="1926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456" y="712"/>
                        <a:pt x="912" y="1424"/>
                        <a:pt x="1453" y="2136"/>
                      </a:cubicBezTo>
                      <a:cubicBezTo>
                        <a:pt x="1995" y="2848"/>
                        <a:pt x="2622" y="3560"/>
                        <a:pt x="3258" y="4233"/>
                      </a:cubicBezTo>
                      <a:cubicBezTo>
                        <a:pt x="3894" y="4905"/>
                        <a:pt x="4540" y="5538"/>
                        <a:pt x="5186" y="6270"/>
                      </a:cubicBezTo>
                      <a:cubicBezTo>
                        <a:pt x="5832" y="7002"/>
                        <a:pt x="6478" y="7833"/>
                        <a:pt x="7124" y="8644"/>
                      </a:cubicBezTo>
                      <a:cubicBezTo>
                        <a:pt x="7770" y="9455"/>
                        <a:pt x="8416" y="10246"/>
                        <a:pt x="9081" y="10978"/>
                      </a:cubicBezTo>
                      <a:cubicBezTo>
                        <a:pt x="9746" y="11710"/>
                        <a:pt x="10430" y="12382"/>
                        <a:pt x="11094" y="13015"/>
                      </a:cubicBezTo>
                      <a:cubicBezTo>
                        <a:pt x="11759" y="13648"/>
                        <a:pt x="12405" y="14242"/>
                        <a:pt x="13080" y="14875"/>
                      </a:cubicBezTo>
                      <a:cubicBezTo>
                        <a:pt x="13754" y="15508"/>
                        <a:pt x="14457" y="16180"/>
                        <a:pt x="15131" y="16793"/>
                      </a:cubicBezTo>
                      <a:cubicBezTo>
                        <a:pt x="15806" y="17407"/>
                        <a:pt x="16452" y="17960"/>
                        <a:pt x="17098" y="18534"/>
                      </a:cubicBezTo>
                      <a:cubicBezTo>
                        <a:pt x="17744" y="19108"/>
                        <a:pt x="18389" y="19701"/>
                        <a:pt x="18969" y="20176"/>
                      </a:cubicBezTo>
                      <a:cubicBezTo>
                        <a:pt x="19548" y="20651"/>
                        <a:pt x="20061" y="21007"/>
                        <a:pt x="20489" y="21224"/>
                      </a:cubicBezTo>
                      <a:cubicBezTo>
                        <a:pt x="20916" y="21442"/>
                        <a:pt x="21258" y="21521"/>
                        <a:pt x="2160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2" name="線條">
                  <a:extLst>
                    <a:ext uri="{FF2B5EF4-FFF2-40B4-BE49-F238E27FC236}">
                      <a16:creationId xmlns:a16="http://schemas.microsoft.com/office/drawing/2014/main" id="{74E0F911-E05B-4015-B7C0-345330F20122}"/>
                    </a:ext>
                  </a:extLst>
                </p:cNvPr>
                <p:cNvSpPr/>
                <p:nvPr/>
              </p:nvSpPr>
              <p:spPr>
                <a:xfrm>
                  <a:off x="5514419" y="4656134"/>
                  <a:ext cx="756920" cy="448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4" h="21600" extrusionOk="0">
                      <a:moveTo>
                        <a:pt x="14467" y="1701"/>
                      </a:moveTo>
                      <a:cubicBezTo>
                        <a:pt x="14367" y="850"/>
                        <a:pt x="14266" y="0"/>
                        <a:pt x="14367" y="0"/>
                      </a:cubicBezTo>
                      <a:cubicBezTo>
                        <a:pt x="14467" y="0"/>
                        <a:pt x="14768" y="850"/>
                        <a:pt x="15873" y="3231"/>
                      </a:cubicBezTo>
                      <a:cubicBezTo>
                        <a:pt x="16979" y="5613"/>
                        <a:pt x="18887" y="9524"/>
                        <a:pt x="20043" y="12331"/>
                      </a:cubicBezTo>
                      <a:cubicBezTo>
                        <a:pt x="21198" y="15137"/>
                        <a:pt x="21600" y="16838"/>
                        <a:pt x="21550" y="17858"/>
                      </a:cubicBezTo>
                      <a:cubicBezTo>
                        <a:pt x="21500" y="18879"/>
                        <a:pt x="20997" y="19219"/>
                        <a:pt x="18787" y="19389"/>
                      </a:cubicBezTo>
                      <a:cubicBezTo>
                        <a:pt x="16577" y="19559"/>
                        <a:pt x="12659" y="19559"/>
                        <a:pt x="9243" y="19899"/>
                      </a:cubicBezTo>
                      <a:cubicBezTo>
                        <a:pt x="5827" y="20239"/>
                        <a:pt x="2913" y="20920"/>
                        <a:pt x="0" y="21600"/>
                      </a:cubicBezTo>
                    </a:path>
                  </a:pathLst>
                </a:custGeom>
                <a:noFill/>
                <a:ln w="72855" cap="rnd">
                  <a:solidFill>
                    <a:srgbClr val="982ABC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</p:grpSp>
      </p:grp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2B007F6-C9C4-49A9-A53E-B19E6DEC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40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B1FA-ABE9-4810-82E3-13362E15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High-multiplicity (</a:t>
            </a:r>
            <a:r>
              <a:rPr lang="en-US" dirty="0" err="1"/>
              <a:t>Ntrack</a:t>
            </a:r>
            <a:r>
              <a:rPr lang="en-US" dirty="0"/>
              <a:t>&gt;=50) LEP II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90DD1-FE47-482A-B12A-5F7EAA03D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353515"/>
            <a:ext cx="5805361" cy="1823447"/>
          </a:xfrm>
        </p:spPr>
        <p:txBody>
          <a:bodyPr/>
          <a:lstStyle/>
          <a:p>
            <a:r>
              <a:rPr lang="en-US" dirty="0"/>
              <a:t>Interesting features in high-multiplicity long-range near-side correlations</a:t>
            </a:r>
          </a:p>
          <a:p>
            <a:r>
              <a:rPr lang="en-US" dirty="0"/>
              <a:t>Possible hint of excess over MC</a:t>
            </a:r>
          </a:p>
        </p:txBody>
      </p:sp>
      <p:pic>
        <p:nvPicPr>
          <p:cNvPr id="5" name="merged2PC_logo.pdf" descr="merged2PC_logo.pdf">
            <a:extLst>
              <a:ext uri="{FF2B5EF4-FFF2-40B4-BE49-F238E27FC236}">
                <a16:creationId xmlns:a16="http://schemas.microsoft.com/office/drawing/2014/main" id="{30538C30-43EF-461B-ABCC-CB94DF3CF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47"/>
          <a:stretch>
            <a:fillRect/>
          </a:stretch>
        </p:blipFill>
        <p:spPr>
          <a:xfrm>
            <a:off x="3163138" y="1775440"/>
            <a:ext cx="2535166" cy="2493322"/>
          </a:xfrm>
          <a:prstGeom prst="rect">
            <a:avLst/>
          </a:prstGeom>
          <a:ln w="25400" cap="flat">
            <a:solidFill>
              <a:srgbClr val="FFFFFF"/>
            </a:solidFill>
            <a:prstDash val="solid"/>
            <a:miter lim="400000"/>
          </a:ln>
          <a:effectLst>
            <a:outerShdw blurRad="25400" dist="25400" dir="3600000" rotWithShape="0">
              <a:srgbClr val="000000">
                <a:alpha val="56285"/>
              </a:srgbClr>
            </a:outerShdw>
          </a:effectLst>
        </p:spPr>
      </p:pic>
      <p:sp>
        <p:nvSpPr>
          <p:cNvPr id="6" name="橢圓形">
            <a:extLst>
              <a:ext uri="{FF2B5EF4-FFF2-40B4-BE49-F238E27FC236}">
                <a16:creationId xmlns:a16="http://schemas.microsoft.com/office/drawing/2014/main" id="{1D9ECD96-764F-4458-8793-EF82BBD588C7}"/>
              </a:ext>
            </a:extLst>
          </p:cNvPr>
          <p:cNvSpPr/>
          <p:nvPr/>
        </p:nvSpPr>
        <p:spPr>
          <a:xfrm rot="19845430">
            <a:off x="4985373" y="2908894"/>
            <a:ext cx="637254" cy="458397"/>
          </a:xfrm>
          <a:prstGeom prst="ellipse">
            <a:avLst/>
          </a:prstGeom>
          <a:noFill/>
          <a:ln w="57150" cap="flat">
            <a:solidFill>
              <a:srgbClr val="FF0000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grpSp>
        <p:nvGrpSpPr>
          <p:cNvPr id="7" name="群組">
            <a:extLst>
              <a:ext uri="{FF2B5EF4-FFF2-40B4-BE49-F238E27FC236}">
                <a16:creationId xmlns:a16="http://schemas.microsoft.com/office/drawing/2014/main" id="{ACB005A7-8B23-4431-928E-E074252CD131}"/>
              </a:ext>
            </a:extLst>
          </p:cNvPr>
          <p:cNvGrpSpPr/>
          <p:nvPr/>
        </p:nvGrpSpPr>
        <p:grpSpPr>
          <a:xfrm>
            <a:off x="6144815" y="1720165"/>
            <a:ext cx="5647364" cy="5001310"/>
            <a:chOff x="229430" y="0"/>
            <a:chExt cx="8958434" cy="7933594"/>
          </a:xfrm>
        </p:grpSpPr>
        <p:grpSp>
          <p:nvGrpSpPr>
            <p:cNvPr id="8" name="群組">
              <a:extLst>
                <a:ext uri="{FF2B5EF4-FFF2-40B4-BE49-F238E27FC236}">
                  <a16:creationId xmlns:a16="http://schemas.microsoft.com/office/drawing/2014/main" id="{FA4E6ABD-D8D5-4F59-9050-F0BBF67BE3E9}"/>
                </a:ext>
              </a:extLst>
            </p:cNvPr>
            <p:cNvGrpSpPr/>
            <p:nvPr/>
          </p:nvGrpSpPr>
          <p:grpSpPr>
            <a:xfrm>
              <a:off x="1373347" y="0"/>
              <a:ext cx="7814519" cy="7933595"/>
              <a:chOff x="0" y="0"/>
              <a:chExt cx="7814518" cy="7933594"/>
            </a:xfrm>
          </p:grpSpPr>
          <p:pic>
            <p:nvPicPr>
              <p:cNvPr id="10" name="Figure2.pdf" descr="Figure2.pdf">
                <a:extLst>
                  <a:ext uri="{FF2B5EF4-FFF2-40B4-BE49-F238E27FC236}">
                    <a16:creationId xmlns:a16="http://schemas.microsoft.com/office/drawing/2014/main" id="{EEAC1DEB-688E-471A-B9FF-927D9A4CB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2748"/>
              <a:stretch>
                <a:fillRect/>
              </a:stretch>
            </p:blipFill>
            <p:spPr>
              <a:xfrm>
                <a:off x="0" y="0"/>
                <a:ext cx="7814519" cy="7933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箭頭">
                <a:extLst>
                  <a:ext uri="{FF2B5EF4-FFF2-40B4-BE49-F238E27FC236}">
                    <a16:creationId xmlns:a16="http://schemas.microsoft.com/office/drawing/2014/main" id="{A1191FED-A51A-41EB-B920-2FD8D0A47122}"/>
                  </a:ext>
                </a:extLst>
              </p:cNvPr>
              <p:cNvSpPr/>
              <p:nvPr/>
            </p:nvSpPr>
            <p:spPr>
              <a:xfrm rot="5400000">
                <a:off x="1502991" y="3060374"/>
                <a:ext cx="964810" cy="1307288"/>
              </a:xfrm>
              <a:prstGeom prst="rightArrow">
                <a:avLst>
                  <a:gd name="adj1" fmla="val 42886"/>
                  <a:gd name="adj2" fmla="val 50894"/>
                </a:avLst>
              </a:prstGeom>
              <a:solidFill>
                <a:srgbClr val="ED2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" name="箭頭">
                <a:extLst>
                  <a:ext uri="{FF2B5EF4-FFF2-40B4-BE49-F238E27FC236}">
                    <a16:creationId xmlns:a16="http://schemas.microsoft.com/office/drawing/2014/main" id="{E8D12B11-B4A0-4544-9BCA-2A84BC69601B}"/>
                  </a:ext>
                </a:extLst>
              </p:cNvPr>
              <p:cNvSpPr/>
              <p:nvPr/>
            </p:nvSpPr>
            <p:spPr>
              <a:xfrm rot="5400000">
                <a:off x="6467262" y="4255603"/>
                <a:ext cx="897271" cy="1084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21" y="15432"/>
                    </a:moveTo>
                    <a:lnTo>
                      <a:pt x="11821" y="21600"/>
                    </a:lnTo>
                    <a:lnTo>
                      <a:pt x="0" y="10800"/>
                    </a:lnTo>
                    <a:lnTo>
                      <a:pt x="11821" y="0"/>
                    </a:lnTo>
                    <a:lnTo>
                      <a:pt x="11821" y="6168"/>
                    </a:lnTo>
                    <a:lnTo>
                      <a:pt x="21600" y="6168"/>
                    </a:lnTo>
                    <a:lnTo>
                      <a:pt x="21600" y="15432"/>
                    </a:lnTo>
                    <a:close/>
                  </a:path>
                </a:pathLst>
              </a:custGeom>
              <a:noFill/>
              <a:ln w="635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9" name="群組" descr="群組">
              <a:extLst>
                <a:ext uri="{FF2B5EF4-FFF2-40B4-BE49-F238E27FC236}">
                  <a16:creationId xmlns:a16="http://schemas.microsoft.com/office/drawing/2014/main" id="{513B942A-7A78-49FF-A490-8F4962C7A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2429"/>
            <a:stretch>
              <a:fillRect/>
            </a:stretch>
          </p:blipFill>
          <p:spPr>
            <a:xfrm>
              <a:off x="229430" y="0"/>
              <a:ext cx="1252093" cy="7933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2474F91-6CED-46FC-9029-463861CC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135B-D256-4181-AF92-D95993E6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“Flow-like trend”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8F6B64-F4C4-49FC-A87C-96D3CAAA88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5592" y="5285621"/>
                <a:ext cx="10591800" cy="1565809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Coefficients found by taking Fourier transform of yield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l-G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trig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pairs</m:t>
                              </m:r>
                            </m:sup>
                          </m:sSup>
                        </m:num>
                        <m:den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assoc</m:t>
                              </m:r>
                            </m:sup>
                          </m:sSup>
                        </m:num>
                        <m:den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limUpp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</m:e>
                        <m:lim>
                          <m:sSub>
                            <m:sSubPr>
                              <m:ctrlP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lim>
                      </m:limUpp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l-G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l-G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Assuming factorization: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ar-AE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ar-AE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ar-AE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ar-AE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ar-AE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&lt;|</m:t>
                    </m:r>
                    <m:r>
                      <m:rPr>
                        <m:sty m:val="p"/>
                      </m:rPr>
                      <a:rPr lang="el-G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|&lt;</m:t>
                    </m:r>
                    <m:r>
                      <a:rPr lang="el-G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l-G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l-G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}=</m:t>
                    </m:r>
                    <m:r>
                      <m:rPr>
                        <m:sty m:val="p"/>
                      </m:rP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sign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r>
                      <a:rPr lang="ar-AE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ad>
                      <m:radPr>
                        <m:degHide m:val="on"/>
                        <m:ctrlPr>
                          <a:rPr lang="ar-AE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ar-AE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8F6B64-F4C4-49FC-A87C-96D3CAAA88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5592" y="5285621"/>
                <a:ext cx="10591800" cy="1565809"/>
              </a:xfrm>
              <a:blipFill>
                <a:blip r:embed="rId2"/>
                <a:stretch>
                  <a:fillRect l="-633" t="-8171" b="-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群組">
            <a:extLst>
              <a:ext uri="{FF2B5EF4-FFF2-40B4-BE49-F238E27FC236}">
                <a16:creationId xmlns:a16="http://schemas.microsoft.com/office/drawing/2014/main" id="{CDFD16EC-C235-490E-B397-7EF4C16BA088}"/>
              </a:ext>
            </a:extLst>
          </p:cNvPr>
          <p:cNvGrpSpPr/>
          <p:nvPr/>
        </p:nvGrpSpPr>
        <p:grpSpPr>
          <a:xfrm>
            <a:off x="2351315" y="1241314"/>
            <a:ext cx="6678106" cy="3852622"/>
            <a:chOff x="-1" y="-96262"/>
            <a:chExt cx="14039376" cy="8476639"/>
          </a:xfrm>
        </p:grpSpPr>
        <p:pic>
          <p:nvPicPr>
            <p:cNvPr id="5" name="Figure4.pdf" descr="Figure4.pdf">
              <a:extLst>
                <a:ext uri="{FF2B5EF4-FFF2-40B4-BE49-F238E27FC236}">
                  <a16:creationId xmlns:a16="http://schemas.microsoft.com/office/drawing/2014/main" id="{B3936AC6-5AC9-4E25-9F60-D690050CF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" y="927374"/>
              <a:ext cx="14039376" cy="7453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Inclusive NTrk">
              <a:extLst>
                <a:ext uri="{FF2B5EF4-FFF2-40B4-BE49-F238E27FC236}">
                  <a16:creationId xmlns:a16="http://schemas.microsoft.com/office/drawing/2014/main" id="{4A4DF34E-16DE-41FC-97FE-3C716D759CC1}"/>
                </a:ext>
              </a:extLst>
            </p:cNvPr>
            <p:cNvSpPr txBox="1"/>
            <p:nvPr/>
          </p:nvSpPr>
          <p:spPr>
            <a:xfrm>
              <a:off x="2327587" y="-96262"/>
              <a:ext cx="3616003" cy="103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000">
                  <a:solidFill>
                    <a:schemeClr val="accent2">
                      <a:hueOff val="192982"/>
                      <a:satOff val="17755"/>
                      <a:lumOff val="-28483"/>
                    </a:schemeClr>
                  </a:solidFill>
                </a:defRPr>
              </a:pPr>
              <a:r>
                <a:rPr sz="2400" dirty="0"/>
                <a:t>Inclusive </a:t>
              </a:r>
              <a:r>
                <a:rPr sz="2400" dirty="0" err="1"/>
                <a:t>N</a:t>
              </a:r>
              <a:r>
                <a:rPr sz="2400" baseline="-5999" dirty="0" err="1"/>
                <a:t>Trk</a:t>
              </a:r>
              <a:endParaRPr sz="2400" baseline="-5999" dirty="0"/>
            </a:p>
          </p:txBody>
        </p:sp>
        <p:sp>
          <p:nvSpPr>
            <p:cNvPr id="7" name="High-multiplicity">
              <a:extLst>
                <a:ext uri="{FF2B5EF4-FFF2-40B4-BE49-F238E27FC236}">
                  <a16:creationId xmlns:a16="http://schemas.microsoft.com/office/drawing/2014/main" id="{BB84CA06-6D84-4F82-AE28-1B681D968F7D}"/>
                </a:ext>
              </a:extLst>
            </p:cNvPr>
            <p:cNvSpPr txBox="1"/>
            <p:nvPr/>
          </p:nvSpPr>
          <p:spPr>
            <a:xfrm>
              <a:off x="8250140" y="-96260"/>
              <a:ext cx="4546119" cy="103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chemeClr val="accent2">
                      <a:hueOff val="192982"/>
                      <a:satOff val="17755"/>
                      <a:lumOff val="-28483"/>
                    </a:schemeClr>
                  </a:solidFill>
                </a:defRPr>
              </a:lvl1pPr>
            </a:lstStyle>
            <a:p>
              <a:r>
                <a:rPr sz="2400" dirty="0"/>
                <a:t>High-multiplicity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3D0B85-9FEF-4055-BFB0-E67F89DC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F31F67-8E70-47F7-AAD7-9A8302182C38}"/>
                  </a:ext>
                </a:extLst>
              </p:cNvPr>
              <p:cNvSpPr txBox="1"/>
              <p:nvPr/>
            </p:nvSpPr>
            <p:spPr>
              <a:xfrm>
                <a:off x="8906724" y="2459305"/>
                <a:ext cx="27906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Sign change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F31F67-8E70-47F7-AAD7-9A8302182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724" y="2459305"/>
                <a:ext cx="2790668" cy="369332"/>
              </a:xfrm>
              <a:prstGeom prst="rect">
                <a:avLst/>
              </a:prstGeom>
              <a:blipFill>
                <a:blip r:embed="rId4"/>
                <a:stretch>
                  <a:fillRect l="-174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02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F0EEC-F9A8-4E15-99D3-A8E20A9B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to low-multiplicity pp collisions?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71F36-B245-4F49-849C-863F35588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1326"/>
            <a:ext cx="10929257" cy="11815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Measured coefficients seem to be similar to CMS and ALICE measurements in low-multiplicity pp collisions at a variety of beam energies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2BADEFCB-8CD8-4BED-A7A7-27AEC7EBBE23}"/>
              </a:ext>
            </a:extLst>
          </p:cNvPr>
          <p:cNvGrpSpPr/>
          <p:nvPr/>
        </p:nvGrpSpPr>
        <p:grpSpPr>
          <a:xfrm>
            <a:off x="1319417" y="1702606"/>
            <a:ext cx="3667385" cy="3608720"/>
            <a:chOff x="1605650" y="0"/>
            <a:chExt cx="9716339" cy="9560914"/>
          </a:xfrm>
        </p:grpSpPr>
        <p:pic>
          <p:nvPicPr>
            <p:cNvPr id="11" name="Figure5.pdf" descr="Figure5.pdf">
              <a:extLst>
                <a:ext uri="{FF2B5EF4-FFF2-40B4-BE49-F238E27FC236}">
                  <a16:creationId xmlns:a16="http://schemas.microsoft.com/office/drawing/2014/main" id="{192CCA04-CCA6-47B2-8C06-78519C16C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05650" y="0"/>
              <a:ext cx="9544083" cy="9560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方程式">
              <a:extLst>
                <a:ext uri="{FF2B5EF4-FFF2-40B4-BE49-F238E27FC236}">
                  <a16:creationId xmlns:a16="http://schemas.microsoft.com/office/drawing/2014/main" id="{3C1C00E1-9576-47BC-AFBB-8F0B554275A4}"/>
                </a:ext>
              </a:extLst>
            </p:cNvPr>
            <p:cNvSpPr txBox="1"/>
            <p:nvPr/>
          </p:nvSpPr>
          <p:spPr>
            <a:xfrm>
              <a:off x="11321817" y="2087106"/>
              <a:ext cx="172" cy="3547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:endParaRPr sz="8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群組">
            <a:extLst>
              <a:ext uri="{FF2B5EF4-FFF2-40B4-BE49-F238E27FC236}">
                <a16:creationId xmlns:a16="http://schemas.microsoft.com/office/drawing/2014/main" id="{7E812311-B265-49E1-A223-8471B071E220}"/>
              </a:ext>
            </a:extLst>
          </p:cNvPr>
          <p:cNvGrpSpPr/>
          <p:nvPr/>
        </p:nvGrpSpPr>
        <p:grpSpPr>
          <a:xfrm>
            <a:off x="4986737" y="1847660"/>
            <a:ext cx="3602368" cy="3463666"/>
            <a:chOff x="0" y="0"/>
            <a:chExt cx="12087017" cy="10863272"/>
          </a:xfrm>
        </p:grpSpPr>
        <p:pic>
          <p:nvPicPr>
            <p:cNvPr id="14" name="Figure3.pdf" descr="Figure3.pdf">
              <a:extLst>
                <a:ext uri="{FF2B5EF4-FFF2-40B4-BE49-F238E27FC236}">
                  <a16:creationId xmlns:a16="http://schemas.microsoft.com/office/drawing/2014/main" id="{6F7D90CE-8E72-4A94-899F-5EEB0D556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20" b="756"/>
            <a:stretch>
              <a:fillRect/>
            </a:stretch>
          </p:blipFill>
          <p:spPr>
            <a:xfrm>
              <a:off x="0" y="0"/>
              <a:ext cx="12087017" cy="10863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矩形">
              <a:extLst>
                <a:ext uri="{FF2B5EF4-FFF2-40B4-BE49-F238E27FC236}">
                  <a16:creationId xmlns:a16="http://schemas.microsoft.com/office/drawing/2014/main" id="{E6C34BD3-D3AE-49F0-810B-F70BF043F471}"/>
                </a:ext>
              </a:extLst>
            </p:cNvPr>
            <p:cNvSpPr/>
            <p:nvPr/>
          </p:nvSpPr>
          <p:spPr>
            <a:xfrm>
              <a:off x="2021593" y="3628797"/>
              <a:ext cx="5397282" cy="5766917"/>
            </a:xfrm>
            <a:prstGeom prst="rect">
              <a:avLst/>
            </a:prstGeom>
            <a:solidFill>
              <a:srgbClr val="00A1FF">
                <a:alpha val="151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6" name="矩形 矩形" descr="矩形 矩形">
              <a:extLst>
                <a:ext uri="{FF2B5EF4-FFF2-40B4-BE49-F238E27FC236}">
                  <a16:creationId xmlns:a16="http://schemas.microsoft.com/office/drawing/2014/main" id="{F78CB8D3-37EE-4931-8D19-1A5FBF0A04B7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8917" y="2788709"/>
              <a:ext cx="1640423" cy="2703723"/>
            </a:xfrm>
            <a:prstGeom prst="rect">
              <a:avLst/>
            </a:prstGeom>
            <a:effectLst/>
          </p:spPr>
        </p:pic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BF9F44D-8B38-4722-9615-E221C2BE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18</a:t>
            </a:fld>
            <a:endParaRPr lang="en-US"/>
          </a:p>
        </p:txBody>
      </p:sp>
      <p:grpSp>
        <p:nvGrpSpPr>
          <p:cNvPr id="25" name="群組">
            <a:extLst>
              <a:ext uri="{FF2B5EF4-FFF2-40B4-BE49-F238E27FC236}">
                <a16:creationId xmlns:a16="http://schemas.microsoft.com/office/drawing/2014/main" id="{BF6B226A-86CF-4B68-9DAE-82A53E63A6E4}"/>
              </a:ext>
            </a:extLst>
          </p:cNvPr>
          <p:cNvGrpSpPr/>
          <p:nvPr/>
        </p:nvGrpSpPr>
        <p:grpSpPr>
          <a:xfrm>
            <a:off x="8925898" y="2237298"/>
            <a:ext cx="2104387" cy="2383404"/>
            <a:chOff x="0" y="0"/>
            <a:chExt cx="4682645" cy="5303509"/>
          </a:xfrm>
        </p:grpSpPr>
        <p:grpSp>
          <p:nvGrpSpPr>
            <p:cNvPr id="26" name="群組">
              <a:extLst>
                <a:ext uri="{FF2B5EF4-FFF2-40B4-BE49-F238E27FC236}">
                  <a16:creationId xmlns:a16="http://schemas.microsoft.com/office/drawing/2014/main" id="{2E235947-C20A-42B7-BE05-21613B09FB37}"/>
                </a:ext>
              </a:extLst>
            </p:cNvPr>
            <p:cNvGrpSpPr/>
            <p:nvPr/>
          </p:nvGrpSpPr>
          <p:grpSpPr>
            <a:xfrm>
              <a:off x="0" y="0"/>
              <a:ext cx="4682645" cy="4736297"/>
              <a:chOff x="0" y="0"/>
              <a:chExt cx="4682644" cy="4736296"/>
            </a:xfrm>
          </p:grpSpPr>
          <p:pic>
            <p:nvPicPr>
              <p:cNvPr id="29" name="DataMC_Thrust_50_999.pdf" descr="DataMC_Thrust_50_999.pdf">
                <a:extLst>
                  <a:ext uri="{FF2B5EF4-FFF2-40B4-BE49-F238E27FC236}">
                    <a16:creationId xmlns:a16="http://schemas.microsoft.com/office/drawing/2014/main" id="{720C79A1-DF60-4DB6-B638-FF1888FA1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245" r="2862"/>
              <a:stretch>
                <a:fillRect/>
              </a:stretch>
            </p:blipFill>
            <p:spPr>
              <a:xfrm>
                <a:off x="0" y="0"/>
                <a:ext cx="4682645" cy="4736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箭頭">
                <a:extLst>
                  <a:ext uri="{FF2B5EF4-FFF2-40B4-BE49-F238E27FC236}">
                    <a16:creationId xmlns:a16="http://schemas.microsoft.com/office/drawing/2014/main" id="{CB525A2B-C0A1-4741-AE23-EC79334102A7}"/>
                  </a:ext>
                </a:extLst>
              </p:cNvPr>
              <p:cNvSpPr/>
              <p:nvPr/>
            </p:nvSpPr>
            <p:spPr>
              <a:xfrm rot="5400000">
                <a:off x="803442" y="3746453"/>
                <a:ext cx="607751" cy="780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18" y="15432"/>
                    </a:moveTo>
                    <a:lnTo>
                      <a:pt x="10418" y="21600"/>
                    </a:lnTo>
                    <a:lnTo>
                      <a:pt x="0" y="10800"/>
                    </a:lnTo>
                    <a:lnTo>
                      <a:pt x="10418" y="0"/>
                    </a:lnTo>
                    <a:lnTo>
                      <a:pt x="10418" y="6168"/>
                    </a:lnTo>
                    <a:lnTo>
                      <a:pt x="21600" y="6168"/>
                    </a:lnTo>
                    <a:lnTo>
                      <a:pt x="21600" y="15432"/>
                    </a:lnTo>
                    <a:close/>
                  </a:path>
                </a:pathLst>
              </a:custGeom>
              <a:solidFill>
                <a:schemeClr val="accent4">
                  <a:hueOff val="-1247790"/>
                  <a:lumOff val="-123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7" name="線條">
              <a:extLst>
                <a:ext uri="{FF2B5EF4-FFF2-40B4-BE49-F238E27FC236}">
                  <a16:creationId xmlns:a16="http://schemas.microsoft.com/office/drawing/2014/main" id="{DC22B882-FDBA-4177-A0FC-7DFE2F5B6C26}"/>
                </a:ext>
              </a:extLst>
            </p:cNvPr>
            <p:cNvSpPr/>
            <p:nvPr/>
          </p:nvSpPr>
          <p:spPr>
            <a:xfrm>
              <a:off x="265856" y="2852717"/>
              <a:ext cx="1645501" cy="689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extrusionOk="0">
                  <a:moveTo>
                    <a:pt x="0" y="21473"/>
                  </a:moveTo>
                  <a:cubicBezTo>
                    <a:pt x="486" y="18896"/>
                    <a:pt x="1077" y="16405"/>
                    <a:pt x="1766" y="14025"/>
                  </a:cubicBezTo>
                  <a:cubicBezTo>
                    <a:pt x="3004" y="9748"/>
                    <a:pt x="4549" y="5865"/>
                    <a:pt x="6350" y="2502"/>
                  </a:cubicBezTo>
                  <a:cubicBezTo>
                    <a:pt x="7361" y="1311"/>
                    <a:pt x="8477" y="525"/>
                    <a:pt x="9636" y="188"/>
                  </a:cubicBezTo>
                  <a:cubicBezTo>
                    <a:pt x="10716" y="-127"/>
                    <a:pt x="11816" y="-46"/>
                    <a:pt x="12883" y="427"/>
                  </a:cubicBezTo>
                  <a:cubicBezTo>
                    <a:pt x="14110" y="786"/>
                    <a:pt x="15239" y="1990"/>
                    <a:pt x="16078" y="3836"/>
                  </a:cubicBezTo>
                  <a:cubicBezTo>
                    <a:pt x="16742" y="5297"/>
                    <a:pt x="17194" y="7098"/>
                    <a:pt x="17385" y="9044"/>
                  </a:cubicBezTo>
                  <a:lnTo>
                    <a:pt x="21600" y="21110"/>
                  </a:lnTo>
                  <a:lnTo>
                    <a:pt x="4137" y="21330"/>
                  </a:lnTo>
                </a:path>
              </a:pathLst>
            </a:custGeom>
            <a:solidFill>
              <a:schemeClr val="accent4">
                <a:hueOff val="-858837"/>
                <a:lumOff val="-9791"/>
                <a:alpha val="384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" name="Ridge-like yield estimation">
              <a:extLst>
                <a:ext uri="{FF2B5EF4-FFF2-40B4-BE49-F238E27FC236}">
                  <a16:creationId xmlns:a16="http://schemas.microsoft.com/office/drawing/2014/main" id="{E54CDF44-80F8-4CF3-9A9C-1895D7302639}"/>
                </a:ext>
              </a:extLst>
            </p:cNvPr>
            <p:cNvSpPr txBox="1"/>
            <p:nvPr/>
          </p:nvSpPr>
          <p:spPr>
            <a:xfrm>
              <a:off x="265856" y="4613918"/>
              <a:ext cx="3698455" cy="68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solidFill>
                    <a:schemeClr val="accent4">
                      <a:hueOff val="-1247790"/>
                      <a:lumOff val="-12326"/>
                    </a:schemeClr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1100" dirty="0"/>
                <a:t>Ridge-like yield estimation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665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0A6A-7742-4586-90C4-00C89C5F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observables: Jet Substructure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5713B9-45A2-4A4C-ABF1-F47665EDE6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3111500" cy="4351338"/>
              </a:xfrm>
            </p:spPr>
            <p:txBody>
              <a:bodyPr/>
              <a:lstStyle/>
              <a:p>
                <a:r>
                  <a:rPr lang="en-US" dirty="0"/>
                  <a:t>Rising edge of jet energy spectrum sensitive to jet function</a:t>
                </a:r>
              </a:p>
              <a:p>
                <a:r>
                  <a:rPr lang="en-US" dirty="0"/>
                  <a:t>Jet energy sharing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shows similar trend between </a:t>
                </a:r>
                <a:r>
                  <a:rPr lang="en-US" dirty="0" err="1"/>
                  <a:t>e+e</a:t>
                </a:r>
                <a:r>
                  <a:rPr lang="en-US" dirty="0"/>
                  <a:t>- and pp collisions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5713B9-45A2-4A4C-ABF1-F47665EDE6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3111500" cy="4351338"/>
              </a:xfrm>
              <a:blipFill>
                <a:blip r:embed="rId2"/>
                <a:stretch>
                  <a:fillRect l="-3529" t="-2241" r="-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MeowELogJoao.png" descr="MeowELogJoao.png">
            <a:extLst>
              <a:ext uri="{FF2B5EF4-FFF2-40B4-BE49-F238E27FC236}">
                <a16:creationId xmlns:a16="http://schemas.microsoft.com/office/drawing/2014/main" id="{206FF12F-CD3F-43E6-BFAE-BD3E4C11C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040" y="1752244"/>
            <a:ext cx="3373339" cy="4384484"/>
          </a:xfrm>
          <a:prstGeom prst="rect">
            <a:avLst/>
          </a:prstGeom>
          <a:ln w="38100">
            <a:solidFill>
              <a:srgbClr val="F3F7F5"/>
            </a:solidFill>
            <a:miter lim="400000"/>
          </a:ln>
          <a:effectLst>
            <a:outerShdw blurRad="88900" dist="38100" dir="3600000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群組">
            <a:extLst>
              <a:ext uri="{FF2B5EF4-FFF2-40B4-BE49-F238E27FC236}">
                <a16:creationId xmlns:a16="http://schemas.microsoft.com/office/drawing/2014/main" id="{C0B02CEF-3E23-4CB3-8C6C-DBC2B866D498}"/>
              </a:ext>
            </a:extLst>
          </p:cNvPr>
          <p:cNvGrpSpPr/>
          <p:nvPr/>
        </p:nvGrpSpPr>
        <p:grpSpPr>
          <a:xfrm>
            <a:off x="6964540" y="1808892"/>
            <a:ext cx="5090163" cy="3156874"/>
            <a:chOff x="-215900" y="0"/>
            <a:chExt cx="11422088" cy="6803683"/>
          </a:xfrm>
        </p:grpSpPr>
        <p:pic>
          <p:nvPicPr>
            <p:cNvPr id="6" name="PartialMeowZGSinglePanel.png" descr="PartialMeowZGSinglePanel.png">
              <a:extLst>
                <a:ext uri="{FF2B5EF4-FFF2-40B4-BE49-F238E27FC236}">
                  <a16:creationId xmlns:a16="http://schemas.microsoft.com/office/drawing/2014/main" id="{0E0551A5-2E0E-48FF-A1BA-849C72DCD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0414" y="0"/>
              <a:ext cx="5115774" cy="6445615"/>
            </a:xfrm>
            <a:prstGeom prst="rect">
              <a:avLst/>
            </a:prstGeom>
            <a:ln w="38100" cap="flat">
              <a:solidFill>
                <a:srgbClr val="F3F7F5"/>
              </a:solidFill>
              <a:prstDash val="solid"/>
              <a:miter lim="400000"/>
            </a:ln>
            <a:effectLst>
              <a:outerShdw blurRad="88900" dist="381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Screen Shot 2021-09-27 at 15.20.50.png" descr="Screen Shot 2021-09-27 at 15.20.50.png">
              <a:extLst>
                <a:ext uri="{FF2B5EF4-FFF2-40B4-BE49-F238E27FC236}">
                  <a16:creationId xmlns:a16="http://schemas.microsoft.com/office/drawing/2014/main" id="{5B40C3F0-044B-4E7C-B82C-17132F260D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 amt="92967"/>
            </a:blip>
            <a:stretch>
              <a:fillRect/>
            </a:stretch>
          </p:blipFill>
          <p:spPr>
            <a:xfrm>
              <a:off x="-215900" y="361684"/>
              <a:ext cx="5876066" cy="5980406"/>
            </a:xfrm>
            <a:prstGeom prst="rect">
              <a:avLst/>
            </a:prstGeom>
            <a:effectLst>
              <a:outerShdw blurRad="190500" dist="368300" dir="5400000" rotWithShape="0">
                <a:srgbClr val="929292">
                  <a:alpha val="56985"/>
                </a:srgbClr>
              </a:outerShdw>
            </a:effectLst>
          </p:spPr>
        </p:pic>
        <p:pic>
          <p:nvPicPr>
            <p:cNvPr id="8" name="連接線" descr="連接線">
              <a:extLst>
                <a:ext uri="{FF2B5EF4-FFF2-40B4-BE49-F238E27FC236}">
                  <a16:creationId xmlns:a16="http://schemas.microsoft.com/office/drawing/2014/main" id="{20DF5D51-4D48-46AD-8A17-3C0FE3FDAE7F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4493" y="6217022"/>
              <a:ext cx="4907485" cy="586661"/>
            </a:xfrm>
            <a:prstGeom prst="rect">
              <a:avLst/>
            </a:prstGeom>
            <a:effectLst/>
          </p:spPr>
        </p:pic>
        <p:pic>
          <p:nvPicPr>
            <p:cNvPr id="9" name="矩形 矩形" descr="矩形 矩形">
              <a:extLst>
                <a:ext uri="{FF2B5EF4-FFF2-40B4-BE49-F238E27FC236}">
                  <a16:creationId xmlns:a16="http://schemas.microsoft.com/office/drawing/2014/main" id="{35A6F6A2-0193-43D1-8C8E-87284A46BE33}"/>
                </a:ext>
              </a:extLst>
            </p:cNvPr>
            <p:cNvPicPr>
              <a:picLocks/>
            </p:cNvPicPr>
            <p:nvPr/>
          </p:nvPicPr>
          <p:blipFill>
            <a:blip r:embed="rId7">
              <a:alphaModFix amt="61685"/>
            </a:blip>
            <a:stretch>
              <a:fillRect/>
            </a:stretch>
          </p:blipFill>
          <p:spPr>
            <a:xfrm>
              <a:off x="7015475" y="4372885"/>
              <a:ext cx="3966627" cy="1259534"/>
            </a:xfrm>
            <a:prstGeom prst="rect">
              <a:avLst/>
            </a:prstGeom>
            <a:effectLst/>
          </p:spPr>
        </p:pic>
        <p:pic>
          <p:nvPicPr>
            <p:cNvPr id="10" name="矩形 矩形" descr="矩形 矩形">
              <a:extLst>
                <a:ext uri="{FF2B5EF4-FFF2-40B4-BE49-F238E27FC236}">
                  <a16:creationId xmlns:a16="http://schemas.microsoft.com/office/drawing/2014/main" id="{459B0D1E-768A-4230-A122-F20902FFDEDB}"/>
                </a:ext>
              </a:extLst>
            </p:cNvPr>
            <p:cNvPicPr>
              <a:picLocks/>
            </p:cNvPicPr>
            <p:nvPr/>
          </p:nvPicPr>
          <p:blipFill>
            <a:blip r:embed="rId8">
              <a:alphaModFix amt="61685"/>
            </a:blip>
            <a:stretch>
              <a:fillRect/>
            </a:stretch>
          </p:blipFill>
          <p:spPr>
            <a:xfrm>
              <a:off x="1143723" y="4579825"/>
              <a:ext cx="4078768" cy="935487"/>
            </a:xfrm>
            <a:prstGeom prst="rect">
              <a:avLst/>
            </a:prstGeom>
            <a:effectLst/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126ECA-F455-49E9-97E7-384932913875}"/>
              </a:ext>
            </a:extLst>
          </p:cNvPr>
          <p:cNvSpPr txBox="1"/>
          <p:nvPr/>
        </p:nvSpPr>
        <p:spPr>
          <a:xfrm>
            <a:off x="7571055" y="4996544"/>
            <a:ext cx="413404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>
              <a:spcBef>
                <a:spcPts val="900"/>
              </a:spcBef>
              <a:defRPr sz="35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lang="en-US" sz="2400" dirty="0"/>
              <a:t>ALEPH jet </a:t>
            </a:r>
          </a:p>
          <a:p>
            <a:pPr algn="r" defTabSz="457200">
              <a:spcBef>
                <a:spcPts val="1200"/>
              </a:spcBef>
              <a:defRPr sz="35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lang="en-US" sz="2400" b="0" u="sng" dirty="0"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[JHEP 06 (2022) 008]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360129-6EBF-4C95-9ED5-4345D079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08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E7C1-5CE4-4C96-BFD0-92740D42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 near-side correlations: </a:t>
            </a:r>
            <a:br>
              <a:rPr lang="en-US" dirty="0"/>
            </a:br>
            <a:r>
              <a:rPr lang="en-US" dirty="0"/>
              <a:t>The “Ridge” in HI 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1D0B-2AF6-4F25-B101-DF26196BA8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120147"/>
                <a:ext cx="6646558" cy="205681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 Large correlation for pairs of particles with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and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-&gt; causally disconnected for single point-like interaction, hence “long-range”</a:t>
                </a:r>
              </a:p>
              <a:p>
                <a:r>
                  <a:rPr lang="en-US" dirty="0"/>
                  <a:t>Hints at existence of collective behavior, i.e. QGP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1D0B-2AF6-4F25-B101-DF26196BA8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120147"/>
                <a:ext cx="6646558" cy="2056816"/>
              </a:xfrm>
              <a:blipFill>
                <a:blip r:embed="rId2"/>
                <a:stretch>
                  <a:fillRect l="-1468" t="-7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群組">
            <a:extLst>
              <a:ext uri="{FF2B5EF4-FFF2-40B4-BE49-F238E27FC236}">
                <a16:creationId xmlns:a16="http://schemas.microsoft.com/office/drawing/2014/main" id="{08FF5427-6E28-4926-8BF5-0D6AF72E1CEC}"/>
              </a:ext>
            </a:extLst>
          </p:cNvPr>
          <p:cNvGrpSpPr/>
          <p:nvPr/>
        </p:nvGrpSpPr>
        <p:grpSpPr>
          <a:xfrm>
            <a:off x="7716904" y="1693861"/>
            <a:ext cx="3232472" cy="4446768"/>
            <a:chOff x="1792361" y="498387"/>
            <a:chExt cx="6726701" cy="10385197"/>
          </a:xfrm>
        </p:grpSpPr>
        <p:pic>
          <p:nvPicPr>
            <p:cNvPr id="11" name="貼上的影片.png" descr="貼上的影片.png">
              <a:extLst>
                <a:ext uri="{FF2B5EF4-FFF2-40B4-BE49-F238E27FC236}">
                  <a16:creationId xmlns:a16="http://schemas.microsoft.com/office/drawing/2014/main" id="{7AB04A5D-036B-4178-B08C-A3EF9E9BB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4314" y="6566543"/>
              <a:ext cx="6107810" cy="4317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截圖 2024-03-07 15.02.36.png" descr="截圖 2024-03-07 15.02.36.png">
              <a:extLst>
                <a:ext uri="{FF2B5EF4-FFF2-40B4-BE49-F238E27FC236}">
                  <a16:creationId xmlns:a16="http://schemas.microsoft.com/office/drawing/2014/main" id="{CCF17821-8909-48A1-A94A-9548BE7F0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194" b="42131"/>
            <a:stretch>
              <a:fillRect/>
            </a:stretch>
          </p:blipFill>
          <p:spPr>
            <a:xfrm>
              <a:off x="1792361" y="498387"/>
              <a:ext cx="6726701" cy="6553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677AE8-FB06-46B5-B185-47F119A0AB04}"/>
              </a:ext>
            </a:extLst>
          </p:cNvPr>
          <p:cNvGrpSpPr/>
          <p:nvPr/>
        </p:nvGrpSpPr>
        <p:grpSpPr>
          <a:xfrm>
            <a:off x="4408531" y="2378516"/>
            <a:ext cx="3308373" cy="1053802"/>
            <a:chOff x="4562909" y="2378516"/>
            <a:chExt cx="3308373" cy="1053802"/>
          </a:xfrm>
        </p:grpSpPr>
        <p:sp>
          <p:nvSpPr>
            <p:cNvPr id="9" name="Ridge correlation:…">
              <a:extLst>
                <a:ext uri="{FF2B5EF4-FFF2-40B4-BE49-F238E27FC236}">
                  <a16:creationId xmlns:a16="http://schemas.microsoft.com/office/drawing/2014/main" id="{97F6BE0C-0D20-4B50-A9AF-AE0204787AFF}"/>
                </a:ext>
              </a:extLst>
            </p:cNvPr>
            <p:cNvSpPr txBox="1"/>
            <p:nvPr/>
          </p:nvSpPr>
          <p:spPr>
            <a:xfrm>
              <a:off x="4741698" y="2378516"/>
              <a:ext cx="3129584" cy="10254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900">
                  <a:solidFill>
                    <a:schemeClr val="accent6"/>
                  </a:solidFill>
                </a:defRPr>
              </a:pPr>
              <a:r>
                <a:rPr sz="2000" b="1" dirty="0"/>
                <a:t>Ridge correlation</a:t>
              </a:r>
              <a:r>
                <a:rPr sz="2000" dirty="0"/>
                <a:t>: </a:t>
              </a:r>
            </a:p>
            <a:p>
              <a:pPr>
                <a:defRPr sz="3900">
                  <a:solidFill>
                    <a:schemeClr val="accent6"/>
                  </a:solidFill>
                </a:defRPr>
              </a:pPr>
              <a:r>
                <a:rPr sz="2000" dirty="0"/>
                <a:t>long-range (large </a:t>
              </a:r>
              <a:r>
                <a:rPr sz="2000" dirty="0" err="1"/>
                <a:t>Δη</a:t>
              </a:r>
              <a:r>
                <a:rPr sz="2000" dirty="0"/>
                <a:t>) </a:t>
              </a:r>
              <a:br>
                <a:rPr sz="2000" dirty="0"/>
              </a:br>
              <a:r>
                <a:rPr sz="2000" dirty="0"/>
                <a:t>near-side (small </a:t>
              </a:r>
              <a:r>
                <a:rPr sz="2000" dirty="0" err="1"/>
                <a:t>Δɸ</a:t>
              </a:r>
              <a:r>
                <a:rPr sz="2000" dirty="0"/>
                <a:t>)</a:t>
              </a:r>
            </a:p>
          </p:txBody>
        </p:sp>
        <p:pic>
          <p:nvPicPr>
            <p:cNvPr id="10" name="Ridge correlation:… Ridge correlation: long-range (large Δη)  near-side (small Δɸ)" descr="Ridge correlation:… Ridge correlation: long-range (large Δη)  near-side (small Δɸ)">
              <a:extLst>
                <a:ext uri="{FF2B5EF4-FFF2-40B4-BE49-F238E27FC236}">
                  <a16:creationId xmlns:a16="http://schemas.microsoft.com/office/drawing/2014/main" id="{98837302-21F6-4D0B-B579-D415918BB847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2909" y="2385153"/>
              <a:ext cx="3153995" cy="1047165"/>
            </a:xfrm>
            <a:prstGeom prst="rect">
              <a:avLst/>
            </a:prstGeom>
            <a:effectLst/>
          </p:spPr>
        </p:pic>
      </p:grpSp>
      <p:sp>
        <p:nvSpPr>
          <p:cNvPr id="6" name="箭頭">
            <a:extLst>
              <a:ext uri="{FF2B5EF4-FFF2-40B4-BE49-F238E27FC236}">
                <a16:creationId xmlns:a16="http://schemas.microsoft.com/office/drawing/2014/main" id="{D445CE5C-63A9-4E63-A623-2C441256B7A1}"/>
              </a:ext>
            </a:extLst>
          </p:cNvPr>
          <p:cNvSpPr/>
          <p:nvPr/>
        </p:nvSpPr>
        <p:spPr>
          <a:xfrm rot="5400000">
            <a:off x="10300053" y="3551634"/>
            <a:ext cx="306676" cy="399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18" y="15432"/>
                </a:moveTo>
                <a:lnTo>
                  <a:pt x="10418" y="21600"/>
                </a:lnTo>
                <a:lnTo>
                  <a:pt x="0" y="10800"/>
                </a:lnTo>
                <a:lnTo>
                  <a:pt x="10418" y="0"/>
                </a:lnTo>
                <a:lnTo>
                  <a:pt x="10418" y="6168"/>
                </a:lnTo>
                <a:lnTo>
                  <a:pt x="21600" y="6168"/>
                </a:lnTo>
                <a:lnTo>
                  <a:pt x="21600" y="15432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3" name="群組" descr="群組">
            <a:extLst>
              <a:ext uri="{FF2B5EF4-FFF2-40B4-BE49-F238E27FC236}">
                <a16:creationId xmlns:a16="http://schemas.microsoft.com/office/drawing/2014/main" id="{D9F945B6-FDE5-4EA5-B78F-95F54111E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92" b="14039"/>
          <a:stretch/>
        </p:blipFill>
        <p:spPr>
          <a:xfrm>
            <a:off x="838200" y="1858430"/>
            <a:ext cx="3470349" cy="219884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DE325F9-7D84-4ED0-AAB2-56113C3B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2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02E440EE-3684-4B60-93AF-3703FDEE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26" y="1685638"/>
            <a:ext cx="6726213" cy="50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AD59E-3BBB-405A-BD1D-F6752C3E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observables: Energy-Energy Correlator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185F-B07D-4381-B154-2C0274DF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09438" cy="489585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Theorists (Ian </a:t>
            </a:r>
            <a:r>
              <a:rPr lang="en-US" sz="2400" dirty="0" err="1"/>
              <a:t>Moult</a:t>
            </a:r>
            <a:r>
              <a:rPr lang="en-US" sz="2400" dirty="0"/>
              <a:t> + collaborators, Iain Stewart, et al.) interested in this quantity in particular:</a:t>
            </a:r>
          </a:p>
          <a:p>
            <a:pPr lvl="1"/>
            <a:r>
              <a:rPr lang="en-US" sz="2000" dirty="0"/>
              <a:t>Directly sensitive to theory parameters (ex: 𝛼_𝑆)</a:t>
            </a:r>
          </a:p>
          <a:p>
            <a:pPr lvl="1"/>
            <a:r>
              <a:rPr lang="en-US" sz="2000" dirty="0"/>
              <a:t>Constraining non-perturbative parameters in lattice QCD</a:t>
            </a:r>
            <a:endParaRPr lang="en-US" sz="2400" dirty="0"/>
          </a:p>
          <a:p>
            <a:r>
              <a:rPr lang="en-US" sz="2400" dirty="0"/>
              <a:t>Unique opportunity in 𝑒^+ 𝑒^− to access the 2-point correlator from collinear to back-to-back limit</a:t>
            </a:r>
          </a:p>
          <a:p>
            <a:r>
              <a:rPr lang="en-US" sz="2400" dirty="0"/>
              <a:t>Excellent agreement between archived data and theory calculation</a:t>
            </a:r>
          </a:p>
          <a:p>
            <a:r>
              <a:rPr lang="en-US" sz="2400" dirty="0"/>
              <a:t>Analysis currently in internal review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C630B3E9-7B62-48B6-81E9-2BB38382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20</a:t>
            </a:fld>
            <a:endParaRPr lang="en-US"/>
          </a:p>
        </p:txBody>
      </p:sp>
      <p:sp>
        <p:nvSpPr>
          <p:cNvPr id="48" name="AutoShape 2">
            <a:extLst>
              <a:ext uri="{FF2B5EF4-FFF2-40B4-BE49-F238E27FC236}">
                <a16:creationId xmlns:a16="http://schemas.microsoft.com/office/drawing/2014/main" id="{C878081C-CA72-4599-993B-A4737EA10A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46C4-84AE-4B41-BB01-D830902B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datasets: DELPHI archived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70B3F-38AF-4E95-836F-BAE17034F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852959" cy="4351338"/>
          </a:xfrm>
        </p:spPr>
        <p:txBody>
          <a:bodyPr>
            <a:normAutofit/>
          </a:bodyPr>
          <a:lstStyle/>
          <a:p>
            <a:r>
              <a:rPr lang="en-US" dirty="0"/>
              <a:t>Extremely useful as a cross-check of ALEPH re-analyses</a:t>
            </a:r>
          </a:p>
          <a:p>
            <a:r>
              <a:rPr lang="en-US" dirty="0"/>
              <a:t>Re-analysis actively in progress</a:t>
            </a:r>
          </a:p>
          <a:p>
            <a:pPr lvl="1"/>
            <a:r>
              <a:rPr lang="en-US" dirty="0"/>
              <a:t>Thrust distribution already substantially similar to ALEPH, EEC corrections under active development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5D7582DC-CC1F-4C78-A021-9A3CB84C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90" t="10011"/>
          <a:stretch>
            <a:fillRect/>
          </a:stretch>
        </p:blipFill>
        <p:spPr>
          <a:xfrm>
            <a:off x="4691158" y="2203829"/>
            <a:ext cx="1969155" cy="1759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1E1EEA7F-46EF-42BE-B379-5F7428E99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923" y="1690688"/>
            <a:ext cx="3901336" cy="2786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D24B6BB0-CFD0-42E3-8E95-477CD3F3BAD3}"/>
              </a:ext>
            </a:extLst>
          </p:cNvPr>
          <p:cNvGrpSpPr/>
          <p:nvPr/>
        </p:nvGrpSpPr>
        <p:grpSpPr>
          <a:xfrm>
            <a:off x="4549903" y="4775331"/>
            <a:ext cx="2369460" cy="1717544"/>
            <a:chOff x="0" y="0"/>
            <a:chExt cx="12568721" cy="9110660"/>
          </a:xfrm>
        </p:grpSpPr>
        <p:pic>
          <p:nvPicPr>
            <p:cNvPr id="7" name="CorrectedData_z_theory.pdf" descr="CorrectedData_z_theory.pdf">
              <a:extLst>
                <a:ext uri="{FF2B5EF4-FFF2-40B4-BE49-F238E27FC236}">
                  <a16:creationId xmlns:a16="http://schemas.microsoft.com/office/drawing/2014/main" id="{ACE20398-40F2-4483-A60B-4F7E94945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2568721" cy="9110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078855DC-24A6-43C0-AD44-6178D64471F9}"/>
                </a:ext>
              </a:extLst>
            </p:cNvPr>
            <p:cNvGrpSpPr/>
            <p:nvPr/>
          </p:nvGrpSpPr>
          <p:grpSpPr>
            <a:xfrm>
              <a:off x="1964661" y="3653514"/>
              <a:ext cx="9389135" cy="4127465"/>
              <a:chOff x="0" y="-1"/>
              <a:chExt cx="9389133" cy="4127463"/>
            </a:xfrm>
          </p:grpSpPr>
          <p:grpSp>
            <p:nvGrpSpPr>
              <p:cNvPr id="13" name="群組">
                <a:extLst>
                  <a:ext uri="{FF2B5EF4-FFF2-40B4-BE49-F238E27FC236}">
                    <a16:creationId xmlns:a16="http://schemas.microsoft.com/office/drawing/2014/main" id="{C1F4DDA7-E3E2-4EDF-A4DD-57E11BFBDD7F}"/>
                  </a:ext>
                </a:extLst>
              </p:cNvPr>
              <p:cNvGrpSpPr/>
              <p:nvPr/>
            </p:nvGrpSpPr>
            <p:grpSpPr>
              <a:xfrm>
                <a:off x="1157671" y="2543305"/>
                <a:ext cx="1473062" cy="1584157"/>
                <a:chOff x="101118" y="0"/>
                <a:chExt cx="1473061" cy="1584155"/>
              </a:xfrm>
            </p:grpSpPr>
            <p:sp>
              <p:nvSpPr>
                <p:cNvPr id="48" name="矩形">
                  <a:extLst>
                    <a:ext uri="{FF2B5EF4-FFF2-40B4-BE49-F238E27FC236}">
                      <a16:creationId xmlns:a16="http://schemas.microsoft.com/office/drawing/2014/main" id="{E8B8B5F3-2ED5-4327-87A2-BA4A0B1747D8}"/>
                    </a:ext>
                  </a:extLst>
                </p:cNvPr>
                <p:cNvSpPr/>
                <p:nvPr/>
              </p:nvSpPr>
              <p:spPr>
                <a:xfrm>
                  <a:off x="971399" y="0"/>
                  <a:ext cx="602780" cy="301083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28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46" name="latex-image-1.pdf" descr="latex-image-1.pdf">
                  <a:extLst>
                    <a:ext uri="{FF2B5EF4-FFF2-40B4-BE49-F238E27FC236}">
                      <a16:creationId xmlns:a16="http://schemas.microsoft.com/office/drawing/2014/main" id="{93C1901F-CBBC-41A7-B45C-C770E55E21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118" y="1428015"/>
                  <a:ext cx="1014907" cy="1561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44" name="latex-image-1.pdf" descr="latex-image-1.pdf">
                <a:extLst>
                  <a:ext uri="{FF2B5EF4-FFF2-40B4-BE49-F238E27FC236}">
                    <a16:creationId xmlns:a16="http://schemas.microsoft.com/office/drawing/2014/main" id="{9D1E9C78-6BDB-474F-A7AA-5C2AD45FD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14843" y="3994778"/>
                <a:ext cx="1276423" cy="1290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pasted-image.pdf" descr="pasted-image.pdf">
                <a:extLst>
                  <a:ext uri="{FF2B5EF4-FFF2-40B4-BE49-F238E27FC236}">
                    <a16:creationId xmlns:a16="http://schemas.microsoft.com/office/drawing/2014/main" id="{A9C5CD19-DC31-447A-A182-00D4D0ECE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1903" y="1144841"/>
                <a:ext cx="905326" cy="7253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6" name="群組">
                <a:extLst>
                  <a:ext uri="{FF2B5EF4-FFF2-40B4-BE49-F238E27FC236}">
                    <a16:creationId xmlns:a16="http://schemas.microsoft.com/office/drawing/2014/main" id="{8D0294D8-C1CB-4018-9044-05D6A970C266}"/>
                  </a:ext>
                </a:extLst>
              </p:cNvPr>
              <p:cNvGrpSpPr/>
              <p:nvPr/>
            </p:nvGrpSpPr>
            <p:grpSpPr>
              <a:xfrm>
                <a:off x="0" y="-1"/>
                <a:ext cx="1285023" cy="1236573"/>
                <a:chOff x="0" y="0"/>
                <a:chExt cx="1285022" cy="1236571"/>
              </a:xfrm>
            </p:grpSpPr>
            <p:grpSp>
              <p:nvGrpSpPr>
                <p:cNvPr id="31" name="群組">
                  <a:extLst>
                    <a:ext uri="{FF2B5EF4-FFF2-40B4-BE49-F238E27FC236}">
                      <a16:creationId xmlns:a16="http://schemas.microsoft.com/office/drawing/2014/main" id="{E3E1DD39-FE2E-491F-8F9E-DAD65E8856E4}"/>
                    </a:ext>
                  </a:extLst>
                </p:cNvPr>
                <p:cNvGrpSpPr/>
                <p:nvPr/>
              </p:nvGrpSpPr>
              <p:grpSpPr>
                <a:xfrm>
                  <a:off x="274110" y="-1"/>
                  <a:ext cx="752226" cy="999918"/>
                  <a:chOff x="0" y="0"/>
                  <a:chExt cx="752224" cy="999916"/>
                </a:xfrm>
              </p:grpSpPr>
              <p:pic>
                <p:nvPicPr>
                  <p:cNvPr id="33" name="pasted-image.png" descr="pasted-image.png">
                    <a:extLst>
                      <a:ext uri="{FF2B5EF4-FFF2-40B4-BE49-F238E27FC236}">
                        <a16:creationId xmlns:a16="http://schemas.microsoft.com/office/drawing/2014/main" id="{F7E13B4E-2018-4BCC-8E47-6FD75F64BF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139319" y="46980"/>
                    <a:ext cx="177041" cy="18096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4" name="pasted-image.png" descr="pasted-image.png">
                    <a:extLst>
                      <a:ext uri="{FF2B5EF4-FFF2-40B4-BE49-F238E27FC236}">
                        <a16:creationId xmlns:a16="http://schemas.microsoft.com/office/drawing/2014/main" id="{6CCF82EE-0C31-40A6-838D-61E766E55E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381095" y="36062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5" name="pasted-image.png" descr="pasted-image.png">
                    <a:extLst>
                      <a:ext uri="{FF2B5EF4-FFF2-40B4-BE49-F238E27FC236}">
                        <a16:creationId xmlns:a16="http://schemas.microsoft.com/office/drawing/2014/main" id="{0CD99DAF-D03D-4C40-A1FC-02D3C59A56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537254" y="273157"/>
                    <a:ext cx="177042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6" name="pasted-image.png" descr="pasted-image.png">
                    <a:extLst>
                      <a:ext uri="{FF2B5EF4-FFF2-40B4-BE49-F238E27FC236}">
                        <a16:creationId xmlns:a16="http://schemas.microsoft.com/office/drawing/2014/main" id="{098EF217-A7D4-46CC-8D87-C5BD66D001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37929" y="273157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7" name="pasted-image.png" descr="pasted-image.png">
                    <a:extLst>
                      <a:ext uri="{FF2B5EF4-FFF2-40B4-BE49-F238E27FC236}">
                        <a16:creationId xmlns:a16="http://schemas.microsoft.com/office/drawing/2014/main" id="{99C13543-9278-4CBD-B0D8-C4AB61CD75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388894" y="782886"/>
                    <a:ext cx="177041" cy="18096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8" name="pasted-image.png" descr="pasted-image.png">
                    <a:extLst>
                      <a:ext uri="{FF2B5EF4-FFF2-40B4-BE49-F238E27FC236}">
                        <a16:creationId xmlns:a16="http://schemas.microsoft.com/office/drawing/2014/main" id="{BEE83F9E-A83E-42D6-8E9A-350EDAB70E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139319" y="775086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9" name="pasted-image.png" descr="pasted-image.png">
                    <a:extLst>
                      <a:ext uri="{FF2B5EF4-FFF2-40B4-BE49-F238E27FC236}">
                        <a16:creationId xmlns:a16="http://schemas.microsoft.com/office/drawing/2014/main" id="{9D21406A-B285-4FC0-99B1-D35AD567CF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537254" y="537579"/>
                    <a:ext cx="177042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40" name="pasted-image.png" descr="pasted-image.png">
                    <a:extLst>
                      <a:ext uri="{FF2B5EF4-FFF2-40B4-BE49-F238E27FC236}">
                        <a16:creationId xmlns:a16="http://schemas.microsoft.com/office/drawing/2014/main" id="{E1CDBEF7-13DA-49C4-8B9B-59324C9E59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37929" y="537579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41" name="pasted-image.png" descr="pasted-image.png">
                    <a:extLst>
                      <a:ext uri="{FF2B5EF4-FFF2-40B4-BE49-F238E27FC236}">
                        <a16:creationId xmlns:a16="http://schemas.microsoft.com/office/drawing/2014/main" id="{48512111-5EAF-46CF-BDEF-6D4E131996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279880" y="308695"/>
                    <a:ext cx="177041" cy="18096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42" name="pasted-image.png" descr="pasted-image.png">
                    <a:extLst>
                      <a:ext uri="{FF2B5EF4-FFF2-40B4-BE49-F238E27FC236}">
                        <a16:creationId xmlns:a16="http://schemas.microsoft.com/office/drawing/2014/main" id="{F36EE63F-9E29-4BF3-BE53-6E4332A35D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279880" y="537579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2" name="latex-image-1.pdf" descr="latex-image-1.pdf">
                  <a:extLst>
                    <a:ext uri="{FF2B5EF4-FFF2-40B4-BE49-F238E27FC236}">
                      <a16:creationId xmlns:a16="http://schemas.microsoft.com/office/drawing/2014/main" id="{B08F4530-5983-43AD-9B1A-86B2B97F63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1101305"/>
                  <a:ext cx="1285023" cy="13526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" name="群組">
                <a:extLst>
                  <a:ext uri="{FF2B5EF4-FFF2-40B4-BE49-F238E27FC236}">
                    <a16:creationId xmlns:a16="http://schemas.microsoft.com/office/drawing/2014/main" id="{120399F6-B6A4-46AC-88B7-EDC670E64C23}"/>
                  </a:ext>
                </a:extLst>
              </p:cNvPr>
              <p:cNvGrpSpPr/>
              <p:nvPr/>
            </p:nvGrpSpPr>
            <p:grpSpPr>
              <a:xfrm>
                <a:off x="8104110" y="-1"/>
                <a:ext cx="1285023" cy="1236573"/>
                <a:chOff x="0" y="0"/>
                <a:chExt cx="1285022" cy="1236571"/>
              </a:xfrm>
            </p:grpSpPr>
            <p:grpSp>
              <p:nvGrpSpPr>
                <p:cNvPr id="19" name="群組">
                  <a:extLst>
                    <a:ext uri="{FF2B5EF4-FFF2-40B4-BE49-F238E27FC236}">
                      <a16:creationId xmlns:a16="http://schemas.microsoft.com/office/drawing/2014/main" id="{9985CFEA-6FFF-4881-A5D4-FF5CA2EBE185}"/>
                    </a:ext>
                  </a:extLst>
                </p:cNvPr>
                <p:cNvGrpSpPr/>
                <p:nvPr/>
              </p:nvGrpSpPr>
              <p:grpSpPr>
                <a:xfrm>
                  <a:off x="274110" y="-1"/>
                  <a:ext cx="752226" cy="999918"/>
                  <a:chOff x="0" y="0"/>
                  <a:chExt cx="752224" cy="999916"/>
                </a:xfrm>
              </p:grpSpPr>
              <p:pic>
                <p:nvPicPr>
                  <p:cNvPr id="21" name="pasted-image.png" descr="pasted-image.png">
                    <a:extLst>
                      <a:ext uri="{FF2B5EF4-FFF2-40B4-BE49-F238E27FC236}">
                        <a16:creationId xmlns:a16="http://schemas.microsoft.com/office/drawing/2014/main" id="{7AD2D908-BDB9-4911-9C82-3545735C49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139319" y="46980"/>
                    <a:ext cx="177041" cy="18096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2" name="pasted-image.png" descr="pasted-image.png">
                    <a:extLst>
                      <a:ext uri="{FF2B5EF4-FFF2-40B4-BE49-F238E27FC236}">
                        <a16:creationId xmlns:a16="http://schemas.microsoft.com/office/drawing/2014/main" id="{3AD88D18-5E47-43F1-91B0-49456BF47F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381095" y="36062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3" name="pasted-image.png" descr="pasted-image.png">
                    <a:extLst>
                      <a:ext uri="{FF2B5EF4-FFF2-40B4-BE49-F238E27FC236}">
                        <a16:creationId xmlns:a16="http://schemas.microsoft.com/office/drawing/2014/main" id="{296A7A12-88EC-40E2-A0A4-FCC29957EB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537254" y="273157"/>
                    <a:ext cx="177042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4" name="pasted-image.png" descr="pasted-image.png">
                    <a:extLst>
                      <a:ext uri="{FF2B5EF4-FFF2-40B4-BE49-F238E27FC236}">
                        <a16:creationId xmlns:a16="http://schemas.microsoft.com/office/drawing/2014/main" id="{48A01060-109C-4F8B-904C-7B850C25A2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37929" y="273157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5" name="pasted-image.png" descr="pasted-image.png">
                    <a:extLst>
                      <a:ext uri="{FF2B5EF4-FFF2-40B4-BE49-F238E27FC236}">
                        <a16:creationId xmlns:a16="http://schemas.microsoft.com/office/drawing/2014/main" id="{27BD87C9-FD58-403C-B020-65E0300DA2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388894" y="782886"/>
                    <a:ext cx="177041" cy="18096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6" name="pasted-image.png" descr="pasted-image.png">
                    <a:extLst>
                      <a:ext uri="{FF2B5EF4-FFF2-40B4-BE49-F238E27FC236}">
                        <a16:creationId xmlns:a16="http://schemas.microsoft.com/office/drawing/2014/main" id="{AB36B940-AD95-493F-9405-9542F42F78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139319" y="775086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7" name="pasted-image.png" descr="pasted-image.png">
                    <a:extLst>
                      <a:ext uri="{FF2B5EF4-FFF2-40B4-BE49-F238E27FC236}">
                        <a16:creationId xmlns:a16="http://schemas.microsoft.com/office/drawing/2014/main" id="{D816BBF9-C266-45F3-8F76-5919FEF7C5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537254" y="537579"/>
                    <a:ext cx="177042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8" name="pasted-image.png" descr="pasted-image.png">
                    <a:extLst>
                      <a:ext uri="{FF2B5EF4-FFF2-40B4-BE49-F238E27FC236}">
                        <a16:creationId xmlns:a16="http://schemas.microsoft.com/office/drawing/2014/main" id="{365F9681-5477-4468-8679-E15D137346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37929" y="537579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9" name="pasted-image.png" descr="pasted-image.png">
                    <a:extLst>
                      <a:ext uri="{FF2B5EF4-FFF2-40B4-BE49-F238E27FC236}">
                        <a16:creationId xmlns:a16="http://schemas.microsoft.com/office/drawing/2014/main" id="{0AC82EB0-2DB2-4EB1-938A-C49C1A88DC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279880" y="308695"/>
                    <a:ext cx="177041" cy="18096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0" name="pasted-image.png" descr="pasted-image.png">
                    <a:extLst>
                      <a:ext uri="{FF2B5EF4-FFF2-40B4-BE49-F238E27FC236}">
                        <a16:creationId xmlns:a16="http://schemas.microsoft.com/office/drawing/2014/main" id="{D4317640-93A1-4273-AD8F-A977BD0DC8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020000">
                    <a:off x="279880" y="537579"/>
                    <a:ext cx="177041" cy="1809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0" name="latex-image-1.pdf" descr="latex-image-1.pdf">
                  <a:extLst>
                    <a:ext uri="{FF2B5EF4-FFF2-40B4-BE49-F238E27FC236}">
                      <a16:creationId xmlns:a16="http://schemas.microsoft.com/office/drawing/2014/main" id="{20CF9BCA-185D-4029-8A79-67E5767B00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1101305"/>
                  <a:ext cx="1285023" cy="13526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8" name="latex-image-1.pdf" descr="latex-image-1.pdf">
                <a:extLst>
                  <a:ext uri="{FF2B5EF4-FFF2-40B4-BE49-F238E27FC236}">
                    <a16:creationId xmlns:a16="http://schemas.microsoft.com/office/drawing/2014/main" id="{3808468F-1434-4D8E-A30A-5A6AD1CBD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26741" y="2012391"/>
                <a:ext cx="335651" cy="1709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9" name="EEC_theta.png" descr="EEC_theta.png">
            <a:extLst>
              <a:ext uri="{FF2B5EF4-FFF2-40B4-BE49-F238E27FC236}">
                <a16:creationId xmlns:a16="http://schemas.microsoft.com/office/drawing/2014/main" id="{3AC9D476-AC47-42BA-A895-D635BA9221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1820" y="4263063"/>
            <a:ext cx="4515882" cy="2593458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5E8EC28C-A094-4B9D-A3B8-F81158CB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97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E8A0B-BFAC-48ED-9EE9-C1C23592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D011-86D0-4490-9E28-3A9D72A73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12200" cy="4351338"/>
          </a:xfrm>
        </p:spPr>
        <p:txBody>
          <a:bodyPr/>
          <a:lstStyle/>
          <a:p>
            <a:r>
              <a:rPr lang="en-US" dirty="0"/>
              <a:t>Electron-positron collisions allow for investigation of smallest possible collision systems for flow-like characteristics</a:t>
            </a:r>
          </a:p>
          <a:p>
            <a:r>
              <a:rPr lang="en-US" dirty="0"/>
              <a:t>Re-analysis of LEP II data reveals possible signs of an excess long-range near-side yield relative to MC</a:t>
            </a:r>
          </a:p>
          <a:p>
            <a:pPr lvl="1"/>
            <a:r>
              <a:rPr lang="en-US" dirty="0"/>
              <a:t>Hints at a “bridge” between pure hard scattering and flow in pp collisions</a:t>
            </a:r>
          </a:p>
          <a:p>
            <a:r>
              <a:rPr lang="en-US" dirty="0"/>
              <a:t>Plenty of avenues for further use of electron-positron collision data as a versatile laboratory for QCD investigation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B28E3-37CB-46E3-ABCD-E3256697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22</a:t>
            </a:fld>
            <a:endParaRPr lang="en-US"/>
          </a:p>
        </p:txBody>
      </p:sp>
      <p:pic>
        <p:nvPicPr>
          <p:cNvPr id="6" name="Figure4.pdf" descr="Figure4.pdf">
            <a:extLst>
              <a:ext uri="{FF2B5EF4-FFF2-40B4-BE49-F238E27FC236}">
                <a16:creationId xmlns:a16="http://schemas.microsoft.com/office/drawing/2014/main" id="{01A0970A-9911-498E-8228-1EC701140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12"/>
          <a:stretch/>
        </p:blipFill>
        <p:spPr>
          <a:xfrm>
            <a:off x="9718078" y="3718146"/>
            <a:ext cx="2423122" cy="26382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9" name="群組">
            <a:extLst>
              <a:ext uri="{FF2B5EF4-FFF2-40B4-BE49-F238E27FC236}">
                <a16:creationId xmlns:a16="http://schemas.microsoft.com/office/drawing/2014/main" id="{57ADEF74-9A32-4E91-BE25-20DB9F2D02EE}"/>
              </a:ext>
            </a:extLst>
          </p:cNvPr>
          <p:cNvGrpSpPr/>
          <p:nvPr/>
        </p:nvGrpSpPr>
        <p:grpSpPr>
          <a:xfrm>
            <a:off x="9207500" y="1072634"/>
            <a:ext cx="2984500" cy="2643076"/>
            <a:chOff x="229430" y="0"/>
            <a:chExt cx="8958434" cy="7933594"/>
          </a:xfrm>
        </p:grpSpPr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00775A25-4463-4613-BB5F-97F8FF1F8A32}"/>
                </a:ext>
              </a:extLst>
            </p:cNvPr>
            <p:cNvGrpSpPr/>
            <p:nvPr/>
          </p:nvGrpSpPr>
          <p:grpSpPr>
            <a:xfrm>
              <a:off x="1373347" y="0"/>
              <a:ext cx="7814519" cy="7933595"/>
              <a:chOff x="0" y="0"/>
              <a:chExt cx="7814518" cy="7933594"/>
            </a:xfrm>
          </p:grpSpPr>
          <p:pic>
            <p:nvPicPr>
              <p:cNvPr id="12" name="Figure2.pdf" descr="Figure2.pdf">
                <a:extLst>
                  <a:ext uri="{FF2B5EF4-FFF2-40B4-BE49-F238E27FC236}">
                    <a16:creationId xmlns:a16="http://schemas.microsoft.com/office/drawing/2014/main" id="{F669184A-7F2D-4E9D-9D72-44435C11D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2748"/>
              <a:stretch>
                <a:fillRect/>
              </a:stretch>
            </p:blipFill>
            <p:spPr>
              <a:xfrm>
                <a:off x="0" y="0"/>
                <a:ext cx="7814519" cy="7933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" name="箭頭">
                <a:extLst>
                  <a:ext uri="{FF2B5EF4-FFF2-40B4-BE49-F238E27FC236}">
                    <a16:creationId xmlns:a16="http://schemas.microsoft.com/office/drawing/2014/main" id="{896EF7D6-1FC4-46F5-90BE-4F0D517E106D}"/>
                  </a:ext>
                </a:extLst>
              </p:cNvPr>
              <p:cNvSpPr/>
              <p:nvPr/>
            </p:nvSpPr>
            <p:spPr>
              <a:xfrm rot="5400000">
                <a:off x="1502991" y="3060374"/>
                <a:ext cx="964810" cy="1307288"/>
              </a:xfrm>
              <a:prstGeom prst="rightArrow">
                <a:avLst>
                  <a:gd name="adj1" fmla="val 42886"/>
                  <a:gd name="adj2" fmla="val 50894"/>
                </a:avLst>
              </a:prstGeom>
              <a:solidFill>
                <a:srgbClr val="ED2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4" name="箭頭">
                <a:extLst>
                  <a:ext uri="{FF2B5EF4-FFF2-40B4-BE49-F238E27FC236}">
                    <a16:creationId xmlns:a16="http://schemas.microsoft.com/office/drawing/2014/main" id="{04E9DA5C-7C29-4921-BA57-B8B367A38192}"/>
                  </a:ext>
                </a:extLst>
              </p:cNvPr>
              <p:cNvSpPr/>
              <p:nvPr/>
            </p:nvSpPr>
            <p:spPr>
              <a:xfrm rot="5400000">
                <a:off x="6467262" y="4255603"/>
                <a:ext cx="897271" cy="1084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21" y="15432"/>
                    </a:moveTo>
                    <a:lnTo>
                      <a:pt x="11821" y="21600"/>
                    </a:lnTo>
                    <a:lnTo>
                      <a:pt x="0" y="10800"/>
                    </a:lnTo>
                    <a:lnTo>
                      <a:pt x="11821" y="0"/>
                    </a:lnTo>
                    <a:lnTo>
                      <a:pt x="11821" y="6168"/>
                    </a:lnTo>
                    <a:lnTo>
                      <a:pt x="21600" y="6168"/>
                    </a:lnTo>
                    <a:lnTo>
                      <a:pt x="21600" y="15432"/>
                    </a:lnTo>
                    <a:close/>
                  </a:path>
                </a:pathLst>
              </a:custGeom>
              <a:noFill/>
              <a:ln w="635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11" name="群組" descr="群組">
              <a:extLst>
                <a:ext uri="{FF2B5EF4-FFF2-40B4-BE49-F238E27FC236}">
                  <a16:creationId xmlns:a16="http://schemas.microsoft.com/office/drawing/2014/main" id="{8DFC96E5-37E8-4142-BACF-3CD1D29B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2429"/>
            <a:stretch>
              <a:fillRect/>
            </a:stretch>
          </p:blipFill>
          <p:spPr>
            <a:xfrm>
              <a:off x="229430" y="0"/>
              <a:ext cx="1252093" cy="7933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2007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42EF-46E2-49F1-BEBE-79784172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B4BFC-F917-42DB-9C61-7F504C36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39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0" name="群組"/>
          <p:cNvGrpSpPr/>
          <p:nvPr/>
        </p:nvGrpSpPr>
        <p:grpSpPr>
          <a:xfrm>
            <a:off x="483774" y="689640"/>
            <a:ext cx="12662229" cy="5774576"/>
            <a:chOff x="0" y="0"/>
            <a:chExt cx="25324455" cy="11549151"/>
          </a:xfrm>
        </p:grpSpPr>
        <p:pic>
          <p:nvPicPr>
            <p:cNvPr id="1310" name="tgen_deltaphi4_0_20_30_0_0.pdf" descr="tgen_deltaphi4_0_20_30_0_0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316502" y="7913470"/>
              <a:ext cx="3701879" cy="3630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1" name="tgen_deltaphi2_0_20_30_0_0.pdf" descr="tgen_deltaphi2_0_20_30_0_0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204721" y="7910711"/>
              <a:ext cx="3704693" cy="3632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2" name="tgen_deltaphi0_0_20_30_0_0.pdf" descr="tgen_deltaphi0_0_20_30_0_0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079812" y="7918890"/>
              <a:ext cx="3702082" cy="3630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3" name="tgen_ratio2PC_0_20_30_0_0.pdf" descr="tgen_ratio2PC_0_20_30_0_0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885953" y="2165632"/>
              <a:ext cx="4102904" cy="40233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17" name="群組"/>
            <p:cNvGrpSpPr/>
            <p:nvPr/>
          </p:nvGrpSpPr>
          <p:grpSpPr>
            <a:xfrm>
              <a:off x="6955546" y="4775919"/>
              <a:ext cx="1625415" cy="1025167"/>
              <a:chOff x="0" y="0"/>
              <a:chExt cx="1625413" cy="1025166"/>
            </a:xfrm>
          </p:grpSpPr>
          <p:sp>
            <p:nvSpPr>
              <p:cNvPr id="1314" name="線條"/>
              <p:cNvSpPr/>
              <p:nvPr/>
            </p:nvSpPr>
            <p:spPr>
              <a:xfrm flipV="1">
                <a:off x="0" y="533181"/>
                <a:ext cx="789202" cy="491986"/>
              </a:xfrm>
              <a:prstGeom prst="line">
                <a:avLst/>
              </a:prstGeom>
              <a:noFill/>
              <a:ln w="101600" cap="flat">
                <a:solidFill>
                  <a:schemeClr val="accent4">
                    <a:hueOff val="-858837"/>
                    <a:lumOff val="-9791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15" name="線條"/>
              <p:cNvSpPr/>
              <p:nvPr/>
            </p:nvSpPr>
            <p:spPr>
              <a:xfrm flipV="1">
                <a:off x="791333" y="409619"/>
                <a:ext cx="227784" cy="131511"/>
              </a:xfrm>
              <a:prstGeom prst="line">
                <a:avLst/>
              </a:prstGeom>
              <a:noFill/>
              <a:ln w="101600" cap="flat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16" name="線條"/>
              <p:cNvSpPr/>
              <p:nvPr/>
            </p:nvSpPr>
            <p:spPr>
              <a:xfrm flipV="1">
                <a:off x="1022522" y="0"/>
                <a:ext cx="602892" cy="409084"/>
              </a:xfrm>
              <a:prstGeom prst="line">
                <a:avLst/>
              </a:prstGeom>
              <a:noFill/>
              <a:ln w="1016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</p:grpSp>
        <p:sp>
          <p:nvSpPr>
            <p:cNvPr id="1318" name="形狀"/>
            <p:cNvSpPr/>
            <p:nvPr/>
          </p:nvSpPr>
          <p:spPr>
            <a:xfrm>
              <a:off x="4465934" y="5339867"/>
              <a:ext cx="3271744" cy="259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19" y="4090"/>
                  </a:moveTo>
                  <a:lnTo>
                    <a:pt x="21600" y="0"/>
                  </a:lnTo>
                  <a:lnTo>
                    <a:pt x="20738" y="21566"/>
                  </a:lnTo>
                  <a:lnTo>
                    <a:pt x="0" y="21600"/>
                  </a:lnTo>
                  <a:lnTo>
                    <a:pt x="16819" y="4090"/>
                  </a:lnTo>
                  <a:close/>
                </a:path>
              </a:pathLst>
            </a:custGeom>
            <a:solidFill>
              <a:srgbClr val="F8BA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19" name="形狀"/>
            <p:cNvSpPr/>
            <p:nvPr/>
          </p:nvSpPr>
          <p:spPr>
            <a:xfrm>
              <a:off x="7764851" y="5173988"/>
              <a:ext cx="3968370" cy="274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1"/>
                  </a:moveTo>
                  <a:lnTo>
                    <a:pt x="5274" y="21537"/>
                  </a:lnTo>
                  <a:lnTo>
                    <a:pt x="21600" y="21600"/>
                  </a:lnTo>
                  <a:lnTo>
                    <a:pt x="1335" y="0"/>
                  </a:lnTo>
                  <a:lnTo>
                    <a:pt x="0" y="1081"/>
                  </a:lnTo>
                  <a:close/>
                </a:path>
              </a:pathLst>
            </a:custGeom>
            <a:solidFill>
              <a:schemeClr val="accent3">
                <a:hueOff val="914338"/>
                <a:satOff val="31515"/>
                <a:lumOff val="-3079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20" name="Short Range"/>
            <p:cNvSpPr/>
            <p:nvPr/>
          </p:nvSpPr>
          <p:spPr>
            <a:xfrm>
              <a:off x="3827584" y="6927533"/>
              <a:ext cx="4342963" cy="983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642937">
                <a:lnSpc>
                  <a:spcPts val="6900"/>
                </a:lnSpc>
                <a:defRPr sz="3700" b="1">
                  <a:solidFill>
                    <a:srgbClr val="000000"/>
                  </a:solidFill>
                </a:defRPr>
              </a:lvl1pPr>
            </a:lstStyle>
            <a:p>
              <a:r>
                <a:rPr sz="1850"/>
                <a:t>Short Range</a:t>
              </a:r>
            </a:p>
          </p:txBody>
        </p:sp>
        <p:sp>
          <p:nvSpPr>
            <p:cNvPr id="1321" name="Middle Range"/>
            <p:cNvSpPr/>
            <p:nvPr/>
          </p:nvSpPr>
          <p:spPr>
            <a:xfrm>
              <a:off x="7671371" y="6911586"/>
              <a:ext cx="4771382" cy="983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642937">
                <a:lnSpc>
                  <a:spcPts val="6900"/>
                </a:lnSpc>
                <a:defRPr sz="3700" b="1">
                  <a:solidFill>
                    <a:srgbClr val="000000"/>
                  </a:solidFill>
                </a:defRPr>
              </a:lvl1pPr>
            </a:lstStyle>
            <a:p>
              <a:r>
                <a:rPr sz="1850"/>
                <a:t>Middle Range</a:t>
              </a:r>
            </a:p>
          </p:txBody>
        </p:sp>
        <p:sp>
          <p:nvSpPr>
            <p:cNvPr id="1322" name="Long Range…"/>
            <p:cNvSpPr/>
            <p:nvPr/>
          </p:nvSpPr>
          <p:spPr>
            <a:xfrm>
              <a:off x="11760394" y="6554629"/>
              <a:ext cx="4771382" cy="132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69">
                <a:lnSpc>
                  <a:spcPts val="3450"/>
                </a:lnSpc>
                <a:defRPr sz="3700" b="1">
                  <a:solidFill>
                    <a:srgbClr val="000000"/>
                  </a:solidFill>
                </a:defRPr>
              </a:pPr>
              <a:r>
                <a:rPr sz="1850"/>
                <a:t>Long Range </a:t>
              </a:r>
            </a:p>
            <a:p>
              <a:pPr defTabSz="321469">
                <a:lnSpc>
                  <a:spcPts val="3450"/>
                </a:lnSpc>
                <a:defRPr sz="3700" b="1">
                  <a:solidFill>
                    <a:srgbClr val="000000"/>
                  </a:solidFill>
                </a:defRPr>
              </a:pPr>
              <a:r>
                <a:rPr sz="1850"/>
                <a:t>(1.6 ≤ |∆η| &lt; 3.2) </a:t>
              </a:r>
            </a:p>
          </p:txBody>
        </p:sp>
        <p:sp>
          <p:nvSpPr>
            <p:cNvPr id="1323" name="Two-particle correlation function…"/>
            <p:cNvSpPr txBox="1"/>
            <p:nvPr/>
          </p:nvSpPr>
          <p:spPr>
            <a:xfrm>
              <a:off x="0" y="0"/>
              <a:ext cx="8113223" cy="2886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4000" b="1">
                  <a:solidFill>
                    <a:srgbClr val="017B76"/>
                  </a:solidFill>
                </a:defRPr>
              </a:pPr>
              <a:r>
                <a:rPr sz="2000" dirty="0"/>
                <a:t>Two-particle correlation function</a:t>
              </a:r>
            </a:p>
            <a:p>
              <a:pPr defTabSz="410766">
                <a:defRPr sz="2800" b="1">
                  <a:solidFill>
                    <a:srgbClr val="017B76"/>
                  </a:solidFill>
                </a:defRPr>
              </a:pPr>
              <a:r>
                <a:rPr sz="1400" dirty="0"/>
                <a:t>(per-trigger-particle associated yield)</a:t>
              </a:r>
            </a:p>
          </p:txBody>
        </p:sp>
        <p:sp>
          <p:nvSpPr>
            <p:cNvPr id="1324" name="Associated yield vs. Δɸ"/>
            <p:cNvSpPr txBox="1"/>
            <p:nvPr/>
          </p:nvSpPr>
          <p:spPr>
            <a:xfrm>
              <a:off x="9241024" y="834908"/>
              <a:ext cx="9006052" cy="1343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 defTabSz="821531">
                <a:defRPr sz="4000" b="1">
                  <a:solidFill>
                    <a:srgbClr val="017B76"/>
                  </a:solidFill>
                </a:defRPr>
              </a:lvl1pPr>
            </a:lstStyle>
            <a:p>
              <a:r>
                <a:rPr sz="2000"/>
                <a:t>Associated yield vs. Δɸ</a:t>
              </a:r>
            </a:p>
          </p:txBody>
        </p:sp>
        <p:sp>
          <p:nvSpPr>
            <p:cNvPr id="1325" name="形狀"/>
            <p:cNvSpPr/>
            <p:nvPr/>
          </p:nvSpPr>
          <p:spPr>
            <a:xfrm>
              <a:off x="8074356" y="4832098"/>
              <a:ext cx="7667209" cy="3110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2"/>
                  </a:moveTo>
                  <a:lnTo>
                    <a:pt x="13125" y="21600"/>
                  </a:lnTo>
                  <a:lnTo>
                    <a:pt x="21600" y="21473"/>
                  </a:lnTo>
                  <a:lnTo>
                    <a:pt x="1433" y="0"/>
                  </a:lnTo>
                  <a:lnTo>
                    <a:pt x="0" y="2602"/>
                  </a:lnTo>
                  <a:close/>
                </a:path>
              </a:pathLst>
            </a:custGeom>
            <a:solidFill>
              <a:schemeClr val="accent5">
                <a:lumOff val="-29866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lvl="1"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6" name="方程式"/>
                <p:cNvSpPr txBox="1"/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sz="2450" dirty="0"/>
                </a:p>
              </p:txBody>
            </p:sp>
          </mc:Choice>
          <mc:Fallback xmlns="">
            <p:sp>
              <p:nvSpPr>
                <p:cNvPr id="1326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7" name="方程式"/>
                <p:cNvSpPr txBox="1"/>
                <p:nvPr/>
              </p:nvSpPr>
              <p:spPr>
                <a:xfrm>
                  <a:off x="8452307" y="1854016"/>
                  <a:ext cx="14736470" cy="14751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</m:den>
                        </m:f>
                        <m:sSubSup>
                          <m:sSubSup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∫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</m:sub>
                          <m:sup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</m:sup>
                        </m:sSubSup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0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sz="2050" dirty="0"/>
                </a:p>
              </p:txBody>
            </p:sp>
          </mc:Choice>
          <mc:Fallback xmlns="">
            <p:sp>
              <p:nvSpPr>
                <p:cNvPr id="1327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2307" y="1854016"/>
                  <a:ext cx="14736470" cy="147514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59" name="群組"/>
            <p:cNvGrpSpPr/>
            <p:nvPr/>
          </p:nvGrpSpPr>
          <p:grpSpPr>
            <a:xfrm>
              <a:off x="13270056" y="1018028"/>
              <a:ext cx="12054399" cy="8540769"/>
              <a:chOff x="-72343" y="-26512"/>
              <a:chExt cx="12054398" cy="8540768"/>
            </a:xfrm>
          </p:grpSpPr>
          <p:sp>
            <p:nvSpPr>
              <p:cNvPr id="1328" name="三角形"/>
              <p:cNvSpPr/>
              <p:nvPr/>
            </p:nvSpPr>
            <p:spPr>
              <a:xfrm>
                <a:off x="6874940" y="3562168"/>
                <a:ext cx="87478" cy="829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79" y="0"/>
                    </a:moveTo>
                    <a:lnTo>
                      <a:pt x="0" y="21600"/>
                    </a:lnTo>
                    <a:lnTo>
                      <a:pt x="21600" y="1000"/>
                    </a:lnTo>
                    <a:lnTo>
                      <a:pt x="2679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358" name="群組"/>
              <p:cNvGrpSpPr/>
              <p:nvPr/>
            </p:nvGrpSpPr>
            <p:grpSpPr>
              <a:xfrm>
                <a:off x="-72344" y="-26513"/>
                <a:ext cx="12054400" cy="8540769"/>
                <a:chOff x="-72343" y="-26512"/>
                <a:chExt cx="12054398" cy="8540768"/>
              </a:xfrm>
            </p:grpSpPr>
            <p:grpSp>
              <p:nvGrpSpPr>
                <p:cNvPr id="1356" name="群組"/>
                <p:cNvGrpSpPr/>
                <p:nvPr/>
              </p:nvGrpSpPr>
              <p:grpSpPr>
                <a:xfrm>
                  <a:off x="-72344" y="-26513"/>
                  <a:ext cx="12054400" cy="8540769"/>
                  <a:chOff x="-72343" y="-26512"/>
                  <a:chExt cx="12054398" cy="8540768"/>
                </a:xfrm>
              </p:grpSpPr>
              <p:grpSp>
                <p:nvGrpSpPr>
                  <p:cNvPr id="1331" name="群組"/>
                  <p:cNvGrpSpPr/>
                  <p:nvPr/>
                </p:nvGrpSpPr>
                <p:grpSpPr>
                  <a:xfrm>
                    <a:off x="3930352" y="3569907"/>
                    <a:ext cx="421857" cy="1714471"/>
                    <a:chOff x="0" y="0"/>
                    <a:chExt cx="421855" cy="1714469"/>
                  </a:xfrm>
                </p:grpSpPr>
                <p:sp>
                  <p:nvSpPr>
                    <p:cNvPr id="1329" name="橢圓形"/>
                    <p:cNvSpPr/>
                    <p:nvPr/>
                  </p:nvSpPr>
                  <p:spPr>
                    <a:xfrm>
                      <a:off x="0" y="0"/>
                      <a:ext cx="421856" cy="1714470"/>
                    </a:xfrm>
                    <a:prstGeom prst="ellips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sp>
                  <p:nvSpPr>
                    <p:cNvPr id="1330" name="線條"/>
                    <p:cNvSpPr/>
                    <p:nvPr/>
                  </p:nvSpPr>
                  <p:spPr>
                    <a:xfrm flipH="1" flipV="1">
                      <a:off x="210927" y="3706"/>
                      <a:ext cx="1" cy="885212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</p:grpSp>
              <p:sp>
                <p:nvSpPr>
                  <p:cNvPr id="1332" name="線條"/>
                  <p:cNvSpPr/>
                  <p:nvPr/>
                </p:nvSpPr>
                <p:spPr>
                  <a:xfrm flipV="1">
                    <a:off x="4136502" y="3628781"/>
                    <a:ext cx="1" cy="70071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Off val="-29866"/>
                      </a:schemeClr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  <p:grpSp>
                <p:nvGrpSpPr>
                  <p:cNvPr id="1354" name="群組"/>
                  <p:cNvGrpSpPr/>
                  <p:nvPr/>
                </p:nvGrpSpPr>
                <p:grpSpPr>
                  <a:xfrm rot="20400000">
                    <a:off x="468023" y="1696468"/>
                    <a:ext cx="10973666" cy="5094807"/>
                    <a:chOff x="-76985" y="0"/>
                    <a:chExt cx="10973664" cy="5094806"/>
                  </a:xfrm>
                </p:grpSpPr>
                <p:grpSp>
                  <p:nvGrpSpPr>
                    <p:cNvPr id="1345" name="群組"/>
                    <p:cNvGrpSpPr/>
                    <p:nvPr/>
                  </p:nvGrpSpPr>
                  <p:grpSpPr>
                    <a:xfrm rot="21600000">
                      <a:off x="-76986" y="0"/>
                      <a:ext cx="10973665" cy="5094805"/>
                      <a:chOff x="-76985" y="0"/>
                      <a:chExt cx="10973663" cy="5094804"/>
                    </a:xfrm>
                  </p:grpSpPr>
                  <p:sp>
                    <p:nvSpPr>
                      <p:cNvPr id="1363" name="連接線"/>
                      <p:cNvSpPr/>
                      <p:nvPr/>
                    </p:nvSpPr>
                    <p:spPr>
                      <a:xfrm>
                        <a:off x="3269555" y="601418"/>
                        <a:ext cx="1730596" cy="19715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2160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sp>
                    <p:nvSpPr>
                      <p:cNvPr id="1334" name="世界"/>
                      <p:cNvSpPr/>
                      <p:nvPr/>
                    </p:nvSpPr>
                    <p:spPr>
                      <a:xfrm rot="6600000">
                        <a:off x="2944883" y="559903"/>
                        <a:ext cx="3974998" cy="397499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10800" y="0"/>
                            </a:moveTo>
                            <a:cubicBezTo>
                              <a:pt x="4845" y="0"/>
                              <a:pt x="0" y="4845"/>
                              <a:pt x="0" y="10800"/>
                            </a:cubicBezTo>
                            <a:cubicBezTo>
                              <a:pt x="0" y="16755"/>
                              <a:pt x="4845" y="21600"/>
                              <a:pt x="10800" y="21600"/>
                            </a:cubicBezTo>
                            <a:cubicBezTo>
                              <a:pt x="16755" y="21600"/>
                              <a:pt x="21600" y="16755"/>
                              <a:pt x="21600" y="10800"/>
                            </a:cubicBezTo>
                            <a:cubicBezTo>
                              <a:pt x="21600" y="4845"/>
                              <a:pt x="16755" y="0"/>
                              <a:pt x="10800" y="0"/>
                            </a:cubicBezTo>
                            <a:close/>
                            <a:moveTo>
                              <a:pt x="11993" y="938"/>
                            </a:moveTo>
                            <a:cubicBezTo>
                              <a:pt x="14122" y="1194"/>
                              <a:pt x="16044" y="2125"/>
                              <a:pt x="17542" y="3512"/>
                            </a:cubicBezTo>
                            <a:cubicBezTo>
                              <a:pt x="16898" y="4108"/>
                              <a:pt x="16188" y="4611"/>
                              <a:pt x="15429" y="5012"/>
                            </a:cubicBezTo>
                            <a:cubicBezTo>
                              <a:pt x="15343" y="4850"/>
                              <a:pt x="15255" y="4689"/>
                              <a:pt x="15162" y="4531"/>
                            </a:cubicBezTo>
                            <a:cubicBezTo>
                              <a:pt x="14347" y="3140"/>
                              <a:pt x="13267" y="1918"/>
                              <a:pt x="11993" y="938"/>
                            </a:cubicBezTo>
                            <a:close/>
                            <a:moveTo>
                              <a:pt x="9560" y="943"/>
                            </a:moveTo>
                            <a:cubicBezTo>
                              <a:pt x="8289" y="1922"/>
                              <a:pt x="7211" y="3142"/>
                              <a:pt x="6397" y="4531"/>
                            </a:cubicBezTo>
                            <a:cubicBezTo>
                              <a:pt x="6308" y="4684"/>
                              <a:pt x="6222" y="4839"/>
                              <a:pt x="6139" y="4995"/>
                            </a:cubicBezTo>
                            <a:cubicBezTo>
                              <a:pt x="5392" y="4597"/>
                              <a:pt x="4693" y="4100"/>
                              <a:pt x="4058" y="3512"/>
                            </a:cubicBezTo>
                            <a:cubicBezTo>
                              <a:pt x="5545" y="2136"/>
                              <a:pt x="7450" y="1207"/>
                              <a:pt x="9560" y="943"/>
                            </a:cubicBezTo>
                            <a:close/>
                            <a:moveTo>
                              <a:pt x="10366" y="1421"/>
                            </a:moveTo>
                            <a:lnTo>
                              <a:pt x="10366" y="6141"/>
                            </a:lnTo>
                            <a:cubicBezTo>
                              <a:pt x="9165" y="6090"/>
                              <a:pt x="8002" y="5827"/>
                              <a:pt x="6920" y="5368"/>
                            </a:cubicBezTo>
                            <a:cubicBezTo>
                              <a:pt x="6992" y="5234"/>
                              <a:pt x="7066" y="5100"/>
                              <a:pt x="7143" y="4968"/>
                            </a:cubicBezTo>
                            <a:cubicBezTo>
                              <a:pt x="7960" y="3575"/>
                              <a:pt x="9062" y="2365"/>
                              <a:pt x="10366" y="1421"/>
                            </a:cubicBezTo>
                            <a:close/>
                            <a:moveTo>
                              <a:pt x="11234" y="1451"/>
                            </a:moveTo>
                            <a:cubicBezTo>
                              <a:pt x="12520" y="2391"/>
                              <a:pt x="13607" y="3589"/>
                              <a:pt x="14415" y="4968"/>
                            </a:cubicBezTo>
                            <a:cubicBezTo>
                              <a:pt x="14495" y="5104"/>
                              <a:pt x="14572" y="5244"/>
                              <a:pt x="14646" y="5383"/>
                            </a:cubicBezTo>
                            <a:cubicBezTo>
                              <a:pt x="13574" y="5833"/>
                              <a:pt x="12424" y="6090"/>
                              <a:pt x="11234" y="6141"/>
                            </a:cubicBezTo>
                            <a:lnTo>
                              <a:pt x="11234" y="1451"/>
                            </a:lnTo>
                            <a:close/>
                            <a:moveTo>
                              <a:pt x="3448" y="4128"/>
                            </a:moveTo>
                            <a:cubicBezTo>
                              <a:pt x="4152" y="4783"/>
                              <a:pt x="4928" y="5335"/>
                              <a:pt x="5759" y="5775"/>
                            </a:cubicBezTo>
                            <a:cubicBezTo>
                              <a:pt x="5120" y="7219"/>
                              <a:pt x="4759" y="8779"/>
                              <a:pt x="4701" y="10368"/>
                            </a:cubicBezTo>
                            <a:lnTo>
                              <a:pt x="876" y="10368"/>
                            </a:lnTo>
                            <a:cubicBezTo>
                              <a:pt x="979" y="7972"/>
                              <a:pt x="1935" y="5793"/>
                              <a:pt x="3448" y="4128"/>
                            </a:cubicBezTo>
                            <a:close/>
                            <a:moveTo>
                              <a:pt x="18152" y="4128"/>
                            </a:moveTo>
                            <a:cubicBezTo>
                              <a:pt x="19665" y="5793"/>
                              <a:pt x="20621" y="7972"/>
                              <a:pt x="20724" y="10368"/>
                            </a:cubicBezTo>
                            <a:lnTo>
                              <a:pt x="16858" y="10368"/>
                            </a:lnTo>
                            <a:cubicBezTo>
                              <a:pt x="16800" y="8785"/>
                              <a:pt x="16441" y="7231"/>
                              <a:pt x="15807" y="5792"/>
                            </a:cubicBezTo>
                            <a:cubicBezTo>
                              <a:pt x="16650" y="5349"/>
                              <a:pt x="17439" y="4792"/>
                              <a:pt x="18152" y="4128"/>
                            </a:cubicBezTo>
                            <a:close/>
                            <a:moveTo>
                              <a:pt x="6541" y="6148"/>
                            </a:moveTo>
                            <a:cubicBezTo>
                              <a:pt x="7739" y="6662"/>
                              <a:pt x="9031" y="6956"/>
                              <a:pt x="10366" y="7008"/>
                            </a:cubicBezTo>
                            <a:lnTo>
                              <a:pt x="10366" y="10368"/>
                            </a:lnTo>
                            <a:lnTo>
                              <a:pt x="5569" y="10368"/>
                            </a:lnTo>
                            <a:cubicBezTo>
                              <a:pt x="5626" y="8908"/>
                              <a:pt x="5956" y="7475"/>
                              <a:pt x="6541" y="6148"/>
                            </a:cubicBezTo>
                            <a:close/>
                            <a:moveTo>
                              <a:pt x="15024" y="6163"/>
                            </a:moveTo>
                            <a:cubicBezTo>
                              <a:pt x="15604" y="7486"/>
                              <a:pt x="15934" y="8914"/>
                              <a:pt x="15991" y="10368"/>
                            </a:cubicBezTo>
                            <a:lnTo>
                              <a:pt x="11234" y="10368"/>
                            </a:lnTo>
                            <a:lnTo>
                              <a:pt x="11234" y="7008"/>
                            </a:lnTo>
                            <a:cubicBezTo>
                              <a:pt x="12557" y="6956"/>
                              <a:pt x="13835" y="6668"/>
                              <a:pt x="15024" y="6163"/>
                            </a:cubicBezTo>
                            <a:close/>
                            <a:moveTo>
                              <a:pt x="876" y="11234"/>
                            </a:moveTo>
                            <a:lnTo>
                              <a:pt x="4700" y="11234"/>
                            </a:lnTo>
                            <a:cubicBezTo>
                              <a:pt x="4753" y="12849"/>
                              <a:pt x="5119" y="14437"/>
                              <a:pt x="5773" y="15903"/>
                            </a:cubicBezTo>
                            <a:cubicBezTo>
                              <a:pt x="4953" y="16335"/>
                              <a:pt x="4185" y="16876"/>
                              <a:pt x="3488" y="17518"/>
                            </a:cubicBezTo>
                            <a:cubicBezTo>
                              <a:pt x="1952" y="15847"/>
                              <a:pt x="980" y="13652"/>
                              <a:pt x="876" y="11234"/>
                            </a:cubicBezTo>
                            <a:close/>
                            <a:moveTo>
                              <a:pt x="5567" y="11234"/>
                            </a:moveTo>
                            <a:lnTo>
                              <a:pt x="10366" y="11234"/>
                            </a:lnTo>
                            <a:lnTo>
                              <a:pt x="10366" y="14676"/>
                            </a:lnTo>
                            <a:cubicBezTo>
                              <a:pt x="9036" y="14728"/>
                              <a:pt x="7749" y="15021"/>
                              <a:pt x="6554" y="15532"/>
                            </a:cubicBezTo>
                            <a:cubicBezTo>
                              <a:pt x="5955" y="14182"/>
                              <a:pt x="5619" y="12720"/>
                              <a:pt x="5567" y="11234"/>
                            </a:cubicBezTo>
                            <a:close/>
                            <a:moveTo>
                              <a:pt x="11234" y="11234"/>
                            </a:moveTo>
                            <a:lnTo>
                              <a:pt x="15992" y="11234"/>
                            </a:lnTo>
                            <a:cubicBezTo>
                              <a:pt x="15940" y="12714"/>
                              <a:pt x="15605" y="14169"/>
                              <a:pt x="15010" y="15515"/>
                            </a:cubicBezTo>
                            <a:cubicBezTo>
                              <a:pt x="13825" y="15013"/>
                              <a:pt x="12552" y="14728"/>
                              <a:pt x="11234" y="14676"/>
                            </a:cubicBezTo>
                            <a:lnTo>
                              <a:pt x="11234" y="11234"/>
                            </a:lnTo>
                            <a:close/>
                            <a:moveTo>
                              <a:pt x="16860" y="11234"/>
                            </a:moveTo>
                            <a:lnTo>
                              <a:pt x="20724" y="11234"/>
                            </a:lnTo>
                            <a:cubicBezTo>
                              <a:pt x="20620" y="13652"/>
                              <a:pt x="19648" y="15847"/>
                              <a:pt x="18112" y="17518"/>
                            </a:cubicBezTo>
                            <a:cubicBezTo>
                              <a:pt x="17406" y="16867"/>
                              <a:pt x="16627" y="16321"/>
                              <a:pt x="15795" y="15886"/>
                            </a:cubicBezTo>
                            <a:cubicBezTo>
                              <a:pt x="16444" y="14425"/>
                              <a:pt x="16807" y="12842"/>
                              <a:pt x="16860" y="11234"/>
                            </a:cubicBezTo>
                            <a:close/>
                            <a:moveTo>
                              <a:pt x="10366" y="15544"/>
                            </a:moveTo>
                            <a:lnTo>
                              <a:pt x="10366" y="20226"/>
                            </a:lnTo>
                            <a:cubicBezTo>
                              <a:pt x="9026" y="19256"/>
                              <a:pt x="7899" y="18005"/>
                              <a:pt x="7077" y="16566"/>
                            </a:cubicBezTo>
                            <a:cubicBezTo>
                              <a:pt x="7029" y="16481"/>
                              <a:pt x="6982" y="16396"/>
                              <a:pt x="6936" y="16310"/>
                            </a:cubicBezTo>
                            <a:cubicBezTo>
                              <a:pt x="8013" y="15855"/>
                              <a:pt x="9170" y="15594"/>
                              <a:pt x="10366" y="15544"/>
                            </a:cubicBezTo>
                            <a:close/>
                            <a:moveTo>
                              <a:pt x="11234" y="15544"/>
                            </a:moveTo>
                            <a:cubicBezTo>
                              <a:pt x="12418" y="15594"/>
                              <a:pt x="13563" y="15849"/>
                              <a:pt x="14631" y="16295"/>
                            </a:cubicBezTo>
                            <a:cubicBezTo>
                              <a:pt x="14582" y="16386"/>
                              <a:pt x="14532" y="16476"/>
                              <a:pt x="14480" y="16566"/>
                            </a:cubicBezTo>
                            <a:cubicBezTo>
                              <a:pt x="13667" y="17990"/>
                              <a:pt x="12556" y="19230"/>
                              <a:pt x="11234" y="20196"/>
                            </a:cubicBezTo>
                            <a:lnTo>
                              <a:pt x="11234" y="15544"/>
                            </a:lnTo>
                            <a:close/>
                            <a:moveTo>
                              <a:pt x="15415" y="16666"/>
                            </a:moveTo>
                            <a:cubicBezTo>
                              <a:pt x="16162" y="17059"/>
                              <a:pt x="16861" y="17548"/>
                              <a:pt x="17498" y="18131"/>
                            </a:cubicBezTo>
                            <a:cubicBezTo>
                              <a:pt x="16023" y="19479"/>
                              <a:pt x="14143" y="20390"/>
                              <a:pt x="12062" y="20655"/>
                            </a:cubicBezTo>
                            <a:cubicBezTo>
                              <a:pt x="13343" y="19655"/>
                              <a:pt x="14426" y="18410"/>
                              <a:pt x="15233" y="16997"/>
                            </a:cubicBezTo>
                            <a:cubicBezTo>
                              <a:pt x="15295" y="16887"/>
                              <a:pt x="15356" y="16777"/>
                              <a:pt x="15415" y="16666"/>
                            </a:cubicBezTo>
                            <a:close/>
                            <a:moveTo>
                              <a:pt x="6153" y="16683"/>
                            </a:moveTo>
                            <a:cubicBezTo>
                              <a:pt x="6209" y="16788"/>
                              <a:pt x="6267" y="16893"/>
                              <a:pt x="6326" y="16997"/>
                            </a:cubicBezTo>
                            <a:cubicBezTo>
                              <a:pt x="7132" y="18407"/>
                              <a:pt x="8212" y="19649"/>
                              <a:pt x="9489" y="20648"/>
                            </a:cubicBezTo>
                            <a:cubicBezTo>
                              <a:pt x="7428" y="20375"/>
                              <a:pt x="5565" y="19468"/>
                              <a:pt x="4102" y="18131"/>
                            </a:cubicBezTo>
                            <a:cubicBezTo>
                              <a:pt x="4730" y="17557"/>
                              <a:pt x="5418" y="17073"/>
                              <a:pt x="6153" y="1668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alpha val="1500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335" name="線條"/>
                      <p:cNvSpPr/>
                      <p:nvPr/>
                    </p:nvSpPr>
                    <p:spPr>
                      <a:xfrm>
                        <a:off x="2379153" y="1618103"/>
                        <a:ext cx="5090403" cy="1871209"/>
                      </a:xfrm>
                      <a:prstGeom prst="line">
                        <a:avLst/>
                      </a:prstGeom>
                      <a:noFill/>
                      <a:ln w="63500" cap="flat">
                        <a:solidFill>
                          <a:srgbClr val="000000"/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364" name="連接線"/>
                      <p:cNvSpPr/>
                      <p:nvPr/>
                    </p:nvSpPr>
                    <p:spPr>
                      <a:xfrm>
                        <a:off x="4862373" y="2594406"/>
                        <a:ext cx="3231142" cy="20381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  <a:alpha val="15000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pic>
                    <p:nvPicPr>
                      <p:cNvPr id="1337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8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20630867">
                        <a:off x="4612582" y="1904685"/>
                        <a:ext cx="5210289" cy="139701"/>
                      </a:xfrm>
                      <a:prstGeom prst="rect">
                        <a:avLst/>
                      </a:prstGeom>
                      <a:effectLst/>
                    </p:spPr>
                  </p:pic>
                  <p:pic>
                    <p:nvPicPr>
                      <p:cNvPr id="1339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8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10428000">
                        <a:off x="-84680" y="2743934"/>
                        <a:ext cx="5210290" cy="139701"/>
                      </a:xfrm>
                      <a:prstGeom prst="rect">
                        <a:avLst/>
                      </a:prstGeom>
                      <a:effectLst/>
                    </p:spPr>
                  </p:pic>
                  <p:sp>
                    <p:nvSpPr>
                      <p:cNvPr id="1365" name="連接線"/>
                      <p:cNvSpPr/>
                      <p:nvPr/>
                    </p:nvSpPr>
                    <p:spPr>
                      <a:xfrm>
                        <a:off x="4836906" y="1722399"/>
                        <a:ext cx="2640430" cy="8085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2160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  <a:alpha val="15000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sp>
                    <p:nvSpPr>
                      <p:cNvPr id="1366" name="連接線"/>
                      <p:cNvSpPr/>
                      <p:nvPr/>
                    </p:nvSpPr>
                    <p:spPr>
                      <a:xfrm>
                        <a:off x="5227103" y="1975826"/>
                        <a:ext cx="2654481" cy="51299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2160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pic>
                    <p:nvPicPr>
                      <p:cNvPr id="1343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9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401451">
                        <a:off x="4663487" y="2724400"/>
                        <a:ext cx="6246324" cy="139701"/>
                      </a:xfrm>
                      <a:prstGeom prst="rect">
                        <a:avLst/>
                      </a:prstGeom>
                      <a:effectLst/>
                    </p:spPr>
                  </p:pic>
                </p:grpSp>
                <p:sp>
                  <p:nvSpPr>
                    <p:cNvPr id="1346" name="線條"/>
                    <p:cNvSpPr/>
                    <p:nvPr/>
                  </p:nvSpPr>
                  <p:spPr>
                    <a:xfrm flipV="1">
                      <a:off x="6246882" y="2208277"/>
                      <a:ext cx="357156" cy="7879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grpSp>
                  <p:nvGrpSpPr>
                    <p:cNvPr id="1349" name="群組"/>
                    <p:cNvGrpSpPr/>
                    <p:nvPr/>
                  </p:nvGrpSpPr>
                  <p:grpSpPr>
                    <a:xfrm rot="21600000">
                      <a:off x="5750432" y="2184446"/>
                      <a:ext cx="947319" cy="1657877"/>
                      <a:chOff x="0" y="0"/>
                      <a:chExt cx="947317" cy="1657875"/>
                    </a:xfrm>
                  </p:grpSpPr>
                  <p:sp>
                    <p:nvSpPr>
                      <p:cNvPr id="1347" name="橢圓形"/>
                      <p:cNvSpPr/>
                      <p:nvPr/>
                    </p:nvSpPr>
                    <p:spPr>
                      <a:xfrm rot="1200000">
                        <a:off x="262730" y="23572"/>
                        <a:ext cx="421857" cy="1610732"/>
                      </a:xfrm>
                      <a:prstGeom prst="ellips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348" name="線條"/>
                      <p:cNvSpPr/>
                      <p:nvPr/>
                    </p:nvSpPr>
                    <p:spPr>
                      <a:xfrm flipV="1">
                        <a:off x="489942" y="7758"/>
                        <a:ext cx="297700" cy="795506"/>
                      </a:xfrm>
                      <a:prstGeom prst="lin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</p:grpSp>
                <p:sp>
                  <p:nvSpPr>
                    <p:cNvPr id="1350" name="Δφ = φ1 — φ2  ~ 0"/>
                    <p:cNvSpPr txBox="1"/>
                    <p:nvPr/>
                  </p:nvSpPr>
                  <p:spPr>
                    <a:xfrm rot="1200000">
                      <a:off x="3510103" y="2809526"/>
                      <a:ext cx="2349234" cy="52429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2200" b="1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rPr sz="1100"/>
                        <a:t>Δ</a:t>
                      </a: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 = φ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1100" baseline="309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—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 </a:t>
                      </a: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 0</a:t>
                      </a:r>
                    </a:p>
                  </p:txBody>
                </p:sp>
                <p:sp>
                  <p:nvSpPr>
                    <p:cNvPr id="1367" name="連接線"/>
                    <p:cNvSpPr/>
                    <p:nvPr/>
                  </p:nvSpPr>
                  <p:spPr>
                    <a:xfrm>
                      <a:off x="6467328" y="2336819"/>
                      <a:ext cx="72485" cy="266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16868" extrusionOk="0">
                          <a:moveTo>
                            <a:pt x="0" y="6114"/>
                          </a:moveTo>
                          <a:cubicBezTo>
                            <a:pt x="11867" y="-4732"/>
                            <a:pt x="19067" y="-1147"/>
                            <a:pt x="21600" y="16868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endParaRPr sz="900"/>
                    </a:p>
                  </p:txBody>
                </p:sp>
                <p:sp>
                  <p:nvSpPr>
                    <p:cNvPr id="1352" name="線條"/>
                    <p:cNvSpPr/>
                    <p:nvPr/>
                  </p:nvSpPr>
                  <p:spPr>
                    <a:xfrm flipV="1">
                      <a:off x="4880106" y="2220716"/>
                      <a:ext cx="1758242" cy="328474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chemeClr val="accent3">
                          <a:hueOff val="362282"/>
                          <a:satOff val="31803"/>
                          <a:lumOff val="-18242"/>
                        </a:schemeClr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sp>
                  <p:nvSpPr>
                    <p:cNvPr id="1353" name="Δη = η1 — η2"/>
                    <p:cNvSpPr txBox="1"/>
                    <p:nvPr/>
                  </p:nvSpPr>
                  <p:spPr>
                    <a:xfrm rot="1200000">
                      <a:off x="3966568" y="1645613"/>
                      <a:ext cx="2402446" cy="50380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2200" b="1">
                          <a:solidFill>
                            <a:schemeClr val="accent3">
                              <a:hueOff val="914338"/>
                              <a:satOff val="31515"/>
                              <a:lumOff val="-30790"/>
                            </a:schemeClr>
                          </a:solidFill>
                        </a:defRPr>
                      </a:pPr>
                      <a:r>
                        <a:rPr sz="1100"/>
                        <a:t>Δη = η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1100" baseline="309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—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100"/>
                        <a:t>η</a:t>
                      </a:r>
                      <a:r>
                        <a:rPr sz="11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1355" name="線條"/>
                  <p:cNvSpPr/>
                  <p:nvPr/>
                </p:nvSpPr>
                <p:spPr>
                  <a:xfrm flipH="1" flipV="1">
                    <a:off x="4129915" y="3609985"/>
                    <a:ext cx="1366358" cy="784244"/>
                  </a:xfrm>
                  <a:prstGeom prst="line">
                    <a:avLst/>
                  </a:prstGeom>
                  <a:noFill/>
                  <a:ln w="88900" cap="flat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  <a:prstDash val="solid"/>
                    <a:miter lim="400000"/>
                    <a:tailEnd type="arrow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</p:grpSp>
            <p:sp>
              <p:nvSpPr>
                <p:cNvPr id="1357" name="線條"/>
                <p:cNvSpPr/>
                <p:nvPr/>
              </p:nvSpPr>
              <p:spPr>
                <a:xfrm>
                  <a:off x="5075391" y="3985134"/>
                  <a:ext cx="848783" cy="205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84" extrusionOk="0">
                      <a:moveTo>
                        <a:pt x="0" y="17650"/>
                      </a:moveTo>
                      <a:cubicBezTo>
                        <a:pt x="2791" y="6154"/>
                        <a:pt x="6606" y="-216"/>
                        <a:pt x="10571" y="5"/>
                      </a:cubicBezTo>
                      <a:cubicBezTo>
                        <a:pt x="14834" y="243"/>
                        <a:pt x="18860" y="8048"/>
                        <a:pt x="21600" y="21384"/>
                      </a:cubicBezTo>
                    </a:path>
                  </a:pathLst>
                </a:custGeom>
                <a:noFill/>
                <a:ln w="63500" cap="flat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1" name="Azimuthal differential associated yield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solidFill>
                <a:schemeClr val="accent1">
                  <a:hueOff val="114395"/>
                  <a:lumOff val="-24975"/>
                </a:schemeClr>
              </a:solidFill>
            </p:spPr>
            <p:txBody>
              <a:bodyPr vert="horz" lIns="40341" tIns="40341" rIns="40341" bIns="40341" rtlCol="0" anchor="ctr">
                <a:noAutofit/>
              </a:bodyPr>
              <a:lstStyle/>
              <a:p>
                <a:pPr algn="ctr">
                  <a:defRPr sz="7400" b="0" spc="-148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5400" dirty="0"/>
                  <a:t>Azimuthal differential associated yield </a:t>
                </a:r>
                <a14:m>
                  <m:oMath xmlns:m="http://schemas.openxmlformats.org/officeDocument/2006/math">
                    <m: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2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5400" dirty="0"/>
              </a:p>
            </p:txBody>
          </p:sp>
        </mc:Choice>
        <mc:Fallback xmlns="">
          <p:sp>
            <p:nvSpPr>
              <p:cNvPr id="1361" name="Azimuthal differential associated yield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blipFill>
                <a:blip r:embed="rId10"/>
                <a:stretch>
                  <a:fillRect l="-1600" t="-25694" b="-40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1370" name="Origin-peak intra-jet correlations @ near side (Δη,Δɸ)~(0,0)"/>
          <p:cNvSpPr txBox="1">
            <a:spLocks noGrp="1"/>
          </p:cNvSpPr>
          <p:nvPr>
            <p:ph type="body" sz="quarter" idx="1"/>
          </p:nvPr>
        </p:nvSpPr>
        <p:spPr>
          <a:xfrm>
            <a:off x="6975259" y="987092"/>
            <a:ext cx="4123369" cy="703493"/>
          </a:xfrm>
          <a:prstGeom prst="rect">
            <a:avLst/>
          </a:prstGeom>
        </p:spPr>
        <p:txBody>
          <a:bodyPr anchor="t">
            <a:normAutofit fontScale="55000" lnSpcReduction="20000"/>
          </a:bodyPr>
          <a:lstStyle/>
          <a:p>
            <a:pPr marL="0" indent="0" defTabSz="377904">
              <a:spcBef>
                <a:spcPts val="2700"/>
              </a:spcBef>
              <a:buSzTx/>
              <a:buNone/>
              <a:defRPr sz="4048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Origin-peak intra-jet correlations</a:t>
            </a:r>
            <a:br/>
            <a:r>
              <a:t>@ near side (Δη,Δɸ)~(0,0)</a:t>
            </a:r>
          </a:p>
        </p:txBody>
      </p:sp>
      <p:grpSp>
        <p:nvGrpSpPr>
          <p:cNvPr id="1407" name="群組"/>
          <p:cNvGrpSpPr/>
          <p:nvPr/>
        </p:nvGrpSpPr>
        <p:grpSpPr>
          <a:xfrm>
            <a:off x="483774" y="689640"/>
            <a:ext cx="11622055" cy="6018695"/>
            <a:chOff x="0" y="0"/>
            <a:chExt cx="23244107" cy="12037388"/>
          </a:xfrm>
        </p:grpSpPr>
        <p:pic>
          <p:nvPicPr>
            <p:cNvPr id="1371" name="tgen_ratio2PC_0_20_30_0_0.pdf" descr="tgen_ratio2PC_0_20_30_0_0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284031" y="496223"/>
              <a:ext cx="6786564" cy="66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2" name="橢圓形"/>
            <p:cNvSpPr/>
            <p:nvPr/>
          </p:nvSpPr>
          <p:spPr>
            <a:xfrm>
              <a:off x="9991928" y="3803713"/>
              <a:ext cx="1166211" cy="1114816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73" name="三角形"/>
            <p:cNvSpPr/>
            <p:nvPr/>
          </p:nvSpPr>
          <p:spPr>
            <a:xfrm rot="10800000" flipH="1">
              <a:off x="6917034" y="868356"/>
              <a:ext cx="3201871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374" name="Two-particle correlation function…"/>
            <p:cNvSpPr txBox="1"/>
            <p:nvPr/>
          </p:nvSpPr>
          <p:spPr>
            <a:xfrm>
              <a:off x="0" y="0"/>
              <a:ext cx="8113223" cy="2886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4000" b="1">
                  <a:solidFill>
                    <a:srgbClr val="017B76"/>
                  </a:solidFill>
                </a:defRPr>
              </a:pPr>
              <a:r>
                <a:rPr sz="2000"/>
                <a:t>Two-particle correlation function</a:t>
              </a:r>
            </a:p>
            <a:p>
              <a:pPr defTabSz="410766">
                <a:defRPr sz="2800" b="1">
                  <a:solidFill>
                    <a:srgbClr val="017B76"/>
                  </a:solidFill>
                </a:defRPr>
              </a:pPr>
              <a:r>
                <a:rPr sz="1400"/>
                <a:t>(per-trigger-particle associated yield)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5" name="方程式"/>
                <p:cNvSpPr txBox="1"/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sz="2450"/>
                </a:p>
              </p:txBody>
            </p:sp>
          </mc:Choice>
          <mc:Fallback xmlns="">
            <p:sp>
              <p:nvSpPr>
                <p:cNvPr id="1375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06" name="群組"/>
            <p:cNvGrpSpPr/>
            <p:nvPr/>
          </p:nvGrpSpPr>
          <p:grpSpPr>
            <a:xfrm>
              <a:off x="6595464" y="3746247"/>
              <a:ext cx="16648643" cy="8291141"/>
              <a:chOff x="-93512" y="-97605"/>
              <a:chExt cx="16648641" cy="8291139"/>
            </a:xfrm>
          </p:grpSpPr>
          <p:sp>
            <p:nvSpPr>
              <p:cNvPr id="1410" name="連接線"/>
              <p:cNvSpPr/>
              <p:nvPr/>
            </p:nvSpPr>
            <p:spPr>
              <a:xfrm>
                <a:off x="9415201" y="3357882"/>
                <a:ext cx="119125" cy="4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394" extrusionOk="0">
                    <a:moveTo>
                      <a:pt x="0" y="16394"/>
                    </a:moveTo>
                    <a:cubicBezTo>
                      <a:pt x="9323" y="-3086"/>
                      <a:pt x="16523" y="-5206"/>
                      <a:pt x="21600" y="10035"/>
                    </a:cubicBezTo>
                  </a:path>
                </a:pathLst>
              </a:cu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377" name="線條"/>
              <p:cNvSpPr/>
              <p:nvPr/>
            </p:nvSpPr>
            <p:spPr>
              <a:xfrm>
                <a:off x="2801880" y="4552012"/>
                <a:ext cx="10989614" cy="1365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11" name="連接線"/>
              <p:cNvSpPr/>
              <p:nvPr/>
            </p:nvSpPr>
            <p:spPr>
              <a:xfrm>
                <a:off x="7114251" y="2840177"/>
                <a:ext cx="4222430" cy="1821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  <a:alpha val="15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pic>
            <p:nvPicPr>
              <p:cNvPr id="1379" name="線條 線條" descr="線條 線條"/>
              <p:cNvPicPr>
                <a:picLocks/>
              </p:cNvPicPr>
              <p:nvPr/>
            </p:nvPicPr>
            <p:blipFill>
              <a:blip r:embed="rId4">
                <a:alphaModFix amt="2000"/>
              </a:blip>
              <a:stretch>
                <a:fillRect/>
              </a:stretch>
            </p:blipFill>
            <p:spPr>
              <a:xfrm rot="19430867">
                <a:off x="6181089" y="2348184"/>
                <a:ext cx="8337362" cy="139701"/>
              </a:xfrm>
              <a:prstGeom prst="rect">
                <a:avLst/>
              </a:prstGeom>
              <a:effectLst/>
            </p:spPr>
          </p:pic>
          <p:pic>
            <p:nvPicPr>
              <p:cNvPr id="1381" name="線條 線條" descr="線條 線條"/>
              <p:cNvPicPr>
                <a:picLocks/>
              </p:cNvPicPr>
              <p:nvPr/>
            </p:nvPicPr>
            <p:blipFill>
              <a:blip r:embed="rId4">
                <a:alphaModFix amt="2000"/>
              </a:blip>
              <a:stretch>
                <a:fillRect/>
              </a:stretch>
            </p:blipFill>
            <p:spPr>
              <a:xfrm rot="9228000">
                <a:off x="-490971" y="6220513"/>
                <a:ext cx="8337362" cy="139701"/>
              </a:xfrm>
              <a:prstGeom prst="rect">
                <a:avLst/>
              </a:prstGeom>
              <a:effectLst/>
            </p:spPr>
          </p:pic>
          <p:sp>
            <p:nvSpPr>
              <p:cNvPr id="1412" name="連接線"/>
              <p:cNvSpPr/>
              <p:nvPr/>
            </p:nvSpPr>
            <p:spPr>
              <a:xfrm>
                <a:off x="7040454" y="1876185"/>
                <a:ext cx="3608133" cy="270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  <a:alpha val="15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413" name="連接線"/>
              <p:cNvSpPr/>
              <p:nvPr/>
            </p:nvSpPr>
            <p:spPr>
              <a:xfrm>
                <a:off x="7609971" y="1707450"/>
                <a:ext cx="4369372" cy="2592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pic>
            <p:nvPicPr>
              <p:cNvPr id="1385" name="線條 線條" descr="線條 線條"/>
              <p:cNvPicPr>
                <a:picLocks/>
              </p:cNvPicPr>
              <p:nvPr/>
            </p:nvPicPr>
            <p:blipFill>
              <a:blip r:embed="rId5">
                <a:alphaModFix amt="2000"/>
              </a:blip>
              <a:stretch>
                <a:fillRect/>
              </a:stretch>
            </p:blipFill>
            <p:spPr>
              <a:xfrm rot="20801451">
                <a:off x="6661177" y="3278919"/>
                <a:ext cx="10012327" cy="139701"/>
              </a:xfrm>
              <a:prstGeom prst="rect">
                <a:avLst/>
              </a:prstGeom>
              <a:effectLst/>
            </p:spPr>
          </p:pic>
          <p:sp>
            <p:nvSpPr>
              <p:cNvPr id="1387" name="線條"/>
              <p:cNvSpPr/>
              <p:nvPr/>
            </p:nvSpPr>
            <p:spPr>
              <a:xfrm flipV="1">
                <a:off x="9459529" y="3053347"/>
                <a:ext cx="106874" cy="1394619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390" name="群組"/>
              <p:cNvGrpSpPr/>
              <p:nvPr/>
            </p:nvGrpSpPr>
            <p:grpSpPr>
              <a:xfrm rot="20400000">
                <a:off x="8648889" y="3205538"/>
                <a:ext cx="1531537" cy="2680302"/>
                <a:chOff x="0" y="0"/>
                <a:chExt cx="1531535" cy="2680300"/>
              </a:xfrm>
            </p:grpSpPr>
            <p:sp>
              <p:nvSpPr>
                <p:cNvPr id="1388" name="橢圓形"/>
                <p:cNvSpPr/>
                <p:nvPr/>
              </p:nvSpPr>
              <p:spPr>
                <a:xfrm rot="1200000">
                  <a:off x="424758" y="38109"/>
                  <a:ext cx="682019" cy="2604083"/>
                </a:xfrm>
                <a:prstGeom prst="ellips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  <p:sp>
              <p:nvSpPr>
                <p:cNvPr id="1389" name="線條"/>
                <p:cNvSpPr/>
                <p:nvPr/>
              </p:nvSpPr>
              <p:spPr>
                <a:xfrm flipV="1">
                  <a:off x="792094" y="12542"/>
                  <a:ext cx="481292" cy="128610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  <p:sp>
            <p:nvSpPr>
              <p:cNvPr id="1391" name="線條"/>
              <p:cNvSpPr/>
              <p:nvPr/>
            </p:nvSpPr>
            <p:spPr>
              <a:xfrm flipV="1">
                <a:off x="7116189" y="3112400"/>
                <a:ext cx="2489507" cy="1471233"/>
              </a:xfrm>
              <a:prstGeom prst="line">
                <a:avLst/>
              </a:prstGeom>
              <a:noFill/>
              <a:ln w="88900" cap="flat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2" name="Δη = η1 — η2 ~ 0"/>
              <p:cNvSpPr txBox="1"/>
              <p:nvPr/>
            </p:nvSpPr>
            <p:spPr>
              <a:xfrm>
                <a:off x="5252593" y="2358180"/>
                <a:ext cx="3884052" cy="8145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200" b="1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pPr>
                <a:r>
                  <a:rPr sz="1600"/>
                  <a:t>Δη = η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1 </a:t>
                </a:r>
                <a:r>
                  <a:rPr sz="1600" baseline="250">
                    <a:latin typeface="Helvetica"/>
                    <a:ea typeface="Helvetica"/>
                    <a:cs typeface="Helvetica"/>
                    <a:sym typeface="Helvetica"/>
                  </a:rPr>
                  <a:t>—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600"/>
                  <a:t>η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2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~ 0</a:t>
                </a:r>
              </a:p>
            </p:txBody>
          </p:sp>
          <p:sp>
            <p:nvSpPr>
              <p:cNvPr id="1393" name="三角形"/>
              <p:cNvSpPr/>
              <p:nvPr/>
            </p:nvSpPr>
            <p:spPr>
              <a:xfrm rot="3600000">
                <a:off x="7662061" y="2370303"/>
                <a:ext cx="1596711" cy="2842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9292">
                  <a:alpha val="4353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4" name="三角形"/>
              <p:cNvSpPr/>
              <p:nvPr/>
            </p:nvSpPr>
            <p:spPr>
              <a:xfrm rot="15073848">
                <a:off x="4464425" y="3477566"/>
                <a:ext cx="2324527" cy="3047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9292">
                  <a:alpha val="4353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5" name="線條"/>
              <p:cNvSpPr/>
              <p:nvPr/>
            </p:nvSpPr>
            <p:spPr>
              <a:xfrm flipV="1">
                <a:off x="7164216" y="2844127"/>
                <a:ext cx="1903451" cy="1741607"/>
              </a:xfrm>
              <a:prstGeom prst="line">
                <a:avLst/>
              </a:prstGeom>
              <a:noFill/>
              <a:ln w="88900" cap="flat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6" name="世界"/>
              <p:cNvSpPr/>
              <p:nvPr/>
            </p:nvSpPr>
            <p:spPr>
              <a:xfrm rot="5400000">
                <a:off x="3981414" y="1338807"/>
                <a:ext cx="6426410" cy="6426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45" y="0"/>
                      <a:pt x="0" y="4845"/>
                      <a:pt x="0" y="10800"/>
                    </a:cubicBezTo>
                    <a:cubicBezTo>
                      <a:pt x="0" y="16755"/>
                      <a:pt x="4845" y="21600"/>
                      <a:pt x="10800" y="21600"/>
                    </a:cubicBezTo>
                    <a:cubicBezTo>
                      <a:pt x="16755" y="21600"/>
                      <a:pt x="21600" y="16755"/>
                      <a:pt x="21600" y="10800"/>
                    </a:cubicBezTo>
                    <a:cubicBezTo>
                      <a:pt x="21600" y="4845"/>
                      <a:pt x="16755" y="0"/>
                      <a:pt x="10800" y="0"/>
                    </a:cubicBezTo>
                    <a:close/>
                    <a:moveTo>
                      <a:pt x="11993" y="938"/>
                    </a:moveTo>
                    <a:cubicBezTo>
                      <a:pt x="14122" y="1194"/>
                      <a:pt x="16044" y="2125"/>
                      <a:pt x="17542" y="3512"/>
                    </a:cubicBezTo>
                    <a:cubicBezTo>
                      <a:pt x="16898" y="4108"/>
                      <a:pt x="16188" y="4611"/>
                      <a:pt x="15429" y="5012"/>
                    </a:cubicBezTo>
                    <a:cubicBezTo>
                      <a:pt x="15343" y="4850"/>
                      <a:pt x="15255" y="4689"/>
                      <a:pt x="15162" y="4531"/>
                    </a:cubicBezTo>
                    <a:cubicBezTo>
                      <a:pt x="14347" y="3140"/>
                      <a:pt x="13267" y="1918"/>
                      <a:pt x="11993" y="938"/>
                    </a:cubicBezTo>
                    <a:close/>
                    <a:moveTo>
                      <a:pt x="9560" y="943"/>
                    </a:moveTo>
                    <a:cubicBezTo>
                      <a:pt x="8289" y="1922"/>
                      <a:pt x="7211" y="3142"/>
                      <a:pt x="6397" y="4531"/>
                    </a:cubicBezTo>
                    <a:cubicBezTo>
                      <a:pt x="6308" y="4684"/>
                      <a:pt x="6222" y="4839"/>
                      <a:pt x="6139" y="4995"/>
                    </a:cubicBezTo>
                    <a:cubicBezTo>
                      <a:pt x="5392" y="4597"/>
                      <a:pt x="4693" y="4100"/>
                      <a:pt x="4058" y="3512"/>
                    </a:cubicBezTo>
                    <a:cubicBezTo>
                      <a:pt x="5545" y="2136"/>
                      <a:pt x="7450" y="1207"/>
                      <a:pt x="9560" y="943"/>
                    </a:cubicBezTo>
                    <a:close/>
                    <a:moveTo>
                      <a:pt x="10366" y="1421"/>
                    </a:moveTo>
                    <a:lnTo>
                      <a:pt x="10366" y="6141"/>
                    </a:lnTo>
                    <a:cubicBezTo>
                      <a:pt x="9165" y="6090"/>
                      <a:pt x="8002" y="5827"/>
                      <a:pt x="6920" y="5368"/>
                    </a:cubicBezTo>
                    <a:cubicBezTo>
                      <a:pt x="6992" y="5234"/>
                      <a:pt x="7066" y="5100"/>
                      <a:pt x="7143" y="4968"/>
                    </a:cubicBezTo>
                    <a:cubicBezTo>
                      <a:pt x="7960" y="3575"/>
                      <a:pt x="9062" y="2365"/>
                      <a:pt x="10366" y="1421"/>
                    </a:cubicBezTo>
                    <a:close/>
                    <a:moveTo>
                      <a:pt x="11234" y="1451"/>
                    </a:moveTo>
                    <a:cubicBezTo>
                      <a:pt x="12520" y="2391"/>
                      <a:pt x="13607" y="3589"/>
                      <a:pt x="14415" y="4968"/>
                    </a:cubicBezTo>
                    <a:cubicBezTo>
                      <a:pt x="14495" y="5104"/>
                      <a:pt x="14572" y="5244"/>
                      <a:pt x="14646" y="5383"/>
                    </a:cubicBezTo>
                    <a:cubicBezTo>
                      <a:pt x="13574" y="5833"/>
                      <a:pt x="12424" y="6090"/>
                      <a:pt x="11234" y="6141"/>
                    </a:cubicBezTo>
                    <a:lnTo>
                      <a:pt x="11234" y="1451"/>
                    </a:lnTo>
                    <a:close/>
                    <a:moveTo>
                      <a:pt x="3448" y="4128"/>
                    </a:moveTo>
                    <a:cubicBezTo>
                      <a:pt x="4152" y="4783"/>
                      <a:pt x="4928" y="5335"/>
                      <a:pt x="5759" y="5775"/>
                    </a:cubicBezTo>
                    <a:cubicBezTo>
                      <a:pt x="5120" y="7219"/>
                      <a:pt x="4759" y="8779"/>
                      <a:pt x="4701" y="10368"/>
                    </a:cubicBezTo>
                    <a:lnTo>
                      <a:pt x="876" y="10368"/>
                    </a:lnTo>
                    <a:cubicBezTo>
                      <a:pt x="979" y="7972"/>
                      <a:pt x="1935" y="5793"/>
                      <a:pt x="3448" y="4128"/>
                    </a:cubicBezTo>
                    <a:close/>
                    <a:moveTo>
                      <a:pt x="18152" y="4128"/>
                    </a:moveTo>
                    <a:cubicBezTo>
                      <a:pt x="19665" y="5793"/>
                      <a:pt x="20621" y="7972"/>
                      <a:pt x="20724" y="10368"/>
                    </a:cubicBezTo>
                    <a:lnTo>
                      <a:pt x="16858" y="10368"/>
                    </a:lnTo>
                    <a:cubicBezTo>
                      <a:pt x="16800" y="8785"/>
                      <a:pt x="16441" y="7231"/>
                      <a:pt x="15807" y="5792"/>
                    </a:cubicBezTo>
                    <a:cubicBezTo>
                      <a:pt x="16650" y="5349"/>
                      <a:pt x="17439" y="4792"/>
                      <a:pt x="18152" y="4128"/>
                    </a:cubicBezTo>
                    <a:close/>
                    <a:moveTo>
                      <a:pt x="6541" y="6148"/>
                    </a:moveTo>
                    <a:cubicBezTo>
                      <a:pt x="7739" y="6662"/>
                      <a:pt x="9031" y="6956"/>
                      <a:pt x="10366" y="7008"/>
                    </a:cubicBezTo>
                    <a:lnTo>
                      <a:pt x="10366" y="10368"/>
                    </a:lnTo>
                    <a:lnTo>
                      <a:pt x="5569" y="10368"/>
                    </a:lnTo>
                    <a:cubicBezTo>
                      <a:pt x="5626" y="8908"/>
                      <a:pt x="5956" y="7475"/>
                      <a:pt x="6541" y="6148"/>
                    </a:cubicBezTo>
                    <a:close/>
                    <a:moveTo>
                      <a:pt x="15024" y="6163"/>
                    </a:moveTo>
                    <a:cubicBezTo>
                      <a:pt x="15604" y="7486"/>
                      <a:pt x="15934" y="8914"/>
                      <a:pt x="15991" y="10368"/>
                    </a:cubicBezTo>
                    <a:lnTo>
                      <a:pt x="11234" y="10368"/>
                    </a:lnTo>
                    <a:lnTo>
                      <a:pt x="11234" y="7008"/>
                    </a:lnTo>
                    <a:cubicBezTo>
                      <a:pt x="12557" y="6956"/>
                      <a:pt x="13835" y="6668"/>
                      <a:pt x="15024" y="6163"/>
                    </a:cubicBezTo>
                    <a:close/>
                    <a:moveTo>
                      <a:pt x="876" y="11234"/>
                    </a:moveTo>
                    <a:lnTo>
                      <a:pt x="4700" y="11234"/>
                    </a:lnTo>
                    <a:cubicBezTo>
                      <a:pt x="4753" y="12849"/>
                      <a:pt x="5119" y="14437"/>
                      <a:pt x="5773" y="15903"/>
                    </a:cubicBezTo>
                    <a:cubicBezTo>
                      <a:pt x="4953" y="16335"/>
                      <a:pt x="4185" y="16876"/>
                      <a:pt x="3488" y="17518"/>
                    </a:cubicBezTo>
                    <a:cubicBezTo>
                      <a:pt x="1952" y="15847"/>
                      <a:pt x="980" y="13652"/>
                      <a:pt x="876" y="11234"/>
                    </a:cubicBezTo>
                    <a:close/>
                    <a:moveTo>
                      <a:pt x="5567" y="11234"/>
                    </a:moveTo>
                    <a:lnTo>
                      <a:pt x="10366" y="11234"/>
                    </a:lnTo>
                    <a:lnTo>
                      <a:pt x="10366" y="14676"/>
                    </a:lnTo>
                    <a:cubicBezTo>
                      <a:pt x="9036" y="14728"/>
                      <a:pt x="7749" y="15021"/>
                      <a:pt x="6554" y="15532"/>
                    </a:cubicBezTo>
                    <a:cubicBezTo>
                      <a:pt x="5955" y="14182"/>
                      <a:pt x="5619" y="12720"/>
                      <a:pt x="5567" y="11234"/>
                    </a:cubicBezTo>
                    <a:close/>
                    <a:moveTo>
                      <a:pt x="11234" y="11234"/>
                    </a:moveTo>
                    <a:lnTo>
                      <a:pt x="15992" y="11234"/>
                    </a:lnTo>
                    <a:cubicBezTo>
                      <a:pt x="15940" y="12714"/>
                      <a:pt x="15605" y="14169"/>
                      <a:pt x="15010" y="15515"/>
                    </a:cubicBezTo>
                    <a:cubicBezTo>
                      <a:pt x="13825" y="15013"/>
                      <a:pt x="12552" y="14728"/>
                      <a:pt x="11234" y="14676"/>
                    </a:cubicBezTo>
                    <a:lnTo>
                      <a:pt x="11234" y="11234"/>
                    </a:lnTo>
                    <a:close/>
                    <a:moveTo>
                      <a:pt x="16860" y="11234"/>
                    </a:moveTo>
                    <a:lnTo>
                      <a:pt x="20724" y="11234"/>
                    </a:lnTo>
                    <a:cubicBezTo>
                      <a:pt x="20620" y="13652"/>
                      <a:pt x="19648" y="15847"/>
                      <a:pt x="18112" y="17518"/>
                    </a:cubicBezTo>
                    <a:cubicBezTo>
                      <a:pt x="17406" y="16867"/>
                      <a:pt x="16627" y="16321"/>
                      <a:pt x="15795" y="15886"/>
                    </a:cubicBezTo>
                    <a:cubicBezTo>
                      <a:pt x="16444" y="14425"/>
                      <a:pt x="16807" y="12842"/>
                      <a:pt x="16860" y="11234"/>
                    </a:cubicBezTo>
                    <a:close/>
                    <a:moveTo>
                      <a:pt x="10366" y="15544"/>
                    </a:moveTo>
                    <a:lnTo>
                      <a:pt x="10366" y="20226"/>
                    </a:lnTo>
                    <a:cubicBezTo>
                      <a:pt x="9026" y="19256"/>
                      <a:pt x="7899" y="18005"/>
                      <a:pt x="7077" y="16566"/>
                    </a:cubicBezTo>
                    <a:cubicBezTo>
                      <a:pt x="7029" y="16481"/>
                      <a:pt x="6982" y="16396"/>
                      <a:pt x="6936" y="16310"/>
                    </a:cubicBezTo>
                    <a:cubicBezTo>
                      <a:pt x="8013" y="15855"/>
                      <a:pt x="9170" y="15594"/>
                      <a:pt x="10366" y="15544"/>
                    </a:cubicBezTo>
                    <a:close/>
                    <a:moveTo>
                      <a:pt x="11234" y="15544"/>
                    </a:moveTo>
                    <a:cubicBezTo>
                      <a:pt x="12418" y="15594"/>
                      <a:pt x="13563" y="15849"/>
                      <a:pt x="14631" y="16295"/>
                    </a:cubicBezTo>
                    <a:cubicBezTo>
                      <a:pt x="14582" y="16386"/>
                      <a:pt x="14532" y="16476"/>
                      <a:pt x="14480" y="16566"/>
                    </a:cubicBezTo>
                    <a:cubicBezTo>
                      <a:pt x="13667" y="17990"/>
                      <a:pt x="12556" y="19230"/>
                      <a:pt x="11234" y="20196"/>
                    </a:cubicBezTo>
                    <a:lnTo>
                      <a:pt x="11234" y="15544"/>
                    </a:lnTo>
                    <a:close/>
                    <a:moveTo>
                      <a:pt x="15415" y="16666"/>
                    </a:moveTo>
                    <a:cubicBezTo>
                      <a:pt x="16162" y="17059"/>
                      <a:pt x="16861" y="17548"/>
                      <a:pt x="17498" y="18131"/>
                    </a:cubicBezTo>
                    <a:cubicBezTo>
                      <a:pt x="16023" y="19479"/>
                      <a:pt x="14143" y="20390"/>
                      <a:pt x="12062" y="20655"/>
                    </a:cubicBezTo>
                    <a:cubicBezTo>
                      <a:pt x="13343" y="19655"/>
                      <a:pt x="14426" y="18410"/>
                      <a:pt x="15233" y="16997"/>
                    </a:cubicBezTo>
                    <a:cubicBezTo>
                      <a:pt x="15295" y="16887"/>
                      <a:pt x="15356" y="16777"/>
                      <a:pt x="15415" y="16666"/>
                    </a:cubicBezTo>
                    <a:close/>
                    <a:moveTo>
                      <a:pt x="6153" y="16683"/>
                    </a:moveTo>
                    <a:cubicBezTo>
                      <a:pt x="6209" y="16788"/>
                      <a:pt x="6267" y="16893"/>
                      <a:pt x="6326" y="16997"/>
                    </a:cubicBezTo>
                    <a:cubicBezTo>
                      <a:pt x="7132" y="18407"/>
                      <a:pt x="8212" y="19649"/>
                      <a:pt x="9489" y="20648"/>
                    </a:cubicBezTo>
                    <a:cubicBezTo>
                      <a:pt x="7428" y="20375"/>
                      <a:pt x="5565" y="19468"/>
                      <a:pt x="4102" y="18131"/>
                    </a:cubicBezTo>
                    <a:cubicBezTo>
                      <a:pt x="4730" y="17557"/>
                      <a:pt x="5418" y="17073"/>
                      <a:pt x="6153" y="16683"/>
                    </a:cubicBezTo>
                    <a:close/>
                  </a:path>
                </a:pathLst>
              </a:custGeom>
              <a:solidFill>
                <a:schemeClr val="accent1">
                  <a:alpha val="1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397" name="三角形"/>
              <p:cNvSpPr/>
              <p:nvPr/>
            </p:nvSpPr>
            <p:spPr>
              <a:xfrm>
                <a:off x="9401924" y="3211512"/>
                <a:ext cx="183557" cy="1371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90" y="0"/>
                    </a:moveTo>
                    <a:lnTo>
                      <a:pt x="0" y="21600"/>
                    </a:lnTo>
                    <a:lnTo>
                      <a:pt x="21600" y="1372"/>
                    </a:lnTo>
                    <a:lnTo>
                      <a:pt x="4490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404" name="群組"/>
              <p:cNvGrpSpPr/>
              <p:nvPr/>
            </p:nvGrpSpPr>
            <p:grpSpPr>
              <a:xfrm flipH="1">
                <a:off x="6820731" y="1791558"/>
                <a:ext cx="3405505" cy="4811813"/>
                <a:chOff x="0" y="0"/>
                <a:chExt cx="3405503" cy="4811812"/>
              </a:xfrm>
            </p:grpSpPr>
            <p:sp>
              <p:nvSpPr>
                <p:cNvPr id="1398" name="三角形"/>
                <p:cNvSpPr/>
                <p:nvPr/>
              </p:nvSpPr>
              <p:spPr>
                <a:xfrm rot="14400000">
                  <a:off x="977020" y="1988347"/>
                  <a:ext cx="1596711" cy="2842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9292">
                    <a:alpha val="43534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  <p:grpSp>
              <p:nvGrpSpPr>
                <p:cNvPr id="1401" name="群組"/>
                <p:cNvGrpSpPr/>
                <p:nvPr/>
              </p:nvGrpSpPr>
              <p:grpSpPr>
                <a:xfrm>
                  <a:off x="754553" y="1005189"/>
                  <a:ext cx="682019" cy="3202677"/>
                  <a:chOff x="0" y="0"/>
                  <a:chExt cx="682017" cy="3202675"/>
                </a:xfrm>
              </p:grpSpPr>
              <p:sp>
                <p:nvSpPr>
                  <p:cNvPr id="1399" name="橢圓形"/>
                  <p:cNvSpPr/>
                  <p:nvPr/>
                </p:nvSpPr>
                <p:spPr>
                  <a:xfrm>
                    <a:off x="0" y="0"/>
                    <a:ext cx="682018" cy="3202676"/>
                  </a:xfrm>
                  <a:prstGeom prst="ellips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ysDot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  <p:sp>
                <p:nvSpPr>
                  <p:cNvPr id="1400" name="線條"/>
                  <p:cNvSpPr/>
                  <p:nvPr/>
                </p:nvSpPr>
                <p:spPr>
                  <a:xfrm flipV="1">
                    <a:off x="341008" y="6923"/>
                    <a:ext cx="1" cy="1653599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ysDot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</p:grpSp>
            <p:sp>
              <p:nvSpPr>
                <p:cNvPr id="1414" name="連接線"/>
                <p:cNvSpPr/>
                <p:nvPr/>
              </p:nvSpPr>
              <p:spPr>
                <a:xfrm>
                  <a:off x="0" y="0"/>
                  <a:ext cx="3076940" cy="2777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sz="900"/>
                </a:p>
              </p:txBody>
            </p:sp>
            <p:sp>
              <p:nvSpPr>
                <p:cNvPr id="1403" name="形狀"/>
                <p:cNvSpPr/>
                <p:nvPr/>
              </p:nvSpPr>
              <p:spPr>
                <a:xfrm>
                  <a:off x="1102139" y="1018047"/>
                  <a:ext cx="122163" cy="1679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291" extrusionOk="0">
                      <a:moveTo>
                        <a:pt x="0" y="178"/>
                      </a:moveTo>
                      <a:lnTo>
                        <a:pt x="482" y="21291"/>
                      </a:lnTo>
                      <a:lnTo>
                        <a:pt x="19565" y="1297"/>
                      </a:lnTo>
                      <a:cubicBezTo>
                        <a:pt x="19862" y="1238"/>
                        <a:pt x="20065" y="1177"/>
                        <a:pt x="20171" y="1115"/>
                      </a:cubicBezTo>
                      <a:cubicBezTo>
                        <a:pt x="21600" y="267"/>
                        <a:pt x="9200" y="-309"/>
                        <a:pt x="0" y="178"/>
                      </a:cubicBez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  <p:sp>
            <p:nvSpPr>
              <p:cNvPr id="1405" name="Δφ = φ1 — φ2  ~ 0"/>
              <p:cNvSpPr txBox="1"/>
              <p:nvPr/>
            </p:nvSpPr>
            <p:spPr>
              <a:xfrm>
                <a:off x="5651926" y="5699471"/>
                <a:ext cx="3493023" cy="8476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sz="1600"/>
                  <a:t>Δ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φ = φ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1 </a:t>
                </a:r>
                <a:r>
                  <a:rPr sz="1600" baseline="250">
                    <a:latin typeface="Helvetica"/>
                    <a:ea typeface="Helvetica"/>
                    <a:cs typeface="Helvetica"/>
                    <a:sym typeface="Helvetica"/>
                  </a:rPr>
                  <a:t>—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φ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2 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~ 0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08" name="Understanding 2PC in  — Intra-jet correlations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solidFill>
                <a:schemeClr val="accent1">
                  <a:hueOff val="114395"/>
                  <a:lumOff val="-24975"/>
                </a:schemeClr>
              </a:solidFill>
            </p:spPr>
            <p:txBody>
              <a:bodyPr vert="horz" lIns="40341" tIns="40341" rIns="40341" bIns="40341" rtlCol="0" anchor="ctr">
                <a:noAutofit/>
              </a:bodyPr>
              <a:lstStyle/>
              <a:p>
                <a:pPr>
                  <a:defRPr sz="7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000" dirty="0"/>
                  <a:t>Understanding 2PC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sz="4000" dirty="0"/>
                  <a:t>— Intra-jet correlations</a:t>
                </a:r>
              </a:p>
            </p:txBody>
          </p:sp>
        </mc:Choice>
        <mc:Fallback xmlns="">
          <p:sp>
            <p:nvSpPr>
              <p:cNvPr id="1408" name="Understanding 2PC in  — Intra-jet correlation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blipFill>
                <a:blip r:embed="rId6"/>
                <a:stretch>
                  <a:fillRect t="-2778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9" name="線條"/>
          <p:cNvSpPr/>
          <p:nvPr/>
        </p:nvSpPr>
        <p:spPr>
          <a:xfrm>
            <a:off x="7672933" y="4649228"/>
            <a:ext cx="62700" cy="5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7" h="18653" extrusionOk="0">
                <a:moveTo>
                  <a:pt x="17857" y="18653"/>
                </a:moveTo>
                <a:cubicBezTo>
                  <a:pt x="20584" y="16018"/>
                  <a:pt x="21600" y="11919"/>
                  <a:pt x="20451" y="8193"/>
                </a:cubicBezTo>
                <a:cubicBezTo>
                  <a:pt x="17388" y="-1741"/>
                  <a:pt x="4660" y="-2947"/>
                  <a:pt x="0" y="6254"/>
                </a:cubicBezTo>
              </a:path>
            </a:pathLst>
          </a:custGeom>
          <a:ln w="635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群組"/>
          <p:cNvGrpSpPr/>
          <p:nvPr/>
        </p:nvGrpSpPr>
        <p:grpSpPr>
          <a:xfrm>
            <a:off x="498705" y="677281"/>
            <a:ext cx="11607125" cy="6031053"/>
            <a:chOff x="0" y="0"/>
            <a:chExt cx="23214247" cy="12062104"/>
          </a:xfrm>
        </p:grpSpPr>
        <p:pic>
          <p:nvPicPr>
            <p:cNvPr id="1416" name="tgen_ratio2PC_0_20_30_0_0.pdf" descr="tgen_ratio2PC_0_20_30_0_0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278198" y="499527"/>
              <a:ext cx="6786563" cy="66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7" name="形狀"/>
            <p:cNvSpPr/>
            <p:nvPr/>
          </p:nvSpPr>
          <p:spPr>
            <a:xfrm>
              <a:off x="7873217" y="2445241"/>
              <a:ext cx="3578815" cy="238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50" y="21600"/>
                  </a:moveTo>
                  <a:lnTo>
                    <a:pt x="8416" y="15671"/>
                  </a:lnTo>
                  <a:lnTo>
                    <a:pt x="13509" y="11385"/>
                  </a:lnTo>
                  <a:lnTo>
                    <a:pt x="18561" y="7531"/>
                  </a:lnTo>
                  <a:lnTo>
                    <a:pt x="21600" y="7237"/>
                  </a:lnTo>
                  <a:lnTo>
                    <a:pt x="17155" y="0"/>
                  </a:lnTo>
                  <a:lnTo>
                    <a:pt x="14976" y="3716"/>
                  </a:lnTo>
                  <a:lnTo>
                    <a:pt x="12540" y="6390"/>
                  </a:lnTo>
                  <a:lnTo>
                    <a:pt x="8956" y="10286"/>
                  </a:lnTo>
                  <a:lnTo>
                    <a:pt x="4540" y="13128"/>
                  </a:lnTo>
                  <a:lnTo>
                    <a:pt x="0" y="15806"/>
                  </a:lnTo>
                  <a:lnTo>
                    <a:pt x="3850" y="21600"/>
                  </a:lnTo>
                  <a:close/>
                </a:path>
              </a:pathLst>
            </a:custGeom>
            <a:noFill/>
            <a:ln w="5715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 dirty="0"/>
            </a:p>
          </p:txBody>
        </p:sp>
        <p:sp>
          <p:nvSpPr>
            <p:cNvPr id="1418" name="Inter-jet correlations @ away side (Δɸ~π)"/>
            <p:cNvSpPr txBox="1"/>
            <p:nvPr/>
          </p:nvSpPr>
          <p:spPr>
            <a:xfrm>
              <a:off x="12975463" y="588824"/>
              <a:ext cx="7723148" cy="140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defTabSz="386120">
                <a:spcBef>
                  <a:spcPts val="2750"/>
                </a:spcBef>
                <a:defRPr sz="4136" b="1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rPr sz="2068"/>
                <a:t>Inter-jet correlations</a:t>
              </a:r>
              <a:br>
                <a:rPr sz="2068"/>
              </a:br>
              <a:r>
                <a:rPr sz="2068"/>
                <a:t>@ away side (Δɸ~π)</a:t>
              </a:r>
            </a:p>
          </p:txBody>
        </p:sp>
        <p:grpSp>
          <p:nvGrpSpPr>
            <p:cNvPr id="1449" name="群組"/>
            <p:cNvGrpSpPr/>
            <p:nvPr/>
          </p:nvGrpSpPr>
          <p:grpSpPr>
            <a:xfrm>
              <a:off x="6565603" y="3770963"/>
              <a:ext cx="16648644" cy="8291141"/>
              <a:chOff x="-93512" y="-97605"/>
              <a:chExt cx="16648641" cy="8291139"/>
            </a:xfrm>
          </p:grpSpPr>
          <p:sp>
            <p:nvSpPr>
              <p:cNvPr id="1457" name="連接線"/>
              <p:cNvSpPr/>
              <p:nvPr/>
            </p:nvSpPr>
            <p:spPr>
              <a:xfrm>
                <a:off x="9415201" y="3357882"/>
                <a:ext cx="119125" cy="4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394" extrusionOk="0">
                    <a:moveTo>
                      <a:pt x="0" y="16394"/>
                    </a:moveTo>
                    <a:cubicBezTo>
                      <a:pt x="9323" y="-3086"/>
                      <a:pt x="16523" y="-5206"/>
                      <a:pt x="21600" y="10035"/>
                    </a:cubicBezTo>
                  </a:path>
                </a:pathLst>
              </a:cu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420" name="線條"/>
              <p:cNvSpPr/>
              <p:nvPr/>
            </p:nvSpPr>
            <p:spPr>
              <a:xfrm>
                <a:off x="2801880" y="4552012"/>
                <a:ext cx="10989614" cy="1365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58" name="連接線"/>
              <p:cNvSpPr/>
              <p:nvPr/>
            </p:nvSpPr>
            <p:spPr>
              <a:xfrm>
                <a:off x="7114251" y="2840177"/>
                <a:ext cx="4222430" cy="1821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  <a:alpha val="15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pic>
            <p:nvPicPr>
              <p:cNvPr id="1422" name="線條 線條" descr="線條 線條"/>
              <p:cNvPicPr>
                <a:picLocks/>
              </p:cNvPicPr>
              <p:nvPr/>
            </p:nvPicPr>
            <p:blipFill>
              <a:blip r:embed="rId3">
                <a:alphaModFix amt="2000"/>
              </a:blip>
              <a:stretch>
                <a:fillRect/>
              </a:stretch>
            </p:blipFill>
            <p:spPr>
              <a:xfrm rot="19430867">
                <a:off x="6181089" y="2348184"/>
                <a:ext cx="8337362" cy="139701"/>
              </a:xfrm>
              <a:prstGeom prst="rect">
                <a:avLst/>
              </a:prstGeom>
              <a:effectLst/>
            </p:spPr>
          </p:pic>
          <p:pic>
            <p:nvPicPr>
              <p:cNvPr id="1424" name="線條 線條" descr="線條 線條"/>
              <p:cNvPicPr>
                <a:picLocks/>
              </p:cNvPicPr>
              <p:nvPr/>
            </p:nvPicPr>
            <p:blipFill>
              <a:blip r:embed="rId3">
                <a:alphaModFix amt="2000"/>
              </a:blip>
              <a:stretch>
                <a:fillRect/>
              </a:stretch>
            </p:blipFill>
            <p:spPr>
              <a:xfrm rot="9228000">
                <a:off x="-490971" y="6220513"/>
                <a:ext cx="8337362" cy="139701"/>
              </a:xfrm>
              <a:prstGeom prst="rect">
                <a:avLst/>
              </a:prstGeom>
              <a:effectLst/>
            </p:spPr>
          </p:pic>
          <p:sp>
            <p:nvSpPr>
              <p:cNvPr id="1459" name="連接線"/>
              <p:cNvSpPr/>
              <p:nvPr/>
            </p:nvSpPr>
            <p:spPr>
              <a:xfrm>
                <a:off x="7040454" y="1876185"/>
                <a:ext cx="3608133" cy="270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  <a:alpha val="15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460" name="連接線"/>
              <p:cNvSpPr/>
              <p:nvPr/>
            </p:nvSpPr>
            <p:spPr>
              <a:xfrm>
                <a:off x="7609971" y="1707450"/>
                <a:ext cx="4369372" cy="2592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508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900"/>
              </a:p>
            </p:txBody>
          </p:sp>
          <p:pic>
            <p:nvPicPr>
              <p:cNvPr id="1428" name="線條 線條" descr="線條 線條"/>
              <p:cNvPicPr>
                <a:picLocks/>
              </p:cNvPicPr>
              <p:nvPr/>
            </p:nvPicPr>
            <p:blipFill>
              <a:blip r:embed="rId4">
                <a:alphaModFix amt="2000"/>
              </a:blip>
              <a:stretch>
                <a:fillRect/>
              </a:stretch>
            </p:blipFill>
            <p:spPr>
              <a:xfrm rot="20801451">
                <a:off x="6661177" y="3278919"/>
                <a:ext cx="10012327" cy="139701"/>
              </a:xfrm>
              <a:prstGeom prst="rect">
                <a:avLst/>
              </a:prstGeom>
              <a:effectLst/>
            </p:spPr>
          </p:pic>
          <p:sp>
            <p:nvSpPr>
              <p:cNvPr id="1430" name="線條"/>
              <p:cNvSpPr/>
              <p:nvPr/>
            </p:nvSpPr>
            <p:spPr>
              <a:xfrm flipV="1">
                <a:off x="9459529" y="3053347"/>
                <a:ext cx="106874" cy="1394619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433" name="群組"/>
              <p:cNvGrpSpPr/>
              <p:nvPr/>
            </p:nvGrpSpPr>
            <p:grpSpPr>
              <a:xfrm rot="20400000">
                <a:off x="8648889" y="3205538"/>
                <a:ext cx="1531537" cy="2680302"/>
                <a:chOff x="0" y="0"/>
                <a:chExt cx="1531535" cy="2680300"/>
              </a:xfrm>
            </p:grpSpPr>
            <p:sp>
              <p:nvSpPr>
                <p:cNvPr id="1431" name="橢圓形"/>
                <p:cNvSpPr/>
                <p:nvPr/>
              </p:nvSpPr>
              <p:spPr>
                <a:xfrm rot="1200000">
                  <a:off x="424758" y="38109"/>
                  <a:ext cx="682019" cy="2604083"/>
                </a:xfrm>
                <a:prstGeom prst="ellips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  <p:sp>
              <p:nvSpPr>
                <p:cNvPr id="1432" name="線條"/>
                <p:cNvSpPr/>
                <p:nvPr/>
              </p:nvSpPr>
              <p:spPr>
                <a:xfrm flipV="1">
                  <a:off x="792094" y="12542"/>
                  <a:ext cx="481292" cy="128610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ysDot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  <p:sp>
            <p:nvSpPr>
              <p:cNvPr id="1434" name="線條"/>
              <p:cNvSpPr/>
              <p:nvPr/>
            </p:nvSpPr>
            <p:spPr>
              <a:xfrm flipV="1">
                <a:off x="7116189" y="3112400"/>
                <a:ext cx="2489507" cy="1471233"/>
              </a:xfrm>
              <a:prstGeom prst="line">
                <a:avLst/>
              </a:prstGeom>
              <a:noFill/>
              <a:ln w="88900" cap="flat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35" name="Δη = η1 — η2"/>
              <p:cNvSpPr txBox="1"/>
              <p:nvPr/>
            </p:nvSpPr>
            <p:spPr>
              <a:xfrm>
                <a:off x="4890274" y="3155654"/>
                <a:ext cx="3884053" cy="8145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200" b="1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pPr>
                <a:r>
                  <a:rPr sz="1600"/>
                  <a:t>Δη = η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1 </a:t>
                </a:r>
                <a:r>
                  <a:rPr sz="1600" baseline="250">
                    <a:latin typeface="Helvetica"/>
                    <a:ea typeface="Helvetica"/>
                    <a:cs typeface="Helvetica"/>
                    <a:sym typeface="Helvetica"/>
                  </a:rPr>
                  <a:t>—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600"/>
                  <a:t>η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2 </a:t>
                </a:r>
              </a:p>
            </p:txBody>
          </p:sp>
          <p:sp>
            <p:nvSpPr>
              <p:cNvPr id="1436" name="三角形"/>
              <p:cNvSpPr/>
              <p:nvPr/>
            </p:nvSpPr>
            <p:spPr>
              <a:xfrm rot="3600000">
                <a:off x="7662061" y="2370303"/>
                <a:ext cx="1596711" cy="2842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9292">
                  <a:alpha val="4353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37" name="三角形"/>
              <p:cNvSpPr/>
              <p:nvPr/>
            </p:nvSpPr>
            <p:spPr>
              <a:xfrm rot="15073848">
                <a:off x="4464425" y="3477566"/>
                <a:ext cx="2324527" cy="3047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9292">
                  <a:alpha val="4353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38" name="線條"/>
              <p:cNvSpPr/>
              <p:nvPr/>
            </p:nvSpPr>
            <p:spPr>
              <a:xfrm>
                <a:off x="7164216" y="4585733"/>
                <a:ext cx="1864481" cy="1317895"/>
              </a:xfrm>
              <a:prstGeom prst="line">
                <a:avLst/>
              </a:prstGeom>
              <a:noFill/>
              <a:ln w="88900" cap="flat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39" name="世界"/>
              <p:cNvSpPr/>
              <p:nvPr/>
            </p:nvSpPr>
            <p:spPr>
              <a:xfrm rot="5400000">
                <a:off x="3981414" y="1338807"/>
                <a:ext cx="6426410" cy="6426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45" y="0"/>
                      <a:pt x="0" y="4845"/>
                      <a:pt x="0" y="10800"/>
                    </a:cubicBezTo>
                    <a:cubicBezTo>
                      <a:pt x="0" y="16755"/>
                      <a:pt x="4845" y="21600"/>
                      <a:pt x="10800" y="21600"/>
                    </a:cubicBezTo>
                    <a:cubicBezTo>
                      <a:pt x="16755" y="21600"/>
                      <a:pt x="21600" y="16755"/>
                      <a:pt x="21600" y="10800"/>
                    </a:cubicBezTo>
                    <a:cubicBezTo>
                      <a:pt x="21600" y="4845"/>
                      <a:pt x="16755" y="0"/>
                      <a:pt x="10800" y="0"/>
                    </a:cubicBezTo>
                    <a:close/>
                    <a:moveTo>
                      <a:pt x="11993" y="938"/>
                    </a:moveTo>
                    <a:cubicBezTo>
                      <a:pt x="14122" y="1194"/>
                      <a:pt x="16044" y="2125"/>
                      <a:pt x="17542" y="3512"/>
                    </a:cubicBezTo>
                    <a:cubicBezTo>
                      <a:pt x="16898" y="4108"/>
                      <a:pt x="16188" y="4611"/>
                      <a:pt x="15429" y="5012"/>
                    </a:cubicBezTo>
                    <a:cubicBezTo>
                      <a:pt x="15343" y="4850"/>
                      <a:pt x="15255" y="4689"/>
                      <a:pt x="15162" y="4531"/>
                    </a:cubicBezTo>
                    <a:cubicBezTo>
                      <a:pt x="14347" y="3140"/>
                      <a:pt x="13267" y="1918"/>
                      <a:pt x="11993" y="938"/>
                    </a:cubicBezTo>
                    <a:close/>
                    <a:moveTo>
                      <a:pt x="9560" y="943"/>
                    </a:moveTo>
                    <a:cubicBezTo>
                      <a:pt x="8289" y="1922"/>
                      <a:pt x="7211" y="3142"/>
                      <a:pt x="6397" y="4531"/>
                    </a:cubicBezTo>
                    <a:cubicBezTo>
                      <a:pt x="6308" y="4684"/>
                      <a:pt x="6222" y="4839"/>
                      <a:pt x="6139" y="4995"/>
                    </a:cubicBezTo>
                    <a:cubicBezTo>
                      <a:pt x="5392" y="4597"/>
                      <a:pt x="4693" y="4100"/>
                      <a:pt x="4058" y="3512"/>
                    </a:cubicBezTo>
                    <a:cubicBezTo>
                      <a:pt x="5545" y="2136"/>
                      <a:pt x="7450" y="1207"/>
                      <a:pt x="9560" y="943"/>
                    </a:cubicBezTo>
                    <a:close/>
                    <a:moveTo>
                      <a:pt x="10366" y="1421"/>
                    </a:moveTo>
                    <a:lnTo>
                      <a:pt x="10366" y="6141"/>
                    </a:lnTo>
                    <a:cubicBezTo>
                      <a:pt x="9165" y="6090"/>
                      <a:pt x="8002" y="5827"/>
                      <a:pt x="6920" y="5368"/>
                    </a:cubicBezTo>
                    <a:cubicBezTo>
                      <a:pt x="6992" y="5234"/>
                      <a:pt x="7066" y="5100"/>
                      <a:pt x="7143" y="4968"/>
                    </a:cubicBezTo>
                    <a:cubicBezTo>
                      <a:pt x="7960" y="3575"/>
                      <a:pt x="9062" y="2365"/>
                      <a:pt x="10366" y="1421"/>
                    </a:cubicBezTo>
                    <a:close/>
                    <a:moveTo>
                      <a:pt x="11234" y="1451"/>
                    </a:moveTo>
                    <a:cubicBezTo>
                      <a:pt x="12520" y="2391"/>
                      <a:pt x="13607" y="3589"/>
                      <a:pt x="14415" y="4968"/>
                    </a:cubicBezTo>
                    <a:cubicBezTo>
                      <a:pt x="14495" y="5104"/>
                      <a:pt x="14572" y="5244"/>
                      <a:pt x="14646" y="5383"/>
                    </a:cubicBezTo>
                    <a:cubicBezTo>
                      <a:pt x="13574" y="5833"/>
                      <a:pt x="12424" y="6090"/>
                      <a:pt x="11234" y="6141"/>
                    </a:cubicBezTo>
                    <a:lnTo>
                      <a:pt x="11234" y="1451"/>
                    </a:lnTo>
                    <a:close/>
                    <a:moveTo>
                      <a:pt x="3448" y="4128"/>
                    </a:moveTo>
                    <a:cubicBezTo>
                      <a:pt x="4152" y="4783"/>
                      <a:pt x="4928" y="5335"/>
                      <a:pt x="5759" y="5775"/>
                    </a:cubicBezTo>
                    <a:cubicBezTo>
                      <a:pt x="5120" y="7219"/>
                      <a:pt x="4759" y="8779"/>
                      <a:pt x="4701" y="10368"/>
                    </a:cubicBezTo>
                    <a:lnTo>
                      <a:pt x="876" y="10368"/>
                    </a:lnTo>
                    <a:cubicBezTo>
                      <a:pt x="979" y="7972"/>
                      <a:pt x="1935" y="5793"/>
                      <a:pt x="3448" y="4128"/>
                    </a:cubicBezTo>
                    <a:close/>
                    <a:moveTo>
                      <a:pt x="18152" y="4128"/>
                    </a:moveTo>
                    <a:cubicBezTo>
                      <a:pt x="19665" y="5793"/>
                      <a:pt x="20621" y="7972"/>
                      <a:pt x="20724" y="10368"/>
                    </a:cubicBezTo>
                    <a:lnTo>
                      <a:pt x="16858" y="10368"/>
                    </a:lnTo>
                    <a:cubicBezTo>
                      <a:pt x="16800" y="8785"/>
                      <a:pt x="16441" y="7231"/>
                      <a:pt x="15807" y="5792"/>
                    </a:cubicBezTo>
                    <a:cubicBezTo>
                      <a:pt x="16650" y="5349"/>
                      <a:pt x="17439" y="4792"/>
                      <a:pt x="18152" y="4128"/>
                    </a:cubicBezTo>
                    <a:close/>
                    <a:moveTo>
                      <a:pt x="6541" y="6148"/>
                    </a:moveTo>
                    <a:cubicBezTo>
                      <a:pt x="7739" y="6662"/>
                      <a:pt x="9031" y="6956"/>
                      <a:pt x="10366" y="7008"/>
                    </a:cubicBezTo>
                    <a:lnTo>
                      <a:pt x="10366" y="10368"/>
                    </a:lnTo>
                    <a:lnTo>
                      <a:pt x="5569" y="10368"/>
                    </a:lnTo>
                    <a:cubicBezTo>
                      <a:pt x="5626" y="8908"/>
                      <a:pt x="5956" y="7475"/>
                      <a:pt x="6541" y="6148"/>
                    </a:cubicBezTo>
                    <a:close/>
                    <a:moveTo>
                      <a:pt x="15024" y="6163"/>
                    </a:moveTo>
                    <a:cubicBezTo>
                      <a:pt x="15604" y="7486"/>
                      <a:pt x="15934" y="8914"/>
                      <a:pt x="15991" y="10368"/>
                    </a:cubicBezTo>
                    <a:lnTo>
                      <a:pt x="11234" y="10368"/>
                    </a:lnTo>
                    <a:lnTo>
                      <a:pt x="11234" y="7008"/>
                    </a:lnTo>
                    <a:cubicBezTo>
                      <a:pt x="12557" y="6956"/>
                      <a:pt x="13835" y="6668"/>
                      <a:pt x="15024" y="6163"/>
                    </a:cubicBezTo>
                    <a:close/>
                    <a:moveTo>
                      <a:pt x="876" y="11234"/>
                    </a:moveTo>
                    <a:lnTo>
                      <a:pt x="4700" y="11234"/>
                    </a:lnTo>
                    <a:cubicBezTo>
                      <a:pt x="4753" y="12849"/>
                      <a:pt x="5119" y="14437"/>
                      <a:pt x="5773" y="15903"/>
                    </a:cubicBezTo>
                    <a:cubicBezTo>
                      <a:pt x="4953" y="16335"/>
                      <a:pt x="4185" y="16876"/>
                      <a:pt x="3488" y="17518"/>
                    </a:cubicBezTo>
                    <a:cubicBezTo>
                      <a:pt x="1952" y="15847"/>
                      <a:pt x="980" y="13652"/>
                      <a:pt x="876" y="11234"/>
                    </a:cubicBezTo>
                    <a:close/>
                    <a:moveTo>
                      <a:pt x="5567" y="11234"/>
                    </a:moveTo>
                    <a:lnTo>
                      <a:pt x="10366" y="11234"/>
                    </a:lnTo>
                    <a:lnTo>
                      <a:pt x="10366" y="14676"/>
                    </a:lnTo>
                    <a:cubicBezTo>
                      <a:pt x="9036" y="14728"/>
                      <a:pt x="7749" y="15021"/>
                      <a:pt x="6554" y="15532"/>
                    </a:cubicBezTo>
                    <a:cubicBezTo>
                      <a:pt x="5955" y="14182"/>
                      <a:pt x="5619" y="12720"/>
                      <a:pt x="5567" y="11234"/>
                    </a:cubicBezTo>
                    <a:close/>
                    <a:moveTo>
                      <a:pt x="11234" y="11234"/>
                    </a:moveTo>
                    <a:lnTo>
                      <a:pt x="15992" y="11234"/>
                    </a:lnTo>
                    <a:cubicBezTo>
                      <a:pt x="15940" y="12714"/>
                      <a:pt x="15605" y="14169"/>
                      <a:pt x="15010" y="15515"/>
                    </a:cubicBezTo>
                    <a:cubicBezTo>
                      <a:pt x="13825" y="15013"/>
                      <a:pt x="12552" y="14728"/>
                      <a:pt x="11234" y="14676"/>
                    </a:cubicBezTo>
                    <a:lnTo>
                      <a:pt x="11234" y="11234"/>
                    </a:lnTo>
                    <a:close/>
                    <a:moveTo>
                      <a:pt x="16860" y="11234"/>
                    </a:moveTo>
                    <a:lnTo>
                      <a:pt x="20724" y="11234"/>
                    </a:lnTo>
                    <a:cubicBezTo>
                      <a:pt x="20620" y="13652"/>
                      <a:pt x="19648" y="15847"/>
                      <a:pt x="18112" y="17518"/>
                    </a:cubicBezTo>
                    <a:cubicBezTo>
                      <a:pt x="17406" y="16867"/>
                      <a:pt x="16627" y="16321"/>
                      <a:pt x="15795" y="15886"/>
                    </a:cubicBezTo>
                    <a:cubicBezTo>
                      <a:pt x="16444" y="14425"/>
                      <a:pt x="16807" y="12842"/>
                      <a:pt x="16860" y="11234"/>
                    </a:cubicBezTo>
                    <a:close/>
                    <a:moveTo>
                      <a:pt x="10366" y="15544"/>
                    </a:moveTo>
                    <a:lnTo>
                      <a:pt x="10366" y="20226"/>
                    </a:lnTo>
                    <a:cubicBezTo>
                      <a:pt x="9026" y="19256"/>
                      <a:pt x="7899" y="18005"/>
                      <a:pt x="7077" y="16566"/>
                    </a:cubicBezTo>
                    <a:cubicBezTo>
                      <a:pt x="7029" y="16481"/>
                      <a:pt x="6982" y="16396"/>
                      <a:pt x="6936" y="16310"/>
                    </a:cubicBezTo>
                    <a:cubicBezTo>
                      <a:pt x="8013" y="15855"/>
                      <a:pt x="9170" y="15594"/>
                      <a:pt x="10366" y="15544"/>
                    </a:cubicBezTo>
                    <a:close/>
                    <a:moveTo>
                      <a:pt x="11234" y="15544"/>
                    </a:moveTo>
                    <a:cubicBezTo>
                      <a:pt x="12418" y="15594"/>
                      <a:pt x="13563" y="15849"/>
                      <a:pt x="14631" y="16295"/>
                    </a:cubicBezTo>
                    <a:cubicBezTo>
                      <a:pt x="14582" y="16386"/>
                      <a:pt x="14532" y="16476"/>
                      <a:pt x="14480" y="16566"/>
                    </a:cubicBezTo>
                    <a:cubicBezTo>
                      <a:pt x="13667" y="17990"/>
                      <a:pt x="12556" y="19230"/>
                      <a:pt x="11234" y="20196"/>
                    </a:cubicBezTo>
                    <a:lnTo>
                      <a:pt x="11234" y="15544"/>
                    </a:lnTo>
                    <a:close/>
                    <a:moveTo>
                      <a:pt x="15415" y="16666"/>
                    </a:moveTo>
                    <a:cubicBezTo>
                      <a:pt x="16162" y="17059"/>
                      <a:pt x="16861" y="17548"/>
                      <a:pt x="17498" y="18131"/>
                    </a:cubicBezTo>
                    <a:cubicBezTo>
                      <a:pt x="16023" y="19479"/>
                      <a:pt x="14143" y="20390"/>
                      <a:pt x="12062" y="20655"/>
                    </a:cubicBezTo>
                    <a:cubicBezTo>
                      <a:pt x="13343" y="19655"/>
                      <a:pt x="14426" y="18410"/>
                      <a:pt x="15233" y="16997"/>
                    </a:cubicBezTo>
                    <a:cubicBezTo>
                      <a:pt x="15295" y="16887"/>
                      <a:pt x="15356" y="16777"/>
                      <a:pt x="15415" y="16666"/>
                    </a:cubicBezTo>
                    <a:close/>
                    <a:moveTo>
                      <a:pt x="6153" y="16683"/>
                    </a:moveTo>
                    <a:cubicBezTo>
                      <a:pt x="6209" y="16788"/>
                      <a:pt x="6267" y="16893"/>
                      <a:pt x="6326" y="16997"/>
                    </a:cubicBezTo>
                    <a:cubicBezTo>
                      <a:pt x="7132" y="18407"/>
                      <a:pt x="8212" y="19649"/>
                      <a:pt x="9489" y="20648"/>
                    </a:cubicBezTo>
                    <a:cubicBezTo>
                      <a:pt x="7428" y="20375"/>
                      <a:pt x="5565" y="19468"/>
                      <a:pt x="4102" y="18131"/>
                    </a:cubicBezTo>
                    <a:cubicBezTo>
                      <a:pt x="4730" y="17557"/>
                      <a:pt x="5418" y="17073"/>
                      <a:pt x="6153" y="16683"/>
                    </a:cubicBezTo>
                    <a:close/>
                  </a:path>
                </a:pathLst>
              </a:custGeom>
              <a:solidFill>
                <a:schemeClr val="accent1">
                  <a:alpha val="1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1440" name="三角形"/>
              <p:cNvSpPr/>
              <p:nvPr/>
            </p:nvSpPr>
            <p:spPr>
              <a:xfrm>
                <a:off x="9401924" y="3211512"/>
                <a:ext cx="183557" cy="1371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90" y="0"/>
                    </a:moveTo>
                    <a:lnTo>
                      <a:pt x="0" y="21600"/>
                    </a:lnTo>
                    <a:lnTo>
                      <a:pt x="21600" y="1372"/>
                    </a:lnTo>
                    <a:lnTo>
                      <a:pt x="4490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447" name="群組"/>
              <p:cNvGrpSpPr/>
              <p:nvPr/>
            </p:nvGrpSpPr>
            <p:grpSpPr>
              <a:xfrm flipH="1">
                <a:off x="6820731" y="2796748"/>
                <a:ext cx="4402023" cy="4665598"/>
                <a:chOff x="0" y="0"/>
                <a:chExt cx="4402021" cy="4665597"/>
              </a:xfrm>
            </p:grpSpPr>
            <p:sp>
              <p:nvSpPr>
                <p:cNvPr id="1441" name="三角形"/>
                <p:cNvSpPr/>
                <p:nvPr/>
              </p:nvSpPr>
              <p:spPr>
                <a:xfrm rot="14400000">
                  <a:off x="1973538" y="983157"/>
                  <a:ext cx="1596711" cy="2842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9292">
                    <a:alpha val="43534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  <p:grpSp>
              <p:nvGrpSpPr>
                <p:cNvPr id="1444" name="群組"/>
                <p:cNvGrpSpPr/>
                <p:nvPr/>
              </p:nvGrpSpPr>
              <p:grpSpPr>
                <a:xfrm>
                  <a:off x="1751071" y="0"/>
                  <a:ext cx="682019" cy="3202676"/>
                  <a:chOff x="0" y="0"/>
                  <a:chExt cx="682017" cy="3202675"/>
                </a:xfrm>
              </p:grpSpPr>
              <p:sp>
                <p:nvSpPr>
                  <p:cNvPr id="1442" name="橢圓形"/>
                  <p:cNvSpPr/>
                  <p:nvPr/>
                </p:nvSpPr>
                <p:spPr>
                  <a:xfrm>
                    <a:off x="0" y="0"/>
                    <a:ext cx="682018" cy="3202676"/>
                  </a:xfrm>
                  <a:prstGeom prst="ellips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ysDot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  <p:sp>
                <p:nvSpPr>
                  <p:cNvPr id="1443" name="線條"/>
                  <p:cNvSpPr/>
                  <p:nvPr/>
                </p:nvSpPr>
                <p:spPr>
                  <a:xfrm flipV="1">
                    <a:off x="341008" y="6923"/>
                    <a:ext cx="1" cy="1653599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ysDot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</p:grpSp>
            <p:sp>
              <p:nvSpPr>
                <p:cNvPr id="1461" name="連接線"/>
                <p:cNvSpPr/>
                <p:nvPr/>
              </p:nvSpPr>
              <p:spPr>
                <a:xfrm>
                  <a:off x="0" y="1772761"/>
                  <a:ext cx="4073458" cy="2892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21600"/>
                      </a:lnTo>
                    </a:path>
                  </a:pathLst>
                </a:custGeom>
                <a:noFill/>
                <a:ln w="50800" cap="flat">
                  <a:solidFill>
                    <a:schemeClr val="accent5">
                      <a:lumOff val="-29866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sz="900"/>
                </a:p>
              </p:txBody>
            </p:sp>
            <p:sp>
              <p:nvSpPr>
                <p:cNvPr id="1446" name="形狀"/>
                <p:cNvSpPr/>
                <p:nvPr/>
              </p:nvSpPr>
              <p:spPr>
                <a:xfrm>
                  <a:off x="2096837" y="26907"/>
                  <a:ext cx="349486" cy="3139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0" h="21600" extrusionOk="0">
                      <a:moveTo>
                        <a:pt x="112" y="0"/>
                      </a:moveTo>
                      <a:lnTo>
                        <a:pt x="0" y="11425"/>
                      </a:lnTo>
                      <a:lnTo>
                        <a:pt x="4971" y="21600"/>
                      </a:lnTo>
                      <a:cubicBezTo>
                        <a:pt x="5070" y="21582"/>
                        <a:pt x="5169" y="21565"/>
                        <a:pt x="5268" y="21547"/>
                      </a:cubicBezTo>
                      <a:cubicBezTo>
                        <a:pt x="7925" y="21074"/>
                        <a:pt x="10647" y="20600"/>
                        <a:pt x="12086" y="20064"/>
                      </a:cubicBezTo>
                      <a:cubicBezTo>
                        <a:pt x="13640" y="19485"/>
                        <a:pt x="13720" y="18873"/>
                        <a:pt x="14712" y="18279"/>
                      </a:cubicBezTo>
                      <a:cubicBezTo>
                        <a:pt x="15434" y="17847"/>
                        <a:pt x="16588" y="17432"/>
                        <a:pt x="17159" y="16998"/>
                      </a:cubicBezTo>
                      <a:cubicBezTo>
                        <a:pt x="17772" y="16532"/>
                        <a:pt x="17670" y="16053"/>
                        <a:pt x="17836" y="15582"/>
                      </a:cubicBezTo>
                      <a:cubicBezTo>
                        <a:pt x="18197" y="14561"/>
                        <a:pt x="19831" y="13553"/>
                        <a:pt x="20684" y="12536"/>
                      </a:cubicBezTo>
                      <a:cubicBezTo>
                        <a:pt x="21529" y="11528"/>
                        <a:pt x="21600" y="10515"/>
                        <a:pt x="21130" y="9502"/>
                      </a:cubicBezTo>
                      <a:cubicBezTo>
                        <a:pt x="20356" y="7834"/>
                        <a:pt x="18078" y="6186"/>
                        <a:pt x="16041" y="4541"/>
                      </a:cubicBezTo>
                      <a:cubicBezTo>
                        <a:pt x="15052" y="3742"/>
                        <a:pt x="14115" y="2942"/>
                        <a:pt x="12965" y="2146"/>
                      </a:cubicBezTo>
                      <a:cubicBezTo>
                        <a:pt x="12115" y="1558"/>
                        <a:pt x="11061" y="955"/>
                        <a:pt x="7557" y="508"/>
                      </a:cubicBezTo>
                      <a:cubicBezTo>
                        <a:pt x="5593" y="258"/>
                        <a:pt x="2996" y="81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5">
                    <a:lumOff val="-29866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  <p:sp>
            <p:nvSpPr>
              <p:cNvPr id="1448" name="Δφ = φ1 — φ2  ~ π"/>
              <p:cNvSpPr txBox="1"/>
              <p:nvPr/>
            </p:nvSpPr>
            <p:spPr>
              <a:xfrm>
                <a:off x="5651926" y="5699471"/>
                <a:ext cx="3493023" cy="8476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sz="1600"/>
                  <a:t>Δ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φ = φ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1 </a:t>
                </a:r>
                <a:r>
                  <a:rPr sz="1600" baseline="250">
                    <a:latin typeface="Helvetica"/>
                    <a:ea typeface="Helvetica"/>
                    <a:cs typeface="Helvetica"/>
                    <a:sym typeface="Helvetica"/>
                  </a:rPr>
                  <a:t>—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φ</a:t>
                </a:r>
                <a:r>
                  <a:rPr sz="1600" baseline="-5999">
                    <a:latin typeface="Helvetica"/>
                    <a:ea typeface="Helvetica"/>
                    <a:cs typeface="Helvetica"/>
                    <a:sym typeface="Helvetica"/>
                  </a:rPr>
                  <a:t>2  </a:t>
                </a:r>
                <a:r>
                  <a:rPr sz="1600">
                    <a:latin typeface="Helvetica"/>
                    <a:ea typeface="Helvetica"/>
                    <a:cs typeface="Helvetica"/>
                    <a:sym typeface="Helvetica"/>
                  </a:rPr>
                  <a:t>~ π</a:t>
                </a:r>
              </a:p>
            </p:txBody>
          </p:sp>
        </p:grpSp>
        <p:sp>
          <p:nvSpPr>
            <p:cNvPr id="1450" name="線條"/>
            <p:cNvSpPr/>
            <p:nvPr/>
          </p:nvSpPr>
          <p:spPr>
            <a:xfrm>
              <a:off x="14300928" y="8151794"/>
              <a:ext cx="142560" cy="621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3" h="21600" extrusionOk="0">
                  <a:moveTo>
                    <a:pt x="0" y="21600"/>
                  </a:moveTo>
                  <a:cubicBezTo>
                    <a:pt x="10101" y="19059"/>
                    <a:pt x="16731" y="15780"/>
                    <a:pt x="18938" y="12235"/>
                  </a:cubicBezTo>
                  <a:cubicBezTo>
                    <a:pt x="21600" y="7956"/>
                    <a:pt x="17688" y="3583"/>
                    <a:pt x="7993" y="0"/>
                  </a:cubicBezTo>
                </a:path>
              </a:pathLst>
            </a:custGeom>
            <a:noFill/>
            <a:ln w="63500" cap="flat">
              <a:solidFill>
                <a:schemeClr val="accent3">
                  <a:hueOff val="914338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51" name="三角形"/>
            <p:cNvSpPr/>
            <p:nvPr/>
          </p:nvSpPr>
          <p:spPr>
            <a:xfrm rot="10800000" flipH="1">
              <a:off x="6840834" y="754056"/>
              <a:ext cx="3201872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452" name="Two-particle correlation function…"/>
            <p:cNvSpPr txBox="1"/>
            <p:nvPr/>
          </p:nvSpPr>
          <p:spPr>
            <a:xfrm>
              <a:off x="0" y="0"/>
              <a:ext cx="8113223" cy="2886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4000" b="1">
                  <a:solidFill>
                    <a:srgbClr val="017B76"/>
                  </a:solidFill>
                </a:defRPr>
              </a:pPr>
              <a:r>
                <a:rPr sz="2000"/>
                <a:t>Two-particle correlation function</a:t>
              </a:r>
            </a:p>
            <a:p>
              <a:pPr defTabSz="410766">
                <a:defRPr sz="2800" b="1">
                  <a:solidFill>
                    <a:srgbClr val="017B76"/>
                  </a:solidFill>
                </a:defRPr>
              </a:pPr>
              <a:r>
                <a:rPr sz="1400"/>
                <a:t>(per-trigger-particle associated yield)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3" name="方程式"/>
                <p:cNvSpPr txBox="1"/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sz="2450"/>
                </a:p>
              </p:txBody>
            </p:sp>
          </mc:Choice>
          <mc:Fallback xmlns="">
            <p:sp>
              <p:nvSpPr>
                <p:cNvPr id="1453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5" name="Understanding 2PC in  — Inter-jet correlations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solidFill>
                <a:schemeClr val="accent1">
                  <a:hueOff val="114395"/>
                  <a:lumOff val="-24975"/>
                </a:schemeClr>
              </a:solidFill>
            </p:spPr>
            <p:txBody>
              <a:bodyPr vert="horz" lIns="40341" tIns="40341" rIns="40341" bIns="40341" rtlCol="0" anchor="ctr">
                <a:noAutofit/>
              </a:bodyPr>
              <a:lstStyle/>
              <a:p>
                <a:pPr>
                  <a:defRPr sz="7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dirty="0"/>
                  <a:t>Understanding 2PC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sz="4400" dirty="0"/>
                  <a:t>— Inter-jet correlations</a:t>
                </a:r>
              </a:p>
            </p:txBody>
          </p:sp>
        </mc:Choice>
        <mc:Fallback xmlns="">
          <p:sp>
            <p:nvSpPr>
              <p:cNvPr id="1455" name="Understanding 2PC in  — Inter-jet correlation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blipFill>
                <a:blip r:embed="rId6"/>
                <a:stretch>
                  <a:fillRect l="-1400" t="-8333" r="-1400" b="-25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6" name="群組"/>
          <p:cNvGrpSpPr/>
          <p:nvPr/>
        </p:nvGrpSpPr>
        <p:grpSpPr>
          <a:xfrm>
            <a:off x="483774" y="689640"/>
            <a:ext cx="10772509" cy="7803206"/>
            <a:chOff x="0" y="0"/>
            <a:chExt cx="21545016" cy="15606411"/>
          </a:xfrm>
        </p:grpSpPr>
        <p:pic>
          <p:nvPicPr>
            <p:cNvPr id="1463" name="tgen_deltaphi4_0_20_30_0_0.pdf" descr="tgen_deltaphi4_0_20_30_0_0.pdf"/>
            <p:cNvPicPr>
              <a:picLocks noChangeAspect="1"/>
            </p:cNvPicPr>
            <p:nvPr/>
          </p:nvPicPr>
          <p:blipFill>
            <a:blip r:embed="rId2"/>
            <a:srcRect t="7325"/>
            <a:stretch>
              <a:fillRect/>
            </a:stretch>
          </p:blipFill>
          <p:spPr>
            <a:xfrm>
              <a:off x="16556157" y="8162326"/>
              <a:ext cx="4065998" cy="3695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4" name="tgen_ratio2PC_0_20_30_0_0.pdf" descr="tgen_ratio2PC_0_20_30_0_0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298921" y="512227"/>
              <a:ext cx="6786563" cy="66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5" name="形狀"/>
            <p:cNvSpPr/>
            <p:nvPr/>
          </p:nvSpPr>
          <p:spPr>
            <a:xfrm>
              <a:off x="8614349" y="3649387"/>
              <a:ext cx="3578815" cy="238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50" y="21600"/>
                  </a:moveTo>
                  <a:lnTo>
                    <a:pt x="8416" y="15671"/>
                  </a:lnTo>
                  <a:lnTo>
                    <a:pt x="13509" y="11385"/>
                  </a:lnTo>
                  <a:lnTo>
                    <a:pt x="18561" y="7531"/>
                  </a:lnTo>
                  <a:lnTo>
                    <a:pt x="21600" y="7237"/>
                  </a:lnTo>
                  <a:lnTo>
                    <a:pt x="17155" y="0"/>
                  </a:lnTo>
                  <a:lnTo>
                    <a:pt x="14976" y="3716"/>
                  </a:lnTo>
                  <a:lnTo>
                    <a:pt x="12540" y="6390"/>
                  </a:lnTo>
                  <a:lnTo>
                    <a:pt x="8956" y="10286"/>
                  </a:lnTo>
                  <a:lnTo>
                    <a:pt x="4540" y="13128"/>
                  </a:lnTo>
                  <a:lnTo>
                    <a:pt x="0" y="15806"/>
                  </a:lnTo>
                  <a:lnTo>
                    <a:pt x="3850" y="21600"/>
                  </a:lnTo>
                  <a:close/>
                </a:path>
              </a:pathLst>
            </a:custGeom>
            <a:noFill/>
            <a:ln w="5715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 dirty="0"/>
            </a:p>
          </p:txBody>
        </p:sp>
        <p:sp>
          <p:nvSpPr>
            <p:cNvPr id="1466" name="Ridge correlations @ long range, near side"/>
            <p:cNvSpPr txBox="1"/>
            <p:nvPr/>
          </p:nvSpPr>
          <p:spPr>
            <a:xfrm>
              <a:off x="12996187" y="601524"/>
              <a:ext cx="7723147" cy="140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normAutofit/>
            </a:bodyPr>
            <a:lstStyle/>
            <a:p>
              <a:pPr defTabSz="386120">
                <a:spcBef>
                  <a:spcPts val="2750"/>
                </a:spcBef>
                <a:defRPr sz="4136" b="1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rPr sz="2068"/>
                <a:t>Ridge correlations</a:t>
              </a:r>
              <a:br>
                <a:rPr sz="2068"/>
              </a:br>
              <a:r>
                <a:rPr sz="2068"/>
                <a:t>@ long range, near side</a:t>
              </a:r>
            </a:p>
          </p:txBody>
        </p:sp>
        <p:sp>
          <p:nvSpPr>
            <p:cNvPr id="1467" name="線條"/>
            <p:cNvSpPr/>
            <p:nvPr/>
          </p:nvSpPr>
          <p:spPr>
            <a:xfrm flipV="1">
              <a:off x="11747936" y="4821638"/>
              <a:ext cx="656893" cy="445726"/>
            </a:xfrm>
            <a:prstGeom prst="line">
              <a:avLst/>
            </a:prstGeom>
            <a:noFill/>
            <a:ln w="1016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68" name="形狀"/>
            <p:cNvSpPr/>
            <p:nvPr/>
          </p:nvSpPr>
          <p:spPr>
            <a:xfrm>
              <a:off x="11852849" y="4882850"/>
              <a:ext cx="8353959" cy="3388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2"/>
                  </a:moveTo>
                  <a:lnTo>
                    <a:pt x="13125" y="21600"/>
                  </a:lnTo>
                  <a:lnTo>
                    <a:pt x="21600" y="21473"/>
                  </a:lnTo>
                  <a:lnTo>
                    <a:pt x="1433" y="0"/>
                  </a:lnTo>
                  <a:lnTo>
                    <a:pt x="0" y="2602"/>
                  </a:lnTo>
                  <a:close/>
                </a:path>
              </a:pathLst>
            </a:custGeom>
            <a:solidFill>
              <a:schemeClr val="accent5">
                <a:lumOff val="-29866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69" name="橢圓形"/>
            <p:cNvSpPr/>
            <p:nvPr/>
          </p:nvSpPr>
          <p:spPr>
            <a:xfrm rot="20400000">
              <a:off x="10644239" y="3542007"/>
              <a:ext cx="1873768" cy="1302880"/>
            </a:xfrm>
            <a:prstGeom prst="ellipse">
              <a:avLst/>
            </a:prstGeom>
            <a:solidFill>
              <a:srgbClr val="F8BA00">
                <a:alpha val="593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70" name="橢圓形"/>
            <p:cNvSpPr/>
            <p:nvPr/>
          </p:nvSpPr>
          <p:spPr>
            <a:xfrm rot="20400000">
              <a:off x="8430419" y="4913833"/>
              <a:ext cx="1873767" cy="1302880"/>
            </a:xfrm>
            <a:prstGeom prst="ellipse">
              <a:avLst/>
            </a:prstGeom>
            <a:solidFill>
              <a:srgbClr val="F8BA00">
                <a:alpha val="593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 dirty="0"/>
            </a:p>
          </p:txBody>
        </p:sp>
        <p:sp>
          <p:nvSpPr>
            <p:cNvPr id="1471" name="線條"/>
            <p:cNvSpPr/>
            <p:nvPr/>
          </p:nvSpPr>
          <p:spPr>
            <a:xfrm>
              <a:off x="17249045" y="10962333"/>
              <a:ext cx="1031603" cy="33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8" extrusionOk="0">
                  <a:moveTo>
                    <a:pt x="0" y="13512"/>
                  </a:moveTo>
                  <a:lnTo>
                    <a:pt x="3557" y="7459"/>
                  </a:lnTo>
                  <a:lnTo>
                    <a:pt x="5635" y="3727"/>
                  </a:lnTo>
                  <a:cubicBezTo>
                    <a:pt x="6368" y="2677"/>
                    <a:pt x="7129" y="1841"/>
                    <a:pt x="7918" y="1221"/>
                  </a:cubicBezTo>
                  <a:cubicBezTo>
                    <a:pt x="9771" y="-235"/>
                    <a:pt x="11716" y="-440"/>
                    <a:pt x="13581" y="882"/>
                  </a:cubicBezTo>
                  <a:cubicBezTo>
                    <a:pt x="14414" y="1473"/>
                    <a:pt x="15215" y="2361"/>
                    <a:pt x="15969" y="3519"/>
                  </a:cubicBezTo>
                  <a:lnTo>
                    <a:pt x="18074" y="7770"/>
                  </a:lnTo>
                  <a:lnTo>
                    <a:pt x="21600" y="14613"/>
                  </a:lnTo>
                  <a:cubicBezTo>
                    <a:pt x="20704" y="16196"/>
                    <a:pt x="19781" y="17637"/>
                    <a:pt x="18835" y="18929"/>
                  </a:cubicBezTo>
                  <a:cubicBezTo>
                    <a:pt x="18303" y="19654"/>
                    <a:pt x="17762" y="20334"/>
                    <a:pt x="17192" y="20713"/>
                  </a:cubicBezTo>
                  <a:cubicBezTo>
                    <a:pt x="16617" y="21093"/>
                    <a:pt x="16024" y="21160"/>
                    <a:pt x="15442" y="20909"/>
                  </a:cubicBezTo>
                  <a:lnTo>
                    <a:pt x="5705" y="20966"/>
                  </a:lnTo>
                  <a:cubicBezTo>
                    <a:pt x="5215" y="20680"/>
                    <a:pt x="4730" y="20319"/>
                    <a:pt x="4252" y="19885"/>
                  </a:cubicBezTo>
                  <a:cubicBezTo>
                    <a:pt x="3649" y="19338"/>
                    <a:pt x="3059" y="18675"/>
                    <a:pt x="2484" y="17900"/>
                  </a:cubicBezTo>
                </a:path>
              </a:pathLst>
            </a:custGeom>
            <a:solidFill>
              <a:schemeClr val="accent4">
                <a:hueOff val="-858837"/>
                <a:lumOff val="-9791"/>
                <a:alpha val="384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72" name="ridge enhancement"/>
            <p:cNvSpPr/>
            <p:nvPr/>
          </p:nvSpPr>
          <p:spPr>
            <a:xfrm>
              <a:off x="13489831" y="10095757"/>
              <a:ext cx="3158878" cy="112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defTabSz="821531">
                <a:defRPr sz="3200" b="1">
                  <a:solidFill>
                    <a:schemeClr val="accent4">
                      <a:hueOff val="-858837"/>
                      <a:lumOff val="-9791"/>
                    </a:schemeClr>
                  </a:solidFill>
                </a:defRPr>
              </a:lvl1pPr>
            </a:lstStyle>
            <a:p>
              <a:r>
                <a:rPr sz="1600"/>
                <a:t>ridge enhancement</a:t>
              </a:r>
            </a:p>
          </p:txBody>
        </p:sp>
        <p:grpSp>
          <p:nvGrpSpPr>
            <p:cNvPr id="1478" name="群組"/>
            <p:cNvGrpSpPr/>
            <p:nvPr/>
          </p:nvGrpSpPr>
          <p:grpSpPr>
            <a:xfrm>
              <a:off x="17285860" y="2407509"/>
              <a:ext cx="3786459" cy="3571876"/>
              <a:chOff x="0" y="0"/>
              <a:chExt cx="3786458" cy="3571875"/>
            </a:xfrm>
          </p:grpSpPr>
          <p:grpSp>
            <p:nvGrpSpPr>
              <p:cNvPr id="1475" name="群組"/>
              <p:cNvGrpSpPr/>
              <p:nvPr/>
            </p:nvGrpSpPr>
            <p:grpSpPr>
              <a:xfrm>
                <a:off x="0" y="0"/>
                <a:ext cx="3786459" cy="3571876"/>
                <a:chOff x="0" y="0"/>
                <a:chExt cx="3786458" cy="3571875"/>
              </a:xfrm>
            </p:grpSpPr>
            <p:pic>
              <p:nvPicPr>
                <p:cNvPr id="1473" name="pPb.png" descr="pPb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535283"/>
                  <a:ext cx="3730966" cy="30365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474" name="pPb"/>
                <p:cNvSpPr/>
                <p:nvPr/>
              </p:nvSpPr>
              <p:spPr>
                <a:xfrm>
                  <a:off x="2754914" y="0"/>
                  <a:ext cx="1031545" cy="64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 defTabSz="821531">
                    <a:defRPr sz="3000" b="1">
                      <a:solidFill>
                        <a:srgbClr val="00A89D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1500"/>
                    <a:t>pPb</a:t>
                  </a:r>
                </a:p>
              </p:txBody>
            </p:sp>
          </p:grpSp>
          <p:pic>
            <p:nvPicPr>
              <p:cNvPr id="1476" name="橢圓形 橢圓形" descr="橢圓形 橢圓形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303730">
                <a:off x="2544255" y="1659158"/>
                <a:ext cx="890279" cy="653922"/>
              </a:xfrm>
              <a:prstGeom prst="rect">
                <a:avLst/>
              </a:prstGeom>
              <a:effectLst/>
            </p:spPr>
          </p:pic>
        </p:grpSp>
        <p:sp>
          <p:nvSpPr>
            <p:cNvPr id="1479" name="pA: Phys. Lett. B718 (2013) 795-814"/>
            <p:cNvSpPr/>
            <p:nvPr/>
          </p:nvSpPr>
          <p:spPr>
            <a:xfrm>
              <a:off x="17802402" y="5690318"/>
              <a:ext cx="3742614" cy="1363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defTabSz="321469">
                <a:lnSpc>
                  <a:spcPts val="2600"/>
                </a:lnSpc>
                <a:spcBef>
                  <a:spcPts val="800"/>
                </a:spcBef>
                <a:defRPr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00"/>
                <a:t>pA: </a:t>
              </a:r>
              <a:r>
                <a:rPr sz="900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6"/>
                </a:rPr>
                <a:t>Phys. Lett. B718 (2013) 795-814</a:t>
              </a:r>
            </a:p>
          </p:txBody>
        </p:sp>
        <p:sp>
          <p:nvSpPr>
            <p:cNvPr id="1480" name="long range in large |Δη|"/>
            <p:cNvSpPr/>
            <p:nvPr/>
          </p:nvSpPr>
          <p:spPr>
            <a:xfrm>
              <a:off x="15826060" y="7097795"/>
              <a:ext cx="5198754" cy="1071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642937">
                <a:lnSpc>
                  <a:spcPts val="6100"/>
                </a:lnSpc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long range in large |Δη|</a:t>
              </a:r>
            </a:p>
          </p:txBody>
        </p:sp>
        <p:grpSp>
          <p:nvGrpSpPr>
            <p:cNvPr id="1512" name="群組"/>
            <p:cNvGrpSpPr/>
            <p:nvPr/>
          </p:nvGrpSpPr>
          <p:grpSpPr>
            <a:xfrm>
              <a:off x="1375738" y="3118774"/>
              <a:ext cx="17592160" cy="12487637"/>
              <a:chOff x="-72343" y="-26513"/>
              <a:chExt cx="17592158" cy="12487635"/>
            </a:xfrm>
          </p:grpSpPr>
          <p:sp>
            <p:nvSpPr>
              <p:cNvPr id="1481" name="三角形"/>
              <p:cNvSpPr/>
              <p:nvPr/>
            </p:nvSpPr>
            <p:spPr>
              <a:xfrm>
                <a:off x="10071772" y="5218569"/>
                <a:ext cx="128154" cy="1214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79" y="0"/>
                    </a:moveTo>
                    <a:lnTo>
                      <a:pt x="0" y="21600"/>
                    </a:lnTo>
                    <a:lnTo>
                      <a:pt x="21600" y="1000"/>
                    </a:lnTo>
                    <a:lnTo>
                      <a:pt x="2679" y="0"/>
                    </a:lnTo>
                    <a:close/>
                  </a:path>
                </a:pathLst>
              </a:custGeom>
              <a:solidFill>
                <a:schemeClr val="accent5">
                  <a:lumOff val="-29866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grpSp>
            <p:nvGrpSpPr>
              <p:cNvPr id="1511" name="群組"/>
              <p:cNvGrpSpPr/>
              <p:nvPr/>
            </p:nvGrpSpPr>
            <p:grpSpPr>
              <a:xfrm>
                <a:off x="-72344" y="-26514"/>
                <a:ext cx="17592160" cy="12487637"/>
                <a:chOff x="-72343" y="-26513"/>
                <a:chExt cx="17592158" cy="12487635"/>
              </a:xfrm>
            </p:grpSpPr>
            <p:grpSp>
              <p:nvGrpSpPr>
                <p:cNvPr id="1509" name="群組"/>
                <p:cNvGrpSpPr/>
                <p:nvPr/>
              </p:nvGrpSpPr>
              <p:grpSpPr>
                <a:xfrm>
                  <a:off x="-72344" y="-26514"/>
                  <a:ext cx="17592160" cy="12487637"/>
                  <a:chOff x="-72343" y="-26513"/>
                  <a:chExt cx="17592158" cy="12487635"/>
                </a:xfrm>
              </p:grpSpPr>
              <p:grpSp>
                <p:nvGrpSpPr>
                  <p:cNvPr id="1484" name="群組"/>
                  <p:cNvGrpSpPr/>
                  <p:nvPr/>
                </p:nvGrpSpPr>
                <p:grpSpPr>
                  <a:xfrm>
                    <a:off x="5757958" y="5229906"/>
                    <a:ext cx="618019" cy="2511695"/>
                    <a:chOff x="0" y="0"/>
                    <a:chExt cx="618017" cy="2511694"/>
                  </a:xfrm>
                </p:grpSpPr>
                <p:sp>
                  <p:nvSpPr>
                    <p:cNvPr id="1482" name="橢圓形"/>
                    <p:cNvSpPr/>
                    <p:nvPr/>
                  </p:nvSpPr>
                  <p:spPr>
                    <a:xfrm>
                      <a:off x="0" y="0"/>
                      <a:ext cx="618018" cy="2511695"/>
                    </a:xfrm>
                    <a:prstGeom prst="ellips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sp>
                  <p:nvSpPr>
                    <p:cNvPr id="1483" name="線條"/>
                    <p:cNvSpPr/>
                    <p:nvPr/>
                  </p:nvSpPr>
                  <p:spPr>
                    <a:xfrm flipV="1">
                      <a:off x="309008" y="5429"/>
                      <a:ext cx="1" cy="1296833"/>
                    </a:xfrm>
                    <a:prstGeom prst="line">
                      <a:avLst/>
                    </a:prstGeom>
                    <a:noFill/>
                    <a:ln w="50800" cap="flat">
                      <a:solidFill>
                        <a:srgbClr val="000000"/>
                      </a:solidFill>
                      <a:prstDash val="sysDot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</p:grpSp>
              <p:sp>
                <p:nvSpPr>
                  <p:cNvPr id="1485" name="線條"/>
                  <p:cNvSpPr/>
                  <p:nvPr/>
                </p:nvSpPr>
                <p:spPr>
                  <a:xfrm flipV="1">
                    <a:off x="6059966" y="5316157"/>
                    <a:ext cx="1" cy="1026540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lumOff val="-29866"/>
                      </a:schemeClr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  <p:grpSp>
                <p:nvGrpSpPr>
                  <p:cNvPr id="1507" name="群組"/>
                  <p:cNvGrpSpPr/>
                  <p:nvPr/>
                </p:nvGrpSpPr>
                <p:grpSpPr>
                  <a:xfrm rot="20400000">
                    <a:off x="721459" y="2485364"/>
                    <a:ext cx="16004554" cy="7463881"/>
                    <a:chOff x="-76985" y="-1"/>
                    <a:chExt cx="16004553" cy="7463880"/>
                  </a:xfrm>
                </p:grpSpPr>
                <p:grpSp>
                  <p:nvGrpSpPr>
                    <p:cNvPr id="1498" name="群組"/>
                    <p:cNvGrpSpPr/>
                    <p:nvPr/>
                  </p:nvGrpSpPr>
                  <p:grpSpPr>
                    <a:xfrm rot="21600000">
                      <a:off x="-76985" y="0"/>
                      <a:ext cx="16004552" cy="7463878"/>
                      <a:chOff x="-76984" y="0"/>
                      <a:chExt cx="16004551" cy="7463876"/>
                    </a:xfrm>
                  </p:grpSpPr>
                  <p:sp>
                    <p:nvSpPr>
                      <p:cNvPr id="1519" name="連接線"/>
                      <p:cNvSpPr/>
                      <p:nvPr/>
                    </p:nvSpPr>
                    <p:spPr>
                      <a:xfrm>
                        <a:off x="4789891" y="881076"/>
                        <a:ext cx="2535319" cy="288831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1600" y="2160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sp>
                    <p:nvSpPr>
                      <p:cNvPr id="1487" name="世界"/>
                      <p:cNvSpPr/>
                      <p:nvPr/>
                    </p:nvSpPr>
                    <p:spPr>
                      <a:xfrm rot="6600000">
                        <a:off x="4314247" y="820257"/>
                        <a:ext cx="5823363" cy="582336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10800" y="0"/>
                            </a:moveTo>
                            <a:cubicBezTo>
                              <a:pt x="4845" y="0"/>
                              <a:pt x="0" y="4845"/>
                              <a:pt x="0" y="10800"/>
                            </a:cubicBezTo>
                            <a:cubicBezTo>
                              <a:pt x="0" y="16755"/>
                              <a:pt x="4845" y="21600"/>
                              <a:pt x="10800" y="21600"/>
                            </a:cubicBezTo>
                            <a:cubicBezTo>
                              <a:pt x="16755" y="21600"/>
                              <a:pt x="21600" y="16755"/>
                              <a:pt x="21600" y="10800"/>
                            </a:cubicBezTo>
                            <a:cubicBezTo>
                              <a:pt x="21600" y="4845"/>
                              <a:pt x="16755" y="0"/>
                              <a:pt x="10800" y="0"/>
                            </a:cubicBezTo>
                            <a:close/>
                            <a:moveTo>
                              <a:pt x="11993" y="938"/>
                            </a:moveTo>
                            <a:cubicBezTo>
                              <a:pt x="14122" y="1194"/>
                              <a:pt x="16044" y="2125"/>
                              <a:pt x="17542" y="3512"/>
                            </a:cubicBezTo>
                            <a:cubicBezTo>
                              <a:pt x="16898" y="4108"/>
                              <a:pt x="16188" y="4611"/>
                              <a:pt x="15429" y="5012"/>
                            </a:cubicBezTo>
                            <a:cubicBezTo>
                              <a:pt x="15343" y="4850"/>
                              <a:pt x="15255" y="4689"/>
                              <a:pt x="15162" y="4531"/>
                            </a:cubicBezTo>
                            <a:cubicBezTo>
                              <a:pt x="14347" y="3140"/>
                              <a:pt x="13267" y="1918"/>
                              <a:pt x="11993" y="938"/>
                            </a:cubicBezTo>
                            <a:close/>
                            <a:moveTo>
                              <a:pt x="9560" y="943"/>
                            </a:moveTo>
                            <a:cubicBezTo>
                              <a:pt x="8289" y="1922"/>
                              <a:pt x="7211" y="3142"/>
                              <a:pt x="6397" y="4531"/>
                            </a:cubicBezTo>
                            <a:cubicBezTo>
                              <a:pt x="6308" y="4684"/>
                              <a:pt x="6222" y="4839"/>
                              <a:pt x="6139" y="4995"/>
                            </a:cubicBezTo>
                            <a:cubicBezTo>
                              <a:pt x="5392" y="4597"/>
                              <a:pt x="4693" y="4100"/>
                              <a:pt x="4058" y="3512"/>
                            </a:cubicBezTo>
                            <a:cubicBezTo>
                              <a:pt x="5545" y="2136"/>
                              <a:pt x="7450" y="1207"/>
                              <a:pt x="9560" y="943"/>
                            </a:cubicBezTo>
                            <a:close/>
                            <a:moveTo>
                              <a:pt x="10366" y="1421"/>
                            </a:moveTo>
                            <a:lnTo>
                              <a:pt x="10366" y="6141"/>
                            </a:lnTo>
                            <a:cubicBezTo>
                              <a:pt x="9165" y="6090"/>
                              <a:pt x="8002" y="5827"/>
                              <a:pt x="6920" y="5368"/>
                            </a:cubicBezTo>
                            <a:cubicBezTo>
                              <a:pt x="6992" y="5234"/>
                              <a:pt x="7066" y="5100"/>
                              <a:pt x="7143" y="4968"/>
                            </a:cubicBezTo>
                            <a:cubicBezTo>
                              <a:pt x="7960" y="3575"/>
                              <a:pt x="9062" y="2365"/>
                              <a:pt x="10366" y="1421"/>
                            </a:cubicBezTo>
                            <a:close/>
                            <a:moveTo>
                              <a:pt x="11234" y="1451"/>
                            </a:moveTo>
                            <a:cubicBezTo>
                              <a:pt x="12520" y="2391"/>
                              <a:pt x="13607" y="3589"/>
                              <a:pt x="14415" y="4968"/>
                            </a:cubicBezTo>
                            <a:cubicBezTo>
                              <a:pt x="14495" y="5104"/>
                              <a:pt x="14572" y="5244"/>
                              <a:pt x="14646" y="5383"/>
                            </a:cubicBezTo>
                            <a:cubicBezTo>
                              <a:pt x="13574" y="5833"/>
                              <a:pt x="12424" y="6090"/>
                              <a:pt x="11234" y="6141"/>
                            </a:cubicBezTo>
                            <a:lnTo>
                              <a:pt x="11234" y="1451"/>
                            </a:lnTo>
                            <a:close/>
                            <a:moveTo>
                              <a:pt x="3448" y="4128"/>
                            </a:moveTo>
                            <a:cubicBezTo>
                              <a:pt x="4152" y="4783"/>
                              <a:pt x="4928" y="5335"/>
                              <a:pt x="5759" y="5775"/>
                            </a:cubicBezTo>
                            <a:cubicBezTo>
                              <a:pt x="5120" y="7219"/>
                              <a:pt x="4759" y="8779"/>
                              <a:pt x="4701" y="10368"/>
                            </a:cubicBezTo>
                            <a:lnTo>
                              <a:pt x="876" y="10368"/>
                            </a:lnTo>
                            <a:cubicBezTo>
                              <a:pt x="979" y="7972"/>
                              <a:pt x="1935" y="5793"/>
                              <a:pt x="3448" y="4128"/>
                            </a:cubicBezTo>
                            <a:close/>
                            <a:moveTo>
                              <a:pt x="18152" y="4128"/>
                            </a:moveTo>
                            <a:cubicBezTo>
                              <a:pt x="19665" y="5793"/>
                              <a:pt x="20621" y="7972"/>
                              <a:pt x="20724" y="10368"/>
                            </a:cubicBezTo>
                            <a:lnTo>
                              <a:pt x="16858" y="10368"/>
                            </a:lnTo>
                            <a:cubicBezTo>
                              <a:pt x="16800" y="8785"/>
                              <a:pt x="16441" y="7231"/>
                              <a:pt x="15807" y="5792"/>
                            </a:cubicBezTo>
                            <a:cubicBezTo>
                              <a:pt x="16650" y="5349"/>
                              <a:pt x="17439" y="4792"/>
                              <a:pt x="18152" y="4128"/>
                            </a:cubicBezTo>
                            <a:close/>
                            <a:moveTo>
                              <a:pt x="6541" y="6148"/>
                            </a:moveTo>
                            <a:cubicBezTo>
                              <a:pt x="7739" y="6662"/>
                              <a:pt x="9031" y="6956"/>
                              <a:pt x="10366" y="7008"/>
                            </a:cubicBezTo>
                            <a:lnTo>
                              <a:pt x="10366" y="10368"/>
                            </a:lnTo>
                            <a:lnTo>
                              <a:pt x="5569" y="10368"/>
                            </a:lnTo>
                            <a:cubicBezTo>
                              <a:pt x="5626" y="8908"/>
                              <a:pt x="5956" y="7475"/>
                              <a:pt x="6541" y="6148"/>
                            </a:cubicBezTo>
                            <a:close/>
                            <a:moveTo>
                              <a:pt x="15024" y="6163"/>
                            </a:moveTo>
                            <a:cubicBezTo>
                              <a:pt x="15604" y="7486"/>
                              <a:pt x="15934" y="8914"/>
                              <a:pt x="15991" y="10368"/>
                            </a:cubicBezTo>
                            <a:lnTo>
                              <a:pt x="11234" y="10368"/>
                            </a:lnTo>
                            <a:lnTo>
                              <a:pt x="11234" y="7008"/>
                            </a:lnTo>
                            <a:cubicBezTo>
                              <a:pt x="12557" y="6956"/>
                              <a:pt x="13835" y="6668"/>
                              <a:pt x="15024" y="6163"/>
                            </a:cubicBezTo>
                            <a:close/>
                            <a:moveTo>
                              <a:pt x="876" y="11234"/>
                            </a:moveTo>
                            <a:lnTo>
                              <a:pt x="4700" y="11234"/>
                            </a:lnTo>
                            <a:cubicBezTo>
                              <a:pt x="4753" y="12849"/>
                              <a:pt x="5119" y="14437"/>
                              <a:pt x="5773" y="15903"/>
                            </a:cubicBezTo>
                            <a:cubicBezTo>
                              <a:pt x="4953" y="16335"/>
                              <a:pt x="4185" y="16876"/>
                              <a:pt x="3488" y="17518"/>
                            </a:cubicBezTo>
                            <a:cubicBezTo>
                              <a:pt x="1952" y="15847"/>
                              <a:pt x="980" y="13652"/>
                              <a:pt x="876" y="11234"/>
                            </a:cubicBezTo>
                            <a:close/>
                            <a:moveTo>
                              <a:pt x="5567" y="11234"/>
                            </a:moveTo>
                            <a:lnTo>
                              <a:pt x="10366" y="11234"/>
                            </a:lnTo>
                            <a:lnTo>
                              <a:pt x="10366" y="14676"/>
                            </a:lnTo>
                            <a:cubicBezTo>
                              <a:pt x="9036" y="14728"/>
                              <a:pt x="7749" y="15021"/>
                              <a:pt x="6554" y="15532"/>
                            </a:cubicBezTo>
                            <a:cubicBezTo>
                              <a:pt x="5955" y="14182"/>
                              <a:pt x="5619" y="12720"/>
                              <a:pt x="5567" y="11234"/>
                            </a:cubicBezTo>
                            <a:close/>
                            <a:moveTo>
                              <a:pt x="11234" y="11234"/>
                            </a:moveTo>
                            <a:lnTo>
                              <a:pt x="15992" y="11234"/>
                            </a:lnTo>
                            <a:cubicBezTo>
                              <a:pt x="15940" y="12714"/>
                              <a:pt x="15605" y="14169"/>
                              <a:pt x="15010" y="15515"/>
                            </a:cubicBezTo>
                            <a:cubicBezTo>
                              <a:pt x="13825" y="15013"/>
                              <a:pt x="12552" y="14728"/>
                              <a:pt x="11234" y="14676"/>
                            </a:cubicBezTo>
                            <a:lnTo>
                              <a:pt x="11234" y="11234"/>
                            </a:lnTo>
                            <a:close/>
                            <a:moveTo>
                              <a:pt x="16860" y="11234"/>
                            </a:moveTo>
                            <a:lnTo>
                              <a:pt x="20724" y="11234"/>
                            </a:lnTo>
                            <a:cubicBezTo>
                              <a:pt x="20620" y="13652"/>
                              <a:pt x="19648" y="15847"/>
                              <a:pt x="18112" y="17518"/>
                            </a:cubicBezTo>
                            <a:cubicBezTo>
                              <a:pt x="17406" y="16867"/>
                              <a:pt x="16627" y="16321"/>
                              <a:pt x="15795" y="15886"/>
                            </a:cubicBezTo>
                            <a:cubicBezTo>
                              <a:pt x="16444" y="14425"/>
                              <a:pt x="16807" y="12842"/>
                              <a:pt x="16860" y="11234"/>
                            </a:cubicBezTo>
                            <a:close/>
                            <a:moveTo>
                              <a:pt x="10366" y="15544"/>
                            </a:moveTo>
                            <a:lnTo>
                              <a:pt x="10366" y="20226"/>
                            </a:lnTo>
                            <a:cubicBezTo>
                              <a:pt x="9026" y="19256"/>
                              <a:pt x="7899" y="18005"/>
                              <a:pt x="7077" y="16566"/>
                            </a:cubicBezTo>
                            <a:cubicBezTo>
                              <a:pt x="7029" y="16481"/>
                              <a:pt x="6982" y="16396"/>
                              <a:pt x="6936" y="16310"/>
                            </a:cubicBezTo>
                            <a:cubicBezTo>
                              <a:pt x="8013" y="15855"/>
                              <a:pt x="9170" y="15594"/>
                              <a:pt x="10366" y="15544"/>
                            </a:cubicBezTo>
                            <a:close/>
                            <a:moveTo>
                              <a:pt x="11234" y="15544"/>
                            </a:moveTo>
                            <a:cubicBezTo>
                              <a:pt x="12418" y="15594"/>
                              <a:pt x="13563" y="15849"/>
                              <a:pt x="14631" y="16295"/>
                            </a:cubicBezTo>
                            <a:cubicBezTo>
                              <a:pt x="14582" y="16386"/>
                              <a:pt x="14532" y="16476"/>
                              <a:pt x="14480" y="16566"/>
                            </a:cubicBezTo>
                            <a:cubicBezTo>
                              <a:pt x="13667" y="17990"/>
                              <a:pt x="12556" y="19230"/>
                              <a:pt x="11234" y="20196"/>
                            </a:cubicBezTo>
                            <a:lnTo>
                              <a:pt x="11234" y="15544"/>
                            </a:lnTo>
                            <a:close/>
                            <a:moveTo>
                              <a:pt x="15415" y="16666"/>
                            </a:moveTo>
                            <a:cubicBezTo>
                              <a:pt x="16162" y="17059"/>
                              <a:pt x="16861" y="17548"/>
                              <a:pt x="17498" y="18131"/>
                            </a:cubicBezTo>
                            <a:cubicBezTo>
                              <a:pt x="16023" y="19479"/>
                              <a:pt x="14143" y="20390"/>
                              <a:pt x="12062" y="20655"/>
                            </a:cubicBezTo>
                            <a:cubicBezTo>
                              <a:pt x="13343" y="19655"/>
                              <a:pt x="14426" y="18410"/>
                              <a:pt x="15233" y="16997"/>
                            </a:cubicBezTo>
                            <a:cubicBezTo>
                              <a:pt x="15295" y="16887"/>
                              <a:pt x="15356" y="16777"/>
                              <a:pt x="15415" y="16666"/>
                            </a:cubicBezTo>
                            <a:close/>
                            <a:moveTo>
                              <a:pt x="6153" y="16683"/>
                            </a:moveTo>
                            <a:cubicBezTo>
                              <a:pt x="6209" y="16788"/>
                              <a:pt x="6267" y="16893"/>
                              <a:pt x="6326" y="16997"/>
                            </a:cubicBezTo>
                            <a:cubicBezTo>
                              <a:pt x="7132" y="18407"/>
                              <a:pt x="8212" y="19649"/>
                              <a:pt x="9489" y="20648"/>
                            </a:cubicBezTo>
                            <a:cubicBezTo>
                              <a:pt x="7428" y="20375"/>
                              <a:pt x="5565" y="19468"/>
                              <a:pt x="4102" y="18131"/>
                            </a:cubicBezTo>
                            <a:cubicBezTo>
                              <a:pt x="4730" y="17557"/>
                              <a:pt x="5418" y="17073"/>
                              <a:pt x="6153" y="1668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alpha val="15000"/>
                        </a:scheme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488" name="線條"/>
                      <p:cNvSpPr/>
                      <p:nvPr/>
                    </p:nvSpPr>
                    <p:spPr>
                      <a:xfrm>
                        <a:off x="3485455" y="2370517"/>
                        <a:ext cx="9357797" cy="3405961"/>
                      </a:xfrm>
                      <a:prstGeom prst="line">
                        <a:avLst/>
                      </a:prstGeom>
                      <a:noFill/>
                      <a:ln w="63500" cap="flat">
                        <a:solidFill>
                          <a:srgbClr val="000000"/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520" name="連接線"/>
                      <p:cNvSpPr/>
                      <p:nvPr/>
                    </p:nvSpPr>
                    <p:spPr>
                      <a:xfrm>
                        <a:off x="7123366" y="3800800"/>
                        <a:ext cx="4733616" cy="2985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  <a:alpha val="15000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pic>
                    <p:nvPicPr>
                      <p:cNvPr id="1490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7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20630867">
                        <a:off x="6789903" y="2822840"/>
                        <a:ext cx="7568101" cy="139701"/>
                      </a:xfrm>
                      <a:prstGeom prst="rect">
                        <a:avLst/>
                      </a:prstGeom>
                      <a:effectLst/>
                    </p:spPr>
                  </p:pic>
                  <p:pic>
                    <p:nvPicPr>
                      <p:cNvPr id="1492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7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10428000">
                        <a:off x="-91575" y="4052337"/>
                        <a:ext cx="7568102" cy="139701"/>
                      </a:xfrm>
                      <a:prstGeom prst="rect">
                        <a:avLst/>
                      </a:prstGeom>
                      <a:effectLst/>
                    </p:spPr>
                  </p:pic>
                  <p:sp>
                    <p:nvSpPr>
                      <p:cNvPr id="1521" name="連接線"/>
                      <p:cNvSpPr/>
                      <p:nvPr/>
                    </p:nvSpPr>
                    <p:spPr>
                      <a:xfrm>
                        <a:off x="7086058" y="2523311"/>
                        <a:ext cx="3868223" cy="11844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2160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  <a:alpha val="15000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sp>
                    <p:nvSpPr>
                      <p:cNvPr id="1522" name="連接線"/>
                      <p:cNvSpPr/>
                      <p:nvPr/>
                    </p:nvSpPr>
                    <p:spPr>
                      <a:xfrm>
                        <a:off x="7657694" y="2487726"/>
                        <a:ext cx="5914932" cy="115839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21600" y="0"/>
                            </a:lnTo>
                          </a:path>
                        </a:pathLst>
                      </a:custGeom>
                      <a:noFill/>
                      <a:ln w="50800" cap="flat">
                        <a:solidFill>
                          <a:schemeClr val="accent5">
                            <a:lumOff val="-29866"/>
                          </a:schemeClr>
                        </a:solidFill>
                        <a:prstDash val="solid"/>
                        <a:miter lim="400000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sz="900"/>
                      </a:p>
                    </p:txBody>
                  </p:sp>
                  <p:pic>
                    <p:nvPicPr>
                      <p:cNvPr id="1496" name="線條 線條" descr="線條 線條"/>
                      <p:cNvPicPr>
                        <a:picLocks/>
                      </p:cNvPicPr>
                      <p:nvPr/>
                    </p:nvPicPr>
                    <p:blipFill>
                      <a:blip r:embed="rId8">
                        <a:alphaModFix amt="2000"/>
                      </a:blip>
                      <a:stretch>
                        <a:fillRect/>
                      </a:stretch>
                    </p:blipFill>
                    <p:spPr>
                      <a:xfrm rot="401451">
                        <a:off x="6864479" y="4023721"/>
                        <a:ext cx="9085890" cy="139701"/>
                      </a:xfrm>
                      <a:prstGeom prst="rect">
                        <a:avLst/>
                      </a:prstGeom>
                      <a:effectLst/>
                    </p:spPr>
                  </p:pic>
                </p:grpSp>
                <p:sp>
                  <p:nvSpPr>
                    <p:cNvPr id="1499" name="線條"/>
                    <p:cNvSpPr/>
                    <p:nvPr/>
                  </p:nvSpPr>
                  <p:spPr>
                    <a:xfrm flipV="1">
                      <a:off x="9151668" y="3235120"/>
                      <a:ext cx="523232" cy="1154414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grpSp>
                  <p:nvGrpSpPr>
                    <p:cNvPr id="1502" name="群組"/>
                    <p:cNvGrpSpPr/>
                    <p:nvPr/>
                  </p:nvGrpSpPr>
                  <p:grpSpPr>
                    <a:xfrm rot="21600000">
                      <a:off x="8424371" y="3200208"/>
                      <a:ext cx="1387819" cy="2428786"/>
                      <a:chOff x="0" y="0"/>
                      <a:chExt cx="1387818" cy="2428784"/>
                    </a:xfrm>
                  </p:grpSpPr>
                  <p:sp>
                    <p:nvSpPr>
                      <p:cNvPr id="1500" name="橢圓形"/>
                      <p:cNvSpPr/>
                      <p:nvPr/>
                    </p:nvSpPr>
                    <p:spPr>
                      <a:xfrm rot="1200000">
                        <a:off x="384900" y="34533"/>
                        <a:ext cx="618018" cy="2359719"/>
                      </a:xfrm>
                      <a:prstGeom prst="ellips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  <p:sp>
                    <p:nvSpPr>
                      <p:cNvPr id="1501" name="線條"/>
                      <p:cNvSpPr/>
                      <p:nvPr/>
                    </p:nvSpPr>
                    <p:spPr>
                      <a:xfrm flipV="1">
                        <a:off x="717765" y="11365"/>
                        <a:ext cx="436128" cy="1165415"/>
                      </a:xfrm>
                      <a:prstGeom prst="line">
                        <a:avLst/>
                      </a:prstGeom>
                      <a:noFill/>
                      <a:ln w="50800" cap="flat">
                        <a:solidFill>
                          <a:srgbClr val="000000"/>
                        </a:solidFill>
                        <a:prstDash val="sysDot"/>
                        <a:miter lim="400000"/>
                      </a:ln>
                      <a:effectLst/>
                    </p:spPr>
                    <p:txBody>
                      <a:bodyPr wrap="square" lIns="35719" tIns="35719" rIns="35719" bIns="35719" numCol="1" anchor="ctr">
                        <a:noAutofit/>
                      </a:bodyPr>
                      <a:lstStyle/>
                      <a:p>
                        <a:pPr defTabSz="410766">
                          <a:defRPr sz="30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 sz="1500"/>
                      </a:p>
                    </p:txBody>
                  </p:sp>
                </p:grpSp>
                <p:sp>
                  <p:nvSpPr>
                    <p:cNvPr id="1503" name="Δφ = φ1 — φ2  ~ 0"/>
                    <p:cNvSpPr txBox="1"/>
                    <p:nvPr/>
                  </p:nvSpPr>
                  <p:spPr>
                    <a:xfrm rot="1200000">
                      <a:off x="5142294" y="4115949"/>
                      <a:ext cx="3441622" cy="768087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200" b="1">
                          <a:solidFill>
                            <a:schemeClr val="accent5">
                              <a:lumOff val="-29866"/>
                            </a:schemeClr>
                          </a:solidFill>
                        </a:defRPr>
                      </a:pPr>
                      <a:r>
                        <a:rPr sz="1600"/>
                        <a:t>Δ</a:t>
                      </a: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 = φ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1600" baseline="25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—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φ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 </a:t>
                      </a: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 0</a:t>
                      </a:r>
                    </a:p>
                  </p:txBody>
                </p:sp>
                <p:sp>
                  <p:nvSpPr>
                    <p:cNvPr id="1523" name="連接線"/>
                    <p:cNvSpPr/>
                    <p:nvPr/>
                  </p:nvSpPr>
                  <p:spPr>
                    <a:xfrm>
                      <a:off x="9474621" y="3423435"/>
                      <a:ext cx="106190" cy="389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16868" extrusionOk="0">
                          <a:moveTo>
                            <a:pt x="0" y="6114"/>
                          </a:moveTo>
                          <a:cubicBezTo>
                            <a:pt x="11867" y="-4732"/>
                            <a:pt x="19067" y="-1147"/>
                            <a:pt x="21600" y="16868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chemeClr val="accent5">
                          <a:lumOff val="-29866"/>
                        </a:scheme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endParaRPr sz="900"/>
                    </a:p>
                  </p:txBody>
                </p:sp>
                <p:sp>
                  <p:nvSpPr>
                    <p:cNvPr id="1505" name="線條"/>
                    <p:cNvSpPr/>
                    <p:nvPr/>
                  </p:nvSpPr>
                  <p:spPr>
                    <a:xfrm flipV="1">
                      <a:off x="7149344" y="3253344"/>
                      <a:ext cx="2575820" cy="481214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chemeClr val="accent3">
                          <a:hueOff val="362282"/>
                          <a:satOff val="31803"/>
                          <a:lumOff val="-18242"/>
                        </a:schemeClr>
                      </a:solidFill>
                      <a:prstDash val="solid"/>
                      <a:miter lim="400000"/>
                      <a:tailEnd type="arrow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0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endParaRPr sz="1500"/>
                    </a:p>
                  </p:txBody>
                </p:sp>
                <p:sp>
                  <p:nvSpPr>
                    <p:cNvPr id="1506" name="Δη = η1 — η2"/>
                    <p:cNvSpPr txBox="1"/>
                    <p:nvPr/>
                  </p:nvSpPr>
                  <p:spPr>
                    <a:xfrm rot="1200000">
                      <a:off x="5811014" y="2410819"/>
                      <a:ext cx="3519576" cy="73807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defTabSz="410766">
                        <a:defRPr sz="3200" b="1">
                          <a:solidFill>
                            <a:schemeClr val="accent3">
                              <a:hueOff val="914338"/>
                              <a:satOff val="31515"/>
                              <a:lumOff val="-30790"/>
                            </a:schemeClr>
                          </a:solidFill>
                        </a:defRPr>
                      </a:pPr>
                      <a:r>
                        <a:rPr sz="1600"/>
                        <a:t>Δη = η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1600" baseline="25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—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600"/>
                        <a:t>η</a:t>
                      </a:r>
                      <a:r>
                        <a:rPr sz="1600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1508" name="線條"/>
                  <p:cNvSpPr/>
                  <p:nvPr/>
                </p:nvSpPr>
                <p:spPr>
                  <a:xfrm flipH="1" flipV="1">
                    <a:off x="6050317" y="5288619"/>
                    <a:ext cx="2001711" cy="1148916"/>
                  </a:xfrm>
                  <a:prstGeom prst="line">
                    <a:avLst/>
                  </a:prstGeom>
                  <a:noFill/>
                  <a:ln w="88900" cap="flat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  <a:prstDash val="solid"/>
                    <a:miter lim="400000"/>
                    <a:tailEnd type="arrow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410766">
                      <a:defRPr sz="30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500"/>
                  </a:p>
                </p:txBody>
              </p:sp>
            </p:grpSp>
            <p:sp>
              <p:nvSpPr>
                <p:cNvPr id="1510" name="線條"/>
                <p:cNvSpPr/>
                <p:nvPr/>
              </p:nvSpPr>
              <p:spPr>
                <a:xfrm>
                  <a:off x="7435437" y="5838212"/>
                  <a:ext cx="1243465" cy="301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84" extrusionOk="0">
                      <a:moveTo>
                        <a:pt x="0" y="17650"/>
                      </a:moveTo>
                      <a:cubicBezTo>
                        <a:pt x="2791" y="6154"/>
                        <a:pt x="6606" y="-216"/>
                        <a:pt x="10571" y="5"/>
                      </a:cubicBezTo>
                      <a:cubicBezTo>
                        <a:pt x="14834" y="243"/>
                        <a:pt x="18860" y="8048"/>
                        <a:pt x="21600" y="21384"/>
                      </a:cubicBezTo>
                    </a:path>
                  </a:pathLst>
                </a:custGeom>
                <a:noFill/>
                <a:ln w="63500" cap="flat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10766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00"/>
                </a:p>
              </p:txBody>
            </p:sp>
          </p:grpSp>
        </p:grpSp>
        <p:sp>
          <p:nvSpPr>
            <p:cNvPr id="1513" name="三角形"/>
            <p:cNvSpPr/>
            <p:nvPr/>
          </p:nvSpPr>
          <p:spPr>
            <a:xfrm rot="10800000" flipH="1">
              <a:off x="6917034" y="868356"/>
              <a:ext cx="3201871" cy="16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514" name="Two-particle correlation function…"/>
            <p:cNvSpPr txBox="1"/>
            <p:nvPr/>
          </p:nvSpPr>
          <p:spPr>
            <a:xfrm>
              <a:off x="0" y="0"/>
              <a:ext cx="8113223" cy="2886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4000" b="1">
                  <a:solidFill>
                    <a:srgbClr val="017B76"/>
                  </a:solidFill>
                </a:defRPr>
              </a:pPr>
              <a:r>
                <a:rPr sz="2000"/>
                <a:t>Two-particle correlation function</a:t>
              </a:r>
            </a:p>
            <a:p>
              <a:pPr defTabSz="410766">
                <a:defRPr sz="2800" b="1">
                  <a:solidFill>
                    <a:srgbClr val="017B76"/>
                  </a:solidFill>
                </a:defRPr>
              </a:pPr>
              <a:r>
                <a:rPr sz="1400"/>
                <a:t>(per-trigger-particle associated yield)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5" name="方程式"/>
                <p:cNvSpPr txBox="1"/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trig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sz="24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pair</m:t>
                                </m:r>
                              </m:sup>
                            </m:sSup>
                          </m:num>
                          <m:den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sz="2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</m:oMath>
                    </m:oMathPara>
                  </a14:m>
                  <a:endParaRPr sz="2450"/>
                </a:p>
              </p:txBody>
            </p:sp>
          </mc:Choice>
          <mc:Fallback xmlns="">
            <p:sp>
              <p:nvSpPr>
                <p:cNvPr id="1515" name="方程式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10" y="2661448"/>
                  <a:ext cx="3734100" cy="17629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7" name="Understanding 2PC in   — Ridge(-like) correlations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solidFill>
                <a:schemeClr val="accent1">
                  <a:hueOff val="114395"/>
                  <a:lumOff val="-24975"/>
                </a:schemeClr>
              </a:solidFill>
            </p:spPr>
            <p:txBody>
              <a:bodyPr vert="horz" lIns="40341" tIns="40341" rIns="40341" bIns="40341" rtlCol="0" anchor="ctr">
                <a:noAutofit/>
              </a:bodyPr>
              <a:lstStyle/>
              <a:p>
                <a:pPr>
                  <a:defRPr sz="7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000" dirty="0"/>
                  <a:t>Understanding 2PC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18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sz="4000" dirty="0"/>
                  <a:t> — Ridge(-like) correlations</a:t>
                </a:r>
              </a:p>
            </p:txBody>
          </p:sp>
        </mc:Choice>
        <mc:Fallback xmlns="">
          <p:sp>
            <p:nvSpPr>
              <p:cNvPr id="1517" name="Understanding 2PC in   — Ridge(-like) correlation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"/>
                <a:ext cx="12192000" cy="876295"/>
              </a:xfrm>
              <a:prstGeom prst="rect">
                <a:avLst/>
              </a:prstGeom>
              <a:blipFill>
                <a:blip r:embed="rId10"/>
                <a:stretch>
                  <a:fillRect l="-800" t="-2778" r="-800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62" name="Title 1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2217400" cy="876300"/>
              </a:xfrm>
              <a:prstGeom prst="rect">
                <a:avLst/>
              </a:prstGeom>
            </p:spPr>
            <p:txBody>
              <a:bodyPr vert="horz" lIns="25400" tIns="25400" rIns="25400" bIns="25400" rtlCol="0" anchor="ctr">
                <a:normAutofit fontScale="90000"/>
              </a:bodyPr>
              <a:lstStyle/>
              <a:p>
                <a:r>
                  <a:t>Searching for emergence of azimuthal correlation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475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/>
              </a:p>
            </p:txBody>
          </p:sp>
        </mc:Choice>
        <mc:Fallback xmlns="">
          <p:sp>
            <p:nvSpPr>
              <p:cNvPr id="1562" name="Title 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2217400" cy="876300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3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430000" y="6437458"/>
            <a:ext cx="379077" cy="3676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/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1564" name="What will happen in higher energy LEP-II sample?…"/>
          <p:cNvSpPr txBox="1"/>
          <p:nvPr/>
        </p:nvSpPr>
        <p:spPr>
          <a:xfrm>
            <a:off x="321452" y="3067570"/>
            <a:ext cx="7223178" cy="226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defTabSz="228600">
              <a:lnSpc>
                <a:spcPct val="117999"/>
              </a:lnSpc>
              <a:defRPr sz="4500" b="1">
                <a:solidFill>
                  <a:srgbClr val="000000"/>
                </a:solidFill>
              </a:defRPr>
            </a:pPr>
            <a:r>
              <a:rPr sz="2250"/>
              <a:t>What will happen in higher energy LEP-II sample?</a:t>
            </a:r>
          </a:p>
          <a:p>
            <a:pPr marL="317500" indent="-254000" defTabSz="228600">
              <a:lnSpc>
                <a:spcPct val="117999"/>
              </a:lnSpc>
              <a:buSzPct val="40000"/>
              <a:buBlip>
                <a:blip r:embed="rId3"/>
              </a:buBlip>
              <a:defRPr sz="4000">
                <a:solidFill>
                  <a:srgbClr val="000000"/>
                </a:solidFill>
              </a:defRPr>
            </a:pPr>
            <a:r>
              <a:rPr sz="2000"/>
              <a:t>Allowing for higher event multiplicity up to N</a:t>
            </a:r>
            <a:r>
              <a:rPr sz="2000" baseline="-5999"/>
              <a:t>Trk</a:t>
            </a:r>
            <a:r>
              <a:rPr sz="2000"/>
              <a:t> ≥ 50</a:t>
            </a:r>
          </a:p>
          <a:p>
            <a:pPr marL="317500" indent="-254000" defTabSz="228600">
              <a:lnSpc>
                <a:spcPct val="117999"/>
              </a:lnSpc>
              <a:buSzPct val="40000"/>
              <a:buBlip>
                <a:blip r:embed="rId3"/>
              </a:buBlip>
              <a:defRPr sz="4000">
                <a:solidFill>
                  <a:srgbClr val="000000"/>
                </a:solidFill>
              </a:defRPr>
            </a:pPr>
            <a:r>
              <a:rPr sz="2000"/>
              <a:t>Opening up more complicated color-string configuration </a:t>
            </a:r>
            <a:br>
              <a:rPr sz="2000"/>
            </a:br>
            <a: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Dominant W</a:t>
            </a:r>
            <a:r>
              <a:rPr sz="2000" i="1" baseline="31999">
                <a:latin typeface="Helvetica Neue Light"/>
                <a:ea typeface="Helvetica Neue Light"/>
                <a:cs typeface="Helvetica Neue Light"/>
                <a:sym typeface="Helvetica Neue Light"/>
              </a:rPr>
              <a:t>+</a:t>
            </a:r>
            <a: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W</a:t>
            </a:r>
            <a:r>
              <a:rPr sz="2000" i="1" baseline="31999">
                <a:latin typeface="Helvetica Neue Light"/>
                <a:ea typeface="Helvetica Neue Light"/>
                <a:cs typeface="Helvetica Neue Light"/>
                <a:sym typeface="Helvetica Neue Light"/>
              </a:rPr>
              <a:t>-</a:t>
            </a:r>
            <a: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 event at high multiplicity showcases a </a:t>
            </a:r>
            <a:b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20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2-color-string configuration</a:t>
            </a:r>
          </a:p>
          <a:p>
            <a:pPr defTabSz="228600">
              <a:lnSpc>
                <a:spcPct val="117999"/>
              </a:lnSpc>
              <a:defRPr sz="4000">
                <a:solidFill>
                  <a:srgbClr val="000000"/>
                </a:solidFill>
              </a:defRPr>
            </a:pPr>
            <a:endParaRPr sz="2000" i="1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567" name="群組"/>
          <p:cNvGrpSpPr/>
          <p:nvPr/>
        </p:nvGrpSpPr>
        <p:grpSpPr>
          <a:xfrm>
            <a:off x="347736" y="952182"/>
            <a:ext cx="2268994" cy="1700745"/>
            <a:chOff x="0" y="0"/>
            <a:chExt cx="4537986" cy="3401488"/>
          </a:xfrm>
        </p:grpSpPr>
        <p:pic>
          <p:nvPicPr>
            <p:cNvPr id="1565" name="群組" descr="群組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537987" cy="3401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6" name="矩形"/>
            <p:cNvSpPr/>
            <p:nvPr/>
          </p:nvSpPr>
          <p:spPr>
            <a:xfrm>
              <a:off x="3690499" y="94733"/>
              <a:ext cx="709485" cy="287351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hueOff val="-85258"/>
                    <a:satOff val="14347"/>
                    <a:lumOff val="22373"/>
                    <a:alpha val="54772"/>
                  </a:schemeClr>
                </a:gs>
                <a:gs pos="100000">
                  <a:srgbClr val="D783FF">
                    <a:alpha val="54772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grpSp>
        <p:nvGrpSpPr>
          <p:cNvPr id="1587" name="群組"/>
          <p:cNvGrpSpPr/>
          <p:nvPr/>
        </p:nvGrpSpPr>
        <p:grpSpPr>
          <a:xfrm>
            <a:off x="7335044" y="1585454"/>
            <a:ext cx="4623811" cy="4566682"/>
            <a:chOff x="0" y="0"/>
            <a:chExt cx="9247620" cy="9133361"/>
          </a:xfrm>
        </p:grpSpPr>
        <p:grpSp>
          <p:nvGrpSpPr>
            <p:cNvPr id="1580" name="群組"/>
            <p:cNvGrpSpPr/>
            <p:nvPr/>
          </p:nvGrpSpPr>
          <p:grpSpPr>
            <a:xfrm>
              <a:off x="0" y="0"/>
              <a:ext cx="9247621" cy="9133362"/>
              <a:chOff x="0" y="0"/>
              <a:chExt cx="9247621" cy="9133361"/>
            </a:xfrm>
          </p:grpSpPr>
          <p:pic>
            <p:nvPicPr>
              <p:cNvPr id="1568" name="nTrkOffline_logy_total.pdf" descr="nTrkOffline_logy_total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0"/>
                <a:ext cx="8584835" cy="8418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579" name="群組"/>
              <p:cNvGrpSpPr/>
              <p:nvPr/>
            </p:nvGrpSpPr>
            <p:grpSpPr>
              <a:xfrm>
                <a:off x="3265607" y="4327371"/>
                <a:ext cx="5982015" cy="4805991"/>
                <a:chOff x="-843232" y="845971"/>
                <a:chExt cx="5982013" cy="4805989"/>
              </a:xfrm>
            </p:grpSpPr>
            <p:grpSp>
              <p:nvGrpSpPr>
                <p:cNvPr id="1577" name="群組"/>
                <p:cNvGrpSpPr/>
                <p:nvPr/>
              </p:nvGrpSpPr>
              <p:grpSpPr>
                <a:xfrm>
                  <a:off x="1325717" y="845971"/>
                  <a:ext cx="3813065" cy="3582235"/>
                  <a:chOff x="418579" y="845971"/>
                  <a:chExt cx="3813064" cy="3582234"/>
                </a:xfrm>
              </p:grpSpPr>
              <p:grpSp>
                <p:nvGrpSpPr>
                  <p:cNvPr id="1572" name="群組"/>
                  <p:cNvGrpSpPr/>
                  <p:nvPr/>
                </p:nvGrpSpPr>
                <p:grpSpPr>
                  <a:xfrm>
                    <a:off x="690546" y="845971"/>
                    <a:ext cx="3257792" cy="3582235"/>
                    <a:chOff x="690546" y="845971"/>
                    <a:chExt cx="3257791" cy="3582234"/>
                  </a:xfrm>
                </p:grpSpPr>
                <p:pic>
                  <p:nvPicPr>
                    <p:cNvPr id="1569" name="截圖 2023-09-08 17.16.59.png" descr="截圖 2023-09-08 17.16.59.png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8392" t="18529" r="60600" b="6860"/>
                    <a:stretch>
                      <a:fillRect/>
                    </a:stretch>
                  </p:blipFill>
                  <p:spPr>
                    <a:xfrm>
                      <a:off x="690546" y="845971"/>
                      <a:ext cx="3257792" cy="35822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77" h="21561" extrusionOk="0">
                          <a:moveTo>
                            <a:pt x="12749" y="1"/>
                          </a:moveTo>
                          <a:cubicBezTo>
                            <a:pt x="12512" y="14"/>
                            <a:pt x="12493" y="25"/>
                            <a:pt x="12478" y="145"/>
                          </a:cubicBezTo>
                          <a:cubicBezTo>
                            <a:pt x="12477" y="148"/>
                            <a:pt x="12473" y="175"/>
                            <a:pt x="12473" y="178"/>
                          </a:cubicBezTo>
                          <a:lnTo>
                            <a:pt x="12473" y="197"/>
                          </a:lnTo>
                          <a:cubicBezTo>
                            <a:pt x="12469" y="246"/>
                            <a:pt x="12469" y="283"/>
                            <a:pt x="12473" y="312"/>
                          </a:cubicBezTo>
                          <a:cubicBezTo>
                            <a:pt x="12473" y="311"/>
                            <a:pt x="12475" y="303"/>
                            <a:pt x="12475" y="302"/>
                          </a:cubicBezTo>
                          <a:cubicBezTo>
                            <a:pt x="12485" y="292"/>
                            <a:pt x="12536" y="344"/>
                            <a:pt x="12591" y="415"/>
                          </a:cubicBezTo>
                          <a:cubicBezTo>
                            <a:pt x="12633" y="455"/>
                            <a:pt x="12679" y="507"/>
                            <a:pt x="12720" y="563"/>
                          </a:cubicBezTo>
                          <a:cubicBezTo>
                            <a:pt x="12778" y="627"/>
                            <a:pt x="12848" y="697"/>
                            <a:pt x="12927" y="770"/>
                          </a:cubicBezTo>
                          <a:cubicBezTo>
                            <a:pt x="13003" y="829"/>
                            <a:pt x="13073" y="879"/>
                            <a:pt x="13159" y="952"/>
                          </a:cubicBezTo>
                          <a:cubicBezTo>
                            <a:pt x="14766" y="2325"/>
                            <a:pt x="18895" y="4618"/>
                            <a:pt x="20648" y="5111"/>
                          </a:cubicBezTo>
                          <a:cubicBezTo>
                            <a:pt x="20707" y="5127"/>
                            <a:pt x="20761" y="5145"/>
                            <a:pt x="20813" y="5163"/>
                          </a:cubicBezTo>
                          <a:cubicBezTo>
                            <a:pt x="20816" y="5164"/>
                            <a:pt x="20818" y="5165"/>
                            <a:pt x="20821" y="5166"/>
                          </a:cubicBezTo>
                          <a:cubicBezTo>
                            <a:pt x="20855" y="5175"/>
                            <a:pt x="20899" y="5189"/>
                            <a:pt x="20932" y="5197"/>
                          </a:cubicBezTo>
                          <a:cubicBezTo>
                            <a:pt x="21094" y="5234"/>
                            <a:pt x="21233" y="5273"/>
                            <a:pt x="21239" y="5285"/>
                          </a:cubicBezTo>
                          <a:cubicBezTo>
                            <a:pt x="21244" y="5295"/>
                            <a:pt x="20041" y="5928"/>
                            <a:pt x="18595" y="6685"/>
                          </a:cubicBezTo>
                          <a:cubicBezTo>
                            <a:pt x="17934" y="7035"/>
                            <a:pt x="17329" y="7360"/>
                            <a:pt x="16521" y="7779"/>
                          </a:cubicBezTo>
                          <a:cubicBezTo>
                            <a:pt x="15093" y="8520"/>
                            <a:pt x="14758" y="8690"/>
                            <a:pt x="13910" y="9126"/>
                          </a:cubicBezTo>
                          <a:cubicBezTo>
                            <a:pt x="13494" y="9342"/>
                            <a:pt x="13194" y="9494"/>
                            <a:pt x="12870" y="9661"/>
                          </a:cubicBezTo>
                          <a:cubicBezTo>
                            <a:pt x="12703" y="9746"/>
                            <a:pt x="11916" y="10156"/>
                            <a:pt x="11913" y="10156"/>
                          </a:cubicBezTo>
                          <a:cubicBezTo>
                            <a:pt x="11911" y="10156"/>
                            <a:pt x="11909" y="10152"/>
                            <a:pt x="11907" y="10151"/>
                          </a:cubicBezTo>
                          <a:cubicBezTo>
                            <a:pt x="11854" y="10177"/>
                            <a:pt x="11645" y="10284"/>
                            <a:pt x="11600" y="10306"/>
                          </a:cubicBezTo>
                          <a:lnTo>
                            <a:pt x="11631" y="10337"/>
                          </a:lnTo>
                          <a:cubicBezTo>
                            <a:pt x="11646" y="10350"/>
                            <a:pt x="11656" y="10366"/>
                            <a:pt x="11663" y="10380"/>
                          </a:cubicBezTo>
                          <a:cubicBezTo>
                            <a:pt x="11669" y="10377"/>
                            <a:pt x="11677" y="10372"/>
                            <a:pt x="11679" y="10371"/>
                          </a:cubicBezTo>
                          <a:cubicBezTo>
                            <a:pt x="11682" y="10365"/>
                            <a:pt x="11686" y="10360"/>
                            <a:pt x="11689" y="10354"/>
                          </a:cubicBezTo>
                          <a:cubicBezTo>
                            <a:pt x="11718" y="10308"/>
                            <a:pt x="11962" y="10167"/>
                            <a:pt x="12231" y="10041"/>
                          </a:cubicBezTo>
                          <a:cubicBezTo>
                            <a:pt x="12236" y="10039"/>
                            <a:pt x="12244" y="10036"/>
                            <a:pt x="12249" y="10034"/>
                          </a:cubicBezTo>
                          <a:cubicBezTo>
                            <a:pt x="12250" y="10034"/>
                            <a:pt x="12254" y="10032"/>
                            <a:pt x="12254" y="10032"/>
                          </a:cubicBezTo>
                          <a:cubicBezTo>
                            <a:pt x="12620" y="9831"/>
                            <a:pt x="13121" y="9562"/>
                            <a:pt x="13674" y="9274"/>
                          </a:cubicBezTo>
                          <a:cubicBezTo>
                            <a:pt x="19032" y="6486"/>
                            <a:pt x="20727" y="5607"/>
                            <a:pt x="21242" y="5357"/>
                          </a:cubicBezTo>
                          <a:cubicBezTo>
                            <a:pt x="21346" y="5296"/>
                            <a:pt x="21439" y="5245"/>
                            <a:pt x="21473" y="5240"/>
                          </a:cubicBezTo>
                          <a:cubicBezTo>
                            <a:pt x="21574" y="5223"/>
                            <a:pt x="21598" y="5128"/>
                            <a:pt x="21560" y="5006"/>
                          </a:cubicBezTo>
                          <a:cubicBezTo>
                            <a:pt x="21441" y="4717"/>
                            <a:pt x="20907" y="4230"/>
                            <a:pt x="20114" y="3656"/>
                          </a:cubicBezTo>
                          <a:cubicBezTo>
                            <a:pt x="20113" y="3656"/>
                            <a:pt x="20112" y="3657"/>
                            <a:pt x="20111" y="3656"/>
                          </a:cubicBezTo>
                          <a:cubicBezTo>
                            <a:pt x="19922" y="3520"/>
                            <a:pt x="19714" y="3377"/>
                            <a:pt x="19499" y="3233"/>
                          </a:cubicBezTo>
                          <a:cubicBezTo>
                            <a:pt x="19472" y="3215"/>
                            <a:pt x="19448" y="3199"/>
                            <a:pt x="19420" y="3181"/>
                          </a:cubicBezTo>
                          <a:cubicBezTo>
                            <a:pt x="19418" y="3179"/>
                            <a:pt x="19417" y="3177"/>
                            <a:pt x="19415" y="3176"/>
                          </a:cubicBezTo>
                          <a:cubicBezTo>
                            <a:pt x="19204" y="3036"/>
                            <a:pt x="18979" y="2893"/>
                            <a:pt x="18750" y="2751"/>
                          </a:cubicBezTo>
                          <a:cubicBezTo>
                            <a:pt x="18699" y="2719"/>
                            <a:pt x="18651" y="2689"/>
                            <a:pt x="18600" y="2658"/>
                          </a:cubicBezTo>
                          <a:cubicBezTo>
                            <a:pt x="18403" y="2536"/>
                            <a:pt x="18196" y="2413"/>
                            <a:pt x="17990" y="2292"/>
                          </a:cubicBezTo>
                          <a:cubicBezTo>
                            <a:pt x="17859" y="2215"/>
                            <a:pt x="17728" y="2139"/>
                            <a:pt x="17593" y="2063"/>
                          </a:cubicBezTo>
                          <a:cubicBezTo>
                            <a:pt x="17448" y="1980"/>
                            <a:pt x="17301" y="1897"/>
                            <a:pt x="17154" y="1817"/>
                          </a:cubicBezTo>
                          <a:cubicBezTo>
                            <a:pt x="16890" y="1672"/>
                            <a:pt x="16624" y="1531"/>
                            <a:pt x="16352" y="1392"/>
                          </a:cubicBezTo>
                          <a:cubicBezTo>
                            <a:pt x="16304" y="1366"/>
                            <a:pt x="16254" y="1340"/>
                            <a:pt x="16205" y="1315"/>
                          </a:cubicBezTo>
                          <a:cubicBezTo>
                            <a:pt x="15796" y="1108"/>
                            <a:pt x="15410" y="921"/>
                            <a:pt x="15054" y="759"/>
                          </a:cubicBezTo>
                          <a:cubicBezTo>
                            <a:pt x="14872" y="676"/>
                            <a:pt x="14699" y="599"/>
                            <a:pt x="14533" y="529"/>
                          </a:cubicBezTo>
                          <a:cubicBezTo>
                            <a:pt x="14531" y="528"/>
                            <a:pt x="14526" y="528"/>
                            <a:pt x="14523" y="527"/>
                          </a:cubicBezTo>
                          <a:cubicBezTo>
                            <a:pt x="14522" y="526"/>
                            <a:pt x="14521" y="527"/>
                            <a:pt x="14520" y="527"/>
                          </a:cubicBezTo>
                          <a:cubicBezTo>
                            <a:pt x="14353" y="456"/>
                            <a:pt x="14196" y="393"/>
                            <a:pt x="14047" y="336"/>
                          </a:cubicBezTo>
                          <a:cubicBezTo>
                            <a:pt x="13919" y="287"/>
                            <a:pt x="13801" y="245"/>
                            <a:pt x="13687" y="207"/>
                          </a:cubicBezTo>
                          <a:cubicBezTo>
                            <a:pt x="13663" y="199"/>
                            <a:pt x="13635" y="188"/>
                            <a:pt x="13611" y="180"/>
                          </a:cubicBezTo>
                          <a:cubicBezTo>
                            <a:pt x="13505" y="146"/>
                            <a:pt x="13410" y="117"/>
                            <a:pt x="13319" y="92"/>
                          </a:cubicBezTo>
                          <a:cubicBezTo>
                            <a:pt x="13300" y="87"/>
                            <a:pt x="13280" y="80"/>
                            <a:pt x="13261" y="75"/>
                          </a:cubicBezTo>
                          <a:cubicBezTo>
                            <a:pt x="13155" y="48"/>
                            <a:pt x="13056" y="28"/>
                            <a:pt x="12972" y="16"/>
                          </a:cubicBezTo>
                          <a:cubicBezTo>
                            <a:pt x="12886" y="3"/>
                            <a:pt x="12811" y="-2"/>
                            <a:pt x="12749" y="1"/>
                          </a:cubicBezTo>
                          <a:close/>
                          <a:moveTo>
                            <a:pt x="12352" y="974"/>
                          </a:moveTo>
                          <a:cubicBezTo>
                            <a:pt x="12350" y="978"/>
                            <a:pt x="12348" y="981"/>
                            <a:pt x="12346" y="985"/>
                          </a:cubicBezTo>
                          <a:cubicBezTo>
                            <a:pt x="12312" y="1209"/>
                            <a:pt x="12272" y="1455"/>
                            <a:pt x="12236" y="1688"/>
                          </a:cubicBezTo>
                          <a:cubicBezTo>
                            <a:pt x="12257" y="1555"/>
                            <a:pt x="12342" y="1032"/>
                            <a:pt x="12352" y="974"/>
                          </a:cubicBezTo>
                          <a:close/>
                          <a:moveTo>
                            <a:pt x="13634" y="2973"/>
                          </a:moveTo>
                          <a:lnTo>
                            <a:pt x="13445" y="3135"/>
                          </a:lnTo>
                          <a:lnTo>
                            <a:pt x="13443" y="3138"/>
                          </a:lnTo>
                          <a:cubicBezTo>
                            <a:pt x="13442" y="3139"/>
                            <a:pt x="13441" y="3139"/>
                            <a:pt x="13440" y="3140"/>
                          </a:cubicBezTo>
                          <a:cubicBezTo>
                            <a:pt x="13316" y="3247"/>
                            <a:pt x="13276" y="3330"/>
                            <a:pt x="13324" y="3384"/>
                          </a:cubicBezTo>
                          <a:cubicBezTo>
                            <a:pt x="13327" y="3387"/>
                            <a:pt x="13324" y="3404"/>
                            <a:pt x="13324" y="3412"/>
                          </a:cubicBezTo>
                          <a:cubicBezTo>
                            <a:pt x="13350" y="3427"/>
                            <a:pt x="13368" y="3444"/>
                            <a:pt x="13366" y="3463"/>
                          </a:cubicBezTo>
                          <a:cubicBezTo>
                            <a:pt x="13366" y="3467"/>
                            <a:pt x="13173" y="4006"/>
                            <a:pt x="13138" y="4110"/>
                          </a:cubicBezTo>
                          <a:cubicBezTo>
                            <a:pt x="12973" y="4632"/>
                            <a:pt x="12708" y="5408"/>
                            <a:pt x="12333" y="6463"/>
                          </a:cubicBezTo>
                          <a:cubicBezTo>
                            <a:pt x="11654" y="8372"/>
                            <a:pt x="11375" y="9166"/>
                            <a:pt x="11240" y="9492"/>
                          </a:cubicBezTo>
                          <a:cubicBezTo>
                            <a:pt x="11130" y="9817"/>
                            <a:pt x="11007" y="10149"/>
                            <a:pt x="10922" y="10337"/>
                          </a:cubicBezTo>
                          <a:cubicBezTo>
                            <a:pt x="10921" y="10339"/>
                            <a:pt x="10920" y="10341"/>
                            <a:pt x="10919" y="10342"/>
                          </a:cubicBezTo>
                          <a:cubicBezTo>
                            <a:pt x="10919" y="10343"/>
                            <a:pt x="10909" y="10378"/>
                            <a:pt x="10909" y="10378"/>
                          </a:cubicBezTo>
                          <a:cubicBezTo>
                            <a:pt x="10906" y="10380"/>
                            <a:pt x="10903" y="10377"/>
                            <a:pt x="10901" y="10378"/>
                          </a:cubicBezTo>
                          <a:cubicBezTo>
                            <a:pt x="10882" y="10416"/>
                            <a:pt x="10864" y="10459"/>
                            <a:pt x="10851" y="10476"/>
                          </a:cubicBezTo>
                          <a:cubicBezTo>
                            <a:pt x="10802" y="10541"/>
                            <a:pt x="10771" y="10621"/>
                            <a:pt x="10785" y="10655"/>
                          </a:cubicBezTo>
                          <a:cubicBezTo>
                            <a:pt x="10803" y="10697"/>
                            <a:pt x="10749" y="10745"/>
                            <a:pt x="10614" y="10803"/>
                          </a:cubicBezTo>
                          <a:cubicBezTo>
                            <a:pt x="10204" y="10981"/>
                            <a:pt x="10042" y="11082"/>
                            <a:pt x="8477" y="12127"/>
                          </a:cubicBezTo>
                          <a:cubicBezTo>
                            <a:pt x="7991" y="12451"/>
                            <a:pt x="7897" y="12499"/>
                            <a:pt x="7849" y="12447"/>
                          </a:cubicBezTo>
                          <a:cubicBezTo>
                            <a:pt x="7801" y="12394"/>
                            <a:pt x="7769" y="12418"/>
                            <a:pt x="7657" y="12597"/>
                          </a:cubicBezTo>
                          <a:cubicBezTo>
                            <a:pt x="7657" y="12598"/>
                            <a:pt x="7655" y="12599"/>
                            <a:pt x="7654" y="12599"/>
                          </a:cubicBezTo>
                          <a:cubicBezTo>
                            <a:pt x="7645" y="12639"/>
                            <a:pt x="7629" y="12684"/>
                            <a:pt x="7604" y="12726"/>
                          </a:cubicBezTo>
                          <a:cubicBezTo>
                            <a:pt x="7519" y="12872"/>
                            <a:pt x="7527" y="12881"/>
                            <a:pt x="7702" y="12838"/>
                          </a:cubicBezTo>
                          <a:cubicBezTo>
                            <a:pt x="7806" y="12813"/>
                            <a:pt x="7941" y="12791"/>
                            <a:pt x="7999" y="12791"/>
                          </a:cubicBezTo>
                          <a:cubicBezTo>
                            <a:pt x="8057" y="12790"/>
                            <a:pt x="8083" y="12759"/>
                            <a:pt x="8059" y="12724"/>
                          </a:cubicBezTo>
                          <a:cubicBezTo>
                            <a:pt x="8058" y="12721"/>
                            <a:pt x="8059" y="12717"/>
                            <a:pt x="8059" y="12714"/>
                          </a:cubicBezTo>
                          <a:cubicBezTo>
                            <a:pt x="8044" y="12699"/>
                            <a:pt x="8028" y="12682"/>
                            <a:pt x="8028" y="12674"/>
                          </a:cubicBezTo>
                          <a:cubicBezTo>
                            <a:pt x="8028" y="12673"/>
                            <a:pt x="8035" y="12667"/>
                            <a:pt x="8036" y="12666"/>
                          </a:cubicBezTo>
                          <a:cubicBezTo>
                            <a:pt x="8034" y="12652"/>
                            <a:pt x="8042" y="12643"/>
                            <a:pt x="8059" y="12628"/>
                          </a:cubicBezTo>
                          <a:cubicBezTo>
                            <a:pt x="8080" y="12610"/>
                            <a:pt x="8520" y="12312"/>
                            <a:pt x="9040" y="11966"/>
                          </a:cubicBezTo>
                          <a:cubicBezTo>
                            <a:pt x="9186" y="11869"/>
                            <a:pt x="9278" y="11812"/>
                            <a:pt x="9397" y="11735"/>
                          </a:cubicBezTo>
                          <a:cubicBezTo>
                            <a:pt x="9461" y="11692"/>
                            <a:pt x="9495" y="11669"/>
                            <a:pt x="9560" y="11625"/>
                          </a:cubicBezTo>
                          <a:cubicBezTo>
                            <a:pt x="9734" y="11507"/>
                            <a:pt x="9887" y="11410"/>
                            <a:pt x="9899" y="11410"/>
                          </a:cubicBezTo>
                          <a:cubicBezTo>
                            <a:pt x="9903" y="11410"/>
                            <a:pt x="9904" y="11412"/>
                            <a:pt x="9907" y="11412"/>
                          </a:cubicBezTo>
                          <a:cubicBezTo>
                            <a:pt x="9966" y="11378"/>
                            <a:pt x="10005" y="11356"/>
                            <a:pt x="10010" y="11360"/>
                          </a:cubicBezTo>
                          <a:cubicBezTo>
                            <a:pt x="10012" y="11362"/>
                            <a:pt x="9962" y="11409"/>
                            <a:pt x="9926" y="11446"/>
                          </a:cubicBezTo>
                          <a:cubicBezTo>
                            <a:pt x="9911" y="11484"/>
                            <a:pt x="9847" y="11554"/>
                            <a:pt x="9713" y="11670"/>
                          </a:cubicBezTo>
                          <a:cubicBezTo>
                            <a:pt x="9576" y="11788"/>
                            <a:pt x="8916" y="12377"/>
                            <a:pt x="8364" y="12869"/>
                          </a:cubicBezTo>
                          <a:cubicBezTo>
                            <a:pt x="8250" y="12971"/>
                            <a:pt x="8191" y="13027"/>
                            <a:pt x="8067" y="13137"/>
                          </a:cubicBezTo>
                          <a:lnTo>
                            <a:pt x="7980" y="13213"/>
                          </a:lnTo>
                          <a:cubicBezTo>
                            <a:pt x="7523" y="13636"/>
                            <a:pt x="7082" y="14026"/>
                            <a:pt x="6713" y="14341"/>
                          </a:cubicBezTo>
                          <a:lnTo>
                            <a:pt x="6101" y="14888"/>
                          </a:lnTo>
                          <a:lnTo>
                            <a:pt x="6064" y="14857"/>
                          </a:lnTo>
                          <a:cubicBezTo>
                            <a:pt x="6064" y="14857"/>
                            <a:pt x="6064" y="14859"/>
                            <a:pt x="6064" y="14859"/>
                          </a:cubicBezTo>
                          <a:cubicBezTo>
                            <a:pt x="6059" y="14861"/>
                            <a:pt x="6048" y="14867"/>
                            <a:pt x="6046" y="14866"/>
                          </a:cubicBezTo>
                          <a:cubicBezTo>
                            <a:pt x="5996" y="14849"/>
                            <a:pt x="5915" y="14934"/>
                            <a:pt x="5864" y="15055"/>
                          </a:cubicBezTo>
                          <a:cubicBezTo>
                            <a:pt x="5814" y="15177"/>
                            <a:pt x="5803" y="15277"/>
                            <a:pt x="5841" y="15277"/>
                          </a:cubicBezTo>
                          <a:cubicBezTo>
                            <a:pt x="5992" y="15277"/>
                            <a:pt x="6268" y="15151"/>
                            <a:pt x="6285" y="15084"/>
                          </a:cubicBezTo>
                          <a:lnTo>
                            <a:pt x="6224" y="15022"/>
                          </a:lnTo>
                          <a:lnTo>
                            <a:pt x="7886" y="13543"/>
                          </a:lnTo>
                          <a:cubicBezTo>
                            <a:pt x="8021" y="13422"/>
                            <a:pt x="8101" y="13356"/>
                            <a:pt x="8225" y="13247"/>
                          </a:cubicBezTo>
                          <a:cubicBezTo>
                            <a:pt x="8383" y="13106"/>
                            <a:pt x="8559" y="12949"/>
                            <a:pt x="8685" y="12836"/>
                          </a:cubicBezTo>
                          <a:cubicBezTo>
                            <a:pt x="9062" y="12497"/>
                            <a:pt x="9265" y="12323"/>
                            <a:pt x="9368" y="12251"/>
                          </a:cubicBezTo>
                          <a:cubicBezTo>
                            <a:pt x="9486" y="12152"/>
                            <a:pt x="9569" y="12082"/>
                            <a:pt x="9573" y="12086"/>
                          </a:cubicBezTo>
                          <a:cubicBezTo>
                            <a:pt x="9574" y="12087"/>
                            <a:pt x="9468" y="12223"/>
                            <a:pt x="9450" y="12248"/>
                          </a:cubicBezTo>
                          <a:cubicBezTo>
                            <a:pt x="9423" y="12311"/>
                            <a:pt x="9328" y="12442"/>
                            <a:pt x="9132" y="12688"/>
                          </a:cubicBezTo>
                          <a:cubicBezTo>
                            <a:pt x="8934" y="12935"/>
                            <a:pt x="8750" y="13167"/>
                            <a:pt x="8724" y="13201"/>
                          </a:cubicBezTo>
                          <a:cubicBezTo>
                            <a:pt x="8698" y="13236"/>
                            <a:pt x="8554" y="13417"/>
                            <a:pt x="8406" y="13605"/>
                          </a:cubicBezTo>
                          <a:cubicBezTo>
                            <a:pt x="8258" y="13793"/>
                            <a:pt x="8096" y="14001"/>
                            <a:pt x="8046" y="14066"/>
                          </a:cubicBezTo>
                          <a:cubicBezTo>
                            <a:pt x="8004" y="14121"/>
                            <a:pt x="7919" y="14227"/>
                            <a:pt x="7846" y="14317"/>
                          </a:cubicBezTo>
                          <a:cubicBezTo>
                            <a:pt x="7742" y="14449"/>
                            <a:pt x="7663" y="14550"/>
                            <a:pt x="7557" y="14685"/>
                          </a:cubicBezTo>
                          <a:cubicBezTo>
                            <a:pt x="7270" y="15053"/>
                            <a:pt x="6992" y="15407"/>
                            <a:pt x="6713" y="15755"/>
                          </a:cubicBezTo>
                          <a:cubicBezTo>
                            <a:pt x="6067" y="16573"/>
                            <a:pt x="5532" y="17245"/>
                            <a:pt x="5423" y="17370"/>
                          </a:cubicBezTo>
                          <a:cubicBezTo>
                            <a:pt x="5418" y="17376"/>
                            <a:pt x="5379" y="17426"/>
                            <a:pt x="5375" y="17429"/>
                          </a:cubicBezTo>
                          <a:cubicBezTo>
                            <a:pt x="5317" y="17492"/>
                            <a:pt x="5314" y="17491"/>
                            <a:pt x="5257" y="17444"/>
                          </a:cubicBezTo>
                          <a:cubicBezTo>
                            <a:pt x="5179" y="17530"/>
                            <a:pt x="5090" y="17839"/>
                            <a:pt x="5147" y="17891"/>
                          </a:cubicBezTo>
                          <a:lnTo>
                            <a:pt x="5281" y="17769"/>
                          </a:lnTo>
                          <a:cubicBezTo>
                            <a:pt x="5391" y="17667"/>
                            <a:pt x="5554" y="17487"/>
                            <a:pt x="5725" y="17291"/>
                          </a:cubicBezTo>
                          <a:lnTo>
                            <a:pt x="7423" y="15151"/>
                          </a:lnTo>
                          <a:cubicBezTo>
                            <a:pt x="8078" y="14323"/>
                            <a:pt x="8570" y="13709"/>
                            <a:pt x="8900" y="13302"/>
                          </a:cubicBezTo>
                          <a:cubicBezTo>
                            <a:pt x="8978" y="13205"/>
                            <a:pt x="9089" y="13068"/>
                            <a:pt x="9121" y="13034"/>
                          </a:cubicBezTo>
                          <a:cubicBezTo>
                            <a:pt x="9270" y="12854"/>
                            <a:pt x="9376" y="12730"/>
                            <a:pt x="9381" y="12736"/>
                          </a:cubicBezTo>
                          <a:cubicBezTo>
                            <a:pt x="9399" y="12751"/>
                            <a:pt x="9098" y="13243"/>
                            <a:pt x="8522" y="14140"/>
                          </a:cubicBezTo>
                          <a:cubicBezTo>
                            <a:pt x="8175" y="14680"/>
                            <a:pt x="8017" y="14920"/>
                            <a:pt x="7854" y="15170"/>
                          </a:cubicBezTo>
                          <a:cubicBezTo>
                            <a:pt x="7806" y="15245"/>
                            <a:pt x="7752" y="15328"/>
                            <a:pt x="7717" y="15380"/>
                          </a:cubicBezTo>
                          <a:cubicBezTo>
                            <a:pt x="7698" y="15409"/>
                            <a:pt x="7588" y="15585"/>
                            <a:pt x="7583" y="15590"/>
                          </a:cubicBezTo>
                          <a:cubicBezTo>
                            <a:pt x="7533" y="15656"/>
                            <a:pt x="7527" y="15655"/>
                            <a:pt x="7449" y="15619"/>
                          </a:cubicBezTo>
                          <a:lnTo>
                            <a:pt x="7402" y="15597"/>
                          </a:lnTo>
                          <a:cubicBezTo>
                            <a:pt x="7384" y="15608"/>
                            <a:pt x="7372" y="15665"/>
                            <a:pt x="7363" y="15755"/>
                          </a:cubicBezTo>
                          <a:cubicBezTo>
                            <a:pt x="7362" y="15775"/>
                            <a:pt x="7361" y="15796"/>
                            <a:pt x="7360" y="15819"/>
                          </a:cubicBezTo>
                          <a:cubicBezTo>
                            <a:pt x="7363" y="15841"/>
                            <a:pt x="7365" y="15863"/>
                            <a:pt x="7368" y="15884"/>
                          </a:cubicBezTo>
                          <a:cubicBezTo>
                            <a:pt x="7587" y="15932"/>
                            <a:pt x="7759" y="15895"/>
                            <a:pt x="7781" y="15796"/>
                          </a:cubicBezTo>
                          <a:cubicBezTo>
                            <a:pt x="7770" y="15790"/>
                            <a:pt x="7759" y="15783"/>
                            <a:pt x="7752" y="15776"/>
                          </a:cubicBezTo>
                          <a:cubicBezTo>
                            <a:pt x="7751" y="15776"/>
                            <a:pt x="7752" y="15775"/>
                            <a:pt x="7752" y="15774"/>
                          </a:cubicBezTo>
                          <a:cubicBezTo>
                            <a:pt x="7750" y="15773"/>
                            <a:pt x="7746" y="15770"/>
                            <a:pt x="7744" y="15769"/>
                          </a:cubicBezTo>
                          <a:cubicBezTo>
                            <a:pt x="7742" y="15768"/>
                            <a:pt x="7744" y="15762"/>
                            <a:pt x="7744" y="15757"/>
                          </a:cubicBezTo>
                          <a:cubicBezTo>
                            <a:pt x="7738" y="15730"/>
                            <a:pt x="7802" y="15620"/>
                            <a:pt x="7912" y="15444"/>
                          </a:cubicBezTo>
                          <a:cubicBezTo>
                            <a:pt x="7949" y="15384"/>
                            <a:pt x="8011" y="15284"/>
                            <a:pt x="8064" y="15198"/>
                          </a:cubicBezTo>
                          <a:cubicBezTo>
                            <a:pt x="8263" y="14854"/>
                            <a:pt x="8598" y="14330"/>
                            <a:pt x="9055" y="13643"/>
                          </a:cubicBezTo>
                          <a:cubicBezTo>
                            <a:pt x="9087" y="13594"/>
                            <a:pt x="9085" y="13595"/>
                            <a:pt x="9119" y="13543"/>
                          </a:cubicBezTo>
                          <a:cubicBezTo>
                            <a:pt x="9504" y="12943"/>
                            <a:pt x="9827" y="12448"/>
                            <a:pt x="10078" y="12067"/>
                          </a:cubicBezTo>
                          <a:cubicBezTo>
                            <a:pt x="10102" y="12029"/>
                            <a:pt x="10118" y="12004"/>
                            <a:pt x="10141" y="11969"/>
                          </a:cubicBezTo>
                          <a:cubicBezTo>
                            <a:pt x="10142" y="11968"/>
                            <a:pt x="10143" y="11968"/>
                            <a:pt x="10144" y="11966"/>
                          </a:cubicBezTo>
                          <a:cubicBezTo>
                            <a:pt x="10204" y="11872"/>
                            <a:pt x="10287" y="11738"/>
                            <a:pt x="10330" y="11668"/>
                          </a:cubicBezTo>
                          <a:cubicBezTo>
                            <a:pt x="10374" y="11597"/>
                            <a:pt x="10428" y="11521"/>
                            <a:pt x="10451" y="11498"/>
                          </a:cubicBezTo>
                          <a:cubicBezTo>
                            <a:pt x="10458" y="11491"/>
                            <a:pt x="10464" y="11488"/>
                            <a:pt x="10470" y="11484"/>
                          </a:cubicBezTo>
                          <a:cubicBezTo>
                            <a:pt x="10515" y="11420"/>
                            <a:pt x="10556" y="11360"/>
                            <a:pt x="10559" y="11362"/>
                          </a:cubicBezTo>
                          <a:cubicBezTo>
                            <a:pt x="10560" y="11363"/>
                            <a:pt x="10521" y="11491"/>
                            <a:pt x="10512" y="11525"/>
                          </a:cubicBezTo>
                          <a:cubicBezTo>
                            <a:pt x="10510" y="11584"/>
                            <a:pt x="10483" y="11694"/>
                            <a:pt x="10430" y="11847"/>
                          </a:cubicBezTo>
                          <a:cubicBezTo>
                            <a:pt x="10328" y="12142"/>
                            <a:pt x="10279" y="12302"/>
                            <a:pt x="10209" y="12511"/>
                          </a:cubicBezTo>
                          <a:cubicBezTo>
                            <a:pt x="10142" y="12751"/>
                            <a:pt x="10069" y="13004"/>
                            <a:pt x="9978" y="13297"/>
                          </a:cubicBezTo>
                          <a:cubicBezTo>
                            <a:pt x="9942" y="13535"/>
                            <a:pt x="9848" y="13866"/>
                            <a:pt x="9694" y="14298"/>
                          </a:cubicBezTo>
                          <a:cubicBezTo>
                            <a:pt x="9239" y="15576"/>
                            <a:pt x="9172" y="15815"/>
                            <a:pt x="9416" y="15664"/>
                          </a:cubicBezTo>
                          <a:lnTo>
                            <a:pt x="9423" y="15655"/>
                          </a:lnTo>
                          <a:cubicBezTo>
                            <a:pt x="9503" y="15571"/>
                            <a:pt x="9547" y="15486"/>
                            <a:pt x="9550" y="15430"/>
                          </a:cubicBezTo>
                          <a:cubicBezTo>
                            <a:pt x="9526" y="15426"/>
                            <a:pt x="9501" y="15415"/>
                            <a:pt x="9489" y="15401"/>
                          </a:cubicBezTo>
                          <a:cubicBezTo>
                            <a:pt x="9487" y="15399"/>
                            <a:pt x="9495" y="15369"/>
                            <a:pt x="9497" y="15354"/>
                          </a:cubicBezTo>
                          <a:cubicBezTo>
                            <a:pt x="9491" y="15307"/>
                            <a:pt x="9514" y="15221"/>
                            <a:pt x="9586" y="15010"/>
                          </a:cubicBezTo>
                          <a:cubicBezTo>
                            <a:pt x="9600" y="14970"/>
                            <a:pt x="9619" y="14916"/>
                            <a:pt x="9634" y="14871"/>
                          </a:cubicBezTo>
                          <a:cubicBezTo>
                            <a:pt x="9677" y="14730"/>
                            <a:pt x="9747" y="14511"/>
                            <a:pt x="9815" y="14300"/>
                          </a:cubicBezTo>
                          <a:cubicBezTo>
                            <a:pt x="9816" y="14296"/>
                            <a:pt x="9816" y="14293"/>
                            <a:pt x="9818" y="14288"/>
                          </a:cubicBezTo>
                          <a:cubicBezTo>
                            <a:pt x="9819" y="14285"/>
                            <a:pt x="9819" y="14284"/>
                            <a:pt x="9820" y="14281"/>
                          </a:cubicBezTo>
                          <a:cubicBezTo>
                            <a:pt x="9865" y="14143"/>
                            <a:pt x="9883" y="14081"/>
                            <a:pt x="9939" y="13911"/>
                          </a:cubicBezTo>
                          <a:cubicBezTo>
                            <a:pt x="10500" y="12199"/>
                            <a:pt x="10439" y="12373"/>
                            <a:pt x="10475" y="12406"/>
                          </a:cubicBezTo>
                          <a:cubicBezTo>
                            <a:pt x="10480" y="12411"/>
                            <a:pt x="10470" y="12499"/>
                            <a:pt x="10446" y="12676"/>
                          </a:cubicBezTo>
                          <a:cubicBezTo>
                            <a:pt x="10468" y="12677"/>
                            <a:pt x="10485" y="12672"/>
                            <a:pt x="10485" y="12662"/>
                          </a:cubicBezTo>
                          <a:cubicBezTo>
                            <a:pt x="10485" y="12550"/>
                            <a:pt x="10598" y="11975"/>
                            <a:pt x="10656" y="11787"/>
                          </a:cubicBezTo>
                          <a:cubicBezTo>
                            <a:pt x="10676" y="11725"/>
                            <a:pt x="10701" y="11651"/>
                            <a:pt x="10725" y="11579"/>
                          </a:cubicBezTo>
                          <a:cubicBezTo>
                            <a:pt x="10726" y="11575"/>
                            <a:pt x="10729" y="11565"/>
                            <a:pt x="10730" y="11560"/>
                          </a:cubicBezTo>
                          <a:cubicBezTo>
                            <a:pt x="10831" y="11218"/>
                            <a:pt x="10934" y="10911"/>
                            <a:pt x="10961" y="10880"/>
                          </a:cubicBezTo>
                          <a:cubicBezTo>
                            <a:pt x="10963" y="10877"/>
                            <a:pt x="10969" y="10877"/>
                            <a:pt x="10972" y="10875"/>
                          </a:cubicBezTo>
                          <a:cubicBezTo>
                            <a:pt x="10973" y="10871"/>
                            <a:pt x="10981" y="10848"/>
                            <a:pt x="10982" y="10846"/>
                          </a:cubicBezTo>
                          <a:cubicBezTo>
                            <a:pt x="10987" y="10839"/>
                            <a:pt x="11011" y="10843"/>
                            <a:pt x="11043" y="10853"/>
                          </a:cubicBezTo>
                          <a:cubicBezTo>
                            <a:pt x="10873" y="10756"/>
                            <a:pt x="10833" y="10724"/>
                            <a:pt x="10885" y="10693"/>
                          </a:cubicBezTo>
                          <a:cubicBezTo>
                            <a:pt x="10921" y="10672"/>
                            <a:pt x="10998" y="10618"/>
                            <a:pt x="11056" y="10574"/>
                          </a:cubicBezTo>
                          <a:cubicBezTo>
                            <a:pt x="11114" y="10530"/>
                            <a:pt x="11254" y="10447"/>
                            <a:pt x="11369" y="10390"/>
                          </a:cubicBezTo>
                          <a:lnTo>
                            <a:pt x="11455" y="10347"/>
                          </a:lnTo>
                          <a:cubicBezTo>
                            <a:pt x="11428" y="10350"/>
                            <a:pt x="11419" y="10345"/>
                            <a:pt x="11416" y="10330"/>
                          </a:cubicBezTo>
                          <a:cubicBezTo>
                            <a:pt x="11411" y="10304"/>
                            <a:pt x="15898" y="6874"/>
                            <a:pt x="15937" y="6874"/>
                          </a:cubicBezTo>
                          <a:cubicBezTo>
                            <a:pt x="15947" y="6874"/>
                            <a:pt x="15964" y="6890"/>
                            <a:pt x="15979" y="6910"/>
                          </a:cubicBezTo>
                          <a:cubicBezTo>
                            <a:pt x="15982" y="6909"/>
                            <a:pt x="15994" y="6904"/>
                            <a:pt x="15995" y="6905"/>
                          </a:cubicBezTo>
                          <a:cubicBezTo>
                            <a:pt x="16031" y="6925"/>
                            <a:pt x="16119" y="6837"/>
                            <a:pt x="16192" y="6709"/>
                          </a:cubicBezTo>
                          <a:cubicBezTo>
                            <a:pt x="16195" y="6704"/>
                            <a:pt x="16195" y="6704"/>
                            <a:pt x="16197" y="6699"/>
                          </a:cubicBezTo>
                          <a:lnTo>
                            <a:pt x="16276" y="6532"/>
                          </a:lnTo>
                          <a:cubicBezTo>
                            <a:pt x="16282" y="6492"/>
                            <a:pt x="16244" y="6496"/>
                            <a:pt x="16134" y="6523"/>
                          </a:cubicBezTo>
                          <a:cubicBezTo>
                            <a:pt x="16030" y="6548"/>
                            <a:pt x="15906" y="6570"/>
                            <a:pt x="15856" y="6570"/>
                          </a:cubicBezTo>
                          <a:cubicBezTo>
                            <a:pt x="15818" y="6571"/>
                            <a:pt x="15776" y="6605"/>
                            <a:pt x="15748" y="6654"/>
                          </a:cubicBezTo>
                          <a:cubicBezTo>
                            <a:pt x="15755" y="6663"/>
                            <a:pt x="15755" y="6669"/>
                            <a:pt x="15764" y="6678"/>
                          </a:cubicBezTo>
                          <a:cubicBezTo>
                            <a:pt x="15804" y="6718"/>
                            <a:pt x="15806" y="6730"/>
                            <a:pt x="15772" y="6759"/>
                          </a:cubicBezTo>
                          <a:cubicBezTo>
                            <a:pt x="15759" y="6769"/>
                            <a:pt x="15028" y="7323"/>
                            <a:pt x="14539" y="7695"/>
                          </a:cubicBezTo>
                          <a:cubicBezTo>
                            <a:pt x="14035" y="8089"/>
                            <a:pt x="13533" y="8471"/>
                            <a:pt x="13017" y="8852"/>
                          </a:cubicBezTo>
                          <a:cubicBezTo>
                            <a:pt x="12147" y="9508"/>
                            <a:pt x="11469" y="10011"/>
                            <a:pt x="11458" y="10001"/>
                          </a:cubicBezTo>
                          <a:cubicBezTo>
                            <a:pt x="11439" y="9983"/>
                            <a:pt x="15814" y="3880"/>
                            <a:pt x="15906" y="3797"/>
                          </a:cubicBezTo>
                          <a:cubicBezTo>
                            <a:pt x="15920" y="3784"/>
                            <a:pt x="15961" y="3794"/>
                            <a:pt x="16003" y="3818"/>
                          </a:cubicBezTo>
                          <a:cubicBezTo>
                            <a:pt x="16007" y="3821"/>
                            <a:pt x="16009" y="3821"/>
                            <a:pt x="16013" y="3823"/>
                          </a:cubicBezTo>
                          <a:cubicBezTo>
                            <a:pt x="16044" y="3792"/>
                            <a:pt x="16076" y="3727"/>
                            <a:pt x="16100" y="3656"/>
                          </a:cubicBezTo>
                          <a:cubicBezTo>
                            <a:pt x="16106" y="3613"/>
                            <a:pt x="16106" y="3608"/>
                            <a:pt x="16113" y="3556"/>
                          </a:cubicBezTo>
                          <a:cubicBezTo>
                            <a:pt x="16125" y="3472"/>
                            <a:pt x="16126" y="3449"/>
                            <a:pt x="16132" y="3400"/>
                          </a:cubicBezTo>
                          <a:cubicBezTo>
                            <a:pt x="16129" y="3392"/>
                            <a:pt x="16126" y="3381"/>
                            <a:pt x="16121" y="3377"/>
                          </a:cubicBezTo>
                          <a:cubicBezTo>
                            <a:pt x="16055" y="3317"/>
                            <a:pt x="15672" y="3573"/>
                            <a:pt x="15711" y="3649"/>
                          </a:cubicBezTo>
                          <a:cubicBezTo>
                            <a:pt x="15723" y="3660"/>
                            <a:pt x="15745" y="3675"/>
                            <a:pt x="15745" y="3680"/>
                          </a:cubicBezTo>
                          <a:cubicBezTo>
                            <a:pt x="15745" y="3682"/>
                            <a:pt x="15466" y="4068"/>
                            <a:pt x="15419" y="4134"/>
                          </a:cubicBezTo>
                          <a:cubicBezTo>
                            <a:pt x="15175" y="4501"/>
                            <a:pt x="14805" y="5031"/>
                            <a:pt x="14365" y="5639"/>
                          </a:cubicBezTo>
                          <a:cubicBezTo>
                            <a:pt x="13601" y="6694"/>
                            <a:pt x="12672" y="7981"/>
                            <a:pt x="12299" y="8498"/>
                          </a:cubicBezTo>
                          <a:cubicBezTo>
                            <a:pt x="12169" y="8679"/>
                            <a:pt x="12051" y="8829"/>
                            <a:pt x="11942" y="8966"/>
                          </a:cubicBezTo>
                          <a:cubicBezTo>
                            <a:pt x="11898" y="9026"/>
                            <a:pt x="11677" y="9333"/>
                            <a:pt x="11660" y="9356"/>
                          </a:cubicBezTo>
                          <a:cubicBezTo>
                            <a:pt x="11506" y="9571"/>
                            <a:pt x="11421" y="9668"/>
                            <a:pt x="11403" y="9652"/>
                          </a:cubicBezTo>
                          <a:cubicBezTo>
                            <a:pt x="11398" y="9648"/>
                            <a:pt x="11419" y="9576"/>
                            <a:pt x="11455" y="9461"/>
                          </a:cubicBezTo>
                          <a:cubicBezTo>
                            <a:pt x="11455" y="9442"/>
                            <a:pt x="11460" y="9421"/>
                            <a:pt x="11476" y="9391"/>
                          </a:cubicBezTo>
                          <a:cubicBezTo>
                            <a:pt x="11477" y="9390"/>
                            <a:pt x="11479" y="9386"/>
                            <a:pt x="11479" y="9384"/>
                          </a:cubicBezTo>
                          <a:cubicBezTo>
                            <a:pt x="11614" y="8968"/>
                            <a:pt x="11937" y="8046"/>
                            <a:pt x="12459" y="6575"/>
                          </a:cubicBezTo>
                          <a:cubicBezTo>
                            <a:pt x="12492" y="6482"/>
                            <a:pt x="12488" y="6496"/>
                            <a:pt x="12520" y="6405"/>
                          </a:cubicBezTo>
                          <a:cubicBezTo>
                            <a:pt x="12570" y="6264"/>
                            <a:pt x="12611" y="6154"/>
                            <a:pt x="12662" y="6014"/>
                          </a:cubicBezTo>
                          <a:cubicBezTo>
                            <a:pt x="13110" y="4759"/>
                            <a:pt x="13555" y="3511"/>
                            <a:pt x="13566" y="3501"/>
                          </a:cubicBezTo>
                          <a:cubicBezTo>
                            <a:pt x="13580" y="3489"/>
                            <a:pt x="13611" y="3491"/>
                            <a:pt x="13648" y="3501"/>
                          </a:cubicBezTo>
                          <a:cubicBezTo>
                            <a:pt x="13690" y="3460"/>
                            <a:pt x="13711" y="3405"/>
                            <a:pt x="13708" y="3329"/>
                          </a:cubicBezTo>
                          <a:cubicBezTo>
                            <a:pt x="13699" y="3274"/>
                            <a:pt x="13692" y="3237"/>
                            <a:pt x="13682" y="3171"/>
                          </a:cubicBezTo>
                          <a:lnTo>
                            <a:pt x="13682" y="3164"/>
                          </a:lnTo>
                          <a:lnTo>
                            <a:pt x="13634" y="2973"/>
                          </a:lnTo>
                          <a:close/>
                          <a:moveTo>
                            <a:pt x="12005" y="3142"/>
                          </a:moveTo>
                          <a:cubicBezTo>
                            <a:pt x="11769" y="4602"/>
                            <a:pt x="11513" y="6169"/>
                            <a:pt x="11271" y="7631"/>
                          </a:cubicBezTo>
                          <a:cubicBezTo>
                            <a:pt x="11271" y="7632"/>
                            <a:pt x="11269" y="7639"/>
                            <a:pt x="11269" y="7640"/>
                          </a:cubicBezTo>
                          <a:cubicBezTo>
                            <a:pt x="11259" y="7699"/>
                            <a:pt x="11237" y="7843"/>
                            <a:pt x="11219" y="7961"/>
                          </a:cubicBezTo>
                          <a:cubicBezTo>
                            <a:pt x="11201" y="8078"/>
                            <a:pt x="11176" y="8234"/>
                            <a:pt x="11164" y="8305"/>
                          </a:cubicBezTo>
                          <a:cubicBezTo>
                            <a:pt x="11150" y="8380"/>
                            <a:pt x="11154" y="8391"/>
                            <a:pt x="11169" y="8379"/>
                          </a:cubicBezTo>
                          <a:cubicBezTo>
                            <a:pt x="11289" y="7613"/>
                            <a:pt x="11421" y="6775"/>
                            <a:pt x="11584" y="5758"/>
                          </a:cubicBezTo>
                          <a:cubicBezTo>
                            <a:pt x="11795" y="4446"/>
                            <a:pt x="11857" y="4062"/>
                            <a:pt x="12005" y="3142"/>
                          </a:cubicBezTo>
                          <a:close/>
                          <a:moveTo>
                            <a:pt x="11198" y="10700"/>
                          </a:moveTo>
                          <a:lnTo>
                            <a:pt x="11182" y="10710"/>
                          </a:lnTo>
                          <a:lnTo>
                            <a:pt x="11327" y="10789"/>
                          </a:lnTo>
                          <a:cubicBezTo>
                            <a:pt x="11268" y="10755"/>
                            <a:pt x="11200" y="10714"/>
                            <a:pt x="11200" y="10708"/>
                          </a:cubicBezTo>
                          <a:cubicBezTo>
                            <a:pt x="11200" y="10707"/>
                            <a:pt x="11205" y="10706"/>
                            <a:pt x="11206" y="10705"/>
                          </a:cubicBezTo>
                          <a:cubicBezTo>
                            <a:pt x="11205" y="10705"/>
                            <a:pt x="11201" y="10702"/>
                            <a:pt x="11198" y="10700"/>
                          </a:cubicBezTo>
                          <a:close/>
                          <a:moveTo>
                            <a:pt x="9395" y="12674"/>
                          </a:moveTo>
                          <a:cubicBezTo>
                            <a:pt x="9402" y="12675"/>
                            <a:pt x="9409" y="12679"/>
                            <a:pt x="9413" y="12685"/>
                          </a:cubicBezTo>
                          <a:cubicBezTo>
                            <a:pt x="9422" y="12698"/>
                            <a:pt x="9417" y="12716"/>
                            <a:pt x="9402" y="12724"/>
                          </a:cubicBezTo>
                          <a:cubicBezTo>
                            <a:pt x="9388" y="12732"/>
                            <a:pt x="9369" y="12730"/>
                            <a:pt x="9360" y="12717"/>
                          </a:cubicBezTo>
                          <a:cubicBezTo>
                            <a:pt x="9352" y="12704"/>
                            <a:pt x="9357" y="12686"/>
                            <a:pt x="9371" y="12678"/>
                          </a:cubicBezTo>
                          <a:cubicBezTo>
                            <a:pt x="9378" y="12674"/>
                            <a:pt x="9387" y="12672"/>
                            <a:pt x="9395" y="12674"/>
                          </a:cubicBezTo>
                          <a:close/>
                          <a:moveTo>
                            <a:pt x="1572" y="15566"/>
                          </a:moveTo>
                          <a:cubicBezTo>
                            <a:pt x="1561" y="15562"/>
                            <a:pt x="1549" y="15566"/>
                            <a:pt x="1538" y="15569"/>
                          </a:cubicBezTo>
                          <a:cubicBezTo>
                            <a:pt x="1533" y="15571"/>
                            <a:pt x="1516" y="15581"/>
                            <a:pt x="1511" y="15583"/>
                          </a:cubicBezTo>
                          <a:cubicBezTo>
                            <a:pt x="1501" y="15592"/>
                            <a:pt x="1488" y="15600"/>
                            <a:pt x="1482" y="15614"/>
                          </a:cubicBezTo>
                          <a:cubicBezTo>
                            <a:pt x="1522" y="15593"/>
                            <a:pt x="1532" y="15587"/>
                            <a:pt x="1572" y="15566"/>
                          </a:cubicBezTo>
                          <a:close/>
                          <a:moveTo>
                            <a:pt x="1380" y="15650"/>
                          </a:moveTo>
                          <a:cubicBezTo>
                            <a:pt x="1372" y="15654"/>
                            <a:pt x="1333" y="15677"/>
                            <a:pt x="1325" y="15681"/>
                          </a:cubicBezTo>
                          <a:cubicBezTo>
                            <a:pt x="1310" y="15692"/>
                            <a:pt x="1293" y="15700"/>
                            <a:pt x="1280" y="15717"/>
                          </a:cubicBezTo>
                          <a:cubicBezTo>
                            <a:pt x="1277" y="15721"/>
                            <a:pt x="1273" y="15723"/>
                            <a:pt x="1269" y="15726"/>
                          </a:cubicBezTo>
                          <a:cubicBezTo>
                            <a:pt x="1336" y="15691"/>
                            <a:pt x="1333" y="15693"/>
                            <a:pt x="1406" y="15655"/>
                          </a:cubicBezTo>
                          <a:cubicBezTo>
                            <a:pt x="1405" y="15655"/>
                            <a:pt x="1402" y="15655"/>
                            <a:pt x="1401" y="15655"/>
                          </a:cubicBezTo>
                          <a:cubicBezTo>
                            <a:pt x="1394" y="15651"/>
                            <a:pt x="1389" y="15649"/>
                            <a:pt x="1380" y="15650"/>
                          </a:cubicBezTo>
                          <a:close/>
                          <a:moveTo>
                            <a:pt x="1156" y="15788"/>
                          </a:moveTo>
                          <a:cubicBezTo>
                            <a:pt x="1148" y="15790"/>
                            <a:pt x="1138" y="15792"/>
                            <a:pt x="1130" y="15800"/>
                          </a:cubicBezTo>
                          <a:cubicBezTo>
                            <a:pt x="1141" y="15795"/>
                            <a:pt x="1145" y="15794"/>
                            <a:pt x="1156" y="15788"/>
                          </a:cubicBezTo>
                          <a:close/>
                          <a:moveTo>
                            <a:pt x="9968" y="15827"/>
                          </a:moveTo>
                          <a:cubicBezTo>
                            <a:pt x="9946" y="15962"/>
                            <a:pt x="9927" y="16091"/>
                            <a:pt x="9904" y="16230"/>
                          </a:cubicBezTo>
                          <a:cubicBezTo>
                            <a:pt x="9923" y="16116"/>
                            <a:pt x="9944" y="15994"/>
                            <a:pt x="9970" y="15831"/>
                          </a:cubicBezTo>
                          <a:cubicBezTo>
                            <a:pt x="9970" y="15830"/>
                            <a:pt x="9968" y="15828"/>
                            <a:pt x="9968" y="15827"/>
                          </a:cubicBezTo>
                          <a:close/>
                          <a:moveTo>
                            <a:pt x="959" y="15867"/>
                          </a:moveTo>
                          <a:cubicBezTo>
                            <a:pt x="940" y="15877"/>
                            <a:pt x="926" y="15884"/>
                            <a:pt x="907" y="15894"/>
                          </a:cubicBezTo>
                          <a:cubicBezTo>
                            <a:pt x="908" y="15904"/>
                            <a:pt x="895" y="15920"/>
                            <a:pt x="878" y="15937"/>
                          </a:cubicBezTo>
                          <a:cubicBezTo>
                            <a:pt x="918" y="15915"/>
                            <a:pt x="954" y="15895"/>
                            <a:pt x="1001" y="15870"/>
                          </a:cubicBezTo>
                          <a:cubicBezTo>
                            <a:pt x="993" y="15869"/>
                            <a:pt x="985" y="15873"/>
                            <a:pt x="975" y="15870"/>
                          </a:cubicBezTo>
                          <a:cubicBezTo>
                            <a:pt x="967" y="15867"/>
                            <a:pt x="966" y="15869"/>
                            <a:pt x="959" y="15867"/>
                          </a:cubicBezTo>
                          <a:close/>
                          <a:moveTo>
                            <a:pt x="426" y="16173"/>
                          </a:moveTo>
                          <a:cubicBezTo>
                            <a:pt x="372" y="16195"/>
                            <a:pt x="325" y="16217"/>
                            <a:pt x="265" y="16238"/>
                          </a:cubicBezTo>
                          <a:cubicBezTo>
                            <a:pt x="62" y="16308"/>
                            <a:pt x="11" y="16338"/>
                            <a:pt x="0" y="16410"/>
                          </a:cubicBezTo>
                          <a:cubicBezTo>
                            <a:pt x="-2" y="16478"/>
                            <a:pt x="20" y="16566"/>
                            <a:pt x="66" y="16656"/>
                          </a:cubicBezTo>
                          <a:cubicBezTo>
                            <a:pt x="128" y="16764"/>
                            <a:pt x="237" y="16892"/>
                            <a:pt x="394" y="17043"/>
                          </a:cubicBezTo>
                          <a:cubicBezTo>
                            <a:pt x="470" y="17114"/>
                            <a:pt x="551" y="17190"/>
                            <a:pt x="649" y="17272"/>
                          </a:cubicBezTo>
                          <a:cubicBezTo>
                            <a:pt x="665" y="17286"/>
                            <a:pt x="679" y="17296"/>
                            <a:pt x="696" y="17310"/>
                          </a:cubicBezTo>
                          <a:cubicBezTo>
                            <a:pt x="825" y="17416"/>
                            <a:pt x="973" y="17532"/>
                            <a:pt x="1133" y="17652"/>
                          </a:cubicBezTo>
                          <a:cubicBezTo>
                            <a:pt x="1226" y="17721"/>
                            <a:pt x="1343" y="17803"/>
                            <a:pt x="1448" y="17879"/>
                          </a:cubicBezTo>
                          <a:cubicBezTo>
                            <a:pt x="1932" y="18224"/>
                            <a:pt x="2503" y="18598"/>
                            <a:pt x="3131" y="18982"/>
                          </a:cubicBezTo>
                          <a:cubicBezTo>
                            <a:pt x="3184" y="19015"/>
                            <a:pt x="3237" y="19048"/>
                            <a:pt x="3291" y="19080"/>
                          </a:cubicBezTo>
                          <a:cubicBezTo>
                            <a:pt x="3435" y="19167"/>
                            <a:pt x="3582" y="19254"/>
                            <a:pt x="3730" y="19340"/>
                          </a:cubicBezTo>
                          <a:cubicBezTo>
                            <a:pt x="4413" y="19733"/>
                            <a:pt x="5119" y="20108"/>
                            <a:pt x="5788" y="20439"/>
                          </a:cubicBezTo>
                          <a:cubicBezTo>
                            <a:pt x="6647" y="20851"/>
                            <a:pt x="7586" y="21262"/>
                            <a:pt x="8030" y="21402"/>
                          </a:cubicBezTo>
                          <a:cubicBezTo>
                            <a:pt x="8497" y="21549"/>
                            <a:pt x="8885" y="21598"/>
                            <a:pt x="9016" y="21533"/>
                          </a:cubicBezTo>
                          <a:cubicBezTo>
                            <a:pt x="9066" y="21483"/>
                            <a:pt x="9113" y="21227"/>
                            <a:pt x="9076" y="21218"/>
                          </a:cubicBezTo>
                          <a:cubicBezTo>
                            <a:pt x="9076" y="21219"/>
                            <a:pt x="9071" y="21256"/>
                            <a:pt x="9071" y="21256"/>
                          </a:cubicBezTo>
                          <a:cubicBezTo>
                            <a:pt x="9060" y="21267"/>
                            <a:pt x="9016" y="21222"/>
                            <a:pt x="8974" y="21156"/>
                          </a:cubicBezTo>
                          <a:cubicBezTo>
                            <a:pt x="8861" y="20979"/>
                            <a:pt x="8239" y="20429"/>
                            <a:pt x="7749" y="20074"/>
                          </a:cubicBezTo>
                          <a:cubicBezTo>
                            <a:pt x="7047" y="19565"/>
                            <a:pt x="6211" y="19029"/>
                            <a:pt x="5346" y="18526"/>
                          </a:cubicBezTo>
                          <a:cubicBezTo>
                            <a:pt x="5346" y="18525"/>
                            <a:pt x="5345" y="18524"/>
                            <a:pt x="5344" y="18524"/>
                          </a:cubicBezTo>
                          <a:cubicBezTo>
                            <a:pt x="4559" y="18067"/>
                            <a:pt x="3752" y="17642"/>
                            <a:pt x="2999" y="17281"/>
                          </a:cubicBezTo>
                          <a:cubicBezTo>
                            <a:pt x="2823" y="17199"/>
                            <a:pt x="2650" y="17117"/>
                            <a:pt x="2431" y="17019"/>
                          </a:cubicBezTo>
                          <a:cubicBezTo>
                            <a:pt x="2424" y="17015"/>
                            <a:pt x="2418" y="17012"/>
                            <a:pt x="2410" y="17009"/>
                          </a:cubicBezTo>
                          <a:cubicBezTo>
                            <a:pt x="2387" y="16999"/>
                            <a:pt x="2376" y="16996"/>
                            <a:pt x="2352" y="16985"/>
                          </a:cubicBezTo>
                          <a:cubicBezTo>
                            <a:pt x="2179" y="16907"/>
                            <a:pt x="2063" y="16859"/>
                            <a:pt x="1924" y="16799"/>
                          </a:cubicBezTo>
                          <a:cubicBezTo>
                            <a:pt x="1695" y="16704"/>
                            <a:pt x="1474" y="16616"/>
                            <a:pt x="1269" y="16543"/>
                          </a:cubicBezTo>
                          <a:cubicBezTo>
                            <a:pt x="891" y="16409"/>
                            <a:pt x="511" y="16307"/>
                            <a:pt x="384" y="16307"/>
                          </a:cubicBezTo>
                          <a:cubicBezTo>
                            <a:pt x="326" y="16307"/>
                            <a:pt x="301" y="16293"/>
                            <a:pt x="302" y="16271"/>
                          </a:cubicBezTo>
                          <a:cubicBezTo>
                            <a:pt x="301" y="16270"/>
                            <a:pt x="292" y="16269"/>
                            <a:pt x="292" y="16269"/>
                          </a:cubicBezTo>
                          <a:cubicBezTo>
                            <a:pt x="285" y="16263"/>
                            <a:pt x="301" y="16248"/>
                            <a:pt x="331" y="16228"/>
                          </a:cubicBezTo>
                          <a:cubicBezTo>
                            <a:pt x="332" y="16227"/>
                            <a:pt x="333" y="16226"/>
                            <a:pt x="334" y="16226"/>
                          </a:cubicBezTo>
                          <a:cubicBezTo>
                            <a:pt x="334" y="16225"/>
                            <a:pt x="344" y="16221"/>
                            <a:pt x="344" y="16221"/>
                          </a:cubicBezTo>
                          <a:cubicBezTo>
                            <a:pt x="366" y="16207"/>
                            <a:pt x="389" y="16193"/>
                            <a:pt x="426" y="16173"/>
                          </a:cubicBezTo>
                          <a:close/>
                        </a:path>
                      </a:pathLst>
                    </a:custGeom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</p:pic>
                <p:sp>
                  <p:nvSpPr>
                    <p:cNvPr id="1570" name="線條"/>
                    <p:cNvSpPr/>
                    <p:nvPr/>
                  </p:nvSpPr>
                  <p:spPr>
                    <a:xfrm flipV="1">
                      <a:off x="2053162" y="863355"/>
                      <a:ext cx="532182" cy="3525842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endParaRPr sz="900"/>
                    </a:p>
                  </p:txBody>
                </p:sp>
                <p:sp>
                  <p:nvSpPr>
                    <p:cNvPr id="1571" name="線條"/>
                    <p:cNvSpPr/>
                    <p:nvPr/>
                  </p:nvSpPr>
                  <p:spPr>
                    <a:xfrm flipV="1">
                      <a:off x="762023" y="1744330"/>
                      <a:ext cx="3114459" cy="178543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endParaRPr sz="900"/>
                    </a:p>
                  </p:txBody>
                </p:sp>
              </p:grpSp>
              <p:grpSp>
                <p:nvGrpSpPr>
                  <p:cNvPr id="1576" name="群組"/>
                  <p:cNvGrpSpPr/>
                  <p:nvPr/>
                </p:nvGrpSpPr>
                <p:grpSpPr>
                  <a:xfrm rot="5654136">
                    <a:off x="696216" y="830269"/>
                    <a:ext cx="3257792" cy="3582236"/>
                    <a:chOff x="690546" y="845971"/>
                    <a:chExt cx="3257791" cy="3582234"/>
                  </a:xfrm>
                </p:grpSpPr>
                <p:pic>
                  <p:nvPicPr>
                    <p:cNvPr id="1573" name="截圖 2023-09-08 17.16.59.png" descr="截圖 2023-09-08 17.16.59.png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l="8392" t="18529" r="60600" b="6860"/>
                    <a:stretch>
                      <a:fillRect/>
                    </a:stretch>
                  </p:blipFill>
                  <p:spPr>
                    <a:xfrm rot="21600000">
                      <a:off x="690546" y="845971"/>
                      <a:ext cx="3257792" cy="35822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77" h="21561" extrusionOk="0">
                          <a:moveTo>
                            <a:pt x="12749" y="1"/>
                          </a:moveTo>
                          <a:cubicBezTo>
                            <a:pt x="12512" y="14"/>
                            <a:pt x="12493" y="25"/>
                            <a:pt x="12478" y="145"/>
                          </a:cubicBezTo>
                          <a:cubicBezTo>
                            <a:pt x="12477" y="148"/>
                            <a:pt x="12473" y="175"/>
                            <a:pt x="12473" y="178"/>
                          </a:cubicBezTo>
                          <a:lnTo>
                            <a:pt x="12473" y="197"/>
                          </a:lnTo>
                          <a:cubicBezTo>
                            <a:pt x="12469" y="246"/>
                            <a:pt x="12469" y="283"/>
                            <a:pt x="12473" y="312"/>
                          </a:cubicBezTo>
                          <a:cubicBezTo>
                            <a:pt x="12473" y="311"/>
                            <a:pt x="12475" y="303"/>
                            <a:pt x="12475" y="302"/>
                          </a:cubicBezTo>
                          <a:cubicBezTo>
                            <a:pt x="12485" y="292"/>
                            <a:pt x="12536" y="344"/>
                            <a:pt x="12591" y="415"/>
                          </a:cubicBezTo>
                          <a:cubicBezTo>
                            <a:pt x="12633" y="455"/>
                            <a:pt x="12679" y="507"/>
                            <a:pt x="12720" y="563"/>
                          </a:cubicBezTo>
                          <a:cubicBezTo>
                            <a:pt x="12778" y="627"/>
                            <a:pt x="12848" y="697"/>
                            <a:pt x="12927" y="770"/>
                          </a:cubicBezTo>
                          <a:cubicBezTo>
                            <a:pt x="13003" y="829"/>
                            <a:pt x="13073" y="879"/>
                            <a:pt x="13159" y="952"/>
                          </a:cubicBezTo>
                          <a:cubicBezTo>
                            <a:pt x="14766" y="2325"/>
                            <a:pt x="18895" y="4618"/>
                            <a:pt x="20648" y="5111"/>
                          </a:cubicBezTo>
                          <a:cubicBezTo>
                            <a:pt x="20707" y="5127"/>
                            <a:pt x="20761" y="5145"/>
                            <a:pt x="20813" y="5163"/>
                          </a:cubicBezTo>
                          <a:cubicBezTo>
                            <a:pt x="20816" y="5164"/>
                            <a:pt x="20818" y="5165"/>
                            <a:pt x="20821" y="5166"/>
                          </a:cubicBezTo>
                          <a:cubicBezTo>
                            <a:pt x="20855" y="5175"/>
                            <a:pt x="20899" y="5189"/>
                            <a:pt x="20932" y="5197"/>
                          </a:cubicBezTo>
                          <a:cubicBezTo>
                            <a:pt x="21094" y="5234"/>
                            <a:pt x="21233" y="5273"/>
                            <a:pt x="21239" y="5285"/>
                          </a:cubicBezTo>
                          <a:cubicBezTo>
                            <a:pt x="21244" y="5295"/>
                            <a:pt x="20041" y="5928"/>
                            <a:pt x="18595" y="6685"/>
                          </a:cubicBezTo>
                          <a:cubicBezTo>
                            <a:pt x="17934" y="7035"/>
                            <a:pt x="17329" y="7360"/>
                            <a:pt x="16521" y="7779"/>
                          </a:cubicBezTo>
                          <a:cubicBezTo>
                            <a:pt x="15093" y="8520"/>
                            <a:pt x="14758" y="8690"/>
                            <a:pt x="13910" y="9126"/>
                          </a:cubicBezTo>
                          <a:cubicBezTo>
                            <a:pt x="13494" y="9342"/>
                            <a:pt x="13194" y="9494"/>
                            <a:pt x="12870" y="9661"/>
                          </a:cubicBezTo>
                          <a:cubicBezTo>
                            <a:pt x="12703" y="9746"/>
                            <a:pt x="11916" y="10156"/>
                            <a:pt x="11913" y="10156"/>
                          </a:cubicBezTo>
                          <a:cubicBezTo>
                            <a:pt x="11911" y="10156"/>
                            <a:pt x="11909" y="10152"/>
                            <a:pt x="11907" y="10151"/>
                          </a:cubicBezTo>
                          <a:cubicBezTo>
                            <a:pt x="11854" y="10177"/>
                            <a:pt x="11645" y="10284"/>
                            <a:pt x="11600" y="10306"/>
                          </a:cubicBezTo>
                          <a:lnTo>
                            <a:pt x="11631" y="10337"/>
                          </a:lnTo>
                          <a:cubicBezTo>
                            <a:pt x="11646" y="10350"/>
                            <a:pt x="11656" y="10366"/>
                            <a:pt x="11663" y="10380"/>
                          </a:cubicBezTo>
                          <a:cubicBezTo>
                            <a:pt x="11669" y="10377"/>
                            <a:pt x="11677" y="10372"/>
                            <a:pt x="11679" y="10371"/>
                          </a:cubicBezTo>
                          <a:cubicBezTo>
                            <a:pt x="11682" y="10365"/>
                            <a:pt x="11686" y="10360"/>
                            <a:pt x="11689" y="10354"/>
                          </a:cubicBezTo>
                          <a:cubicBezTo>
                            <a:pt x="11718" y="10308"/>
                            <a:pt x="11962" y="10167"/>
                            <a:pt x="12231" y="10041"/>
                          </a:cubicBezTo>
                          <a:cubicBezTo>
                            <a:pt x="12236" y="10039"/>
                            <a:pt x="12244" y="10036"/>
                            <a:pt x="12249" y="10034"/>
                          </a:cubicBezTo>
                          <a:cubicBezTo>
                            <a:pt x="12250" y="10034"/>
                            <a:pt x="12254" y="10032"/>
                            <a:pt x="12254" y="10032"/>
                          </a:cubicBezTo>
                          <a:cubicBezTo>
                            <a:pt x="12620" y="9831"/>
                            <a:pt x="13121" y="9562"/>
                            <a:pt x="13674" y="9274"/>
                          </a:cubicBezTo>
                          <a:cubicBezTo>
                            <a:pt x="19032" y="6486"/>
                            <a:pt x="20727" y="5607"/>
                            <a:pt x="21242" y="5357"/>
                          </a:cubicBezTo>
                          <a:cubicBezTo>
                            <a:pt x="21346" y="5296"/>
                            <a:pt x="21439" y="5245"/>
                            <a:pt x="21473" y="5240"/>
                          </a:cubicBezTo>
                          <a:cubicBezTo>
                            <a:pt x="21574" y="5223"/>
                            <a:pt x="21598" y="5128"/>
                            <a:pt x="21560" y="5006"/>
                          </a:cubicBezTo>
                          <a:cubicBezTo>
                            <a:pt x="21441" y="4717"/>
                            <a:pt x="20907" y="4230"/>
                            <a:pt x="20114" y="3656"/>
                          </a:cubicBezTo>
                          <a:cubicBezTo>
                            <a:pt x="20113" y="3656"/>
                            <a:pt x="20112" y="3657"/>
                            <a:pt x="20111" y="3656"/>
                          </a:cubicBezTo>
                          <a:cubicBezTo>
                            <a:pt x="19922" y="3520"/>
                            <a:pt x="19714" y="3377"/>
                            <a:pt x="19499" y="3233"/>
                          </a:cubicBezTo>
                          <a:cubicBezTo>
                            <a:pt x="19472" y="3215"/>
                            <a:pt x="19448" y="3199"/>
                            <a:pt x="19420" y="3181"/>
                          </a:cubicBezTo>
                          <a:cubicBezTo>
                            <a:pt x="19418" y="3179"/>
                            <a:pt x="19417" y="3177"/>
                            <a:pt x="19415" y="3176"/>
                          </a:cubicBezTo>
                          <a:cubicBezTo>
                            <a:pt x="19204" y="3036"/>
                            <a:pt x="18979" y="2893"/>
                            <a:pt x="18750" y="2751"/>
                          </a:cubicBezTo>
                          <a:cubicBezTo>
                            <a:pt x="18699" y="2719"/>
                            <a:pt x="18651" y="2689"/>
                            <a:pt x="18600" y="2658"/>
                          </a:cubicBezTo>
                          <a:cubicBezTo>
                            <a:pt x="18403" y="2536"/>
                            <a:pt x="18196" y="2413"/>
                            <a:pt x="17990" y="2292"/>
                          </a:cubicBezTo>
                          <a:cubicBezTo>
                            <a:pt x="17859" y="2215"/>
                            <a:pt x="17728" y="2139"/>
                            <a:pt x="17593" y="2063"/>
                          </a:cubicBezTo>
                          <a:cubicBezTo>
                            <a:pt x="17448" y="1980"/>
                            <a:pt x="17301" y="1897"/>
                            <a:pt x="17154" y="1817"/>
                          </a:cubicBezTo>
                          <a:cubicBezTo>
                            <a:pt x="16890" y="1672"/>
                            <a:pt x="16624" y="1531"/>
                            <a:pt x="16352" y="1392"/>
                          </a:cubicBezTo>
                          <a:cubicBezTo>
                            <a:pt x="16304" y="1366"/>
                            <a:pt x="16254" y="1340"/>
                            <a:pt x="16205" y="1315"/>
                          </a:cubicBezTo>
                          <a:cubicBezTo>
                            <a:pt x="15796" y="1108"/>
                            <a:pt x="15410" y="921"/>
                            <a:pt x="15054" y="759"/>
                          </a:cubicBezTo>
                          <a:cubicBezTo>
                            <a:pt x="14872" y="676"/>
                            <a:pt x="14699" y="599"/>
                            <a:pt x="14533" y="529"/>
                          </a:cubicBezTo>
                          <a:cubicBezTo>
                            <a:pt x="14531" y="528"/>
                            <a:pt x="14526" y="528"/>
                            <a:pt x="14523" y="527"/>
                          </a:cubicBezTo>
                          <a:cubicBezTo>
                            <a:pt x="14522" y="526"/>
                            <a:pt x="14521" y="527"/>
                            <a:pt x="14520" y="527"/>
                          </a:cubicBezTo>
                          <a:cubicBezTo>
                            <a:pt x="14353" y="456"/>
                            <a:pt x="14196" y="393"/>
                            <a:pt x="14047" y="336"/>
                          </a:cubicBezTo>
                          <a:cubicBezTo>
                            <a:pt x="13919" y="287"/>
                            <a:pt x="13801" y="245"/>
                            <a:pt x="13687" y="207"/>
                          </a:cubicBezTo>
                          <a:cubicBezTo>
                            <a:pt x="13663" y="199"/>
                            <a:pt x="13635" y="188"/>
                            <a:pt x="13611" y="180"/>
                          </a:cubicBezTo>
                          <a:cubicBezTo>
                            <a:pt x="13505" y="146"/>
                            <a:pt x="13410" y="117"/>
                            <a:pt x="13319" y="92"/>
                          </a:cubicBezTo>
                          <a:cubicBezTo>
                            <a:pt x="13300" y="87"/>
                            <a:pt x="13280" y="80"/>
                            <a:pt x="13261" y="75"/>
                          </a:cubicBezTo>
                          <a:cubicBezTo>
                            <a:pt x="13155" y="48"/>
                            <a:pt x="13056" y="28"/>
                            <a:pt x="12972" y="16"/>
                          </a:cubicBezTo>
                          <a:cubicBezTo>
                            <a:pt x="12886" y="3"/>
                            <a:pt x="12811" y="-2"/>
                            <a:pt x="12749" y="1"/>
                          </a:cubicBezTo>
                          <a:close/>
                          <a:moveTo>
                            <a:pt x="12352" y="974"/>
                          </a:moveTo>
                          <a:cubicBezTo>
                            <a:pt x="12350" y="978"/>
                            <a:pt x="12348" y="981"/>
                            <a:pt x="12346" y="985"/>
                          </a:cubicBezTo>
                          <a:cubicBezTo>
                            <a:pt x="12312" y="1209"/>
                            <a:pt x="12272" y="1455"/>
                            <a:pt x="12236" y="1688"/>
                          </a:cubicBezTo>
                          <a:cubicBezTo>
                            <a:pt x="12257" y="1555"/>
                            <a:pt x="12342" y="1032"/>
                            <a:pt x="12352" y="974"/>
                          </a:cubicBezTo>
                          <a:close/>
                          <a:moveTo>
                            <a:pt x="13634" y="2973"/>
                          </a:moveTo>
                          <a:lnTo>
                            <a:pt x="13445" y="3135"/>
                          </a:lnTo>
                          <a:lnTo>
                            <a:pt x="13443" y="3138"/>
                          </a:lnTo>
                          <a:cubicBezTo>
                            <a:pt x="13442" y="3139"/>
                            <a:pt x="13441" y="3139"/>
                            <a:pt x="13440" y="3140"/>
                          </a:cubicBezTo>
                          <a:cubicBezTo>
                            <a:pt x="13316" y="3247"/>
                            <a:pt x="13276" y="3330"/>
                            <a:pt x="13324" y="3384"/>
                          </a:cubicBezTo>
                          <a:cubicBezTo>
                            <a:pt x="13327" y="3387"/>
                            <a:pt x="13324" y="3404"/>
                            <a:pt x="13324" y="3412"/>
                          </a:cubicBezTo>
                          <a:cubicBezTo>
                            <a:pt x="13350" y="3427"/>
                            <a:pt x="13368" y="3444"/>
                            <a:pt x="13366" y="3463"/>
                          </a:cubicBezTo>
                          <a:cubicBezTo>
                            <a:pt x="13366" y="3467"/>
                            <a:pt x="13173" y="4006"/>
                            <a:pt x="13138" y="4110"/>
                          </a:cubicBezTo>
                          <a:cubicBezTo>
                            <a:pt x="12973" y="4632"/>
                            <a:pt x="12708" y="5408"/>
                            <a:pt x="12333" y="6463"/>
                          </a:cubicBezTo>
                          <a:cubicBezTo>
                            <a:pt x="11654" y="8372"/>
                            <a:pt x="11375" y="9166"/>
                            <a:pt x="11240" y="9492"/>
                          </a:cubicBezTo>
                          <a:cubicBezTo>
                            <a:pt x="11130" y="9817"/>
                            <a:pt x="11007" y="10149"/>
                            <a:pt x="10922" y="10337"/>
                          </a:cubicBezTo>
                          <a:cubicBezTo>
                            <a:pt x="10921" y="10339"/>
                            <a:pt x="10920" y="10341"/>
                            <a:pt x="10919" y="10342"/>
                          </a:cubicBezTo>
                          <a:cubicBezTo>
                            <a:pt x="10919" y="10343"/>
                            <a:pt x="10909" y="10378"/>
                            <a:pt x="10909" y="10378"/>
                          </a:cubicBezTo>
                          <a:cubicBezTo>
                            <a:pt x="10906" y="10380"/>
                            <a:pt x="10903" y="10377"/>
                            <a:pt x="10901" y="10378"/>
                          </a:cubicBezTo>
                          <a:cubicBezTo>
                            <a:pt x="10882" y="10416"/>
                            <a:pt x="10864" y="10459"/>
                            <a:pt x="10851" y="10476"/>
                          </a:cubicBezTo>
                          <a:cubicBezTo>
                            <a:pt x="10802" y="10541"/>
                            <a:pt x="10771" y="10621"/>
                            <a:pt x="10785" y="10655"/>
                          </a:cubicBezTo>
                          <a:cubicBezTo>
                            <a:pt x="10803" y="10697"/>
                            <a:pt x="10749" y="10745"/>
                            <a:pt x="10614" y="10803"/>
                          </a:cubicBezTo>
                          <a:cubicBezTo>
                            <a:pt x="10204" y="10981"/>
                            <a:pt x="10042" y="11082"/>
                            <a:pt x="8477" y="12127"/>
                          </a:cubicBezTo>
                          <a:cubicBezTo>
                            <a:pt x="7991" y="12451"/>
                            <a:pt x="7897" y="12499"/>
                            <a:pt x="7849" y="12447"/>
                          </a:cubicBezTo>
                          <a:cubicBezTo>
                            <a:pt x="7801" y="12394"/>
                            <a:pt x="7769" y="12418"/>
                            <a:pt x="7657" y="12597"/>
                          </a:cubicBezTo>
                          <a:cubicBezTo>
                            <a:pt x="7657" y="12598"/>
                            <a:pt x="7655" y="12599"/>
                            <a:pt x="7654" y="12599"/>
                          </a:cubicBezTo>
                          <a:cubicBezTo>
                            <a:pt x="7645" y="12639"/>
                            <a:pt x="7629" y="12684"/>
                            <a:pt x="7604" y="12726"/>
                          </a:cubicBezTo>
                          <a:cubicBezTo>
                            <a:pt x="7519" y="12872"/>
                            <a:pt x="7527" y="12881"/>
                            <a:pt x="7702" y="12838"/>
                          </a:cubicBezTo>
                          <a:cubicBezTo>
                            <a:pt x="7806" y="12813"/>
                            <a:pt x="7941" y="12791"/>
                            <a:pt x="7999" y="12791"/>
                          </a:cubicBezTo>
                          <a:cubicBezTo>
                            <a:pt x="8057" y="12790"/>
                            <a:pt x="8083" y="12759"/>
                            <a:pt x="8059" y="12724"/>
                          </a:cubicBezTo>
                          <a:cubicBezTo>
                            <a:pt x="8058" y="12721"/>
                            <a:pt x="8059" y="12717"/>
                            <a:pt x="8059" y="12714"/>
                          </a:cubicBezTo>
                          <a:cubicBezTo>
                            <a:pt x="8044" y="12699"/>
                            <a:pt x="8028" y="12682"/>
                            <a:pt x="8028" y="12674"/>
                          </a:cubicBezTo>
                          <a:cubicBezTo>
                            <a:pt x="8028" y="12673"/>
                            <a:pt x="8035" y="12667"/>
                            <a:pt x="8036" y="12666"/>
                          </a:cubicBezTo>
                          <a:cubicBezTo>
                            <a:pt x="8034" y="12652"/>
                            <a:pt x="8042" y="12643"/>
                            <a:pt x="8059" y="12628"/>
                          </a:cubicBezTo>
                          <a:cubicBezTo>
                            <a:pt x="8080" y="12610"/>
                            <a:pt x="8520" y="12312"/>
                            <a:pt x="9040" y="11966"/>
                          </a:cubicBezTo>
                          <a:cubicBezTo>
                            <a:pt x="9186" y="11869"/>
                            <a:pt x="9278" y="11812"/>
                            <a:pt x="9397" y="11735"/>
                          </a:cubicBezTo>
                          <a:cubicBezTo>
                            <a:pt x="9461" y="11692"/>
                            <a:pt x="9495" y="11669"/>
                            <a:pt x="9560" y="11625"/>
                          </a:cubicBezTo>
                          <a:cubicBezTo>
                            <a:pt x="9734" y="11507"/>
                            <a:pt x="9887" y="11410"/>
                            <a:pt x="9899" y="11410"/>
                          </a:cubicBezTo>
                          <a:cubicBezTo>
                            <a:pt x="9903" y="11410"/>
                            <a:pt x="9904" y="11412"/>
                            <a:pt x="9907" y="11412"/>
                          </a:cubicBezTo>
                          <a:cubicBezTo>
                            <a:pt x="9966" y="11378"/>
                            <a:pt x="10005" y="11356"/>
                            <a:pt x="10010" y="11360"/>
                          </a:cubicBezTo>
                          <a:cubicBezTo>
                            <a:pt x="10012" y="11362"/>
                            <a:pt x="9962" y="11409"/>
                            <a:pt x="9926" y="11446"/>
                          </a:cubicBezTo>
                          <a:cubicBezTo>
                            <a:pt x="9911" y="11484"/>
                            <a:pt x="9847" y="11554"/>
                            <a:pt x="9713" y="11670"/>
                          </a:cubicBezTo>
                          <a:cubicBezTo>
                            <a:pt x="9576" y="11788"/>
                            <a:pt x="8916" y="12377"/>
                            <a:pt x="8364" y="12869"/>
                          </a:cubicBezTo>
                          <a:cubicBezTo>
                            <a:pt x="8250" y="12971"/>
                            <a:pt x="8191" y="13027"/>
                            <a:pt x="8067" y="13137"/>
                          </a:cubicBezTo>
                          <a:lnTo>
                            <a:pt x="7980" y="13213"/>
                          </a:lnTo>
                          <a:cubicBezTo>
                            <a:pt x="7523" y="13636"/>
                            <a:pt x="7082" y="14026"/>
                            <a:pt x="6713" y="14341"/>
                          </a:cubicBezTo>
                          <a:lnTo>
                            <a:pt x="6101" y="14888"/>
                          </a:lnTo>
                          <a:lnTo>
                            <a:pt x="6064" y="14857"/>
                          </a:lnTo>
                          <a:cubicBezTo>
                            <a:pt x="6064" y="14857"/>
                            <a:pt x="6064" y="14859"/>
                            <a:pt x="6064" y="14859"/>
                          </a:cubicBezTo>
                          <a:cubicBezTo>
                            <a:pt x="6059" y="14861"/>
                            <a:pt x="6048" y="14867"/>
                            <a:pt x="6046" y="14866"/>
                          </a:cubicBezTo>
                          <a:cubicBezTo>
                            <a:pt x="5996" y="14849"/>
                            <a:pt x="5915" y="14934"/>
                            <a:pt x="5864" y="15055"/>
                          </a:cubicBezTo>
                          <a:cubicBezTo>
                            <a:pt x="5814" y="15177"/>
                            <a:pt x="5803" y="15277"/>
                            <a:pt x="5841" y="15277"/>
                          </a:cubicBezTo>
                          <a:cubicBezTo>
                            <a:pt x="5992" y="15277"/>
                            <a:pt x="6268" y="15151"/>
                            <a:pt x="6285" y="15084"/>
                          </a:cubicBezTo>
                          <a:lnTo>
                            <a:pt x="6224" y="15022"/>
                          </a:lnTo>
                          <a:lnTo>
                            <a:pt x="7886" y="13543"/>
                          </a:lnTo>
                          <a:cubicBezTo>
                            <a:pt x="8021" y="13422"/>
                            <a:pt x="8101" y="13356"/>
                            <a:pt x="8225" y="13247"/>
                          </a:cubicBezTo>
                          <a:cubicBezTo>
                            <a:pt x="8383" y="13106"/>
                            <a:pt x="8559" y="12949"/>
                            <a:pt x="8685" y="12836"/>
                          </a:cubicBezTo>
                          <a:cubicBezTo>
                            <a:pt x="9062" y="12497"/>
                            <a:pt x="9265" y="12323"/>
                            <a:pt x="9368" y="12251"/>
                          </a:cubicBezTo>
                          <a:cubicBezTo>
                            <a:pt x="9486" y="12152"/>
                            <a:pt x="9569" y="12082"/>
                            <a:pt x="9573" y="12086"/>
                          </a:cubicBezTo>
                          <a:cubicBezTo>
                            <a:pt x="9574" y="12087"/>
                            <a:pt x="9468" y="12223"/>
                            <a:pt x="9450" y="12248"/>
                          </a:cubicBezTo>
                          <a:cubicBezTo>
                            <a:pt x="9423" y="12311"/>
                            <a:pt x="9328" y="12442"/>
                            <a:pt x="9132" y="12688"/>
                          </a:cubicBezTo>
                          <a:cubicBezTo>
                            <a:pt x="8934" y="12935"/>
                            <a:pt x="8750" y="13167"/>
                            <a:pt x="8724" y="13201"/>
                          </a:cubicBezTo>
                          <a:cubicBezTo>
                            <a:pt x="8698" y="13236"/>
                            <a:pt x="8554" y="13417"/>
                            <a:pt x="8406" y="13605"/>
                          </a:cubicBezTo>
                          <a:cubicBezTo>
                            <a:pt x="8258" y="13793"/>
                            <a:pt x="8096" y="14001"/>
                            <a:pt x="8046" y="14066"/>
                          </a:cubicBezTo>
                          <a:cubicBezTo>
                            <a:pt x="8004" y="14121"/>
                            <a:pt x="7919" y="14227"/>
                            <a:pt x="7846" y="14317"/>
                          </a:cubicBezTo>
                          <a:cubicBezTo>
                            <a:pt x="7742" y="14449"/>
                            <a:pt x="7663" y="14550"/>
                            <a:pt x="7557" y="14685"/>
                          </a:cubicBezTo>
                          <a:cubicBezTo>
                            <a:pt x="7270" y="15053"/>
                            <a:pt x="6992" y="15407"/>
                            <a:pt x="6713" y="15755"/>
                          </a:cubicBezTo>
                          <a:cubicBezTo>
                            <a:pt x="6067" y="16573"/>
                            <a:pt x="5532" y="17245"/>
                            <a:pt x="5423" y="17370"/>
                          </a:cubicBezTo>
                          <a:cubicBezTo>
                            <a:pt x="5418" y="17376"/>
                            <a:pt x="5379" y="17426"/>
                            <a:pt x="5375" y="17429"/>
                          </a:cubicBezTo>
                          <a:cubicBezTo>
                            <a:pt x="5317" y="17492"/>
                            <a:pt x="5314" y="17491"/>
                            <a:pt x="5257" y="17444"/>
                          </a:cubicBezTo>
                          <a:cubicBezTo>
                            <a:pt x="5179" y="17530"/>
                            <a:pt x="5090" y="17839"/>
                            <a:pt x="5147" y="17891"/>
                          </a:cubicBezTo>
                          <a:lnTo>
                            <a:pt x="5281" y="17769"/>
                          </a:lnTo>
                          <a:cubicBezTo>
                            <a:pt x="5391" y="17667"/>
                            <a:pt x="5554" y="17487"/>
                            <a:pt x="5725" y="17291"/>
                          </a:cubicBezTo>
                          <a:lnTo>
                            <a:pt x="7423" y="15151"/>
                          </a:lnTo>
                          <a:cubicBezTo>
                            <a:pt x="8078" y="14323"/>
                            <a:pt x="8570" y="13709"/>
                            <a:pt x="8900" y="13302"/>
                          </a:cubicBezTo>
                          <a:cubicBezTo>
                            <a:pt x="8978" y="13205"/>
                            <a:pt x="9089" y="13068"/>
                            <a:pt x="9121" y="13034"/>
                          </a:cubicBezTo>
                          <a:cubicBezTo>
                            <a:pt x="9270" y="12854"/>
                            <a:pt x="9376" y="12730"/>
                            <a:pt x="9381" y="12736"/>
                          </a:cubicBezTo>
                          <a:cubicBezTo>
                            <a:pt x="9399" y="12751"/>
                            <a:pt x="9098" y="13243"/>
                            <a:pt x="8522" y="14140"/>
                          </a:cubicBezTo>
                          <a:cubicBezTo>
                            <a:pt x="8175" y="14680"/>
                            <a:pt x="8017" y="14920"/>
                            <a:pt x="7854" y="15170"/>
                          </a:cubicBezTo>
                          <a:cubicBezTo>
                            <a:pt x="7806" y="15245"/>
                            <a:pt x="7752" y="15328"/>
                            <a:pt x="7717" y="15380"/>
                          </a:cubicBezTo>
                          <a:cubicBezTo>
                            <a:pt x="7698" y="15409"/>
                            <a:pt x="7588" y="15585"/>
                            <a:pt x="7583" y="15590"/>
                          </a:cubicBezTo>
                          <a:cubicBezTo>
                            <a:pt x="7533" y="15656"/>
                            <a:pt x="7527" y="15655"/>
                            <a:pt x="7449" y="15619"/>
                          </a:cubicBezTo>
                          <a:lnTo>
                            <a:pt x="7402" y="15597"/>
                          </a:lnTo>
                          <a:cubicBezTo>
                            <a:pt x="7384" y="15608"/>
                            <a:pt x="7372" y="15665"/>
                            <a:pt x="7363" y="15755"/>
                          </a:cubicBezTo>
                          <a:cubicBezTo>
                            <a:pt x="7362" y="15775"/>
                            <a:pt x="7361" y="15796"/>
                            <a:pt x="7360" y="15819"/>
                          </a:cubicBezTo>
                          <a:cubicBezTo>
                            <a:pt x="7363" y="15841"/>
                            <a:pt x="7365" y="15863"/>
                            <a:pt x="7368" y="15884"/>
                          </a:cubicBezTo>
                          <a:cubicBezTo>
                            <a:pt x="7587" y="15933"/>
                            <a:pt x="7759" y="15895"/>
                            <a:pt x="7781" y="15796"/>
                          </a:cubicBezTo>
                          <a:cubicBezTo>
                            <a:pt x="7770" y="15790"/>
                            <a:pt x="7759" y="15783"/>
                            <a:pt x="7752" y="15776"/>
                          </a:cubicBezTo>
                          <a:cubicBezTo>
                            <a:pt x="7751" y="15776"/>
                            <a:pt x="7752" y="15775"/>
                            <a:pt x="7752" y="15774"/>
                          </a:cubicBezTo>
                          <a:cubicBezTo>
                            <a:pt x="7750" y="15773"/>
                            <a:pt x="7746" y="15770"/>
                            <a:pt x="7744" y="15769"/>
                          </a:cubicBezTo>
                          <a:cubicBezTo>
                            <a:pt x="7742" y="15768"/>
                            <a:pt x="7744" y="15762"/>
                            <a:pt x="7744" y="15757"/>
                          </a:cubicBezTo>
                          <a:cubicBezTo>
                            <a:pt x="7738" y="15730"/>
                            <a:pt x="7802" y="15620"/>
                            <a:pt x="7912" y="15444"/>
                          </a:cubicBezTo>
                          <a:cubicBezTo>
                            <a:pt x="7949" y="15384"/>
                            <a:pt x="8011" y="15284"/>
                            <a:pt x="8064" y="15198"/>
                          </a:cubicBezTo>
                          <a:cubicBezTo>
                            <a:pt x="8263" y="14854"/>
                            <a:pt x="8598" y="14330"/>
                            <a:pt x="9055" y="13643"/>
                          </a:cubicBezTo>
                          <a:cubicBezTo>
                            <a:pt x="9087" y="13594"/>
                            <a:pt x="9085" y="13595"/>
                            <a:pt x="9119" y="13543"/>
                          </a:cubicBezTo>
                          <a:cubicBezTo>
                            <a:pt x="9504" y="12943"/>
                            <a:pt x="9827" y="12448"/>
                            <a:pt x="10078" y="12067"/>
                          </a:cubicBezTo>
                          <a:cubicBezTo>
                            <a:pt x="10102" y="12029"/>
                            <a:pt x="10118" y="12004"/>
                            <a:pt x="10141" y="11969"/>
                          </a:cubicBezTo>
                          <a:cubicBezTo>
                            <a:pt x="10142" y="11968"/>
                            <a:pt x="10143" y="11968"/>
                            <a:pt x="10144" y="11966"/>
                          </a:cubicBezTo>
                          <a:cubicBezTo>
                            <a:pt x="10204" y="11872"/>
                            <a:pt x="10287" y="11738"/>
                            <a:pt x="10330" y="11668"/>
                          </a:cubicBezTo>
                          <a:cubicBezTo>
                            <a:pt x="10374" y="11597"/>
                            <a:pt x="10428" y="11521"/>
                            <a:pt x="10451" y="11498"/>
                          </a:cubicBezTo>
                          <a:cubicBezTo>
                            <a:pt x="10458" y="11491"/>
                            <a:pt x="10464" y="11488"/>
                            <a:pt x="10470" y="11484"/>
                          </a:cubicBezTo>
                          <a:cubicBezTo>
                            <a:pt x="10515" y="11420"/>
                            <a:pt x="10559" y="11360"/>
                            <a:pt x="10562" y="11362"/>
                          </a:cubicBezTo>
                          <a:cubicBezTo>
                            <a:pt x="10563" y="11363"/>
                            <a:pt x="10521" y="11491"/>
                            <a:pt x="10512" y="11525"/>
                          </a:cubicBezTo>
                          <a:cubicBezTo>
                            <a:pt x="10510" y="11584"/>
                            <a:pt x="10483" y="11694"/>
                            <a:pt x="10430" y="11847"/>
                          </a:cubicBezTo>
                          <a:cubicBezTo>
                            <a:pt x="10328" y="12142"/>
                            <a:pt x="10279" y="12302"/>
                            <a:pt x="10209" y="12511"/>
                          </a:cubicBezTo>
                          <a:cubicBezTo>
                            <a:pt x="10142" y="12751"/>
                            <a:pt x="10069" y="13004"/>
                            <a:pt x="9978" y="13297"/>
                          </a:cubicBezTo>
                          <a:cubicBezTo>
                            <a:pt x="9942" y="13535"/>
                            <a:pt x="9848" y="13866"/>
                            <a:pt x="9694" y="14298"/>
                          </a:cubicBezTo>
                          <a:cubicBezTo>
                            <a:pt x="9239" y="15576"/>
                            <a:pt x="9172" y="15815"/>
                            <a:pt x="9416" y="15664"/>
                          </a:cubicBezTo>
                          <a:lnTo>
                            <a:pt x="9423" y="15655"/>
                          </a:lnTo>
                          <a:cubicBezTo>
                            <a:pt x="9503" y="15571"/>
                            <a:pt x="9547" y="15486"/>
                            <a:pt x="9550" y="15430"/>
                          </a:cubicBezTo>
                          <a:cubicBezTo>
                            <a:pt x="9526" y="15426"/>
                            <a:pt x="9501" y="15415"/>
                            <a:pt x="9489" y="15401"/>
                          </a:cubicBezTo>
                          <a:cubicBezTo>
                            <a:pt x="9487" y="15399"/>
                            <a:pt x="9495" y="15369"/>
                            <a:pt x="9497" y="15354"/>
                          </a:cubicBezTo>
                          <a:cubicBezTo>
                            <a:pt x="9491" y="15307"/>
                            <a:pt x="9514" y="15221"/>
                            <a:pt x="9586" y="15010"/>
                          </a:cubicBezTo>
                          <a:cubicBezTo>
                            <a:pt x="9600" y="14970"/>
                            <a:pt x="9619" y="14916"/>
                            <a:pt x="9634" y="14871"/>
                          </a:cubicBezTo>
                          <a:cubicBezTo>
                            <a:pt x="9677" y="14730"/>
                            <a:pt x="9747" y="14511"/>
                            <a:pt x="9815" y="14300"/>
                          </a:cubicBezTo>
                          <a:cubicBezTo>
                            <a:pt x="9816" y="14296"/>
                            <a:pt x="9816" y="14293"/>
                            <a:pt x="9818" y="14288"/>
                          </a:cubicBezTo>
                          <a:cubicBezTo>
                            <a:pt x="9819" y="14285"/>
                            <a:pt x="9819" y="14284"/>
                            <a:pt x="9820" y="14281"/>
                          </a:cubicBezTo>
                          <a:cubicBezTo>
                            <a:pt x="9865" y="14143"/>
                            <a:pt x="9883" y="14081"/>
                            <a:pt x="9939" y="13911"/>
                          </a:cubicBezTo>
                          <a:cubicBezTo>
                            <a:pt x="10500" y="12199"/>
                            <a:pt x="10439" y="12373"/>
                            <a:pt x="10475" y="12406"/>
                          </a:cubicBezTo>
                          <a:cubicBezTo>
                            <a:pt x="10480" y="12411"/>
                            <a:pt x="10470" y="12499"/>
                            <a:pt x="10446" y="12676"/>
                          </a:cubicBezTo>
                          <a:cubicBezTo>
                            <a:pt x="10468" y="12677"/>
                            <a:pt x="10485" y="12672"/>
                            <a:pt x="10485" y="12662"/>
                          </a:cubicBezTo>
                          <a:cubicBezTo>
                            <a:pt x="10485" y="12550"/>
                            <a:pt x="10598" y="11975"/>
                            <a:pt x="10656" y="11787"/>
                          </a:cubicBezTo>
                          <a:cubicBezTo>
                            <a:pt x="10676" y="11725"/>
                            <a:pt x="10701" y="11651"/>
                            <a:pt x="10725" y="11579"/>
                          </a:cubicBezTo>
                          <a:cubicBezTo>
                            <a:pt x="10726" y="11575"/>
                            <a:pt x="10729" y="11565"/>
                            <a:pt x="10730" y="11560"/>
                          </a:cubicBezTo>
                          <a:cubicBezTo>
                            <a:pt x="10831" y="11218"/>
                            <a:pt x="10934" y="10911"/>
                            <a:pt x="10961" y="10880"/>
                          </a:cubicBezTo>
                          <a:cubicBezTo>
                            <a:pt x="10963" y="10877"/>
                            <a:pt x="10969" y="10877"/>
                            <a:pt x="10972" y="10875"/>
                          </a:cubicBezTo>
                          <a:cubicBezTo>
                            <a:pt x="10973" y="10871"/>
                            <a:pt x="10981" y="10848"/>
                            <a:pt x="10982" y="10846"/>
                          </a:cubicBezTo>
                          <a:cubicBezTo>
                            <a:pt x="10987" y="10839"/>
                            <a:pt x="11011" y="10843"/>
                            <a:pt x="11043" y="10853"/>
                          </a:cubicBezTo>
                          <a:cubicBezTo>
                            <a:pt x="10873" y="10756"/>
                            <a:pt x="10833" y="10724"/>
                            <a:pt x="10885" y="10693"/>
                          </a:cubicBezTo>
                          <a:cubicBezTo>
                            <a:pt x="10921" y="10672"/>
                            <a:pt x="10998" y="10618"/>
                            <a:pt x="11056" y="10574"/>
                          </a:cubicBezTo>
                          <a:cubicBezTo>
                            <a:pt x="11114" y="10530"/>
                            <a:pt x="11254" y="10447"/>
                            <a:pt x="11369" y="10390"/>
                          </a:cubicBezTo>
                          <a:lnTo>
                            <a:pt x="11455" y="10347"/>
                          </a:lnTo>
                          <a:cubicBezTo>
                            <a:pt x="11428" y="10350"/>
                            <a:pt x="11419" y="10345"/>
                            <a:pt x="11416" y="10330"/>
                          </a:cubicBezTo>
                          <a:cubicBezTo>
                            <a:pt x="11411" y="10304"/>
                            <a:pt x="15898" y="6874"/>
                            <a:pt x="15937" y="6874"/>
                          </a:cubicBezTo>
                          <a:cubicBezTo>
                            <a:pt x="15947" y="6874"/>
                            <a:pt x="15964" y="6890"/>
                            <a:pt x="15979" y="6910"/>
                          </a:cubicBezTo>
                          <a:cubicBezTo>
                            <a:pt x="15982" y="6909"/>
                            <a:pt x="15994" y="6904"/>
                            <a:pt x="15995" y="6905"/>
                          </a:cubicBezTo>
                          <a:cubicBezTo>
                            <a:pt x="16031" y="6925"/>
                            <a:pt x="16119" y="6837"/>
                            <a:pt x="16192" y="6709"/>
                          </a:cubicBezTo>
                          <a:cubicBezTo>
                            <a:pt x="16195" y="6704"/>
                            <a:pt x="16195" y="6704"/>
                            <a:pt x="16197" y="6699"/>
                          </a:cubicBezTo>
                          <a:lnTo>
                            <a:pt x="16276" y="6532"/>
                          </a:lnTo>
                          <a:cubicBezTo>
                            <a:pt x="16282" y="6492"/>
                            <a:pt x="16244" y="6496"/>
                            <a:pt x="16134" y="6523"/>
                          </a:cubicBezTo>
                          <a:cubicBezTo>
                            <a:pt x="16030" y="6548"/>
                            <a:pt x="15906" y="6570"/>
                            <a:pt x="15856" y="6570"/>
                          </a:cubicBezTo>
                          <a:cubicBezTo>
                            <a:pt x="15818" y="6571"/>
                            <a:pt x="15776" y="6605"/>
                            <a:pt x="15748" y="6654"/>
                          </a:cubicBezTo>
                          <a:cubicBezTo>
                            <a:pt x="15755" y="6663"/>
                            <a:pt x="15755" y="6669"/>
                            <a:pt x="15764" y="6678"/>
                          </a:cubicBezTo>
                          <a:cubicBezTo>
                            <a:pt x="15804" y="6718"/>
                            <a:pt x="15806" y="6730"/>
                            <a:pt x="15772" y="6759"/>
                          </a:cubicBezTo>
                          <a:cubicBezTo>
                            <a:pt x="15759" y="6769"/>
                            <a:pt x="15028" y="7323"/>
                            <a:pt x="14539" y="7695"/>
                          </a:cubicBezTo>
                          <a:cubicBezTo>
                            <a:pt x="14035" y="8089"/>
                            <a:pt x="13533" y="8471"/>
                            <a:pt x="13017" y="8852"/>
                          </a:cubicBezTo>
                          <a:cubicBezTo>
                            <a:pt x="12147" y="9508"/>
                            <a:pt x="11469" y="10011"/>
                            <a:pt x="11458" y="10001"/>
                          </a:cubicBezTo>
                          <a:cubicBezTo>
                            <a:pt x="11439" y="9983"/>
                            <a:pt x="15814" y="3880"/>
                            <a:pt x="15906" y="3797"/>
                          </a:cubicBezTo>
                          <a:cubicBezTo>
                            <a:pt x="15920" y="3784"/>
                            <a:pt x="15961" y="3794"/>
                            <a:pt x="16003" y="3818"/>
                          </a:cubicBezTo>
                          <a:cubicBezTo>
                            <a:pt x="16007" y="3821"/>
                            <a:pt x="16009" y="3821"/>
                            <a:pt x="16013" y="3823"/>
                          </a:cubicBezTo>
                          <a:cubicBezTo>
                            <a:pt x="16044" y="3792"/>
                            <a:pt x="16076" y="3727"/>
                            <a:pt x="16100" y="3656"/>
                          </a:cubicBezTo>
                          <a:cubicBezTo>
                            <a:pt x="16106" y="3613"/>
                            <a:pt x="16106" y="3608"/>
                            <a:pt x="16113" y="3556"/>
                          </a:cubicBezTo>
                          <a:cubicBezTo>
                            <a:pt x="16125" y="3472"/>
                            <a:pt x="16126" y="3449"/>
                            <a:pt x="16132" y="3400"/>
                          </a:cubicBezTo>
                          <a:cubicBezTo>
                            <a:pt x="16129" y="3392"/>
                            <a:pt x="16126" y="3381"/>
                            <a:pt x="16121" y="3377"/>
                          </a:cubicBezTo>
                          <a:cubicBezTo>
                            <a:pt x="16055" y="3317"/>
                            <a:pt x="15672" y="3573"/>
                            <a:pt x="15711" y="3649"/>
                          </a:cubicBezTo>
                          <a:cubicBezTo>
                            <a:pt x="15723" y="3660"/>
                            <a:pt x="15745" y="3675"/>
                            <a:pt x="15745" y="3680"/>
                          </a:cubicBezTo>
                          <a:cubicBezTo>
                            <a:pt x="15745" y="3682"/>
                            <a:pt x="15466" y="4068"/>
                            <a:pt x="15419" y="4134"/>
                          </a:cubicBezTo>
                          <a:cubicBezTo>
                            <a:pt x="15175" y="4501"/>
                            <a:pt x="14805" y="5031"/>
                            <a:pt x="14365" y="5639"/>
                          </a:cubicBezTo>
                          <a:cubicBezTo>
                            <a:pt x="13601" y="6694"/>
                            <a:pt x="12672" y="7981"/>
                            <a:pt x="12299" y="8498"/>
                          </a:cubicBezTo>
                          <a:cubicBezTo>
                            <a:pt x="12169" y="8679"/>
                            <a:pt x="12051" y="8829"/>
                            <a:pt x="11942" y="8966"/>
                          </a:cubicBezTo>
                          <a:cubicBezTo>
                            <a:pt x="11898" y="9026"/>
                            <a:pt x="11677" y="9333"/>
                            <a:pt x="11660" y="9356"/>
                          </a:cubicBezTo>
                          <a:cubicBezTo>
                            <a:pt x="11506" y="9571"/>
                            <a:pt x="11421" y="9668"/>
                            <a:pt x="11403" y="9652"/>
                          </a:cubicBezTo>
                          <a:cubicBezTo>
                            <a:pt x="11398" y="9648"/>
                            <a:pt x="11419" y="9576"/>
                            <a:pt x="11455" y="9461"/>
                          </a:cubicBezTo>
                          <a:cubicBezTo>
                            <a:pt x="11455" y="9442"/>
                            <a:pt x="11460" y="9421"/>
                            <a:pt x="11476" y="9391"/>
                          </a:cubicBezTo>
                          <a:cubicBezTo>
                            <a:pt x="11477" y="9390"/>
                            <a:pt x="11479" y="9386"/>
                            <a:pt x="11479" y="9384"/>
                          </a:cubicBezTo>
                          <a:cubicBezTo>
                            <a:pt x="11614" y="8968"/>
                            <a:pt x="11937" y="8046"/>
                            <a:pt x="12459" y="6575"/>
                          </a:cubicBezTo>
                          <a:cubicBezTo>
                            <a:pt x="12492" y="6482"/>
                            <a:pt x="12488" y="6496"/>
                            <a:pt x="12520" y="6405"/>
                          </a:cubicBezTo>
                          <a:cubicBezTo>
                            <a:pt x="12570" y="6264"/>
                            <a:pt x="12611" y="6154"/>
                            <a:pt x="12662" y="6014"/>
                          </a:cubicBezTo>
                          <a:cubicBezTo>
                            <a:pt x="13110" y="4759"/>
                            <a:pt x="13555" y="3511"/>
                            <a:pt x="13566" y="3501"/>
                          </a:cubicBezTo>
                          <a:cubicBezTo>
                            <a:pt x="13580" y="3489"/>
                            <a:pt x="13611" y="3491"/>
                            <a:pt x="13648" y="3501"/>
                          </a:cubicBezTo>
                          <a:cubicBezTo>
                            <a:pt x="13690" y="3460"/>
                            <a:pt x="13711" y="3405"/>
                            <a:pt x="13708" y="3329"/>
                          </a:cubicBezTo>
                          <a:cubicBezTo>
                            <a:pt x="13699" y="3274"/>
                            <a:pt x="13692" y="3237"/>
                            <a:pt x="13682" y="3171"/>
                          </a:cubicBezTo>
                          <a:lnTo>
                            <a:pt x="13682" y="3164"/>
                          </a:lnTo>
                          <a:lnTo>
                            <a:pt x="13634" y="2973"/>
                          </a:lnTo>
                          <a:close/>
                          <a:moveTo>
                            <a:pt x="12005" y="3142"/>
                          </a:moveTo>
                          <a:cubicBezTo>
                            <a:pt x="11769" y="4602"/>
                            <a:pt x="11513" y="6169"/>
                            <a:pt x="11271" y="7631"/>
                          </a:cubicBezTo>
                          <a:cubicBezTo>
                            <a:pt x="11271" y="7632"/>
                            <a:pt x="11269" y="7639"/>
                            <a:pt x="11269" y="7640"/>
                          </a:cubicBezTo>
                          <a:cubicBezTo>
                            <a:pt x="11259" y="7699"/>
                            <a:pt x="11237" y="7843"/>
                            <a:pt x="11219" y="7961"/>
                          </a:cubicBezTo>
                          <a:cubicBezTo>
                            <a:pt x="11201" y="8078"/>
                            <a:pt x="11176" y="8234"/>
                            <a:pt x="11164" y="8305"/>
                          </a:cubicBezTo>
                          <a:cubicBezTo>
                            <a:pt x="11150" y="8380"/>
                            <a:pt x="11154" y="8391"/>
                            <a:pt x="11169" y="8379"/>
                          </a:cubicBezTo>
                          <a:cubicBezTo>
                            <a:pt x="11289" y="7613"/>
                            <a:pt x="11421" y="6775"/>
                            <a:pt x="11584" y="5758"/>
                          </a:cubicBezTo>
                          <a:cubicBezTo>
                            <a:pt x="11795" y="4446"/>
                            <a:pt x="11857" y="4062"/>
                            <a:pt x="12005" y="3142"/>
                          </a:cubicBezTo>
                          <a:close/>
                          <a:moveTo>
                            <a:pt x="11198" y="10700"/>
                          </a:moveTo>
                          <a:lnTo>
                            <a:pt x="11182" y="10710"/>
                          </a:lnTo>
                          <a:lnTo>
                            <a:pt x="11327" y="10789"/>
                          </a:lnTo>
                          <a:cubicBezTo>
                            <a:pt x="11268" y="10755"/>
                            <a:pt x="11200" y="10714"/>
                            <a:pt x="11200" y="10708"/>
                          </a:cubicBezTo>
                          <a:cubicBezTo>
                            <a:pt x="11200" y="10707"/>
                            <a:pt x="11205" y="10706"/>
                            <a:pt x="11206" y="10705"/>
                          </a:cubicBezTo>
                          <a:cubicBezTo>
                            <a:pt x="11205" y="10705"/>
                            <a:pt x="11201" y="10702"/>
                            <a:pt x="11198" y="10700"/>
                          </a:cubicBezTo>
                          <a:close/>
                          <a:moveTo>
                            <a:pt x="9395" y="12674"/>
                          </a:moveTo>
                          <a:cubicBezTo>
                            <a:pt x="9402" y="12675"/>
                            <a:pt x="9409" y="12679"/>
                            <a:pt x="9413" y="12685"/>
                          </a:cubicBezTo>
                          <a:cubicBezTo>
                            <a:pt x="9422" y="12698"/>
                            <a:pt x="9417" y="12716"/>
                            <a:pt x="9402" y="12724"/>
                          </a:cubicBezTo>
                          <a:cubicBezTo>
                            <a:pt x="9388" y="12732"/>
                            <a:pt x="9369" y="12730"/>
                            <a:pt x="9360" y="12717"/>
                          </a:cubicBezTo>
                          <a:cubicBezTo>
                            <a:pt x="9352" y="12704"/>
                            <a:pt x="9357" y="12686"/>
                            <a:pt x="9371" y="12678"/>
                          </a:cubicBezTo>
                          <a:cubicBezTo>
                            <a:pt x="9378" y="12674"/>
                            <a:pt x="9387" y="12672"/>
                            <a:pt x="9395" y="12674"/>
                          </a:cubicBezTo>
                          <a:close/>
                          <a:moveTo>
                            <a:pt x="1572" y="15566"/>
                          </a:moveTo>
                          <a:cubicBezTo>
                            <a:pt x="1561" y="15562"/>
                            <a:pt x="1549" y="15566"/>
                            <a:pt x="1538" y="15569"/>
                          </a:cubicBezTo>
                          <a:cubicBezTo>
                            <a:pt x="1533" y="15571"/>
                            <a:pt x="1516" y="15581"/>
                            <a:pt x="1511" y="15583"/>
                          </a:cubicBezTo>
                          <a:cubicBezTo>
                            <a:pt x="1501" y="15592"/>
                            <a:pt x="1488" y="15600"/>
                            <a:pt x="1482" y="15614"/>
                          </a:cubicBezTo>
                          <a:cubicBezTo>
                            <a:pt x="1522" y="15593"/>
                            <a:pt x="1532" y="15587"/>
                            <a:pt x="1572" y="15566"/>
                          </a:cubicBezTo>
                          <a:close/>
                          <a:moveTo>
                            <a:pt x="1380" y="15650"/>
                          </a:moveTo>
                          <a:cubicBezTo>
                            <a:pt x="1372" y="15654"/>
                            <a:pt x="1333" y="15677"/>
                            <a:pt x="1325" y="15681"/>
                          </a:cubicBezTo>
                          <a:cubicBezTo>
                            <a:pt x="1310" y="15692"/>
                            <a:pt x="1293" y="15700"/>
                            <a:pt x="1280" y="15717"/>
                          </a:cubicBezTo>
                          <a:cubicBezTo>
                            <a:pt x="1277" y="15721"/>
                            <a:pt x="1273" y="15723"/>
                            <a:pt x="1269" y="15726"/>
                          </a:cubicBezTo>
                          <a:cubicBezTo>
                            <a:pt x="1336" y="15691"/>
                            <a:pt x="1333" y="15693"/>
                            <a:pt x="1406" y="15655"/>
                          </a:cubicBezTo>
                          <a:cubicBezTo>
                            <a:pt x="1405" y="15655"/>
                            <a:pt x="1402" y="15655"/>
                            <a:pt x="1401" y="15655"/>
                          </a:cubicBezTo>
                          <a:cubicBezTo>
                            <a:pt x="1394" y="15651"/>
                            <a:pt x="1389" y="15649"/>
                            <a:pt x="1380" y="15650"/>
                          </a:cubicBezTo>
                          <a:close/>
                          <a:moveTo>
                            <a:pt x="1156" y="15788"/>
                          </a:moveTo>
                          <a:cubicBezTo>
                            <a:pt x="1148" y="15790"/>
                            <a:pt x="1138" y="15792"/>
                            <a:pt x="1130" y="15800"/>
                          </a:cubicBezTo>
                          <a:cubicBezTo>
                            <a:pt x="1141" y="15795"/>
                            <a:pt x="1145" y="15794"/>
                            <a:pt x="1156" y="15788"/>
                          </a:cubicBezTo>
                          <a:close/>
                          <a:moveTo>
                            <a:pt x="9968" y="15827"/>
                          </a:moveTo>
                          <a:cubicBezTo>
                            <a:pt x="9946" y="15962"/>
                            <a:pt x="9927" y="16091"/>
                            <a:pt x="9904" y="16230"/>
                          </a:cubicBezTo>
                          <a:cubicBezTo>
                            <a:pt x="9923" y="16116"/>
                            <a:pt x="9944" y="15994"/>
                            <a:pt x="9970" y="15831"/>
                          </a:cubicBezTo>
                          <a:cubicBezTo>
                            <a:pt x="9970" y="15830"/>
                            <a:pt x="9968" y="15828"/>
                            <a:pt x="9968" y="15827"/>
                          </a:cubicBezTo>
                          <a:close/>
                          <a:moveTo>
                            <a:pt x="959" y="15867"/>
                          </a:moveTo>
                          <a:cubicBezTo>
                            <a:pt x="940" y="15877"/>
                            <a:pt x="926" y="15884"/>
                            <a:pt x="907" y="15894"/>
                          </a:cubicBezTo>
                          <a:cubicBezTo>
                            <a:pt x="908" y="15904"/>
                            <a:pt x="895" y="15920"/>
                            <a:pt x="878" y="15937"/>
                          </a:cubicBezTo>
                          <a:cubicBezTo>
                            <a:pt x="918" y="15915"/>
                            <a:pt x="954" y="15895"/>
                            <a:pt x="1001" y="15870"/>
                          </a:cubicBezTo>
                          <a:cubicBezTo>
                            <a:pt x="993" y="15869"/>
                            <a:pt x="985" y="15873"/>
                            <a:pt x="975" y="15870"/>
                          </a:cubicBezTo>
                          <a:cubicBezTo>
                            <a:pt x="967" y="15867"/>
                            <a:pt x="966" y="15869"/>
                            <a:pt x="959" y="15867"/>
                          </a:cubicBezTo>
                          <a:close/>
                          <a:moveTo>
                            <a:pt x="426" y="16173"/>
                          </a:moveTo>
                          <a:cubicBezTo>
                            <a:pt x="372" y="16195"/>
                            <a:pt x="325" y="16217"/>
                            <a:pt x="265" y="16238"/>
                          </a:cubicBezTo>
                          <a:cubicBezTo>
                            <a:pt x="62" y="16308"/>
                            <a:pt x="11" y="16338"/>
                            <a:pt x="0" y="16410"/>
                          </a:cubicBezTo>
                          <a:cubicBezTo>
                            <a:pt x="-2" y="16478"/>
                            <a:pt x="20" y="16566"/>
                            <a:pt x="66" y="16656"/>
                          </a:cubicBezTo>
                          <a:cubicBezTo>
                            <a:pt x="128" y="16764"/>
                            <a:pt x="237" y="16892"/>
                            <a:pt x="394" y="17043"/>
                          </a:cubicBezTo>
                          <a:cubicBezTo>
                            <a:pt x="470" y="17114"/>
                            <a:pt x="551" y="17190"/>
                            <a:pt x="649" y="17272"/>
                          </a:cubicBezTo>
                          <a:cubicBezTo>
                            <a:pt x="665" y="17286"/>
                            <a:pt x="679" y="17296"/>
                            <a:pt x="696" y="17310"/>
                          </a:cubicBezTo>
                          <a:cubicBezTo>
                            <a:pt x="825" y="17416"/>
                            <a:pt x="973" y="17532"/>
                            <a:pt x="1133" y="17652"/>
                          </a:cubicBezTo>
                          <a:cubicBezTo>
                            <a:pt x="1226" y="17721"/>
                            <a:pt x="1343" y="17803"/>
                            <a:pt x="1448" y="17879"/>
                          </a:cubicBezTo>
                          <a:cubicBezTo>
                            <a:pt x="1932" y="18224"/>
                            <a:pt x="2503" y="18598"/>
                            <a:pt x="3131" y="18982"/>
                          </a:cubicBezTo>
                          <a:cubicBezTo>
                            <a:pt x="3184" y="19015"/>
                            <a:pt x="3237" y="19048"/>
                            <a:pt x="3291" y="19080"/>
                          </a:cubicBezTo>
                          <a:cubicBezTo>
                            <a:pt x="3435" y="19167"/>
                            <a:pt x="3582" y="19254"/>
                            <a:pt x="3730" y="19340"/>
                          </a:cubicBezTo>
                          <a:cubicBezTo>
                            <a:pt x="4413" y="19733"/>
                            <a:pt x="5119" y="20108"/>
                            <a:pt x="5788" y="20439"/>
                          </a:cubicBezTo>
                          <a:cubicBezTo>
                            <a:pt x="6647" y="20851"/>
                            <a:pt x="7586" y="21262"/>
                            <a:pt x="8030" y="21402"/>
                          </a:cubicBezTo>
                          <a:cubicBezTo>
                            <a:pt x="8497" y="21549"/>
                            <a:pt x="8885" y="21598"/>
                            <a:pt x="9016" y="21533"/>
                          </a:cubicBezTo>
                          <a:cubicBezTo>
                            <a:pt x="9066" y="21483"/>
                            <a:pt x="9113" y="21227"/>
                            <a:pt x="9076" y="21218"/>
                          </a:cubicBezTo>
                          <a:cubicBezTo>
                            <a:pt x="9076" y="21219"/>
                            <a:pt x="9071" y="21256"/>
                            <a:pt x="9071" y="21256"/>
                          </a:cubicBezTo>
                          <a:cubicBezTo>
                            <a:pt x="9060" y="21267"/>
                            <a:pt x="9016" y="21222"/>
                            <a:pt x="8974" y="21156"/>
                          </a:cubicBezTo>
                          <a:cubicBezTo>
                            <a:pt x="8861" y="20979"/>
                            <a:pt x="8239" y="20429"/>
                            <a:pt x="7749" y="20074"/>
                          </a:cubicBezTo>
                          <a:cubicBezTo>
                            <a:pt x="7047" y="19565"/>
                            <a:pt x="6211" y="19029"/>
                            <a:pt x="5346" y="18526"/>
                          </a:cubicBezTo>
                          <a:cubicBezTo>
                            <a:pt x="5346" y="18525"/>
                            <a:pt x="5345" y="18524"/>
                            <a:pt x="5344" y="18524"/>
                          </a:cubicBezTo>
                          <a:cubicBezTo>
                            <a:pt x="4559" y="18067"/>
                            <a:pt x="3752" y="17642"/>
                            <a:pt x="2999" y="17281"/>
                          </a:cubicBezTo>
                          <a:cubicBezTo>
                            <a:pt x="2823" y="17199"/>
                            <a:pt x="2650" y="17117"/>
                            <a:pt x="2431" y="17019"/>
                          </a:cubicBezTo>
                          <a:cubicBezTo>
                            <a:pt x="2424" y="17015"/>
                            <a:pt x="2418" y="17012"/>
                            <a:pt x="2410" y="17009"/>
                          </a:cubicBezTo>
                          <a:cubicBezTo>
                            <a:pt x="2387" y="16999"/>
                            <a:pt x="2376" y="16996"/>
                            <a:pt x="2352" y="16985"/>
                          </a:cubicBezTo>
                          <a:cubicBezTo>
                            <a:pt x="2179" y="16907"/>
                            <a:pt x="2063" y="16859"/>
                            <a:pt x="1924" y="16799"/>
                          </a:cubicBezTo>
                          <a:cubicBezTo>
                            <a:pt x="1695" y="16704"/>
                            <a:pt x="1474" y="16616"/>
                            <a:pt x="1269" y="16543"/>
                          </a:cubicBezTo>
                          <a:cubicBezTo>
                            <a:pt x="891" y="16409"/>
                            <a:pt x="511" y="16307"/>
                            <a:pt x="384" y="16307"/>
                          </a:cubicBezTo>
                          <a:cubicBezTo>
                            <a:pt x="326" y="16307"/>
                            <a:pt x="301" y="16293"/>
                            <a:pt x="302" y="16271"/>
                          </a:cubicBezTo>
                          <a:cubicBezTo>
                            <a:pt x="301" y="16270"/>
                            <a:pt x="292" y="16269"/>
                            <a:pt x="292" y="16269"/>
                          </a:cubicBezTo>
                          <a:cubicBezTo>
                            <a:pt x="285" y="16263"/>
                            <a:pt x="301" y="16248"/>
                            <a:pt x="331" y="16228"/>
                          </a:cubicBezTo>
                          <a:cubicBezTo>
                            <a:pt x="332" y="16227"/>
                            <a:pt x="333" y="16226"/>
                            <a:pt x="334" y="16226"/>
                          </a:cubicBezTo>
                          <a:cubicBezTo>
                            <a:pt x="334" y="16225"/>
                            <a:pt x="344" y="16221"/>
                            <a:pt x="344" y="16221"/>
                          </a:cubicBezTo>
                          <a:cubicBezTo>
                            <a:pt x="366" y="16207"/>
                            <a:pt x="389" y="16193"/>
                            <a:pt x="426" y="16173"/>
                          </a:cubicBezTo>
                          <a:close/>
                        </a:path>
                      </a:pathLst>
                    </a:custGeom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</p:pic>
                <p:sp>
                  <p:nvSpPr>
                    <p:cNvPr id="1574" name="線條"/>
                    <p:cNvSpPr/>
                    <p:nvPr/>
                  </p:nvSpPr>
                  <p:spPr>
                    <a:xfrm flipV="1">
                      <a:off x="2053162" y="863355"/>
                      <a:ext cx="532182" cy="3525842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endParaRPr sz="900"/>
                    </a:p>
                  </p:txBody>
                </p:sp>
                <p:sp>
                  <p:nvSpPr>
                    <p:cNvPr id="1575" name="線條"/>
                    <p:cNvSpPr/>
                    <p:nvPr/>
                  </p:nvSpPr>
                  <p:spPr>
                    <a:xfrm flipV="1">
                      <a:off x="762023" y="1744330"/>
                      <a:ext cx="3114459" cy="178543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endParaRPr sz="900"/>
                    </a:p>
                  </p:txBody>
                </p: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78" name="矩形"/>
                    <p:cNvSpPr txBox="1"/>
                    <p:nvPr/>
                  </p:nvSpPr>
                  <p:spPr>
                    <a:xfrm>
                      <a:off x="-843233" y="4727027"/>
                      <a:ext cx="5966532" cy="92493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ma14="http://schemas.microsoft.com/office/mac/drawingml/2011/main" val="1"/>
                      </a:ext>
                    </a:extLst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>
                      <a:lvl1pPr>
                        <a:defRPr sz="4000">
                          <a:solidFill>
                            <a:srgbClr val="000000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sz="24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sz="24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sz="2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sz="2000"/>
                    </a:p>
                  </p:txBody>
                </p:sp>
              </mc:Choice>
              <mc:Fallback xmlns="">
                <p:sp>
                  <p:nvSpPr>
                    <p:cNvPr id="1578" name="矩形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843233" y="4727027"/>
                      <a:ext cx="5966532" cy="92493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04" r="-2249" b="-1842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1586" name="群組"/>
            <p:cNvGrpSpPr/>
            <p:nvPr/>
          </p:nvGrpSpPr>
          <p:grpSpPr>
            <a:xfrm>
              <a:off x="2228777" y="3099029"/>
              <a:ext cx="2801883" cy="3575708"/>
              <a:chOff x="186176" y="640403"/>
              <a:chExt cx="2801882" cy="3575707"/>
            </a:xfrm>
          </p:grpSpPr>
          <p:grpSp>
            <p:nvGrpSpPr>
              <p:cNvPr id="1584" name="群組"/>
              <p:cNvGrpSpPr/>
              <p:nvPr/>
            </p:nvGrpSpPr>
            <p:grpSpPr>
              <a:xfrm>
                <a:off x="522672" y="640403"/>
                <a:ext cx="2465387" cy="2710717"/>
                <a:chOff x="522672" y="640403"/>
                <a:chExt cx="2465385" cy="2710715"/>
              </a:xfrm>
            </p:grpSpPr>
            <p:pic>
              <p:nvPicPr>
                <p:cNvPr id="1581" name="截圖 2023-09-08 17.16.59.png" descr="截圖 2023-09-08 17.16.59.png"/>
                <p:cNvPicPr>
                  <a:picLocks noChangeAspect="1"/>
                </p:cNvPicPr>
                <p:nvPr/>
              </p:nvPicPr>
              <p:blipFill>
                <a:blip r:embed="rId6"/>
                <a:srcRect l="8393" t="18534" r="60599" b="6862"/>
                <a:stretch>
                  <a:fillRect/>
                </a:stretch>
              </p:blipFill>
              <p:spPr>
                <a:xfrm>
                  <a:off x="522672" y="640403"/>
                  <a:ext cx="2465387" cy="27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7" h="21561" extrusionOk="0">
                      <a:moveTo>
                        <a:pt x="12748" y="1"/>
                      </a:moveTo>
                      <a:cubicBezTo>
                        <a:pt x="12510" y="14"/>
                        <a:pt x="12492" y="23"/>
                        <a:pt x="12477" y="143"/>
                      </a:cubicBezTo>
                      <a:cubicBezTo>
                        <a:pt x="12476" y="147"/>
                        <a:pt x="12474" y="175"/>
                        <a:pt x="12473" y="178"/>
                      </a:cubicBezTo>
                      <a:lnTo>
                        <a:pt x="12470" y="194"/>
                      </a:lnTo>
                      <a:cubicBezTo>
                        <a:pt x="12466" y="239"/>
                        <a:pt x="12470" y="273"/>
                        <a:pt x="12473" y="301"/>
                      </a:cubicBezTo>
                      <a:cubicBezTo>
                        <a:pt x="12483" y="291"/>
                        <a:pt x="12536" y="344"/>
                        <a:pt x="12591" y="415"/>
                      </a:cubicBezTo>
                      <a:cubicBezTo>
                        <a:pt x="12634" y="455"/>
                        <a:pt x="12679" y="504"/>
                        <a:pt x="12720" y="560"/>
                      </a:cubicBezTo>
                      <a:cubicBezTo>
                        <a:pt x="12778" y="624"/>
                        <a:pt x="12849" y="695"/>
                        <a:pt x="12928" y="768"/>
                      </a:cubicBezTo>
                      <a:cubicBezTo>
                        <a:pt x="13004" y="827"/>
                        <a:pt x="13075" y="878"/>
                        <a:pt x="13161" y="951"/>
                      </a:cubicBezTo>
                      <a:cubicBezTo>
                        <a:pt x="14768" y="2324"/>
                        <a:pt x="18894" y="4616"/>
                        <a:pt x="20646" y="5109"/>
                      </a:cubicBezTo>
                      <a:cubicBezTo>
                        <a:pt x="20706" y="5126"/>
                        <a:pt x="20761" y="5144"/>
                        <a:pt x="20813" y="5163"/>
                      </a:cubicBezTo>
                      <a:cubicBezTo>
                        <a:pt x="20816" y="5164"/>
                        <a:pt x="20821" y="5165"/>
                        <a:pt x="20823" y="5166"/>
                      </a:cubicBezTo>
                      <a:cubicBezTo>
                        <a:pt x="20858" y="5175"/>
                        <a:pt x="20899" y="5187"/>
                        <a:pt x="20931" y="5194"/>
                      </a:cubicBezTo>
                      <a:cubicBezTo>
                        <a:pt x="21094" y="5231"/>
                        <a:pt x="21230" y="5273"/>
                        <a:pt x="21237" y="5286"/>
                      </a:cubicBezTo>
                      <a:cubicBezTo>
                        <a:pt x="21242" y="5295"/>
                        <a:pt x="20040" y="5927"/>
                        <a:pt x="18593" y="6684"/>
                      </a:cubicBezTo>
                      <a:cubicBezTo>
                        <a:pt x="17933" y="7034"/>
                        <a:pt x="17328" y="7357"/>
                        <a:pt x="16520" y="7776"/>
                      </a:cubicBezTo>
                      <a:cubicBezTo>
                        <a:pt x="15092" y="8517"/>
                        <a:pt x="14759" y="8687"/>
                        <a:pt x="13911" y="9124"/>
                      </a:cubicBezTo>
                      <a:cubicBezTo>
                        <a:pt x="13494" y="9340"/>
                        <a:pt x="13194" y="9494"/>
                        <a:pt x="12869" y="9661"/>
                      </a:cubicBezTo>
                      <a:cubicBezTo>
                        <a:pt x="12703" y="9746"/>
                        <a:pt x="11917" y="10153"/>
                        <a:pt x="11914" y="10153"/>
                      </a:cubicBezTo>
                      <a:cubicBezTo>
                        <a:pt x="11912" y="10153"/>
                        <a:pt x="11909" y="10151"/>
                        <a:pt x="11907" y="10150"/>
                      </a:cubicBezTo>
                      <a:cubicBezTo>
                        <a:pt x="11854" y="10176"/>
                        <a:pt x="11643" y="10286"/>
                        <a:pt x="11598" y="10308"/>
                      </a:cubicBezTo>
                      <a:lnTo>
                        <a:pt x="11633" y="10336"/>
                      </a:lnTo>
                      <a:cubicBezTo>
                        <a:pt x="11647" y="10349"/>
                        <a:pt x="11656" y="10366"/>
                        <a:pt x="11664" y="10381"/>
                      </a:cubicBezTo>
                      <a:cubicBezTo>
                        <a:pt x="11669" y="10377"/>
                        <a:pt x="11676" y="10373"/>
                        <a:pt x="11678" y="10371"/>
                      </a:cubicBezTo>
                      <a:cubicBezTo>
                        <a:pt x="11681" y="10366"/>
                        <a:pt x="11688" y="10361"/>
                        <a:pt x="11692" y="10355"/>
                      </a:cubicBezTo>
                      <a:cubicBezTo>
                        <a:pt x="11720" y="10309"/>
                        <a:pt x="11961" y="10168"/>
                        <a:pt x="12230" y="10043"/>
                      </a:cubicBezTo>
                      <a:cubicBezTo>
                        <a:pt x="12235" y="10040"/>
                        <a:pt x="12246" y="10036"/>
                        <a:pt x="12251" y="10033"/>
                      </a:cubicBezTo>
                      <a:cubicBezTo>
                        <a:pt x="12252" y="10033"/>
                        <a:pt x="12253" y="10031"/>
                        <a:pt x="12254" y="10030"/>
                      </a:cubicBezTo>
                      <a:cubicBezTo>
                        <a:pt x="12620" y="9829"/>
                        <a:pt x="13122" y="9561"/>
                        <a:pt x="13675" y="9273"/>
                      </a:cubicBezTo>
                      <a:cubicBezTo>
                        <a:pt x="19033" y="6484"/>
                        <a:pt x="20725" y="5606"/>
                        <a:pt x="21240" y="5355"/>
                      </a:cubicBezTo>
                      <a:cubicBezTo>
                        <a:pt x="21345" y="5294"/>
                        <a:pt x="21439" y="5244"/>
                        <a:pt x="21473" y="5238"/>
                      </a:cubicBezTo>
                      <a:cubicBezTo>
                        <a:pt x="21574" y="5221"/>
                        <a:pt x="21598" y="5127"/>
                        <a:pt x="21560" y="5005"/>
                      </a:cubicBezTo>
                      <a:cubicBezTo>
                        <a:pt x="21441" y="4716"/>
                        <a:pt x="20908" y="4230"/>
                        <a:pt x="20115" y="3657"/>
                      </a:cubicBezTo>
                      <a:cubicBezTo>
                        <a:pt x="20114" y="3656"/>
                        <a:pt x="20112" y="3654"/>
                        <a:pt x="20111" y="3654"/>
                      </a:cubicBezTo>
                      <a:cubicBezTo>
                        <a:pt x="19921" y="3518"/>
                        <a:pt x="19715" y="3377"/>
                        <a:pt x="19500" y="3234"/>
                      </a:cubicBezTo>
                      <a:cubicBezTo>
                        <a:pt x="19473" y="3216"/>
                        <a:pt x="19448" y="3198"/>
                        <a:pt x="19420" y="3180"/>
                      </a:cubicBezTo>
                      <a:cubicBezTo>
                        <a:pt x="19418" y="3179"/>
                        <a:pt x="19415" y="3175"/>
                        <a:pt x="19413" y="3174"/>
                      </a:cubicBezTo>
                      <a:cubicBezTo>
                        <a:pt x="19202" y="3034"/>
                        <a:pt x="18979" y="2893"/>
                        <a:pt x="18750" y="2751"/>
                      </a:cubicBezTo>
                      <a:cubicBezTo>
                        <a:pt x="18699" y="2719"/>
                        <a:pt x="18652" y="2688"/>
                        <a:pt x="18600" y="2656"/>
                      </a:cubicBezTo>
                      <a:cubicBezTo>
                        <a:pt x="18403" y="2535"/>
                        <a:pt x="18198" y="2411"/>
                        <a:pt x="17993" y="2290"/>
                      </a:cubicBezTo>
                      <a:cubicBezTo>
                        <a:pt x="17861" y="2213"/>
                        <a:pt x="17728" y="2139"/>
                        <a:pt x="17593" y="2063"/>
                      </a:cubicBezTo>
                      <a:cubicBezTo>
                        <a:pt x="17448" y="1980"/>
                        <a:pt x="17302" y="1897"/>
                        <a:pt x="17155" y="1816"/>
                      </a:cubicBezTo>
                      <a:cubicBezTo>
                        <a:pt x="16892" y="1672"/>
                        <a:pt x="16625" y="1530"/>
                        <a:pt x="16353" y="1390"/>
                      </a:cubicBezTo>
                      <a:cubicBezTo>
                        <a:pt x="16304" y="1365"/>
                        <a:pt x="16256" y="1339"/>
                        <a:pt x="16207" y="1315"/>
                      </a:cubicBezTo>
                      <a:cubicBezTo>
                        <a:pt x="15798" y="1107"/>
                        <a:pt x="15410" y="918"/>
                        <a:pt x="15054" y="756"/>
                      </a:cubicBezTo>
                      <a:cubicBezTo>
                        <a:pt x="14872" y="673"/>
                        <a:pt x="14698" y="598"/>
                        <a:pt x="14533" y="528"/>
                      </a:cubicBezTo>
                      <a:cubicBezTo>
                        <a:pt x="14530" y="527"/>
                        <a:pt x="14525" y="527"/>
                        <a:pt x="14522" y="525"/>
                      </a:cubicBezTo>
                      <a:cubicBezTo>
                        <a:pt x="14355" y="455"/>
                        <a:pt x="14196" y="390"/>
                        <a:pt x="14047" y="333"/>
                      </a:cubicBezTo>
                      <a:cubicBezTo>
                        <a:pt x="13918" y="284"/>
                        <a:pt x="13800" y="242"/>
                        <a:pt x="13685" y="203"/>
                      </a:cubicBezTo>
                      <a:cubicBezTo>
                        <a:pt x="13661" y="195"/>
                        <a:pt x="13636" y="186"/>
                        <a:pt x="13612" y="178"/>
                      </a:cubicBezTo>
                      <a:cubicBezTo>
                        <a:pt x="13507" y="144"/>
                        <a:pt x="13409" y="114"/>
                        <a:pt x="13317" y="90"/>
                      </a:cubicBezTo>
                      <a:cubicBezTo>
                        <a:pt x="13298" y="85"/>
                        <a:pt x="13277" y="79"/>
                        <a:pt x="13258" y="74"/>
                      </a:cubicBezTo>
                      <a:cubicBezTo>
                        <a:pt x="13152" y="47"/>
                        <a:pt x="13058" y="26"/>
                        <a:pt x="12973" y="14"/>
                      </a:cubicBezTo>
                      <a:cubicBezTo>
                        <a:pt x="12887" y="1"/>
                        <a:pt x="12810" y="-2"/>
                        <a:pt x="12748" y="1"/>
                      </a:cubicBezTo>
                      <a:close/>
                      <a:moveTo>
                        <a:pt x="13633" y="2972"/>
                      </a:moveTo>
                      <a:lnTo>
                        <a:pt x="13446" y="3133"/>
                      </a:lnTo>
                      <a:lnTo>
                        <a:pt x="13442" y="3136"/>
                      </a:lnTo>
                      <a:cubicBezTo>
                        <a:pt x="13441" y="3137"/>
                        <a:pt x="13440" y="3138"/>
                        <a:pt x="13439" y="3139"/>
                      </a:cubicBezTo>
                      <a:cubicBezTo>
                        <a:pt x="13315" y="3246"/>
                        <a:pt x="13276" y="3329"/>
                        <a:pt x="13324" y="3382"/>
                      </a:cubicBezTo>
                      <a:cubicBezTo>
                        <a:pt x="13327" y="3385"/>
                        <a:pt x="13324" y="3402"/>
                        <a:pt x="13324" y="3411"/>
                      </a:cubicBezTo>
                      <a:cubicBezTo>
                        <a:pt x="13349" y="3425"/>
                        <a:pt x="13367" y="3443"/>
                        <a:pt x="13366" y="3461"/>
                      </a:cubicBezTo>
                      <a:cubicBezTo>
                        <a:pt x="13365" y="3465"/>
                        <a:pt x="13172" y="4004"/>
                        <a:pt x="13137" y="4108"/>
                      </a:cubicBezTo>
                      <a:cubicBezTo>
                        <a:pt x="12972" y="4630"/>
                        <a:pt x="12709" y="5409"/>
                        <a:pt x="12334" y="6463"/>
                      </a:cubicBezTo>
                      <a:cubicBezTo>
                        <a:pt x="11655" y="8373"/>
                        <a:pt x="11375" y="9165"/>
                        <a:pt x="11240" y="9490"/>
                      </a:cubicBezTo>
                      <a:cubicBezTo>
                        <a:pt x="11130" y="9816"/>
                        <a:pt x="11006" y="10148"/>
                        <a:pt x="10920" y="10336"/>
                      </a:cubicBezTo>
                      <a:cubicBezTo>
                        <a:pt x="10920" y="10338"/>
                        <a:pt x="10921" y="10341"/>
                        <a:pt x="10920" y="10343"/>
                      </a:cubicBezTo>
                      <a:cubicBezTo>
                        <a:pt x="10920" y="10343"/>
                        <a:pt x="10907" y="10377"/>
                        <a:pt x="10907" y="10377"/>
                      </a:cubicBezTo>
                      <a:cubicBezTo>
                        <a:pt x="10904" y="10380"/>
                        <a:pt x="10902" y="10376"/>
                        <a:pt x="10900" y="10377"/>
                      </a:cubicBezTo>
                      <a:cubicBezTo>
                        <a:pt x="10881" y="10416"/>
                        <a:pt x="10860" y="10458"/>
                        <a:pt x="10848" y="10475"/>
                      </a:cubicBezTo>
                      <a:cubicBezTo>
                        <a:pt x="10798" y="10541"/>
                        <a:pt x="10771" y="10621"/>
                        <a:pt x="10785" y="10655"/>
                      </a:cubicBezTo>
                      <a:cubicBezTo>
                        <a:pt x="10803" y="10698"/>
                        <a:pt x="10749" y="10745"/>
                        <a:pt x="10615" y="10804"/>
                      </a:cubicBezTo>
                      <a:cubicBezTo>
                        <a:pt x="10204" y="10981"/>
                        <a:pt x="10043" y="11082"/>
                        <a:pt x="8479" y="12126"/>
                      </a:cubicBezTo>
                      <a:cubicBezTo>
                        <a:pt x="7993" y="12450"/>
                        <a:pt x="7895" y="12498"/>
                        <a:pt x="7846" y="12445"/>
                      </a:cubicBezTo>
                      <a:cubicBezTo>
                        <a:pt x="7799" y="12393"/>
                        <a:pt x="7768" y="12418"/>
                        <a:pt x="7655" y="12597"/>
                      </a:cubicBezTo>
                      <a:cubicBezTo>
                        <a:pt x="7655" y="12597"/>
                        <a:pt x="7656" y="12599"/>
                        <a:pt x="7655" y="12600"/>
                      </a:cubicBezTo>
                      <a:cubicBezTo>
                        <a:pt x="7646" y="12639"/>
                        <a:pt x="7628" y="12684"/>
                        <a:pt x="7603" y="12726"/>
                      </a:cubicBezTo>
                      <a:cubicBezTo>
                        <a:pt x="7518" y="12872"/>
                        <a:pt x="7526" y="12879"/>
                        <a:pt x="7701" y="12837"/>
                      </a:cubicBezTo>
                      <a:cubicBezTo>
                        <a:pt x="7805" y="12811"/>
                        <a:pt x="7938" y="12790"/>
                        <a:pt x="7996" y="12789"/>
                      </a:cubicBezTo>
                      <a:cubicBezTo>
                        <a:pt x="8054" y="12789"/>
                        <a:pt x="8083" y="12759"/>
                        <a:pt x="8058" y="12723"/>
                      </a:cubicBezTo>
                      <a:cubicBezTo>
                        <a:pt x="8057" y="12721"/>
                        <a:pt x="8058" y="12717"/>
                        <a:pt x="8058" y="12713"/>
                      </a:cubicBezTo>
                      <a:cubicBezTo>
                        <a:pt x="8044" y="12698"/>
                        <a:pt x="8027" y="12681"/>
                        <a:pt x="8027" y="12672"/>
                      </a:cubicBezTo>
                      <a:cubicBezTo>
                        <a:pt x="8027" y="12672"/>
                        <a:pt x="8034" y="12667"/>
                        <a:pt x="8034" y="12666"/>
                      </a:cubicBezTo>
                      <a:cubicBezTo>
                        <a:pt x="8032" y="12652"/>
                        <a:pt x="8041" y="12643"/>
                        <a:pt x="8058" y="12628"/>
                      </a:cubicBezTo>
                      <a:cubicBezTo>
                        <a:pt x="8080" y="12610"/>
                        <a:pt x="8522" y="12311"/>
                        <a:pt x="9041" y="11965"/>
                      </a:cubicBezTo>
                      <a:cubicBezTo>
                        <a:pt x="9188" y="11868"/>
                        <a:pt x="9277" y="11812"/>
                        <a:pt x="9396" y="11735"/>
                      </a:cubicBezTo>
                      <a:cubicBezTo>
                        <a:pt x="9459" y="11692"/>
                        <a:pt x="9498" y="11668"/>
                        <a:pt x="9562" y="11624"/>
                      </a:cubicBezTo>
                      <a:cubicBezTo>
                        <a:pt x="9736" y="11507"/>
                        <a:pt x="9887" y="11410"/>
                        <a:pt x="9899" y="11410"/>
                      </a:cubicBezTo>
                      <a:cubicBezTo>
                        <a:pt x="9903" y="11410"/>
                        <a:pt x="9903" y="11409"/>
                        <a:pt x="9906" y="11410"/>
                      </a:cubicBezTo>
                      <a:cubicBezTo>
                        <a:pt x="9965" y="11376"/>
                        <a:pt x="10006" y="11355"/>
                        <a:pt x="10010" y="11359"/>
                      </a:cubicBezTo>
                      <a:cubicBezTo>
                        <a:pt x="10013" y="11361"/>
                        <a:pt x="9964" y="11411"/>
                        <a:pt x="9927" y="11448"/>
                      </a:cubicBezTo>
                      <a:cubicBezTo>
                        <a:pt x="9912" y="11486"/>
                        <a:pt x="9846" y="11553"/>
                        <a:pt x="9712" y="11669"/>
                      </a:cubicBezTo>
                      <a:cubicBezTo>
                        <a:pt x="9575" y="11787"/>
                        <a:pt x="8916" y="12376"/>
                        <a:pt x="8364" y="12868"/>
                      </a:cubicBezTo>
                      <a:cubicBezTo>
                        <a:pt x="8250" y="12970"/>
                        <a:pt x="8189" y="13026"/>
                        <a:pt x="8065" y="13136"/>
                      </a:cubicBezTo>
                      <a:lnTo>
                        <a:pt x="7982" y="13212"/>
                      </a:lnTo>
                      <a:cubicBezTo>
                        <a:pt x="7524" y="13634"/>
                        <a:pt x="7083" y="14025"/>
                        <a:pt x="6714" y="14339"/>
                      </a:cubicBezTo>
                      <a:lnTo>
                        <a:pt x="6099" y="14888"/>
                      </a:lnTo>
                      <a:lnTo>
                        <a:pt x="6065" y="14857"/>
                      </a:lnTo>
                      <a:cubicBezTo>
                        <a:pt x="6059" y="14859"/>
                        <a:pt x="6046" y="14867"/>
                        <a:pt x="6044" y="14866"/>
                      </a:cubicBezTo>
                      <a:cubicBezTo>
                        <a:pt x="5994" y="14849"/>
                        <a:pt x="5914" y="14934"/>
                        <a:pt x="5863" y="15056"/>
                      </a:cubicBezTo>
                      <a:cubicBezTo>
                        <a:pt x="5813" y="15177"/>
                        <a:pt x="5801" y="15277"/>
                        <a:pt x="5839" y="15277"/>
                      </a:cubicBezTo>
                      <a:cubicBezTo>
                        <a:pt x="5990" y="15277"/>
                        <a:pt x="6270" y="15151"/>
                        <a:pt x="6287" y="15084"/>
                      </a:cubicBezTo>
                      <a:lnTo>
                        <a:pt x="6221" y="15021"/>
                      </a:lnTo>
                      <a:lnTo>
                        <a:pt x="7885" y="13544"/>
                      </a:lnTo>
                      <a:cubicBezTo>
                        <a:pt x="8020" y="13423"/>
                        <a:pt x="8097" y="13357"/>
                        <a:pt x="8222" y="13247"/>
                      </a:cubicBezTo>
                      <a:cubicBezTo>
                        <a:pt x="8380" y="13106"/>
                        <a:pt x="8557" y="12950"/>
                        <a:pt x="8684" y="12837"/>
                      </a:cubicBezTo>
                      <a:cubicBezTo>
                        <a:pt x="9061" y="12497"/>
                        <a:pt x="9264" y="12322"/>
                        <a:pt x="9368" y="12249"/>
                      </a:cubicBezTo>
                      <a:cubicBezTo>
                        <a:pt x="9486" y="12150"/>
                        <a:pt x="9569" y="12081"/>
                        <a:pt x="9573" y="12085"/>
                      </a:cubicBezTo>
                      <a:cubicBezTo>
                        <a:pt x="9574" y="12086"/>
                        <a:pt x="9469" y="12224"/>
                        <a:pt x="9451" y="12249"/>
                      </a:cubicBezTo>
                      <a:cubicBezTo>
                        <a:pt x="9424" y="12312"/>
                        <a:pt x="9328" y="12442"/>
                        <a:pt x="9132" y="12688"/>
                      </a:cubicBezTo>
                      <a:cubicBezTo>
                        <a:pt x="8934" y="12936"/>
                        <a:pt x="8748" y="13165"/>
                        <a:pt x="8722" y="13200"/>
                      </a:cubicBezTo>
                      <a:cubicBezTo>
                        <a:pt x="8696" y="13234"/>
                        <a:pt x="8554" y="13419"/>
                        <a:pt x="8406" y="13607"/>
                      </a:cubicBezTo>
                      <a:cubicBezTo>
                        <a:pt x="8258" y="13794"/>
                        <a:pt x="8095" y="13999"/>
                        <a:pt x="8044" y="14065"/>
                      </a:cubicBezTo>
                      <a:cubicBezTo>
                        <a:pt x="8002" y="14120"/>
                        <a:pt x="7916" y="14227"/>
                        <a:pt x="7843" y="14317"/>
                      </a:cubicBezTo>
                      <a:cubicBezTo>
                        <a:pt x="7739" y="14450"/>
                        <a:pt x="7664" y="14549"/>
                        <a:pt x="7558" y="14683"/>
                      </a:cubicBezTo>
                      <a:cubicBezTo>
                        <a:pt x="7271" y="15051"/>
                        <a:pt x="6989" y="15405"/>
                        <a:pt x="6711" y="15753"/>
                      </a:cubicBezTo>
                      <a:cubicBezTo>
                        <a:pt x="6064" y="16571"/>
                        <a:pt x="5531" y="17245"/>
                        <a:pt x="5422" y="17370"/>
                      </a:cubicBezTo>
                      <a:cubicBezTo>
                        <a:pt x="5417" y="17376"/>
                        <a:pt x="5377" y="17426"/>
                        <a:pt x="5373" y="17430"/>
                      </a:cubicBezTo>
                      <a:cubicBezTo>
                        <a:pt x="5314" y="17492"/>
                        <a:pt x="5312" y="17492"/>
                        <a:pt x="5255" y="17445"/>
                      </a:cubicBezTo>
                      <a:cubicBezTo>
                        <a:pt x="5176" y="17531"/>
                        <a:pt x="5087" y="17839"/>
                        <a:pt x="5144" y="17890"/>
                      </a:cubicBezTo>
                      <a:lnTo>
                        <a:pt x="5280" y="17767"/>
                      </a:lnTo>
                      <a:cubicBezTo>
                        <a:pt x="5390" y="17666"/>
                        <a:pt x="5553" y="17486"/>
                        <a:pt x="5724" y="17291"/>
                      </a:cubicBezTo>
                      <a:lnTo>
                        <a:pt x="7423" y="15150"/>
                      </a:lnTo>
                      <a:cubicBezTo>
                        <a:pt x="8078" y="14323"/>
                        <a:pt x="8568" y="13708"/>
                        <a:pt x="8899" y="13301"/>
                      </a:cubicBezTo>
                      <a:cubicBezTo>
                        <a:pt x="8977" y="13204"/>
                        <a:pt x="9089" y="13066"/>
                        <a:pt x="9121" y="13032"/>
                      </a:cubicBezTo>
                      <a:cubicBezTo>
                        <a:pt x="9271" y="12852"/>
                        <a:pt x="9376" y="12730"/>
                        <a:pt x="9382" y="12736"/>
                      </a:cubicBezTo>
                      <a:cubicBezTo>
                        <a:pt x="9399" y="12751"/>
                        <a:pt x="9096" y="13243"/>
                        <a:pt x="8520" y="14140"/>
                      </a:cubicBezTo>
                      <a:cubicBezTo>
                        <a:pt x="8174" y="14680"/>
                        <a:pt x="8016" y="14920"/>
                        <a:pt x="7853" y="15169"/>
                      </a:cubicBezTo>
                      <a:cubicBezTo>
                        <a:pt x="7805" y="15245"/>
                        <a:pt x="7752" y="15329"/>
                        <a:pt x="7718" y="15381"/>
                      </a:cubicBezTo>
                      <a:cubicBezTo>
                        <a:pt x="7698" y="15410"/>
                        <a:pt x="7587" y="15584"/>
                        <a:pt x="7582" y="15589"/>
                      </a:cubicBezTo>
                      <a:cubicBezTo>
                        <a:pt x="7532" y="15655"/>
                        <a:pt x="7528" y="15657"/>
                        <a:pt x="7450" y="15621"/>
                      </a:cubicBezTo>
                      <a:lnTo>
                        <a:pt x="7402" y="15596"/>
                      </a:lnTo>
                      <a:cubicBezTo>
                        <a:pt x="7384" y="15606"/>
                        <a:pt x="7373" y="15664"/>
                        <a:pt x="7364" y="15753"/>
                      </a:cubicBezTo>
                      <a:cubicBezTo>
                        <a:pt x="7363" y="15773"/>
                        <a:pt x="7362" y="15796"/>
                        <a:pt x="7360" y="15820"/>
                      </a:cubicBezTo>
                      <a:cubicBezTo>
                        <a:pt x="7363" y="15841"/>
                        <a:pt x="7364" y="15862"/>
                        <a:pt x="7367" y="15883"/>
                      </a:cubicBezTo>
                      <a:cubicBezTo>
                        <a:pt x="7586" y="15931"/>
                        <a:pt x="7759" y="15893"/>
                        <a:pt x="7780" y="15794"/>
                      </a:cubicBezTo>
                      <a:cubicBezTo>
                        <a:pt x="7770" y="15789"/>
                        <a:pt x="7760" y="15782"/>
                        <a:pt x="7753" y="15775"/>
                      </a:cubicBezTo>
                      <a:cubicBezTo>
                        <a:pt x="7752" y="15775"/>
                        <a:pt x="7750" y="15773"/>
                        <a:pt x="7749" y="15772"/>
                      </a:cubicBezTo>
                      <a:cubicBezTo>
                        <a:pt x="7747" y="15771"/>
                        <a:pt x="7744" y="15770"/>
                        <a:pt x="7742" y="15769"/>
                      </a:cubicBezTo>
                      <a:cubicBezTo>
                        <a:pt x="7740" y="15768"/>
                        <a:pt x="7742" y="15761"/>
                        <a:pt x="7742" y="15757"/>
                      </a:cubicBezTo>
                      <a:cubicBezTo>
                        <a:pt x="7737" y="15729"/>
                        <a:pt x="7802" y="15620"/>
                        <a:pt x="7912" y="15444"/>
                      </a:cubicBezTo>
                      <a:cubicBezTo>
                        <a:pt x="7949" y="15383"/>
                        <a:pt x="8008" y="15284"/>
                        <a:pt x="8062" y="15198"/>
                      </a:cubicBezTo>
                      <a:cubicBezTo>
                        <a:pt x="8261" y="14853"/>
                        <a:pt x="8598" y="14328"/>
                        <a:pt x="9055" y="13642"/>
                      </a:cubicBezTo>
                      <a:cubicBezTo>
                        <a:pt x="9087" y="13592"/>
                        <a:pt x="9085" y="13592"/>
                        <a:pt x="9118" y="13541"/>
                      </a:cubicBezTo>
                      <a:cubicBezTo>
                        <a:pt x="9504" y="12941"/>
                        <a:pt x="9829" y="12448"/>
                        <a:pt x="10080" y="12066"/>
                      </a:cubicBezTo>
                      <a:cubicBezTo>
                        <a:pt x="10104" y="12029"/>
                        <a:pt x="10116" y="12004"/>
                        <a:pt x="10139" y="11968"/>
                      </a:cubicBezTo>
                      <a:cubicBezTo>
                        <a:pt x="10140" y="11967"/>
                        <a:pt x="10142" y="11966"/>
                        <a:pt x="10142" y="11965"/>
                      </a:cubicBezTo>
                      <a:cubicBezTo>
                        <a:pt x="10203" y="11871"/>
                        <a:pt x="10287" y="11739"/>
                        <a:pt x="10330" y="11669"/>
                      </a:cubicBezTo>
                      <a:cubicBezTo>
                        <a:pt x="10373" y="11597"/>
                        <a:pt x="10428" y="11521"/>
                        <a:pt x="10452" y="11498"/>
                      </a:cubicBezTo>
                      <a:cubicBezTo>
                        <a:pt x="10459" y="11491"/>
                        <a:pt x="10463" y="11486"/>
                        <a:pt x="10469" y="11482"/>
                      </a:cubicBezTo>
                      <a:cubicBezTo>
                        <a:pt x="10514" y="11418"/>
                        <a:pt x="10556" y="11360"/>
                        <a:pt x="10559" y="11362"/>
                      </a:cubicBezTo>
                      <a:cubicBezTo>
                        <a:pt x="10561" y="11364"/>
                        <a:pt x="10520" y="11490"/>
                        <a:pt x="10511" y="11523"/>
                      </a:cubicBezTo>
                      <a:cubicBezTo>
                        <a:pt x="10509" y="11583"/>
                        <a:pt x="10484" y="11692"/>
                        <a:pt x="10431" y="11845"/>
                      </a:cubicBezTo>
                      <a:cubicBezTo>
                        <a:pt x="10329" y="12140"/>
                        <a:pt x="10278" y="12302"/>
                        <a:pt x="10208" y="12511"/>
                      </a:cubicBezTo>
                      <a:cubicBezTo>
                        <a:pt x="10141" y="12751"/>
                        <a:pt x="10070" y="13005"/>
                        <a:pt x="9979" y="13297"/>
                      </a:cubicBezTo>
                      <a:cubicBezTo>
                        <a:pt x="9943" y="13536"/>
                        <a:pt x="9848" y="13866"/>
                        <a:pt x="9694" y="14298"/>
                      </a:cubicBezTo>
                      <a:cubicBezTo>
                        <a:pt x="9239" y="15576"/>
                        <a:pt x="9172" y="15816"/>
                        <a:pt x="9416" y="15665"/>
                      </a:cubicBezTo>
                      <a:lnTo>
                        <a:pt x="9423" y="15656"/>
                      </a:lnTo>
                      <a:cubicBezTo>
                        <a:pt x="9503" y="15572"/>
                        <a:pt x="9546" y="15484"/>
                        <a:pt x="9548" y="15428"/>
                      </a:cubicBezTo>
                      <a:cubicBezTo>
                        <a:pt x="9525" y="15424"/>
                        <a:pt x="9502" y="15417"/>
                        <a:pt x="9489" y="15403"/>
                      </a:cubicBezTo>
                      <a:cubicBezTo>
                        <a:pt x="9487" y="15400"/>
                        <a:pt x="9494" y="15371"/>
                        <a:pt x="9496" y="15356"/>
                      </a:cubicBezTo>
                      <a:cubicBezTo>
                        <a:pt x="9490" y="15308"/>
                        <a:pt x="9514" y="15219"/>
                        <a:pt x="9587" y="15008"/>
                      </a:cubicBezTo>
                      <a:cubicBezTo>
                        <a:pt x="9600" y="14969"/>
                        <a:pt x="9617" y="14918"/>
                        <a:pt x="9632" y="14873"/>
                      </a:cubicBezTo>
                      <a:cubicBezTo>
                        <a:pt x="9675" y="14732"/>
                        <a:pt x="9748" y="14512"/>
                        <a:pt x="9816" y="14301"/>
                      </a:cubicBezTo>
                      <a:cubicBezTo>
                        <a:pt x="9817" y="14297"/>
                        <a:pt x="9818" y="14293"/>
                        <a:pt x="9819" y="14289"/>
                      </a:cubicBezTo>
                      <a:cubicBezTo>
                        <a:pt x="9820" y="14285"/>
                        <a:pt x="9818" y="14285"/>
                        <a:pt x="9819" y="14282"/>
                      </a:cubicBezTo>
                      <a:cubicBezTo>
                        <a:pt x="9864" y="14144"/>
                        <a:pt x="9885" y="14080"/>
                        <a:pt x="9941" y="13910"/>
                      </a:cubicBezTo>
                      <a:cubicBezTo>
                        <a:pt x="10502" y="12197"/>
                        <a:pt x="10440" y="12375"/>
                        <a:pt x="10476" y="12407"/>
                      </a:cubicBezTo>
                      <a:cubicBezTo>
                        <a:pt x="10481" y="12412"/>
                        <a:pt x="10472" y="12499"/>
                        <a:pt x="10448" y="12676"/>
                      </a:cubicBezTo>
                      <a:cubicBezTo>
                        <a:pt x="10470" y="12677"/>
                        <a:pt x="10486" y="12670"/>
                        <a:pt x="10486" y="12660"/>
                      </a:cubicBezTo>
                      <a:cubicBezTo>
                        <a:pt x="10486" y="12549"/>
                        <a:pt x="10598" y="11973"/>
                        <a:pt x="10656" y="11785"/>
                      </a:cubicBezTo>
                      <a:cubicBezTo>
                        <a:pt x="10676" y="11723"/>
                        <a:pt x="10703" y="11648"/>
                        <a:pt x="10726" y="11577"/>
                      </a:cubicBezTo>
                      <a:cubicBezTo>
                        <a:pt x="10727" y="11572"/>
                        <a:pt x="10728" y="11566"/>
                        <a:pt x="10729" y="11561"/>
                      </a:cubicBezTo>
                      <a:cubicBezTo>
                        <a:pt x="10830" y="11219"/>
                        <a:pt x="10935" y="10911"/>
                        <a:pt x="10962" y="10879"/>
                      </a:cubicBezTo>
                      <a:cubicBezTo>
                        <a:pt x="10964" y="10877"/>
                        <a:pt x="10967" y="10878"/>
                        <a:pt x="10969" y="10876"/>
                      </a:cubicBezTo>
                      <a:cubicBezTo>
                        <a:pt x="10971" y="10873"/>
                        <a:pt x="10978" y="10846"/>
                        <a:pt x="10980" y="10845"/>
                      </a:cubicBezTo>
                      <a:cubicBezTo>
                        <a:pt x="10984" y="10838"/>
                        <a:pt x="11011" y="10844"/>
                        <a:pt x="11042" y="10854"/>
                      </a:cubicBezTo>
                      <a:cubicBezTo>
                        <a:pt x="10873" y="10757"/>
                        <a:pt x="10834" y="10724"/>
                        <a:pt x="10886" y="10693"/>
                      </a:cubicBezTo>
                      <a:cubicBezTo>
                        <a:pt x="10922" y="10671"/>
                        <a:pt x="10995" y="10617"/>
                        <a:pt x="11052" y="10573"/>
                      </a:cubicBezTo>
                      <a:cubicBezTo>
                        <a:pt x="11110" y="10529"/>
                        <a:pt x="11254" y="10447"/>
                        <a:pt x="11369" y="10390"/>
                      </a:cubicBezTo>
                      <a:lnTo>
                        <a:pt x="11455" y="10346"/>
                      </a:lnTo>
                      <a:cubicBezTo>
                        <a:pt x="11428" y="10349"/>
                        <a:pt x="11416" y="10345"/>
                        <a:pt x="11414" y="10330"/>
                      </a:cubicBezTo>
                      <a:cubicBezTo>
                        <a:pt x="11409" y="10304"/>
                        <a:pt x="15900" y="6873"/>
                        <a:pt x="15940" y="6873"/>
                      </a:cubicBezTo>
                      <a:cubicBezTo>
                        <a:pt x="15950" y="6873"/>
                        <a:pt x="15967" y="6888"/>
                        <a:pt x="15981" y="6908"/>
                      </a:cubicBezTo>
                      <a:cubicBezTo>
                        <a:pt x="15984" y="6908"/>
                        <a:pt x="15994" y="6901"/>
                        <a:pt x="15995" y="6902"/>
                      </a:cubicBezTo>
                      <a:cubicBezTo>
                        <a:pt x="16031" y="6922"/>
                        <a:pt x="16121" y="6837"/>
                        <a:pt x="16193" y="6709"/>
                      </a:cubicBezTo>
                      <a:cubicBezTo>
                        <a:pt x="16196" y="6705"/>
                        <a:pt x="16194" y="6701"/>
                        <a:pt x="16197" y="6697"/>
                      </a:cubicBezTo>
                      <a:lnTo>
                        <a:pt x="16277" y="6529"/>
                      </a:lnTo>
                      <a:cubicBezTo>
                        <a:pt x="16283" y="6489"/>
                        <a:pt x="16243" y="6497"/>
                        <a:pt x="16134" y="6523"/>
                      </a:cubicBezTo>
                      <a:cubicBezTo>
                        <a:pt x="16030" y="6548"/>
                        <a:pt x="15907" y="6567"/>
                        <a:pt x="15856" y="6567"/>
                      </a:cubicBezTo>
                      <a:cubicBezTo>
                        <a:pt x="15819" y="6568"/>
                        <a:pt x="15773" y="6604"/>
                        <a:pt x="15745" y="6653"/>
                      </a:cubicBezTo>
                      <a:cubicBezTo>
                        <a:pt x="15752" y="6662"/>
                        <a:pt x="15753" y="6669"/>
                        <a:pt x="15763" y="6678"/>
                      </a:cubicBezTo>
                      <a:cubicBezTo>
                        <a:pt x="15803" y="6718"/>
                        <a:pt x="15804" y="6728"/>
                        <a:pt x="15769" y="6757"/>
                      </a:cubicBezTo>
                      <a:cubicBezTo>
                        <a:pt x="15757" y="6767"/>
                        <a:pt x="15029" y="7321"/>
                        <a:pt x="14540" y="7694"/>
                      </a:cubicBezTo>
                      <a:cubicBezTo>
                        <a:pt x="14036" y="8088"/>
                        <a:pt x="13531" y="8469"/>
                        <a:pt x="13015" y="8850"/>
                      </a:cubicBezTo>
                      <a:cubicBezTo>
                        <a:pt x="12146" y="9506"/>
                        <a:pt x="11470" y="10009"/>
                        <a:pt x="11459" y="9999"/>
                      </a:cubicBezTo>
                      <a:cubicBezTo>
                        <a:pt x="11440" y="9981"/>
                        <a:pt x="15813" y="3879"/>
                        <a:pt x="15905" y="3796"/>
                      </a:cubicBezTo>
                      <a:cubicBezTo>
                        <a:pt x="15919" y="3783"/>
                        <a:pt x="15961" y="3790"/>
                        <a:pt x="16002" y="3815"/>
                      </a:cubicBezTo>
                      <a:cubicBezTo>
                        <a:pt x="16007" y="3817"/>
                        <a:pt x="16008" y="3819"/>
                        <a:pt x="16013" y="3821"/>
                      </a:cubicBezTo>
                      <a:cubicBezTo>
                        <a:pt x="16043" y="3790"/>
                        <a:pt x="16075" y="3728"/>
                        <a:pt x="16099" y="3657"/>
                      </a:cubicBezTo>
                      <a:cubicBezTo>
                        <a:pt x="16105" y="3614"/>
                        <a:pt x="16106" y="3604"/>
                        <a:pt x="16113" y="3553"/>
                      </a:cubicBezTo>
                      <a:cubicBezTo>
                        <a:pt x="16125" y="3468"/>
                        <a:pt x="16125" y="3447"/>
                        <a:pt x="16131" y="3398"/>
                      </a:cubicBezTo>
                      <a:cubicBezTo>
                        <a:pt x="16128" y="3389"/>
                        <a:pt x="16126" y="3381"/>
                        <a:pt x="16120" y="3376"/>
                      </a:cubicBezTo>
                      <a:cubicBezTo>
                        <a:pt x="16054" y="3316"/>
                        <a:pt x="15672" y="3572"/>
                        <a:pt x="15710" y="3647"/>
                      </a:cubicBezTo>
                      <a:cubicBezTo>
                        <a:pt x="15723" y="3658"/>
                        <a:pt x="15745" y="3674"/>
                        <a:pt x="15745" y="3679"/>
                      </a:cubicBezTo>
                      <a:cubicBezTo>
                        <a:pt x="15745" y="3681"/>
                        <a:pt x="15465" y="4068"/>
                        <a:pt x="15419" y="4133"/>
                      </a:cubicBezTo>
                      <a:cubicBezTo>
                        <a:pt x="15174" y="4501"/>
                        <a:pt x="14806" y="5029"/>
                        <a:pt x="14366" y="5636"/>
                      </a:cubicBezTo>
                      <a:cubicBezTo>
                        <a:pt x="13602" y="6692"/>
                        <a:pt x="12669" y="7979"/>
                        <a:pt x="12296" y="8496"/>
                      </a:cubicBezTo>
                      <a:cubicBezTo>
                        <a:pt x="12166" y="8677"/>
                        <a:pt x="12051" y="8829"/>
                        <a:pt x="11942" y="8966"/>
                      </a:cubicBezTo>
                      <a:cubicBezTo>
                        <a:pt x="11898" y="9027"/>
                        <a:pt x="11677" y="9332"/>
                        <a:pt x="11660" y="9355"/>
                      </a:cubicBezTo>
                      <a:cubicBezTo>
                        <a:pt x="11506" y="9570"/>
                        <a:pt x="11422" y="9668"/>
                        <a:pt x="11403" y="9651"/>
                      </a:cubicBezTo>
                      <a:cubicBezTo>
                        <a:pt x="11399" y="9647"/>
                        <a:pt x="11419" y="9574"/>
                        <a:pt x="11455" y="9459"/>
                      </a:cubicBezTo>
                      <a:cubicBezTo>
                        <a:pt x="11456" y="9440"/>
                        <a:pt x="11460" y="9419"/>
                        <a:pt x="11476" y="9389"/>
                      </a:cubicBezTo>
                      <a:cubicBezTo>
                        <a:pt x="11477" y="9388"/>
                        <a:pt x="11479" y="9385"/>
                        <a:pt x="11480" y="9383"/>
                      </a:cubicBezTo>
                      <a:cubicBezTo>
                        <a:pt x="11615" y="8967"/>
                        <a:pt x="11937" y="8045"/>
                        <a:pt x="12459" y="6574"/>
                      </a:cubicBezTo>
                      <a:cubicBezTo>
                        <a:pt x="12492" y="6481"/>
                        <a:pt x="12486" y="6494"/>
                        <a:pt x="12518" y="6403"/>
                      </a:cubicBezTo>
                      <a:cubicBezTo>
                        <a:pt x="12569" y="6261"/>
                        <a:pt x="12610" y="6152"/>
                        <a:pt x="12661" y="6012"/>
                      </a:cubicBezTo>
                      <a:cubicBezTo>
                        <a:pt x="13108" y="4757"/>
                        <a:pt x="13556" y="3510"/>
                        <a:pt x="13567" y="3499"/>
                      </a:cubicBezTo>
                      <a:cubicBezTo>
                        <a:pt x="13581" y="3487"/>
                        <a:pt x="13610" y="3490"/>
                        <a:pt x="13647" y="3499"/>
                      </a:cubicBezTo>
                      <a:cubicBezTo>
                        <a:pt x="13690" y="3458"/>
                        <a:pt x="13713" y="3404"/>
                        <a:pt x="13710" y="3328"/>
                      </a:cubicBezTo>
                      <a:cubicBezTo>
                        <a:pt x="13700" y="3273"/>
                        <a:pt x="13692" y="3236"/>
                        <a:pt x="13682" y="3171"/>
                      </a:cubicBezTo>
                      <a:lnTo>
                        <a:pt x="13682" y="3161"/>
                      </a:lnTo>
                      <a:lnTo>
                        <a:pt x="13633" y="2972"/>
                      </a:lnTo>
                      <a:close/>
                      <a:moveTo>
                        <a:pt x="12004" y="3142"/>
                      </a:moveTo>
                      <a:cubicBezTo>
                        <a:pt x="11768" y="4602"/>
                        <a:pt x="11513" y="6166"/>
                        <a:pt x="11271" y="7628"/>
                      </a:cubicBezTo>
                      <a:cubicBezTo>
                        <a:pt x="11271" y="7629"/>
                        <a:pt x="11268" y="7639"/>
                        <a:pt x="11268" y="7641"/>
                      </a:cubicBezTo>
                      <a:cubicBezTo>
                        <a:pt x="11258" y="7699"/>
                        <a:pt x="11237" y="7842"/>
                        <a:pt x="11219" y="7959"/>
                      </a:cubicBezTo>
                      <a:cubicBezTo>
                        <a:pt x="11201" y="8077"/>
                        <a:pt x="11176" y="8233"/>
                        <a:pt x="11164" y="8303"/>
                      </a:cubicBezTo>
                      <a:cubicBezTo>
                        <a:pt x="11150" y="8379"/>
                        <a:pt x="11152" y="8391"/>
                        <a:pt x="11167" y="8379"/>
                      </a:cubicBezTo>
                      <a:cubicBezTo>
                        <a:pt x="11287" y="7613"/>
                        <a:pt x="11420" y="6773"/>
                        <a:pt x="11584" y="5756"/>
                      </a:cubicBezTo>
                      <a:cubicBezTo>
                        <a:pt x="11795" y="4443"/>
                        <a:pt x="11857" y="4062"/>
                        <a:pt x="12004" y="3142"/>
                      </a:cubicBezTo>
                      <a:close/>
                      <a:moveTo>
                        <a:pt x="11198" y="10699"/>
                      </a:moveTo>
                      <a:lnTo>
                        <a:pt x="11181" y="10709"/>
                      </a:lnTo>
                      <a:lnTo>
                        <a:pt x="11327" y="10788"/>
                      </a:lnTo>
                      <a:cubicBezTo>
                        <a:pt x="11268" y="10754"/>
                        <a:pt x="11202" y="10715"/>
                        <a:pt x="11202" y="10709"/>
                      </a:cubicBezTo>
                      <a:cubicBezTo>
                        <a:pt x="11202" y="10709"/>
                        <a:pt x="11205" y="10706"/>
                        <a:pt x="11205" y="10706"/>
                      </a:cubicBezTo>
                      <a:cubicBezTo>
                        <a:pt x="11205" y="10705"/>
                        <a:pt x="11202" y="10701"/>
                        <a:pt x="11198" y="10699"/>
                      </a:cubicBezTo>
                      <a:close/>
                      <a:moveTo>
                        <a:pt x="9392" y="12672"/>
                      </a:moveTo>
                      <a:cubicBezTo>
                        <a:pt x="9400" y="12674"/>
                        <a:pt x="9409" y="12679"/>
                        <a:pt x="9413" y="12685"/>
                      </a:cubicBezTo>
                      <a:cubicBezTo>
                        <a:pt x="9422" y="12698"/>
                        <a:pt x="9417" y="12715"/>
                        <a:pt x="9403" y="12723"/>
                      </a:cubicBezTo>
                      <a:cubicBezTo>
                        <a:pt x="9388" y="12731"/>
                        <a:pt x="9370" y="12726"/>
                        <a:pt x="9361" y="12713"/>
                      </a:cubicBezTo>
                      <a:cubicBezTo>
                        <a:pt x="9352" y="12700"/>
                        <a:pt x="9357" y="12684"/>
                        <a:pt x="9371" y="12676"/>
                      </a:cubicBezTo>
                      <a:cubicBezTo>
                        <a:pt x="9378" y="12672"/>
                        <a:pt x="9385" y="12671"/>
                        <a:pt x="9392" y="12672"/>
                      </a:cubicBezTo>
                      <a:close/>
                      <a:moveTo>
                        <a:pt x="1570" y="15564"/>
                      </a:moveTo>
                      <a:cubicBezTo>
                        <a:pt x="1559" y="15560"/>
                        <a:pt x="1547" y="15567"/>
                        <a:pt x="1535" y="15570"/>
                      </a:cubicBezTo>
                      <a:cubicBezTo>
                        <a:pt x="1531" y="15573"/>
                        <a:pt x="1515" y="15581"/>
                        <a:pt x="1511" y="15583"/>
                      </a:cubicBezTo>
                      <a:cubicBezTo>
                        <a:pt x="1500" y="15592"/>
                        <a:pt x="1489" y="15601"/>
                        <a:pt x="1483" y="15614"/>
                      </a:cubicBezTo>
                      <a:cubicBezTo>
                        <a:pt x="1522" y="15594"/>
                        <a:pt x="1531" y="15584"/>
                        <a:pt x="1570" y="15564"/>
                      </a:cubicBezTo>
                      <a:close/>
                      <a:moveTo>
                        <a:pt x="1379" y="15649"/>
                      </a:moveTo>
                      <a:cubicBezTo>
                        <a:pt x="1370" y="15654"/>
                        <a:pt x="1331" y="15677"/>
                        <a:pt x="1323" y="15681"/>
                      </a:cubicBezTo>
                      <a:cubicBezTo>
                        <a:pt x="1308" y="15692"/>
                        <a:pt x="1294" y="15699"/>
                        <a:pt x="1282" y="15715"/>
                      </a:cubicBezTo>
                      <a:cubicBezTo>
                        <a:pt x="1278" y="15720"/>
                        <a:pt x="1275" y="15725"/>
                        <a:pt x="1271" y="15728"/>
                      </a:cubicBezTo>
                      <a:cubicBezTo>
                        <a:pt x="1338" y="15693"/>
                        <a:pt x="1334" y="15694"/>
                        <a:pt x="1407" y="15656"/>
                      </a:cubicBezTo>
                      <a:cubicBezTo>
                        <a:pt x="1405" y="15656"/>
                        <a:pt x="1401" y="15656"/>
                        <a:pt x="1400" y="15656"/>
                      </a:cubicBezTo>
                      <a:cubicBezTo>
                        <a:pt x="1393" y="15652"/>
                        <a:pt x="1388" y="15648"/>
                        <a:pt x="1379" y="15649"/>
                      </a:cubicBezTo>
                      <a:close/>
                      <a:moveTo>
                        <a:pt x="1156" y="15788"/>
                      </a:moveTo>
                      <a:cubicBezTo>
                        <a:pt x="1148" y="15789"/>
                        <a:pt x="1137" y="15793"/>
                        <a:pt x="1129" y="15801"/>
                      </a:cubicBezTo>
                      <a:cubicBezTo>
                        <a:pt x="1140" y="15795"/>
                        <a:pt x="1145" y="15794"/>
                        <a:pt x="1156" y="15788"/>
                      </a:cubicBezTo>
                      <a:close/>
                      <a:moveTo>
                        <a:pt x="9965" y="15826"/>
                      </a:moveTo>
                      <a:cubicBezTo>
                        <a:pt x="9944" y="15961"/>
                        <a:pt x="9925" y="16090"/>
                        <a:pt x="9903" y="16230"/>
                      </a:cubicBezTo>
                      <a:cubicBezTo>
                        <a:pt x="9922" y="16115"/>
                        <a:pt x="9943" y="15995"/>
                        <a:pt x="9969" y="15832"/>
                      </a:cubicBezTo>
                      <a:cubicBezTo>
                        <a:pt x="9968" y="15831"/>
                        <a:pt x="9966" y="15827"/>
                        <a:pt x="9965" y="15826"/>
                      </a:cubicBezTo>
                      <a:close/>
                      <a:moveTo>
                        <a:pt x="959" y="15867"/>
                      </a:moveTo>
                      <a:cubicBezTo>
                        <a:pt x="939" y="15877"/>
                        <a:pt x="925" y="15883"/>
                        <a:pt x="906" y="15892"/>
                      </a:cubicBezTo>
                      <a:cubicBezTo>
                        <a:pt x="908" y="15903"/>
                        <a:pt x="892" y="15920"/>
                        <a:pt x="875" y="15936"/>
                      </a:cubicBezTo>
                      <a:cubicBezTo>
                        <a:pt x="915" y="15915"/>
                        <a:pt x="953" y="15895"/>
                        <a:pt x="1000" y="15870"/>
                      </a:cubicBezTo>
                      <a:cubicBezTo>
                        <a:pt x="992" y="15870"/>
                        <a:pt x="986" y="15870"/>
                        <a:pt x="976" y="15867"/>
                      </a:cubicBezTo>
                      <a:cubicBezTo>
                        <a:pt x="968" y="15865"/>
                        <a:pt x="965" y="15869"/>
                        <a:pt x="959" y="15867"/>
                      </a:cubicBezTo>
                      <a:close/>
                      <a:moveTo>
                        <a:pt x="424" y="16173"/>
                      </a:moveTo>
                      <a:cubicBezTo>
                        <a:pt x="370" y="16195"/>
                        <a:pt x="323" y="16216"/>
                        <a:pt x="264" y="16236"/>
                      </a:cubicBezTo>
                      <a:cubicBezTo>
                        <a:pt x="60" y="16307"/>
                        <a:pt x="11" y="16338"/>
                        <a:pt x="0" y="16410"/>
                      </a:cubicBezTo>
                      <a:cubicBezTo>
                        <a:pt x="-2" y="16478"/>
                        <a:pt x="20" y="16567"/>
                        <a:pt x="66" y="16656"/>
                      </a:cubicBezTo>
                      <a:cubicBezTo>
                        <a:pt x="129" y="16765"/>
                        <a:pt x="236" y="16891"/>
                        <a:pt x="392" y="17041"/>
                      </a:cubicBezTo>
                      <a:cubicBezTo>
                        <a:pt x="469" y="17113"/>
                        <a:pt x="551" y="17190"/>
                        <a:pt x="649" y="17272"/>
                      </a:cubicBezTo>
                      <a:cubicBezTo>
                        <a:pt x="666" y="17286"/>
                        <a:pt x="678" y="17296"/>
                        <a:pt x="695" y="17310"/>
                      </a:cubicBezTo>
                      <a:cubicBezTo>
                        <a:pt x="824" y="17416"/>
                        <a:pt x="973" y="17531"/>
                        <a:pt x="1132" y="17651"/>
                      </a:cubicBezTo>
                      <a:cubicBezTo>
                        <a:pt x="1225" y="17720"/>
                        <a:pt x="1343" y="17802"/>
                        <a:pt x="1448" y="17878"/>
                      </a:cubicBezTo>
                      <a:cubicBezTo>
                        <a:pt x="1932" y="18223"/>
                        <a:pt x="2501" y="18599"/>
                        <a:pt x="3129" y="18983"/>
                      </a:cubicBezTo>
                      <a:cubicBezTo>
                        <a:pt x="3183" y="19015"/>
                        <a:pt x="3235" y="19048"/>
                        <a:pt x="3289" y="19081"/>
                      </a:cubicBezTo>
                      <a:cubicBezTo>
                        <a:pt x="3433" y="19168"/>
                        <a:pt x="3582" y="19256"/>
                        <a:pt x="3730" y="19343"/>
                      </a:cubicBezTo>
                      <a:cubicBezTo>
                        <a:pt x="4413" y="19736"/>
                        <a:pt x="5117" y="20110"/>
                        <a:pt x="5787" y="20441"/>
                      </a:cubicBezTo>
                      <a:cubicBezTo>
                        <a:pt x="6645" y="20853"/>
                        <a:pt x="7586" y="21261"/>
                        <a:pt x="8031" y="21401"/>
                      </a:cubicBezTo>
                      <a:cubicBezTo>
                        <a:pt x="8497" y="21548"/>
                        <a:pt x="8886" y="21598"/>
                        <a:pt x="9017" y="21533"/>
                      </a:cubicBezTo>
                      <a:cubicBezTo>
                        <a:pt x="9067" y="21483"/>
                        <a:pt x="9113" y="21230"/>
                        <a:pt x="9076" y="21221"/>
                      </a:cubicBezTo>
                      <a:cubicBezTo>
                        <a:pt x="9076" y="21222"/>
                        <a:pt x="9073" y="21255"/>
                        <a:pt x="9073" y="21256"/>
                      </a:cubicBezTo>
                      <a:cubicBezTo>
                        <a:pt x="9061" y="21267"/>
                        <a:pt x="9017" y="21221"/>
                        <a:pt x="8975" y="21155"/>
                      </a:cubicBezTo>
                      <a:cubicBezTo>
                        <a:pt x="8863" y="20977"/>
                        <a:pt x="8240" y="20431"/>
                        <a:pt x="7749" y="20075"/>
                      </a:cubicBezTo>
                      <a:cubicBezTo>
                        <a:pt x="7047" y="19566"/>
                        <a:pt x="6210" y="19031"/>
                        <a:pt x="5346" y="18528"/>
                      </a:cubicBezTo>
                      <a:cubicBezTo>
                        <a:pt x="5345" y="18528"/>
                        <a:pt x="5346" y="18525"/>
                        <a:pt x="5346" y="18525"/>
                      </a:cubicBezTo>
                      <a:cubicBezTo>
                        <a:pt x="5345" y="18524"/>
                        <a:pt x="5343" y="18525"/>
                        <a:pt x="5342" y="18525"/>
                      </a:cubicBezTo>
                      <a:cubicBezTo>
                        <a:pt x="4557" y="18068"/>
                        <a:pt x="3754" y="17642"/>
                        <a:pt x="3001" y="17281"/>
                      </a:cubicBezTo>
                      <a:cubicBezTo>
                        <a:pt x="2825" y="17199"/>
                        <a:pt x="2650" y="17118"/>
                        <a:pt x="2431" y="17019"/>
                      </a:cubicBezTo>
                      <a:cubicBezTo>
                        <a:pt x="2424" y="17016"/>
                        <a:pt x="2418" y="17013"/>
                        <a:pt x="2410" y="17010"/>
                      </a:cubicBezTo>
                      <a:cubicBezTo>
                        <a:pt x="2387" y="16999"/>
                        <a:pt x="2375" y="16995"/>
                        <a:pt x="2351" y="16984"/>
                      </a:cubicBezTo>
                      <a:cubicBezTo>
                        <a:pt x="2178" y="16907"/>
                        <a:pt x="2063" y="16858"/>
                        <a:pt x="1924" y="16798"/>
                      </a:cubicBezTo>
                      <a:cubicBezTo>
                        <a:pt x="1695" y="16703"/>
                        <a:pt x="1472" y="16615"/>
                        <a:pt x="1268" y="16543"/>
                      </a:cubicBezTo>
                      <a:cubicBezTo>
                        <a:pt x="889" y="16408"/>
                        <a:pt x="509" y="16306"/>
                        <a:pt x="382" y="16306"/>
                      </a:cubicBezTo>
                      <a:cubicBezTo>
                        <a:pt x="325" y="16306"/>
                        <a:pt x="300" y="16293"/>
                        <a:pt x="302" y="16271"/>
                      </a:cubicBezTo>
                      <a:cubicBezTo>
                        <a:pt x="301" y="16271"/>
                        <a:pt x="292" y="16268"/>
                        <a:pt x="292" y="16268"/>
                      </a:cubicBezTo>
                      <a:cubicBezTo>
                        <a:pt x="285" y="16263"/>
                        <a:pt x="300" y="16247"/>
                        <a:pt x="330" y="16227"/>
                      </a:cubicBezTo>
                      <a:cubicBezTo>
                        <a:pt x="331" y="16226"/>
                        <a:pt x="332" y="16227"/>
                        <a:pt x="333" y="16227"/>
                      </a:cubicBezTo>
                      <a:cubicBezTo>
                        <a:pt x="334" y="16227"/>
                        <a:pt x="343" y="16221"/>
                        <a:pt x="344" y="16221"/>
                      </a:cubicBezTo>
                      <a:cubicBezTo>
                        <a:pt x="365" y="16207"/>
                        <a:pt x="386" y="16194"/>
                        <a:pt x="424" y="16173"/>
                      </a:cubicBezTo>
                      <a:close/>
                    </a:path>
                  </a:pathLst>
                </a:cu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82" name="線條"/>
                <p:cNvSpPr/>
                <p:nvPr/>
              </p:nvSpPr>
              <p:spPr>
                <a:xfrm flipV="1">
                  <a:off x="1553793" y="653370"/>
                  <a:ext cx="402745" cy="266828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583" name="線條"/>
                <p:cNvSpPr/>
                <p:nvPr/>
              </p:nvSpPr>
              <p:spPr>
                <a:xfrm flipV="1">
                  <a:off x="576684" y="1320075"/>
                  <a:ext cx="2356962" cy="135118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5" name="矩形"/>
                  <p:cNvSpPr txBox="1"/>
                  <p:nvPr/>
                </p:nvSpPr>
                <p:spPr>
                  <a:xfrm>
                    <a:off x="186176" y="3423765"/>
                    <a:ext cx="2784838" cy="79234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>
                    <a:outerShdw blurRad="50800" dist="25400" dir="3600000" rotWithShape="0">
                      <a:srgbClr val="D5D5D5">
                        <a:alpha val="70000"/>
                      </a:srgbClr>
                    </a:outerShdw>
                  </a:effectLst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25400" tIns="25400" rIns="25400" bIns="25400" numCol="1" anchor="ctr">
                    <a:noAutofit/>
                  </a:bodyPr>
                  <a:lstStyle>
                    <a:lvl1pPr>
                      <a:defRPr sz="50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sz="2275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2275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bar>
                            <m:barPr>
                              <m:pos m:val="top"/>
                              <m:ctrlP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sz="2275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bar>
                        </m:oMath>
                      </m:oMathPara>
                    </a14:m>
                    <a:endParaRPr sz="2500"/>
                  </a:p>
                </p:txBody>
              </p:sp>
            </mc:Choice>
            <mc:Fallback xmlns="">
              <p:sp>
                <p:nvSpPr>
                  <p:cNvPr id="1585" name="矩形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176" y="3423765"/>
                    <a:ext cx="2784838" cy="79234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blurRad="50800" dist="25400" dir="3600000" rotWithShape="0">
                      <a:srgbClr val="D5D5D5">
                        <a:alpha val="70000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588" name="√s ≥ 183 GeV"/>
          <p:cNvSpPr txBox="1"/>
          <p:nvPr/>
        </p:nvSpPr>
        <p:spPr>
          <a:xfrm>
            <a:off x="2686611" y="1167237"/>
            <a:ext cx="2310353" cy="658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5000" b="1">
                <a:solidFill>
                  <a:schemeClr val="accent1">
                    <a:lumOff val="-135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500"/>
              <a:t>√s ≥ 183 GeV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elected list of analy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Selected list of analyses</a:t>
            </a:r>
            <a:r>
              <a:rPr sz="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07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240462" y="6437458"/>
            <a:ext cx="379077" cy="3676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101" tIns="45101" rIns="45101" bIns="45101" rtlCol="0" anchor="ctr"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071" name="e+e-…"/>
          <p:cNvSpPr txBox="1"/>
          <p:nvPr/>
        </p:nvSpPr>
        <p:spPr>
          <a:xfrm>
            <a:off x="1636216" y="1090564"/>
            <a:ext cx="8149667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e</a:t>
            </a:r>
            <a:r>
              <a:rPr sz="2000" baseline="31999"/>
              <a:t>+</a:t>
            </a:r>
            <a:r>
              <a:rPr sz="2000"/>
              <a:t>e</a:t>
            </a:r>
            <a:r>
              <a:rPr sz="2000" baseline="31999"/>
              <a:t>-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000000"/>
                </a:solidFill>
              </a:rPr>
              <a:t>•ALEPH LEP1 (91 GeV)                 </a:t>
            </a:r>
            <a:r>
              <a:rPr sz="2000">
                <a:solidFill>
                  <a:schemeClr val="accent1">
                    <a:lumOff val="-13575"/>
                  </a:schemeClr>
                </a:solidFill>
                <a:hlinkClick r:id="rId2"/>
              </a:rPr>
              <a:t>PRL 123 (2019) 21, 212002</a:t>
            </a:r>
            <a:endParaRPr sz="20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000000"/>
                </a:solidFill>
              </a:rPr>
              <a:t>•ALEPH LEP2 (183-209 GeV):       </a:t>
            </a:r>
            <a:r>
              <a:rPr sz="2000">
                <a:solidFill>
                  <a:schemeClr val="accent1">
                    <a:lumOff val="-13575"/>
                  </a:schemeClr>
                </a:solidFill>
                <a:hlinkClick r:id="rId3"/>
              </a:rPr>
              <a:t>Phys. Lett. B 856, 138957 (2024)</a:t>
            </a:r>
            <a:endParaRPr sz="20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•Belle Off-resonance 10.52 </a:t>
            </a:r>
            <a:r>
              <a:rPr sz="2000" i="1"/>
              <a:t>GeV</a:t>
            </a:r>
            <a:r>
              <a:rPr sz="2000"/>
              <a:t> :  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4"/>
              </a:rPr>
              <a:t>PRL 128 (2022) 14, 142005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•Belle On-resonance (Y(4S)):   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" action="ppaction://noaction"/>
              </a:rPr>
              <a:t>JHEP 03 (2023) 171</a:t>
            </a: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u="sng">
              <a:solidFill>
                <a:srgbClr val="0000EE"/>
              </a:solidFill>
              <a:uFill>
                <a:solidFill>
                  <a:srgbClr val="0000EE"/>
                </a:solidFill>
              </a:uFill>
              <a:hlinkClick r:id="" action="ppaction://noactio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b="1"/>
              <a:t>γp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•CMS pPb photonuclear:           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5"/>
              </a:rPr>
              <a:t>PLB 844 (2023) 137905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•ZEUS ep neutral current DIS:  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6"/>
              </a:rPr>
              <a:t>JHEP 04 (2020) 070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•ZEUS ep photonuclear:           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7"/>
              </a:rPr>
              <a:t>JHEP 12 (2021) 102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•H1 ep neutral current DIS:  (preliminary)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8"/>
              </a:rPr>
              <a:t>H1prelim-20-033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marL="493713" defTabSz="228600"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γPb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•ATLAS PbPb photonuclear:           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" action="ppaction://noaction"/>
              </a:rPr>
              <a:t>PRC 104 (2021) 1, 014903</a:t>
            </a: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u="sng">
              <a:solidFill>
                <a:srgbClr val="0000EE"/>
              </a:solidFill>
              <a:uFill>
                <a:solidFill>
                  <a:srgbClr val="0000EE"/>
                </a:solidFill>
              </a:uFill>
              <a:hlinkClick r:id="" action="ppaction://noactio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b="1"/>
              <a:t>pp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000000"/>
                </a:solidFill>
              </a:rPr>
              <a:t>•ALICE MB:                                      </a:t>
            </a:r>
            <a:r>
              <a:rPr sz="2000">
                <a:solidFill>
                  <a:schemeClr val="accent1">
                    <a:lumOff val="-13575"/>
                  </a:schemeClr>
                </a:solidFill>
                <a:hlinkClick r:id="rId9"/>
              </a:rPr>
              <a:t>https://arxiv.org/pdf/2311.14357.pdf</a:t>
            </a:r>
            <a:endParaRPr sz="20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•CMS Single Jet in pp:                     </a:t>
            </a:r>
            <a:r>
              <a:rPr sz="2000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10"/>
              </a:rPr>
              <a:t>CMS-HIN-21-013 arXiv:2312.17103</a:t>
            </a:r>
            <a:endParaRPr sz="20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3B4D-756E-4AAF-8162-FCD2509D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“Ridge” in pp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851AD-2ACD-423A-A6AA-4CF62B6B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93535" cy="4351338"/>
          </a:xfrm>
        </p:spPr>
        <p:txBody>
          <a:bodyPr/>
          <a:lstStyle/>
          <a:p>
            <a:r>
              <a:rPr lang="en-US" dirty="0"/>
              <a:t>Also observed in high-multiplicity pp collisions at the LHC in 2012</a:t>
            </a:r>
          </a:p>
          <a:p>
            <a:r>
              <a:rPr lang="en-US" dirty="0"/>
              <a:t>Initial-state anisotropy may create ridge in this case</a:t>
            </a:r>
          </a:p>
          <a:p>
            <a:pPr lvl="1"/>
            <a:r>
              <a:rPr lang="en-US" dirty="0"/>
              <a:t>System thought to be too small to produce collective interactions</a:t>
            </a:r>
          </a:p>
        </p:txBody>
      </p:sp>
      <p:pic>
        <p:nvPicPr>
          <p:cNvPr id="4" name="群組" descr="群組">
            <a:extLst>
              <a:ext uri="{FF2B5EF4-FFF2-40B4-BE49-F238E27FC236}">
                <a16:creationId xmlns:a16="http://schemas.microsoft.com/office/drawing/2014/main" id="{3C12B533-6C3E-4347-9343-AD694DBC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7" t="43126" r="64796" b="8424"/>
          <a:stretch>
            <a:fillRect/>
          </a:stretch>
        </p:blipFill>
        <p:spPr>
          <a:xfrm>
            <a:off x="5938566" y="1690688"/>
            <a:ext cx="4838824" cy="394152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F2FC0-6CCD-4FEF-B5FE-7741F9E56027}"/>
              </a:ext>
            </a:extLst>
          </p:cNvPr>
          <p:cNvSpPr txBox="1"/>
          <p:nvPr/>
        </p:nvSpPr>
        <p:spPr>
          <a:xfrm>
            <a:off x="6997046" y="5632210"/>
            <a:ext cx="3780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>
              <a:defRPr sz="3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dirty="0">
                <a:solidFill>
                  <a:schemeClr val="accent1"/>
                </a:solidFill>
              </a:rPr>
              <a:t>[CMS: </a:t>
            </a:r>
            <a:r>
              <a:rPr lang="en-US" sz="2000" u="sng" dirty="0">
                <a:solidFill>
                  <a:schemeClr val="accent1"/>
                </a:solidFill>
                <a:hlinkClick r:id="rId3"/>
              </a:rPr>
              <a:t>JHEP 1009 (2010) 091 </a:t>
            </a:r>
            <a:r>
              <a:rPr lang="en-US" sz="20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BB9DE-E2C9-44D9-8948-1B7E1288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63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High quality archived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 quality archived data</a:t>
            </a:r>
          </a:p>
        </p:txBody>
      </p:sp>
      <p:pic>
        <p:nvPicPr>
          <p:cNvPr id="2078" name="LEP1_1993_21655_4906.mov" descr="LEP1_1993_21655_4906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1945" y="1214706"/>
            <a:ext cx="5074726" cy="3992829"/>
          </a:xfrm>
          <a:prstGeom prst="rect">
            <a:avLst/>
          </a:prstGeom>
          <a:ln w="12700">
            <a:miter lim="400000"/>
          </a:ln>
        </p:spPr>
      </p:pic>
      <p:sp>
        <p:nvSpPr>
          <p:cNvPr id="2079" name="Big thanks to ALEPH collaboration and MIT open data"/>
          <p:cNvSpPr txBox="1"/>
          <p:nvPr/>
        </p:nvSpPr>
        <p:spPr>
          <a:xfrm>
            <a:off x="2227898" y="5963281"/>
            <a:ext cx="7453965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00"/>
              <a:t>Big thanks to ALEPH collaboration and MIT open data</a:t>
            </a:r>
          </a:p>
        </p:txBody>
      </p:sp>
      <p:grpSp>
        <p:nvGrpSpPr>
          <p:cNvPr id="2084" name="群組"/>
          <p:cNvGrpSpPr/>
          <p:nvPr/>
        </p:nvGrpSpPr>
        <p:grpSpPr>
          <a:xfrm>
            <a:off x="3685467" y="972057"/>
            <a:ext cx="7586313" cy="4954079"/>
            <a:chOff x="0" y="0"/>
            <a:chExt cx="15172624" cy="9908155"/>
          </a:xfrm>
        </p:grpSpPr>
        <p:sp>
          <p:nvSpPr>
            <p:cNvPr id="2080" name="Published results can be reproduced"/>
            <p:cNvSpPr txBox="1"/>
            <p:nvPr/>
          </p:nvSpPr>
          <p:spPr>
            <a:xfrm>
              <a:off x="0" y="8792918"/>
              <a:ext cx="13153543" cy="1115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5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2500">
                  <a:solidFill>
                    <a:srgbClr val="00882B"/>
                  </a:solidFill>
                </a:rPr>
                <a:t>Published results</a:t>
              </a:r>
              <a:r>
                <a:rPr sz="2500"/>
                <a:t> can be </a:t>
              </a:r>
              <a:r>
                <a:rPr sz="2500">
                  <a:solidFill>
                    <a:srgbClr val="C82506"/>
                  </a:solidFill>
                </a:rPr>
                <a:t>reproduced</a:t>
              </a:r>
            </a:p>
          </p:txBody>
        </p:sp>
        <p:pic>
          <p:nvPicPr>
            <p:cNvPr id="2081" name="Screen Shot 2022-07-06 at 09.40.38.png" descr="Screen Shot 2022-07-06 at 09.40.38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8134" y="921279"/>
              <a:ext cx="7588455" cy="7602909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89" name="連接線"/>
            <p:cNvSpPr/>
            <p:nvPr/>
          </p:nvSpPr>
          <p:spPr>
            <a:xfrm>
              <a:off x="7759154" y="8119257"/>
              <a:ext cx="813670" cy="90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499" y="17801"/>
                    <a:pt x="16699" y="10601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 sz="900"/>
            </a:p>
          </p:txBody>
        </p:sp>
        <p:sp>
          <p:nvSpPr>
            <p:cNvPr id="2083" name="Badea, Komiske, Metodiev, Thaler, Nachman, Lee, paper in preparation"/>
            <p:cNvSpPr txBox="1"/>
            <p:nvPr/>
          </p:nvSpPr>
          <p:spPr>
            <a:xfrm>
              <a:off x="8966778" y="0"/>
              <a:ext cx="6205847" cy="9900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2200">
                  <a:solidFill>
                    <a:srgbClr val="53585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100"/>
                <a:t>Badea, Komiske, Metodiev, Thaler, Nachman, Lee, paper in preparation</a:t>
              </a:r>
            </a:p>
          </p:txBody>
        </p:sp>
      </p:grpSp>
      <p:sp>
        <p:nvSpPr>
          <p:cNvPr id="2085" name="ALEPH: EPJC 35 (2004) 456"/>
          <p:cNvSpPr txBox="1"/>
          <p:nvPr/>
        </p:nvSpPr>
        <p:spPr>
          <a:xfrm>
            <a:off x="48792" y="5262747"/>
            <a:ext cx="294311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 sz="360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ALEPH: EPJC 35 (2004) 456</a:t>
            </a:r>
          </a:p>
        </p:txBody>
      </p:sp>
      <p:sp>
        <p:nvSpPr>
          <p:cNvPr id="2086" name="(link to animation)"/>
          <p:cNvSpPr txBox="1"/>
          <p:nvPr/>
        </p:nvSpPr>
        <p:spPr>
          <a:xfrm>
            <a:off x="2334153" y="4670163"/>
            <a:ext cx="1138133" cy="24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66">
              <a:defRPr sz="2200">
                <a:solidFill>
                  <a:srgbClr val="A6AAA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100"/>
              <a:t>(</a:t>
            </a:r>
            <a:r>
              <a:rPr sz="1100" u="sng">
                <a:noFill/>
                <a:hlinkClick r:id="rId6"/>
              </a:rPr>
              <a:t>link</a:t>
            </a:r>
            <a:r>
              <a:rPr sz="1100"/>
              <a:t> to animation)</a:t>
            </a:r>
          </a:p>
        </p:txBody>
      </p:sp>
      <p:sp>
        <p:nvSpPr>
          <p:cNvPr id="2087" name="(slides from BOOST 2022…"/>
          <p:cNvSpPr txBox="1"/>
          <p:nvPr/>
        </p:nvSpPr>
        <p:spPr>
          <a:xfrm>
            <a:off x="8168857" y="-134362"/>
            <a:ext cx="3948913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4" indent="635000" algn="r" defTabSz="410766">
              <a:defRPr sz="2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300" dirty="0"/>
              <a:t>                                                                                                                    </a:t>
            </a:r>
            <a:r>
              <a:rPr sz="1600" dirty="0"/>
              <a:t>(slides from BOOST 2022 </a:t>
            </a:r>
            <a:endParaRPr sz="1300" dirty="0"/>
          </a:p>
          <a:p>
            <a:pPr lvl="4" indent="635000" algn="r" defTabSz="410766">
              <a:defRPr sz="2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300" dirty="0"/>
              <a:t>by Yi Chen)</a:t>
            </a:r>
          </a:p>
        </p:txBody>
      </p:sp>
      <p:sp>
        <p:nvSpPr>
          <p:cNvPr id="208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240462" y="6437458"/>
            <a:ext cx="379077" cy="3676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101" tIns="45101" rIns="45101" bIns="45101" rtlCol="0" anchor="ctr"/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7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2092" name="截圖 2022-01-09 上午11.48.18.png" descr="截圖 2022-01-09 上午11.48.18.png"/>
          <p:cNvPicPr>
            <a:picLocks noChangeAspect="1"/>
          </p:cNvPicPr>
          <p:nvPr/>
        </p:nvPicPr>
        <p:blipFill>
          <a:blip r:embed="rId2"/>
          <a:srcRect b="9209"/>
          <a:stretch>
            <a:fillRect/>
          </a:stretch>
        </p:blipFill>
        <p:spPr>
          <a:xfrm>
            <a:off x="-968557" y="1837395"/>
            <a:ext cx="6154657" cy="4161754"/>
          </a:xfrm>
          <a:prstGeom prst="rect">
            <a:avLst/>
          </a:prstGeom>
          <a:ln w="12700">
            <a:miter lim="400000"/>
          </a:ln>
        </p:spPr>
      </p:pic>
      <p:sp>
        <p:nvSpPr>
          <p:cNvPr id="2093" name="Year v.s. √s v.s. int. L"/>
          <p:cNvSpPr txBox="1"/>
          <p:nvPr/>
        </p:nvSpPr>
        <p:spPr>
          <a:xfrm>
            <a:off x="1049251" y="1664102"/>
            <a:ext cx="2749151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4000" b="1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defRPr>
            </a:pPr>
            <a:r>
              <a:rPr sz="2000"/>
              <a:t>Year </a:t>
            </a:r>
            <a:r>
              <a:rPr sz="2000">
                <a:latin typeface="Apple Chancery"/>
                <a:ea typeface="Apple Chancery"/>
                <a:cs typeface="Apple Chancery"/>
                <a:sym typeface="Apple Chancery"/>
              </a:rPr>
              <a:t>v.s.</a:t>
            </a:r>
            <a:r>
              <a:rPr sz="2000"/>
              <a:t> √s </a:t>
            </a:r>
            <a:r>
              <a:rPr sz="2000">
                <a:latin typeface="Apple Chancery"/>
                <a:ea typeface="Apple Chancery"/>
                <a:cs typeface="Apple Chancery"/>
                <a:sym typeface="Apple Chancery"/>
              </a:rPr>
              <a:t>v.s.</a:t>
            </a:r>
            <a:r>
              <a:rPr sz="2000"/>
              <a:t> int. L</a:t>
            </a:r>
          </a:p>
        </p:txBody>
      </p:sp>
      <p:grpSp>
        <p:nvGrpSpPr>
          <p:cNvPr id="2101" name="群組"/>
          <p:cNvGrpSpPr/>
          <p:nvPr/>
        </p:nvGrpSpPr>
        <p:grpSpPr>
          <a:xfrm>
            <a:off x="3604770" y="1657746"/>
            <a:ext cx="6887460" cy="4846994"/>
            <a:chOff x="0" y="98127"/>
            <a:chExt cx="13774918" cy="9693986"/>
          </a:xfrm>
        </p:grpSpPr>
        <p:pic>
          <p:nvPicPr>
            <p:cNvPr id="2094" name="截圖 2022-01-09 下午2.09.17.png" descr="截圖 2022-01-09 下午2.09.17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4612"/>
              <a:ext cx="8403644" cy="920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5" name="√s v.s. X-section"/>
            <p:cNvSpPr txBox="1"/>
            <p:nvPr/>
          </p:nvSpPr>
          <p:spPr>
            <a:xfrm>
              <a:off x="1994268" y="98127"/>
              <a:ext cx="3997889" cy="718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sz="4000" b="1">
                  <a:solidFill>
                    <a:schemeClr val="accent2">
                      <a:hueOff val="192982"/>
                      <a:satOff val="17755"/>
                      <a:lumOff val="-28483"/>
                    </a:schemeClr>
                  </a:solidFill>
                </a:defRPr>
              </a:pPr>
              <a:r>
                <a:rPr sz="2000"/>
                <a:t>√s </a:t>
              </a:r>
              <a:r>
                <a:rPr sz="2000">
                  <a:latin typeface="Apple Chancery"/>
                  <a:ea typeface="Apple Chancery"/>
                  <a:cs typeface="Apple Chancery"/>
                  <a:sym typeface="Apple Chancery"/>
                </a:rPr>
                <a:t>v.s.</a:t>
              </a:r>
              <a:r>
                <a:rPr sz="2000"/>
                <a:t> X-section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6" name="Hadronic   production"/>
                <p:cNvSpPr txBox="1"/>
                <p:nvPr/>
              </p:nvSpPr>
              <p:spPr>
                <a:xfrm>
                  <a:off x="8373485" y="4000654"/>
                  <a:ext cx="5401433" cy="734048"/>
                </a:xfrm>
                <a:prstGeom prst="rect">
                  <a:avLst/>
                </a:prstGeom>
                <a:solidFill>
                  <a:schemeClr val="accent6">
                    <a:satOff val="-20754"/>
                    <a:lumOff val="-16738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spAutoFit/>
                </a:bodyPr>
                <a:lstStyle/>
                <a:p>
                  <a:pPr defTabSz="412750">
                    <a:defRPr sz="3500" b="1">
                      <a:solidFill>
                        <a:srgbClr val="FFFFFF"/>
                      </a:solidFill>
                    </a:defRPr>
                  </a:pPr>
                  <a:r>
                    <a:rPr sz="1750"/>
                    <a:t>Hadronic </a:t>
                  </a:r>
                  <a14:m>
                    <m:oMath xmlns:m="http://schemas.openxmlformats.org/officeDocument/2006/math">
                      <m:r>
                        <a:rPr sz="2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bar>
                        <m:barPr>
                          <m:pos m:val="top"/>
                          <m:ctrlPr>
                            <a:rPr sz="2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2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bar>
                    </m:oMath>
                  </a14:m>
                  <a:r>
                    <a:rPr sz="1750"/>
                    <a:t> production</a:t>
                  </a:r>
                </a:p>
              </p:txBody>
            </p:sp>
          </mc:Choice>
          <mc:Fallback xmlns="">
            <p:sp>
              <p:nvSpPr>
                <p:cNvPr id="2096" name="Hadronic   produc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3485" y="4000654"/>
                  <a:ext cx="5401433" cy="734048"/>
                </a:xfrm>
                <a:prstGeom prst="rect">
                  <a:avLst/>
                </a:prstGeom>
                <a:blipFill>
                  <a:blip r:embed="rId4"/>
                  <a:stretch>
                    <a:fillRect l="-4063" b="-30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97" name="Four fermion processes"/>
            <p:cNvSpPr txBox="1"/>
            <p:nvPr/>
          </p:nvSpPr>
          <p:spPr>
            <a:xfrm>
              <a:off x="8373485" y="5249896"/>
              <a:ext cx="5401433" cy="641202"/>
            </a:xfrm>
            <a:prstGeom prst="rect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Four fermion processes</a:t>
              </a:r>
            </a:p>
          </p:txBody>
        </p:sp>
        <p:sp>
          <p:nvSpPr>
            <p:cNvPr id="2098" name="two-photon processes"/>
            <p:cNvSpPr txBox="1"/>
            <p:nvPr/>
          </p:nvSpPr>
          <p:spPr>
            <a:xfrm>
              <a:off x="1289612" y="5271352"/>
              <a:ext cx="2934616" cy="1179810"/>
            </a:xfrm>
            <a:prstGeom prst="rect">
              <a:avLst/>
            </a:prstGeom>
            <a:solidFill>
              <a:schemeClr val="accent5">
                <a:alpha val="6710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two-photon processes</a:t>
              </a:r>
            </a:p>
          </p:txBody>
        </p:sp>
        <p:pic>
          <p:nvPicPr>
            <p:cNvPr id="2099" name="線條 線條" descr="線條 線條"/>
            <p:cNvPicPr>
              <a:picLocks/>
            </p:cNvPicPr>
            <p:nvPr/>
          </p:nvPicPr>
          <p:blipFill>
            <a:blip r:embed="rId5">
              <a:alphaModFix amt="72864"/>
            </a:blip>
            <a:stretch>
              <a:fillRect/>
            </a:stretch>
          </p:blipFill>
          <p:spPr>
            <a:xfrm rot="16200000">
              <a:off x="5402629" y="7219967"/>
              <a:ext cx="2433810" cy="639616"/>
            </a:xfrm>
            <a:prstGeom prst="rect">
              <a:avLst/>
            </a:prstGeom>
            <a:effectLst/>
          </p:spPr>
        </p:pic>
      </p:grpSp>
      <p:grpSp>
        <p:nvGrpSpPr>
          <p:cNvPr id="2104" name="截圖 2022-01-23 下午4.41.24.png"/>
          <p:cNvGrpSpPr/>
          <p:nvPr/>
        </p:nvGrpSpPr>
        <p:grpSpPr>
          <a:xfrm>
            <a:off x="8054819" y="4796875"/>
            <a:ext cx="4285545" cy="1079157"/>
            <a:chOff x="0" y="0"/>
            <a:chExt cx="8571087" cy="2158312"/>
          </a:xfrm>
        </p:grpSpPr>
        <p:pic>
          <p:nvPicPr>
            <p:cNvPr id="2103" name="截圖 2022-01-23 下午4.41.24.png" descr="截圖 2022-01-23 下午4.41.2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8317088" cy="18281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2" name="截圖 2022-01-23 下午4.41.24.png" descr="截圖 2022-01-23 下午4.41.24.pn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571088" cy="2158313"/>
            </a:xfrm>
            <a:prstGeom prst="rect">
              <a:avLst/>
            </a:prstGeom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05" name="Diverse decay channels above   = 180 GeV"/>
              <p:cNvSpPr txBox="1"/>
              <p:nvPr/>
            </p:nvSpPr>
            <p:spPr>
              <a:xfrm>
                <a:off x="8281247" y="5664669"/>
                <a:ext cx="3528591" cy="14362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>
                  <a:defRPr sz="6000">
                    <a:solidFill>
                      <a:schemeClr val="accent4">
                        <a:hueOff val="-1247790"/>
                        <a:lumOff val="-12326"/>
                      </a:schemeClr>
                    </a:solidFill>
                    <a:latin typeface="나눔손글씨 붓"/>
                    <a:ea typeface="나눔손글씨 붓"/>
                    <a:cs typeface="나눔손글씨 붓"/>
                    <a:sym typeface="나눔손글씨 붓"/>
                  </a:defRPr>
                </a:pPr>
                <a:r>
                  <a:rPr sz="3000"/>
                  <a:t>Diverse decay channels above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175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sz="175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sz="3000"/>
                  <a:t> = 180 GeV</a:t>
                </a:r>
                <a:endParaRPr sz="1500">
                  <a:solidFill>
                    <a:srgbClr val="F27200"/>
                  </a:solidFill>
                </a:endParaRPr>
              </a:p>
            </p:txBody>
          </p:sp>
        </mc:Choice>
        <mc:Fallback xmlns="">
          <p:sp>
            <p:nvSpPr>
              <p:cNvPr id="2105" name="Diverse decay channels above   = 180 G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247" y="5664669"/>
                <a:ext cx="3528591" cy="1436291"/>
              </a:xfrm>
              <a:prstGeom prst="rect">
                <a:avLst/>
              </a:prstGeom>
              <a:blipFill>
                <a:blip r:embed="rId8"/>
                <a:stretch>
                  <a:fillRect l="-5872" t="-6356" r="-9499" b="-139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6" name="QED processes"/>
          <p:cNvSpPr txBox="1"/>
          <p:nvPr/>
        </p:nvSpPr>
        <p:spPr>
          <a:xfrm>
            <a:off x="4249576" y="3753716"/>
            <a:ext cx="1467308" cy="320601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  <a:alpha val="67107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3500" b="1">
                <a:solidFill>
                  <a:srgbClr val="FFFFFF"/>
                </a:solidFill>
              </a:defRPr>
            </a:lvl1pPr>
          </a:lstStyle>
          <a:p>
            <a:r>
              <a:rPr sz="1750"/>
              <a:t>QED processes</a:t>
            </a:r>
          </a:p>
        </p:txBody>
      </p:sp>
      <p:sp>
        <p:nvSpPr>
          <p:cNvPr id="2107" name="LEP-II data &amp; MC processes"/>
          <p:cNvSpPr txBox="1"/>
          <p:nvPr/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normAutofit/>
          </a:bodyPr>
          <a:lstStyle>
            <a:lvl1pPr defTabSz="914400">
              <a:lnSpc>
                <a:spcPct val="90000"/>
              </a:lnSpc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700"/>
              <a:t> LEP-II data &amp; MC processes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09" name="Acceptance Polar angle of sphericity axis: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380779" y="2154865"/>
                <a:ext cx="3346428" cy="2548270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 marL="0" indent="0">
                  <a:spcBef>
                    <a:spcPts val="3500"/>
                  </a:spcBef>
                  <a:buNone/>
                </a:pPr>
                <a:r>
                  <a:rPr b="1"/>
                  <a:t>Acceptance</a:t>
                </a:r>
                <a:br/>
                <a:r>
                  <a:t>Polar angle of sphericity axis: </a:t>
                </a:r>
                <a14:m>
                  <m:oMath xmlns:m="http://schemas.openxmlformats.org/officeDocument/2006/math"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36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29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/>
              </a:p>
              <a:p>
                <a:pPr marL="0" indent="0">
                  <a:spcBef>
                    <a:spcPts val="3500"/>
                  </a:spcBef>
                  <a:buNone/>
                </a:pPr>
                <a:r>
                  <a:rPr b="1"/>
                  <a:t>Hadronic event selection</a:t>
                </a:r>
                <a:br>
                  <a:rPr b="1"/>
                </a:br>
                <a:r>
                  <a:t>≥ 5 tracks</a:t>
                </a:r>
                <a:b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chgd</m:t>
                          </m:r>
                          <m: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m:rPr>
                          <m:sty m:val="p"/>
                        </m:rP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sz="1600"/>
              </a:p>
            </p:txBody>
          </p:sp>
        </mc:Choice>
        <mc:Fallback xmlns="">
          <p:sp>
            <p:nvSpPr>
              <p:cNvPr id="2109" name="Acceptance Polar angle of sphericity axis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380779" y="2154865"/>
                <a:ext cx="3346428" cy="2548270"/>
              </a:xfrm>
              <a:prstGeom prst="rect">
                <a:avLst/>
              </a:prstGeom>
              <a:blipFill>
                <a:blip r:embed="rId2"/>
                <a:stretch>
                  <a:fillRect l="-2368" t="-2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2118" name="群組"/>
          <p:cNvGrpSpPr/>
          <p:nvPr/>
        </p:nvGrpSpPr>
        <p:grpSpPr>
          <a:xfrm>
            <a:off x="3604770" y="1900989"/>
            <a:ext cx="6887460" cy="4603751"/>
            <a:chOff x="0" y="0"/>
            <a:chExt cx="13774918" cy="9207500"/>
          </a:xfrm>
        </p:grpSpPr>
        <p:pic>
          <p:nvPicPr>
            <p:cNvPr id="2111" name="截圖 2022-01-09 下午2.09.17.png" descr="截圖 2022-01-09 下午2.09.17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403644" cy="920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2" name="Hadronic   production"/>
                <p:cNvSpPr/>
                <p:nvPr/>
              </p:nvSpPr>
              <p:spPr>
                <a:xfrm>
                  <a:off x="8373485" y="3416043"/>
                  <a:ext cx="5401433" cy="734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satOff val="-20754"/>
                    <a:lumOff val="-16738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spAutoFit/>
                </a:bodyPr>
                <a:lstStyle/>
                <a:p>
                  <a:pPr defTabSz="412750">
                    <a:defRPr sz="3500" b="1">
                      <a:solidFill>
                        <a:srgbClr val="FFFFFF"/>
                      </a:solidFill>
                    </a:defRPr>
                  </a:pPr>
                  <a:r>
                    <a:rPr sz="1750"/>
                    <a:t>Hadronic </a:t>
                  </a:r>
                  <a14:m>
                    <m:oMath xmlns:m="http://schemas.openxmlformats.org/officeDocument/2006/math">
                      <m:r>
                        <a:rPr sz="21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bar>
                        <m:barPr>
                          <m:pos m:val="top"/>
                          <m:ctrlPr>
                            <a:rPr sz="2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21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bar>
                    </m:oMath>
                  </a14:m>
                  <a:r>
                    <a:rPr sz="1750"/>
                    <a:t> production</a:t>
                  </a:r>
                </a:p>
              </p:txBody>
            </p:sp>
          </mc:Choice>
          <mc:Fallback xmlns="">
            <p:sp>
              <p:nvSpPr>
                <p:cNvPr id="2112" name="Hadronic   productio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3485" y="3416043"/>
                  <a:ext cx="5401433" cy="734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13" name="Four fermion processes"/>
            <p:cNvSpPr/>
            <p:nvPr/>
          </p:nvSpPr>
          <p:spPr>
            <a:xfrm>
              <a:off x="8373485" y="4665283"/>
              <a:ext cx="5401433" cy="64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Four fermion processes</a:t>
              </a:r>
            </a:p>
          </p:txBody>
        </p:sp>
        <p:sp>
          <p:nvSpPr>
            <p:cNvPr id="2114" name="two-photon processes"/>
            <p:cNvSpPr/>
            <p:nvPr/>
          </p:nvSpPr>
          <p:spPr>
            <a:xfrm>
              <a:off x="1289612" y="4686739"/>
              <a:ext cx="2934616" cy="1179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alpha val="6710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two-photon processes</a:t>
              </a:r>
            </a:p>
          </p:txBody>
        </p:sp>
        <p:pic>
          <p:nvPicPr>
            <p:cNvPr id="2115" name="線條 線條" descr="線條 線條"/>
            <p:cNvPicPr>
              <a:picLocks/>
            </p:cNvPicPr>
            <p:nvPr/>
          </p:nvPicPr>
          <p:blipFill>
            <a:blip r:embed="rId5">
              <a:alphaModFix amt="72864"/>
            </a:blip>
            <a:stretch>
              <a:fillRect/>
            </a:stretch>
          </p:blipFill>
          <p:spPr>
            <a:xfrm rot="16200000">
              <a:off x="5402629" y="6635354"/>
              <a:ext cx="2433810" cy="639616"/>
            </a:xfrm>
            <a:prstGeom prst="rect">
              <a:avLst/>
            </a:prstGeom>
            <a:effectLst/>
          </p:spPr>
        </p:pic>
        <p:sp>
          <p:nvSpPr>
            <p:cNvPr id="2117" name="QED processes"/>
            <p:cNvSpPr/>
            <p:nvPr/>
          </p:nvSpPr>
          <p:spPr>
            <a:xfrm>
              <a:off x="1289612" y="3705455"/>
              <a:ext cx="2934616" cy="64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hueOff val="362282"/>
                <a:satOff val="31803"/>
                <a:lumOff val="-18242"/>
                <a:alpha val="6710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QED processes</a:t>
              </a:r>
            </a:p>
          </p:txBody>
        </p:sp>
      </p:grpSp>
      <p:pic>
        <p:nvPicPr>
          <p:cNvPr id="2119" name="線條 線條" descr="線條 線條"/>
          <p:cNvPicPr>
            <a:picLocks/>
          </p:cNvPicPr>
          <p:nvPr/>
        </p:nvPicPr>
        <p:blipFill>
          <a:blip r:embed="rId6">
            <a:alphaModFix amt="20242"/>
          </a:blip>
          <a:stretch>
            <a:fillRect/>
          </a:stretch>
        </p:blipFill>
        <p:spPr>
          <a:xfrm rot="18900000">
            <a:off x="3947520" y="4171114"/>
            <a:ext cx="2078857" cy="63501"/>
          </a:xfrm>
          <a:prstGeom prst="rect">
            <a:avLst/>
          </a:prstGeom>
        </p:spPr>
      </p:pic>
      <p:pic>
        <p:nvPicPr>
          <p:cNvPr id="2121" name="線條 線條" descr="線條 線條"/>
          <p:cNvPicPr>
            <a:picLocks/>
          </p:cNvPicPr>
          <p:nvPr/>
        </p:nvPicPr>
        <p:blipFill>
          <a:blip r:embed="rId7">
            <a:alphaModFix amt="20242"/>
          </a:blip>
          <a:stretch>
            <a:fillRect/>
          </a:stretch>
        </p:blipFill>
        <p:spPr>
          <a:xfrm rot="13500000">
            <a:off x="3990769" y="4156505"/>
            <a:ext cx="2217141" cy="63501"/>
          </a:xfrm>
          <a:prstGeom prst="rect">
            <a:avLst/>
          </a:prstGeom>
        </p:spPr>
      </p:pic>
      <p:sp>
        <p:nvSpPr>
          <p:cNvPr id="2123" name="LEP-II event selections"/>
          <p:cNvSpPr txBox="1"/>
          <p:nvPr/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normAutofit/>
          </a:bodyPr>
          <a:lstStyle>
            <a:lvl1pPr defTabSz="914400">
              <a:lnSpc>
                <a:spcPct val="90000"/>
              </a:lnSpc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700"/>
              <a:t>LEP-II event selections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截圖 2022-09-13 下午10.01.40.png" descr="截圖 2022-09-13 下午10.01.40.png"/>
          <p:cNvPicPr>
            <a:picLocks noChangeAspect="1"/>
          </p:cNvPicPr>
          <p:nvPr/>
        </p:nvPicPr>
        <p:blipFill>
          <a:blip r:embed="rId2"/>
          <a:srcRect l="2208"/>
          <a:stretch>
            <a:fillRect/>
          </a:stretch>
        </p:blipFill>
        <p:spPr>
          <a:xfrm>
            <a:off x="9105329" y="876406"/>
            <a:ext cx="3151277" cy="310555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26" name="Acceptance Polar angle of sphericity axis: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380779" y="2154865"/>
                <a:ext cx="3346428" cy="2548270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 marL="0" indent="0">
                  <a:spcBef>
                    <a:spcPts val="3500"/>
                  </a:spcBef>
                  <a:buNone/>
                </a:pPr>
                <a:r>
                  <a:rPr b="1"/>
                  <a:t>Acceptance</a:t>
                </a:r>
                <a:br/>
                <a:r>
                  <a:t>Polar angle of sphericity axis: </a:t>
                </a:r>
                <a14:m>
                  <m:oMath xmlns:m="http://schemas.openxmlformats.org/officeDocument/2006/math"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36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9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29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9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/>
              </a:p>
              <a:p>
                <a:pPr marL="0" indent="0">
                  <a:spcBef>
                    <a:spcPts val="3500"/>
                  </a:spcBef>
                  <a:buNone/>
                </a:pPr>
                <a:r>
                  <a:rPr b="1"/>
                  <a:t>Hadronic event selection</a:t>
                </a:r>
                <a:br>
                  <a:rPr b="1"/>
                </a:br>
                <a:r>
                  <a:t>≥ 5 tracks</a:t>
                </a:r>
                <a:b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chgd</m:t>
                          </m:r>
                          <m:r>
                            <a:rPr sz="192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m:rPr>
                          <m:sty m:val="p"/>
                        </m:rPr>
                        <a:rPr sz="19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sz="1600"/>
              </a:p>
            </p:txBody>
          </p:sp>
        </mc:Choice>
        <mc:Fallback xmlns="">
          <p:sp>
            <p:nvSpPr>
              <p:cNvPr id="2126" name="Acceptance Polar angle of sphericity axis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380779" y="2154865"/>
                <a:ext cx="3346428" cy="2548270"/>
              </a:xfrm>
              <a:prstGeom prst="rect">
                <a:avLst/>
              </a:prstGeom>
              <a:blipFill>
                <a:blip r:embed="rId3"/>
                <a:stretch>
                  <a:fillRect l="-2368" t="-2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2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grpSp>
        <p:nvGrpSpPr>
          <p:cNvPr id="2133" name="群組"/>
          <p:cNvGrpSpPr/>
          <p:nvPr/>
        </p:nvGrpSpPr>
        <p:grpSpPr>
          <a:xfrm>
            <a:off x="3604770" y="1900989"/>
            <a:ext cx="4201823" cy="4603751"/>
            <a:chOff x="0" y="0"/>
            <a:chExt cx="8403644" cy="9207500"/>
          </a:xfrm>
        </p:grpSpPr>
        <p:pic>
          <p:nvPicPr>
            <p:cNvPr id="2128" name="截圖 2022-01-09 下午2.09.17.png" descr="截圖 2022-01-09 下午2.09.17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403644" cy="920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9" name="two-photon processes"/>
            <p:cNvSpPr/>
            <p:nvPr/>
          </p:nvSpPr>
          <p:spPr>
            <a:xfrm>
              <a:off x="1289612" y="4686739"/>
              <a:ext cx="2934615" cy="1179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alpha val="20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two-photon processes</a:t>
              </a:r>
            </a:p>
          </p:txBody>
        </p:sp>
        <p:pic>
          <p:nvPicPr>
            <p:cNvPr id="2130" name="線條 線條" descr="線條 線條"/>
            <p:cNvPicPr>
              <a:picLocks/>
            </p:cNvPicPr>
            <p:nvPr/>
          </p:nvPicPr>
          <p:blipFill>
            <a:blip r:embed="rId5">
              <a:alphaModFix amt="72864"/>
            </a:blip>
            <a:stretch>
              <a:fillRect/>
            </a:stretch>
          </p:blipFill>
          <p:spPr>
            <a:xfrm rot="16200000">
              <a:off x="5402629" y="6635354"/>
              <a:ext cx="2433810" cy="639616"/>
            </a:xfrm>
            <a:prstGeom prst="rect">
              <a:avLst/>
            </a:prstGeom>
            <a:effectLst/>
          </p:spPr>
        </p:pic>
        <p:sp>
          <p:nvSpPr>
            <p:cNvPr id="2132" name="QED processes"/>
            <p:cNvSpPr/>
            <p:nvPr/>
          </p:nvSpPr>
          <p:spPr>
            <a:xfrm>
              <a:off x="1289612" y="3705455"/>
              <a:ext cx="2934615" cy="64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hueOff val="362282"/>
                <a:satOff val="31803"/>
                <a:lumOff val="-18242"/>
                <a:alpha val="20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3500" b="1">
                  <a:solidFill>
                    <a:srgbClr val="FFFFFF"/>
                  </a:solidFill>
                </a:defRPr>
              </a:lvl1pPr>
            </a:lstStyle>
            <a:p>
              <a:r>
                <a:rPr sz="1750"/>
                <a:t>QED processes</a:t>
              </a:r>
            </a:p>
          </p:txBody>
        </p:sp>
      </p:grpSp>
      <p:sp>
        <p:nvSpPr>
          <p:cNvPr id="2134" name="ISR cut…"/>
          <p:cNvSpPr txBox="1"/>
          <p:nvPr/>
        </p:nvSpPr>
        <p:spPr>
          <a:xfrm>
            <a:off x="7916183" y="4708516"/>
            <a:ext cx="4157489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spcBef>
                <a:spcPts val="2000"/>
              </a:spcBef>
              <a:defRPr sz="4000" b="1">
                <a:solidFill>
                  <a:srgbClr val="000000"/>
                </a:solidFill>
              </a:defRPr>
            </a:lvl1pPr>
            <a:lvl2pPr algn="l">
              <a:spcBef>
                <a:spcPts val="2000"/>
              </a:spcBef>
              <a:defRPr sz="4000">
                <a:solidFill>
                  <a:srgbClr val="000000"/>
                </a:solidFill>
              </a:defRPr>
            </a:lvl2pPr>
          </a:lstStyle>
          <a:p>
            <a:r>
              <a:rPr sz="2000"/>
              <a:t>ISR cut </a:t>
            </a:r>
          </a:p>
          <a:p>
            <a:pPr lvl="1"/>
            <a:r>
              <a:rPr sz="2000"/>
              <a:t>Required on the visible mass and the reconstructed center-of-mass energy</a:t>
            </a:r>
          </a:p>
        </p:txBody>
      </p:sp>
      <p:pic>
        <p:nvPicPr>
          <p:cNvPr id="2135" name="線條 線條" descr="線條 線條"/>
          <p:cNvPicPr>
            <a:picLocks/>
          </p:cNvPicPr>
          <p:nvPr/>
        </p:nvPicPr>
        <p:blipFill>
          <a:blip r:embed="rId6">
            <a:alphaModFix amt="20242"/>
          </a:blip>
          <a:stretch>
            <a:fillRect/>
          </a:stretch>
        </p:blipFill>
        <p:spPr>
          <a:xfrm rot="18900000">
            <a:off x="3947520" y="4171114"/>
            <a:ext cx="2078857" cy="63501"/>
          </a:xfrm>
          <a:prstGeom prst="rect">
            <a:avLst/>
          </a:prstGeom>
        </p:spPr>
      </p:pic>
      <p:pic>
        <p:nvPicPr>
          <p:cNvPr id="2137" name="線條 線條" descr="線條 線條"/>
          <p:cNvPicPr>
            <a:picLocks/>
          </p:cNvPicPr>
          <p:nvPr/>
        </p:nvPicPr>
        <p:blipFill>
          <a:blip r:embed="rId7">
            <a:alphaModFix amt="20242"/>
          </a:blip>
          <a:stretch>
            <a:fillRect/>
          </a:stretch>
        </p:blipFill>
        <p:spPr>
          <a:xfrm rot="13500000">
            <a:off x="3990769" y="4156505"/>
            <a:ext cx="2217141" cy="63501"/>
          </a:xfrm>
          <a:prstGeom prst="rect">
            <a:avLst/>
          </a:prstGeom>
        </p:spPr>
      </p:pic>
      <p:pic>
        <p:nvPicPr>
          <p:cNvPr id="2139" name="線條 線條" descr="線條 線條"/>
          <p:cNvPicPr>
            <a:picLocks/>
          </p:cNvPicPr>
          <p:nvPr/>
        </p:nvPicPr>
        <p:blipFill>
          <a:blip r:embed="rId8">
            <a:alphaModFix amt="72864"/>
          </a:blip>
          <a:stretch>
            <a:fillRect/>
          </a:stretch>
        </p:blipFill>
        <p:spPr>
          <a:xfrm rot="16200000">
            <a:off x="10045505" y="2054982"/>
            <a:ext cx="2448503" cy="319808"/>
          </a:xfrm>
          <a:prstGeom prst="rect">
            <a:avLst/>
          </a:prstGeom>
        </p:spPr>
      </p:pic>
      <p:sp>
        <p:nvSpPr>
          <p:cNvPr id="2141" name="LEP-II event selections"/>
          <p:cNvSpPr txBox="1"/>
          <p:nvPr/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normAutofit/>
          </a:bodyPr>
          <a:lstStyle>
            <a:lvl1pPr defTabSz="914400">
              <a:lnSpc>
                <a:spcPct val="90000"/>
              </a:lnSpc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700"/>
              <a:t>LEP-II event selections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2" name="Radiative return to the Z  ~ 90 GeV"/>
              <p:cNvSpPr txBox="1"/>
              <p:nvPr/>
            </p:nvSpPr>
            <p:spPr>
              <a:xfrm>
                <a:off x="5472655" y="1050635"/>
                <a:ext cx="3528591" cy="9746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r">
                  <a:defRPr sz="6000">
                    <a:solidFill>
                      <a:schemeClr val="accent4">
                        <a:hueOff val="-1247790"/>
                        <a:lumOff val="-12326"/>
                      </a:schemeClr>
                    </a:solidFill>
                    <a:latin typeface="나눔손글씨 붓"/>
                    <a:ea typeface="나눔손글씨 붓"/>
                    <a:cs typeface="나눔손글씨 붓"/>
                    <a:sym typeface="나눔손글씨 붓"/>
                  </a:defRPr>
                </a:pPr>
                <a:r>
                  <a:rPr sz="3000"/>
                  <a:t>Radiative return to the Z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175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sz="1750" i="1">
                            <a:solidFill>
                              <a:srgbClr val="F271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sz="3000"/>
                  <a:t> ~ 90 GeV</a:t>
                </a:r>
                <a:endParaRPr sz="1500">
                  <a:solidFill>
                    <a:srgbClr val="F27200"/>
                  </a:solidFill>
                </a:endParaRPr>
              </a:p>
            </p:txBody>
          </p:sp>
        </mc:Choice>
        <mc:Fallback xmlns="">
          <p:sp>
            <p:nvSpPr>
              <p:cNvPr id="2142" name="Radiative return to the Z  ~ 90 G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655" y="1050635"/>
                <a:ext cx="3528591" cy="974626"/>
              </a:xfrm>
              <a:prstGeom prst="rect">
                <a:avLst/>
              </a:prstGeom>
              <a:blipFill>
                <a:blip r:embed="rId9"/>
                <a:stretch>
                  <a:fillRect t="-9375" r="-9326" b="-212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3" name="Ref: hep-ex/9904011"/>
          <p:cNvSpPr txBox="1"/>
          <p:nvPr/>
        </p:nvSpPr>
        <p:spPr>
          <a:xfrm>
            <a:off x="10645686" y="3969813"/>
            <a:ext cx="103393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5E5E5E"/>
                </a:solidFill>
              </a:defRPr>
            </a:pPr>
            <a:r>
              <a:rPr sz="900">
                <a:hlinkClick r:id="rId10"/>
              </a:rPr>
              <a:t>Ref: hep-ex/9904011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4" name="Hadronic   production"/>
              <p:cNvSpPr txBox="1"/>
              <p:nvPr/>
            </p:nvSpPr>
            <p:spPr>
              <a:xfrm>
                <a:off x="7791514" y="3869361"/>
                <a:ext cx="2700717" cy="367024"/>
              </a:xfrm>
              <a:prstGeom prst="rect">
                <a:avLst/>
              </a:prstGeom>
              <a:solidFill>
                <a:schemeClr val="accent6">
                  <a:satOff val="-20754"/>
                  <a:lumOff val="-16738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defTabSz="412750">
                  <a:defRPr sz="3500" b="1">
                    <a:solidFill>
                      <a:srgbClr val="FFFFFF"/>
                    </a:solidFill>
                  </a:defRPr>
                </a:pPr>
                <a:r>
                  <a:rPr sz="1750"/>
                  <a:t>Hadronic </a:t>
                </a:r>
                <a14:m>
                  <m:oMath xmlns:m="http://schemas.openxmlformats.org/officeDocument/2006/math">
                    <m:r>
                      <a:rPr sz="21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bar>
                      <m:barPr>
                        <m:pos m:val="top"/>
                        <m:ctrlPr>
                          <a:rPr sz="21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21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bar>
                  </m:oMath>
                </a14:m>
                <a:r>
                  <a:rPr sz="1750"/>
                  <a:t> production</a:t>
                </a:r>
              </a:p>
            </p:txBody>
          </p:sp>
        </mc:Choice>
        <mc:Fallback xmlns="">
          <p:sp>
            <p:nvSpPr>
              <p:cNvPr id="2144" name="Hadronic   produc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514" y="3869361"/>
                <a:ext cx="2700717" cy="367024"/>
              </a:xfrm>
              <a:prstGeom prst="rect">
                <a:avLst/>
              </a:prstGeom>
              <a:blipFill>
                <a:blip r:embed="rId11"/>
                <a:stretch>
                  <a:fillRect l="-4063" b="-3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5" name="Four fermion processes"/>
          <p:cNvSpPr txBox="1"/>
          <p:nvPr/>
        </p:nvSpPr>
        <p:spPr>
          <a:xfrm>
            <a:off x="7791514" y="4493980"/>
            <a:ext cx="2700717" cy="3206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3500" b="1">
                <a:solidFill>
                  <a:srgbClr val="FFFFFF"/>
                </a:solidFill>
              </a:defRPr>
            </a:lvl1pPr>
          </a:lstStyle>
          <a:p>
            <a:r>
              <a:rPr sz="1750"/>
              <a:t>Four fermion processes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2148" name="LEP-II physics processes"/>
          <p:cNvSpPr txBox="1"/>
          <p:nvPr/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>
            <a:normAutofit/>
          </a:bodyPr>
          <a:lstStyle>
            <a:lvl1pPr defTabSz="914400">
              <a:lnSpc>
                <a:spcPct val="90000"/>
              </a:lnSpc>
              <a:defRPr sz="7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700"/>
              <a:t>LEP-II physics processes</a:t>
            </a:r>
          </a:p>
        </p:txBody>
      </p:sp>
      <p:grpSp>
        <p:nvGrpSpPr>
          <p:cNvPr id="2154" name="群組"/>
          <p:cNvGrpSpPr/>
          <p:nvPr/>
        </p:nvGrpSpPr>
        <p:grpSpPr>
          <a:xfrm>
            <a:off x="1266922" y="1705792"/>
            <a:ext cx="3289520" cy="4198133"/>
            <a:chOff x="437153" y="1503433"/>
            <a:chExt cx="6579039" cy="8396266"/>
          </a:xfrm>
        </p:grpSpPr>
        <p:grpSp>
          <p:nvGrpSpPr>
            <p:cNvPr id="2152" name="群組"/>
            <p:cNvGrpSpPr/>
            <p:nvPr/>
          </p:nvGrpSpPr>
          <p:grpSpPr>
            <a:xfrm>
              <a:off x="1226714" y="1503433"/>
              <a:ext cx="5789479" cy="6365292"/>
              <a:chOff x="1226714" y="1503433"/>
              <a:chExt cx="5789477" cy="6365290"/>
            </a:xfrm>
          </p:grpSpPr>
          <p:pic>
            <p:nvPicPr>
              <p:cNvPr id="2149" name="截圖 2023-09-08 17.16.59.png" descr="截圖 2023-09-08 17.16.59.png"/>
              <p:cNvPicPr>
                <a:picLocks noChangeAspect="1"/>
              </p:cNvPicPr>
              <p:nvPr/>
            </p:nvPicPr>
            <p:blipFill>
              <a:blip r:embed="rId2"/>
              <a:srcRect l="8390" t="18531" r="60599" b="6861"/>
              <a:stretch>
                <a:fillRect/>
              </a:stretch>
            </p:blipFill>
            <p:spPr>
              <a:xfrm>
                <a:off x="1226714" y="1503433"/>
                <a:ext cx="5789479" cy="6365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61" extrusionOk="0">
                    <a:moveTo>
                      <a:pt x="12750" y="1"/>
                    </a:moveTo>
                    <a:cubicBezTo>
                      <a:pt x="12513" y="14"/>
                      <a:pt x="12493" y="23"/>
                      <a:pt x="12478" y="142"/>
                    </a:cubicBezTo>
                    <a:cubicBezTo>
                      <a:pt x="12477" y="146"/>
                      <a:pt x="12474" y="174"/>
                      <a:pt x="12473" y="177"/>
                    </a:cubicBezTo>
                    <a:lnTo>
                      <a:pt x="12472" y="196"/>
                    </a:lnTo>
                    <a:cubicBezTo>
                      <a:pt x="12468" y="245"/>
                      <a:pt x="12469" y="283"/>
                      <a:pt x="12473" y="312"/>
                    </a:cubicBezTo>
                    <a:cubicBezTo>
                      <a:pt x="12474" y="311"/>
                      <a:pt x="12475" y="303"/>
                      <a:pt x="12475" y="302"/>
                    </a:cubicBezTo>
                    <a:cubicBezTo>
                      <a:pt x="12485" y="293"/>
                      <a:pt x="12537" y="343"/>
                      <a:pt x="12592" y="414"/>
                    </a:cubicBezTo>
                    <a:cubicBezTo>
                      <a:pt x="12634" y="454"/>
                      <a:pt x="12680" y="506"/>
                      <a:pt x="12720" y="562"/>
                    </a:cubicBezTo>
                    <a:cubicBezTo>
                      <a:pt x="12779" y="626"/>
                      <a:pt x="12848" y="695"/>
                      <a:pt x="12928" y="769"/>
                    </a:cubicBezTo>
                    <a:cubicBezTo>
                      <a:pt x="13003" y="827"/>
                      <a:pt x="13074" y="880"/>
                      <a:pt x="13160" y="953"/>
                    </a:cubicBezTo>
                    <a:cubicBezTo>
                      <a:pt x="14767" y="2326"/>
                      <a:pt x="18893" y="4617"/>
                      <a:pt x="20646" y="5110"/>
                    </a:cubicBezTo>
                    <a:cubicBezTo>
                      <a:pt x="20705" y="5126"/>
                      <a:pt x="20761" y="5144"/>
                      <a:pt x="20813" y="5162"/>
                    </a:cubicBezTo>
                    <a:cubicBezTo>
                      <a:pt x="20816" y="5163"/>
                      <a:pt x="20819" y="5164"/>
                      <a:pt x="20822" y="5165"/>
                    </a:cubicBezTo>
                    <a:cubicBezTo>
                      <a:pt x="20856" y="5174"/>
                      <a:pt x="20899" y="5188"/>
                      <a:pt x="20931" y="5196"/>
                    </a:cubicBezTo>
                    <a:cubicBezTo>
                      <a:pt x="21094" y="5233"/>
                      <a:pt x="21231" y="5274"/>
                      <a:pt x="21237" y="5286"/>
                    </a:cubicBezTo>
                    <a:cubicBezTo>
                      <a:pt x="21242" y="5295"/>
                      <a:pt x="20042" y="5928"/>
                      <a:pt x="18596" y="6685"/>
                    </a:cubicBezTo>
                    <a:cubicBezTo>
                      <a:pt x="17935" y="7035"/>
                      <a:pt x="17328" y="7359"/>
                      <a:pt x="16520" y="7778"/>
                    </a:cubicBezTo>
                    <a:cubicBezTo>
                      <a:pt x="15093" y="8519"/>
                      <a:pt x="14759" y="8688"/>
                      <a:pt x="13911" y="9125"/>
                    </a:cubicBezTo>
                    <a:cubicBezTo>
                      <a:pt x="13495" y="9341"/>
                      <a:pt x="13196" y="9495"/>
                      <a:pt x="12871" y="9662"/>
                    </a:cubicBezTo>
                    <a:cubicBezTo>
                      <a:pt x="12705" y="9746"/>
                      <a:pt x="11917" y="10155"/>
                      <a:pt x="11914" y="10155"/>
                    </a:cubicBezTo>
                    <a:cubicBezTo>
                      <a:pt x="11913" y="10155"/>
                      <a:pt x="11909" y="10152"/>
                      <a:pt x="11907" y="10151"/>
                    </a:cubicBezTo>
                    <a:cubicBezTo>
                      <a:pt x="11854" y="10177"/>
                      <a:pt x="11644" y="10285"/>
                      <a:pt x="11599" y="10307"/>
                    </a:cubicBezTo>
                    <a:lnTo>
                      <a:pt x="11632" y="10336"/>
                    </a:lnTo>
                    <a:cubicBezTo>
                      <a:pt x="11646" y="10349"/>
                      <a:pt x="11657" y="10366"/>
                      <a:pt x="11664" y="10381"/>
                    </a:cubicBezTo>
                    <a:cubicBezTo>
                      <a:pt x="11670" y="10377"/>
                      <a:pt x="11678" y="10372"/>
                      <a:pt x="11679" y="10370"/>
                    </a:cubicBezTo>
                    <a:cubicBezTo>
                      <a:pt x="11683" y="10365"/>
                      <a:pt x="11687" y="10361"/>
                      <a:pt x="11691" y="10355"/>
                    </a:cubicBezTo>
                    <a:cubicBezTo>
                      <a:pt x="11720" y="10309"/>
                      <a:pt x="11963" y="10168"/>
                      <a:pt x="12232" y="10042"/>
                    </a:cubicBezTo>
                    <a:cubicBezTo>
                      <a:pt x="12238" y="10040"/>
                      <a:pt x="12245" y="10036"/>
                      <a:pt x="12250" y="10034"/>
                    </a:cubicBezTo>
                    <a:cubicBezTo>
                      <a:pt x="12251" y="10034"/>
                      <a:pt x="12252" y="10032"/>
                      <a:pt x="12253" y="10031"/>
                    </a:cubicBezTo>
                    <a:cubicBezTo>
                      <a:pt x="12618" y="9830"/>
                      <a:pt x="13121" y="9562"/>
                      <a:pt x="13674" y="9274"/>
                    </a:cubicBezTo>
                    <a:cubicBezTo>
                      <a:pt x="19032" y="6486"/>
                      <a:pt x="20726" y="5608"/>
                      <a:pt x="21240" y="5357"/>
                    </a:cubicBezTo>
                    <a:cubicBezTo>
                      <a:pt x="21345" y="5296"/>
                      <a:pt x="21439" y="5246"/>
                      <a:pt x="21473" y="5240"/>
                    </a:cubicBezTo>
                    <a:cubicBezTo>
                      <a:pt x="21574" y="5223"/>
                      <a:pt x="21598" y="5128"/>
                      <a:pt x="21560" y="5006"/>
                    </a:cubicBezTo>
                    <a:cubicBezTo>
                      <a:pt x="21441" y="4718"/>
                      <a:pt x="20906" y="4230"/>
                      <a:pt x="20113" y="3657"/>
                    </a:cubicBezTo>
                    <a:cubicBezTo>
                      <a:pt x="20112" y="3656"/>
                      <a:pt x="20112" y="3656"/>
                      <a:pt x="20112" y="3655"/>
                    </a:cubicBezTo>
                    <a:cubicBezTo>
                      <a:pt x="19922" y="3519"/>
                      <a:pt x="19714" y="3376"/>
                      <a:pt x="19499" y="3233"/>
                    </a:cubicBezTo>
                    <a:cubicBezTo>
                      <a:pt x="19472" y="3215"/>
                      <a:pt x="19448" y="3197"/>
                      <a:pt x="19421" y="3179"/>
                    </a:cubicBezTo>
                    <a:cubicBezTo>
                      <a:pt x="19419" y="3178"/>
                      <a:pt x="19416" y="3177"/>
                      <a:pt x="19414" y="3175"/>
                    </a:cubicBezTo>
                    <a:cubicBezTo>
                      <a:pt x="19202" y="3036"/>
                      <a:pt x="18978" y="2893"/>
                      <a:pt x="18749" y="2750"/>
                    </a:cubicBezTo>
                    <a:cubicBezTo>
                      <a:pt x="18699" y="2719"/>
                      <a:pt x="18651" y="2688"/>
                      <a:pt x="18600" y="2656"/>
                    </a:cubicBezTo>
                    <a:cubicBezTo>
                      <a:pt x="18403" y="2535"/>
                      <a:pt x="18197" y="2413"/>
                      <a:pt x="17991" y="2292"/>
                    </a:cubicBezTo>
                    <a:cubicBezTo>
                      <a:pt x="17859" y="2215"/>
                      <a:pt x="17727" y="2139"/>
                      <a:pt x="17591" y="2062"/>
                    </a:cubicBezTo>
                    <a:cubicBezTo>
                      <a:pt x="17447" y="1980"/>
                      <a:pt x="17302" y="1898"/>
                      <a:pt x="17155" y="1817"/>
                    </a:cubicBezTo>
                    <a:cubicBezTo>
                      <a:pt x="16891" y="1673"/>
                      <a:pt x="16625" y="1531"/>
                      <a:pt x="16353" y="1391"/>
                    </a:cubicBezTo>
                    <a:cubicBezTo>
                      <a:pt x="16304" y="1366"/>
                      <a:pt x="16256" y="1340"/>
                      <a:pt x="16207" y="1315"/>
                    </a:cubicBezTo>
                    <a:cubicBezTo>
                      <a:pt x="15798" y="1107"/>
                      <a:pt x="15409" y="920"/>
                      <a:pt x="15053" y="758"/>
                    </a:cubicBezTo>
                    <a:cubicBezTo>
                      <a:pt x="14872" y="676"/>
                      <a:pt x="14698" y="600"/>
                      <a:pt x="14532" y="530"/>
                    </a:cubicBezTo>
                    <a:cubicBezTo>
                      <a:pt x="14530" y="528"/>
                      <a:pt x="14528" y="527"/>
                      <a:pt x="14525" y="526"/>
                    </a:cubicBezTo>
                    <a:cubicBezTo>
                      <a:pt x="14524" y="525"/>
                      <a:pt x="14523" y="526"/>
                      <a:pt x="14522" y="526"/>
                    </a:cubicBezTo>
                    <a:cubicBezTo>
                      <a:pt x="14355" y="455"/>
                      <a:pt x="14196" y="390"/>
                      <a:pt x="14047" y="333"/>
                    </a:cubicBezTo>
                    <a:cubicBezTo>
                      <a:pt x="13919" y="284"/>
                      <a:pt x="13801" y="244"/>
                      <a:pt x="13686" y="206"/>
                    </a:cubicBezTo>
                    <a:cubicBezTo>
                      <a:pt x="13662" y="197"/>
                      <a:pt x="13636" y="186"/>
                      <a:pt x="13612" y="179"/>
                    </a:cubicBezTo>
                    <a:cubicBezTo>
                      <a:pt x="13507" y="144"/>
                      <a:pt x="13411" y="117"/>
                      <a:pt x="13319" y="93"/>
                    </a:cubicBezTo>
                    <a:cubicBezTo>
                      <a:pt x="13300" y="88"/>
                      <a:pt x="13279" y="80"/>
                      <a:pt x="13260" y="75"/>
                    </a:cubicBezTo>
                    <a:cubicBezTo>
                      <a:pt x="13154" y="48"/>
                      <a:pt x="13058" y="27"/>
                      <a:pt x="12973" y="15"/>
                    </a:cubicBezTo>
                    <a:cubicBezTo>
                      <a:pt x="12887" y="2"/>
                      <a:pt x="12812" y="-2"/>
                      <a:pt x="12750" y="1"/>
                    </a:cubicBezTo>
                    <a:close/>
                    <a:moveTo>
                      <a:pt x="12352" y="973"/>
                    </a:moveTo>
                    <a:cubicBezTo>
                      <a:pt x="12350" y="978"/>
                      <a:pt x="12349" y="979"/>
                      <a:pt x="12348" y="984"/>
                    </a:cubicBezTo>
                    <a:cubicBezTo>
                      <a:pt x="12313" y="1207"/>
                      <a:pt x="12273" y="1456"/>
                      <a:pt x="12237" y="1688"/>
                    </a:cubicBezTo>
                    <a:cubicBezTo>
                      <a:pt x="12258" y="1556"/>
                      <a:pt x="12343" y="1032"/>
                      <a:pt x="12352" y="973"/>
                    </a:cubicBezTo>
                    <a:close/>
                    <a:moveTo>
                      <a:pt x="13635" y="2974"/>
                    </a:moveTo>
                    <a:lnTo>
                      <a:pt x="13447" y="3135"/>
                    </a:lnTo>
                    <a:lnTo>
                      <a:pt x="13444" y="3138"/>
                    </a:lnTo>
                    <a:cubicBezTo>
                      <a:pt x="13443" y="3138"/>
                      <a:pt x="13442" y="3139"/>
                      <a:pt x="13441" y="3140"/>
                    </a:cubicBezTo>
                    <a:cubicBezTo>
                      <a:pt x="13317" y="3247"/>
                      <a:pt x="13275" y="3330"/>
                      <a:pt x="13324" y="3384"/>
                    </a:cubicBezTo>
                    <a:cubicBezTo>
                      <a:pt x="13326" y="3386"/>
                      <a:pt x="13324" y="3403"/>
                      <a:pt x="13324" y="3412"/>
                    </a:cubicBezTo>
                    <a:cubicBezTo>
                      <a:pt x="13349" y="3426"/>
                      <a:pt x="13367" y="3443"/>
                      <a:pt x="13365" y="3462"/>
                    </a:cubicBezTo>
                    <a:cubicBezTo>
                      <a:pt x="13365" y="3466"/>
                      <a:pt x="13173" y="4006"/>
                      <a:pt x="13138" y="4110"/>
                    </a:cubicBezTo>
                    <a:cubicBezTo>
                      <a:pt x="12973" y="4631"/>
                      <a:pt x="12708" y="5409"/>
                      <a:pt x="12333" y="6463"/>
                    </a:cubicBezTo>
                    <a:cubicBezTo>
                      <a:pt x="11654" y="8373"/>
                      <a:pt x="11375" y="9165"/>
                      <a:pt x="11240" y="9491"/>
                    </a:cubicBezTo>
                    <a:cubicBezTo>
                      <a:pt x="11130" y="9816"/>
                      <a:pt x="11008" y="10150"/>
                      <a:pt x="10923" y="10338"/>
                    </a:cubicBezTo>
                    <a:cubicBezTo>
                      <a:pt x="10923" y="10339"/>
                      <a:pt x="10921" y="10342"/>
                      <a:pt x="10920" y="10343"/>
                    </a:cubicBezTo>
                    <a:cubicBezTo>
                      <a:pt x="10920" y="10344"/>
                      <a:pt x="10909" y="10377"/>
                      <a:pt x="10908" y="10377"/>
                    </a:cubicBezTo>
                    <a:cubicBezTo>
                      <a:pt x="10906" y="10379"/>
                      <a:pt x="10904" y="10378"/>
                      <a:pt x="10901" y="10379"/>
                    </a:cubicBezTo>
                    <a:cubicBezTo>
                      <a:pt x="10882" y="10418"/>
                      <a:pt x="10862" y="10458"/>
                      <a:pt x="10849" y="10475"/>
                    </a:cubicBezTo>
                    <a:cubicBezTo>
                      <a:pt x="10800" y="10540"/>
                      <a:pt x="10771" y="10621"/>
                      <a:pt x="10786" y="10655"/>
                    </a:cubicBezTo>
                    <a:cubicBezTo>
                      <a:pt x="10804" y="10697"/>
                      <a:pt x="10749" y="10746"/>
                      <a:pt x="10614" y="10804"/>
                    </a:cubicBezTo>
                    <a:cubicBezTo>
                      <a:pt x="10204" y="10982"/>
                      <a:pt x="10043" y="11081"/>
                      <a:pt x="8478" y="12126"/>
                    </a:cubicBezTo>
                    <a:cubicBezTo>
                      <a:pt x="7993" y="12450"/>
                      <a:pt x="7896" y="12499"/>
                      <a:pt x="7848" y="12446"/>
                    </a:cubicBezTo>
                    <a:cubicBezTo>
                      <a:pt x="7800" y="12393"/>
                      <a:pt x="7770" y="12417"/>
                      <a:pt x="7657" y="12596"/>
                    </a:cubicBezTo>
                    <a:cubicBezTo>
                      <a:pt x="7657" y="12597"/>
                      <a:pt x="7656" y="12598"/>
                      <a:pt x="7656" y="12599"/>
                    </a:cubicBezTo>
                    <a:cubicBezTo>
                      <a:pt x="7647" y="12639"/>
                      <a:pt x="7630" y="12683"/>
                      <a:pt x="7606" y="12725"/>
                    </a:cubicBezTo>
                    <a:cubicBezTo>
                      <a:pt x="7520" y="12871"/>
                      <a:pt x="7527" y="12879"/>
                      <a:pt x="7702" y="12837"/>
                    </a:cubicBezTo>
                    <a:cubicBezTo>
                      <a:pt x="7806" y="12811"/>
                      <a:pt x="7941" y="12790"/>
                      <a:pt x="7999" y="12790"/>
                    </a:cubicBezTo>
                    <a:cubicBezTo>
                      <a:pt x="8057" y="12789"/>
                      <a:pt x="8084" y="12760"/>
                      <a:pt x="8060" y="12724"/>
                    </a:cubicBezTo>
                    <a:cubicBezTo>
                      <a:pt x="8058" y="12722"/>
                      <a:pt x="8060" y="12716"/>
                      <a:pt x="8060" y="12713"/>
                    </a:cubicBezTo>
                    <a:cubicBezTo>
                      <a:pt x="8045" y="12698"/>
                      <a:pt x="8027" y="12683"/>
                      <a:pt x="8027" y="12674"/>
                    </a:cubicBezTo>
                    <a:cubicBezTo>
                      <a:pt x="8027" y="12674"/>
                      <a:pt x="8036" y="12668"/>
                      <a:pt x="8036" y="12668"/>
                    </a:cubicBezTo>
                    <a:cubicBezTo>
                      <a:pt x="8034" y="12653"/>
                      <a:pt x="8041" y="12642"/>
                      <a:pt x="8058" y="12627"/>
                    </a:cubicBezTo>
                    <a:cubicBezTo>
                      <a:pt x="8079" y="12609"/>
                      <a:pt x="8521" y="12311"/>
                      <a:pt x="9040" y="11966"/>
                    </a:cubicBezTo>
                    <a:cubicBezTo>
                      <a:pt x="9187" y="11868"/>
                      <a:pt x="9278" y="11812"/>
                      <a:pt x="9397" y="11735"/>
                    </a:cubicBezTo>
                    <a:cubicBezTo>
                      <a:pt x="9461" y="11692"/>
                      <a:pt x="9498" y="11667"/>
                      <a:pt x="9562" y="11623"/>
                    </a:cubicBezTo>
                    <a:cubicBezTo>
                      <a:pt x="9736" y="11505"/>
                      <a:pt x="9889" y="11409"/>
                      <a:pt x="9901" y="11409"/>
                    </a:cubicBezTo>
                    <a:cubicBezTo>
                      <a:pt x="9905" y="11409"/>
                      <a:pt x="9904" y="11412"/>
                      <a:pt x="9907" y="11412"/>
                    </a:cubicBezTo>
                    <a:cubicBezTo>
                      <a:pt x="9966" y="11378"/>
                      <a:pt x="10006" y="11356"/>
                      <a:pt x="10011" y="11359"/>
                    </a:cubicBezTo>
                    <a:cubicBezTo>
                      <a:pt x="10013" y="11362"/>
                      <a:pt x="9963" y="11410"/>
                      <a:pt x="9926" y="11447"/>
                    </a:cubicBezTo>
                    <a:cubicBezTo>
                      <a:pt x="9911" y="11485"/>
                      <a:pt x="9846" y="11554"/>
                      <a:pt x="9712" y="11670"/>
                    </a:cubicBezTo>
                    <a:cubicBezTo>
                      <a:pt x="9575" y="11788"/>
                      <a:pt x="8916" y="12377"/>
                      <a:pt x="8364" y="12869"/>
                    </a:cubicBezTo>
                    <a:cubicBezTo>
                      <a:pt x="8250" y="12971"/>
                      <a:pt x="8192" y="13025"/>
                      <a:pt x="8069" y="13135"/>
                    </a:cubicBezTo>
                    <a:lnTo>
                      <a:pt x="7983" y="13212"/>
                    </a:lnTo>
                    <a:cubicBezTo>
                      <a:pt x="7525" y="13634"/>
                      <a:pt x="7084" y="14027"/>
                      <a:pt x="6715" y="14341"/>
                    </a:cubicBezTo>
                    <a:lnTo>
                      <a:pt x="6100" y="14888"/>
                    </a:lnTo>
                    <a:lnTo>
                      <a:pt x="6066" y="14857"/>
                    </a:lnTo>
                    <a:cubicBezTo>
                      <a:pt x="6066" y="14857"/>
                      <a:pt x="6065" y="14859"/>
                      <a:pt x="6064" y="14859"/>
                    </a:cubicBezTo>
                    <a:cubicBezTo>
                      <a:pt x="6060" y="14860"/>
                      <a:pt x="6049" y="14868"/>
                      <a:pt x="6047" y="14867"/>
                    </a:cubicBezTo>
                    <a:cubicBezTo>
                      <a:pt x="5997" y="14850"/>
                      <a:pt x="5915" y="14935"/>
                      <a:pt x="5865" y="15056"/>
                    </a:cubicBezTo>
                    <a:cubicBezTo>
                      <a:pt x="5814" y="15178"/>
                      <a:pt x="5803" y="15277"/>
                      <a:pt x="5841" y="15277"/>
                    </a:cubicBezTo>
                    <a:cubicBezTo>
                      <a:pt x="5992" y="15277"/>
                      <a:pt x="6269" y="15150"/>
                      <a:pt x="6286" y="15083"/>
                    </a:cubicBezTo>
                    <a:lnTo>
                      <a:pt x="6224" y="15021"/>
                    </a:lnTo>
                    <a:lnTo>
                      <a:pt x="7887" y="13543"/>
                    </a:lnTo>
                    <a:cubicBezTo>
                      <a:pt x="8022" y="13422"/>
                      <a:pt x="8100" y="13357"/>
                      <a:pt x="8224" y="13247"/>
                    </a:cubicBezTo>
                    <a:cubicBezTo>
                      <a:pt x="8382" y="13106"/>
                      <a:pt x="8558" y="12949"/>
                      <a:pt x="8684" y="12836"/>
                    </a:cubicBezTo>
                    <a:cubicBezTo>
                      <a:pt x="9061" y="12496"/>
                      <a:pt x="9265" y="12322"/>
                      <a:pt x="9369" y="12249"/>
                    </a:cubicBezTo>
                    <a:cubicBezTo>
                      <a:pt x="9487" y="12151"/>
                      <a:pt x="9570" y="12083"/>
                      <a:pt x="9574" y="12087"/>
                    </a:cubicBezTo>
                    <a:cubicBezTo>
                      <a:pt x="9575" y="12088"/>
                      <a:pt x="9470" y="12224"/>
                      <a:pt x="9452" y="12249"/>
                    </a:cubicBezTo>
                    <a:cubicBezTo>
                      <a:pt x="9425" y="12312"/>
                      <a:pt x="9327" y="12442"/>
                      <a:pt x="9131" y="12688"/>
                    </a:cubicBezTo>
                    <a:cubicBezTo>
                      <a:pt x="8933" y="12935"/>
                      <a:pt x="8750" y="13166"/>
                      <a:pt x="8724" y="13201"/>
                    </a:cubicBezTo>
                    <a:cubicBezTo>
                      <a:pt x="8698" y="13236"/>
                      <a:pt x="8555" y="13418"/>
                      <a:pt x="8407" y="13606"/>
                    </a:cubicBezTo>
                    <a:cubicBezTo>
                      <a:pt x="8259" y="13794"/>
                      <a:pt x="8097" y="14000"/>
                      <a:pt x="8046" y="14066"/>
                    </a:cubicBezTo>
                    <a:cubicBezTo>
                      <a:pt x="8004" y="14121"/>
                      <a:pt x="7918" y="14227"/>
                      <a:pt x="7845" y="14317"/>
                    </a:cubicBezTo>
                    <a:cubicBezTo>
                      <a:pt x="7741" y="14450"/>
                      <a:pt x="7664" y="14550"/>
                      <a:pt x="7558" y="14684"/>
                    </a:cubicBezTo>
                    <a:cubicBezTo>
                      <a:pt x="7271" y="15052"/>
                      <a:pt x="6992" y="15406"/>
                      <a:pt x="6714" y="15754"/>
                    </a:cubicBezTo>
                    <a:cubicBezTo>
                      <a:pt x="6067" y="16572"/>
                      <a:pt x="5531" y="17246"/>
                      <a:pt x="5422" y="17370"/>
                    </a:cubicBezTo>
                    <a:cubicBezTo>
                      <a:pt x="5417" y="17376"/>
                      <a:pt x="5378" y="17426"/>
                      <a:pt x="5375" y="17429"/>
                    </a:cubicBezTo>
                    <a:cubicBezTo>
                      <a:pt x="5316" y="17491"/>
                      <a:pt x="5315" y="17491"/>
                      <a:pt x="5258" y="17444"/>
                    </a:cubicBezTo>
                    <a:cubicBezTo>
                      <a:pt x="5258" y="17444"/>
                      <a:pt x="5257" y="17444"/>
                      <a:pt x="5257" y="17444"/>
                    </a:cubicBezTo>
                    <a:cubicBezTo>
                      <a:pt x="5178" y="17530"/>
                      <a:pt x="5090" y="17840"/>
                      <a:pt x="5147" y="17892"/>
                    </a:cubicBezTo>
                    <a:lnTo>
                      <a:pt x="5283" y="17768"/>
                    </a:lnTo>
                    <a:cubicBezTo>
                      <a:pt x="5394" y="17667"/>
                      <a:pt x="5556" y="17488"/>
                      <a:pt x="5727" y="17292"/>
                    </a:cubicBezTo>
                    <a:lnTo>
                      <a:pt x="7425" y="15149"/>
                    </a:lnTo>
                    <a:cubicBezTo>
                      <a:pt x="8080" y="14322"/>
                      <a:pt x="8569" y="13709"/>
                      <a:pt x="8900" y="13302"/>
                    </a:cubicBezTo>
                    <a:cubicBezTo>
                      <a:pt x="8978" y="13206"/>
                      <a:pt x="9089" y="13067"/>
                      <a:pt x="9122" y="13033"/>
                    </a:cubicBezTo>
                    <a:cubicBezTo>
                      <a:pt x="9271" y="12853"/>
                      <a:pt x="9376" y="12731"/>
                      <a:pt x="9382" y="12736"/>
                    </a:cubicBezTo>
                    <a:cubicBezTo>
                      <a:pt x="9399" y="12752"/>
                      <a:pt x="9099" y="13243"/>
                      <a:pt x="8523" y="14140"/>
                    </a:cubicBezTo>
                    <a:cubicBezTo>
                      <a:pt x="8176" y="14679"/>
                      <a:pt x="8018" y="14920"/>
                      <a:pt x="7856" y="15169"/>
                    </a:cubicBezTo>
                    <a:cubicBezTo>
                      <a:pt x="7807" y="15245"/>
                      <a:pt x="7752" y="15329"/>
                      <a:pt x="7718" y="15380"/>
                    </a:cubicBezTo>
                    <a:cubicBezTo>
                      <a:pt x="7699" y="15410"/>
                      <a:pt x="7588" y="15583"/>
                      <a:pt x="7583" y="15589"/>
                    </a:cubicBezTo>
                    <a:cubicBezTo>
                      <a:pt x="7533" y="15655"/>
                      <a:pt x="7528" y="15656"/>
                      <a:pt x="7450" y="15620"/>
                    </a:cubicBezTo>
                    <a:lnTo>
                      <a:pt x="7401" y="15597"/>
                    </a:lnTo>
                    <a:cubicBezTo>
                      <a:pt x="7383" y="15607"/>
                      <a:pt x="7374" y="15664"/>
                      <a:pt x="7364" y="15754"/>
                    </a:cubicBezTo>
                    <a:cubicBezTo>
                      <a:pt x="7364" y="15774"/>
                      <a:pt x="7363" y="15796"/>
                      <a:pt x="7362" y="15820"/>
                    </a:cubicBezTo>
                    <a:cubicBezTo>
                      <a:pt x="7364" y="15841"/>
                      <a:pt x="7366" y="15862"/>
                      <a:pt x="7369" y="15883"/>
                    </a:cubicBezTo>
                    <a:cubicBezTo>
                      <a:pt x="7588" y="15932"/>
                      <a:pt x="7758" y="15895"/>
                      <a:pt x="7780" y="15796"/>
                    </a:cubicBezTo>
                    <a:cubicBezTo>
                      <a:pt x="7770" y="15791"/>
                      <a:pt x="7760" y="15784"/>
                      <a:pt x="7752" y="15777"/>
                    </a:cubicBezTo>
                    <a:cubicBezTo>
                      <a:pt x="7751" y="15776"/>
                      <a:pt x="7753" y="15775"/>
                      <a:pt x="7752" y="15774"/>
                    </a:cubicBezTo>
                    <a:cubicBezTo>
                      <a:pt x="7750" y="15773"/>
                      <a:pt x="7746" y="15771"/>
                      <a:pt x="7745" y="15770"/>
                    </a:cubicBezTo>
                    <a:cubicBezTo>
                      <a:pt x="7742" y="15769"/>
                      <a:pt x="7745" y="15761"/>
                      <a:pt x="7745" y="15757"/>
                    </a:cubicBezTo>
                    <a:cubicBezTo>
                      <a:pt x="7739" y="15729"/>
                      <a:pt x="7803" y="15619"/>
                      <a:pt x="7913" y="15444"/>
                    </a:cubicBezTo>
                    <a:cubicBezTo>
                      <a:pt x="7950" y="15383"/>
                      <a:pt x="8011" y="15283"/>
                      <a:pt x="8064" y="15198"/>
                    </a:cubicBezTo>
                    <a:cubicBezTo>
                      <a:pt x="8263" y="14853"/>
                      <a:pt x="8598" y="14329"/>
                      <a:pt x="9055" y="13642"/>
                    </a:cubicBezTo>
                    <a:cubicBezTo>
                      <a:pt x="9087" y="13593"/>
                      <a:pt x="9087" y="13594"/>
                      <a:pt x="9120" y="13543"/>
                    </a:cubicBezTo>
                    <a:cubicBezTo>
                      <a:pt x="9506" y="12943"/>
                      <a:pt x="9827" y="12448"/>
                      <a:pt x="10079" y="12067"/>
                    </a:cubicBezTo>
                    <a:cubicBezTo>
                      <a:pt x="10103" y="12029"/>
                      <a:pt x="10118" y="12005"/>
                      <a:pt x="10141" y="11970"/>
                    </a:cubicBezTo>
                    <a:cubicBezTo>
                      <a:pt x="10141" y="11969"/>
                      <a:pt x="10143" y="11968"/>
                      <a:pt x="10144" y="11967"/>
                    </a:cubicBezTo>
                    <a:cubicBezTo>
                      <a:pt x="10204" y="11872"/>
                      <a:pt x="10287" y="11738"/>
                      <a:pt x="10330" y="11667"/>
                    </a:cubicBezTo>
                    <a:cubicBezTo>
                      <a:pt x="10374" y="11596"/>
                      <a:pt x="10428" y="11519"/>
                      <a:pt x="10451" y="11497"/>
                    </a:cubicBezTo>
                    <a:cubicBezTo>
                      <a:pt x="10459" y="11490"/>
                      <a:pt x="10465" y="11487"/>
                      <a:pt x="10471" y="11483"/>
                    </a:cubicBezTo>
                    <a:cubicBezTo>
                      <a:pt x="10516" y="11419"/>
                      <a:pt x="10558" y="11358"/>
                      <a:pt x="10561" y="11361"/>
                    </a:cubicBezTo>
                    <a:cubicBezTo>
                      <a:pt x="10562" y="11362"/>
                      <a:pt x="10521" y="11491"/>
                      <a:pt x="10512" y="11525"/>
                    </a:cubicBezTo>
                    <a:cubicBezTo>
                      <a:pt x="10510" y="11585"/>
                      <a:pt x="10484" y="11693"/>
                      <a:pt x="10431" y="11846"/>
                    </a:cubicBezTo>
                    <a:cubicBezTo>
                      <a:pt x="10329" y="12141"/>
                      <a:pt x="10279" y="12301"/>
                      <a:pt x="10210" y="12510"/>
                    </a:cubicBezTo>
                    <a:cubicBezTo>
                      <a:pt x="10143" y="12750"/>
                      <a:pt x="10071" y="13005"/>
                      <a:pt x="9980" y="13298"/>
                    </a:cubicBezTo>
                    <a:cubicBezTo>
                      <a:pt x="9943" y="13536"/>
                      <a:pt x="9850" y="13866"/>
                      <a:pt x="9696" y="14298"/>
                    </a:cubicBezTo>
                    <a:cubicBezTo>
                      <a:pt x="9240" y="15576"/>
                      <a:pt x="9173" y="15815"/>
                      <a:pt x="9418" y="15664"/>
                    </a:cubicBezTo>
                    <a:lnTo>
                      <a:pt x="9425" y="15656"/>
                    </a:lnTo>
                    <a:cubicBezTo>
                      <a:pt x="9504" y="15572"/>
                      <a:pt x="9549" y="15484"/>
                      <a:pt x="9551" y="15429"/>
                    </a:cubicBezTo>
                    <a:cubicBezTo>
                      <a:pt x="9527" y="15424"/>
                      <a:pt x="9502" y="15415"/>
                      <a:pt x="9490" y="15402"/>
                    </a:cubicBezTo>
                    <a:cubicBezTo>
                      <a:pt x="9488" y="15399"/>
                      <a:pt x="9495" y="15370"/>
                      <a:pt x="9497" y="15355"/>
                    </a:cubicBezTo>
                    <a:cubicBezTo>
                      <a:pt x="9497" y="15355"/>
                      <a:pt x="9497" y="15354"/>
                      <a:pt x="9497" y="15353"/>
                    </a:cubicBezTo>
                    <a:cubicBezTo>
                      <a:pt x="9491" y="15307"/>
                      <a:pt x="9515" y="15220"/>
                      <a:pt x="9588" y="15009"/>
                    </a:cubicBezTo>
                    <a:cubicBezTo>
                      <a:pt x="9601" y="14970"/>
                      <a:pt x="9618" y="14917"/>
                      <a:pt x="9633" y="14872"/>
                    </a:cubicBezTo>
                    <a:cubicBezTo>
                      <a:pt x="9677" y="14731"/>
                      <a:pt x="9747" y="14512"/>
                      <a:pt x="9815" y="14301"/>
                    </a:cubicBezTo>
                    <a:cubicBezTo>
                      <a:pt x="9817" y="14297"/>
                      <a:pt x="9818" y="14293"/>
                      <a:pt x="9820" y="14289"/>
                    </a:cubicBezTo>
                    <a:cubicBezTo>
                      <a:pt x="9821" y="14286"/>
                      <a:pt x="9820" y="14284"/>
                      <a:pt x="9821" y="14281"/>
                    </a:cubicBezTo>
                    <a:cubicBezTo>
                      <a:pt x="9866" y="14142"/>
                      <a:pt x="9884" y="14081"/>
                      <a:pt x="9940" y="13911"/>
                    </a:cubicBezTo>
                    <a:cubicBezTo>
                      <a:pt x="10501" y="12199"/>
                      <a:pt x="10439" y="12374"/>
                      <a:pt x="10475" y="12407"/>
                    </a:cubicBezTo>
                    <a:cubicBezTo>
                      <a:pt x="10480" y="12411"/>
                      <a:pt x="10471" y="12498"/>
                      <a:pt x="10447" y="12674"/>
                    </a:cubicBezTo>
                    <a:cubicBezTo>
                      <a:pt x="10469" y="12675"/>
                      <a:pt x="10487" y="12673"/>
                      <a:pt x="10487" y="12662"/>
                    </a:cubicBezTo>
                    <a:cubicBezTo>
                      <a:pt x="10487" y="12551"/>
                      <a:pt x="10599" y="11975"/>
                      <a:pt x="10657" y="11787"/>
                    </a:cubicBezTo>
                    <a:cubicBezTo>
                      <a:pt x="10676" y="11725"/>
                      <a:pt x="10702" y="11650"/>
                      <a:pt x="10725" y="11579"/>
                    </a:cubicBezTo>
                    <a:cubicBezTo>
                      <a:pt x="10726" y="11574"/>
                      <a:pt x="10728" y="11564"/>
                      <a:pt x="10730" y="11560"/>
                    </a:cubicBezTo>
                    <a:cubicBezTo>
                      <a:pt x="10830" y="11218"/>
                      <a:pt x="10935" y="10913"/>
                      <a:pt x="10962" y="10881"/>
                    </a:cubicBezTo>
                    <a:cubicBezTo>
                      <a:pt x="10964" y="10878"/>
                      <a:pt x="10968" y="10878"/>
                      <a:pt x="10971" y="10876"/>
                    </a:cubicBezTo>
                    <a:cubicBezTo>
                      <a:pt x="10972" y="10872"/>
                      <a:pt x="10981" y="10846"/>
                      <a:pt x="10982" y="10845"/>
                    </a:cubicBezTo>
                    <a:cubicBezTo>
                      <a:pt x="10987" y="10838"/>
                      <a:pt x="11010" y="10844"/>
                      <a:pt x="11042" y="10854"/>
                    </a:cubicBezTo>
                    <a:cubicBezTo>
                      <a:pt x="10872" y="10757"/>
                      <a:pt x="10833" y="10724"/>
                      <a:pt x="10885" y="10693"/>
                    </a:cubicBezTo>
                    <a:cubicBezTo>
                      <a:pt x="10921" y="10671"/>
                      <a:pt x="10997" y="10618"/>
                      <a:pt x="11055" y="10574"/>
                    </a:cubicBezTo>
                    <a:cubicBezTo>
                      <a:pt x="11113" y="10531"/>
                      <a:pt x="11254" y="10448"/>
                      <a:pt x="11369" y="10390"/>
                    </a:cubicBezTo>
                    <a:lnTo>
                      <a:pt x="11457" y="10346"/>
                    </a:lnTo>
                    <a:cubicBezTo>
                      <a:pt x="11430" y="10349"/>
                      <a:pt x="11419" y="10345"/>
                      <a:pt x="11416" y="10330"/>
                    </a:cubicBezTo>
                    <a:cubicBezTo>
                      <a:pt x="11411" y="10303"/>
                      <a:pt x="15899" y="6873"/>
                      <a:pt x="15939" y="6873"/>
                    </a:cubicBezTo>
                    <a:cubicBezTo>
                      <a:pt x="15949" y="6873"/>
                      <a:pt x="15966" y="6890"/>
                      <a:pt x="15980" y="6910"/>
                    </a:cubicBezTo>
                    <a:cubicBezTo>
                      <a:pt x="15983" y="6909"/>
                      <a:pt x="15992" y="6902"/>
                      <a:pt x="15994" y="6903"/>
                    </a:cubicBezTo>
                    <a:cubicBezTo>
                      <a:pt x="16030" y="6923"/>
                      <a:pt x="16119" y="6836"/>
                      <a:pt x="16192" y="6708"/>
                    </a:cubicBezTo>
                    <a:cubicBezTo>
                      <a:pt x="16195" y="6703"/>
                      <a:pt x="16195" y="6702"/>
                      <a:pt x="16198" y="6697"/>
                    </a:cubicBezTo>
                    <a:lnTo>
                      <a:pt x="16278" y="6532"/>
                    </a:lnTo>
                    <a:cubicBezTo>
                      <a:pt x="16284" y="6491"/>
                      <a:pt x="16243" y="6496"/>
                      <a:pt x="16134" y="6523"/>
                    </a:cubicBezTo>
                    <a:cubicBezTo>
                      <a:pt x="16030" y="6548"/>
                      <a:pt x="15905" y="6569"/>
                      <a:pt x="15855" y="6570"/>
                    </a:cubicBezTo>
                    <a:cubicBezTo>
                      <a:pt x="15817" y="6570"/>
                      <a:pt x="15775" y="6604"/>
                      <a:pt x="15747" y="6653"/>
                    </a:cubicBezTo>
                    <a:cubicBezTo>
                      <a:pt x="15754" y="6662"/>
                      <a:pt x="15754" y="6669"/>
                      <a:pt x="15763" y="6679"/>
                    </a:cubicBezTo>
                    <a:cubicBezTo>
                      <a:pt x="15803" y="6719"/>
                      <a:pt x="15804" y="6729"/>
                      <a:pt x="15770" y="6758"/>
                    </a:cubicBezTo>
                    <a:cubicBezTo>
                      <a:pt x="15758" y="6768"/>
                      <a:pt x="15028" y="7323"/>
                      <a:pt x="14538" y="7696"/>
                    </a:cubicBezTo>
                    <a:cubicBezTo>
                      <a:pt x="14035" y="8090"/>
                      <a:pt x="13533" y="8470"/>
                      <a:pt x="13016" y="8851"/>
                    </a:cubicBezTo>
                    <a:cubicBezTo>
                      <a:pt x="12147" y="9507"/>
                      <a:pt x="11470" y="10010"/>
                      <a:pt x="11459" y="10000"/>
                    </a:cubicBezTo>
                    <a:cubicBezTo>
                      <a:pt x="11439" y="9983"/>
                      <a:pt x="15815" y="3879"/>
                      <a:pt x="15907" y="3796"/>
                    </a:cubicBezTo>
                    <a:cubicBezTo>
                      <a:pt x="15921" y="3784"/>
                      <a:pt x="15961" y="3792"/>
                      <a:pt x="16003" y="3816"/>
                    </a:cubicBezTo>
                    <a:cubicBezTo>
                      <a:pt x="16007" y="3819"/>
                      <a:pt x="16010" y="3820"/>
                      <a:pt x="16014" y="3822"/>
                    </a:cubicBezTo>
                    <a:cubicBezTo>
                      <a:pt x="16045" y="3791"/>
                      <a:pt x="16076" y="3728"/>
                      <a:pt x="16100" y="3657"/>
                    </a:cubicBezTo>
                    <a:cubicBezTo>
                      <a:pt x="16106" y="3614"/>
                      <a:pt x="16106" y="3606"/>
                      <a:pt x="16114" y="3554"/>
                    </a:cubicBezTo>
                    <a:cubicBezTo>
                      <a:pt x="16125" y="3470"/>
                      <a:pt x="16127" y="3448"/>
                      <a:pt x="16133" y="3400"/>
                    </a:cubicBezTo>
                    <a:cubicBezTo>
                      <a:pt x="16130" y="3391"/>
                      <a:pt x="16128" y="3382"/>
                      <a:pt x="16122" y="3377"/>
                    </a:cubicBezTo>
                    <a:cubicBezTo>
                      <a:pt x="16057" y="3317"/>
                      <a:pt x="15671" y="3574"/>
                      <a:pt x="15710" y="3650"/>
                    </a:cubicBezTo>
                    <a:cubicBezTo>
                      <a:pt x="15722" y="3660"/>
                      <a:pt x="15744" y="3674"/>
                      <a:pt x="15744" y="3679"/>
                    </a:cubicBezTo>
                    <a:cubicBezTo>
                      <a:pt x="15744" y="3681"/>
                      <a:pt x="15466" y="4067"/>
                      <a:pt x="15420" y="4132"/>
                    </a:cubicBezTo>
                    <a:cubicBezTo>
                      <a:pt x="15175" y="4500"/>
                      <a:pt x="14805" y="5031"/>
                      <a:pt x="14365" y="5638"/>
                    </a:cubicBezTo>
                    <a:cubicBezTo>
                      <a:pt x="13601" y="6694"/>
                      <a:pt x="12672" y="7981"/>
                      <a:pt x="12299" y="8497"/>
                    </a:cubicBezTo>
                    <a:cubicBezTo>
                      <a:pt x="12169" y="8678"/>
                      <a:pt x="12051" y="8828"/>
                      <a:pt x="11941" y="8965"/>
                    </a:cubicBezTo>
                    <a:cubicBezTo>
                      <a:pt x="11898" y="9025"/>
                      <a:pt x="11678" y="9331"/>
                      <a:pt x="11661" y="9354"/>
                    </a:cubicBezTo>
                    <a:cubicBezTo>
                      <a:pt x="11507" y="9569"/>
                      <a:pt x="11421" y="9668"/>
                      <a:pt x="11403" y="9651"/>
                    </a:cubicBezTo>
                    <a:cubicBezTo>
                      <a:pt x="11398" y="9647"/>
                      <a:pt x="11418" y="9577"/>
                      <a:pt x="11454" y="9461"/>
                    </a:cubicBezTo>
                    <a:cubicBezTo>
                      <a:pt x="11454" y="9443"/>
                      <a:pt x="11462" y="9419"/>
                      <a:pt x="11478" y="9390"/>
                    </a:cubicBezTo>
                    <a:cubicBezTo>
                      <a:pt x="11478" y="9388"/>
                      <a:pt x="11480" y="9385"/>
                      <a:pt x="11481" y="9383"/>
                    </a:cubicBezTo>
                    <a:cubicBezTo>
                      <a:pt x="11616" y="8967"/>
                      <a:pt x="11936" y="8046"/>
                      <a:pt x="12459" y="6575"/>
                    </a:cubicBezTo>
                    <a:cubicBezTo>
                      <a:pt x="12492" y="6482"/>
                      <a:pt x="12488" y="6495"/>
                      <a:pt x="12521" y="6404"/>
                    </a:cubicBezTo>
                    <a:cubicBezTo>
                      <a:pt x="12571" y="6262"/>
                      <a:pt x="12611" y="6155"/>
                      <a:pt x="12661" y="6014"/>
                    </a:cubicBezTo>
                    <a:cubicBezTo>
                      <a:pt x="13109" y="4760"/>
                      <a:pt x="13556" y="3511"/>
                      <a:pt x="13568" y="3501"/>
                    </a:cubicBezTo>
                    <a:cubicBezTo>
                      <a:pt x="13581" y="3488"/>
                      <a:pt x="13612" y="3490"/>
                      <a:pt x="13649" y="3499"/>
                    </a:cubicBezTo>
                    <a:cubicBezTo>
                      <a:pt x="13692" y="3458"/>
                      <a:pt x="13712" y="3404"/>
                      <a:pt x="13709" y="3329"/>
                    </a:cubicBezTo>
                    <a:cubicBezTo>
                      <a:pt x="13699" y="3273"/>
                      <a:pt x="13692" y="3237"/>
                      <a:pt x="13682" y="3171"/>
                    </a:cubicBezTo>
                    <a:lnTo>
                      <a:pt x="13682" y="3163"/>
                    </a:lnTo>
                    <a:lnTo>
                      <a:pt x="13635" y="2974"/>
                    </a:lnTo>
                    <a:close/>
                    <a:moveTo>
                      <a:pt x="12005" y="3143"/>
                    </a:moveTo>
                    <a:cubicBezTo>
                      <a:pt x="11769" y="4603"/>
                      <a:pt x="11513" y="6168"/>
                      <a:pt x="11271" y="7630"/>
                    </a:cubicBezTo>
                    <a:cubicBezTo>
                      <a:pt x="11271" y="7632"/>
                      <a:pt x="11270" y="7640"/>
                      <a:pt x="11269" y="7641"/>
                    </a:cubicBezTo>
                    <a:cubicBezTo>
                      <a:pt x="11260" y="7700"/>
                      <a:pt x="11237" y="7843"/>
                      <a:pt x="11219" y="7961"/>
                    </a:cubicBezTo>
                    <a:cubicBezTo>
                      <a:pt x="11201" y="8079"/>
                      <a:pt x="11177" y="8233"/>
                      <a:pt x="11164" y="8304"/>
                    </a:cubicBezTo>
                    <a:cubicBezTo>
                      <a:pt x="11151" y="8379"/>
                      <a:pt x="11154" y="8391"/>
                      <a:pt x="11169" y="8379"/>
                    </a:cubicBezTo>
                    <a:cubicBezTo>
                      <a:pt x="11289" y="7613"/>
                      <a:pt x="11422" y="6775"/>
                      <a:pt x="11586" y="5758"/>
                    </a:cubicBezTo>
                    <a:cubicBezTo>
                      <a:pt x="11797" y="4445"/>
                      <a:pt x="11857" y="4063"/>
                      <a:pt x="12005" y="3143"/>
                    </a:cubicBezTo>
                    <a:close/>
                    <a:moveTo>
                      <a:pt x="11200" y="10701"/>
                    </a:moveTo>
                    <a:lnTo>
                      <a:pt x="11181" y="10709"/>
                    </a:lnTo>
                    <a:lnTo>
                      <a:pt x="11327" y="10788"/>
                    </a:lnTo>
                    <a:cubicBezTo>
                      <a:pt x="11269" y="10754"/>
                      <a:pt x="11201" y="10714"/>
                      <a:pt x="11201" y="10707"/>
                    </a:cubicBezTo>
                    <a:cubicBezTo>
                      <a:pt x="11201" y="10707"/>
                      <a:pt x="11206" y="10705"/>
                      <a:pt x="11206" y="10705"/>
                    </a:cubicBezTo>
                    <a:cubicBezTo>
                      <a:pt x="11205" y="10704"/>
                      <a:pt x="11203" y="10703"/>
                      <a:pt x="11200" y="10701"/>
                    </a:cubicBezTo>
                    <a:close/>
                    <a:moveTo>
                      <a:pt x="9395" y="12673"/>
                    </a:moveTo>
                    <a:cubicBezTo>
                      <a:pt x="9403" y="12675"/>
                      <a:pt x="9409" y="12680"/>
                      <a:pt x="9413" y="12686"/>
                    </a:cubicBezTo>
                    <a:cubicBezTo>
                      <a:pt x="9422" y="12699"/>
                      <a:pt x="9419" y="12716"/>
                      <a:pt x="9404" y="12724"/>
                    </a:cubicBezTo>
                    <a:cubicBezTo>
                      <a:pt x="9390" y="12732"/>
                      <a:pt x="9370" y="12729"/>
                      <a:pt x="9361" y="12716"/>
                    </a:cubicBezTo>
                    <a:cubicBezTo>
                      <a:pt x="9352" y="12703"/>
                      <a:pt x="9357" y="12685"/>
                      <a:pt x="9372" y="12677"/>
                    </a:cubicBezTo>
                    <a:cubicBezTo>
                      <a:pt x="9379" y="12673"/>
                      <a:pt x="9388" y="12671"/>
                      <a:pt x="9395" y="12673"/>
                    </a:cubicBezTo>
                    <a:close/>
                    <a:moveTo>
                      <a:pt x="1572" y="15565"/>
                    </a:moveTo>
                    <a:cubicBezTo>
                      <a:pt x="1561" y="15561"/>
                      <a:pt x="1550" y="15565"/>
                      <a:pt x="1538" y="15569"/>
                    </a:cubicBezTo>
                    <a:cubicBezTo>
                      <a:pt x="1534" y="15571"/>
                      <a:pt x="1516" y="15581"/>
                      <a:pt x="1512" y="15583"/>
                    </a:cubicBezTo>
                    <a:cubicBezTo>
                      <a:pt x="1501" y="15592"/>
                      <a:pt x="1489" y="15600"/>
                      <a:pt x="1483" y="15614"/>
                    </a:cubicBezTo>
                    <a:cubicBezTo>
                      <a:pt x="1524" y="15593"/>
                      <a:pt x="1535" y="15586"/>
                      <a:pt x="1577" y="15565"/>
                    </a:cubicBezTo>
                    <a:cubicBezTo>
                      <a:pt x="1575" y="15565"/>
                      <a:pt x="1573" y="15565"/>
                      <a:pt x="1572" y="15565"/>
                    </a:cubicBezTo>
                    <a:close/>
                    <a:moveTo>
                      <a:pt x="1380" y="15651"/>
                    </a:moveTo>
                    <a:cubicBezTo>
                      <a:pt x="1372" y="15655"/>
                      <a:pt x="1333" y="15676"/>
                      <a:pt x="1325" y="15680"/>
                    </a:cubicBezTo>
                    <a:cubicBezTo>
                      <a:pt x="1310" y="15691"/>
                      <a:pt x="1295" y="15700"/>
                      <a:pt x="1282" y="15716"/>
                    </a:cubicBezTo>
                    <a:cubicBezTo>
                      <a:pt x="1279" y="15721"/>
                      <a:pt x="1275" y="15724"/>
                      <a:pt x="1272" y="15727"/>
                    </a:cubicBezTo>
                    <a:cubicBezTo>
                      <a:pt x="1338" y="15692"/>
                      <a:pt x="1335" y="15693"/>
                      <a:pt x="1408" y="15655"/>
                    </a:cubicBezTo>
                    <a:cubicBezTo>
                      <a:pt x="1407" y="15655"/>
                      <a:pt x="1405" y="15655"/>
                      <a:pt x="1404" y="15655"/>
                    </a:cubicBezTo>
                    <a:cubicBezTo>
                      <a:pt x="1397" y="15651"/>
                      <a:pt x="1389" y="15650"/>
                      <a:pt x="1380" y="15651"/>
                    </a:cubicBezTo>
                    <a:close/>
                    <a:moveTo>
                      <a:pt x="1157" y="15788"/>
                    </a:moveTo>
                    <a:cubicBezTo>
                      <a:pt x="1148" y="15789"/>
                      <a:pt x="1140" y="15793"/>
                      <a:pt x="1131" y="15801"/>
                    </a:cubicBezTo>
                    <a:cubicBezTo>
                      <a:pt x="1142" y="15795"/>
                      <a:pt x="1145" y="15794"/>
                      <a:pt x="1157" y="15788"/>
                    </a:cubicBezTo>
                    <a:close/>
                    <a:moveTo>
                      <a:pt x="9968" y="15827"/>
                    </a:moveTo>
                    <a:cubicBezTo>
                      <a:pt x="9947" y="15962"/>
                      <a:pt x="9926" y="16092"/>
                      <a:pt x="9904" y="16231"/>
                    </a:cubicBezTo>
                    <a:cubicBezTo>
                      <a:pt x="9923" y="16117"/>
                      <a:pt x="9943" y="15995"/>
                      <a:pt x="9969" y="15832"/>
                    </a:cubicBezTo>
                    <a:cubicBezTo>
                      <a:pt x="9969" y="15831"/>
                      <a:pt x="9968" y="15828"/>
                      <a:pt x="9968" y="15827"/>
                    </a:cubicBezTo>
                    <a:close/>
                    <a:moveTo>
                      <a:pt x="961" y="15866"/>
                    </a:moveTo>
                    <a:cubicBezTo>
                      <a:pt x="942" y="15875"/>
                      <a:pt x="925" y="15884"/>
                      <a:pt x="907" y="15894"/>
                    </a:cubicBezTo>
                    <a:cubicBezTo>
                      <a:pt x="908" y="15905"/>
                      <a:pt x="895" y="15920"/>
                      <a:pt x="878" y="15937"/>
                    </a:cubicBezTo>
                    <a:cubicBezTo>
                      <a:pt x="919" y="15916"/>
                      <a:pt x="955" y="15895"/>
                      <a:pt x="1003" y="15870"/>
                    </a:cubicBezTo>
                    <a:cubicBezTo>
                      <a:pt x="995" y="15870"/>
                      <a:pt x="988" y="15871"/>
                      <a:pt x="978" y="15868"/>
                    </a:cubicBezTo>
                    <a:cubicBezTo>
                      <a:pt x="970" y="15866"/>
                      <a:pt x="968" y="15867"/>
                      <a:pt x="961" y="15866"/>
                    </a:cubicBezTo>
                    <a:close/>
                    <a:moveTo>
                      <a:pt x="426" y="16172"/>
                    </a:moveTo>
                    <a:cubicBezTo>
                      <a:pt x="373" y="16194"/>
                      <a:pt x="325" y="16216"/>
                      <a:pt x="266" y="16237"/>
                    </a:cubicBezTo>
                    <a:cubicBezTo>
                      <a:pt x="63" y="16307"/>
                      <a:pt x="11" y="16338"/>
                      <a:pt x="0" y="16410"/>
                    </a:cubicBezTo>
                    <a:cubicBezTo>
                      <a:pt x="-2" y="16478"/>
                      <a:pt x="22" y="16565"/>
                      <a:pt x="68" y="16655"/>
                    </a:cubicBezTo>
                    <a:cubicBezTo>
                      <a:pt x="131" y="16763"/>
                      <a:pt x="238" y="16892"/>
                      <a:pt x="395" y="17042"/>
                    </a:cubicBezTo>
                    <a:cubicBezTo>
                      <a:pt x="471" y="17114"/>
                      <a:pt x="554" y="17190"/>
                      <a:pt x="652" y="17272"/>
                    </a:cubicBezTo>
                    <a:cubicBezTo>
                      <a:pt x="668" y="17286"/>
                      <a:pt x="681" y="17297"/>
                      <a:pt x="698" y="17311"/>
                    </a:cubicBezTo>
                    <a:cubicBezTo>
                      <a:pt x="827" y="17417"/>
                      <a:pt x="975" y="17532"/>
                      <a:pt x="1134" y="17651"/>
                    </a:cubicBezTo>
                    <a:cubicBezTo>
                      <a:pt x="1227" y="17721"/>
                      <a:pt x="1346" y="17803"/>
                      <a:pt x="1451" y="17878"/>
                    </a:cubicBezTo>
                    <a:cubicBezTo>
                      <a:pt x="1934" y="18223"/>
                      <a:pt x="2503" y="18599"/>
                      <a:pt x="3131" y="18983"/>
                    </a:cubicBezTo>
                    <a:cubicBezTo>
                      <a:pt x="3185" y="19016"/>
                      <a:pt x="3238" y="19048"/>
                      <a:pt x="3292" y="19080"/>
                    </a:cubicBezTo>
                    <a:cubicBezTo>
                      <a:pt x="3437" y="19167"/>
                      <a:pt x="3584" y="19254"/>
                      <a:pt x="3732" y="19341"/>
                    </a:cubicBezTo>
                    <a:cubicBezTo>
                      <a:pt x="4414" y="19734"/>
                      <a:pt x="5119" y="20109"/>
                      <a:pt x="5788" y="20440"/>
                    </a:cubicBezTo>
                    <a:cubicBezTo>
                      <a:pt x="6646" y="20852"/>
                      <a:pt x="7587" y="21262"/>
                      <a:pt x="8032" y="21402"/>
                    </a:cubicBezTo>
                    <a:cubicBezTo>
                      <a:pt x="8498" y="21548"/>
                      <a:pt x="8885" y="21598"/>
                      <a:pt x="9017" y="21533"/>
                    </a:cubicBezTo>
                    <a:cubicBezTo>
                      <a:pt x="9066" y="21483"/>
                      <a:pt x="9114" y="21228"/>
                      <a:pt x="9077" y="21219"/>
                    </a:cubicBezTo>
                    <a:cubicBezTo>
                      <a:pt x="9077" y="21220"/>
                      <a:pt x="9072" y="21256"/>
                      <a:pt x="9071" y="21256"/>
                    </a:cubicBezTo>
                    <a:cubicBezTo>
                      <a:pt x="9060" y="21268"/>
                      <a:pt x="9017" y="21222"/>
                      <a:pt x="8975" y="21156"/>
                    </a:cubicBezTo>
                    <a:cubicBezTo>
                      <a:pt x="8863" y="20978"/>
                      <a:pt x="8241" y="20430"/>
                      <a:pt x="7751" y="20075"/>
                    </a:cubicBezTo>
                    <a:cubicBezTo>
                      <a:pt x="7048" y="19565"/>
                      <a:pt x="6213" y="19030"/>
                      <a:pt x="5348" y="18527"/>
                    </a:cubicBezTo>
                    <a:cubicBezTo>
                      <a:pt x="5348" y="18527"/>
                      <a:pt x="5346" y="18526"/>
                      <a:pt x="5345" y="18526"/>
                    </a:cubicBezTo>
                    <a:cubicBezTo>
                      <a:pt x="5345" y="18526"/>
                      <a:pt x="5345" y="18525"/>
                      <a:pt x="5344" y="18525"/>
                    </a:cubicBezTo>
                    <a:cubicBezTo>
                      <a:pt x="4559" y="18068"/>
                      <a:pt x="3754" y="17642"/>
                      <a:pt x="3001" y="17281"/>
                    </a:cubicBezTo>
                    <a:cubicBezTo>
                      <a:pt x="2825" y="17199"/>
                      <a:pt x="2652" y="17118"/>
                      <a:pt x="2433" y="17019"/>
                    </a:cubicBezTo>
                    <a:cubicBezTo>
                      <a:pt x="2425" y="17016"/>
                      <a:pt x="2418" y="17013"/>
                      <a:pt x="2411" y="17010"/>
                    </a:cubicBezTo>
                    <a:cubicBezTo>
                      <a:pt x="2387" y="16999"/>
                      <a:pt x="2376" y="16995"/>
                      <a:pt x="2353" y="16984"/>
                    </a:cubicBezTo>
                    <a:cubicBezTo>
                      <a:pt x="2180" y="16906"/>
                      <a:pt x="2065" y="16859"/>
                      <a:pt x="1926" y="16799"/>
                    </a:cubicBezTo>
                    <a:cubicBezTo>
                      <a:pt x="1696" y="16703"/>
                      <a:pt x="1475" y="16615"/>
                      <a:pt x="1270" y="16542"/>
                    </a:cubicBezTo>
                    <a:cubicBezTo>
                      <a:pt x="892" y="16408"/>
                      <a:pt x="513" y="16307"/>
                      <a:pt x="386" y="16307"/>
                    </a:cubicBezTo>
                    <a:cubicBezTo>
                      <a:pt x="329" y="16307"/>
                      <a:pt x="303" y="16292"/>
                      <a:pt x="305" y="16270"/>
                    </a:cubicBezTo>
                    <a:cubicBezTo>
                      <a:pt x="304" y="16270"/>
                      <a:pt x="293" y="16268"/>
                      <a:pt x="293" y="16268"/>
                    </a:cubicBezTo>
                    <a:cubicBezTo>
                      <a:pt x="286" y="16262"/>
                      <a:pt x="303" y="16247"/>
                      <a:pt x="333" y="16227"/>
                    </a:cubicBezTo>
                    <a:cubicBezTo>
                      <a:pt x="333" y="16227"/>
                      <a:pt x="333" y="16227"/>
                      <a:pt x="334" y="16226"/>
                    </a:cubicBezTo>
                    <a:cubicBezTo>
                      <a:pt x="334" y="16226"/>
                      <a:pt x="346" y="16221"/>
                      <a:pt x="346" y="16221"/>
                    </a:cubicBezTo>
                    <a:cubicBezTo>
                      <a:pt x="368" y="16207"/>
                      <a:pt x="389" y="16193"/>
                      <a:pt x="426" y="16172"/>
                    </a:cubicBezTo>
                    <a:close/>
                  </a:path>
                </a:pathLst>
              </a:cu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150" name="線條"/>
              <p:cNvSpPr/>
              <p:nvPr/>
            </p:nvSpPr>
            <p:spPr>
              <a:xfrm flipV="1">
                <a:off x="3648406" y="1534155"/>
                <a:ext cx="945671" cy="626531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151" name="線條"/>
              <p:cNvSpPr/>
              <p:nvPr/>
            </p:nvSpPr>
            <p:spPr>
              <a:xfrm flipV="1">
                <a:off x="1354092" y="3099621"/>
                <a:ext cx="5534297" cy="317265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3" name="矩形"/>
                <p:cNvSpPr txBox="1"/>
                <p:nvPr/>
              </p:nvSpPr>
              <p:spPr>
                <a:xfrm>
                  <a:off x="437153" y="8039220"/>
                  <a:ext cx="6538980" cy="186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>
                  <a:outerShdw blurRad="50800" dist="25400" dir="3600000" rotWithShape="0">
                    <a:srgbClr val="D5D5D5">
                      <a:alpha val="70000"/>
                    </a:srgbClr>
                  </a:outerShdw>
                </a:effectLst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 sz="50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sz="3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3000" i="1">
                            <a:latin typeface="Cambria Math" panose="02040503050406030204" pitchFamily="18" charset="0"/>
                          </a:rPr>
                          <m:t>𝑞</m:t>
                        </m:r>
                        <m:bar>
                          <m:barPr>
                            <m:pos m:val="top"/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bar>
                      </m:oMath>
                    </m:oMathPara>
                  </a14:m>
                  <a:endParaRPr sz="2500"/>
                </a:p>
              </p:txBody>
            </p:sp>
          </mc:Choice>
          <mc:Fallback xmlns="">
            <p:sp>
              <p:nvSpPr>
                <p:cNvPr id="2153" name="矩形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53" y="8039220"/>
                  <a:ext cx="6538980" cy="18604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>
                  <a:outerShdw blurRad="50800" dist="25400" dir="3600000" rotWithShape="0">
                    <a:srgbClr val="D5D5D5">
                      <a:alpha val="7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65" name="群組"/>
          <p:cNvGrpSpPr/>
          <p:nvPr/>
        </p:nvGrpSpPr>
        <p:grpSpPr>
          <a:xfrm>
            <a:off x="5968301" y="1721293"/>
            <a:ext cx="5106202" cy="4186741"/>
            <a:chOff x="0" y="1447900"/>
            <a:chExt cx="10212402" cy="8373479"/>
          </a:xfrm>
        </p:grpSpPr>
        <p:grpSp>
          <p:nvGrpSpPr>
            <p:cNvPr id="2163" name="群組"/>
            <p:cNvGrpSpPr/>
            <p:nvPr/>
          </p:nvGrpSpPr>
          <p:grpSpPr>
            <a:xfrm>
              <a:off x="1834080" y="1447900"/>
              <a:ext cx="6526331" cy="6131233"/>
              <a:chOff x="716694" y="1447900"/>
              <a:chExt cx="6526330" cy="6131231"/>
            </a:xfrm>
          </p:grpSpPr>
          <p:grpSp>
            <p:nvGrpSpPr>
              <p:cNvPr id="2158" name="群組"/>
              <p:cNvGrpSpPr/>
              <p:nvPr/>
            </p:nvGrpSpPr>
            <p:grpSpPr>
              <a:xfrm>
                <a:off x="1181868" y="1447900"/>
                <a:ext cx="5576172" cy="6131233"/>
                <a:chOff x="1181868" y="1447900"/>
                <a:chExt cx="5576170" cy="6131231"/>
              </a:xfrm>
            </p:grpSpPr>
            <p:pic>
              <p:nvPicPr>
                <p:cNvPr id="2155" name="截圖 2023-09-08 17.16.59.png" descr="截圖 2023-09-08 17.16.59.png"/>
                <p:cNvPicPr>
                  <a:picLocks noChangeAspect="1"/>
                </p:cNvPicPr>
                <p:nvPr/>
              </p:nvPicPr>
              <p:blipFill>
                <a:blip r:embed="rId2"/>
                <a:srcRect l="8391" t="18528" r="60600" b="6863"/>
                <a:stretch>
                  <a:fillRect/>
                </a:stretch>
              </p:blipFill>
              <p:spPr>
                <a:xfrm>
                  <a:off x="1181868" y="1447900"/>
                  <a:ext cx="5576172" cy="6131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7" h="21561" extrusionOk="0">
                      <a:moveTo>
                        <a:pt x="12749" y="1"/>
                      </a:moveTo>
                      <a:cubicBezTo>
                        <a:pt x="12512" y="14"/>
                        <a:pt x="12494" y="24"/>
                        <a:pt x="12479" y="144"/>
                      </a:cubicBezTo>
                      <a:cubicBezTo>
                        <a:pt x="12479" y="147"/>
                        <a:pt x="12473" y="175"/>
                        <a:pt x="12473" y="179"/>
                      </a:cubicBezTo>
                      <a:lnTo>
                        <a:pt x="12471" y="197"/>
                      </a:lnTo>
                      <a:cubicBezTo>
                        <a:pt x="12468" y="245"/>
                        <a:pt x="12469" y="284"/>
                        <a:pt x="12473" y="313"/>
                      </a:cubicBezTo>
                      <a:cubicBezTo>
                        <a:pt x="12473" y="312"/>
                        <a:pt x="12474" y="304"/>
                        <a:pt x="12474" y="304"/>
                      </a:cubicBezTo>
                      <a:cubicBezTo>
                        <a:pt x="12484" y="294"/>
                        <a:pt x="12536" y="345"/>
                        <a:pt x="12591" y="416"/>
                      </a:cubicBezTo>
                      <a:cubicBezTo>
                        <a:pt x="12634" y="456"/>
                        <a:pt x="12679" y="508"/>
                        <a:pt x="12720" y="564"/>
                      </a:cubicBezTo>
                      <a:cubicBezTo>
                        <a:pt x="12779" y="628"/>
                        <a:pt x="12848" y="697"/>
                        <a:pt x="12928" y="770"/>
                      </a:cubicBezTo>
                      <a:cubicBezTo>
                        <a:pt x="13003" y="829"/>
                        <a:pt x="13074" y="880"/>
                        <a:pt x="13159" y="953"/>
                      </a:cubicBezTo>
                      <a:cubicBezTo>
                        <a:pt x="14767" y="2326"/>
                        <a:pt x="18894" y="4617"/>
                        <a:pt x="20646" y="5109"/>
                      </a:cubicBezTo>
                      <a:cubicBezTo>
                        <a:pt x="20705" y="5126"/>
                        <a:pt x="20761" y="5144"/>
                        <a:pt x="20813" y="5162"/>
                      </a:cubicBezTo>
                      <a:cubicBezTo>
                        <a:pt x="20816" y="5163"/>
                        <a:pt x="20820" y="5166"/>
                        <a:pt x="20823" y="5167"/>
                      </a:cubicBezTo>
                      <a:cubicBezTo>
                        <a:pt x="20857" y="5175"/>
                        <a:pt x="20900" y="5190"/>
                        <a:pt x="20932" y="5197"/>
                      </a:cubicBezTo>
                      <a:cubicBezTo>
                        <a:pt x="21094" y="5234"/>
                        <a:pt x="21232" y="5274"/>
                        <a:pt x="21239" y="5287"/>
                      </a:cubicBezTo>
                      <a:cubicBezTo>
                        <a:pt x="21244" y="5296"/>
                        <a:pt x="20043" y="5929"/>
                        <a:pt x="18596" y="6686"/>
                      </a:cubicBezTo>
                      <a:cubicBezTo>
                        <a:pt x="17935" y="7036"/>
                        <a:pt x="17328" y="7360"/>
                        <a:pt x="16520" y="7779"/>
                      </a:cubicBezTo>
                      <a:cubicBezTo>
                        <a:pt x="15092" y="8520"/>
                        <a:pt x="14758" y="8689"/>
                        <a:pt x="13910" y="9126"/>
                      </a:cubicBezTo>
                      <a:cubicBezTo>
                        <a:pt x="13494" y="9342"/>
                        <a:pt x="13195" y="9495"/>
                        <a:pt x="12871" y="9662"/>
                      </a:cubicBezTo>
                      <a:cubicBezTo>
                        <a:pt x="12705" y="9747"/>
                        <a:pt x="11917" y="10156"/>
                        <a:pt x="11914" y="10156"/>
                      </a:cubicBezTo>
                      <a:cubicBezTo>
                        <a:pt x="11912" y="10156"/>
                        <a:pt x="11908" y="10152"/>
                        <a:pt x="11906" y="10152"/>
                      </a:cubicBezTo>
                      <a:cubicBezTo>
                        <a:pt x="11853" y="10178"/>
                        <a:pt x="11644" y="10286"/>
                        <a:pt x="11599" y="10308"/>
                      </a:cubicBezTo>
                      <a:lnTo>
                        <a:pt x="11633" y="10337"/>
                      </a:lnTo>
                      <a:cubicBezTo>
                        <a:pt x="11647" y="10350"/>
                        <a:pt x="11656" y="10366"/>
                        <a:pt x="11664" y="10381"/>
                      </a:cubicBezTo>
                      <a:cubicBezTo>
                        <a:pt x="11669" y="10377"/>
                        <a:pt x="11678" y="10372"/>
                        <a:pt x="11679" y="10371"/>
                      </a:cubicBezTo>
                      <a:cubicBezTo>
                        <a:pt x="11683" y="10365"/>
                        <a:pt x="11688" y="10361"/>
                        <a:pt x="11691" y="10356"/>
                      </a:cubicBezTo>
                      <a:cubicBezTo>
                        <a:pt x="11720" y="10309"/>
                        <a:pt x="11963" y="10168"/>
                        <a:pt x="12232" y="10043"/>
                      </a:cubicBezTo>
                      <a:cubicBezTo>
                        <a:pt x="12237" y="10041"/>
                        <a:pt x="12245" y="10037"/>
                        <a:pt x="12250" y="10035"/>
                      </a:cubicBezTo>
                      <a:cubicBezTo>
                        <a:pt x="12251" y="10034"/>
                        <a:pt x="12252" y="10034"/>
                        <a:pt x="12253" y="10033"/>
                      </a:cubicBezTo>
                      <a:cubicBezTo>
                        <a:pt x="12619" y="9832"/>
                        <a:pt x="13121" y="9563"/>
                        <a:pt x="13674" y="9275"/>
                      </a:cubicBezTo>
                      <a:cubicBezTo>
                        <a:pt x="19031" y="6487"/>
                        <a:pt x="20726" y="5608"/>
                        <a:pt x="21240" y="5358"/>
                      </a:cubicBezTo>
                      <a:cubicBezTo>
                        <a:pt x="21345" y="5296"/>
                        <a:pt x="21438" y="5246"/>
                        <a:pt x="21472" y="5241"/>
                      </a:cubicBezTo>
                      <a:cubicBezTo>
                        <a:pt x="21574" y="5224"/>
                        <a:pt x="21598" y="5130"/>
                        <a:pt x="21560" y="5007"/>
                      </a:cubicBezTo>
                      <a:cubicBezTo>
                        <a:pt x="21441" y="4719"/>
                        <a:pt x="20908" y="4230"/>
                        <a:pt x="20115" y="3657"/>
                      </a:cubicBezTo>
                      <a:cubicBezTo>
                        <a:pt x="20114" y="3656"/>
                        <a:pt x="20112" y="3656"/>
                        <a:pt x="20112" y="3655"/>
                      </a:cubicBezTo>
                      <a:cubicBezTo>
                        <a:pt x="19922" y="3519"/>
                        <a:pt x="19714" y="3378"/>
                        <a:pt x="19499" y="3235"/>
                      </a:cubicBezTo>
                      <a:cubicBezTo>
                        <a:pt x="19472" y="3217"/>
                        <a:pt x="19448" y="3199"/>
                        <a:pt x="19421" y="3181"/>
                      </a:cubicBezTo>
                      <a:cubicBezTo>
                        <a:pt x="19418" y="3179"/>
                        <a:pt x="19416" y="3178"/>
                        <a:pt x="19414" y="3176"/>
                      </a:cubicBezTo>
                      <a:cubicBezTo>
                        <a:pt x="19203" y="3037"/>
                        <a:pt x="18978" y="2895"/>
                        <a:pt x="18749" y="2752"/>
                      </a:cubicBezTo>
                      <a:cubicBezTo>
                        <a:pt x="18699" y="2721"/>
                        <a:pt x="18650" y="2689"/>
                        <a:pt x="18599" y="2657"/>
                      </a:cubicBezTo>
                      <a:cubicBezTo>
                        <a:pt x="18402" y="2536"/>
                        <a:pt x="18197" y="2414"/>
                        <a:pt x="17991" y="2293"/>
                      </a:cubicBezTo>
                      <a:cubicBezTo>
                        <a:pt x="17859" y="2216"/>
                        <a:pt x="17727" y="2139"/>
                        <a:pt x="17591" y="2063"/>
                      </a:cubicBezTo>
                      <a:cubicBezTo>
                        <a:pt x="17447" y="1980"/>
                        <a:pt x="17302" y="1899"/>
                        <a:pt x="17155" y="1818"/>
                      </a:cubicBezTo>
                      <a:cubicBezTo>
                        <a:pt x="16892" y="1674"/>
                        <a:pt x="16624" y="1531"/>
                        <a:pt x="16352" y="1391"/>
                      </a:cubicBezTo>
                      <a:cubicBezTo>
                        <a:pt x="16303" y="1366"/>
                        <a:pt x="16255" y="1339"/>
                        <a:pt x="16206" y="1315"/>
                      </a:cubicBezTo>
                      <a:cubicBezTo>
                        <a:pt x="15797" y="1107"/>
                        <a:pt x="15409" y="921"/>
                        <a:pt x="15053" y="759"/>
                      </a:cubicBezTo>
                      <a:cubicBezTo>
                        <a:pt x="14871" y="677"/>
                        <a:pt x="14698" y="600"/>
                        <a:pt x="14532" y="530"/>
                      </a:cubicBezTo>
                      <a:cubicBezTo>
                        <a:pt x="14530" y="529"/>
                        <a:pt x="14527" y="527"/>
                        <a:pt x="14525" y="526"/>
                      </a:cubicBezTo>
                      <a:cubicBezTo>
                        <a:pt x="14524" y="526"/>
                        <a:pt x="14522" y="526"/>
                        <a:pt x="14522" y="526"/>
                      </a:cubicBezTo>
                      <a:cubicBezTo>
                        <a:pt x="14355" y="456"/>
                        <a:pt x="14196" y="392"/>
                        <a:pt x="14047" y="335"/>
                      </a:cubicBezTo>
                      <a:cubicBezTo>
                        <a:pt x="13919" y="286"/>
                        <a:pt x="13800" y="245"/>
                        <a:pt x="13686" y="206"/>
                      </a:cubicBezTo>
                      <a:cubicBezTo>
                        <a:pt x="13662" y="198"/>
                        <a:pt x="13636" y="188"/>
                        <a:pt x="13612" y="180"/>
                      </a:cubicBezTo>
                      <a:cubicBezTo>
                        <a:pt x="13507" y="145"/>
                        <a:pt x="13411" y="118"/>
                        <a:pt x="13319" y="93"/>
                      </a:cubicBezTo>
                      <a:cubicBezTo>
                        <a:pt x="13300" y="88"/>
                        <a:pt x="13279" y="80"/>
                        <a:pt x="13261" y="75"/>
                      </a:cubicBezTo>
                      <a:cubicBezTo>
                        <a:pt x="13155" y="48"/>
                        <a:pt x="13056" y="28"/>
                        <a:pt x="12972" y="15"/>
                      </a:cubicBezTo>
                      <a:cubicBezTo>
                        <a:pt x="12886" y="3"/>
                        <a:pt x="12811" y="-2"/>
                        <a:pt x="12749" y="1"/>
                      </a:cubicBezTo>
                      <a:close/>
                      <a:moveTo>
                        <a:pt x="12352" y="974"/>
                      </a:moveTo>
                      <a:cubicBezTo>
                        <a:pt x="12350" y="979"/>
                        <a:pt x="12349" y="981"/>
                        <a:pt x="12347" y="985"/>
                      </a:cubicBezTo>
                      <a:cubicBezTo>
                        <a:pt x="12312" y="1208"/>
                        <a:pt x="12273" y="1456"/>
                        <a:pt x="12236" y="1689"/>
                      </a:cubicBezTo>
                      <a:cubicBezTo>
                        <a:pt x="12258" y="1556"/>
                        <a:pt x="12342" y="1033"/>
                        <a:pt x="12352" y="974"/>
                      </a:cubicBezTo>
                      <a:close/>
                      <a:moveTo>
                        <a:pt x="13635" y="2974"/>
                      </a:moveTo>
                      <a:lnTo>
                        <a:pt x="13447" y="3136"/>
                      </a:lnTo>
                      <a:lnTo>
                        <a:pt x="13444" y="3139"/>
                      </a:lnTo>
                      <a:cubicBezTo>
                        <a:pt x="13443" y="3140"/>
                        <a:pt x="13441" y="3141"/>
                        <a:pt x="13440" y="3142"/>
                      </a:cubicBezTo>
                      <a:cubicBezTo>
                        <a:pt x="13316" y="3248"/>
                        <a:pt x="13275" y="3331"/>
                        <a:pt x="13324" y="3384"/>
                      </a:cubicBezTo>
                      <a:cubicBezTo>
                        <a:pt x="13326" y="3387"/>
                        <a:pt x="13323" y="3405"/>
                        <a:pt x="13324" y="3414"/>
                      </a:cubicBezTo>
                      <a:cubicBezTo>
                        <a:pt x="13349" y="3428"/>
                        <a:pt x="13367" y="3444"/>
                        <a:pt x="13365" y="3463"/>
                      </a:cubicBezTo>
                      <a:cubicBezTo>
                        <a:pt x="13365" y="3467"/>
                        <a:pt x="13174" y="4006"/>
                        <a:pt x="13138" y="4110"/>
                      </a:cubicBezTo>
                      <a:cubicBezTo>
                        <a:pt x="12973" y="4632"/>
                        <a:pt x="12708" y="5410"/>
                        <a:pt x="12333" y="6465"/>
                      </a:cubicBezTo>
                      <a:cubicBezTo>
                        <a:pt x="11654" y="8374"/>
                        <a:pt x="11375" y="9166"/>
                        <a:pt x="11240" y="9492"/>
                      </a:cubicBezTo>
                      <a:cubicBezTo>
                        <a:pt x="11130" y="9817"/>
                        <a:pt x="11007" y="10151"/>
                        <a:pt x="10922" y="10339"/>
                      </a:cubicBezTo>
                      <a:cubicBezTo>
                        <a:pt x="10921" y="10340"/>
                        <a:pt x="10921" y="10343"/>
                        <a:pt x="10920" y="10344"/>
                      </a:cubicBezTo>
                      <a:cubicBezTo>
                        <a:pt x="10920" y="10345"/>
                        <a:pt x="10908" y="10378"/>
                        <a:pt x="10908" y="10378"/>
                      </a:cubicBezTo>
                      <a:cubicBezTo>
                        <a:pt x="10906" y="10380"/>
                        <a:pt x="10903" y="10378"/>
                        <a:pt x="10900" y="10379"/>
                      </a:cubicBezTo>
                      <a:cubicBezTo>
                        <a:pt x="10882" y="10418"/>
                        <a:pt x="10863" y="10458"/>
                        <a:pt x="10850" y="10476"/>
                      </a:cubicBezTo>
                      <a:cubicBezTo>
                        <a:pt x="10801" y="10541"/>
                        <a:pt x="10772" y="10623"/>
                        <a:pt x="10787" y="10657"/>
                      </a:cubicBezTo>
                      <a:cubicBezTo>
                        <a:pt x="10805" y="10699"/>
                        <a:pt x="10749" y="10747"/>
                        <a:pt x="10615" y="10805"/>
                      </a:cubicBezTo>
                      <a:cubicBezTo>
                        <a:pt x="10204" y="10983"/>
                        <a:pt x="10042" y="11082"/>
                        <a:pt x="8477" y="12127"/>
                      </a:cubicBezTo>
                      <a:cubicBezTo>
                        <a:pt x="7991" y="12451"/>
                        <a:pt x="7896" y="12501"/>
                        <a:pt x="7847" y="12448"/>
                      </a:cubicBezTo>
                      <a:cubicBezTo>
                        <a:pt x="7800" y="12395"/>
                        <a:pt x="7769" y="12418"/>
                        <a:pt x="7657" y="12597"/>
                      </a:cubicBezTo>
                      <a:cubicBezTo>
                        <a:pt x="7657" y="12598"/>
                        <a:pt x="7656" y="12599"/>
                        <a:pt x="7655" y="12600"/>
                      </a:cubicBezTo>
                      <a:cubicBezTo>
                        <a:pt x="7646" y="12639"/>
                        <a:pt x="7629" y="12685"/>
                        <a:pt x="7605" y="12727"/>
                      </a:cubicBezTo>
                      <a:cubicBezTo>
                        <a:pt x="7519" y="12872"/>
                        <a:pt x="7527" y="12881"/>
                        <a:pt x="7701" y="12838"/>
                      </a:cubicBezTo>
                      <a:cubicBezTo>
                        <a:pt x="7806" y="12813"/>
                        <a:pt x="7940" y="12792"/>
                        <a:pt x="7998" y="12791"/>
                      </a:cubicBezTo>
                      <a:cubicBezTo>
                        <a:pt x="8056" y="12790"/>
                        <a:pt x="8084" y="12761"/>
                        <a:pt x="8059" y="12725"/>
                      </a:cubicBezTo>
                      <a:cubicBezTo>
                        <a:pt x="8058" y="12723"/>
                        <a:pt x="8059" y="12717"/>
                        <a:pt x="8059" y="12714"/>
                      </a:cubicBezTo>
                      <a:cubicBezTo>
                        <a:pt x="8045" y="12699"/>
                        <a:pt x="8027" y="12684"/>
                        <a:pt x="8027" y="12675"/>
                      </a:cubicBezTo>
                      <a:cubicBezTo>
                        <a:pt x="8027" y="12675"/>
                        <a:pt x="8036" y="12669"/>
                        <a:pt x="8036" y="12668"/>
                      </a:cubicBezTo>
                      <a:cubicBezTo>
                        <a:pt x="8035" y="12654"/>
                        <a:pt x="8041" y="12642"/>
                        <a:pt x="8058" y="12628"/>
                      </a:cubicBezTo>
                      <a:cubicBezTo>
                        <a:pt x="8079" y="12610"/>
                        <a:pt x="8521" y="12312"/>
                        <a:pt x="9041" y="11966"/>
                      </a:cubicBezTo>
                      <a:cubicBezTo>
                        <a:pt x="9187" y="11869"/>
                        <a:pt x="9278" y="11812"/>
                        <a:pt x="9397" y="11735"/>
                      </a:cubicBezTo>
                      <a:cubicBezTo>
                        <a:pt x="9461" y="11692"/>
                        <a:pt x="9497" y="11668"/>
                        <a:pt x="9561" y="11624"/>
                      </a:cubicBezTo>
                      <a:cubicBezTo>
                        <a:pt x="9735" y="11506"/>
                        <a:pt x="9888" y="11409"/>
                        <a:pt x="9901" y="11409"/>
                      </a:cubicBezTo>
                      <a:cubicBezTo>
                        <a:pt x="9904" y="11409"/>
                        <a:pt x="9904" y="11412"/>
                        <a:pt x="9907" y="11412"/>
                      </a:cubicBezTo>
                      <a:cubicBezTo>
                        <a:pt x="9966" y="11378"/>
                        <a:pt x="10005" y="11357"/>
                        <a:pt x="10010" y="11360"/>
                      </a:cubicBezTo>
                      <a:cubicBezTo>
                        <a:pt x="10012" y="11363"/>
                        <a:pt x="9964" y="11410"/>
                        <a:pt x="9927" y="11447"/>
                      </a:cubicBezTo>
                      <a:cubicBezTo>
                        <a:pt x="9912" y="11485"/>
                        <a:pt x="9846" y="11554"/>
                        <a:pt x="9712" y="11670"/>
                      </a:cubicBezTo>
                      <a:cubicBezTo>
                        <a:pt x="9575" y="11789"/>
                        <a:pt x="8915" y="12378"/>
                        <a:pt x="8363" y="12871"/>
                      </a:cubicBezTo>
                      <a:cubicBezTo>
                        <a:pt x="8249" y="12973"/>
                        <a:pt x="8191" y="13027"/>
                        <a:pt x="8067" y="13137"/>
                      </a:cubicBezTo>
                      <a:lnTo>
                        <a:pt x="7981" y="13212"/>
                      </a:lnTo>
                      <a:cubicBezTo>
                        <a:pt x="7524" y="13635"/>
                        <a:pt x="7083" y="14027"/>
                        <a:pt x="6714" y="14342"/>
                      </a:cubicBezTo>
                      <a:lnTo>
                        <a:pt x="6100" y="14889"/>
                      </a:lnTo>
                      <a:lnTo>
                        <a:pt x="6064" y="14858"/>
                      </a:lnTo>
                      <a:cubicBezTo>
                        <a:pt x="6064" y="14858"/>
                        <a:pt x="6065" y="14859"/>
                        <a:pt x="6064" y="14859"/>
                      </a:cubicBezTo>
                      <a:cubicBezTo>
                        <a:pt x="6060" y="14861"/>
                        <a:pt x="6048" y="14869"/>
                        <a:pt x="6046" y="14868"/>
                      </a:cubicBezTo>
                      <a:cubicBezTo>
                        <a:pt x="5996" y="14850"/>
                        <a:pt x="5914" y="14935"/>
                        <a:pt x="5863" y="15056"/>
                      </a:cubicBezTo>
                      <a:cubicBezTo>
                        <a:pt x="5813" y="15178"/>
                        <a:pt x="5803" y="15277"/>
                        <a:pt x="5840" y="15277"/>
                      </a:cubicBezTo>
                      <a:cubicBezTo>
                        <a:pt x="5991" y="15277"/>
                        <a:pt x="6268" y="15151"/>
                        <a:pt x="6286" y="15084"/>
                      </a:cubicBezTo>
                      <a:lnTo>
                        <a:pt x="6223" y="15023"/>
                      </a:lnTo>
                      <a:lnTo>
                        <a:pt x="7886" y="13543"/>
                      </a:lnTo>
                      <a:cubicBezTo>
                        <a:pt x="8021" y="13423"/>
                        <a:pt x="8099" y="13357"/>
                        <a:pt x="8224" y="13247"/>
                      </a:cubicBezTo>
                      <a:cubicBezTo>
                        <a:pt x="8382" y="13106"/>
                        <a:pt x="8558" y="12949"/>
                        <a:pt x="8684" y="12836"/>
                      </a:cubicBezTo>
                      <a:cubicBezTo>
                        <a:pt x="9062" y="12497"/>
                        <a:pt x="9264" y="12323"/>
                        <a:pt x="9368" y="12251"/>
                      </a:cubicBezTo>
                      <a:cubicBezTo>
                        <a:pt x="9486" y="12152"/>
                        <a:pt x="9571" y="12084"/>
                        <a:pt x="9575" y="12088"/>
                      </a:cubicBezTo>
                      <a:cubicBezTo>
                        <a:pt x="9576" y="12089"/>
                        <a:pt x="9469" y="12224"/>
                        <a:pt x="9451" y="12249"/>
                      </a:cubicBezTo>
                      <a:cubicBezTo>
                        <a:pt x="9424" y="12312"/>
                        <a:pt x="9328" y="12443"/>
                        <a:pt x="9131" y="12689"/>
                      </a:cubicBezTo>
                      <a:cubicBezTo>
                        <a:pt x="8933" y="12937"/>
                        <a:pt x="8749" y="13168"/>
                        <a:pt x="8723" y="13203"/>
                      </a:cubicBezTo>
                      <a:cubicBezTo>
                        <a:pt x="8697" y="13238"/>
                        <a:pt x="8554" y="13420"/>
                        <a:pt x="8406" y="13607"/>
                      </a:cubicBezTo>
                      <a:cubicBezTo>
                        <a:pt x="8258" y="13795"/>
                        <a:pt x="8096" y="14001"/>
                        <a:pt x="8045" y="14067"/>
                      </a:cubicBezTo>
                      <a:cubicBezTo>
                        <a:pt x="8003" y="14122"/>
                        <a:pt x="7919" y="14228"/>
                        <a:pt x="7846" y="14318"/>
                      </a:cubicBezTo>
                      <a:cubicBezTo>
                        <a:pt x="7742" y="14450"/>
                        <a:pt x="7663" y="14551"/>
                        <a:pt x="7557" y="14685"/>
                      </a:cubicBezTo>
                      <a:cubicBezTo>
                        <a:pt x="7270" y="15053"/>
                        <a:pt x="6991" y="15407"/>
                        <a:pt x="6712" y="15755"/>
                      </a:cubicBezTo>
                      <a:cubicBezTo>
                        <a:pt x="6066" y="16573"/>
                        <a:pt x="5531" y="17246"/>
                        <a:pt x="5422" y="17370"/>
                      </a:cubicBezTo>
                      <a:cubicBezTo>
                        <a:pt x="5417" y="17376"/>
                        <a:pt x="5378" y="17427"/>
                        <a:pt x="5375" y="17430"/>
                      </a:cubicBezTo>
                      <a:cubicBezTo>
                        <a:pt x="5316" y="17492"/>
                        <a:pt x="5314" y="17492"/>
                        <a:pt x="5257" y="17445"/>
                      </a:cubicBezTo>
                      <a:cubicBezTo>
                        <a:pt x="5178" y="17532"/>
                        <a:pt x="5089" y="17840"/>
                        <a:pt x="5146" y="17892"/>
                      </a:cubicBezTo>
                      <a:cubicBezTo>
                        <a:pt x="5146" y="17892"/>
                        <a:pt x="5147" y="17892"/>
                        <a:pt x="5148" y="17892"/>
                      </a:cubicBezTo>
                      <a:lnTo>
                        <a:pt x="5281" y="17769"/>
                      </a:lnTo>
                      <a:cubicBezTo>
                        <a:pt x="5392" y="17668"/>
                        <a:pt x="5556" y="17488"/>
                        <a:pt x="5727" y="17292"/>
                      </a:cubicBezTo>
                      <a:lnTo>
                        <a:pt x="7423" y="15150"/>
                      </a:lnTo>
                      <a:cubicBezTo>
                        <a:pt x="8079" y="14322"/>
                        <a:pt x="8569" y="13710"/>
                        <a:pt x="8899" y="13303"/>
                      </a:cubicBezTo>
                      <a:cubicBezTo>
                        <a:pt x="8977" y="13207"/>
                        <a:pt x="9090" y="13067"/>
                        <a:pt x="9122" y="13034"/>
                      </a:cubicBezTo>
                      <a:cubicBezTo>
                        <a:pt x="9271" y="12854"/>
                        <a:pt x="9376" y="12731"/>
                        <a:pt x="9382" y="12737"/>
                      </a:cubicBezTo>
                      <a:cubicBezTo>
                        <a:pt x="9399" y="12752"/>
                        <a:pt x="9098" y="13244"/>
                        <a:pt x="8522" y="14141"/>
                      </a:cubicBezTo>
                      <a:cubicBezTo>
                        <a:pt x="8175" y="14680"/>
                        <a:pt x="8018" y="14921"/>
                        <a:pt x="7855" y="15171"/>
                      </a:cubicBezTo>
                      <a:cubicBezTo>
                        <a:pt x="7807" y="15246"/>
                        <a:pt x="7751" y="15330"/>
                        <a:pt x="7717" y="15381"/>
                      </a:cubicBezTo>
                      <a:cubicBezTo>
                        <a:pt x="7697" y="15411"/>
                        <a:pt x="7587" y="15585"/>
                        <a:pt x="7583" y="15591"/>
                      </a:cubicBezTo>
                      <a:cubicBezTo>
                        <a:pt x="7533" y="15657"/>
                        <a:pt x="7527" y="15657"/>
                        <a:pt x="7450" y="15620"/>
                      </a:cubicBezTo>
                      <a:lnTo>
                        <a:pt x="7402" y="15598"/>
                      </a:lnTo>
                      <a:cubicBezTo>
                        <a:pt x="7384" y="15608"/>
                        <a:pt x="7373" y="15664"/>
                        <a:pt x="7364" y="15754"/>
                      </a:cubicBezTo>
                      <a:cubicBezTo>
                        <a:pt x="7363" y="15774"/>
                        <a:pt x="7362" y="15797"/>
                        <a:pt x="7361" y="15821"/>
                      </a:cubicBezTo>
                      <a:cubicBezTo>
                        <a:pt x="7363" y="15842"/>
                        <a:pt x="7365" y="15863"/>
                        <a:pt x="7368" y="15884"/>
                      </a:cubicBezTo>
                      <a:cubicBezTo>
                        <a:pt x="7587" y="15932"/>
                        <a:pt x="7758" y="15895"/>
                        <a:pt x="7780" y="15796"/>
                      </a:cubicBezTo>
                      <a:cubicBezTo>
                        <a:pt x="7769" y="15791"/>
                        <a:pt x="7760" y="15785"/>
                        <a:pt x="7752" y="15778"/>
                      </a:cubicBezTo>
                      <a:cubicBezTo>
                        <a:pt x="7751" y="15777"/>
                        <a:pt x="7751" y="15776"/>
                        <a:pt x="7751" y="15775"/>
                      </a:cubicBezTo>
                      <a:cubicBezTo>
                        <a:pt x="7749" y="15774"/>
                        <a:pt x="7746" y="15772"/>
                        <a:pt x="7744" y="15771"/>
                      </a:cubicBezTo>
                      <a:cubicBezTo>
                        <a:pt x="7742" y="15769"/>
                        <a:pt x="7744" y="15762"/>
                        <a:pt x="7744" y="15758"/>
                      </a:cubicBezTo>
                      <a:cubicBezTo>
                        <a:pt x="7739" y="15731"/>
                        <a:pt x="7802" y="15621"/>
                        <a:pt x="7912" y="15446"/>
                      </a:cubicBezTo>
                      <a:cubicBezTo>
                        <a:pt x="7949" y="15385"/>
                        <a:pt x="8010" y="15284"/>
                        <a:pt x="8064" y="15198"/>
                      </a:cubicBezTo>
                      <a:cubicBezTo>
                        <a:pt x="8263" y="14854"/>
                        <a:pt x="8597" y="14330"/>
                        <a:pt x="9054" y="13644"/>
                      </a:cubicBezTo>
                      <a:cubicBezTo>
                        <a:pt x="9086" y="13595"/>
                        <a:pt x="9086" y="13595"/>
                        <a:pt x="9119" y="13543"/>
                      </a:cubicBezTo>
                      <a:cubicBezTo>
                        <a:pt x="9505" y="12943"/>
                        <a:pt x="9827" y="12448"/>
                        <a:pt x="10079" y="12067"/>
                      </a:cubicBezTo>
                      <a:cubicBezTo>
                        <a:pt x="10103" y="12029"/>
                        <a:pt x="10117" y="12006"/>
                        <a:pt x="10140" y="11970"/>
                      </a:cubicBezTo>
                      <a:cubicBezTo>
                        <a:pt x="10141" y="11969"/>
                        <a:pt x="10143" y="11969"/>
                        <a:pt x="10143" y="11968"/>
                      </a:cubicBezTo>
                      <a:cubicBezTo>
                        <a:pt x="10204" y="11873"/>
                        <a:pt x="10286" y="11739"/>
                        <a:pt x="10329" y="11669"/>
                      </a:cubicBezTo>
                      <a:cubicBezTo>
                        <a:pt x="10373" y="11598"/>
                        <a:pt x="10429" y="11521"/>
                        <a:pt x="10452" y="11499"/>
                      </a:cubicBezTo>
                      <a:cubicBezTo>
                        <a:pt x="10459" y="11492"/>
                        <a:pt x="10464" y="11487"/>
                        <a:pt x="10470" y="11483"/>
                      </a:cubicBezTo>
                      <a:cubicBezTo>
                        <a:pt x="10516" y="11419"/>
                        <a:pt x="10558" y="11359"/>
                        <a:pt x="10561" y="11362"/>
                      </a:cubicBezTo>
                      <a:cubicBezTo>
                        <a:pt x="10562" y="11363"/>
                        <a:pt x="10521" y="11492"/>
                        <a:pt x="10512" y="11525"/>
                      </a:cubicBezTo>
                      <a:cubicBezTo>
                        <a:pt x="10510" y="11585"/>
                        <a:pt x="10483" y="11693"/>
                        <a:pt x="10430" y="11846"/>
                      </a:cubicBezTo>
                      <a:cubicBezTo>
                        <a:pt x="10329" y="12141"/>
                        <a:pt x="10280" y="12301"/>
                        <a:pt x="10211" y="12510"/>
                      </a:cubicBezTo>
                      <a:cubicBezTo>
                        <a:pt x="10143" y="12751"/>
                        <a:pt x="10070" y="13006"/>
                        <a:pt x="9979" y="13299"/>
                      </a:cubicBezTo>
                      <a:cubicBezTo>
                        <a:pt x="9943" y="13537"/>
                        <a:pt x="9849" y="13868"/>
                        <a:pt x="9695" y="14300"/>
                      </a:cubicBezTo>
                      <a:cubicBezTo>
                        <a:pt x="9240" y="15578"/>
                        <a:pt x="9173" y="15815"/>
                        <a:pt x="9417" y="15665"/>
                      </a:cubicBezTo>
                      <a:lnTo>
                        <a:pt x="9425" y="15656"/>
                      </a:lnTo>
                      <a:cubicBezTo>
                        <a:pt x="9504" y="15572"/>
                        <a:pt x="9548" y="15486"/>
                        <a:pt x="9550" y="15430"/>
                      </a:cubicBezTo>
                      <a:cubicBezTo>
                        <a:pt x="9527" y="15426"/>
                        <a:pt x="9501" y="15416"/>
                        <a:pt x="9489" y="15402"/>
                      </a:cubicBezTo>
                      <a:cubicBezTo>
                        <a:pt x="9487" y="15400"/>
                        <a:pt x="9494" y="15370"/>
                        <a:pt x="9497" y="15355"/>
                      </a:cubicBezTo>
                      <a:cubicBezTo>
                        <a:pt x="9490" y="15308"/>
                        <a:pt x="9515" y="15221"/>
                        <a:pt x="9587" y="15010"/>
                      </a:cubicBezTo>
                      <a:cubicBezTo>
                        <a:pt x="9601" y="14970"/>
                        <a:pt x="9618" y="14917"/>
                        <a:pt x="9633" y="14872"/>
                      </a:cubicBezTo>
                      <a:cubicBezTo>
                        <a:pt x="9677" y="14731"/>
                        <a:pt x="9748" y="14512"/>
                        <a:pt x="9816" y="14301"/>
                      </a:cubicBezTo>
                      <a:cubicBezTo>
                        <a:pt x="9818" y="14297"/>
                        <a:pt x="9818" y="14294"/>
                        <a:pt x="9819" y="14290"/>
                      </a:cubicBezTo>
                      <a:cubicBezTo>
                        <a:pt x="9820" y="14287"/>
                        <a:pt x="9821" y="14285"/>
                        <a:pt x="9822" y="14282"/>
                      </a:cubicBezTo>
                      <a:cubicBezTo>
                        <a:pt x="9867" y="14143"/>
                        <a:pt x="9885" y="14082"/>
                        <a:pt x="9941" y="13912"/>
                      </a:cubicBezTo>
                      <a:cubicBezTo>
                        <a:pt x="10502" y="12199"/>
                        <a:pt x="10439" y="12374"/>
                        <a:pt x="10475" y="12407"/>
                      </a:cubicBezTo>
                      <a:cubicBezTo>
                        <a:pt x="10480" y="12412"/>
                        <a:pt x="10471" y="12499"/>
                        <a:pt x="10447" y="12675"/>
                      </a:cubicBezTo>
                      <a:cubicBezTo>
                        <a:pt x="10469" y="12676"/>
                        <a:pt x="10487" y="12673"/>
                        <a:pt x="10487" y="12663"/>
                      </a:cubicBezTo>
                      <a:cubicBezTo>
                        <a:pt x="10487" y="12551"/>
                        <a:pt x="10598" y="11976"/>
                        <a:pt x="10656" y="11788"/>
                      </a:cubicBezTo>
                      <a:cubicBezTo>
                        <a:pt x="10675" y="11725"/>
                        <a:pt x="10702" y="11651"/>
                        <a:pt x="10725" y="11580"/>
                      </a:cubicBezTo>
                      <a:cubicBezTo>
                        <a:pt x="10727" y="11575"/>
                        <a:pt x="10729" y="11566"/>
                        <a:pt x="10730" y="11561"/>
                      </a:cubicBezTo>
                      <a:cubicBezTo>
                        <a:pt x="10831" y="11219"/>
                        <a:pt x="10935" y="10914"/>
                        <a:pt x="10962" y="10882"/>
                      </a:cubicBezTo>
                      <a:cubicBezTo>
                        <a:pt x="10964" y="10879"/>
                        <a:pt x="10969" y="10878"/>
                        <a:pt x="10971" y="10876"/>
                      </a:cubicBezTo>
                      <a:cubicBezTo>
                        <a:pt x="10973" y="10873"/>
                        <a:pt x="10981" y="10847"/>
                        <a:pt x="10982" y="10845"/>
                      </a:cubicBezTo>
                      <a:cubicBezTo>
                        <a:pt x="10986" y="10839"/>
                        <a:pt x="11010" y="10845"/>
                        <a:pt x="11042" y="10855"/>
                      </a:cubicBezTo>
                      <a:cubicBezTo>
                        <a:pt x="10872" y="10758"/>
                        <a:pt x="10833" y="10724"/>
                        <a:pt x="10885" y="10693"/>
                      </a:cubicBezTo>
                      <a:cubicBezTo>
                        <a:pt x="10921" y="10672"/>
                        <a:pt x="10996" y="10619"/>
                        <a:pt x="11054" y="10575"/>
                      </a:cubicBezTo>
                      <a:cubicBezTo>
                        <a:pt x="11112" y="10531"/>
                        <a:pt x="11253" y="10449"/>
                        <a:pt x="11367" y="10392"/>
                      </a:cubicBezTo>
                      <a:lnTo>
                        <a:pt x="11456" y="10347"/>
                      </a:lnTo>
                      <a:cubicBezTo>
                        <a:pt x="11429" y="10350"/>
                        <a:pt x="11418" y="10346"/>
                        <a:pt x="11415" y="10330"/>
                      </a:cubicBezTo>
                      <a:cubicBezTo>
                        <a:pt x="11410" y="10304"/>
                        <a:pt x="15899" y="6873"/>
                        <a:pt x="15939" y="6873"/>
                      </a:cubicBezTo>
                      <a:cubicBezTo>
                        <a:pt x="15949" y="6873"/>
                        <a:pt x="15966" y="6890"/>
                        <a:pt x="15981" y="6910"/>
                      </a:cubicBezTo>
                      <a:cubicBezTo>
                        <a:pt x="15983" y="6909"/>
                        <a:pt x="15993" y="6903"/>
                        <a:pt x="15994" y="6904"/>
                      </a:cubicBezTo>
                      <a:cubicBezTo>
                        <a:pt x="16031" y="6924"/>
                        <a:pt x="16120" y="6838"/>
                        <a:pt x="16192" y="6710"/>
                      </a:cubicBezTo>
                      <a:cubicBezTo>
                        <a:pt x="16195" y="6705"/>
                        <a:pt x="16196" y="6704"/>
                        <a:pt x="16199" y="6699"/>
                      </a:cubicBezTo>
                      <a:lnTo>
                        <a:pt x="16277" y="6533"/>
                      </a:lnTo>
                      <a:cubicBezTo>
                        <a:pt x="16283" y="6492"/>
                        <a:pt x="16245" y="6497"/>
                        <a:pt x="16136" y="6523"/>
                      </a:cubicBezTo>
                      <a:cubicBezTo>
                        <a:pt x="16032" y="6548"/>
                        <a:pt x="15905" y="6570"/>
                        <a:pt x="15855" y="6571"/>
                      </a:cubicBezTo>
                      <a:cubicBezTo>
                        <a:pt x="15817" y="6571"/>
                        <a:pt x="15775" y="6606"/>
                        <a:pt x="15747" y="6654"/>
                      </a:cubicBezTo>
                      <a:cubicBezTo>
                        <a:pt x="15754" y="6664"/>
                        <a:pt x="15755" y="6670"/>
                        <a:pt x="15764" y="6679"/>
                      </a:cubicBezTo>
                      <a:cubicBezTo>
                        <a:pt x="15804" y="6720"/>
                        <a:pt x="15804" y="6730"/>
                        <a:pt x="15770" y="6759"/>
                      </a:cubicBezTo>
                      <a:cubicBezTo>
                        <a:pt x="15758" y="6769"/>
                        <a:pt x="15028" y="7324"/>
                        <a:pt x="14538" y="7697"/>
                      </a:cubicBezTo>
                      <a:cubicBezTo>
                        <a:pt x="14035" y="8090"/>
                        <a:pt x="13533" y="8472"/>
                        <a:pt x="13017" y="8852"/>
                      </a:cubicBezTo>
                      <a:cubicBezTo>
                        <a:pt x="12147" y="9509"/>
                        <a:pt x="11469" y="10011"/>
                        <a:pt x="11458" y="10001"/>
                      </a:cubicBezTo>
                      <a:cubicBezTo>
                        <a:pt x="11439" y="9984"/>
                        <a:pt x="15815" y="3879"/>
                        <a:pt x="15907" y="3796"/>
                      </a:cubicBezTo>
                      <a:cubicBezTo>
                        <a:pt x="15921" y="3783"/>
                        <a:pt x="15960" y="3794"/>
                        <a:pt x="16002" y="3818"/>
                      </a:cubicBezTo>
                      <a:cubicBezTo>
                        <a:pt x="16006" y="3821"/>
                        <a:pt x="16010" y="3820"/>
                        <a:pt x="16014" y="3823"/>
                      </a:cubicBezTo>
                      <a:cubicBezTo>
                        <a:pt x="16045" y="3792"/>
                        <a:pt x="16076" y="3728"/>
                        <a:pt x="16100" y="3657"/>
                      </a:cubicBezTo>
                      <a:cubicBezTo>
                        <a:pt x="16106" y="3614"/>
                        <a:pt x="16107" y="3606"/>
                        <a:pt x="16114" y="3555"/>
                      </a:cubicBezTo>
                      <a:cubicBezTo>
                        <a:pt x="16126" y="3470"/>
                        <a:pt x="16127" y="3450"/>
                        <a:pt x="16133" y="3401"/>
                      </a:cubicBezTo>
                      <a:cubicBezTo>
                        <a:pt x="16129" y="3393"/>
                        <a:pt x="16127" y="3382"/>
                        <a:pt x="16122" y="3377"/>
                      </a:cubicBezTo>
                      <a:cubicBezTo>
                        <a:pt x="16056" y="3318"/>
                        <a:pt x="15671" y="3574"/>
                        <a:pt x="15710" y="3650"/>
                      </a:cubicBezTo>
                      <a:cubicBezTo>
                        <a:pt x="15722" y="3660"/>
                        <a:pt x="15744" y="3675"/>
                        <a:pt x="15744" y="3680"/>
                      </a:cubicBezTo>
                      <a:cubicBezTo>
                        <a:pt x="15744" y="3682"/>
                        <a:pt x="15465" y="4068"/>
                        <a:pt x="15418" y="4134"/>
                      </a:cubicBezTo>
                      <a:cubicBezTo>
                        <a:pt x="15174" y="4501"/>
                        <a:pt x="14805" y="5031"/>
                        <a:pt x="14365" y="5638"/>
                      </a:cubicBezTo>
                      <a:cubicBezTo>
                        <a:pt x="13601" y="6694"/>
                        <a:pt x="12671" y="7981"/>
                        <a:pt x="12298" y="8498"/>
                      </a:cubicBezTo>
                      <a:cubicBezTo>
                        <a:pt x="12168" y="8679"/>
                        <a:pt x="12051" y="8830"/>
                        <a:pt x="11942" y="8967"/>
                      </a:cubicBezTo>
                      <a:cubicBezTo>
                        <a:pt x="11898" y="9027"/>
                        <a:pt x="11677" y="9332"/>
                        <a:pt x="11661" y="9355"/>
                      </a:cubicBezTo>
                      <a:cubicBezTo>
                        <a:pt x="11506" y="9570"/>
                        <a:pt x="11421" y="9668"/>
                        <a:pt x="11403" y="9651"/>
                      </a:cubicBezTo>
                      <a:cubicBezTo>
                        <a:pt x="11398" y="9647"/>
                        <a:pt x="11418" y="9578"/>
                        <a:pt x="11455" y="9462"/>
                      </a:cubicBezTo>
                      <a:cubicBezTo>
                        <a:pt x="11455" y="9444"/>
                        <a:pt x="11462" y="9421"/>
                        <a:pt x="11478" y="9391"/>
                      </a:cubicBezTo>
                      <a:cubicBezTo>
                        <a:pt x="11478" y="9390"/>
                        <a:pt x="11480" y="9386"/>
                        <a:pt x="11481" y="9384"/>
                      </a:cubicBezTo>
                      <a:cubicBezTo>
                        <a:pt x="11616" y="8968"/>
                        <a:pt x="11937" y="8046"/>
                        <a:pt x="12459" y="6575"/>
                      </a:cubicBezTo>
                      <a:cubicBezTo>
                        <a:pt x="12492" y="6482"/>
                        <a:pt x="12488" y="6497"/>
                        <a:pt x="12521" y="6406"/>
                      </a:cubicBezTo>
                      <a:cubicBezTo>
                        <a:pt x="12571" y="6264"/>
                        <a:pt x="12611" y="6156"/>
                        <a:pt x="12662" y="6015"/>
                      </a:cubicBezTo>
                      <a:cubicBezTo>
                        <a:pt x="13110" y="4761"/>
                        <a:pt x="13556" y="3512"/>
                        <a:pt x="13568" y="3502"/>
                      </a:cubicBezTo>
                      <a:cubicBezTo>
                        <a:pt x="13581" y="3489"/>
                        <a:pt x="13612" y="3491"/>
                        <a:pt x="13649" y="3500"/>
                      </a:cubicBezTo>
                      <a:cubicBezTo>
                        <a:pt x="13692" y="3459"/>
                        <a:pt x="13712" y="3406"/>
                        <a:pt x="13709" y="3330"/>
                      </a:cubicBezTo>
                      <a:cubicBezTo>
                        <a:pt x="13700" y="3275"/>
                        <a:pt x="13693" y="3238"/>
                        <a:pt x="13683" y="3172"/>
                      </a:cubicBezTo>
                      <a:lnTo>
                        <a:pt x="13682" y="3164"/>
                      </a:lnTo>
                      <a:lnTo>
                        <a:pt x="13635" y="2974"/>
                      </a:lnTo>
                      <a:close/>
                      <a:moveTo>
                        <a:pt x="12005" y="3143"/>
                      </a:moveTo>
                      <a:cubicBezTo>
                        <a:pt x="11769" y="4603"/>
                        <a:pt x="11512" y="6169"/>
                        <a:pt x="11270" y="7631"/>
                      </a:cubicBezTo>
                      <a:cubicBezTo>
                        <a:pt x="11270" y="7633"/>
                        <a:pt x="11269" y="7640"/>
                        <a:pt x="11269" y="7641"/>
                      </a:cubicBezTo>
                      <a:cubicBezTo>
                        <a:pt x="11259" y="7700"/>
                        <a:pt x="11236" y="7845"/>
                        <a:pt x="11218" y="7962"/>
                      </a:cubicBezTo>
                      <a:cubicBezTo>
                        <a:pt x="11200" y="8080"/>
                        <a:pt x="11175" y="8233"/>
                        <a:pt x="11163" y="8304"/>
                      </a:cubicBezTo>
                      <a:cubicBezTo>
                        <a:pt x="11150" y="8379"/>
                        <a:pt x="11155" y="8393"/>
                        <a:pt x="11169" y="8381"/>
                      </a:cubicBezTo>
                      <a:cubicBezTo>
                        <a:pt x="11289" y="7615"/>
                        <a:pt x="11422" y="6775"/>
                        <a:pt x="11585" y="5758"/>
                      </a:cubicBezTo>
                      <a:cubicBezTo>
                        <a:pt x="11796" y="4446"/>
                        <a:pt x="11857" y="4063"/>
                        <a:pt x="12005" y="3143"/>
                      </a:cubicBezTo>
                      <a:close/>
                      <a:moveTo>
                        <a:pt x="11198" y="10700"/>
                      </a:moveTo>
                      <a:lnTo>
                        <a:pt x="11181" y="10710"/>
                      </a:lnTo>
                      <a:lnTo>
                        <a:pt x="11327" y="10788"/>
                      </a:lnTo>
                      <a:cubicBezTo>
                        <a:pt x="11269" y="10754"/>
                        <a:pt x="11201" y="10715"/>
                        <a:pt x="11201" y="10709"/>
                      </a:cubicBezTo>
                      <a:cubicBezTo>
                        <a:pt x="11201" y="10708"/>
                        <a:pt x="11206" y="10706"/>
                        <a:pt x="11206" y="10706"/>
                      </a:cubicBezTo>
                      <a:cubicBezTo>
                        <a:pt x="11206" y="10705"/>
                        <a:pt x="11202" y="10702"/>
                        <a:pt x="11198" y="10700"/>
                      </a:cubicBezTo>
                      <a:close/>
                      <a:moveTo>
                        <a:pt x="9394" y="12674"/>
                      </a:moveTo>
                      <a:cubicBezTo>
                        <a:pt x="9401" y="12675"/>
                        <a:pt x="9409" y="12680"/>
                        <a:pt x="9414" y="12686"/>
                      </a:cubicBezTo>
                      <a:cubicBezTo>
                        <a:pt x="9423" y="12699"/>
                        <a:pt x="9417" y="12717"/>
                        <a:pt x="9403" y="12725"/>
                      </a:cubicBezTo>
                      <a:cubicBezTo>
                        <a:pt x="9389" y="12733"/>
                        <a:pt x="9370" y="12729"/>
                        <a:pt x="9362" y="12716"/>
                      </a:cubicBezTo>
                      <a:cubicBezTo>
                        <a:pt x="9353" y="12703"/>
                        <a:pt x="9356" y="12686"/>
                        <a:pt x="9371" y="12678"/>
                      </a:cubicBezTo>
                      <a:cubicBezTo>
                        <a:pt x="9378" y="12674"/>
                        <a:pt x="9386" y="12672"/>
                        <a:pt x="9394" y="12674"/>
                      </a:cubicBezTo>
                      <a:close/>
                      <a:moveTo>
                        <a:pt x="1571" y="15566"/>
                      </a:moveTo>
                      <a:cubicBezTo>
                        <a:pt x="1560" y="15562"/>
                        <a:pt x="1549" y="15567"/>
                        <a:pt x="1537" y="15570"/>
                      </a:cubicBezTo>
                      <a:cubicBezTo>
                        <a:pt x="1533" y="15572"/>
                        <a:pt x="1515" y="15581"/>
                        <a:pt x="1511" y="15584"/>
                      </a:cubicBezTo>
                      <a:cubicBezTo>
                        <a:pt x="1500" y="15592"/>
                        <a:pt x="1489" y="15601"/>
                        <a:pt x="1483" y="15614"/>
                      </a:cubicBezTo>
                      <a:cubicBezTo>
                        <a:pt x="1524" y="15593"/>
                        <a:pt x="1534" y="15587"/>
                        <a:pt x="1575" y="15566"/>
                      </a:cubicBezTo>
                      <a:cubicBezTo>
                        <a:pt x="1574" y="15566"/>
                        <a:pt x="1572" y="15566"/>
                        <a:pt x="1571" y="15566"/>
                      </a:cubicBezTo>
                      <a:close/>
                      <a:moveTo>
                        <a:pt x="1379" y="15652"/>
                      </a:moveTo>
                      <a:cubicBezTo>
                        <a:pt x="1371" y="15656"/>
                        <a:pt x="1332" y="15676"/>
                        <a:pt x="1324" y="15680"/>
                      </a:cubicBezTo>
                      <a:cubicBezTo>
                        <a:pt x="1309" y="15691"/>
                        <a:pt x="1293" y="15701"/>
                        <a:pt x="1281" y="15718"/>
                      </a:cubicBezTo>
                      <a:cubicBezTo>
                        <a:pt x="1277" y="15722"/>
                        <a:pt x="1275" y="15724"/>
                        <a:pt x="1271" y="15727"/>
                      </a:cubicBezTo>
                      <a:cubicBezTo>
                        <a:pt x="1338" y="15693"/>
                        <a:pt x="1333" y="15693"/>
                        <a:pt x="1407" y="15655"/>
                      </a:cubicBezTo>
                      <a:cubicBezTo>
                        <a:pt x="1405" y="15655"/>
                        <a:pt x="1403" y="15656"/>
                        <a:pt x="1402" y="15655"/>
                      </a:cubicBezTo>
                      <a:cubicBezTo>
                        <a:pt x="1395" y="15651"/>
                        <a:pt x="1388" y="15651"/>
                        <a:pt x="1379" y="15652"/>
                      </a:cubicBezTo>
                      <a:close/>
                      <a:moveTo>
                        <a:pt x="1156" y="15789"/>
                      </a:moveTo>
                      <a:cubicBezTo>
                        <a:pt x="1148" y="15790"/>
                        <a:pt x="1140" y="15795"/>
                        <a:pt x="1132" y="15803"/>
                      </a:cubicBezTo>
                      <a:cubicBezTo>
                        <a:pt x="1142" y="15797"/>
                        <a:pt x="1145" y="15795"/>
                        <a:pt x="1156" y="15789"/>
                      </a:cubicBezTo>
                      <a:close/>
                      <a:moveTo>
                        <a:pt x="9967" y="15828"/>
                      </a:moveTo>
                      <a:cubicBezTo>
                        <a:pt x="9945" y="15963"/>
                        <a:pt x="9926" y="16092"/>
                        <a:pt x="9904" y="16231"/>
                      </a:cubicBezTo>
                      <a:cubicBezTo>
                        <a:pt x="9923" y="16117"/>
                        <a:pt x="9944" y="15995"/>
                        <a:pt x="9970" y="15832"/>
                      </a:cubicBezTo>
                      <a:cubicBezTo>
                        <a:pt x="9969" y="15831"/>
                        <a:pt x="9967" y="15829"/>
                        <a:pt x="9967" y="15828"/>
                      </a:cubicBezTo>
                      <a:close/>
                      <a:moveTo>
                        <a:pt x="960" y="15867"/>
                      </a:moveTo>
                      <a:cubicBezTo>
                        <a:pt x="940" y="15877"/>
                        <a:pt x="925" y="15884"/>
                        <a:pt x="906" y="15894"/>
                      </a:cubicBezTo>
                      <a:cubicBezTo>
                        <a:pt x="907" y="15904"/>
                        <a:pt x="894" y="15920"/>
                        <a:pt x="877" y="15937"/>
                      </a:cubicBezTo>
                      <a:cubicBezTo>
                        <a:pt x="917" y="15915"/>
                        <a:pt x="954" y="15896"/>
                        <a:pt x="1001" y="15871"/>
                      </a:cubicBezTo>
                      <a:cubicBezTo>
                        <a:pt x="993" y="15871"/>
                        <a:pt x="987" y="15873"/>
                        <a:pt x="977" y="15870"/>
                      </a:cubicBezTo>
                      <a:cubicBezTo>
                        <a:pt x="969" y="15867"/>
                        <a:pt x="966" y="15869"/>
                        <a:pt x="960" y="15867"/>
                      </a:cubicBezTo>
                      <a:close/>
                      <a:moveTo>
                        <a:pt x="425" y="16174"/>
                      </a:moveTo>
                      <a:cubicBezTo>
                        <a:pt x="372" y="16196"/>
                        <a:pt x="325" y="16218"/>
                        <a:pt x="266" y="16238"/>
                      </a:cubicBezTo>
                      <a:cubicBezTo>
                        <a:pt x="62" y="16309"/>
                        <a:pt x="11" y="16338"/>
                        <a:pt x="0" y="16410"/>
                      </a:cubicBezTo>
                      <a:cubicBezTo>
                        <a:pt x="-2" y="16478"/>
                        <a:pt x="22" y="16566"/>
                        <a:pt x="67" y="16656"/>
                      </a:cubicBezTo>
                      <a:cubicBezTo>
                        <a:pt x="130" y="16764"/>
                        <a:pt x="238" y="16893"/>
                        <a:pt x="395" y="17044"/>
                      </a:cubicBezTo>
                      <a:cubicBezTo>
                        <a:pt x="471" y="17116"/>
                        <a:pt x="553" y="17190"/>
                        <a:pt x="651" y="17272"/>
                      </a:cubicBezTo>
                      <a:cubicBezTo>
                        <a:pt x="667" y="17286"/>
                        <a:pt x="680" y="17297"/>
                        <a:pt x="697" y="17312"/>
                      </a:cubicBezTo>
                      <a:cubicBezTo>
                        <a:pt x="826" y="17418"/>
                        <a:pt x="974" y="17533"/>
                        <a:pt x="1133" y="17652"/>
                      </a:cubicBezTo>
                      <a:cubicBezTo>
                        <a:pt x="1226" y="17722"/>
                        <a:pt x="1345" y="17804"/>
                        <a:pt x="1450" y="17880"/>
                      </a:cubicBezTo>
                      <a:cubicBezTo>
                        <a:pt x="1933" y="18225"/>
                        <a:pt x="2502" y="18600"/>
                        <a:pt x="3130" y="18983"/>
                      </a:cubicBezTo>
                      <a:cubicBezTo>
                        <a:pt x="3183" y="19016"/>
                        <a:pt x="3237" y="19049"/>
                        <a:pt x="3291" y="19081"/>
                      </a:cubicBezTo>
                      <a:cubicBezTo>
                        <a:pt x="3435" y="19168"/>
                        <a:pt x="3582" y="19255"/>
                        <a:pt x="3730" y="19342"/>
                      </a:cubicBezTo>
                      <a:cubicBezTo>
                        <a:pt x="4413" y="19735"/>
                        <a:pt x="5119" y="20109"/>
                        <a:pt x="5788" y="20441"/>
                      </a:cubicBezTo>
                      <a:cubicBezTo>
                        <a:pt x="6647" y="20852"/>
                        <a:pt x="7587" y="21262"/>
                        <a:pt x="8032" y="21402"/>
                      </a:cubicBezTo>
                      <a:cubicBezTo>
                        <a:pt x="8498" y="21549"/>
                        <a:pt x="8885" y="21598"/>
                        <a:pt x="9016" y="21533"/>
                      </a:cubicBezTo>
                      <a:cubicBezTo>
                        <a:pt x="9066" y="21483"/>
                        <a:pt x="9114" y="21228"/>
                        <a:pt x="9077" y="21219"/>
                      </a:cubicBezTo>
                      <a:cubicBezTo>
                        <a:pt x="9077" y="21220"/>
                        <a:pt x="9071" y="21257"/>
                        <a:pt x="9071" y="21257"/>
                      </a:cubicBezTo>
                      <a:cubicBezTo>
                        <a:pt x="9060" y="21268"/>
                        <a:pt x="9017" y="21223"/>
                        <a:pt x="8975" y="21157"/>
                      </a:cubicBezTo>
                      <a:cubicBezTo>
                        <a:pt x="8862" y="20979"/>
                        <a:pt x="8241" y="20430"/>
                        <a:pt x="7751" y="20075"/>
                      </a:cubicBezTo>
                      <a:cubicBezTo>
                        <a:pt x="7048" y="19566"/>
                        <a:pt x="6212" y="19030"/>
                        <a:pt x="5347" y="18527"/>
                      </a:cubicBezTo>
                      <a:cubicBezTo>
                        <a:pt x="5347" y="18527"/>
                        <a:pt x="5346" y="18527"/>
                        <a:pt x="5346" y="18527"/>
                      </a:cubicBezTo>
                      <a:cubicBezTo>
                        <a:pt x="5345" y="18527"/>
                        <a:pt x="5343" y="18526"/>
                        <a:pt x="5343" y="18526"/>
                      </a:cubicBezTo>
                      <a:cubicBezTo>
                        <a:pt x="4557" y="18069"/>
                        <a:pt x="3754" y="17643"/>
                        <a:pt x="3001" y="17282"/>
                      </a:cubicBezTo>
                      <a:cubicBezTo>
                        <a:pt x="2824" y="17200"/>
                        <a:pt x="2651" y="17118"/>
                        <a:pt x="2432" y="17020"/>
                      </a:cubicBezTo>
                      <a:cubicBezTo>
                        <a:pt x="2425" y="17016"/>
                        <a:pt x="2417" y="17013"/>
                        <a:pt x="2409" y="17010"/>
                      </a:cubicBezTo>
                      <a:cubicBezTo>
                        <a:pt x="2386" y="16999"/>
                        <a:pt x="2376" y="16995"/>
                        <a:pt x="2353" y="16985"/>
                      </a:cubicBezTo>
                      <a:cubicBezTo>
                        <a:pt x="2179" y="16907"/>
                        <a:pt x="2063" y="16859"/>
                        <a:pt x="1924" y="16799"/>
                      </a:cubicBezTo>
                      <a:cubicBezTo>
                        <a:pt x="1695" y="16704"/>
                        <a:pt x="1475" y="16615"/>
                        <a:pt x="1270" y="16543"/>
                      </a:cubicBezTo>
                      <a:cubicBezTo>
                        <a:pt x="892" y="16408"/>
                        <a:pt x="511" y="16308"/>
                        <a:pt x="384" y="16308"/>
                      </a:cubicBezTo>
                      <a:cubicBezTo>
                        <a:pt x="327" y="16308"/>
                        <a:pt x="301" y="16292"/>
                        <a:pt x="302" y="16270"/>
                      </a:cubicBezTo>
                      <a:cubicBezTo>
                        <a:pt x="301" y="16270"/>
                        <a:pt x="292" y="16269"/>
                        <a:pt x="292" y="16269"/>
                      </a:cubicBezTo>
                      <a:cubicBezTo>
                        <a:pt x="285" y="16264"/>
                        <a:pt x="302" y="16248"/>
                        <a:pt x="332" y="16228"/>
                      </a:cubicBezTo>
                      <a:cubicBezTo>
                        <a:pt x="332" y="16228"/>
                        <a:pt x="332" y="16228"/>
                        <a:pt x="333" y="16227"/>
                      </a:cubicBezTo>
                      <a:cubicBezTo>
                        <a:pt x="333" y="16227"/>
                        <a:pt x="345" y="16222"/>
                        <a:pt x="345" y="16222"/>
                      </a:cubicBezTo>
                      <a:cubicBezTo>
                        <a:pt x="367" y="16208"/>
                        <a:pt x="388" y="16194"/>
                        <a:pt x="425" y="16174"/>
                      </a:cubicBezTo>
                      <a:close/>
                    </a:path>
                  </a:pathLst>
                </a:cu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56" name="線條"/>
                <p:cNvSpPr/>
                <p:nvPr/>
              </p:nvSpPr>
              <p:spPr>
                <a:xfrm flipV="1">
                  <a:off x="3514222" y="1477731"/>
                  <a:ext cx="910890" cy="603488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157" name="線條"/>
                <p:cNvSpPr/>
                <p:nvPr/>
              </p:nvSpPr>
              <p:spPr>
                <a:xfrm flipV="1">
                  <a:off x="1304290" y="2985620"/>
                  <a:ext cx="5330752" cy="305597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  <p:grpSp>
            <p:nvGrpSpPr>
              <p:cNvPr id="2162" name="群組"/>
              <p:cNvGrpSpPr/>
              <p:nvPr/>
            </p:nvGrpSpPr>
            <p:grpSpPr>
              <a:xfrm rot="5654136">
                <a:off x="1191773" y="1421163"/>
                <a:ext cx="5576173" cy="6131234"/>
                <a:chOff x="1181868" y="1447900"/>
                <a:chExt cx="5576172" cy="6131232"/>
              </a:xfrm>
            </p:grpSpPr>
            <p:pic>
              <p:nvPicPr>
                <p:cNvPr id="2159" name="截圖 2023-09-08 17.16.59.png" descr="截圖 2023-09-08 17.16.59.png"/>
                <p:cNvPicPr>
                  <a:picLocks noChangeAspect="1"/>
                </p:cNvPicPr>
                <p:nvPr/>
              </p:nvPicPr>
              <p:blipFill>
                <a:blip r:embed="rId4"/>
                <a:srcRect l="8391" t="18528" r="60600" b="6863"/>
                <a:stretch>
                  <a:fillRect/>
                </a:stretch>
              </p:blipFill>
              <p:spPr>
                <a:xfrm rot="21600000">
                  <a:off x="1181868" y="1447900"/>
                  <a:ext cx="5576172" cy="6131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7" h="21561" extrusionOk="0">
                      <a:moveTo>
                        <a:pt x="12749" y="1"/>
                      </a:moveTo>
                      <a:cubicBezTo>
                        <a:pt x="12512" y="14"/>
                        <a:pt x="12494" y="24"/>
                        <a:pt x="12479" y="144"/>
                      </a:cubicBezTo>
                      <a:cubicBezTo>
                        <a:pt x="12479" y="147"/>
                        <a:pt x="12473" y="175"/>
                        <a:pt x="12473" y="179"/>
                      </a:cubicBezTo>
                      <a:lnTo>
                        <a:pt x="12471" y="197"/>
                      </a:lnTo>
                      <a:cubicBezTo>
                        <a:pt x="12468" y="245"/>
                        <a:pt x="12469" y="284"/>
                        <a:pt x="12473" y="313"/>
                      </a:cubicBezTo>
                      <a:cubicBezTo>
                        <a:pt x="12473" y="312"/>
                        <a:pt x="12474" y="304"/>
                        <a:pt x="12474" y="304"/>
                      </a:cubicBezTo>
                      <a:cubicBezTo>
                        <a:pt x="12484" y="294"/>
                        <a:pt x="12536" y="345"/>
                        <a:pt x="12591" y="416"/>
                      </a:cubicBezTo>
                      <a:cubicBezTo>
                        <a:pt x="12634" y="456"/>
                        <a:pt x="12679" y="508"/>
                        <a:pt x="12720" y="564"/>
                      </a:cubicBezTo>
                      <a:cubicBezTo>
                        <a:pt x="12779" y="628"/>
                        <a:pt x="12848" y="697"/>
                        <a:pt x="12928" y="770"/>
                      </a:cubicBezTo>
                      <a:cubicBezTo>
                        <a:pt x="13003" y="829"/>
                        <a:pt x="13074" y="880"/>
                        <a:pt x="13159" y="953"/>
                      </a:cubicBezTo>
                      <a:cubicBezTo>
                        <a:pt x="14767" y="2326"/>
                        <a:pt x="18894" y="4617"/>
                        <a:pt x="20646" y="5109"/>
                      </a:cubicBezTo>
                      <a:cubicBezTo>
                        <a:pt x="20705" y="5126"/>
                        <a:pt x="20761" y="5144"/>
                        <a:pt x="20813" y="5162"/>
                      </a:cubicBezTo>
                      <a:cubicBezTo>
                        <a:pt x="20816" y="5163"/>
                        <a:pt x="20820" y="5166"/>
                        <a:pt x="20823" y="5167"/>
                      </a:cubicBezTo>
                      <a:cubicBezTo>
                        <a:pt x="20857" y="5175"/>
                        <a:pt x="20900" y="5190"/>
                        <a:pt x="20932" y="5197"/>
                      </a:cubicBezTo>
                      <a:cubicBezTo>
                        <a:pt x="21094" y="5234"/>
                        <a:pt x="21232" y="5274"/>
                        <a:pt x="21239" y="5287"/>
                      </a:cubicBezTo>
                      <a:cubicBezTo>
                        <a:pt x="21244" y="5296"/>
                        <a:pt x="20043" y="5929"/>
                        <a:pt x="18596" y="6686"/>
                      </a:cubicBezTo>
                      <a:cubicBezTo>
                        <a:pt x="17935" y="7036"/>
                        <a:pt x="17328" y="7360"/>
                        <a:pt x="16520" y="7779"/>
                      </a:cubicBezTo>
                      <a:cubicBezTo>
                        <a:pt x="15092" y="8520"/>
                        <a:pt x="14758" y="8689"/>
                        <a:pt x="13910" y="9126"/>
                      </a:cubicBezTo>
                      <a:cubicBezTo>
                        <a:pt x="13494" y="9342"/>
                        <a:pt x="13195" y="9495"/>
                        <a:pt x="12871" y="9662"/>
                      </a:cubicBezTo>
                      <a:cubicBezTo>
                        <a:pt x="12705" y="9747"/>
                        <a:pt x="11917" y="10156"/>
                        <a:pt x="11914" y="10156"/>
                      </a:cubicBezTo>
                      <a:cubicBezTo>
                        <a:pt x="11912" y="10156"/>
                        <a:pt x="11908" y="10152"/>
                        <a:pt x="11906" y="10152"/>
                      </a:cubicBezTo>
                      <a:cubicBezTo>
                        <a:pt x="11853" y="10178"/>
                        <a:pt x="11644" y="10286"/>
                        <a:pt x="11599" y="10308"/>
                      </a:cubicBezTo>
                      <a:lnTo>
                        <a:pt x="11633" y="10337"/>
                      </a:lnTo>
                      <a:cubicBezTo>
                        <a:pt x="11647" y="10350"/>
                        <a:pt x="11656" y="10366"/>
                        <a:pt x="11664" y="10381"/>
                      </a:cubicBezTo>
                      <a:cubicBezTo>
                        <a:pt x="11669" y="10377"/>
                        <a:pt x="11678" y="10372"/>
                        <a:pt x="11679" y="10371"/>
                      </a:cubicBezTo>
                      <a:cubicBezTo>
                        <a:pt x="11683" y="10365"/>
                        <a:pt x="11688" y="10361"/>
                        <a:pt x="11691" y="10356"/>
                      </a:cubicBezTo>
                      <a:cubicBezTo>
                        <a:pt x="11720" y="10309"/>
                        <a:pt x="11963" y="10168"/>
                        <a:pt x="12232" y="10043"/>
                      </a:cubicBezTo>
                      <a:cubicBezTo>
                        <a:pt x="12237" y="10041"/>
                        <a:pt x="12245" y="10037"/>
                        <a:pt x="12250" y="10035"/>
                      </a:cubicBezTo>
                      <a:cubicBezTo>
                        <a:pt x="12251" y="10034"/>
                        <a:pt x="12252" y="10034"/>
                        <a:pt x="12253" y="10033"/>
                      </a:cubicBezTo>
                      <a:cubicBezTo>
                        <a:pt x="12619" y="9832"/>
                        <a:pt x="13121" y="9563"/>
                        <a:pt x="13674" y="9275"/>
                      </a:cubicBezTo>
                      <a:cubicBezTo>
                        <a:pt x="19031" y="6487"/>
                        <a:pt x="20726" y="5608"/>
                        <a:pt x="21240" y="5358"/>
                      </a:cubicBezTo>
                      <a:cubicBezTo>
                        <a:pt x="21345" y="5296"/>
                        <a:pt x="21438" y="5246"/>
                        <a:pt x="21472" y="5241"/>
                      </a:cubicBezTo>
                      <a:cubicBezTo>
                        <a:pt x="21574" y="5224"/>
                        <a:pt x="21598" y="5130"/>
                        <a:pt x="21560" y="5007"/>
                      </a:cubicBezTo>
                      <a:cubicBezTo>
                        <a:pt x="21441" y="4719"/>
                        <a:pt x="20908" y="4230"/>
                        <a:pt x="20115" y="3657"/>
                      </a:cubicBezTo>
                      <a:cubicBezTo>
                        <a:pt x="20114" y="3656"/>
                        <a:pt x="20112" y="3656"/>
                        <a:pt x="20112" y="3655"/>
                      </a:cubicBezTo>
                      <a:cubicBezTo>
                        <a:pt x="19922" y="3519"/>
                        <a:pt x="19714" y="3378"/>
                        <a:pt x="19499" y="3235"/>
                      </a:cubicBezTo>
                      <a:cubicBezTo>
                        <a:pt x="19472" y="3217"/>
                        <a:pt x="19448" y="3199"/>
                        <a:pt x="19421" y="3181"/>
                      </a:cubicBezTo>
                      <a:cubicBezTo>
                        <a:pt x="19418" y="3179"/>
                        <a:pt x="19416" y="3178"/>
                        <a:pt x="19414" y="3176"/>
                      </a:cubicBezTo>
                      <a:cubicBezTo>
                        <a:pt x="19203" y="3037"/>
                        <a:pt x="18978" y="2895"/>
                        <a:pt x="18749" y="2752"/>
                      </a:cubicBezTo>
                      <a:cubicBezTo>
                        <a:pt x="18699" y="2721"/>
                        <a:pt x="18650" y="2689"/>
                        <a:pt x="18599" y="2657"/>
                      </a:cubicBezTo>
                      <a:cubicBezTo>
                        <a:pt x="18402" y="2536"/>
                        <a:pt x="18197" y="2414"/>
                        <a:pt x="17991" y="2293"/>
                      </a:cubicBezTo>
                      <a:cubicBezTo>
                        <a:pt x="17859" y="2216"/>
                        <a:pt x="17727" y="2139"/>
                        <a:pt x="17591" y="2063"/>
                      </a:cubicBezTo>
                      <a:cubicBezTo>
                        <a:pt x="17447" y="1980"/>
                        <a:pt x="17302" y="1899"/>
                        <a:pt x="17155" y="1818"/>
                      </a:cubicBezTo>
                      <a:cubicBezTo>
                        <a:pt x="16892" y="1674"/>
                        <a:pt x="16624" y="1531"/>
                        <a:pt x="16352" y="1391"/>
                      </a:cubicBezTo>
                      <a:cubicBezTo>
                        <a:pt x="16303" y="1366"/>
                        <a:pt x="16255" y="1339"/>
                        <a:pt x="16206" y="1315"/>
                      </a:cubicBezTo>
                      <a:cubicBezTo>
                        <a:pt x="15797" y="1107"/>
                        <a:pt x="15409" y="921"/>
                        <a:pt x="15053" y="759"/>
                      </a:cubicBezTo>
                      <a:cubicBezTo>
                        <a:pt x="14871" y="677"/>
                        <a:pt x="14698" y="600"/>
                        <a:pt x="14532" y="530"/>
                      </a:cubicBezTo>
                      <a:cubicBezTo>
                        <a:pt x="14530" y="529"/>
                        <a:pt x="14527" y="527"/>
                        <a:pt x="14525" y="526"/>
                      </a:cubicBezTo>
                      <a:cubicBezTo>
                        <a:pt x="14524" y="526"/>
                        <a:pt x="14522" y="526"/>
                        <a:pt x="14522" y="526"/>
                      </a:cubicBezTo>
                      <a:cubicBezTo>
                        <a:pt x="14355" y="456"/>
                        <a:pt x="14196" y="392"/>
                        <a:pt x="14047" y="335"/>
                      </a:cubicBezTo>
                      <a:cubicBezTo>
                        <a:pt x="13919" y="286"/>
                        <a:pt x="13800" y="245"/>
                        <a:pt x="13686" y="206"/>
                      </a:cubicBezTo>
                      <a:cubicBezTo>
                        <a:pt x="13662" y="198"/>
                        <a:pt x="13636" y="188"/>
                        <a:pt x="13612" y="180"/>
                      </a:cubicBezTo>
                      <a:cubicBezTo>
                        <a:pt x="13507" y="145"/>
                        <a:pt x="13411" y="118"/>
                        <a:pt x="13319" y="93"/>
                      </a:cubicBezTo>
                      <a:cubicBezTo>
                        <a:pt x="13300" y="88"/>
                        <a:pt x="13279" y="80"/>
                        <a:pt x="13261" y="75"/>
                      </a:cubicBezTo>
                      <a:cubicBezTo>
                        <a:pt x="13155" y="48"/>
                        <a:pt x="13056" y="28"/>
                        <a:pt x="12972" y="15"/>
                      </a:cubicBezTo>
                      <a:cubicBezTo>
                        <a:pt x="12886" y="3"/>
                        <a:pt x="12811" y="-2"/>
                        <a:pt x="12749" y="1"/>
                      </a:cubicBezTo>
                      <a:close/>
                      <a:moveTo>
                        <a:pt x="12352" y="974"/>
                      </a:moveTo>
                      <a:cubicBezTo>
                        <a:pt x="12350" y="979"/>
                        <a:pt x="12349" y="981"/>
                        <a:pt x="12347" y="985"/>
                      </a:cubicBezTo>
                      <a:cubicBezTo>
                        <a:pt x="12312" y="1208"/>
                        <a:pt x="12273" y="1456"/>
                        <a:pt x="12236" y="1689"/>
                      </a:cubicBezTo>
                      <a:cubicBezTo>
                        <a:pt x="12258" y="1556"/>
                        <a:pt x="12342" y="1033"/>
                        <a:pt x="12352" y="974"/>
                      </a:cubicBezTo>
                      <a:close/>
                      <a:moveTo>
                        <a:pt x="13635" y="2974"/>
                      </a:moveTo>
                      <a:lnTo>
                        <a:pt x="13447" y="3136"/>
                      </a:lnTo>
                      <a:lnTo>
                        <a:pt x="13444" y="3139"/>
                      </a:lnTo>
                      <a:cubicBezTo>
                        <a:pt x="13443" y="3140"/>
                        <a:pt x="13441" y="3141"/>
                        <a:pt x="13440" y="3142"/>
                      </a:cubicBezTo>
                      <a:cubicBezTo>
                        <a:pt x="13316" y="3248"/>
                        <a:pt x="13275" y="3331"/>
                        <a:pt x="13324" y="3384"/>
                      </a:cubicBezTo>
                      <a:cubicBezTo>
                        <a:pt x="13326" y="3387"/>
                        <a:pt x="13323" y="3405"/>
                        <a:pt x="13324" y="3414"/>
                      </a:cubicBezTo>
                      <a:cubicBezTo>
                        <a:pt x="13349" y="3428"/>
                        <a:pt x="13367" y="3444"/>
                        <a:pt x="13365" y="3463"/>
                      </a:cubicBezTo>
                      <a:cubicBezTo>
                        <a:pt x="13365" y="3467"/>
                        <a:pt x="13174" y="4006"/>
                        <a:pt x="13138" y="4110"/>
                      </a:cubicBezTo>
                      <a:cubicBezTo>
                        <a:pt x="12973" y="4632"/>
                        <a:pt x="12708" y="5410"/>
                        <a:pt x="12333" y="6465"/>
                      </a:cubicBezTo>
                      <a:cubicBezTo>
                        <a:pt x="11654" y="8374"/>
                        <a:pt x="11375" y="9166"/>
                        <a:pt x="11240" y="9492"/>
                      </a:cubicBezTo>
                      <a:cubicBezTo>
                        <a:pt x="11130" y="9817"/>
                        <a:pt x="11007" y="10151"/>
                        <a:pt x="10922" y="10339"/>
                      </a:cubicBezTo>
                      <a:cubicBezTo>
                        <a:pt x="10921" y="10340"/>
                        <a:pt x="10921" y="10343"/>
                        <a:pt x="10920" y="10344"/>
                      </a:cubicBezTo>
                      <a:cubicBezTo>
                        <a:pt x="10920" y="10345"/>
                        <a:pt x="10908" y="10378"/>
                        <a:pt x="10908" y="10378"/>
                      </a:cubicBezTo>
                      <a:cubicBezTo>
                        <a:pt x="10906" y="10380"/>
                        <a:pt x="10903" y="10378"/>
                        <a:pt x="10900" y="10379"/>
                      </a:cubicBezTo>
                      <a:cubicBezTo>
                        <a:pt x="10882" y="10418"/>
                        <a:pt x="10863" y="10458"/>
                        <a:pt x="10850" y="10476"/>
                      </a:cubicBezTo>
                      <a:cubicBezTo>
                        <a:pt x="10801" y="10541"/>
                        <a:pt x="10772" y="10623"/>
                        <a:pt x="10787" y="10657"/>
                      </a:cubicBezTo>
                      <a:cubicBezTo>
                        <a:pt x="10805" y="10699"/>
                        <a:pt x="10749" y="10747"/>
                        <a:pt x="10615" y="10805"/>
                      </a:cubicBezTo>
                      <a:cubicBezTo>
                        <a:pt x="10204" y="10983"/>
                        <a:pt x="10042" y="11082"/>
                        <a:pt x="8477" y="12127"/>
                      </a:cubicBezTo>
                      <a:cubicBezTo>
                        <a:pt x="7991" y="12451"/>
                        <a:pt x="7896" y="12501"/>
                        <a:pt x="7847" y="12448"/>
                      </a:cubicBezTo>
                      <a:cubicBezTo>
                        <a:pt x="7800" y="12395"/>
                        <a:pt x="7769" y="12418"/>
                        <a:pt x="7657" y="12597"/>
                      </a:cubicBezTo>
                      <a:cubicBezTo>
                        <a:pt x="7657" y="12598"/>
                        <a:pt x="7656" y="12599"/>
                        <a:pt x="7655" y="12600"/>
                      </a:cubicBezTo>
                      <a:cubicBezTo>
                        <a:pt x="7646" y="12639"/>
                        <a:pt x="7629" y="12685"/>
                        <a:pt x="7605" y="12727"/>
                      </a:cubicBezTo>
                      <a:cubicBezTo>
                        <a:pt x="7519" y="12872"/>
                        <a:pt x="7527" y="12881"/>
                        <a:pt x="7701" y="12838"/>
                      </a:cubicBezTo>
                      <a:cubicBezTo>
                        <a:pt x="7806" y="12813"/>
                        <a:pt x="7940" y="12792"/>
                        <a:pt x="7998" y="12791"/>
                      </a:cubicBezTo>
                      <a:cubicBezTo>
                        <a:pt x="8056" y="12790"/>
                        <a:pt x="8084" y="12761"/>
                        <a:pt x="8059" y="12725"/>
                      </a:cubicBezTo>
                      <a:cubicBezTo>
                        <a:pt x="8058" y="12723"/>
                        <a:pt x="8059" y="12717"/>
                        <a:pt x="8059" y="12714"/>
                      </a:cubicBezTo>
                      <a:cubicBezTo>
                        <a:pt x="8045" y="12699"/>
                        <a:pt x="8027" y="12684"/>
                        <a:pt x="8027" y="12675"/>
                      </a:cubicBezTo>
                      <a:cubicBezTo>
                        <a:pt x="8027" y="12675"/>
                        <a:pt x="8036" y="12669"/>
                        <a:pt x="8036" y="12668"/>
                      </a:cubicBezTo>
                      <a:cubicBezTo>
                        <a:pt x="8035" y="12654"/>
                        <a:pt x="8041" y="12642"/>
                        <a:pt x="8058" y="12628"/>
                      </a:cubicBezTo>
                      <a:cubicBezTo>
                        <a:pt x="8079" y="12610"/>
                        <a:pt x="8521" y="12312"/>
                        <a:pt x="9041" y="11966"/>
                      </a:cubicBezTo>
                      <a:cubicBezTo>
                        <a:pt x="9187" y="11869"/>
                        <a:pt x="9278" y="11812"/>
                        <a:pt x="9397" y="11735"/>
                      </a:cubicBezTo>
                      <a:cubicBezTo>
                        <a:pt x="9461" y="11692"/>
                        <a:pt x="9497" y="11668"/>
                        <a:pt x="9561" y="11624"/>
                      </a:cubicBezTo>
                      <a:cubicBezTo>
                        <a:pt x="9735" y="11506"/>
                        <a:pt x="9888" y="11409"/>
                        <a:pt x="9901" y="11409"/>
                      </a:cubicBezTo>
                      <a:cubicBezTo>
                        <a:pt x="9904" y="11409"/>
                        <a:pt x="9904" y="11412"/>
                        <a:pt x="9907" y="11412"/>
                      </a:cubicBezTo>
                      <a:cubicBezTo>
                        <a:pt x="9966" y="11378"/>
                        <a:pt x="10005" y="11357"/>
                        <a:pt x="10010" y="11360"/>
                      </a:cubicBezTo>
                      <a:cubicBezTo>
                        <a:pt x="10012" y="11363"/>
                        <a:pt x="9964" y="11410"/>
                        <a:pt x="9927" y="11447"/>
                      </a:cubicBezTo>
                      <a:cubicBezTo>
                        <a:pt x="9912" y="11485"/>
                        <a:pt x="9846" y="11554"/>
                        <a:pt x="9712" y="11670"/>
                      </a:cubicBezTo>
                      <a:cubicBezTo>
                        <a:pt x="9575" y="11789"/>
                        <a:pt x="8915" y="12378"/>
                        <a:pt x="8363" y="12871"/>
                      </a:cubicBezTo>
                      <a:cubicBezTo>
                        <a:pt x="8249" y="12973"/>
                        <a:pt x="8191" y="13027"/>
                        <a:pt x="8067" y="13137"/>
                      </a:cubicBezTo>
                      <a:lnTo>
                        <a:pt x="7981" y="13212"/>
                      </a:lnTo>
                      <a:cubicBezTo>
                        <a:pt x="7524" y="13635"/>
                        <a:pt x="7083" y="14027"/>
                        <a:pt x="6714" y="14342"/>
                      </a:cubicBezTo>
                      <a:lnTo>
                        <a:pt x="6100" y="14889"/>
                      </a:lnTo>
                      <a:lnTo>
                        <a:pt x="6064" y="14858"/>
                      </a:lnTo>
                      <a:cubicBezTo>
                        <a:pt x="6064" y="14858"/>
                        <a:pt x="6065" y="14859"/>
                        <a:pt x="6064" y="14859"/>
                      </a:cubicBezTo>
                      <a:cubicBezTo>
                        <a:pt x="6060" y="14861"/>
                        <a:pt x="6048" y="14869"/>
                        <a:pt x="6046" y="14868"/>
                      </a:cubicBezTo>
                      <a:cubicBezTo>
                        <a:pt x="5996" y="14850"/>
                        <a:pt x="5914" y="14935"/>
                        <a:pt x="5863" y="15056"/>
                      </a:cubicBezTo>
                      <a:cubicBezTo>
                        <a:pt x="5813" y="15178"/>
                        <a:pt x="5803" y="15277"/>
                        <a:pt x="5840" y="15277"/>
                      </a:cubicBezTo>
                      <a:cubicBezTo>
                        <a:pt x="5991" y="15277"/>
                        <a:pt x="6268" y="15151"/>
                        <a:pt x="6286" y="15084"/>
                      </a:cubicBezTo>
                      <a:lnTo>
                        <a:pt x="6223" y="15023"/>
                      </a:lnTo>
                      <a:lnTo>
                        <a:pt x="7886" y="13543"/>
                      </a:lnTo>
                      <a:cubicBezTo>
                        <a:pt x="8021" y="13423"/>
                        <a:pt x="8099" y="13357"/>
                        <a:pt x="8224" y="13247"/>
                      </a:cubicBezTo>
                      <a:cubicBezTo>
                        <a:pt x="8382" y="13106"/>
                        <a:pt x="8558" y="12949"/>
                        <a:pt x="8684" y="12836"/>
                      </a:cubicBezTo>
                      <a:cubicBezTo>
                        <a:pt x="9062" y="12497"/>
                        <a:pt x="9264" y="12323"/>
                        <a:pt x="9368" y="12251"/>
                      </a:cubicBezTo>
                      <a:cubicBezTo>
                        <a:pt x="9486" y="12152"/>
                        <a:pt x="9571" y="12084"/>
                        <a:pt x="9575" y="12088"/>
                      </a:cubicBezTo>
                      <a:cubicBezTo>
                        <a:pt x="9576" y="12089"/>
                        <a:pt x="9469" y="12224"/>
                        <a:pt x="9451" y="12249"/>
                      </a:cubicBezTo>
                      <a:cubicBezTo>
                        <a:pt x="9424" y="12312"/>
                        <a:pt x="9328" y="12443"/>
                        <a:pt x="9131" y="12689"/>
                      </a:cubicBezTo>
                      <a:cubicBezTo>
                        <a:pt x="8933" y="12937"/>
                        <a:pt x="8749" y="13168"/>
                        <a:pt x="8723" y="13203"/>
                      </a:cubicBezTo>
                      <a:cubicBezTo>
                        <a:pt x="8697" y="13238"/>
                        <a:pt x="8554" y="13420"/>
                        <a:pt x="8406" y="13607"/>
                      </a:cubicBezTo>
                      <a:cubicBezTo>
                        <a:pt x="8258" y="13795"/>
                        <a:pt x="8096" y="14001"/>
                        <a:pt x="8045" y="14067"/>
                      </a:cubicBezTo>
                      <a:cubicBezTo>
                        <a:pt x="8003" y="14122"/>
                        <a:pt x="7919" y="14228"/>
                        <a:pt x="7846" y="14318"/>
                      </a:cubicBezTo>
                      <a:cubicBezTo>
                        <a:pt x="7742" y="14450"/>
                        <a:pt x="7663" y="14551"/>
                        <a:pt x="7557" y="14685"/>
                      </a:cubicBezTo>
                      <a:cubicBezTo>
                        <a:pt x="7270" y="15053"/>
                        <a:pt x="6991" y="15407"/>
                        <a:pt x="6712" y="15755"/>
                      </a:cubicBezTo>
                      <a:cubicBezTo>
                        <a:pt x="6066" y="16573"/>
                        <a:pt x="5531" y="17246"/>
                        <a:pt x="5422" y="17370"/>
                      </a:cubicBezTo>
                      <a:cubicBezTo>
                        <a:pt x="5417" y="17376"/>
                        <a:pt x="5378" y="17427"/>
                        <a:pt x="5375" y="17430"/>
                      </a:cubicBezTo>
                      <a:cubicBezTo>
                        <a:pt x="5316" y="17492"/>
                        <a:pt x="5314" y="17492"/>
                        <a:pt x="5257" y="17445"/>
                      </a:cubicBezTo>
                      <a:cubicBezTo>
                        <a:pt x="5178" y="17532"/>
                        <a:pt x="5089" y="17840"/>
                        <a:pt x="5146" y="17892"/>
                      </a:cubicBezTo>
                      <a:cubicBezTo>
                        <a:pt x="5146" y="17892"/>
                        <a:pt x="5147" y="17892"/>
                        <a:pt x="5148" y="17892"/>
                      </a:cubicBezTo>
                      <a:lnTo>
                        <a:pt x="5281" y="17769"/>
                      </a:lnTo>
                      <a:cubicBezTo>
                        <a:pt x="5392" y="17668"/>
                        <a:pt x="5556" y="17488"/>
                        <a:pt x="5727" y="17292"/>
                      </a:cubicBezTo>
                      <a:lnTo>
                        <a:pt x="7423" y="15150"/>
                      </a:lnTo>
                      <a:cubicBezTo>
                        <a:pt x="8079" y="14322"/>
                        <a:pt x="8569" y="13710"/>
                        <a:pt x="8899" y="13303"/>
                      </a:cubicBezTo>
                      <a:cubicBezTo>
                        <a:pt x="8977" y="13207"/>
                        <a:pt x="9090" y="13067"/>
                        <a:pt x="9122" y="13034"/>
                      </a:cubicBezTo>
                      <a:cubicBezTo>
                        <a:pt x="9271" y="12854"/>
                        <a:pt x="9376" y="12731"/>
                        <a:pt x="9382" y="12737"/>
                      </a:cubicBezTo>
                      <a:cubicBezTo>
                        <a:pt x="9399" y="12752"/>
                        <a:pt x="9098" y="13244"/>
                        <a:pt x="8522" y="14141"/>
                      </a:cubicBezTo>
                      <a:cubicBezTo>
                        <a:pt x="8175" y="14680"/>
                        <a:pt x="8018" y="14921"/>
                        <a:pt x="7855" y="15171"/>
                      </a:cubicBezTo>
                      <a:cubicBezTo>
                        <a:pt x="7807" y="15246"/>
                        <a:pt x="7751" y="15330"/>
                        <a:pt x="7717" y="15381"/>
                      </a:cubicBezTo>
                      <a:cubicBezTo>
                        <a:pt x="7697" y="15411"/>
                        <a:pt x="7587" y="15585"/>
                        <a:pt x="7583" y="15591"/>
                      </a:cubicBezTo>
                      <a:cubicBezTo>
                        <a:pt x="7533" y="15657"/>
                        <a:pt x="7527" y="15657"/>
                        <a:pt x="7450" y="15620"/>
                      </a:cubicBezTo>
                      <a:lnTo>
                        <a:pt x="7402" y="15598"/>
                      </a:lnTo>
                      <a:cubicBezTo>
                        <a:pt x="7384" y="15608"/>
                        <a:pt x="7373" y="15664"/>
                        <a:pt x="7364" y="15754"/>
                      </a:cubicBezTo>
                      <a:cubicBezTo>
                        <a:pt x="7363" y="15774"/>
                        <a:pt x="7362" y="15797"/>
                        <a:pt x="7361" y="15821"/>
                      </a:cubicBezTo>
                      <a:cubicBezTo>
                        <a:pt x="7363" y="15842"/>
                        <a:pt x="7365" y="15863"/>
                        <a:pt x="7368" y="15884"/>
                      </a:cubicBezTo>
                      <a:cubicBezTo>
                        <a:pt x="7587" y="15932"/>
                        <a:pt x="7758" y="15895"/>
                        <a:pt x="7780" y="15796"/>
                      </a:cubicBezTo>
                      <a:cubicBezTo>
                        <a:pt x="7769" y="15791"/>
                        <a:pt x="7760" y="15785"/>
                        <a:pt x="7752" y="15778"/>
                      </a:cubicBezTo>
                      <a:cubicBezTo>
                        <a:pt x="7751" y="15777"/>
                        <a:pt x="7751" y="15776"/>
                        <a:pt x="7751" y="15775"/>
                      </a:cubicBezTo>
                      <a:cubicBezTo>
                        <a:pt x="7749" y="15774"/>
                        <a:pt x="7746" y="15772"/>
                        <a:pt x="7744" y="15771"/>
                      </a:cubicBezTo>
                      <a:cubicBezTo>
                        <a:pt x="7742" y="15769"/>
                        <a:pt x="7744" y="15762"/>
                        <a:pt x="7744" y="15758"/>
                      </a:cubicBezTo>
                      <a:cubicBezTo>
                        <a:pt x="7739" y="15731"/>
                        <a:pt x="7802" y="15621"/>
                        <a:pt x="7912" y="15446"/>
                      </a:cubicBezTo>
                      <a:cubicBezTo>
                        <a:pt x="7949" y="15385"/>
                        <a:pt x="8010" y="15284"/>
                        <a:pt x="8064" y="15198"/>
                      </a:cubicBezTo>
                      <a:cubicBezTo>
                        <a:pt x="8263" y="14854"/>
                        <a:pt x="8597" y="14330"/>
                        <a:pt x="9054" y="13644"/>
                      </a:cubicBezTo>
                      <a:cubicBezTo>
                        <a:pt x="9086" y="13595"/>
                        <a:pt x="9086" y="13595"/>
                        <a:pt x="9119" y="13543"/>
                      </a:cubicBezTo>
                      <a:cubicBezTo>
                        <a:pt x="9505" y="12943"/>
                        <a:pt x="9827" y="12448"/>
                        <a:pt x="10079" y="12067"/>
                      </a:cubicBezTo>
                      <a:cubicBezTo>
                        <a:pt x="10103" y="12029"/>
                        <a:pt x="10117" y="12006"/>
                        <a:pt x="10140" y="11970"/>
                      </a:cubicBezTo>
                      <a:cubicBezTo>
                        <a:pt x="10141" y="11969"/>
                        <a:pt x="10143" y="11969"/>
                        <a:pt x="10143" y="11968"/>
                      </a:cubicBezTo>
                      <a:cubicBezTo>
                        <a:pt x="10204" y="11873"/>
                        <a:pt x="10286" y="11739"/>
                        <a:pt x="10329" y="11669"/>
                      </a:cubicBezTo>
                      <a:cubicBezTo>
                        <a:pt x="10373" y="11598"/>
                        <a:pt x="10429" y="11521"/>
                        <a:pt x="10452" y="11499"/>
                      </a:cubicBezTo>
                      <a:cubicBezTo>
                        <a:pt x="10459" y="11492"/>
                        <a:pt x="10464" y="11487"/>
                        <a:pt x="10470" y="11483"/>
                      </a:cubicBezTo>
                      <a:cubicBezTo>
                        <a:pt x="10516" y="11419"/>
                        <a:pt x="10558" y="11359"/>
                        <a:pt x="10561" y="11362"/>
                      </a:cubicBezTo>
                      <a:cubicBezTo>
                        <a:pt x="10562" y="11363"/>
                        <a:pt x="10521" y="11492"/>
                        <a:pt x="10512" y="11525"/>
                      </a:cubicBezTo>
                      <a:cubicBezTo>
                        <a:pt x="10510" y="11585"/>
                        <a:pt x="10483" y="11693"/>
                        <a:pt x="10430" y="11846"/>
                      </a:cubicBezTo>
                      <a:cubicBezTo>
                        <a:pt x="10329" y="12141"/>
                        <a:pt x="10280" y="12301"/>
                        <a:pt x="10211" y="12510"/>
                      </a:cubicBezTo>
                      <a:cubicBezTo>
                        <a:pt x="10143" y="12751"/>
                        <a:pt x="10070" y="13006"/>
                        <a:pt x="9979" y="13299"/>
                      </a:cubicBezTo>
                      <a:cubicBezTo>
                        <a:pt x="9943" y="13537"/>
                        <a:pt x="9849" y="13868"/>
                        <a:pt x="9695" y="14300"/>
                      </a:cubicBezTo>
                      <a:cubicBezTo>
                        <a:pt x="9240" y="15578"/>
                        <a:pt x="9173" y="15815"/>
                        <a:pt x="9417" y="15665"/>
                      </a:cubicBezTo>
                      <a:lnTo>
                        <a:pt x="9425" y="15656"/>
                      </a:lnTo>
                      <a:cubicBezTo>
                        <a:pt x="9504" y="15572"/>
                        <a:pt x="9548" y="15486"/>
                        <a:pt x="9550" y="15430"/>
                      </a:cubicBezTo>
                      <a:cubicBezTo>
                        <a:pt x="9527" y="15426"/>
                        <a:pt x="9501" y="15416"/>
                        <a:pt x="9489" y="15402"/>
                      </a:cubicBezTo>
                      <a:cubicBezTo>
                        <a:pt x="9487" y="15400"/>
                        <a:pt x="9494" y="15370"/>
                        <a:pt x="9497" y="15355"/>
                      </a:cubicBezTo>
                      <a:cubicBezTo>
                        <a:pt x="9490" y="15308"/>
                        <a:pt x="9515" y="15221"/>
                        <a:pt x="9587" y="15010"/>
                      </a:cubicBezTo>
                      <a:cubicBezTo>
                        <a:pt x="9601" y="14970"/>
                        <a:pt x="9618" y="14917"/>
                        <a:pt x="9633" y="14872"/>
                      </a:cubicBezTo>
                      <a:cubicBezTo>
                        <a:pt x="9677" y="14731"/>
                        <a:pt x="9748" y="14512"/>
                        <a:pt x="9816" y="14301"/>
                      </a:cubicBezTo>
                      <a:cubicBezTo>
                        <a:pt x="9818" y="14297"/>
                        <a:pt x="9818" y="14294"/>
                        <a:pt x="9819" y="14290"/>
                      </a:cubicBezTo>
                      <a:cubicBezTo>
                        <a:pt x="9820" y="14287"/>
                        <a:pt x="9820" y="14285"/>
                        <a:pt x="9821" y="14282"/>
                      </a:cubicBezTo>
                      <a:cubicBezTo>
                        <a:pt x="9866" y="14143"/>
                        <a:pt x="9885" y="14082"/>
                        <a:pt x="9941" y="13912"/>
                      </a:cubicBezTo>
                      <a:cubicBezTo>
                        <a:pt x="10502" y="12199"/>
                        <a:pt x="10439" y="12374"/>
                        <a:pt x="10475" y="12407"/>
                      </a:cubicBezTo>
                      <a:cubicBezTo>
                        <a:pt x="10480" y="12412"/>
                        <a:pt x="10471" y="12499"/>
                        <a:pt x="10447" y="12675"/>
                      </a:cubicBezTo>
                      <a:cubicBezTo>
                        <a:pt x="10469" y="12676"/>
                        <a:pt x="10487" y="12673"/>
                        <a:pt x="10487" y="12663"/>
                      </a:cubicBezTo>
                      <a:cubicBezTo>
                        <a:pt x="10487" y="12551"/>
                        <a:pt x="10598" y="11976"/>
                        <a:pt x="10656" y="11788"/>
                      </a:cubicBezTo>
                      <a:cubicBezTo>
                        <a:pt x="10675" y="11725"/>
                        <a:pt x="10702" y="11651"/>
                        <a:pt x="10725" y="11580"/>
                      </a:cubicBezTo>
                      <a:cubicBezTo>
                        <a:pt x="10727" y="11575"/>
                        <a:pt x="10729" y="11566"/>
                        <a:pt x="10730" y="11561"/>
                      </a:cubicBezTo>
                      <a:cubicBezTo>
                        <a:pt x="10831" y="11219"/>
                        <a:pt x="10935" y="10914"/>
                        <a:pt x="10962" y="10882"/>
                      </a:cubicBezTo>
                      <a:cubicBezTo>
                        <a:pt x="10964" y="10879"/>
                        <a:pt x="10969" y="10878"/>
                        <a:pt x="10971" y="10876"/>
                      </a:cubicBezTo>
                      <a:cubicBezTo>
                        <a:pt x="10973" y="10873"/>
                        <a:pt x="10981" y="10847"/>
                        <a:pt x="10982" y="10845"/>
                      </a:cubicBezTo>
                      <a:cubicBezTo>
                        <a:pt x="10986" y="10839"/>
                        <a:pt x="11010" y="10845"/>
                        <a:pt x="11042" y="10855"/>
                      </a:cubicBezTo>
                      <a:cubicBezTo>
                        <a:pt x="10872" y="10758"/>
                        <a:pt x="10833" y="10724"/>
                        <a:pt x="10885" y="10693"/>
                      </a:cubicBezTo>
                      <a:cubicBezTo>
                        <a:pt x="10921" y="10672"/>
                        <a:pt x="10996" y="10619"/>
                        <a:pt x="11054" y="10575"/>
                      </a:cubicBezTo>
                      <a:cubicBezTo>
                        <a:pt x="11112" y="10531"/>
                        <a:pt x="11253" y="10449"/>
                        <a:pt x="11367" y="10392"/>
                      </a:cubicBezTo>
                      <a:lnTo>
                        <a:pt x="11456" y="10347"/>
                      </a:lnTo>
                      <a:cubicBezTo>
                        <a:pt x="11429" y="10350"/>
                        <a:pt x="11418" y="10346"/>
                        <a:pt x="11415" y="10330"/>
                      </a:cubicBezTo>
                      <a:cubicBezTo>
                        <a:pt x="11410" y="10304"/>
                        <a:pt x="15899" y="6873"/>
                        <a:pt x="15939" y="6873"/>
                      </a:cubicBezTo>
                      <a:cubicBezTo>
                        <a:pt x="15949" y="6873"/>
                        <a:pt x="15966" y="6890"/>
                        <a:pt x="15981" y="6910"/>
                      </a:cubicBezTo>
                      <a:cubicBezTo>
                        <a:pt x="15983" y="6909"/>
                        <a:pt x="15993" y="6903"/>
                        <a:pt x="15994" y="6904"/>
                      </a:cubicBezTo>
                      <a:cubicBezTo>
                        <a:pt x="16031" y="6924"/>
                        <a:pt x="16120" y="6838"/>
                        <a:pt x="16192" y="6710"/>
                      </a:cubicBezTo>
                      <a:cubicBezTo>
                        <a:pt x="16195" y="6705"/>
                        <a:pt x="16196" y="6704"/>
                        <a:pt x="16199" y="6699"/>
                      </a:cubicBezTo>
                      <a:lnTo>
                        <a:pt x="16277" y="6533"/>
                      </a:lnTo>
                      <a:cubicBezTo>
                        <a:pt x="16283" y="6492"/>
                        <a:pt x="16245" y="6497"/>
                        <a:pt x="16136" y="6523"/>
                      </a:cubicBezTo>
                      <a:cubicBezTo>
                        <a:pt x="16032" y="6548"/>
                        <a:pt x="15905" y="6570"/>
                        <a:pt x="15855" y="6571"/>
                      </a:cubicBezTo>
                      <a:cubicBezTo>
                        <a:pt x="15817" y="6571"/>
                        <a:pt x="15775" y="6606"/>
                        <a:pt x="15747" y="6654"/>
                      </a:cubicBezTo>
                      <a:cubicBezTo>
                        <a:pt x="15754" y="6664"/>
                        <a:pt x="15755" y="6670"/>
                        <a:pt x="15764" y="6679"/>
                      </a:cubicBezTo>
                      <a:cubicBezTo>
                        <a:pt x="15804" y="6720"/>
                        <a:pt x="15804" y="6730"/>
                        <a:pt x="15770" y="6759"/>
                      </a:cubicBezTo>
                      <a:cubicBezTo>
                        <a:pt x="15758" y="6769"/>
                        <a:pt x="15028" y="7324"/>
                        <a:pt x="14538" y="7697"/>
                      </a:cubicBezTo>
                      <a:cubicBezTo>
                        <a:pt x="14035" y="8090"/>
                        <a:pt x="13533" y="8472"/>
                        <a:pt x="13017" y="8852"/>
                      </a:cubicBezTo>
                      <a:cubicBezTo>
                        <a:pt x="12147" y="9509"/>
                        <a:pt x="11469" y="10011"/>
                        <a:pt x="11458" y="10001"/>
                      </a:cubicBezTo>
                      <a:cubicBezTo>
                        <a:pt x="11439" y="9984"/>
                        <a:pt x="15815" y="3879"/>
                        <a:pt x="15907" y="3796"/>
                      </a:cubicBezTo>
                      <a:cubicBezTo>
                        <a:pt x="15921" y="3783"/>
                        <a:pt x="15960" y="3794"/>
                        <a:pt x="16002" y="3818"/>
                      </a:cubicBezTo>
                      <a:cubicBezTo>
                        <a:pt x="16006" y="3821"/>
                        <a:pt x="16010" y="3820"/>
                        <a:pt x="16014" y="3823"/>
                      </a:cubicBezTo>
                      <a:cubicBezTo>
                        <a:pt x="16045" y="3792"/>
                        <a:pt x="16076" y="3728"/>
                        <a:pt x="16100" y="3657"/>
                      </a:cubicBezTo>
                      <a:cubicBezTo>
                        <a:pt x="16106" y="3614"/>
                        <a:pt x="16107" y="3606"/>
                        <a:pt x="16114" y="3555"/>
                      </a:cubicBezTo>
                      <a:cubicBezTo>
                        <a:pt x="16126" y="3470"/>
                        <a:pt x="16127" y="3450"/>
                        <a:pt x="16133" y="3401"/>
                      </a:cubicBezTo>
                      <a:cubicBezTo>
                        <a:pt x="16129" y="3393"/>
                        <a:pt x="16127" y="3382"/>
                        <a:pt x="16122" y="3377"/>
                      </a:cubicBezTo>
                      <a:cubicBezTo>
                        <a:pt x="16056" y="3318"/>
                        <a:pt x="15671" y="3574"/>
                        <a:pt x="15710" y="3650"/>
                      </a:cubicBezTo>
                      <a:cubicBezTo>
                        <a:pt x="15722" y="3660"/>
                        <a:pt x="15744" y="3675"/>
                        <a:pt x="15744" y="3680"/>
                      </a:cubicBezTo>
                      <a:cubicBezTo>
                        <a:pt x="15744" y="3682"/>
                        <a:pt x="15465" y="4068"/>
                        <a:pt x="15418" y="4134"/>
                      </a:cubicBezTo>
                      <a:cubicBezTo>
                        <a:pt x="15174" y="4501"/>
                        <a:pt x="14805" y="5031"/>
                        <a:pt x="14365" y="5638"/>
                      </a:cubicBezTo>
                      <a:cubicBezTo>
                        <a:pt x="13601" y="6694"/>
                        <a:pt x="12671" y="7981"/>
                        <a:pt x="12298" y="8498"/>
                      </a:cubicBezTo>
                      <a:cubicBezTo>
                        <a:pt x="12168" y="8679"/>
                        <a:pt x="12051" y="8830"/>
                        <a:pt x="11942" y="8967"/>
                      </a:cubicBezTo>
                      <a:cubicBezTo>
                        <a:pt x="11898" y="9027"/>
                        <a:pt x="11677" y="9332"/>
                        <a:pt x="11661" y="9355"/>
                      </a:cubicBezTo>
                      <a:cubicBezTo>
                        <a:pt x="11506" y="9570"/>
                        <a:pt x="11421" y="9668"/>
                        <a:pt x="11403" y="9651"/>
                      </a:cubicBezTo>
                      <a:cubicBezTo>
                        <a:pt x="11398" y="9647"/>
                        <a:pt x="11418" y="9578"/>
                        <a:pt x="11455" y="9462"/>
                      </a:cubicBezTo>
                      <a:cubicBezTo>
                        <a:pt x="11455" y="9444"/>
                        <a:pt x="11462" y="9421"/>
                        <a:pt x="11478" y="9391"/>
                      </a:cubicBezTo>
                      <a:cubicBezTo>
                        <a:pt x="11478" y="9390"/>
                        <a:pt x="11480" y="9386"/>
                        <a:pt x="11481" y="9384"/>
                      </a:cubicBezTo>
                      <a:cubicBezTo>
                        <a:pt x="11616" y="8968"/>
                        <a:pt x="11937" y="8046"/>
                        <a:pt x="12459" y="6575"/>
                      </a:cubicBezTo>
                      <a:cubicBezTo>
                        <a:pt x="12492" y="6482"/>
                        <a:pt x="12488" y="6497"/>
                        <a:pt x="12521" y="6406"/>
                      </a:cubicBezTo>
                      <a:cubicBezTo>
                        <a:pt x="12571" y="6264"/>
                        <a:pt x="12611" y="6156"/>
                        <a:pt x="12662" y="6015"/>
                      </a:cubicBezTo>
                      <a:cubicBezTo>
                        <a:pt x="13110" y="4761"/>
                        <a:pt x="13556" y="3512"/>
                        <a:pt x="13568" y="3502"/>
                      </a:cubicBezTo>
                      <a:cubicBezTo>
                        <a:pt x="13581" y="3489"/>
                        <a:pt x="13612" y="3491"/>
                        <a:pt x="13649" y="3500"/>
                      </a:cubicBezTo>
                      <a:cubicBezTo>
                        <a:pt x="13692" y="3459"/>
                        <a:pt x="13712" y="3406"/>
                        <a:pt x="13709" y="3330"/>
                      </a:cubicBezTo>
                      <a:cubicBezTo>
                        <a:pt x="13700" y="3275"/>
                        <a:pt x="13693" y="3238"/>
                        <a:pt x="13683" y="3172"/>
                      </a:cubicBezTo>
                      <a:lnTo>
                        <a:pt x="13682" y="3164"/>
                      </a:lnTo>
                      <a:lnTo>
                        <a:pt x="13635" y="2974"/>
                      </a:lnTo>
                      <a:close/>
                      <a:moveTo>
                        <a:pt x="12005" y="3143"/>
                      </a:moveTo>
                      <a:cubicBezTo>
                        <a:pt x="11769" y="4603"/>
                        <a:pt x="11512" y="6169"/>
                        <a:pt x="11270" y="7631"/>
                      </a:cubicBezTo>
                      <a:cubicBezTo>
                        <a:pt x="11270" y="7633"/>
                        <a:pt x="11269" y="7640"/>
                        <a:pt x="11269" y="7641"/>
                      </a:cubicBezTo>
                      <a:cubicBezTo>
                        <a:pt x="11259" y="7700"/>
                        <a:pt x="11236" y="7845"/>
                        <a:pt x="11218" y="7962"/>
                      </a:cubicBezTo>
                      <a:cubicBezTo>
                        <a:pt x="11200" y="8080"/>
                        <a:pt x="11175" y="8233"/>
                        <a:pt x="11163" y="8304"/>
                      </a:cubicBezTo>
                      <a:cubicBezTo>
                        <a:pt x="11150" y="8379"/>
                        <a:pt x="11155" y="8393"/>
                        <a:pt x="11169" y="8381"/>
                      </a:cubicBezTo>
                      <a:cubicBezTo>
                        <a:pt x="11289" y="7615"/>
                        <a:pt x="11422" y="6775"/>
                        <a:pt x="11585" y="5758"/>
                      </a:cubicBezTo>
                      <a:cubicBezTo>
                        <a:pt x="11796" y="4446"/>
                        <a:pt x="11857" y="4063"/>
                        <a:pt x="12005" y="3143"/>
                      </a:cubicBezTo>
                      <a:close/>
                      <a:moveTo>
                        <a:pt x="11198" y="10700"/>
                      </a:moveTo>
                      <a:lnTo>
                        <a:pt x="11181" y="10710"/>
                      </a:lnTo>
                      <a:lnTo>
                        <a:pt x="11327" y="10788"/>
                      </a:lnTo>
                      <a:cubicBezTo>
                        <a:pt x="11269" y="10754"/>
                        <a:pt x="11201" y="10715"/>
                        <a:pt x="11201" y="10709"/>
                      </a:cubicBezTo>
                      <a:cubicBezTo>
                        <a:pt x="11201" y="10708"/>
                        <a:pt x="11206" y="10706"/>
                        <a:pt x="11206" y="10706"/>
                      </a:cubicBezTo>
                      <a:cubicBezTo>
                        <a:pt x="11206" y="10705"/>
                        <a:pt x="11202" y="10702"/>
                        <a:pt x="11198" y="10700"/>
                      </a:cubicBezTo>
                      <a:close/>
                      <a:moveTo>
                        <a:pt x="9394" y="12674"/>
                      </a:moveTo>
                      <a:cubicBezTo>
                        <a:pt x="9401" y="12675"/>
                        <a:pt x="9409" y="12680"/>
                        <a:pt x="9414" y="12686"/>
                      </a:cubicBezTo>
                      <a:cubicBezTo>
                        <a:pt x="9423" y="12699"/>
                        <a:pt x="9417" y="12717"/>
                        <a:pt x="9403" y="12725"/>
                      </a:cubicBezTo>
                      <a:cubicBezTo>
                        <a:pt x="9389" y="12733"/>
                        <a:pt x="9370" y="12729"/>
                        <a:pt x="9362" y="12716"/>
                      </a:cubicBezTo>
                      <a:cubicBezTo>
                        <a:pt x="9353" y="12703"/>
                        <a:pt x="9356" y="12686"/>
                        <a:pt x="9371" y="12678"/>
                      </a:cubicBezTo>
                      <a:cubicBezTo>
                        <a:pt x="9378" y="12674"/>
                        <a:pt x="9386" y="12672"/>
                        <a:pt x="9394" y="12674"/>
                      </a:cubicBezTo>
                      <a:close/>
                      <a:moveTo>
                        <a:pt x="1571" y="15566"/>
                      </a:moveTo>
                      <a:cubicBezTo>
                        <a:pt x="1560" y="15562"/>
                        <a:pt x="1549" y="15567"/>
                        <a:pt x="1537" y="15570"/>
                      </a:cubicBezTo>
                      <a:cubicBezTo>
                        <a:pt x="1533" y="15572"/>
                        <a:pt x="1515" y="15581"/>
                        <a:pt x="1511" y="15584"/>
                      </a:cubicBezTo>
                      <a:cubicBezTo>
                        <a:pt x="1500" y="15592"/>
                        <a:pt x="1489" y="15601"/>
                        <a:pt x="1483" y="15614"/>
                      </a:cubicBezTo>
                      <a:cubicBezTo>
                        <a:pt x="1524" y="15593"/>
                        <a:pt x="1534" y="15587"/>
                        <a:pt x="1575" y="15566"/>
                      </a:cubicBezTo>
                      <a:cubicBezTo>
                        <a:pt x="1574" y="15566"/>
                        <a:pt x="1572" y="15566"/>
                        <a:pt x="1571" y="15566"/>
                      </a:cubicBezTo>
                      <a:close/>
                      <a:moveTo>
                        <a:pt x="1379" y="15652"/>
                      </a:moveTo>
                      <a:cubicBezTo>
                        <a:pt x="1371" y="15656"/>
                        <a:pt x="1332" y="15676"/>
                        <a:pt x="1324" y="15680"/>
                      </a:cubicBezTo>
                      <a:cubicBezTo>
                        <a:pt x="1309" y="15691"/>
                        <a:pt x="1293" y="15701"/>
                        <a:pt x="1281" y="15718"/>
                      </a:cubicBezTo>
                      <a:cubicBezTo>
                        <a:pt x="1277" y="15722"/>
                        <a:pt x="1275" y="15724"/>
                        <a:pt x="1271" y="15727"/>
                      </a:cubicBezTo>
                      <a:cubicBezTo>
                        <a:pt x="1338" y="15693"/>
                        <a:pt x="1333" y="15693"/>
                        <a:pt x="1407" y="15655"/>
                      </a:cubicBezTo>
                      <a:cubicBezTo>
                        <a:pt x="1405" y="15655"/>
                        <a:pt x="1403" y="15656"/>
                        <a:pt x="1402" y="15655"/>
                      </a:cubicBezTo>
                      <a:cubicBezTo>
                        <a:pt x="1395" y="15651"/>
                        <a:pt x="1388" y="15651"/>
                        <a:pt x="1379" y="15652"/>
                      </a:cubicBezTo>
                      <a:close/>
                      <a:moveTo>
                        <a:pt x="1156" y="15789"/>
                      </a:moveTo>
                      <a:cubicBezTo>
                        <a:pt x="1148" y="15790"/>
                        <a:pt x="1140" y="15795"/>
                        <a:pt x="1132" y="15803"/>
                      </a:cubicBezTo>
                      <a:cubicBezTo>
                        <a:pt x="1142" y="15797"/>
                        <a:pt x="1145" y="15795"/>
                        <a:pt x="1156" y="15789"/>
                      </a:cubicBezTo>
                      <a:close/>
                      <a:moveTo>
                        <a:pt x="9967" y="15828"/>
                      </a:moveTo>
                      <a:cubicBezTo>
                        <a:pt x="9945" y="15963"/>
                        <a:pt x="9926" y="16092"/>
                        <a:pt x="9904" y="16231"/>
                      </a:cubicBezTo>
                      <a:cubicBezTo>
                        <a:pt x="9923" y="16117"/>
                        <a:pt x="9944" y="15995"/>
                        <a:pt x="9970" y="15832"/>
                      </a:cubicBezTo>
                      <a:cubicBezTo>
                        <a:pt x="9969" y="15831"/>
                        <a:pt x="9967" y="15829"/>
                        <a:pt x="9967" y="15828"/>
                      </a:cubicBezTo>
                      <a:close/>
                      <a:moveTo>
                        <a:pt x="960" y="15867"/>
                      </a:moveTo>
                      <a:cubicBezTo>
                        <a:pt x="940" y="15877"/>
                        <a:pt x="925" y="15884"/>
                        <a:pt x="906" y="15894"/>
                      </a:cubicBezTo>
                      <a:cubicBezTo>
                        <a:pt x="907" y="15904"/>
                        <a:pt x="894" y="15920"/>
                        <a:pt x="877" y="15937"/>
                      </a:cubicBezTo>
                      <a:cubicBezTo>
                        <a:pt x="917" y="15915"/>
                        <a:pt x="954" y="15896"/>
                        <a:pt x="1001" y="15871"/>
                      </a:cubicBezTo>
                      <a:cubicBezTo>
                        <a:pt x="993" y="15871"/>
                        <a:pt x="987" y="15873"/>
                        <a:pt x="977" y="15870"/>
                      </a:cubicBezTo>
                      <a:cubicBezTo>
                        <a:pt x="969" y="15867"/>
                        <a:pt x="966" y="15869"/>
                        <a:pt x="960" y="15867"/>
                      </a:cubicBezTo>
                      <a:close/>
                      <a:moveTo>
                        <a:pt x="425" y="16174"/>
                      </a:moveTo>
                      <a:cubicBezTo>
                        <a:pt x="372" y="16196"/>
                        <a:pt x="325" y="16218"/>
                        <a:pt x="266" y="16238"/>
                      </a:cubicBezTo>
                      <a:cubicBezTo>
                        <a:pt x="62" y="16309"/>
                        <a:pt x="11" y="16338"/>
                        <a:pt x="0" y="16410"/>
                      </a:cubicBezTo>
                      <a:cubicBezTo>
                        <a:pt x="-2" y="16478"/>
                        <a:pt x="22" y="16566"/>
                        <a:pt x="67" y="16656"/>
                      </a:cubicBezTo>
                      <a:cubicBezTo>
                        <a:pt x="130" y="16764"/>
                        <a:pt x="238" y="16893"/>
                        <a:pt x="395" y="17044"/>
                      </a:cubicBezTo>
                      <a:cubicBezTo>
                        <a:pt x="471" y="17116"/>
                        <a:pt x="553" y="17190"/>
                        <a:pt x="651" y="17272"/>
                      </a:cubicBezTo>
                      <a:cubicBezTo>
                        <a:pt x="667" y="17286"/>
                        <a:pt x="680" y="17297"/>
                        <a:pt x="697" y="17312"/>
                      </a:cubicBezTo>
                      <a:cubicBezTo>
                        <a:pt x="826" y="17418"/>
                        <a:pt x="974" y="17533"/>
                        <a:pt x="1133" y="17652"/>
                      </a:cubicBezTo>
                      <a:cubicBezTo>
                        <a:pt x="1226" y="17722"/>
                        <a:pt x="1345" y="17804"/>
                        <a:pt x="1450" y="17880"/>
                      </a:cubicBezTo>
                      <a:cubicBezTo>
                        <a:pt x="1933" y="18225"/>
                        <a:pt x="2502" y="18600"/>
                        <a:pt x="3130" y="18983"/>
                      </a:cubicBezTo>
                      <a:cubicBezTo>
                        <a:pt x="3183" y="19016"/>
                        <a:pt x="3237" y="19049"/>
                        <a:pt x="3291" y="19081"/>
                      </a:cubicBezTo>
                      <a:cubicBezTo>
                        <a:pt x="3435" y="19168"/>
                        <a:pt x="3582" y="19255"/>
                        <a:pt x="3730" y="19342"/>
                      </a:cubicBezTo>
                      <a:cubicBezTo>
                        <a:pt x="4413" y="19735"/>
                        <a:pt x="5119" y="20109"/>
                        <a:pt x="5788" y="20441"/>
                      </a:cubicBezTo>
                      <a:cubicBezTo>
                        <a:pt x="6647" y="20852"/>
                        <a:pt x="7587" y="21262"/>
                        <a:pt x="8032" y="21402"/>
                      </a:cubicBezTo>
                      <a:cubicBezTo>
                        <a:pt x="8498" y="21549"/>
                        <a:pt x="8885" y="21598"/>
                        <a:pt x="9016" y="21533"/>
                      </a:cubicBezTo>
                      <a:cubicBezTo>
                        <a:pt x="9066" y="21483"/>
                        <a:pt x="9114" y="21228"/>
                        <a:pt x="9077" y="21219"/>
                      </a:cubicBezTo>
                      <a:cubicBezTo>
                        <a:pt x="9077" y="21220"/>
                        <a:pt x="9071" y="21257"/>
                        <a:pt x="9071" y="21257"/>
                      </a:cubicBezTo>
                      <a:cubicBezTo>
                        <a:pt x="9060" y="21268"/>
                        <a:pt x="9017" y="21223"/>
                        <a:pt x="8975" y="21157"/>
                      </a:cubicBezTo>
                      <a:cubicBezTo>
                        <a:pt x="8862" y="20979"/>
                        <a:pt x="8241" y="20430"/>
                        <a:pt x="7751" y="20075"/>
                      </a:cubicBezTo>
                      <a:cubicBezTo>
                        <a:pt x="7048" y="19566"/>
                        <a:pt x="6212" y="19030"/>
                        <a:pt x="5347" y="18527"/>
                      </a:cubicBezTo>
                      <a:cubicBezTo>
                        <a:pt x="5347" y="18527"/>
                        <a:pt x="5346" y="18527"/>
                        <a:pt x="5346" y="18527"/>
                      </a:cubicBezTo>
                      <a:cubicBezTo>
                        <a:pt x="5345" y="18527"/>
                        <a:pt x="5343" y="18526"/>
                        <a:pt x="5343" y="18526"/>
                      </a:cubicBezTo>
                      <a:cubicBezTo>
                        <a:pt x="4557" y="18069"/>
                        <a:pt x="3754" y="17643"/>
                        <a:pt x="3001" y="17282"/>
                      </a:cubicBezTo>
                      <a:cubicBezTo>
                        <a:pt x="2824" y="17200"/>
                        <a:pt x="2651" y="17118"/>
                        <a:pt x="2432" y="17020"/>
                      </a:cubicBezTo>
                      <a:cubicBezTo>
                        <a:pt x="2425" y="17016"/>
                        <a:pt x="2417" y="17013"/>
                        <a:pt x="2409" y="17010"/>
                      </a:cubicBezTo>
                      <a:cubicBezTo>
                        <a:pt x="2386" y="16999"/>
                        <a:pt x="2376" y="16995"/>
                        <a:pt x="2353" y="16985"/>
                      </a:cubicBezTo>
                      <a:cubicBezTo>
                        <a:pt x="2179" y="16907"/>
                        <a:pt x="2063" y="16859"/>
                        <a:pt x="1924" y="16799"/>
                      </a:cubicBezTo>
                      <a:cubicBezTo>
                        <a:pt x="1695" y="16704"/>
                        <a:pt x="1475" y="16615"/>
                        <a:pt x="1270" y="16543"/>
                      </a:cubicBezTo>
                      <a:cubicBezTo>
                        <a:pt x="892" y="16408"/>
                        <a:pt x="511" y="16308"/>
                        <a:pt x="384" y="16308"/>
                      </a:cubicBezTo>
                      <a:cubicBezTo>
                        <a:pt x="327" y="16308"/>
                        <a:pt x="301" y="16292"/>
                        <a:pt x="302" y="16270"/>
                      </a:cubicBezTo>
                      <a:cubicBezTo>
                        <a:pt x="301" y="16270"/>
                        <a:pt x="292" y="16269"/>
                        <a:pt x="292" y="16269"/>
                      </a:cubicBezTo>
                      <a:cubicBezTo>
                        <a:pt x="285" y="16264"/>
                        <a:pt x="302" y="16248"/>
                        <a:pt x="332" y="16228"/>
                      </a:cubicBezTo>
                      <a:cubicBezTo>
                        <a:pt x="332" y="16228"/>
                        <a:pt x="332" y="16228"/>
                        <a:pt x="333" y="16227"/>
                      </a:cubicBezTo>
                      <a:cubicBezTo>
                        <a:pt x="333" y="16227"/>
                        <a:pt x="345" y="16222"/>
                        <a:pt x="345" y="16222"/>
                      </a:cubicBezTo>
                      <a:cubicBezTo>
                        <a:pt x="367" y="16208"/>
                        <a:pt x="388" y="16194"/>
                        <a:pt x="425" y="16174"/>
                      </a:cubicBezTo>
                      <a:close/>
                    </a:path>
                  </a:pathLst>
                </a:cu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60" name="線條"/>
                <p:cNvSpPr/>
                <p:nvPr/>
              </p:nvSpPr>
              <p:spPr>
                <a:xfrm flipV="1">
                  <a:off x="3514221" y="1477731"/>
                  <a:ext cx="910891" cy="603488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161" name="線條"/>
                <p:cNvSpPr/>
                <p:nvPr/>
              </p:nvSpPr>
              <p:spPr>
                <a:xfrm flipV="1">
                  <a:off x="1304290" y="2985621"/>
                  <a:ext cx="5330752" cy="305597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4" name="矩形"/>
                <p:cNvSpPr txBox="1"/>
                <p:nvPr/>
              </p:nvSpPr>
              <p:spPr>
                <a:xfrm>
                  <a:off x="0" y="8238250"/>
                  <a:ext cx="10212403" cy="158313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 sz="50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sz="3000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sz="3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sz="3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3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sz="3000" i="1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sz="2500"/>
                </a:p>
              </p:txBody>
            </p:sp>
          </mc:Choice>
          <mc:Fallback xmlns="">
            <p:sp>
              <p:nvSpPr>
                <p:cNvPr id="2164" name="矩形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8238250"/>
                  <a:ext cx="10212403" cy="15831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Selection</a:t>
            </a:r>
          </a:p>
        </p:txBody>
      </p:sp>
      <p:sp>
        <p:nvSpPr>
          <p:cNvPr id="216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2169" name="說明框"/>
          <p:cNvSpPr/>
          <p:nvPr/>
        </p:nvSpPr>
        <p:spPr>
          <a:xfrm>
            <a:off x="2229083" y="1073779"/>
            <a:ext cx="9691093" cy="5134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8" y="0"/>
                </a:moveTo>
                <a:cubicBezTo>
                  <a:pt x="714" y="0"/>
                  <a:pt x="427" y="542"/>
                  <a:pt x="427" y="1210"/>
                </a:cubicBezTo>
                <a:lnTo>
                  <a:pt x="427" y="2267"/>
                </a:lnTo>
                <a:lnTo>
                  <a:pt x="0" y="3113"/>
                </a:lnTo>
                <a:lnTo>
                  <a:pt x="427" y="3960"/>
                </a:lnTo>
                <a:lnTo>
                  <a:pt x="427" y="20390"/>
                </a:lnTo>
                <a:cubicBezTo>
                  <a:pt x="427" y="21058"/>
                  <a:pt x="714" y="21600"/>
                  <a:pt x="1068" y="21600"/>
                </a:cubicBezTo>
                <a:lnTo>
                  <a:pt x="20959" y="21600"/>
                </a:lnTo>
                <a:cubicBezTo>
                  <a:pt x="21313" y="21600"/>
                  <a:pt x="21600" y="21058"/>
                  <a:pt x="21600" y="20390"/>
                </a:cubicBezTo>
                <a:lnTo>
                  <a:pt x="21600" y="1210"/>
                </a:lnTo>
                <a:cubicBezTo>
                  <a:pt x="21600" y="542"/>
                  <a:pt x="21313" y="0"/>
                  <a:pt x="20959" y="0"/>
                </a:cubicBezTo>
                <a:lnTo>
                  <a:pt x="1068" y="0"/>
                </a:lnTo>
                <a:close/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00"/>
          </a:p>
        </p:txBody>
      </p:sp>
      <p:sp>
        <p:nvSpPr>
          <p:cNvPr id="2170" name="Selection"/>
          <p:cNvSpPr/>
          <p:nvPr/>
        </p:nvSpPr>
        <p:spPr>
          <a:xfrm>
            <a:off x="355201" y="1077451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Selection</a:t>
            </a:r>
          </a:p>
        </p:txBody>
      </p:sp>
      <p:sp>
        <p:nvSpPr>
          <p:cNvPr id="2171" name="Two-particle correlations"/>
          <p:cNvSpPr/>
          <p:nvPr/>
        </p:nvSpPr>
        <p:spPr>
          <a:xfrm>
            <a:off x="355201" y="276933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chemeClr val="accent1">
                <a:alpha val="30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Two-particle correlations</a:t>
            </a:r>
          </a:p>
        </p:txBody>
      </p:sp>
      <p:sp>
        <p:nvSpPr>
          <p:cNvPr id="2172" name="Residual MC correction"/>
          <p:cNvSpPr/>
          <p:nvPr/>
        </p:nvSpPr>
        <p:spPr>
          <a:xfrm>
            <a:off x="355201" y="445791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 w="25400">
            <a:solidFill>
              <a:schemeClr val="accent1">
                <a:alpha val="3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Residual MC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73" name="Track Selection:…"/>
              <p:cNvSpPr txBox="1"/>
              <p:nvPr/>
            </p:nvSpPr>
            <p:spPr>
              <a:xfrm>
                <a:off x="2695723" y="1200635"/>
                <a:ext cx="8485015" cy="48647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/>
              <a:p>
                <a:pPr marL="291440" indent="-291440" defTabSz="396409">
                  <a:buSzPct val="100000"/>
                  <a:buFont typeface="Arial"/>
                  <a:buChar char="•"/>
                  <a:defRPr sz="3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Track Selection: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Particle flow candidate 0, 1, 2 (charged hadron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sz="1700"/>
                  <a:t>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sz="1700"/>
                  <a:t>)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Number of TPC hits for a charged tracks (N</a:t>
                </a:r>
                <a:r>
                  <a:rPr sz="1700" baseline="-17176"/>
                  <a:t>TPC</a:t>
                </a:r>
                <a:r>
                  <a:rPr sz="1700"/>
                  <a:t>) &gt;= 4, </a:t>
                </a:r>
                <a14:m>
                  <m:oMath xmlns:m="http://schemas.openxmlformats.org/officeDocument/2006/math">
                    <m: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sz="1700" baseline="30823"/>
                  <a:t>2</a:t>
                </a:r>
                <a:r>
                  <a:rPr sz="1700"/>
                  <a:t>/ndf &lt; 1000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|d0| &lt; 2 cm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|z0|&lt; 10 cm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|cosθ|&lt;0.94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p</a:t>
                </a:r>
                <a:r>
                  <a:rPr sz="1700" baseline="-17176"/>
                  <a:t>T</a:t>
                </a:r>
                <a:r>
                  <a:rPr sz="1700"/>
                  <a:t>&gt; 0.2 GeV  (transverse momentum with respect to beam axis)</a:t>
                </a:r>
              </a:p>
              <a:p>
                <a:pPr marL="662884" lvl="1" indent="-291440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700"/>
              </a:p>
              <a:p>
                <a:pPr marL="242867" indent="-242867" defTabSz="396409">
                  <a:buSzPct val="100000"/>
                  <a:buFont typeface="Arial"/>
                  <a:buChar char="•"/>
                  <a:defRPr sz="3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Neutral Hadron Selection: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Particle flow candidate 4, 5 (ECAL / HCAL object)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E&gt; 0.4 GeV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|cosθ|&lt;0.98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700"/>
              </a:p>
              <a:p>
                <a:pPr marL="242867" indent="-242867" defTabSz="396409">
                  <a:buSzPct val="100000"/>
                  <a:buFont typeface="Arial"/>
                  <a:buChar char="•"/>
                  <a:defRPr sz="34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Event Selection: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Number of good charged particles &gt;= 5  (including charged hadrons and leptons)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Number of good ch+neu. particles &gt;= 13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E</a:t>
                </a:r>
                <a:r>
                  <a:rPr sz="1700" baseline="-17176"/>
                  <a:t>charged</a:t>
                </a:r>
                <a:r>
                  <a:rPr sz="1700"/>
                  <a:t> &gt; 15 GeV </a:t>
                </a:r>
              </a:p>
              <a:p>
                <a:pPr marL="614319" lvl="1" indent="-242888" defTabSz="396409">
                  <a:buSzPct val="100000"/>
                  <a:buFont typeface="Arial"/>
                  <a:buChar char="•"/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700"/>
                  <a:t>|cos(θ</a:t>
                </a:r>
                <a:r>
                  <a:rPr sz="1700" baseline="-17176"/>
                  <a:t>sphericity</a:t>
                </a:r>
                <a:r>
                  <a:rPr sz="1700"/>
                  <a:t>)|&lt;0.82</a:t>
                </a:r>
              </a:p>
            </p:txBody>
          </p:sp>
        </mc:Choice>
        <mc:Fallback xmlns="">
          <p:sp>
            <p:nvSpPr>
              <p:cNvPr id="2173" name="Track Selection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723" y="1200635"/>
                <a:ext cx="8485015" cy="4864730"/>
              </a:xfrm>
              <a:prstGeom prst="rect">
                <a:avLst/>
              </a:prstGeom>
              <a:blipFill>
                <a:blip r:embed="rId2"/>
                <a:stretch>
                  <a:fillRect l="-1149" t="-877" b="-12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Corre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Corrections</a:t>
            </a:r>
          </a:p>
        </p:txBody>
      </p:sp>
      <p:sp>
        <p:nvSpPr>
          <p:cNvPr id="21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2177" name="說明框"/>
          <p:cNvSpPr/>
          <p:nvPr/>
        </p:nvSpPr>
        <p:spPr>
          <a:xfrm>
            <a:off x="2229083" y="1073779"/>
            <a:ext cx="9691093" cy="5134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8" y="0"/>
                </a:moveTo>
                <a:cubicBezTo>
                  <a:pt x="714" y="0"/>
                  <a:pt x="427" y="542"/>
                  <a:pt x="427" y="1210"/>
                </a:cubicBezTo>
                <a:lnTo>
                  <a:pt x="427" y="2267"/>
                </a:lnTo>
                <a:lnTo>
                  <a:pt x="0" y="3113"/>
                </a:lnTo>
                <a:lnTo>
                  <a:pt x="427" y="3960"/>
                </a:lnTo>
                <a:lnTo>
                  <a:pt x="427" y="20390"/>
                </a:lnTo>
                <a:cubicBezTo>
                  <a:pt x="427" y="21058"/>
                  <a:pt x="714" y="21600"/>
                  <a:pt x="1068" y="21600"/>
                </a:cubicBezTo>
                <a:lnTo>
                  <a:pt x="20959" y="21600"/>
                </a:lnTo>
                <a:cubicBezTo>
                  <a:pt x="21313" y="21600"/>
                  <a:pt x="21600" y="21058"/>
                  <a:pt x="21600" y="20390"/>
                </a:cubicBezTo>
                <a:lnTo>
                  <a:pt x="21600" y="1210"/>
                </a:lnTo>
                <a:cubicBezTo>
                  <a:pt x="21600" y="542"/>
                  <a:pt x="21313" y="0"/>
                  <a:pt x="20959" y="0"/>
                </a:cubicBezTo>
                <a:lnTo>
                  <a:pt x="1068" y="0"/>
                </a:lnTo>
                <a:close/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78" name="To calibrate the nonuniform detection efficiency and misconstruction bias…"/>
              <p:cNvSpPr txBox="1"/>
              <p:nvPr/>
            </p:nvSpPr>
            <p:spPr>
              <a:xfrm>
                <a:off x="2695723" y="1200635"/>
                <a:ext cx="9023991" cy="43216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>
                <a:spAutoFit/>
              </a:bodyPr>
              <a:lstStyle/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/>
                  <a:t>To calibrate the nonuniform detection efficiency and misconstruction bias</a:t>
                </a:r>
              </a:p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/>
                  <a:t>Reconstructed tracks are weighted by the inverse of the efficiency correction factor:</a:t>
                </a:r>
              </a:p>
              <a:p>
                <a:pPr defTabSz="292100">
                  <a:spcBef>
                    <a:spcPts val="2100"/>
                  </a:spcBef>
                  <a:defRPr sz="40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rec</m:t>
                          </m:r>
                        </m:sup>
                      </m:sSubSup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reco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sub>
                                      </m:sSub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den>
                                  </m:f>
                                </m:num>
                                <m:den>
                                  <m:f>
                                    <m:fPr>
                                      <m:ctrlP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gen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sub>
                                      </m:sSub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trk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p>
                          </m:sSubSup>
                        </m:sub>
                      </m:sSub>
                    </m:oMath>
                  </m:oMathPara>
                </a14:m>
                <a:endParaRPr sz="1500"/>
              </a:p>
              <a:p>
                <a:pPr defTabSz="292100">
                  <a:spcBef>
                    <a:spcPts val="2100"/>
                  </a:spcBef>
                  <a:defRPr sz="4000">
                    <a:solidFill>
                      <a:srgbClr val="000000"/>
                    </a:solidFill>
                  </a:defRPr>
                </a:pPr>
                <a:endParaRPr sz="1500"/>
              </a:p>
              <a:p>
                <a:pPr marL="222250" indent="-222250" defTabSz="292100">
                  <a:spcBef>
                    <a:spcPts val="5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/>
                  <a:t>A closure test is performed by comparing the p</a:t>
                </a:r>
                <a:r>
                  <a:rPr sz="2000" baseline="-13500"/>
                  <a:t>T</a:t>
                </a:r>
                <a:r>
                  <a:rPr sz="2000"/>
                  <a:t>, θ, φ distributions of the generator level and those of the corrected reconstructed level</a:t>
                </a:r>
              </a:p>
            </p:txBody>
          </p:sp>
        </mc:Choice>
        <mc:Fallback xmlns="">
          <p:sp>
            <p:nvSpPr>
              <p:cNvPr id="2178" name="To calibrate the nonuniform detection efficiency and misconstruction bia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723" y="1200635"/>
                <a:ext cx="9023991" cy="4321696"/>
              </a:xfrm>
              <a:prstGeom prst="rect">
                <a:avLst/>
              </a:prstGeom>
              <a:blipFill>
                <a:blip r:embed="rId2"/>
                <a:stretch>
                  <a:fillRect l="-2228" t="-4654" r="-810" b="-21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9" name="Selection &amp; efficiency correction"/>
          <p:cNvSpPr/>
          <p:nvPr/>
        </p:nvSpPr>
        <p:spPr>
          <a:xfrm>
            <a:off x="355201" y="1077451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 w="25400">
            <a:solidFill>
              <a:schemeClr val="accent1">
                <a:alpha val="3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Selection &amp; efficiency correction</a:t>
            </a:r>
          </a:p>
        </p:txBody>
      </p:sp>
      <p:sp>
        <p:nvSpPr>
          <p:cNvPr id="2180" name="Two-particle correlations"/>
          <p:cNvSpPr/>
          <p:nvPr/>
        </p:nvSpPr>
        <p:spPr>
          <a:xfrm>
            <a:off x="355201" y="276933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chemeClr val="accent1">
                <a:alpha val="30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Two-particle correlations</a:t>
            </a:r>
          </a:p>
        </p:txBody>
      </p:sp>
      <p:sp>
        <p:nvSpPr>
          <p:cNvPr id="2181" name="Efficiency correction…"/>
          <p:cNvSpPr/>
          <p:nvPr/>
        </p:nvSpPr>
        <p:spPr>
          <a:xfrm>
            <a:off x="355201" y="445791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404813" indent="-277813" defTabSz="292100">
              <a:buSzPct val="100000"/>
              <a:buAutoNum type="arabicPeriod"/>
              <a:defRPr sz="300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Efficiency correction</a:t>
            </a:r>
          </a:p>
          <a:p>
            <a:pPr marL="404813" indent="-277813" defTabSz="292100">
              <a:buSzPct val="100000"/>
              <a:buAutoNum type="arabicPeriod"/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Residual MC correction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Corre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Corrections</a:t>
            </a:r>
          </a:p>
        </p:txBody>
      </p:sp>
      <p:sp>
        <p:nvSpPr>
          <p:cNvPr id="218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2185" name="說明框"/>
          <p:cNvSpPr/>
          <p:nvPr/>
        </p:nvSpPr>
        <p:spPr>
          <a:xfrm>
            <a:off x="2209240" y="1073779"/>
            <a:ext cx="9710937" cy="5134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0" y="0"/>
                </a:moveTo>
                <a:cubicBezTo>
                  <a:pt x="757" y="0"/>
                  <a:pt x="470" y="542"/>
                  <a:pt x="470" y="1210"/>
                </a:cubicBezTo>
                <a:lnTo>
                  <a:pt x="470" y="16945"/>
                </a:lnTo>
                <a:lnTo>
                  <a:pt x="0" y="17792"/>
                </a:lnTo>
                <a:lnTo>
                  <a:pt x="470" y="18639"/>
                </a:lnTo>
                <a:lnTo>
                  <a:pt x="470" y="20390"/>
                </a:lnTo>
                <a:cubicBezTo>
                  <a:pt x="470" y="21058"/>
                  <a:pt x="757" y="21600"/>
                  <a:pt x="1110" y="21600"/>
                </a:cubicBezTo>
                <a:lnTo>
                  <a:pt x="20960" y="21600"/>
                </a:lnTo>
                <a:cubicBezTo>
                  <a:pt x="21313" y="21600"/>
                  <a:pt x="21600" y="21058"/>
                  <a:pt x="21600" y="20390"/>
                </a:cubicBezTo>
                <a:lnTo>
                  <a:pt x="21600" y="1210"/>
                </a:lnTo>
                <a:cubicBezTo>
                  <a:pt x="21600" y="542"/>
                  <a:pt x="21313" y="0"/>
                  <a:pt x="20960" y="0"/>
                </a:cubicBezTo>
                <a:lnTo>
                  <a:pt x="1110" y="0"/>
                </a:lnTo>
                <a:close/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00"/>
          </a:p>
        </p:txBody>
      </p:sp>
      <p:sp>
        <p:nvSpPr>
          <p:cNvPr id="2186" name="Selection &amp; efficiency correction"/>
          <p:cNvSpPr/>
          <p:nvPr/>
        </p:nvSpPr>
        <p:spPr>
          <a:xfrm>
            <a:off x="355201" y="1077451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 w="25400">
            <a:solidFill>
              <a:schemeClr val="accent1">
                <a:alpha val="3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Selection &amp; efficiency correction</a:t>
            </a:r>
          </a:p>
        </p:txBody>
      </p:sp>
      <p:sp>
        <p:nvSpPr>
          <p:cNvPr id="2187" name="Two-particle correlations"/>
          <p:cNvSpPr/>
          <p:nvPr/>
        </p:nvSpPr>
        <p:spPr>
          <a:xfrm>
            <a:off x="355201" y="276933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chemeClr val="accent1">
                <a:alpha val="30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58420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500"/>
              <a:t>Two-particle correlations</a:t>
            </a:r>
          </a:p>
        </p:txBody>
      </p:sp>
      <p:sp>
        <p:nvSpPr>
          <p:cNvPr id="2188" name="Efficiency correction…"/>
          <p:cNvSpPr/>
          <p:nvPr/>
        </p:nvSpPr>
        <p:spPr>
          <a:xfrm>
            <a:off x="355201" y="4457918"/>
            <a:ext cx="1717322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797"/>
                </a:lnTo>
                <a:lnTo>
                  <a:pt x="10940" y="21600"/>
                </a:lnTo>
                <a:lnTo>
                  <a:pt x="21600" y="16797"/>
                </a:lnTo>
                <a:lnTo>
                  <a:pt x="21600" y="0"/>
                </a:lnTo>
                <a:lnTo>
                  <a:pt x="10814" y="44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404813" indent="-277813" defTabSz="292100">
              <a:buSzPct val="100000"/>
              <a:buAutoNum type="arabicPeriod"/>
              <a:defRPr sz="3000">
                <a:solidFill>
                  <a:srgbClr val="0082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Efficiency correction</a:t>
            </a:r>
          </a:p>
          <a:p>
            <a:pPr marL="404813" indent="-277813" defTabSz="292100">
              <a:buSzPct val="100000"/>
              <a:buAutoNum type="arabicPeriod"/>
              <a:defRPr sz="300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/>
              <a:t>Residual MC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9" name="To deal with remaining possible reconstruction effects…"/>
              <p:cNvSpPr txBox="1"/>
              <p:nvPr/>
            </p:nvSpPr>
            <p:spPr>
              <a:xfrm>
                <a:off x="2695723" y="1200635"/>
                <a:ext cx="9023991" cy="35684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5400" tIns="25400" rIns="25400" bIns="25400">
                <a:spAutoFit/>
              </a:bodyPr>
              <a:lstStyle/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/>
                  <a:t>To deal with remaining possible reconstruction effects</a:t>
                </a:r>
              </a:p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/>
                  <a:t>Bin-by-bin correction: the correction factor is derived from the histogram ratio of MC correlation functions at the reconstruction and generator level as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gen</m:t>
                            </m:r>
                            <m:r>
                              <a:rPr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reco</m:t>
                            </m:r>
                            <m:r>
                              <a:rPr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endParaRPr sz="1500"/>
              </a:p>
              <a:p>
                <a:pPr marL="222250" indent="-222250" defTabSz="292100">
                  <a:spcBef>
                    <a:spcPts val="2100"/>
                  </a:spcBef>
                  <a:buSzPct val="145000"/>
                  <a:buChar char="•"/>
                  <a:defRPr sz="4000">
                    <a:solidFill>
                      <a:srgbClr val="000000"/>
                    </a:solidFill>
                  </a:defRPr>
                </a:pPr>
                <a:r>
                  <a:rPr sz="2000"/>
                  <a:t>Final data correlation results are obtained from the multiplication of the original correlation function with the bin-by-bin correction factor</a:t>
                </a:r>
              </a:p>
            </p:txBody>
          </p:sp>
        </mc:Choice>
        <mc:Fallback xmlns="">
          <p:sp>
            <p:nvSpPr>
              <p:cNvPr id="2189" name="To deal with remaining possible reconstruction effect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723" y="1200635"/>
                <a:ext cx="9023991" cy="3568477"/>
              </a:xfrm>
              <a:prstGeom prst="rect">
                <a:avLst/>
              </a:prstGeom>
              <a:blipFill>
                <a:blip r:embed="rId2"/>
                <a:stretch>
                  <a:fillRect l="-2228" t="-5641" r="-1080" b="-27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Long-range correlations (c.f. MC)"/>
          <p:cNvSpPr txBox="1">
            <a:spLocks noGrp="1"/>
          </p:cNvSpPr>
          <p:nvPr>
            <p:ph type="title"/>
          </p:nvPr>
        </p:nvSpPr>
        <p:spPr>
          <a:xfrm>
            <a:off x="0" y="2"/>
            <a:ext cx="12216276" cy="87665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</p:spPr>
        <p:txBody>
          <a:bodyPr vert="horz" lIns="22860" tIns="22860" rIns="22860" bIns="22860" rtlCol="0" anchor="ctr">
            <a:noAutofit/>
          </a:bodyPr>
          <a:lstStyle>
            <a:lvl1pPr algn="ctr" defTabSz="914400">
              <a:lnSpc>
                <a:spcPct val="90000"/>
              </a:lnSpc>
              <a:defRPr sz="7400" b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Long-range correlations (c.f. MC)</a:t>
            </a:r>
          </a:p>
        </p:txBody>
      </p:sp>
      <p:sp>
        <p:nvSpPr>
          <p:cNvPr id="219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430000" y="6438900"/>
            <a:ext cx="339676" cy="328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2193" name="截圖 2022-10-09 下午7.24.26.png" descr="截圖 2022-10-09 下午7.2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252" y="4011433"/>
            <a:ext cx="2481303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4" name="截圖 2022-10-09 下午7.24.14.png" descr="截圖 2022-10-09 下午7.24.14.png"/>
          <p:cNvPicPr>
            <a:picLocks noChangeAspect="1"/>
          </p:cNvPicPr>
          <p:nvPr/>
        </p:nvPicPr>
        <p:blipFill>
          <a:blip r:embed="rId3"/>
          <a:srcRect r="52014"/>
          <a:stretch>
            <a:fillRect/>
          </a:stretch>
        </p:blipFill>
        <p:spPr>
          <a:xfrm>
            <a:off x="5001382" y="4070350"/>
            <a:ext cx="2435708" cy="2292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5" name="截圖 2022-10-09 下午7.24.06.png" descr="截圖 2022-10-09 下午7.24.06.png"/>
          <p:cNvPicPr>
            <a:picLocks noChangeAspect="1"/>
          </p:cNvPicPr>
          <p:nvPr/>
        </p:nvPicPr>
        <p:blipFill>
          <a:blip r:embed="rId4"/>
          <a:srcRect r="52807"/>
          <a:stretch>
            <a:fillRect/>
          </a:stretch>
        </p:blipFill>
        <p:spPr>
          <a:xfrm>
            <a:off x="149673" y="4059058"/>
            <a:ext cx="2398883" cy="2266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6" name="截圖 2022-10-09 下午7.23.00.png" descr="截圖 2022-10-09 下午7.23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148" y="1340747"/>
            <a:ext cx="2520312" cy="2240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7" name="截圖 2022-10-09 下午7.22.46.png" descr="截圖 2022-10-09 下午7.22.46.png"/>
          <p:cNvPicPr>
            <a:picLocks noChangeAspect="1"/>
          </p:cNvPicPr>
          <p:nvPr/>
        </p:nvPicPr>
        <p:blipFill>
          <a:blip r:embed="rId6"/>
          <a:srcRect r="52643"/>
          <a:stretch>
            <a:fillRect/>
          </a:stretch>
        </p:blipFill>
        <p:spPr>
          <a:xfrm>
            <a:off x="4966160" y="1274109"/>
            <a:ext cx="2404387" cy="234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8" name="截圖 2022-10-09 下午7.22.26.png" descr="截圖 2022-10-09 下午7.22.26.png"/>
          <p:cNvPicPr>
            <a:picLocks noChangeAspect="1"/>
          </p:cNvPicPr>
          <p:nvPr/>
        </p:nvPicPr>
        <p:blipFill>
          <a:blip r:embed="rId7"/>
          <a:srcRect r="52655"/>
          <a:stretch>
            <a:fillRect/>
          </a:stretch>
        </p:blipFill>
        <p:spPr>
          <a:xfrm>
            <a:off x="140545" y="1319390"/>
            <a:ext cx="2404374" cy="2271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9" name="截圖 2022-10-09 下午7.22.26.png" descr="截圖 2022-10-09 下午7.22.26.png"/>
          <p:cNvPicPr>
            <a:picLocks noChangeAspect="1"/>
          </p:cNvPicPr>
          <p:nvPr/>
        </p:nvPicPr>
        <p:blipFill>
          <a:blip r:embed="rId7"/>
          <a:srcRect l="51628"/>
          <a:stretch>
            <a:fillRect/>
          </a:stretch>
        </p:blipFill>
        <p:spPr>
          <a:xfrm>
            <a:off x="2553209" y="1319390"/>
            <a:ext cx="2456421" cy="2270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0" name="截圖 2022-10-09 下午7.22.46.png" descr="截圖 2022-10-09 下午7.22.46.png"/>
          <p:cNvPicPr>
            <a:picLocks noChangeAspect="1"/>
          </p:cNvPicPr>
          <p:nvPr/>
        </p:nvPicPr>
        <p:blipFill>
          <a:blip r:embed="rId6"/>
          <a:srcRect l="51082"/>
          <a:stretch>
            <a:fillRect/>
          </a:stretch>
        </p:blipFill>
        <p:spPr>
          <a:xfrm>
            <a:off x="7298780" y="1274109"/>
            <a:ext cx="2483730" cy="2348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1" name="截圖 2022-10-09 下午7.24.06.png" descr="截圖 2022-10-09 下午7.24.06.png"/>
          <p:cNvPicPr>
            <a:picLocks noChangeAspect="1"/>
          </p:cNvPicPr>
          <p:nvPr/>
        </p:nvPicPr>
        <p:blipFill>
          <a:blip r:embed="rId4"/>
          <a:srcRect l="50465"/>
          <a:stretch>
            <a:fillRect/>
          </a:stretch>
        </p:blipFill>
        <p:spPr>
          <a:xfrm>
            <a:off x="2522451" y="4059058"/>
            <a:ext cx="2517899" cy="2266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2" name="截圖 2022-10-09 下午7.24.14.png" descr="截圖 2022-10-09 下午7.24.14.png"/>
          <p:cNvPicPr>
            <a:picLocks noChangeAspect="1"/>
          </p:cNvPicPr>
          <p:nvPr/>
        </p:nvPicPr>
        <p:blipFill>
          <a:blip r:embed="rId3"/>
          <a:srcRect l="50915"/>
          <a:stretch>
            <a:fillRect/>
          </a:stretch>
        </p:blipFill>
        <p:spPr>
          <a:xfrm>
            <a:off x="7339261" y="4070350"/>
            <a:ext cx="2491506" cy="229235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03" name="文字"/>
              <p:cNvSpPr txBox="1"/>
              <p:nvPr/>
            </p:nvSpPr>
            <p:spPr>
              <a:xfrm>
                <a:off x="589774" y="3498006"/>
                <a:ext cx="1734001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3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74" y="3498006"/>
                <a:ext cx="1734001" cy="374461"/>
              </a:xfrm>
              <a:prstGeom prst="rect">
                <a:avLst/>
              </a:prstGeom>
              <a:blipFill>
                <a:blip r:embed="rId8"/>
                <a:stretch>
                  <a:fillRect l="-2113" r="-1408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4" name="文字"/>
              <p:cNvSpPr txBox="1"/>
              <p:nvPr/>
            </p:nvSpPr>
            <p:spPr>
              <a:xfrm>
                <a:off x="2961317" y="3498006"/>
                <a:ext cx="1883080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4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317" y="3498006"/>
                <a:ext cx="1883080" cy="374461"/>
              </a:xfrm>
              <a:prstGeom prst="rect">
                <a:avLst/>
              </a:prstGeom>
              <a:blipFill>
                <a:blip r:embed="rId9"/>
                <a:stretch>
                  <a:fillRect l="-1942" r="-1294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5" name="文字"/>
              <p:cNvSpPr txBox="1"/>
              <p:nvPr/>
            </p:nvSpPr>
            <p:spPr>
              <a:xfrm>
                <a:off x="5572634" y="3498006"/>
                <a:ext cx="1883080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5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634" y="3498006"/>
                <a:ext cx="1883080" cy="374461"/>
              </a:xfrm>
              <a:prstGeom prst="rect">
                <a:avLst/>
              </a:prstGeom>
              <a:blipFill>
                <a:blip r:embed="rId10"/>
                <a:stretch>
                  <a:fillRect l="-1618" r="-1618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6" name="文字"/>
              <p:cNvSpPr txBox="1"/>
              <p:nvPr/>
            </p:nvSpPr>
            <p:spPr>
              <a:xfrm>
                <a:off x="8156202" y="3498006"/>
                <a:ext cx="1233286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6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202" y="3498006"/>
                <a:ext cx="1233286" cy="374461"/>
              </a:xfrm>
              <a:prstGeom prst="rect">
                <a:avLst/>
              </a:prstGeom>
              <a:blipFill>
                <a:blip r:embed="rId11"/>
                <a:stretch>
                  <a:fillRect l="-2475" r="-2970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7" name="文字"/>
              <p:cNvSpPr txBox="1"/>
              <p:nvPr/>
            </p:nvSpPr>
            <p:spPr>
              <a:xfrm>
                <a:off x="10528286" y="3498006"/>
                <a:ext cx="1233286" cy="3744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>
                  <a:defRPr sz="35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trk</m:t>
                          </m:r>
                        </m:sub>
                      </m:sSub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21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sz="175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2207" name="文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286" y="3498006"/>
                <a:ext cx="1233286" cy="374461"/>
              </a:xfrm>
              <a:prstGeom prst="rect">
                <a:avLst/>
              </a:prstGeom>
              <a:blipFill>
                <a:blip r:embed="rId12"/>
                <a:stretch>
                  <a:fillRect l="-2475" r="-2970" b="-81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08" name="Beam axis"/>
          <p:cNvSpPr txBox="1"/>
          <p:nvPr/>
        </p:nvSpPr>
        <p:spPr>
          <a:xfrm>
            <a:off x="132123" y="959910"/>
            <a:ext cx="1397819" cy="397545"/>
          </a:xfrm>
          <a:prstGeom prst="rect">
            <a:avLst/>
          </a:prstGeom>
          <a:solidFill>
            <a:schemeClr val="accent5">
              <a:lumOff val="-29866"/>
              <a:alpha val="69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250"/>
              <a:t>Beam axis</a:t>
            </a:r>
          </a:p>
        </p:txBody>
      </p:sp>
      <p:sp>
        <p:nvSpPr>
          <p:cNvPr id="2209" name="Thrust axis"/>
          <p:cNvSpPr txBox="1"/>
          <p:nvPr/>
        </p:nvSpPr>
        <p:spPr>
          <a:xfrm>
            <a:off x="95118" y="6128870"/>
            <a:ext cx="1461939" cy="397545"/>
          </a:xfrm>
          <a:prstGeom prst="rect">
            <a:avLst/>
          </a:prstGeom>
          <a:solidFill>
            <a:schemeClr val="accent5">
              <a:lumOff val="-29866"/>
              <a:alpha val="6908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250"/>
              <a:t>Thrust axis</a:t>
            </a:r>
          </a:p>
        </p:txBody>
      </p:sp>
      <p:grpSp>
        <p:nvGrpSpPr>
          <p:cNvPr id="2212" name="Good agreement with MC!"/>
          <p:cNvGrpSpPr/>
          <p:nvPr/>
        </p:nvGrpSpPr>
        <p:grpSpPr>
          <a:xfrm>
            <a:off x="8094620" y="880609"/>
            <a:ext cx="3333243" cy="456184"/>
            <a:chOff x="0" y="0"/>
            <a:chExt cx="6666484" cy="912365"/>
          </a:xfrm>
        </p:grpSpPr>
        <p:sp>
          <p:nvSpPr>
            <p:cNvPr id="2211" name="Good agreement with MC!"/>
            <p:cNvSpPr txBox="1"/>
            <p:nvPr/>
          </p:nvSpPr>
          <p:spPr>
            <a:xfrm>
              <a:off x="50800" y="97110"/>
              <a:ext cx="5766704" cy="718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000" b="1"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r>
                <a:rPr sz="2000"/>
                <a:t>Good agreement with MC!</a:t>
              </a:r>
            </a:p>
          </p:txBody>
        </p:sp>
        <p:pic>
          <p:nvPicPr>
            <p:cNvPr id="2210" name="Good agreement with MC! Good agreement with MC!" descr="Good agreement with MC! Good agreement with MC!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6666484" cy="912365"/>
            </a:xfrm>
            <a:prstGeom prst="rect">
              <a:avLst/>
            </a:prstGeom>
            <a:effectLst/>
          </p:spPr>
        </p:pic>
      </p:grpSp>
      <p:grpSp>
        <p:nvGrpSpPr>
          <p:cNvPr id="2215" name="群組"/>
          <p:cNvGrpSpPr/>
          <p:nvPr/>
        </p:nvGrpSpPr>
        <p:grpSpPr>
          <a:xfrm>
            <a:off x="477145" y="86682"/>
            <a:ext cx="1500304" cy="703294"/>
            <a:chOff x="-63501" y="-63500"/>
            <a:chExt cx="3000606" cy="1406586"/>
          </a:xfrm>
        </p:grpSpPr>
        <p:pic>
          <p:nvPicPr>
            <p:cNvPr id="2213" name="圓角矩形 圓角矩形" descr="圓角矩形 圓角矩形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63501" y="-63500"/>
              <a:ext cx="3000606" cy="1406586"/>
            </a:xfrm>
            <a:prstGeom prst="rect">
              <a:avLst/>
            </a:prstGeom>
            <a:effectLst>
              <a:outerShdw blurRad="254000" dist="102582" dir="5400000" rotWithShape="0">
                <a:srgbClr val="D5D5D5">
                  <a:alpha val="77233"/>
                </a:srgbClr>
              </a:outerShdw>
            </a:effectLst>
          </p:spPr>
        </p:pic>
        <p:sp>
          <p:nvSpPr>
            <p:cNvPr id="2214" name="LEP1"/>
            <p:cNvSpPr/>
            <p:nvPr/>
          </p:nvSpPr>
          <p:spPr>
            <a:xfrm>
              <a:off x="549447" y="154624"/>
              <a:ext cx="1825511" cy="94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 defTabSz="821531">
                <a:spcBef>
                  <a:spcPts val="2000"/>
                </a:spcBef>
                <a:defRPr sz="5500" b="1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sz="2750"/>
                <a:t>LEP1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3B4D-756E-4AAF-8162-FCD2509D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“Ridge” in pp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851AD-2ACD-423A-A6AA-4CF62B6B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0366" cy="4351338"/>
          </a:xfrm>
        </p:spPr>
        <p:txBody>
          <a:bodyPr>
            <a:normAutofit/>
          </a:bodyPr>
          <a:lstStyle/>
          <a:p>
            <a:r>
              <a:rPr lang="en-US" dirty="0"/>
              <a:t>Proposed explanations include:</a:t>
            </a:r>
          </a:p>
          <a:p>
            <a:pPr lvl="1"/>
            <a:r>
              <a:rPr lang="en-US" dirty="0"/>
              <a:t>Initial-stage effect (e.g. CGC)</a:t>
            </a:r>
          </a:p>
          <a:p>
            <a:pPr lvl="1"/>
            <a:r>
              <a:rPr lang="en-US" dirty="0"/>
              <a:t>Escape mechanism, after one or a few scatterings (AMPT, Pythia with Rope Mechanism, multi-</a:t>
            </a:r>
            <a:r>
              <a:rPr lang="en-US" dirty="0" err="1"/>
              <a:t>parton</a:t>
            </a:r>
            <a:r>
              <a:rPr lang="en-US" dirty="0"/>
              <a:t> scattering…)</a:t>
            </a:r>
          </a:p>
          <a:p>
            <a:pPr lvl="1"/>
            <a:r>
              <a:rPr lang="en-US" dirty="0"/>
              <a:t>Final-state effect due to “mini-QGP”</a:t>
            </a:r>
          </a:p>
          <a:p>
            <a:pPr lvl="1"/>
            <a:r>
              <a:rPr lang="en-US" dirty="0"/>
              <a:t>Among others…</a:t>
            </a:r>
          </a:p>
        </p:txBody>
      </p:sp>
      <p:pic>
        <p:nvPicPr>
          <p:cNvPr id="4" name="群組" descr="群組">
            <a:extLst>
              <a:ext uri="{FF2B5EF4-FFF2-40B4-BE49-F238E27FC236}">
                <a16:creationId xmlns:a16="http://schemas.microsoft.com/office/drawing/2014/main" id="{3C12B533-6C3E-4347-9343-AD694DBC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7" t="43126" r="64796" b="8424"/>
          <a:stretch>
            <a:fillRect/>
          </a:stretch>
        </p:blipFill>
        <p:spPr>
          <a:xfrm>
            <a:off x="5938566" y="1690688"/>
            <a:ext cx="4838824" cy="394152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F2FC0-6CCD-4FEF-B5FE-7741F9E56027}"/>
              </a:ext>
            </a:extLst>
          </p:cNvPr>
          <p:cNvSpPr txBox="1"/>
          <p:nvPr/>
        </p:nvSpPr>
        <p:spPr>
          <a:xfrm>
            <a:off x="6997046" y="5632210"/>
            <a:ext cx="3780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>
              <a:defRPr sz="3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dirty="0">
                <a:solidFill>
                  <a:schemeClr val="accent1"/>
                </a:solidFill>
              </a:rPr>
              <a:t>[CMS: </a:t>
            </a:r>
            <a:r>
              <a:rPr lang="en-US" sz="2000" u="sng" dirty="0">
                <a:solidFill>
                  <a:schemeClr val="accent1"/>
                </a:solidFill>
                <a:hlinkClick r:id="rId3"/>
              </a:rPr>
              <a:t>JHEP 1009 (2010) 091 </a:t>
            </a:r>
            <a:r>
              <a:rPr lang="en-US" sz="20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609AB-4F7E-4348-91ED-719AA39E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14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B44A-60FD-4394-B8C0-7A7120F4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Emergence of “ridge-like” behavior?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94064C-BCFF-4549-9BD8-887E495BB2D0}"/>
              </a:ext>
            </a:extLst>
          </p:cNvPr>
          <p:cNvGrpSpPr/>
          <p:nvPr/>
        </p:nvGrpSpPr>
        <p:grpSpPr>
          <a:xfrm>
            <a:off x="46873" y="1199290"/>
            <a:ext cx="12260865" cy="5616908"/>
            <a:chOff x="-133183" y="55277"/>
            <a:chExt cx="25755669" cy="13434009"/>
          </a:xfrm>
        </p:grpSpPr>
        <p:sp>
          <p:nvSpPr>
            <p:cNvPr id="63" name="線條">
              <a:extLst>
                <a:ext uri="{FF2B5EF4-FFF2-40B4-BE49-F238E27FC236}">
                  <a16:creationId xmlns:a16="http://schemas.microsoft.com/office/drawing/2014/main" id="{8128E5E3-F247-4DCB-8B7A-44C4F54FDCEC}"/>
                </a:ext>
              </a:extLst>
            </p:cNvPr>
            <p:cNvSpPr/>
            <p:nvPr/>
          </p:nvSpPr>
          <p:spPr>
            <a:xfrm>
              <a:off x="1364319" y="3031858"/>
              <a:ext cx="10158807" cy="9262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6" y="1162"/>
                    <a:pt x="2246" y="2235"/>
                    <a:pt x="3470" y="3209"/>
                  </a:cubicBezTo>
                  <a:cubicBezTo>
                    <a:pt x="4695" y="4184"/>
                    <a:pt x="5984" y="5061"/>
                    <a:pt x="7329" y="5833"/>
                  </a:cubicBezTo>
                  <a:cubicBezTo>
                    <a:pt x="8214" y="6341"/>
                    <a:pt x="9120" y="6801"/>
                    <a:pt x="10031" y="7250"/>
                  </a:cubicBezTo>
                  <a:cubicBezTo>
                    <a:pt x="11160" y="7806"/>
                    <a:pt x="12298" y="8345"/>
                    <a:pt x="13417" y="8925"/>
                  </a:cubicBezTo>
                  <a:cubicBezTo>
                    <a:pt x="14278" y="9371"/>
                    <a:pt x="15129" y="9842"/>
                    <a:pt x="15968" y="10338"/>
                  </a:cubicBezTo>
                  <a:cubicBezTo>
                    <a:pt x="16889" y="10932"/>
                    <a:pt x="17710" y="11693"/>
                    <a:pt x="18399" y="12589"/>
                  </a:cubicBezTo>
                  <a:cubicBezTo>
                    <a:pt x="18977" y="13341"/>
                    <a:pt x="19455" y="14181"/>
                    <a:pt x="19817" y="15082"/>
                  </a:cubicBezTo>
                  <a:cubicBezTo>
                    <a:pt x="20310" y="16142"/>
                    <a:pt x="20711" y="17251"/>
                    <a:pt x="21015" y="18394"/>
                  </a:cubicBezTo>
                  <a:cubicBezTo>
                    <a:pt x="21294" y="19442"/>
                    <a:pt x="21490" y="20515"/>
                    <a:pt x="21600" y="21600"/>
                  </a:cubicBezTo>
                </a:path>
              </a:pathLst>
            </a:custGeom>
            <a:ln w="190500">
              <a:solidFill>
                <a:schemeClr val="accent4"/>
              </a:solidFill>
              <a:custDash>
                <a:ds d="200000" sp="200000"/>
              </a:custDash>
              <a:miter lim="400000"/>
            </a:ln>
            <a:effectLst>
              <a:outerShdw blurRad="228600" dist="31321" dir="3600000" rotWithShape="0">
                <a:srgbClr val="000000">
                  <a:alpha val="67636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endParaRPr dirty="0"/>
            </a:p>
          </p:txBody>
        </p:sp>
        <p:grpSp>
          <p:nvGrpSpPr>
            <p:cNvPr id="56" name="群組">
              <a:extLst>
                <a:ext uri="{FF2B5EF4-FFF2-40B4-BE49-F238E27FC236}">
                  <a16:creationId xmlns:a16="http://schemas.microsoft.com/office/drawing/2014/main" id="{A6F33427-6411-4212-ABE2-5C9B320BF70C}"/>
                </a:ext>
              </a:extLst>
            </p:cNvPr>
            <p:cNvGrpSpPr/>
            <p:nvPr/>
          </p:nvGrpSpPr>
          <p:grpSpPr>
            <a:xfrm>
              <a:off x="3045085" y="3273141"/>
              <a:ext cx="3063313" cy="2918044"/>
              <a:chOff x="0" y="0"/>
              <a:chExt cx="3063312" cy="2918043"/>
            </a:xfrm>
          </p:grpSpPr>
          <p:pic>
            <p:nvPicPr>
              <p:cNvPr id="89" name="截圖 2024-03-27 07.43.23.png" descr="截圖 2024-03-27 07.43.23.png">
                <a:extLst>
                  <a:ext uri="{FF2B5EF4-FFF2-40B4-BE49-F238E27FC236}">
                    <a16:creationId xmlns:a16="http://schemas.microsoft.com/office/drawing/2014/main" id="{AB7F0282-C7A0-467E-B536-C7EC05DA1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57025"/>
                <a:ext cx="3063313" cy="28610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" name="LM pp">
                <a:extLst>
                  <a:ext uri="{FF2B5EF4-FFF2-40B4-BE49-F238E27FC236}">
                    <a16:creationId xmlns:a16="http://schemas.microsoft.com/office/drawing/2014/main" id="{D368473E-FA07-4089-9554-66DD1E714A3C}"/>
                  </a:ext>
                </a:extLst>
              </p:cNvPr>
              <p:cNvSpPr txBox="1"/>
              <p:nvPr/>
            </p:nvSpPr>
            <p:spPr>
              <a:xfrm>
                <a:off x="985940" y="0"/>
                <a:ext cx="1091432" cy="5058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t>LM pp</a:t>
                </a:r>
              </a:p>
            </p:txBody>
          </p:sp>
        </p:grpSp>
        <p:grpSp>
          <p:nvGrpSpPr>
            <p:cNvPr id="57" name="群組">
              <a:extLst>
                <a:ext uri="{FF2B5EF4-FFF2-40B4-BE49-F238E27FC236}">
                  <a16:creationId xmlns:a16="http://schemas.microsoft.com/office/drawing/2014/main" id="{7BBA3B22-6775-417C-8531-5DA48533AC11}"/>
                </a:ext>
              </a:extLst>
            </p:cNvPr>
            <p:cNvGrpSpPr/>
            <p:nvPr/>
          </p:nvGrpSpPr>
          <p:grpSpPr>
            <a:xfrm>
              <a:off x="1391062" y="9504990"/>
              <a:ext cx="4002485" cy="2720250"/>
              <a:chOff x="0" y="0"/>
              <a:chExt cx="4002484" cy="2720248"/>
            </a:xfrm>
          </p:grpSpPr>
          <p:grpSp>
            <p:nvGrpSpPr>
              <p:cNvPr id="84" name="群組">
                <a:extLst>
                  <a:ext uri="{FF2B5EF4-FFF2-40B4-BE49-F238E27FC236}">
                    <a16:creationId xmlns:a16="http://schemas.microsoft.com/office/drawing/2014/main" id="{925A311C-B04B-41D8-8511-7868913D5C8A}"/>
                  </a:ext>
                </a:extLst>
              </p:cNvPr>
              <p:cNvGrpSpPr/>
              <p:nvPr/>
            </p:nvGrpSpPr>
            <p:grpSpPr>
              <a:xfrm>
                <a:off x="1208484" y="0"/>
                <a:ext cx="2794000" cy="2667719"/>
                <a:chOff x="0" y="0"/>
                <a:chExt cx="2793998" cy="2667718"/>
              </a:xfrm>
            </p:grpSpPr>
            <p:pic>
              <p:nvPicPr>
                <p:cNvPr id="87" name="merged_2PC_Ntrk30_crop_v2.pdf" descr="merged_2PC_Ntrk30_crop_v2.pdf">
                  <a:extLst>
                    <a:ext uri="{FF2B5EF4-FFF2-40B4-BE49-F238E27FC236}">
                      <a16:creationId xmlns:a16="http://schemas.microsoft.com/office/drawing/2014/main" id="{9F204441-78D8-475B-B8F8-941A0F4E41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53842"/>
                <a:stretch>
                  <a:fillRect/>
                </a:stretch>
              </p:blipFill>
              <p:spPr>
                <a:xfrm>
                  <a:off x="0" y="0"/>
                  <a:ext cx="2793999" cy="26677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8" name="橢圓形">
                  <a:extLst>
                    <a:ext uri="{FF2B5EF4-FFF2-40B4-BE49-F238E27FC236}">
                      <a16:creationId xmlns:a16="http://schemas.microsoft.com/office/drawing/2014/main" id="{3DFA2B43-064D-4451-972F-9CBA32B11CAB}"/>
                    </a:ext>
                  </a:extLst>
                </p:cNvPr>
                <p:cNvSpPr/>
                <p:nvPr/>
              </p:nvSpPr>
              <p:spPr>
                <a:xfrm rot="19365428">
                  <a:off x="2082296" y="1374577"/>
                  <a:ext cx="580106" cy="417289"/>
                </a:xfrm>
                <a:prstGeom prst="ellipse">
                  <a:avLst/>
                </a:prstGeom>
                <a:noFill/>
                <a:ln w="28575" cap="flat">
                  <a:solidFill>
                    <a:srgbClr val="FF00FF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pic>
            <p:nvPicPr>
              <p:cNvPr id="85" name="Figure6.pdf" descr="Figure6.pdf">
                <a:extLst>
                  <a:ext uri="{FF2B5EF4-FFF2-40B4-BE49-F238E27FC236}">
                    <a16:creationId xmlns:a16="http://schemas.microsoft.com/office/drawing/2014/main" id="{77F77035-A985-4A65-8275-BDC755571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0388" t="10124" r="24609" b="50422"/>
              <a:stretch>
                <a:fillRect/>
              </a:stretch>
            </p:blipFill>
            <p:spPr>
              <a:xfrm>
                <a:off x="0" y="1478114"/>
                <a:ext cx="1444431" cy="1242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6" name="LM e+e-">
                <a:extLst>
                  <a:ext uri="{FF2B5EF4-FFF2-40B4-BE49-F238E27FC236}">
                    <a16:creationId xmlns:a16="http://schemas.microsoft.com/office/drawing/2014/main" id="{854E9C52-F341-4487-B23D-5C576F94642C}"/>
                  </a:ext>
                </a:extLst>
              </p:cNvPr>
              <p:cNvSpPr/>
              <p:nvPr/>
            </p:nvSpPr>
            <p:spPr>
              <a:xfrm>
                <a:off x="916865" y="43932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pPr>
                <a:r>
                  <a:t>LM e</a:t>
                </a:r>
                <a:r>
                  <a:rPr baseline="31999"/>
                  <a:t>+</a:t>
                </a: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  <p:grpSp>
          <p:nvGrpSpPr>
            <p:cNvPr id="58" name="群組">
              <a:extLst>
                <a:ext uri="{FF2B5EF4-FFF2-40B4-BE49-F238E27FC236}">
                  <a16:creationId xmlns:a16="http://schemas.microsoft.com/office/drawing/2014/main" id="{5EF3764B-2661-48B8-8CF9-5D67E88BA6F4}"/>
                </a:ext>
              </a:extLst>
            </p:cNvPr>
            <p:cNvGrpSpPr/>
            <p:nvPr/>
          </p:nvGrpSpPr>
          <p:grpSpPr>
            <a:xfrm>
              <a:off x="-133183" y="55277"/>
              <a:ext cx="25755669" cy="13434009"/>
              <a:chOff x="94741" y="-2100947"/>
              <a:chExt cx="25755667" cy="13434007"/>
            </a:xfrm>
          </p:grpSpPr>
          <p:sp>
            <p:nvSpPr>
              <p:cNvPr id="79" name="線條">
                <a:extLst>
                  <a:ext uri="{FF2B5EF4-FFF2-40B4-BE49-F238E27FC236}">
                    <a16:creationId xmlns:a16="http://schemas.microsoft.com/office/drawing/2014/main" id="{3050BA2E-87CE-4832-9EFB-E43378057F86}"/>
                  </a:ext>
                </a:extLst>
              </p:cNvPr>
              <p:cNvSpPr/>
              <p:nvPr/>
            </p:nvSpPr>
            <p:spPr>
              <a:xfrm flipV="1">
                <a:off x="1551431" y="370063"/>
                <a:ext cx="1" cy="9732577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0" name="線條">
                <a:extLst>
                  <a:ext uri="{FF2B5EF4-FFF2-40B4-BE49-F238E27FC236}">
                    <a16:creationId xmlns:a16="http://schemas.microsoft.com/office/drawing/2014/main" id="{EE90FF41-4B3B-46FE-A51F-A0C3C26704CD}"/>
                  </a:ext>
                </a:extLst>
              </p:cNvPr>
              <p:cNvSpPr/>
              <p:nvPr/>
            </p:nvSpPr>
            <p:spPr>
              <a:xfrm>
                <a:off x="1510288" y="10102639"/>
                <a:ext cx="2271421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1" name="Multiplicity">
                <a:extLst>
                  <a:ext uri="{FF2B5EF4-FFF2-40B4-BE49-F238E27FC236}">
                    <a16:creationId xmlns:a16="http://schemas.microsoft.com/office/drawing/2014/main" id="{F0DC71D5-E0EE-41E1-A181-491055E1C454}"/>
                  </a:ext>
                </a:extLst>
              </p:cNvPr>
              <p:cNvSpPr txBox="1"/>
              <p:nvPr/>
            </p:nvSpPr>
            <p:spPr>
              <a:xfrm>
                <a:off x="21229703" y="10016487"/>
                <a:ext cx="4620705" cy="1316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rPr sz="2400" dirty="0"/>
                  <a:t>Multiplicity</a:t>
                </a:r>
              </a:p>
            </p:txBody>
          </p:sp>
          <p:sp>
            <p:nvSpPr>
              <p:cNvPr id="82" name="Transverse size…">
                <a:extLst>
                  <a:ext uri="{FF2B5EF4-FFF2-40B4-BE49-F238E27FC236}">
                    <a16:creationId xmlns:a16="http://schemas.microsoft.com/office/drawing/2014/main" id="{00E812F2-C13D-4233-962B-D0932B88ED16}"/>
                  </a:ext>
                </a:extLst>
              </p:cNvPr>
              <p:cNvSpPr txBox="1"/>
              <p:nvPr/>
            </p:nvSpPr>
            <p:spPr>
              <a:xfrm rot="16200000">
                <a:off x="-3606391" y="1600185"/>
                <a:ext cx="8718836" cy="13165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2000" dirty="0"/>
                  <a:t>Transverse size</a:t>
                </a:r>
              </a:p>
              <a:p>
                <a:pPr defTabSz="58420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2000" dirty="0"/>
                  <a:t>Early stage complexity</a:t>
                </a:r>
              </a:p>
            </p:txBody>
          </p:sp>
          <p:sp>
            <p:nvSpPr>
              <p:cNvPr id="83" name="Credit: Yen-Jie Lee">
                <a:extLst>
                  <a:ext uri="{FF2B5EF4-FFF2-40B4-BE49-F238E27FC236}">
                    <a16:creationId xmlns:a16="http://schemas.microsoft.com/office/drawing/2014/main" id="{7E931F78-D595-4C19-9AD9-2FC98089A1D1}"/>
                  </a:ext>
                </a:extLst>
              </p:cNvPr>
              <p:cNvSpPr txBox="1"/>
              <p:nvPr/>
            </p:nvSpPr>
            <p:spPr>
              <a:xfrm>
                <a:off x="18086311" y="9052769"/>
                <a:ext cx="5902580" cy="1006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2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rPr sz="2000" dirty="0"/>
                  <a:t>Credit: Yen-</a:t>
                </a:r>
                <a:r>
                  <a:rPr sz="2000" dirty="0" err="1"/>
                  <a:t>Jie</a:t>
                </a:r>
                <a:r>
                  <a:rPr sz="2000" dirty="0"/>
                  <a:t> Lee</a:t>
                </a:r>
              </a:p>
            </p:txBody>
          </p:sp>
        </p:grpSp>
        <p:grpSp>
          <p:nvGrpSpPr>
            <p:cNvPr id="59" name="群組">
              <a:extLst>
                <a:ext uri="{FF2B5EF4-FFF2-40B4-BE49-F238E27FC236}">
                  <a16:creationId xmlns:a16="http://schemas.microsoft.com/office/drawing/2014/main" id="{082B99E3-CAFB-4DB7-BA0D-64E8AD847592}"/>
                </a:ext>
              </a:extLst>
            </p:cNvPr>
            <p:cNvGrpSpPr/>
            <p:nvPr/>
          </p:nvGrpSpPr>
          <p:grpSpPr>
            <a:xfrm>
              <a:off x="19522557" y="1762306"/>
              <a:ext cx="3429001" cy="3727923"/>
              <a:chOff x="0" y="0"/>
              <a:chExt cx="3429000" cy="3727921"/>
            </a:xfrm>
          </p:grpSpPr>
          <p:pic>
            <p:nvPicPr>
              <p:cNvPr id="77" name="截圖 2024-03-07 15.02.36.png" descr="截圖 2024-03-07 15.02.36.png">
                <a:extLst>
                  <a:ext uri="{FF2B5EF4-FFF2-40B4-BE49-F238E27FC236}">
                    <a16:creationId xmlns:a16="http://schemas.microsoft.com/office/drawing/2014/main" id="{658F904C-E45D-4832-80D5-E95A46172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8194" b="42131"/>
              <a:stretch>
                <a:fillRect/>
              </a:stretch>
            </p:blipFill>
            <p:spPr>
              <a:xfrm>
                <a:off x="0" y="387426"/>
                <a:ext cx="3429000" cy="33404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" name="HM PbPb">
                <a:extLst>
                  <a:ext uri="{FF2B5EF4-FFF2-40B4-BE49-F238E27FC236}">
                    <a16:creationId xmlns:a16="http://schemas.microsoft.com/office/drawing/2014/main" id="{CA6DD2AF-BAF8-49B4-A957-E3B67BAAD567}"/>
                  </a:ext>
                </a:extLst>
              </p:cNvPr>
              <p:cNvSpPr txBox="1"/>
              <p:nvPr/>
            </p:nvSpPr>
            <p:spPr>
              <a:xfrm>
                <a:off x="993952" y="0"/>
                <a:ext cx="1441096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t>HM PbPb</a:t>
                </a:r>
              </a:p>
            </p:txBody>
          </p:sp>
        </p:grpSp>
        <p:grpSp>
          <p:nvGrpSpPr>
            <p:cNvPr id="60" name="群組">
              <a:extLst>
                <a:ext uri="{FF2B5EF4-FFF2-40B4-BE49-F238E27FC236}">
                  <a16:creationId xmlns:a16="http://schemas.microsoft.com/office/drawing/2014/main" id="{08468A6E-702E-4C31-80C9-97A54568C81D}"/>
                </a:ext>
              </a:extLst>
            </p:cNvPr>
            <p:cNvGrpSpPr/>
            <p:nvPr/>
          </p:nvGrpSpPr>
          <p:grpSpPr>
            <a:xfrm>
              <a:off x="1577575" y="6578305"/>
              <a:ext cx="2538612" cy="2431416"/>
              <a:chOff x="0" y="234493"/>
              <a:chExt cx="2538611" cy="2431414"/>
            </a:xfrm>
          </p:grpSpPr>
          <p:pic>
            <p:nvPicPr>
              <p:cNvPr id="75" name="截圖 2024-03-27 07.45.21.png" descr="截圖 2024-03-27 07.45.21.png">
                <a:extLst>
                  <a:ext uri="{FF2B5EF4-FFF2-40B4-BE49-F238E27FC236}">
                    <a16:creationId xmlns:a16="http://schemas.microsoft.com/office/drawing/2014/main" id="{2764CE34-B7C3-46E5-80A7-096BACD0A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0" y="411738"/>
                <a:ext cx="2537070" cy="22541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6" name="LM 𝛄p">
                <a:extLst>
                  <a:ext uri="{FF2B5EF4-FFF2-40B4-BE49-F238E27FC236}">
                    <a16:creationId xmlns:a16="http://schemas.microsoft.com/office/drawing/2014/main" id="{42863BBE-161D-4D1D-9FF8-116EBF749F19}"/>
                  </a:ext>
                </a:extLst>
              </p:cNvPr>
              <p:cNvSpPr/>
              <p:nvPr/>
            </p:nvSpPr>
            <p:spPr>
              <a:xfrm>
                <a:off x="1268611" y="23449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rPr dirty="0"/>
                  <a:t>LM 𝛄p</a:t>
                </a:r>
              </a:p>
            </p:txBody>
          </p:sp>
        </p:grpSp>
        <p:grpSp>
          <p:nvGrpSpPr>
            <p:cNvPr id="61" name="群組">
              <a:extLst>
                <a:ext uri="{FF2B5EF4-FFF2-40B4-BE49-F238E27FC236}">
                  <a16:creationId xmlns:a16="http://schemas.microsoft.com/office/drawing/2014/main" id="{B4398CDD-C3BA-4D71-8999-88DC774E9C4D}"/>
                </a:ext>
              </a:extLst>
            </p:cNvPr>
            <p:cNvGrpSpPr/>
            <p:nvPr/>
          </p:nvGrpSpPr>
          <p:grpSpPr>
            <a:xfrm>
              <a:off x="5122458" y="6581061"/>
              <a:ext cx="2482405" cy="2284302"/>
              <a:chOff x="463802" y="234493"/>
              <a:chExt cx="2482403" cy="2284301"/>
            </a:xfrm>
          </p:grpSpPr>
          <p:sp>
            <p:nvSpPr>
              <p:cNvPr id="74" name="LM 𝛄A">
                <a:extLst>
                  <a:ext uri="{FF2B5EF4-FFF2-40B4-BE49-F238E27FC236}">
                    <a16:creationId xmlns:a16="http://schemas.microsoft.com/office/drawing/2014/main" id="{2612CD92-9E4C-44EC-A2C3-E6B16F3AB9F4}"/>
                  </a:ext>
                </a:extLst>
              </p:cNvPr>
              <p:cNvSpPr/>
              <p:nvPr/>
            </p:nvSpPr>
            <p:spPr>
              <a:xfrm>
                <a:off x="1241226" y="23449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rPr dirty="0"/>
                  <a:t>LM 𝛄A</a:t>
                </a:r>
              </a:p>
            </p:txBody>
          </p:sp>
          <p:pic>
            <p:nvPicPr>
              <p:cNvPr id="73" name="截圖 2024-03-27 07.44.31.png" descr="截圖 2024-03-27 07.44.31.png">
                <a:extLst>
                  <a:ext uri="{FF2B5EF4-FFF2-40B4-BE49-F238E27FC236}">
                    <a16:creationId xmlns:a16="http://schemas.microsoft.com/office/drawing/2014/main" id="{B7F7F4EF-5CEB-42FC-8BA1-20A319706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689" t="1179" r="8142" b="7682"/>
              <a:stretch>
                <a:fillRect/>
              </a:stretch>
            </p:blipFill>
            <p:spPr>
              <a:xfrm>
                <a:off x="463802" y="699575"/>
                <a:ext cx="2482403" cy="18192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" name="群組">
              <a:extLst>
                <a:ext uri="{FF2B5EF4-FFF2-40B4-BE49-F238E27FC236}">
                  <a16:creationId xmlns:a16="http://schemas.microsoft.com/office/drawing/2014/main" id="{5A418037-5A1A-4201-9902-C51F1841B6D7}"/>
                </a:ext>
              </a:extLst>
            </p:cNvPr>
            <p:cNvGrpSpPr/>
            <p:nvPr/>
          </p:nvGrpSpPr>
          <p:grpSpPr>
            <a:xfrm>
              <a:off x="11605883" y="9471031"/>
              <a:ext cx="2794001" cy="2552753"/>
              <a:chOff x="0" y="230682"/>
              <a:chExt cx="2794000" cy="2552751"/>
            </a:xfrm>
          </p:grpSpPr>
          <p:pic>
            <p:nvPicPr>
              <p:cNvPr id="71" name="截圖 2024-03-27 07.43.36.png" descr="截圖 2024-03-27 07.43.36.png">
                <a:extLst>
                  <a:ext uri="{FF2B5EF4-FFF2-40B4-BE49-F238E27FC236}">
                    <a16:creationId xmlns:a16="http://schemas.microsoft.com/office/drawing/2014/main" id="{811B2BD5-2E3B-44CB-A838-4087FA65E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253311"/>
                <a:ext cx="2794000" cy="2530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2" name="HM pp jets">
                <a:extLst>
                  <a:ext uri="{FF2B5EF4-FFF2-40B4-BE49-F238E27FC236}">
                    <a16:creationId xmlns:a16="http://schemas.microsoft.com/office/drawing/2014/main" id="{78C30891-9AED-4F7D-82C4-CDDBB1996329}"/>
                  </a:ext>
                </a:extLst>
              </p:cNvPr>
              <p:cNvSpPr/>
              <p:nvPr/>
            </p:nvSpPr>
            <p:spPr>
              <a:xfrm>
                <a:off x="1397000" y="230682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t>HM pp jets</a:t>
                </a:r>
              </a:p>
            </p:txBody>
          </p:sp>
        </p:grpSp>
        <p:grpSp>
          <p:nvGrpSpPr>
            <p:cNvPr id="64" name="群組">
              <a:extLst>
                <a:ext uri="{FF2B5EF4-FFF2-40B4-BE49-F238E27FC236}">
                  <a16:creationId xmlns:a16="http://schemas.microsoft.com/office/drawing/2014/main" id="{1C11B164-9B62-4A12-9A76-28DDF1008502}"/>
                </a:ext>
              </a:extLst>
            </p:cNvPr>
            <p:cNvGrpSpPr/>
            <p:nvPr/>
          </p:nvGrpSpPr>
          <p:grpSpPr>
            <a:xfrm>
              <a:off x="12361952" y="2363841"/>
              <a:ext cx="3429001" cy="3687644"/>
              <a:chOff x="0" y="0"/>
              <a:chExt cx="3429000" cy="3687643"/>
            </a:xfrm>
          </p:grpSpPr>
          <p:pic>
            <p:nvPicPr>
              <p:cNvPr id="69" name="截圖 2024-03-07 15.02.36.png" descr="截圖 2024-03-07 15.02.36.png">
                <a:extLst>
                  <a:ext uri="{FF2B5EF4-FFF2-40B4-BE49-F238E27FC236}">
                    <a16:creationId xmlns:a16="http://schemas.microsoft.com/office/drawing/2014/main" id="{1FACAF51-3EB6-4D24-9919-C3C08860E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357" t="34793" r="64796" b="8424"/>
              <a:stretch>
                <a:fillRect/>
              </a:stretch>
            </p:blipFill>
            <p:spPr>
              <a:xfrm>
                <a:off x="0" y="414061"/>
                <a:ext cx="3429000" cy="32735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" name="HM pp">
                <a:extLst>
                  <a:ext uri="{FF2B5EF4-FFF2-40B4-BE49-F238E27FC236}">
                    <a16:creationId xmlns:a16="http://schemas.microsoft.com/office/drawing/2014/main" id="{28B3BAB4-87D6-49A8-BDEE-072DE1F8A1A6}"/>
                  </a:ext>
                </a:extLst>
              </p:cNvPr>
              <p:cNvSpPr txBox="1"/>
              <p:nvPr/>
            </p:nvSpPr>
            <p:spPr>
              <a:xfrm>
                <a:off x="827198" y="0"/>
                <a:ext cx="1046074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t>HM pp</a:t>
                </a:r>
              </a:p>
            </p:txBody>
          </p:sp>
        </p:grpSp>
        <p:grpSp>
          <p:nvGrpSpPr>
            <p:cNvPr id="65" name="群組">
              <a:extLst>
                <a:ext uri="{FF2B5EF4-FFF2-40B4-BE49-F238E27FC236}">
                  <a16:creationId xmlns:a16="http://schemas.microsoft.com/office/drawing/2014/main" id="{587DCDE6-9EFD-414F-8036-55D08F3D583F}"/>
                </a:ext>
              </a:extLst>
            </p:cNvPr>
            <p:cNvGrpSpPr/>
            <p:nvPr/>
          </p:nvGrpSpPr>
          <p:grpSpPr>
            <a:xfrm>
              <a:off x="15942254" y="2007940"/>
              <a:ext cx="3429001" cy="3571275"/>
              <a:chOff x="0" y="0"/>
              <a:chExt cx="3429000" cy="3571274"/>
            </a:xfrm>
          </p:grpSpPr>
          <p:pic>
            <p:nvPicPr>
              <p:cNvPr id="67" name="截圖 2024-03-07 15.02.36.png" descr="截圖 2024-03-07 15.02.36.png">
                <a:extLst>
                  <a:ext uri="{FF2B5EF4-FFF2-40B4-BE49-F238E27FC236}">
                    <a16:creationId xmlns:a16="http://schemas.microsoft.com/office/drawing/2014/main" id="{A0BC4F66-E4E7-4F59-AC16-570D2756B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5412" t="20379" r="32651" b="23689"/>
              <a:stretch>
                <a:fillRect/>
              </a:stretch>
            </p:blipFill>
            <p:spPr>
              <a:xfrm>
                <a:off x="0" y="355839"/>
                <a:ext cx="3429000" cy="32154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" name="HM pPb">
                <a:extLst>
                  <a:ext uri="{FF2B5EF4-FFF2-40B4-BE49-F238E27FC236}">
                    <a16:creationId xmlns:a16="http://schemas.microsoft.com/office/drawing/2014/main" id="{E072C61A-3B2A-4AFE-A789-A8076A87275E}"/>
                  </a:ext>
                </a:extLst>
              </p:cNvPr>
              <p:cNvSpPr txBox="1"/>
              <p:nvPr/>
            </p:nvSpPr>
            <p:spPr>
              <a:xfrm>
                <a:off x="1092707" y="0"/>
                <a:ext cx="1243585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r>
                  <a:t>HM pPb</a:t>
                </a:r>
              </a:p>
            </p:txBody>
          </p:sp>
        </p:grpSp>
        <p:sp>
          <p:nvSpPr>
            <p:cNvPr id="66" name="?">
              <a:extLst>
                <a:ext uri="{FF2B5EF4-FFF2-40B4-BE49-F238E27FC236}">
                  <a16:creationId xmlns:a16="http://schemas.microsoft.com/office/drawing/2014/main" id="{28BD4A86-389A-46A5-A425-A10CAE3694C0}"/>
                </a:ext>
              </a:extLst>
            </p:cNvPr>
            <p:cNvSpPr txBox="1"/>
            <p:nvPr/>
          </p:nvSpPr>
          <p:spPr>
            <a:xfrm>
              <a:off x="7138268" y="3242899"/>
              <a:ext cx="2710704" cy="7606491"/>
            </a:xfrm>
            <a:prstGeom prst="rect">
              <a:avLst/>
            </a:prstGeom>
            <a:ln w="12700">
              <a:miter lim="400000"/>
            </a:ln>
            <a:effectLst>
              <a:outerShdw blurRad="381000" dist="210090" dir="5400000" rotWithShape="0">
                <a:srgbClr val="000000">
                  <a:alpha val="91488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80000">
                  <a:solidFill>
                    <a:srgbClr val="FFFFFF"/>
                  </a:solidFill>
                  <a:latin typeface="Sukhumvit Set Light"/>
                  <a:ea typeface="Sukhumvit Set Light"/>
                  <a:cs typeface="Sukhumvit Set Light"/>
                  <a:sym typeface="Sukhumvit Set Light"/>
                </a:defRPr>
              </a:lvl1pPr>
            </a:lstStyle>
            <a:p>
              <a:r>
                <a:rPr sz="20000" dirty="0"/>
                <a:t>?</a:t>
              </a:r>
            </a:p>
          </p:txBody>
        </p:sp>
      </p:grpSp>
      <p:sp>
        <p:nvSpPr>
          <p:cNvPr id="91" name="Slide Number Placeholder 90">
            <a:extLst>
              <a:ext uri="{FF2B5EF4-FFF2-40B4-BE49-F238E27FC236}">
                <a16:creationId xmlns:a16="http://schemas.microsoft.com/office/drawing/2014/main" id="{C3297E57-8CA2-4B25-AA3C-DFA35531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53C9-52CA-4286-9050-CCD633F0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Electron-positron collisions: a QCD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4CCB-562A-4CC8-A718-EF4A19DE2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29" y="2068906"/>
            <a:ext cx="5865381" cy="4351338"/>
          </a:xfrm>
        </p:spPr>
        <p:txBody>
          <a:bodyPr/>
          <a:lstStyle/>
          <a:p>
            <a:r>
              <a:rPr lang="en-US" dirty="0"/>
              <a:t>Many advantages as a reference system for correlation studies:</a:t>
            </a:r>
          </a:p>
          <a:p>
            <a:pPr lvl="1"/>
            <a:r>
              <a:rPr lang="en-US" dirty="0"/>
              <a:t>No gluon ISR, no beam remnant</a:t>
            </a:r>
          </a:p>
          <a:p>
            <a:pPr lvl="1"/>
            <a:r>
              <a:rPr lang="en-US" dirty="0"/>
              <a:t>Structureless beam (no beam PDF, no MPI)</a:t>
            </a:r>
          </a:p>
          <a:p>
            <a:pPr lvl="1"/>
            <a:r>
              <a:rPr lang="en-US" dirty="0"/>
              <a:t>Point-like collisions (good kinematic control for final states)</a:t>
            </a:r>
          </a:p>
          <a:p>
            <a:pPr lvl="1"/>
            <a:r>
              <a:rPr lang="en-US" dirty="0"/>
              <a:t>Colorless initial state</a:t>
            </a:r>
          </a:p>
          <a:p>
            <a:pPr lvl="1"/>
            <a:r>
              <a:rPr lang="en-US" dirty="0"/>
              <a:t>Parton shower and hadronization occur in vacuum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A9947-0EB6-4437-BC8D-CB6E4704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Three-jet event detected by ALEPH at CERN">
            <a:extLst>
              <a:ext uri="{FF2B5EF4-FFF2-40B4-BE49-F238E27FC236}">
                <a16:creationId xmlns:a16="http://schemas.microsoft.com/office/drawing/2014/main" id="{7E40CB1B-BF4A-40AE-8691-3702E3C7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10" y="2253464"/>
            <a:ext cx="5462615" cy="380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87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04E-9ABB-47D5-AD81-6C233EE5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ALEPH data re-analysis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261D-EAF6-49EC-A258-F430687D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1268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Hermetic general-purpose detector on LEP collider</a:t>
            </a:r>
          </a:p>
          <a:p>
            <a:r>
              <a:rPr lang="en-US" dirty="0"/>
              <a:t>Large </a:t>
            </a:r>
            <a:r>
              <a:rPr lang="en-US" dirty="0" err="1"/>
              <a:t>e+e</a:t>
            </a:r>
            <a:r>
              <a:rPr lang="en-US" dirty="0"/>
              <a:t>- datasets taken from 1992-2004</a:t>
            </a:r>
          </a:p>
          <a:p>
            <a:r>
              <a:rPr lang="en-US" dirty="0"/>
              <a:t>Pythia6 MC archived along with data</a:t>
            </a:r>
          </a:p>
          <a:p>
            <a:r>
              <a:rPr lang="en-US" dirty="0"/>
              <a:t>Re-analyzed using MIT Open Data Format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246497F7-5FFE-47BF-82FA-7881F32DD2F6}"/>
              </a:ext>
            </a:extLst>
          </p:cNvPr>
          <p:cNvGrpSpPr/>
          <p:nvPr/>
        </p:nvGrpSpPr>
        <p:grpSpPr>
          <a:xfrm>
            <a:off x="4581516" y="1690688"/>
            <a:ext cx="7285279" cy="4794550"/>
            <a:chOff x="2946222" y="8628424"/>
            <a:chExt cx="15679270" cy="10944686"/>
          </a:xfrm>
        </p:grpSpPr>
        <p:pic>
          <p:nvPicPr>
            <p:cNvPr id="5" name="BackgroundEraser_image 4.png" descr="BackgroundEraser_image 4.png">
              <a:extLst>
                <a:ext uri="{FF2B5EF4-FFF2-40B4-BE49-F238E27FC236}">
                  <a16:creationId xmlns:a16="http://schemas.microsoft.com/office/drawing/2014/main" id="{8C616A95-DFB4-4F72-96AB-0AAA16537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852" t="31348" r="12430" b="28890"/>
            <a:stretch/>
          </p:blipFill>
          <p:spPr>
            <a:xfrm>
              <a:off x="2946222" y="8628424"/>
              <a:ext cx="15679270" cy="1094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Electromagnetic Calorimeter">
              <a:extLst>
                <a:ext uri="{FF2B5EF4-FFF2-40B4-BE49-F238E27FC236}">
                  <a16:creationId xmlns:a16="http://schemas.microsoft.com/office/drawing/2014/main" id="{64769272-D92C-462A-9015-15C7DCF4940B}"/>
                </a:ext>
              </a:extLst>
            </p:cNvPr>
            <p:cNvSpPr txBox="1"/>
            <p:nvPr/>
          </p:nvSpPr>
          <p:spPr>
            <a:xfrm>
              <a:off x="11644124" y="9171913"/>
              <a:ext cx="4269389" cy="1472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>
                <a:defRPr sz="4000" b="1">
                  <a:solidFill>
                    <a:schemeClr val="accent3">
                      <a:hueOff val="-274225"/>
                      <a:satOff val="26768"/>
                      <a:lumOff val="11368"/>
                    </a:schemeClr>
                  </a:solidFill>
                </a:defRPr>
              </a:lvl1pPr>
            </a:lstStyle>
            <a:p>
              <a:r>
                <a:rPr sz="2000" dirty="0"/>
                <a:t>Electromagnetic Calorimeter</a:t>
              </a:r>
            </a:p>
          </p:txBody>
        </p:sp>
        <p:sp>
          <p:nvSpPr>
            <p:cNvPr id="7" name="Hadron Calorimeter">
              <a:extLst>
                <a:ext uri="{FF2B5EF4-FFF2-40B4-BE49-F238E27FC236}">
                  <a16:creationId xmlns:a16="http://schemas.microsoft.com/office/drawing/2014/main" id="{4CB174E3-9F96-4BB7-B186-B696985EBA19}"/>
                </a:ext>
              </a:extLst>
            </p:cNvPr>
            <p:cNvSpPr txBox="1"/>
            <p:nvPr/>
          </p:nvSpPr>
          <p:spPr>
            <a:xfrm>
              <a:off x="7358481" y="8628425"/>
              <a:ext cx="5287853" cy="617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 b="1">
                  <a:solidFill>
                    <a:schemeClr val="accent5"/>
                  </a:solidFill>
                </a:defRPr>
              </a:lvl1pPr>
            </a:lstStyle>
            <a:p>
              <a:r>
                <a:rPr sz="2000" dirty="0"/>
                <a:t>Hadron Calorimeter</a:t>
              </a:r>
            </a:p>
          </p:txBody>
        </p:sp>
        <p:sp>
          <p:nvSpPr>
            <p:cNvPr id="8" name="Superconducting Magnet (1.5T)">
              <a:extLst>
                <a:ext uri="{FF2B5EF4-FFF2-40B4-BE49-F238E27FC236}">
                  <a16:creationId xmlns:a16="http://schemas.microsoft.com/office/drawing/2014/main" id="{5F29EBFA-8F82-4B49-A855-2083E45D144F}"/>
                </a:ext>
              </a:extLst>
            </p:cNvPr>
            <p:cNvSpPr txBox="1"/>
            <p:nvPr/>
          </p:nvSpPr>
          <p:spPr>
            <a:xfrm>
              <a:off x="3530774" y="9254082"/>
              <a:ext cx="4368128" cy="1643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4000" b="1">
                  <a:solidFill>
                    <a:srgbClr val="5792CE"/>
                  </a:solidFill>
                </a:defRPr>
              </a:lvl1pPr>
            </a:lstStyle>
            <a:p>
              <a:r>
                <a:rPr sz="2000" dirty="0"/>
                <a:t>Superconducting Magnet (1.5T)</a:t>
              </a:r>
            </a:p>
          </p:txBody>
        </p:sp>
        <p:sp>
          <p:nvSpPr>
            <p:cNvPr id="9" name="Muon Chamber">
              <a:extLst>
                <a:ext uri="{FF2B5EF4-FFF2-40B4-BE49-F238E27FC236}">
                  <a16:creationId xmlns:a16="http://schemas.microsoft.com/office/drawing/2014/main" id="{BAF2474C-0DF1-47CD-BA71-A04A39CCA06D}"/>
                </a:ext>
              </a:extLst>
            </p:cNvPr>
            <p:cNvSpPr txBox="1"/>
            <p:nvPr/>
          </p:nvSpPr>
          <p:spPr>
            <a:xfrm>
              <a:off x="3193642" y="10982319"/>
              <a:ext cx="2360770" cy="1742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4000" b="1">
                  <a:solidFill>
                    <a:srgbClr val="D5D5D5"/>
                  </a:solidFill>
                </a:defRPr>
              </a:lvl1pPr>
            </a:lstStyle>
            <a:p>
              <a:r>
                <a:rPr sz="2000" dirty="0"/>
                <a:t>Muon Chamber</a:t>
              </a:r>
            </a:p>
          </p:txBody>
        </p:sp>
        <p:sp>
          <p:nvSpPr>
            <p:cNvPr id="10" name="Time Projection Chamber">
              <a:extLst>
                <a:ext uri="{FF2B5EF4-FFF2-40B4-BE49-F238E27FC236}">
                  <a16:creationId xmlns:a16="http://schemas.microsoft.com/office/drawing/2014/main" id="{D452413C-1DAF-4128-BF7E-3B59D731BA39}"/>
                </a:ext>
              </a:extLst>
            </p:cNvPr>
            <p:cNvSpPr txBox="1"/>
            <p:nvPr/>
          </p:nvSpPr>
          <p:spPr>
            <a:xfrm>
              <a:off x="3606851" y="15089184"/>
              <a:ext cx="3844253" cy="2162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4000" b="1">
                  <a:solidFill>
                    <a:srgbClr val="FEC7CB"/>
                  </a:solidFill>
                </a:defRPr>
              </a:lvl1pPr>
            </a:lstStyle>
            <a:p>
              <a:r>
                <a:rPr sz="2000" dirty="0"/>
                <a:t>Time Projection Chamber</a:t>
              </a:r>
            </a:p>
          </p:txBody>
        </p:sp>
        <p:sp>
          <p:nvSpPr>
            <p:cNvPr id="11" name="Inner Tracking Chamber">
              <a:extLst>
                <a:ext uri="{FF2B5EF4-FFF2-40B4-BE49-F238E27FC236}">
                  <a16:creationId xmlns:a16="http://schemas.microsoft.com/office/drawing/2014/main" id="{DA00A2A9-59C1-493B-920B-0EBBF651BD8A}"/>
                </a:ext>
              </a:extLst>
            </p:cNvPr>
            <p:cNvSpPr txBox="1"/>
            <p:nvPr/>
          </p:nvSpPr>
          <p:spPr>
            <a:xfrm>
              <a:off x="3293326" y="18297503"/>
              <a:ext cx="6671655" cy="750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 b="1">
                  <a:solidFill>
                    <a:schemeClr val="accent4">
                      <a:hueOff val="348544"/>
                      <a:lumOff val="7139"/>
                    </a:schemeClr>
                  </a:solidFill>
                </a:defRPr>
              </a:lvl1pPr>
            </a:lstStyle>
            <a:p>
              <a:r>
                <a:rPr sz="2000" dirty="0"/>
                <a:t>Inner Tracking Chamber</a:t>
              </a:r>
            </a:p>
          </p:txBody>
        </p:sp>
        <p:pic>
          <p:nvPicPr>
            <p:cNvPr id="12" name="BackgroundEraser_image 4.png" descr="BackgroundEraser_image 4.png">
              <a:extLst>
                <a:ext uri="{FF2B5EF4-FFF2-40B4-BE49-F238E27FC236}">
                  <a16:creationId xmlns:a16="http://schemas.microsoft.com/office/drawing/2014/main" id="{E6074D1C-1969-4D3C-AF6F-FA90668BC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4574" t="31686" r="16564" b="60764"/>
            <a:stretch>
              <a:fillRect/>
            </a:stretch>
          </p:blipFill>
          <p:spPr>
            <a:xfrm>
              <a:off x="15861394" y="8721635"/>
              <a:ext cx="1884724" cy="2077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A77BF1-8205-467B-A9AA-63A3AD914533}"/>
              </a:ext>
            </a:extLst>
          </p:cNvPr>
          <p:cNvSpPr txBox="1"/>
          <p:nvPr/>
        </p:nvSpPr>
        <p:spPr>
          <a:xfrm>
            <a:off x="0" y="62140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*Acknowledgement: </a:t>
            </a:r>
          </a:p>
          <a:p>
            <a:r>
              <a:rPr lang="en-US" sz="1200" dirty="0"/>
              <a:t>we would like to thank Roberto </a:t>
            </a:r>
            <a:r>
              <a:rPr lang="en-US" sz="1200" dirty="0" err="1"/>
              <a:t>Tenchini</a:t>
            </a:r>
            <a:r>
              <a:rPr lang="en-US" sz="1200" dirty="0"/>
              <a:t> and Guenther </a:t>
            </a:r>
            <a:r>
              <a:rPr lang="en-US" sz="1200" dirty="0" err="1"/>
              <a:t>Dissertori</a:t>
            </a:r>
            <a:r>
              <a:rPr lang="en-US" sz="1200" dirty="0"/>
              <a:t> from the ALEPH collaboration for the useful comments and suggestions on the use of ALEPH data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8A012F6-D5E1-4D4D-9F30-7EEAEC65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1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0DC3-551E-4E4D-AC8B-607E6EF9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 I and LEP II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127C-0B55-4FCB-8F95-C739921F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4" y="4612460"/>
            <a:ext cx="6745548" cy="22455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LEP I dataset (1992-1995): Z-pole energies (91 GeV)</a:t>
            </a:r>
          </a:p>
          <a:p>
            <a:r>
              <a:rPr lang="en-US" dirty="0"/>
              <a:t>LEP II dataset (1996-2000): higher energy (183-209 GeV), significant WW production</a:t>
            </a:r>
          </a:p>
          <a:p>
            <a:pPr lvl="1"/>
            <a:r>
              <a:rPr lang="en-US" dirty="0"/>
              <a:t>WW events dominate high-multiplicity data (two color strings instead of one)</a:t>
            </a:r>
          </a:p>
        </p:txBody>
      </p:sp>
      <p:grpSp>
        <p:nvGrpSpPr>
          <p:cNvPr id="4" name="群組">
            <a:extLst>
              <a:ext uri="{FF2B5EF4-FFF2-40B4-BE49-F238E27FC236}">
                <a16:creationId xmlns:a16="http://schemas.microsoft.com/office/drawing/2014/main" id="{E07BBA02-2BC5-43D2-A597-16A078AD9652}"/>
              </a:ext>
            </a:extLst>
          </p:cNvPr>
          <p:cNvGrpSpPr/>
          <p:nvPr/>
        </p:nvGrpSpPr>
        <p:grpSpPr>
          <a:xfrm>
            <a:off x="1969120" y="1651769"/>
            <a:ext cx="3668460" cy="2962811"/>
            <a:chOff x="0" y="0"/>
            <a:chExt cx="6552449" cy="4911447"/>
          </a:xfrm>
        </p:grpSpPr>
        <p:grpSp>
          <p:nvGrpSpPr>
            <p:cNvPr id="5" name="群組">
              <a:extLst>
                <a:ext uri="{FF2B5EF4-FFF2-40B4-BE49-F238E27FC236}">
                  <a16:creationId xmlns:a16="http://schemas.microsoft.com/office/drawing/2014/main" id="{9C26B003-6DDF-4C0F-9974-0B9ED1A18ED0}"/>
                </a:ext>
              </a:extLst>
            </p:cNvPr>
            <p:cNvGrpSpPr/>
            <p:nvPr/>
          </p:nvGrpSpPr>
          <p:grpSpPr>
            <a:xfrm>
              <a:off x="0" y="0"/>
              <a:ext cx="6552450" cy="4911448"/>
              <a:chOff x="0" y="0"/>
              <a:chExt cx="6552449" cy="4911447"/>
            </a:xfrm>
          </p:grpSpPr>
          <p:pic>
            <p:nvPicPr>
              <p:cNvPr id="7" name="群組" descr="群組">
                <a:extLst>
                  <a:ext uri="{FF2B5EF4-FFF2-40B4-BE49-F238E27FC236}">
                    <a16:creationId xmlns:a16="http://schemas.microsoft.com/office/drawing/2014/main" id="{2F4F21D6-A346-456E-AA96-586788BB1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552450" cy="49114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" name="矩形">
                <a:extLst>
                  <a:ext uri="{FF2B5EF4-FFF2-40B4-BE49-F238E27FC236}">
                    <a16:creationId xmlns:a16="http://schemas.microsoft.com/office/drawing/2014/main" id="{1F970B98-F0B4-494C-9F5A-66BFB3E9BF38}"/>
                  </a:ext>
                </a:extLst>
              </p:cNvPr>
              <p:cNvSpPr/>
              <p:nvPr/>
            </p:nvSpPr>
            <p:spPr>
              <a:xfrm>
                <a:off x="2932139" y="164180"/>
                <a:ext cx="159554" cy="4086233"/>
              </a:xfrm>
              <a:prstGeom prst="rect">
                <a:avLst/>
              </a:prstGeom>
              <a:solidFill>
                <a:srgbClr val="00A1FF">
                  <a:alpha val="412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6" name="矩形">
              <a:extLst>
                <a:ext uri="{FF2B5EF4-FFF2-40B4-BE49-F238E27FC236}">
                  <a16:creationId xmlns:a16="http://schemas.microsoft.com/office/drawing/2014/main" id="{366E05DB-9453-4D31-9471-7F9C4AFC17D4}"/>
                </a:ext>
              </a:extLst>
            </p:cNvPr>
            <p:cNvSpPr/>
            <p:nvPr/>
          </p:nvSpPr>
          <p:spPr>
            <a:xfrm>
              <a:off x="5352759" y="162299"/>
              <a:ext cx="997729" cy="4100679"/>
            </a:xfrm>
            <a:prstGeom prst="rect">
              <a:avLst/>
            </a:prstGeom>
            <a:solidFill>
              <a:schemeClr val="accent2">
                <a:hueOff val="-202083"/>
                <a:satOff val="17755"/>
                <a:lumOff val="-16089"/>
                <a:alpha val="2420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883E25E-B4A4-457F-B21C-3EDE44E9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8</a:t>
            </a:fld>
            <a:endParaRPr lang="en-US"/>
          </a:p>
        </p:txBody>
      </p:sp>
      <p:grpSp>
        <p:nvGrpSpPr>
          <p:cNvPr id="9" name="群組">
            <a:extLst>
              <a:ext uri="{FF2B5EF4-FFF2-40B4-BE49-F238E27FC236}">
                <a16:creationId xmlns:a16="http://schemas.microsoft.com/office/drawing/2014/main" id="{646B5D49-2740-46DE-ADCE-7CF5A32E591E}"/>
              </a:ext>
            </a:extLst>
          </p:cNvPr>
          <p:cNvGrpSpPr/>
          <p:nvPr/>
        </p:nvGrpSpPr>
        <p:grpSpPr>
          <a:xfrm>
            <a:off x="7470622" y="1690688"/>
            <a:ext cx="4461002" cy="4561341"/>
            <a:chOff x="-563059" y="-70073"/>
            <a:chExt cx="8773835" cy="9115830"/>
          </a:xfrm>
        </p:grpSpPr>
        <p:pic>
          <p:nvPicPr>
            <p:cNvPr id="10" name="nTrkOffline_logy_total.pdf" descr="nTrkOffline_logy_total.pdf">
              <a:extLst>
                <a:ext uri="{FF2B5EF4-FFF2-40B4-BE49-F238E27FC236}">
                  <a16:creationId xmlns:a16="http://schemas.microsoft.com/office/drawing/2014/main" id="{902F2CF1-C3D5-435B-B2B6-C452F13AD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63059" y="-70073"/>
              <a:ext cx="7623802" cy="7475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" name="群組">
              <a:extLst>
                <a:ext uri="{FF2B5EF4-FFF2-40B4-BE49-F238E27FC236}">
                  <a16:creationId xmlns:a16="http://schemas.microsoft.com/office/drawing/2014/main" id="{B7482604-75D1-42F4-9B47-8F1AF2AA7ACC}"/>
                </a:ext>
              </a:extLst>
            </p:cNvPr>
            <p:cNvGrpSpPr/>
            <p:nvPr/>
          </p:nvGrpSpPr>
          <p:grpSpPr>
            <a:xfrm>
              <a:off x="287631" y="3842834"/>
              <a:ext cx="7923145" cy="5202923"/>
              <a:chOff x="-3361241" y="751160"/>
              <a:chExt cx="7923141" cy="5202922"/>
            </a:xfrm>
          </p:grpSpPr>
          <p:grpSp>
            <p:nvGrpSpPr>
              <p:cNvPr id="12" name="群組">
                <a:extLst>
                  <a:ext uri="{FF2B5EF4-FFF2-40B4-BE49-F238E27FC236}">
                    <a16:creationId xmlns:a16="http://schemas.microsoft.com/office/drawing/2014/main" id="{EF00736F-4E09-4D9A-939F-179EFF1B3628}"/>
                  </a:ext>
                </a:extLst>
              </p:cNvPr>
              <p:cNvGrpSpPr/>
              <p:nvPr/>
            </p:nvGrpSpPr>
            <p:grpSpPr>
              <a:xfrm>
                <a:off x="1279880" y="751160"/>
                <a:ext cx="3181218" cy="3181219"/>
                <a:chOff x="474292" y="751160"/>
                <a:chExt cx="3181217" cy="3181217"/>
              </a:xfrm>
            </p:grpSpPr>
            <p:grpSp>
              <p:nvGrpSpPr>
                <p:cNvPr id="14" name="群組">
                  <a:extLst>
                    <a:ext uri="{FF2B5EF4-FFF2-40B4-BE49-F238E27FC236}">
                      <a16:creationId xmlns:a16="http://schemas.microsoft.com/office/drawing/2014/main" id="{5E2EB976-19D0-4923-8D38-BEF83F9F3AF3}"/>
                    </a:ext>
                  </a:extLst>
                </p:cNvPr>
                <p:cNvGrpSpPr/>
                <p:nvPr/>
              </p:nvGrpSpPr>
              <p:grpSpPr>
                <a:xfrm>
                  <a:off x="613159" y="751160"/>
                  <a:ext cx="2893193" cy="3181217"/>
                  <a:chOff x="613159" y="751160"/>
                  <a:chExt cx="2893192" cy="3181215"/>
                </a:xfrm>
              </p:grpSpPr>
              <p:pic>
                <p:nvPicPr>
                  <p:cNvPr id="19" name="截圖 2023-09-08 17.16.59.png" descr="截圖 2023-09-08 17.16.59.png">
                    <a:extLst>
                      <a:ext uri="{FF2B5EF4-FFF2-40B4-BE49-F238E27FC236}">
                        <a16:creationId xmlns:a16="http://schemas.microsoft.com/office/drawing/2014/main" id="{D2B680C3-A3EF-42DF-87C8-2E0EF237CC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8391" t="18526" r="60600" b="6863"/>
                  <a:stretch>
                    <a:fillRect/>
                  </a:stretch>
                </p:blipFill>
                <p:spPr>
                  <a:xfrm>
                    <a:off x="613159" y="751160"/>
                    <a:ext cx="2893192" cy="31812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8" h="21561" extrusionOk="0">
                        <a:moveTo>
                          <a:pt x="12751" y="1"/>
                        </a:moveTo>
                        <a:cubicBezTo>
                          <a:pt x="12514" y="14"/>
                          <a:pt x="12494" y="24"/>
                          <a:pt x="12479" y="144"/>
                        </a:cubicBezTo>
                        <a:cubicBezTo>
                          <a:pt x="12478" y="147"/>
                          <a:pt x="12473" y="175"/>
                          <a:pt x="12473" y="179"/>
                        </a:cubicBezTo>
                        <a:lnTo>
                          <a:pt x="12473" y="198"/>
                        </a:lnTo>
                        <a:cubicBezTo>
                          <a:pt x="12469" y="246"/>
                          <a:pt x="12469" y="285"/>
                          <a:pt x="12473" y="313"/>
                        </a:cubicBezTo>
                        <a:cubicBezTo>
                          <a:pt x="12473" y="313"/>
                          <a:pt x="12476" y="305"/>
                          <a:pt x="12476" y="305"/>
                        </a:cubicBezTo>
                        <a:cubicBezTo>
                          <a:pt x="12486" y="295"/>
                          <a:pt x="12536" y="345"/>
                          <a:pt x="12591" y="416"/>
                        </a:cubicBezTo>
                        <a:cubicBezTo>
                          <a:pt x="12634" y="456"/>
                          <a:pt x="12681" y="508"/>
                          <a:pt x="12722" y="563"/>
                        </a:cubicBezTo>
                        <a:cubicBezTo>
                          <a:pt x="12780" y="627"/>
                          <a:pt x="12849" y="697"/>
                          <a:pt x="12929" y="771"/>
                        </a:cubicBezTo>
                        <a:cubicBezTo>
                          <a:pt x="13004" y="829"/>
                          <a:pt x="13074" y="880"/>
                          <a:pt x="13160" y="954"/>
                        </a:cubicBezTo>
                        <a:cubicBezTo>
                          <a:pt x="14767" y="2326"/>
                          <a:pt x="18893" y="4617"/>
                          <a:pt x="20645" y="5109"/>
                        </a:cubicBezTo>
                        <a:cubicBezTo>
                          <a:pt x="20705" y="5126"/>
                          <a:pt x="20762" y="5145"/>
                          <a:pt x="20814" y="5163"/>
                        </a:cubicBezTo>
                        <a:cubicBezTo>
                          <a:pt x="20817" y="5164"/>
                          <a:pt x="20820" y="5165"/>
                          <a:pt x="20823" y="5166"/>
                        </a:cubicBezTo>
                        <a:cubicBezTo>
                          <a:pt x="20857" y="5175"/>
                          <a:pt x="20900" y="5191"/>
                          <a:pt x="20932" y="5198"/>
                        </a:cubicBezTo>
                        <a:cubicBezTo>
                          <a:pt x="21095" y="5235"/>
                          <a:pt x="21231" y="5275"/>
                          <a:pt x="21237" y="5287"/>
                        </a:cubicBezTo>
                        <a:cubicBezTo>
                          <a:pt x="21242" y="5296"/>
                          <a:pt x="20044" y="5928"/>
                          <a:pt x="18597" y="6686"/>
                        </a:cubicBezTo>
                        <a:cubicBezTo>
                          <a:pt x="17936" y="7035"/>
                          <a:pt x="17327" y="7361"/>
                          <a:pt x="16519" y="7780"/>
                        </a:cubicBezTo>
                        <a:cubicBezTo>
                          <a:pt x="15092" y="8521"/>
                          <a:pt x="14759" y="8688"/>
                          <a:pt x="13911" y="9125"/>
                        </a:cubicBezTo>
                        <a:cubicBezTo>
                          <a:pt x="13495" y="9341"/>
                          <a:pt x="13194" y="9496"/>
                          <a:pt x="12870" y="9663"/>
                        </a:cubicBezTo>
                        <a:cubicBezTo>
                          <a:pt x="12703" y="9748"/>
                          <a:pt x="11916" y="10155"/>
                          <a:pt x="11913" y="10155"/>
                        </a:cubicBezTo>
                        <a:cubicBezTo>
                          <a:pt x="11912" y="10155"/>
                          <a:pt x="11909" y="10153"/>
                          <a:pt x="11908" y="10153"/>
                        </a:cubicBezTo>
                        <a:cubicBezTo>
                          <a:pt x="11854" y="10179"/>
                          <a:pt x="11645" y="10287"/>
                          <a:pt x="11600" y="10309"/>
                        </a:cubicBezTo>
                        <a:lnTo>
                          <a:pt x="11632" y="10338"/>
                        </a:lnTo>
                        <a:cubicBezTo>
                          <a:pt x="11647" y="10351"/>
                          <a:pt x="11657" y="10366"/>
                          <a:pt x="11665" y="10381"/>
                        </a:cubicBezTo>
                        <a:cubicBezTo>
                          <a:pt x="11670" y="10378"/>
                          <a:pt x="11678" y="10372"/>
                          <a:pt x="11680" y="10371"/>
                        </a:cubicBezTo>
                        <a:cubicBezTo>
                          <a:pt x="11683" y="10365"/>
                          <a:pt x="11688" y="10360"/>
                          <a:pt x="11691" y="10354"/>
                        </a:cubicBezTo>
                        <a:cubicBezTo>
                          <a:pt x="11720" y="10308"/>
                          <a:pt x="11964" y="10168"/>
                          <a:pt x="12233" y="10042"/>
                        </a:cubicBezTo>
                        <a:cubicBezTo>
                          <a:pt x="12238" y="10040"/>
                          <a:pt x="12246" y="10037"/>
                          <a:pt x="12251" y="10034"/>
                        </a:cubicBezTo>
                        <a:cubicBezTo>
                          <a:pt x="12252" y="10034"/>
                          <a:pt x="12253" y="10032"/>
                          <a:pt x="12254" y="10032"/>
                        </a:cubicBezTo>
                        <a:cubicBezTo>
                          <a:pt x="12619" y="9831"/>
                          <a:pt x="13121" y="9564"/>
                          <a:pt x="13675" y="9276"/>
                        </a:cubicBezTo>
                        <a:cubicBezTo>
                          <a:pt x="19032" y="6487"/>
                          <a:pt x="20725" y="5610"/>
                          <a:pt x="21240" y="5359"/>
                        </a:cubicBezTo>
                        <a:cubicBezTo>
                          <a:pt x="21345" y="5298"/>
                          <a:pt x="21440" y="5247"/>
                          <a:pt x="21474" y="5241"/>
                        </a:cubicBezTo>
                        <a:cubicBezTo>
                          <a:pt x="21575" y="5224"/>
                          <a:pt x="21598" y="5129"/>
                          <a:pt x="21560" y="5007"/>
                        </a:cubicBezTo>
                        <a:cubicBezTo>
                          <a:pt x="21441" y="4719"/>
                          <a:pt x="20908" y="4230"/>
                          <a:pt x="20115" y="3657"/>
                        </a:cubicBezTo>
                        <a:cubicBezTo>
                          <a:pt x="20115" y="3656"/>
                          <a:pt x="20113" y="3657"/>
                          <a:pt x="20112" y="3657"/>
                        </a:cubicBezTo>
                        <a:cubicBezTo>
                          <a:pt x="19923" y="3521"/>
                          <a:pt x="19715" y="3378"/>
                          <a:pt x="19500" y="3234"/>
                        </a:cubicBezTo>
                        <a:cubicBezTo>
                          <a:pt x="19473" y="3216"/>
                          <a:pt x="19447" y="3199"/>
                          <a:pt x="19420" y="3181"/>
                        </a:cubicBezTo>
                        <a:cubicBezTo>
                          <a:pt x="19418" y="3179"/>
                          <a:pt x="19416" y="3179"/>
                          <a:pt x="19414" y="3178"/>
                        </a:cubicBezTo>
                        <a:cubicBezTo>
                          <a:pt x="19203" y="3038"/>
                          <a:pt x="18980" y="2896"/>
                          <a:pt x="18751" y="2753"/>
                        </a:cubicBezTo>
                        <a:cubicBezTo>
                          <a:pt x="18700" y="2722"/>
                          <a:pt x="18651" y="2690"/>
                          <a:pt x="18600" y="2659"/>
                        </a:cubicBezTo>
                        <a:cubicBezTo>
                          <a:pt x="18402" y="2537"/>
                          <a:pt x="18196" y="2414"/>
                          <a:pt x="17990" y="2293"/>
                        </a:cubicBezTo>
                        <a:cubicBezTo>
                          <a:pt x="17859" y="2216"/>
                          <a:pt x="17729" y="2141"/>
                          <a:pt x="17594" y="2064"/>
                        </a:cubicBezTo>
                        <a:cubicBezTo>
                          <a:pt x="17449" y="1982"/>
                          <a:pt x="17302" y="1900"/>
                          <a:pt x="17155" y="1820"/>
                        </a:cubicBezTo>
                        <a:cubicBezTo>
                          <a:pt x="16892" y="1675"/>
                          <a:pt x="16625" y="1531"/>
                          <a:pt x="16353" y="1392"/>
                        </a:cubicBezTo>
                        <a:cubicBezTo>
                          <a:pt x="16304" y="1367"/>
                          <a:pt x="16254" y="1341"/>
                          <a:pt x="16205" y="1317"/>
                        </a:cubicBezTo>
                        <a:cubicBezTo>
                          <a:pt x="15796" y="1109"/>
                          <a:pt x="15410" y="922"/>
                          <a:pt x="15054" y="760"/>
                        </a:cubicBezTo>
                        <a:cubicBezTo>
                          <a:pt x="14872" y="677"/>
                          <a:pt x="14699" y="601"/>
                          <a:pt x="14533" y="531"/>
                        </a:cubicBezTo>
                        <a:cubicBezTo>
                          <a:pt x="14530" y="530"/>
                          <a:pt x="14527" y="530"/>
                          <a:pt x="14524" y="529"/>
                        </a:cubicBezTo>
                        <a:cubicBezTo>
                          <a:pt x="14523" y="528"/>
                          <a:pt x="14522" y="526"/>
                          <a:pt x="14521" y="526"/>
                        </a:cubicBezTo>
                        <a:cubicBezTo>
                          <a:pt x="14354" y="455"/>
                          <a:pt x="14197" y="392"/>
                          <a:pt x="14048" y="335"/>
                        </a:cubicBezTo>
                        <a:cubicBezTo>
                          <a:pt x="13919" y="286"/>
                          <a:pt x="13801" y="244"/>
                          <a:pt x="13686" y="206"/>
                        </a:cubicBezTo>
                        <a:cubicBezTo>
                          <a:pt x="13662" y="198"/>
                          <a:pt x="13636" y="189"/>
                          <a:pt x="13612" y="182"/>
                        </a:cubicBezTo>
                        <a:cubicBezTo>
                          <a:pt x="13507" y="147"/>
                          <a:pt x="13411" y="117"/>
                          <a:pt x="13319" y="93"/>
                        </a:cubicBezTo>
                        <a:cubicBezTo>
                          <a:pt x="13300" y="88"/>
                          <a:pt x="13279" y="81"/>
                          <a:pt x="13260" y="77"/>
                        </a:cubicBezTo>
                        <a:cubicBezTo>
                          <a:pt x="13154" y="49"/>
                          <a:pt x="13057" y="30"/>
                          <a:pt x="12973" y="17"/>
                        </a:cubicBezTo>
                        <a:cubicBezTo>
                          <a:pt x="12887" y="5"/>
                          <a:pt x="12813" y="-2"/>
                          <a:pt x="12751" y="1"/>
                        </a:cubicBezTo>
                        <a:close/>
                        <a:moveTo>
                          <a:pt x="13636" y="2974"/>
                        </a:moveTo>
                        <a:lnTo>
                          <a:pt x="13447" y="3135"/>
                        </a:lnTo>
                        <a:lnTo>
                          <a:pt x="13444" y="3140"/>
                        </a:lnTo>
                        <a:cubicBezTo>
                          <a:pt x="13443" y="3141"/>
                          <a:pt x="13442" y="3139"/>
                          <a:pt x="13441" y="3140"/>
                        </a:cubicBezTo>
                        <a:cubicBezTo>
                          <a:pt x="13317" y="3247"/>
                          <a:pt x="13277" y="3332"/>
                          <a:pt x="13325" y="3385"/>
                        </a:cubicBezTo>
                        <a:cubicBezTo>
                          <a:pt x="13328" y="3388"/>
                          <a:pt x="13325" y="3406"/>
                          <a:pt x="13325" y="3415"/>
                        </a:cubicBezTo>
                        <a:cubicBezTo>
                          <a:pt x="13351" y="3429"/>
                          <a:pt x="13368" y="3445"/>
                          <a:pt x="13367" y="3463"/>
                        </a:cubicBezTo>
                        <a:cubicBezTo>
                          <a:pt x="13366" y="3468"/>
                          <a:pt x="13175" y="4007"/>
                          <a:pt x="13139" y="4111"/>
                        </a:cubicBezTo>
                        <a:cubicBezTo>
                          <a:pt x="12974" y="4633"/>
                          <a:pt x="12709" y="5410"/>
                          <a:pt x="12334" y="6465"/>
                        </a:cubicBezTo>
                        <a:cubicBezTo>
                          <a:pt x="11655" y="8374"/>
                          <a:pt x="11376" y="9168"/>
                          <a:pt x="11242" y="9494"/>
                        </a:cubicBezTo>
                        <a:cubicBezTo>
                          <a:pt x="11132" y="9819"/>
                          <a:pt x="11007" y="10150"/>
                          <a:pt x="10922" y="10338"/>
                        </a:cubicBezTo>
                        <a:cubicBezTo>
                          <a:pt x="10921" y="10340"/>
                          <a:pt x="10920" y="10342"/>
                          <a:pt x="10919" y="10344"/>
                        </a:cubicBezTo>
                        <a:cubicBezTo>
                          <a:pt x="10919" y="10344"/>
                          <a:pt x="10907" y="10379"/>
                          <a:pt x="10907" y="10379"/>
                        </a:cubicBezTo>
                        <a:cubicBezTo>
                          <a:pt x="10905" y="10381"/>
                          <a:pt x="10904" y="10378"/>
                          <a:pt x="10901" y="10379"/>
                        </a:cubicBezTo>
                        <a:cubicBezTo>
                          <a:pt x="10882" y="10417"/>
                          <a:pt x="10864" y="10458"/>
                          <a:pt x="10851" y="10475"/>
                        </a:cubicBezTo>
                        <a:cubicBezTo>
                          <a:pt x="10802" y="10541"/>
                          <a:pt x="10771" y="10621"/>
                          <a:pt x="10786" y="10656"/>
                        </a:cubicBezTo>
                        <a:cubicBezTo>
                          <a:pt x="10804" y="10698"/>
                          <a:pt x="10749" y="10745"/>
                          <a:pt x="10614" y="10804"/>
                        </a:cubicBezTo>
                        <a:cubicBezTo>
                          <a:pt x="10203" y="10981"/>
                          <a:pt x="10042" y="11083"/>
                          <a:pt x="8477" y="12127"/>
                        </a:cubicBezTo>
                        <a:cubicBezTo>
                          <a:pt x="7991" y="12451"/>
                          <a:pt x="7898" y="12500"/>
                          <a:pt x="7849" y="12447"/>
                        </a:cubicBezTo>
                        <a:cubicBezTo>
                          <a:pt x="7802" y="12395"/>
                          <a:pt x="7770" y="12419"/>
                          <a:pt x="7657" y="12598"/>
                        </a:cubicBezTo>
                        <a:cubicBezTo>
                          <a:pt x="7657" y="12598"/>
                          <a:pt x="7657" y="12600"/>
                          <a:pt x="7657" y="12600"/>
                        </a:cubicBezTo>
                        <a:cubicBezTo>
                          <a:pt x="7648" y="12640"/>
                          <a:pt x="7628" y="12685"/>
                          <a:pt x="7604" y="12727"/>
                        </a:cubicBezTo>
                        <a:cubicBezTo>
                          <a:pt x="7518" y="12872"/>
                          <a:pt x="7527" y="12880"/>
                          <a:pt x="7702" y="12837"/>
                        </a:cubicBezTo>
                        <a:cubicBezTo>
                          <a:pt x="7806" y="12812"/>
                          <a:pt x="7940" y="12792"/>
                          <a:pt x="7997" y="12791"/>
                        </a:cubicBezTo>
                        <a:cubicBezTo>
                          <a:pt x="8055" y="12791"/>
                          <a:pt x="8084" y="12760"/>
                          <a:pt x="8060" y="12724"/>
                        </a:cubicBezTo>
                        <a:cubicBezTo>
                          <a:pt x="8058" y="12722"/>
                          <a:pt x="8060" y="12719"/>
                          <a:pt x="8060" y="12716"/>
                        </a:cubicBezTo>
                        <a:cubicBezTo>
                          <a:pt x="8045" y="12701"/>
                          <a:pt x="8027" y="12684"/>
                          <a:pt x="8027" y="12676"/>
                        </a:cubicBezTo>
                        <a:cubicBezTo>
                          <a:pt x="8027" y="12675"/>
                          <a:pt x="8036" y="12668"/>
                          <a:pt x="8036" y="12668"/>
                        </a:cubicBezTo>
                        <a:cubicBezTo>
                          <a:pt x="8034" y="12653"/>
                          <a:pt x="8043" y="12642"/>
                          <a:pt x="8060" y="12627"/>
                        </a:cubicBezTo>
                        <a:cubicBezTo>
                          <a:pt x="8081" y="12609"/>
                          <a:pt x="8523" y="12311"/>
                          <a:pt x="9042" y="11966"/>
                        </a:cubicBezTo>
                        <a:cubicBezTo>
                          <a:pt x="9189" y="11868"/>
                          <a:pt x="9279" y="11811"/>
                          <a:pt x="9398" y="11734"/>
                        </a:cubicBezTo>
                        <a:cubicBezTo>
                          <a:pt x="9461" y="11691"/>
                          <a:pt x="9499" y="11668"/>
                          <a:pt x="9563" y="11624"/>
                        </a:cubicBezTo>
                        <a:cubicBezTo>
                          <a:pt x="9737" y="11506"/>
                          <a:pt x="9888" y="11409"/>
                          <a:pt x="9901" y="11409"/>
                        </a:cubicBezTo>
                        <a:cubicBezTo>
                          <a:pt x="9904" y="11409"/>
                          <a:pt x="9904" y="11411"/>
                          <a:pt x="9907" y="11412"/>
                        </a:cubicBezTo>
                        <a:cubicBezTo>
                          <a:pt x="9966" y="11378"/>
                          <a:pt x="10006" y="11357"/>
                          <a:pt x="10010" y="11360"/>
                        </a:cubicBezTo>
                        <a:cubicBezTo>
                          <a:pt x="10013" y="11363"/>
                          <a:pt x="9964" y="11410"/>
                          <a:pt x="9927" y="11446"/>
                        </a:cubicBezTo>
                        <a:cubicBezTo>
                          <a:pt x="9912" y="11485"/>
                          <a:pt x="9845" y="11554"/>
                          <a:pt x="9711" y="11670"/>
                        </a:cubicBezTo>
                        <a:cubicBezTo>
                          <a:pt x="9574" y="11788"/>
                          <a:pt x="8917" y="12377"/>
                          <a:pt x="8365" y="12869"/>
                        </a:cubicBezTo>
                        <a:cubicBezTo>
                          <a:pt x="8250" y="12971"/>
                          <a:pt x="8192" y="13026"/>
                          <a:pt x="8069" y="13136"/>
                        </a:cubicBezTo>
                        <a:lnTo>
                          <a:pt x="7983" y="13214"/>
                        </a:lnTo>
                        <a:cubicBezTo>
                          <a:pt x="7525" y="13636"/>
                          <a:pt x="7084" y="14026"/>
                          <a:pt x="6716" y="14341"/>
                        </a:cubicBezTo>
                        <a:lnTo>
                          <a:pt x="6100" y="14889"/>
                        </a:lnTo>
                        <a:lnTo>
                          <a:pt x="6065" y="14860"/>
                        </a:lnTo>
                        <a:cubicBezTo>
                          <a:pt x="6059" y="14862"/>
                          <a:pt x="6049" y="14869"/>
                          <a:pt x="6047" y="14868"/>
                        </a:cubicBezTo>
                        <a:cubicBezTo>
                          <a:pt x="5997" y="14851"/>
                          <a:pt x="5914" y="14935"/>
                          <a:pt x="5863" y="15056"/>
                        </a:cubicBezTo>
                        <a:cubicBezTo>
                          <a:pt x="5813" y="15178"/>
                          <a:pt x="5802" y="15277"/>
                          <a:pt x="5840" y="15277"/>
                        </a:cubicBezTo>
                        <a:cubicBezTo>
                          <a:pt x="5991" y="15277"/>
                          <a:pt x="6270" y="15150"/>
                          <a:pt x="6287" y="15083"/>
                        </a:cubicBezTo>
                        <a:lnTo>
                          <a:pt x="6225" y="15021"/>
                        </a:lnTo>
                        <a:lnTo>
                          <a:pt x="7888" y="13545"/>
                        </a:lnTo>
                        <a:cubicBezTo>
                          <a:pt x="8024" y="13424"/>
                          <a:pt x="8101" y="13358"/>
                          <a:pt x="8225" y="13249"/>
                        </a:cubicBezTo>
                        <a:cubicBezTo>
                          <a:pt x="8383" y="13108"/>
                          <a:pt x="8558" y="12950"/>
                          <a:pt x="8684" y="12837"/>
                        </a:cubicBezTo>
                        <a:cubicBezTo>
                          <a:pt x="9061" y="12498"/>
                          <a:pt x="9264" y="12323"/>
                          <a:pt x="9368" y="12251"/>
                        </a:cubicBezTo>
                        <a:cubicBezTo>
                          <a:pt x="9486" y="12152"/>
                          <a:pt x="9571" y="12083"/>
                          <a:pt x="9575" y="12087"/>
                        </a:cubicBezTo>
                        <a:cubicBezTo>
                          <a:pt x="9576" y="12088"/>
                          <a:pt x="9469" y="12226"/>
                          <a:pt x="9451" y="12251"/>
                        </a:cubicBezTo>
                        <a:cubicBezTo>
                          <a:pt x="9424" y="12313"/>
                          <a:pt x="9328" y="12444"/>
                          <a:pt x="9131" y="12689"/>
                        </a:cubicBezTo>
                        <a:cubicBezTo>
                          <a:pt x="8933" y="12937"/>
                          <a:pt x="8749" y="13168"/>
                          <a:pt x="8723" y="13203"/>
                        </a:cubicBezTo>
                        <a:cubicBezTo>
                          <a:pt x="8697" y="13238"/>
                          <a:pt x="8554" y="13419"/>
                          <a:pt x="8406" y="13606"/>
                        </a:cubicBezTo>
                        <a:cubicBezTo>
                          <a:pt x="8258" y="13794"/>
                          <a:pt x="8095" y="14001"/>
                          <a:pt x="8045" y="14066"/>
                        </a:cubicBezTo>
                        <a:cubicBezTo>
                          <a:pt x="8002" y="14121"/>
                          <a:pt x="7920" y="14226"/>
                          <a:pt x="7847" y="14317"/>
                        </a:cubicBezTo>
                        <a:cubicBezTo>
                          <a:pt x="7743" y="14449"/>
                          <a:pt x="7665" y="14551"/>
                          <a:pt x="7559" y="14685"/>
                        </a:cubicBezTo>
                        <a:cubicBezTo>
                          <a:pt x="7272" y="15053"/>
                          <a:pt x="6991" y="15408"/>
                          <a:pt x="6713" y="15756"/>
                        </a:cubicBezTo>
                        <a:cubicBezTo>
                          <a:pt x="6067" y="16573"/>
                          <a:pt x="5531" y="17245"/>
                          <a:pt x="5422" y="17369"/>
                        </a:cubicBezTo>
                        <a:cubicBezTo>
                          <a:pt x="5417" y="17375"/>
                          <a:pt x="5378" y="17425"/>
                          <a:pt x="5375" y="17429"/>
                        </a:cubicBezTo>
                        <a:cubicBezTo>
                          <a:pt x="5316" y="17491"/>
                          <a:pt x="5314" y="17492"/>
                          <a:pt x="5257" y="17445"/>
                        </a:cubicBezTo>
                        <a:cubicBezTo>
                          <a:pt x="5177" y="17531"/>
                          <a:pt x="5090" y="17840"/>
                          <a:pt x="5147" y="17891"/>
                        </a:cubicBezTo>
                        <a:lnTo>
                          <a:pt x="5283" y="17768"/>
                        </a:lnTo>
                        <a:cubicBezTo>
                          <a:pt x="5394" y="17666"/>
                          <a:pt x="5556" y="17487"/>
                          <a:pt x="5727" y="17291"/>
                        </a:cubicBezTo>
                        <a:lnTo>
                          <a:pt x="7423" y="15150"/>
                        </a:lnTo>
                        <a:cubicBezTo>
                          <a:pt x="8078" y="14323"/>
                          <a:pt x="8570" y="13709"/>
                          <a:pt x="8900" y="13302"/>
                        </a:cubicBezTo>
                        <a:cubicBezTo>
                          <a:pt x="8978" y="13206"/>
                          <a:pt x="9090" y="13067"/>
                          <a:pt x="9122" y="13033"/>
                        </a:cubicBezTo>
                        <a:cubicBezTo>
                          <a:pt x="9272" y="12854"/>
                          <a:pt x="9377" y="12732"/>
                          <a:pt x="9383" y="12738"/>
                        </a:cubicBezTo>
                        <a:cubicBezTo>
                          <a:pt x="9400" y="12753"/>
                          <a:pt x="9097" y="13245"/>
                          <a:pt x="8521" y="14142"/>
                        </a:cubicBezTo>
                        <a:cubicBezTo>
                          <a:pt x="8175" y="14681"/>
                          <a:pt x="8018" y="14920"/>
                          <a:pt x="7855" y="15169"/>
                        </a:cubicBezTo>
                        <a:cubicBezTo>
                          <a:pt x="7807" y="15244"/>
                          <a:pt x="7751" y="15330"/>
                          <a:pt x="7716" y="15382"/>
                        </a:cubicBezTo>
                        <a:cubicBezTo>
                          <a:pt x="7697" y="15411"/>
                          <a:pt x="7587" y="15583"/>
                          <a:pt x="7583" y="15589"/>
                        </a:cubicBezTo>
                        <a:cubicBezTo>
                          <a:pt x="7532" y="15655"/>
                          <a:pt x="7528" y="15658"/>
                          <a:pt x="7450" y="15621"/>
                        </a:cubicBezTo>
                        <a:lnTo>
                          <a:pt x="7403" y="15597"/>
                        </a:lnTo>
                        <a:cubicBezTo>
                          <a:pt x="7384" y="15607"/>
                          <a:pt x="7373" y="15666"/>
                          <a:pt x="7364" y="15756"/>
                        </a:cubicBezTo>
                        <a:cubicBezTo>
                          <a:pt x="7363" y="15775"/>
                          <a:pt x="7363" y="15796"/>
                          <a:pt x="7361" y="15820"/>
                        </a:cubicBezTo>
                        <a:cubicBezTo>
                          <a:pt x="7364" y="15841"/>
                          <a:pt x="7364" y="15863"/>
                          <a:pt x="7367" y="15885"/>
                        </a:cubicBezTo>
                        <a:cubicBezTo>
                          <a:pt x="7586" y="15933"/>
                          <a:pt x="7760" y="15895"/>
                          <a:pt x="7781" y="15796"/>
                        </a:cubicBezTo>
                        <a:cubicBezTo>
                          <a:pt x="7771" y="15791"/>
                          <a:pt x="7759" y="15784"/>
                          <a:pt x="7752" y="15777"/>
                        </a:cubicBezTo>
                        <a:cubicBezTo>
                          <a:pt x="7751" y="15776"/>
                          <a:pt x="7753" y="15775"/>
                          <a:pt x="7752" y="15774"/>
                        </a:cubicBezTo>
                        <a:cubicBezTo>
                          <a:pt x="7750" y="15773"/>
                          <a:pt x="7745" y="15773"/>
                          <a:pt x="7743" y="15772"/>
                        </a:cubicBezTo>
                        <a:cubicBezTo>
                          <a:pt x="7741" y="15770"/>
                          <a:pt x="7743" y="15763"/>
                          <a:pt x="7743" y="15758"/>
                        </a:cubicBezTo>
                        <a:cubicBezTo>
                          <a:pt x="7737" y="15731"/>
                          <a:pt x="7802" y="15622"/>
                          <a:pt x="7912" y="15446"/>
                        </a:cubicBezTo>
                        <a:cubicBezTo>
                          <a:pt x="7948" y="15385"/>
                          <a:pt x="8012" y="15285"/>
                          <a:pt x="8066" y="15199"/>
                        </a:cubicBezTo>
                        <a:cubicBezTo>
                          <a:pt x="8265" y="14854"/>
                          <a:pt x="8597" y="14331"/>
                          <a:pt x="9054" y="13644"/>
                        </a:cubicBezTo>
                        <a:cubicBezTo>
                          <a:pt x="9086" y="13595"/>
                          <a:pt x="9086" y="13593"/>
                          <a:pt x="9119" y="13542"/>
                        </a:cubicBezTo>
                        <a:cubicBezTo>
                          <a:pt x="9505" y="12942"/>
                          <a:pt x="9827" y="12449"/>
                          <a:pt x="10078" y="12068"/>
                        </a:cubicBezTo>
                        <a:cubicBezTo>
                          <a:pt x="10102" y="12030"/>
                          <a:pt x="10118" y="12007"/>
                          <a:pt x="10140" y="11971"/>
                        </a:cubicBezTo>
                        <a:cubicBezTo>
                          <a:pt x="10141" y="11970"/>
                          <a:pt x="10143" y="11969"/>
                          <a:pt x="10143" y="11968"/>
                        </a:cubicBezTo>
                        <a:cubicBezTo>
                          <a:pt x="10204" y="11874"/>
                          <a:pt x="10287" y="11740"/>
                          <a:pt x="10330" y="11670"/>
                        </a:cubicBezTo>
                        <a:cubicBezTo>
                          <a:pt x="10373" y="11599"/>
                          <a:pt x="10428" y="11520"/>
                          <a:pt x="10451" y="11498"/>
                        </a:cubicBezTo>
                        <a:cubicBezTo>
                          <a:pt x="10458" y="11491"/>
                          <a:pt x="10466" y="11488"/>
                          <a:pt x="10472" y="11484"/>
                        </a:cubicBezTo>
                        <a:cubicBezTo>
                          <a:pt x="10517" y="11420"/>
                          <a:pt x="10558" y="11361"/>
                          <a:pt x="10561" y="11363"/>
                        </a:cubicBezTo>
                        <a:cubicBezTo>
                          <a:pt x="10562" y="11364"/>
                          <a:pt x="10523" y="11491"/>
                          <a:pt x="10513" y="11525"/>
                        </a:cubicBezTo>
                        <a:cubicBezTo>
                          <a:pt x="10511" y="11584"/>
                          <a:pt x="10483" y="11694"/>
                          <a:pt x="10431" y="11847"/>
                        </a:cubicBezTo>
                        <a:cubicBezTo>
                          <a:pt x="10329" y="12142"/>
                          <a:pt x="10281" y="12303"/>
                          <a:pt x="10212" y="12512"/>
                        </a:cubicBezTo>
                        <a:cubicBezTo>
                          <a:pt x="10144" y="12752"/>
                          <a:pt x="10069" y="13007"/>
                          <a:pt x="9978" y="13300"/>
                        </a:cubicBezTo>
                        <a:cubicBezTo>
                          <a:pt x="9941" y="13538"/>
                          <a:pt x="9847" y="13868"/>
                          <a:pt x="9694" y="14300"/>
                        </a:cubicBezTo>
                        <a:cubicBezTo>
                          <a:pt x="9238" y="15578"/>
                          <a:pt x="9174" y="15815"/>
                          <a:pt x="9418" y="15664"/>
                        </a:cubicBezTo>
                        <a:lnTo>
                          <a:pt x="9424" y="15656"/>
                        </a:lnTo>
                        <a:cubicBezTo>
                          <a:pt x="9504" y="15572"/>
                          <a:pt x="9549" y="15486"/>
                          <a:pt x="9551" y="15430"/>
                        </a:cubicBezTo>
                        <a:cubicBezTo>
                          <a:pt x="9528" y="15426"/>
                          <a:pt x="9501" y="15417"/>
                          <a:pt x="9489" y="15403"/>
                        </a:cubicBezTo>
                        <a:cubicBezTo>
                          <a:pt x="9487" y="15401"/>
                          <a:pt x="9493" y="15370"/>
                          <a:pt x="9495" y="15355"/>
                        </a:cubicBezTo>
                        <a:cubicBezTo>
                          <a:pt x="9489" y="15308"/>
                          <a:pt x="9514" y="15221"/>
                          <a:pt x="9587" y="15011"/>
                        </a:cubicBezTo>
                        <a:cubicBezTo>
                          <a:pt x="9601" y="14971"/>
                          <a:pt x="9619" y="14918"/>
                          <a:pt x="9634" y="14873"/>
                        </a:cubicBezTo>
                        <a:cubicBezTo>
                          <a:pt x="9678" y="14732"/>
                          <a:pt x="9747" y="14512"/>
                          <a:pt x="9815" y="14300"/>
                        </a:cubicBezTo>
                        <a:cubicBezTo>
                          <a:pt x="9816" y="14296"/>
                          <a:pt x="9816" y="14294"/>
                          <a:pt x="9818" y="14290"/>
                        </a:cubicBezTo>
                        <a:cubicBezTo>
                          <a:pt x="9819" y="14286"/>
                          <a:pt x="9820" y="14285"/>
                          <a:pt x="9821" y="14282"/>
                        </a:cubicBezTo>
                        <a:cubicBezTo>
                          <a:pt x="9866" y="14143"/>
                          <a:pt x="9883" y="14083"/>
                          <a:pt x="9939" y="13913"/>
                        </a:cubicBezTo>
                        <a:cubicBezTo>
                          <a:pt x="10500" y="12201"/>
                          <a:pt x="10439" y="12374"/>
                          <a:pt x="10475" y="12407"/>
                        </a:cubicBezTo>
                        <a:cubicBezTo>
                          <a:pt x="10480" y="12411"/>
                          <a:pt x="10472" y="12499"/>
                          <a:pt x="10448" y="12676"/>
                        </a:cubicBezTo>
                        <a:cubicBezTo>
                          <a:pt x="10470" y="12677"/>
                          <a:pt x="10487" y="12673"/>
                          <a:pt x="10487" y="12662"/>
                        </a:cubicBezTo>
                        <a:cubicBezTo>
                          <a:pt x="10487" y="12551"/>
                          <a:pt x="10597" y="11976"/>
                          <a:pt x="10655" y="11788"/>
                        </a:cubicBezTo>
                        <a:cubicBezTo>
                          <a:pt x="10675" y="11726"/>
                          <a:pt x="10703" y="11649"/>
                          <a:pt x="10727" y="11578"/>
                        </a:cubicBezTo>
                        <a:cubicBezTo>
                          <a:pt x="10728" y="11574"/>
                          <a:pt x="10728" y="11567"/>
                          <a:pt x="10729" y="11562"/>
                        </a:cubicBezTo>
                        <a:cubicBezTo>
                          <a:pt x="10830" y="11220"/>
                          <a:pt x="10936" y="10913"/>
                          <a:pt x="10963" y="10882"/>
                        </a:cubicBezTo>
                        <a:cubicBezTo>
                          <a:pt x="10966" y="10879"/>
                          <a:pt x="10970" y="10878"/>
                          <a:pt x="10972" y="10876"/>
                        </a:cubicBezTo>
                        <a:cubicBezTo>
                          <a:pt x="10974" y="10873"/>
                          <a:pt x="10980" y="10848"/>
                          <a:pt x="10981" y="10847"/>
                        </a:cubicBezTo>
                        <a:cubicBezTo>
                          <a:pt x="10986" y="10840"/>
                          <a:pt x="11012" y="10845"/>
                          <a:pt x="11043" y="10855"/>
                        </a:cubicBezTo>
                        <a:cubicBezTo>
                          <a:pt x="10874" y="10758"/>
                          <a:pt x="10835" y="10724"/>
                          <a:pt x="10886" y="10693"/>
                        </a:cubicBezTo>
                        <a:cubicBezTo>
                          <a:pt x="10922" y="10672"/>
                          <a:pt x="10997" y="10619"/>
                          <a:pt x="11055" y="10575"/>
                        </a:cubicBezTo>
                        <a:cubicBezTo>
                          <a:pt x="11113" y="10531"/>
                          <a:pt x="11255" y="10449"/>
                          <a:pt x="11369" y="10392"/>
                        </a:cubicBezTo>
                        <a:lnTo>
                          <a:pt x="11458" y="10346"/>
                        </a:lnTo>
                        <a:cubicBezTo>
                          <a:pt x="11430" y="10350"/>
                          <a:pt x="11419" y="10345"/>
                          <a:pt x="11416" y="10330"/>
                        </a:cubicBezTo>
                        <a:cubicBezTo>
                          <a:pt x="11411" y="10304"/>
                          <a:pt x="15899" y="6874"/>
                          <a:pt x="15939" y="6874"/>
                        </a:cubicBezTo>
                        <a:cubicBezTo>
                          <a:pt x="15949" y="6874"/>
                          <a:pt x="15966" y="6892"/>
                          <a:pt x="15980" y="6911"/>
                        </a:cubicBezTo>
                        <a:cubicBezTo>
                          <a:pt x="15983" y="6911"/>
                          <a:pt x="15994" y="6905"/>
                          <a:pt x="15995" y="6906"/>
                        </a:cubicBezTo>
                        <a:cubicBezTo>
                          <a:pt x="16031" y="6926"/>
                          <a:pt x="16121" y="6837"/>
                          <a:pt x="16193" y="6710"/>
                        </a:cubicBezTo>
                        <a:cubicBezTo>
                          <a:pt x="16196" y="6705"/>
                          <a:pt x="16197" y="6704"/>
                          <a:pt x="16199" y="6699"/>
                        </a:cubicBezTo>
                        <a:lnTo>
                          <a:pt x="16276" y="6532"/>
                        </a:lnTo>
                        <a:cubicBezTo>
                          <a:pt x="16282" y="6492"/>
                          <a:pt x="16243" y="6498"/>
                          <a:pt x="16134" y="6524"/>
                        </a:cubicBezTo>
                        <a:cubicBezTo>
                          <a:pt x="16030" y="6549"/>
                          <a:pt x="15906" y="6569"/>
                          <a:pt x="15856" y="6570"/>
                        </a:cubicBezTo>
                        <a:cubicBezTo>
                          <a:pt x="15819" y="6570"/>
                          <a:pt x="15775" y="6607"/>
                          <a:pt x="15747" y="6656"/>
                        </a:cubicBezTo>
                        <a:cubicBezTo>
                          <a:pt x="15754" y="6665"/>
                          <a:pt x="15755" y="6671"/>
                          <a:pt x="15764" y="6680"/>
                        </a:cubicBezTo>
                        <a:cubicBezTo>
                          <a:pt x="15804" y="6720"/>
                          <a:pt x="15804" y="6730"/>
                          <a:pt x="15770" y="6758"/>
                        </a:cubicBezTo>
                        <a:cubicBezTo>
                          <a:pt x="15758" y="6768"/>
                          <a:pt x="15028" y="7324"/>
                          <a:pt x="14539" y="7697"/>
                        </a:cubicBezTo>
                        <a:cubicBezTo>
                          <a:pt x="14035" y="8090"/>
                          <a:pt x="13534" y="8473"/>
                          <a:pt x="13017" y="8854"/>
                        </a:cubicBezTo>
                        <a:cubicBezTo>
                          <a:pt x="12148" y="9510"/>
                          <a:pt x="11469" y="10012"/>
                          <a:pt x="11458" y="10002"/>
                        </a:cubicBezTo>
                        <a:cubicBezTo>
                          <a:pt x="11438" y="9985"/>
                          <a:pt x="15815" y="3880"/>
                          <a:pt x="15906" y="3797"/>
                        </a:cubicBezTo>
                        <a:cubicBezTo>
                          <a:pt x="15920" y="3784"/>
                          <a:pt x="15963" y="3793"/>
                          <a:pt x="16004" y="3818"/>
                        </a:cubicBezTo>
                        <a:cubicBezTo>
                          <a:pt x="16008" y="3821"/>
                          <a:pt x="16009" y="3821"/>
                          <a:pt x="16013" y="3824"/>
                        </a:cubicBezTo>
                        <a:cubicBezTo>
                          <a:pt x="16044" y="3793"/>
                          <a:pt x="16075" y="3728"/>
                          <a:pt x="16099" y="3657"/>
                        </a:cubicBezTo>
                        <a:cubicBezTo>
                          <a:pt x="16105" y="3614"/>
                          <a:pt x="16106" y="3606"/>
                          <a:pt x="16114" y="3555"/>
                        </a:cubicBezTo>
                        <a:cubicBezTo>
                          <a:pt x="16125" y="3470"/>
                          <a:pt x="16125" y="3450"/>
                          <a:pt x="16131" y="3401"/>
                        </a:cubicBezTo>
                        <a:cubicBezTo>
                          <a:pt x="16128" y="3393"/>
                          <a:pt x="16128" y="3382"/>
                          <a:pt x="16122" y="3377"/>
                        </a:cubicBezTo>
                        <a:cubicBezTo>
                          <a:pt x="16057" y="3317"/>
                          <a:pt x="15672" y="3576"/>
                          <a:pt x="15711" y="3651"/>
                        </a:cubicBezTo>
                        <a:cubicBezTo>
                          <a:pt x="15723" y="3662"/>
                          <a:pt x="15744" y="3676"/>
                          <a:pt x="15744" y="3681"/>
                        </a:cubicBezTo>
                        <a:cubicBezTo>
                          <a:pt x="15744" y="3683"/>
                          <a:pt x="15467" y="4067"/>
                          <a:pt x="15421" y="4133"/>
                        </a:cubicBezTo>
                        <a:cubicBezTo>
                          <a:pt x="15176" y="4501"/>
                          <a:pt x="14804" y="5032"/>
                          <a:pt x="14364" y="5639"/>
                        </a:cubicBezTo>
                        <a:cubicBezTo>
                          <a:pt x="13600" y="6695"/>
                          <a:pt x="12671" y="7982"/>
                          <a:pt x="12298" y="8498"/>
                        </a:cubicBezTo>
                        <a:cubicBezTo>
                          <a:pt x="12168" y="8679"/>
                          <a:pt x="12050" y="8829"/>
                          <a:pt x="11940" y="8966"/>
                        </a:cubicBezTo>
                        <a:cubicBezTo>
                          <a:pt x="11897" y="9027"/>
                          <a:pt x="11678" y="9334"/>
                          <a:pt x="11662" y="9357"/>
                        </a:cubicBezTo>
                        <a:cubicBezTo>
                          <a:pt x="11508" y="9571"/>
                          <a:pt x="11420" y="9669"/>
                          <a:pt x="11401" y="9652"/>
                        </a:cubicBezTo>
                        <a:cubicBezTo>
                          <a:pt x="11397" y="9648"/>
                          <a:pt x="11418" y="9577"/>
                          <a:pt x="11455" y="9461"/>
                        </a:cubicBezTo>
                        <a:cubicBezTo>
                          <a:pt x="11455" y="9443"/>
                          <a:pt x="11462" y="9421"/>
                          <a:pt x="11478" y="9391"/>
                        </a:cubicBezTo>
                        <a:cubicBezTo>
                          <a:pt x="11479" y="9390"/>
                          <a:pt x="11481" y="9388"/>
                          <a:pt x="11481" y="9386"/>
                        </a:cubicBezTo>
                        <a:cubicBezTo>
                          <a:pt x="11616" y="8970"/>
                          <a:pt x="11936" y="8046"/>
                          <a:pt x="12458" y="6575"/>
                        </a:cubicBezTo>
                        <a:cubicBezTo>
                          <a:pt x="12491" y="6482"/>
                          <a:pt x="12488" y="6497"/>
                          <a:pt x="12520" y="6406"/>
                        </a:cubicBezTo>
                        <a:cubicBezTo>
                          <a:pt x="12571" y="6264"/>
                          <a:pt x="12612" y="6156"/>
                          <a:pt x="12662" y="6016"/>
                        </a:cubicBezTo>
                        <a:cubicBezTo>
                          <a:pt x="13110" y="4761"/>
                          <a:pt x="13556" y="3514"/>
                          <a:pt x="13568" y="3503"/>
                        </a:cubicBezTo>
                        <a:cubicBezTo>
                          <a:pt x="13581" y="3491"/>
                          <a:pt x="13611" y="3491"/>
                          <a:pt x="13648" y="3501"/>
                        </a:cubicBezTo>
                        <a:cubicBezTo>
                          <a:pt x="13691" y="3460"/>
                          <a:pt x="13713" y="3407"/>
                          <a:pt x="13710" y="3331"/>
                        </a:cubicBezTo>
                        <a:cubicBezTo>
                          <a:pt x="13701" y="3276"/>
                          <a:pt x="13694" y="3238"/>
                          <a:pt x="13683" y="3173"/>
                        </a:cubicBezTo>
                        <a:lnTo>
                          <a:pt x="13681" y="3165"/>
                        </a:lnTo>
                        <a:lnTo>
                          <a:pt x="13636" y="2974"/>
                        </a:lnTo>
                        <a:close/>
                        <a:moveTo>
                          <a:pt x="12005" y="3143"/>
                        </a:moveTo>
                        <a:cubicBezTo>
                          <a:pt x="11769" y="4603"/>
                          <a:pt x="11513" y="6168"/>
                          <a:pt x="11271" y="7630"/>
                        </a:cubicBezTo>
                        <a:cubicBezTo>
                          <a:pt x="11271" y="7631"/>
                          <a:pt x="11268" y="7642"/>
                          <a:pt x="11268" y="7643"/>
                        </a:cubicBezTo>
                        <a:cubicBezTo>
                          <a:pt x="11259" y="7702"/>
                          <a:pt x="11236" y="7846"/>
                          <a:pt x="11218" y="7963"/>
                        </a:cubicBezTo>
                        <a:cubicBezTo>
                          <a:pt x="11200" y="8081"/>
                          <a:pt x="11177" y="8234"/>
                          <a:pt x="11165" y="8305"/>
                        </a:cubicBezTo>
                        <a:cubicBezTo>
                          <a:pt x="11151" y="8380"/>
                          <a:pt x="11156" y="8392"/>
                          <a:pt x="11171" y="8380"/>
                        </a:cubicBezTo>
                        <a:cubicBezTo>
                          <a:pt x="11291" y="7614"/>
                          <a:pt x="11421" y="6775"/>
                          <a:pt x="11585" y="5758"/>
                        </a:cubicBezTo>
                        <a:cubicBezTo>
                          <a:pt x="11796" y="4445"/>
                          <a:pt x="11858" y="4063"/>
                          <a:pt x="12005" y="3143"/>
                        </a:cubicBezTo>
                        <a:close/>
                        <a:moveTo>
                          <a:pt x="11200" y="10701"/>
                        </a:moveTo>
                        <a:lnTo>
                          <a:pt x="11182" y="10709"/>
                        </a:lnTo>
                        <a:lnTo>
                          <a:pt x="11327" y="10787"/>
                        </a:lnTo>
                        <a:cubicBezTo>
                          <a:pt x="11269" y="10753"/>
                          <a:pt x="11203" y="10716"/>
                          <a:pt x="11203" y="10709"/>
                        </a:cubicBezTo>
                        <a:cubicBezTo>
                          <a:pt x="11203" y="10709"/>
                          <a:pt x="11206" y="10707"/>
                          <a:pt x="11206" y="10707"/>
                        </a:cubicBezTo>
                        <a:cubicBezTo>
                          <a:pt x="11206" y="10706"/>
                          <a:pt x="11204" y="10703"/>
                          <a:pt x="11200" y="10701"/>
                        </a:cubicBezTo>
                        <a:close/>
                        <a:moveTo>
                          <a:pt x="9395" y="12673"/>
                        </a:moveTo>
                        <a:cubicBezTo>
                          <a:pt x="9402" y="12675"/>
                          <a:pt x="9408" y="12680"/>
                          <a:pt x="9412" y="12687"/>
                        </a:cubicBezTo>
                        <a:cubicBezTo>
                          <a:pt x="9421" y="12700"/>
                          <a:pt x="9418" y="12716"/>
                          <a:pt x="9403" y="12724"/>
                        </a:cubicBezTo>
                        <a:cubicBezTo>
                          <a:pt x="9389" y="12732"/>
                          <a:pt x="9371" y="12729"/>
                          <a:pt x="9362" y="12716"/>
                        </a:cubicBezTo>
                        <a:cubicBezTo>
                          <a:pt x="9353" y="12703"/>
                          <a:pt x="9357" y="12686"/>
                          <a:pt x="9371" y="12678"/>
                        </a:cubicBezTo>
                        <a:cubicBezTo>
                          <a:pt x="9378" y="12674"/>
                          <a:pt x="9387" y="12671"/>
                          <a:pt x="9395" y="12673"/>
                        </a:cubicBezTo>
                        <a:close/>
                        <a:moveTo>
                          <a:pt x="1572" y="15565"/>
                        </a:moveTo>
                        <a:cubicBezTo>
                          <a:pt x="1561" y="15561"/>
                          <a:pt x="1547" y="15567"/>
                          <a:pt x="1536" y="15570"/>
                        </a:cubicBezTo>
                        <a:cubicBezTo>
                          <a:pt x="1531" y="15572"/>
                          <a:pt x="1514" y="15581"/>
                          <a:pt x="1509" y="15583"/>
                        </a:cubicBezTo>
                        <a:cubicBezTo>
                          <a:pt x="1499" y="15592"/>
                          <a:pt x="1489" y="15602"/>
                          <a:pt x="1483" y="15616"/>
                        </a:cubicBezTo>
                        <a:cubicBezTo>
                          <a:pt x="1522" y="15595"/>
                          <a:pt x="1532" y="15585"/>
                          <a:pt x="1572" y="15565"/>
                        </a:cubicBezTo>
                        <a:close/>
                        <a:moveTo>
                          <a:pt x="1379" y="15651"/>
                        </a:moveTo>
                        <a:cubicBezTo>
                          <a:pt x="1371" y="15655"/>
                          <a:pt x="1334" y="15676"/>
                          <a:pt x="1326" y="15680"/>
                        </a:cubicBezTo>
                        <a:cubicBezTo>
                          <a:pt x="1311" y="15691"/>
                          <a:pt x="1294" y="15701"/>
                          <a:pt x="1281" y="15718"/>
                        </a:cubicBezTo>
                        <a:cubicBezTo>
                          <a:pt x="1278" y="15722"/>
                          <a:pt x="1276" y="15726"/>
                          <a:pt x="1273" y="15729"/>
                        </a:cubicBezTo>
                        <a:cubicBezTo>
                          <a:pt x="1338" y="15694"/>
                          <a:pt x="1333" y="15692"/>
                          <a:pt x="1403" y="15656"/>
                        </a:cubicBezTo>
                        <a:cubicBezTo>
                          <a:pt x="1396" y="15652"/>
                          <a:pt x="1388" y="15650"/>
                          <a:pt x="1379" y="15651"/>
                        </a:cubicBezTo>
                        <a:close/>
                        <a:moveTo>
                          <a:pt x="1157" y="15788"/>
                        </a:moveTo>
                        <a:cubicBezTo>
                          <a:pt x="1149" y="15789"/>
                          <a:pt x="1139" y="15793"/>
                          <a:pt x="1131" y="15801"/>
                        </a:cubicBezTo>
                        <a:cubicBezTo>
                          <a:pt x="1141" y="15796"/>
                          <a:pt x="1146" y="15794"/>
                          <a:pt x="1157" y="15788"/>
                        </a:cubicBezTo>
                        <a:close/>
                        <a:moveTo>
                          <a:pt x="962" y="15866"/>
                        </a:moveTo>
                        <a:cubicBezTo>
                          <a:pt x="943" y="15876"/>
                          <a:pt x="924" y="15886"/>
                          <a:pt x="906" y="15895"/>
                        </a:cubicBezTo>
                        <a:cubicBezTo>
                          <a:pt x="907" y="15906"/>
                          <a:pt x="893" y="15919"/>
                          <a:pt x="876" y="15936"/>
                        </a:cubicBezTo>
                        <a:cubicBezTo>
                          <a:pt x="916" y="15914"/>
                          <a:pt x="956" y="15896"/>
                          <a:pt x="1003" y="15871"/>
                        </a:cubicBezTo>
                        <a:cubicBezTo>
                          <a:pt x="995" y="15871"/>
                          <a:pt x="987" y="15872"/>
                          <a:pt x="977" y="15869"/>
                        </a:cubicBezTo>
                        <a:cubicBezTo>
                          <a:pt x="969" y="15866"/>
                          <a:pt x="969" y="15867"/>
                          <a:pt x="962" y="15866"/>
                        </a:cubicBezTo>
                        <a:close/>
                        <a:moveTo>
                          <a:pt x="426" y="16173"/>
                        </a:moveTo>
                        <a:cubicBezTo>
                          <a:pt x="373" y="16194"/>
                          <a:pt x="326" y="16216"/>
                          <a:pt x="266" y="16237"/>
                        </a:cubicBezTo>
                        <a:cubicBezTo>
                          <a:pt x="63" y="16308"/>
                          <a:pt x="11" y="16337"/>
                          <a:pt x="0" y="16409"/>
                        </a:cubicBezTo>
                        <a:cubicBezTo>
                          <a:pt x="-2" y="16477"/>
                          <a:pt x="22" y="16567"/>
                          <a:pt x="68" y="16657"/>
                        </a:cubicBezTo>
                        <a:cubicBezTo>
                          <a:pt x="131" y="16765"/>
                          <a:pt x="237" y="16894"/>
                          <a:pt x="393" y="17044"/>
                        </a:cubicBezTo>
                        <a:cubicBezTo>
                          <a:pt x="470" y="17116"/>
                          <a:pt x="553" y="17191"/>
                          <a:pt x="651" y="17273"/>
                        </a:cubicBezTo>
                        <a:cubicBezTo>
                          <a:pt x="667" y="17286"/>
                          <a:pt x="681" y="17299"/>
                          <a:pt x="698" y="17313"/>
                        </a:cubicBezTo>
                        <a:cubicBezTo>
                          <a:pt x="827" y="17419"/>
                          <a:pt x="974" y="17533"/>
                          <a:pt x="1133" y="17652"/>
                        </a:cubicBezTo>
                        <a:cubicBezTo>
                          <a:pt x="1226" y="17722"/>
                          <a:pt x="1345" y="17802"/>
                          <a:pt x="1450" y="17878"/>
                        </a:cubicBezTo>
                        <a:cubicBezTo>
                          <a:pt x="1934" y="18223"/>
                          <a:pt x="2503" y="18600"/>
                          <a:pt x="3131" y="18983"/>
                        </a:cubicBezTo>
                        <a:cubicBezTo>
                          <a:pt x="3185" y="19016"/>
                          <a:pt x="3237" y="19048"/>
                          <a:pt x="3291" y="19080"/>
                        </a:cubicBezTo>
                        <a:cubicBezTo>
                          <a:pt x="3435" y="19167"/>
                          <a:pt x="3581" y="19254"/>
                          <a:pt x="3729" y="19341"/>
                        </a:cubicBezTo>
                        <a:cubicBezTo>
                          <a:pt x="4412" y="19734"/>
                          <a:pt x="5117" y="20110"/>
                          <a:pt x="5786" y="20441"/>
                        </a:cubicBezTo>
                        <a:cubicBezTo>
                          <a:pt x="6645" y="20853"/>
                          <a:pt x="7589" y="21262"/>
                          <a:pt x="8033" y="21402"/>
                        </a:cubicBezTo>
                        <a:cubicBezTo>
                          <a:pt x="8500" y="21548"/>
                          <a:pt x="8884" y="21598"/>
                          <a:pt x="9016" y="21533"/>
                        </a:cubicBezTo>
                        <a:cubicBezTo>
                          <a:pt x="9065" y="21483"/>
                          <a:pt x="9115" y="21228"/>
                          <a:pt x="9078" y="21219"/>
                        </a:cubicBezTo>
                        <a:cubicBezTo>
                          <a:pt x="9078" y="21220"/>
                          <a:pt x="9072" y="21256"/>
                          <a:pt x="9072" y="21256"/>
                        </a:cubicBezTo>
                        <a:cubicBezTo>
                          <a:pt x="9061" y="21267"/>
                          <a:pt x="9016" y="21223"/>
                          <a:pt x="8974" y="21157"/>
                        </a:cubicBezTo>
                        <a:cubicBezTo>
                          <a:pt x="8862" y="20980"/>
                          <a:pt x="8239" y="20431"/>
                          <a:pt x="7749" y="20075"/>
                        </a:cubicBezTo>
                        <a:cubicBezTo>
                          <a:pt x="7047" y="19566"/>
                          <a:pt x="6213" y="19032"/>
                          <a:pt x="5348" y="18529"/>
                        </a:cubicBezTo>
                        <a:cubicBezTo>
                          <a:pt x="5348" y="18528"/>
                          <a:pt x="5346" y="18526"/>
                          <a:pt x="5345" y="18526"/>
                        </a:cubicBezTo>
                        <a:cubicBezTo>
                          <a:pt x="5345" y="18526"/>
                          <a:pt x="5343" y="18527"/>
                          <a:pt x="5342" y="18526"/>
                        </a:cubicBezTo>
                        <a:cubicBezTo>
                          <a:pt x="4557" y="18070"/>
                          <a:pt x="3754" y="17644"/>
                          <a:pt x="3001" y="17283"/>
                        </a:cubicBezTo>
                        <a:cubicBezTo>
                          <a:pt x="2825" y="17201"/>
                          <a:pt x="2651" y="17118"/>
                          <a:pt x="2433" y="17020"/>
                        </a:cubicBezTo>
                        <a:cubicBezTo>
                          <a:pt x="2425" y="17016"/>
                          <a:pt x="2417" y="17012"/>
                          <a:pt x="2409" y="17009"/>
                        </a:cubicBezTo>
                        <a:cubicBezTo>
                          <a:pt x="2386" y="16998"/>
                          <a:pt x="2376" y="16995"/>
                          <a:pt x="2353" y="16985"/>
                        </a:cubicBezTo>
                        <a:cubicBezTo>
                          <a:pt x="2179" y="16907"/>
                          <a:pt x="2063" y="16859"/>
                          <a:pt x="1924" y="16799"/>
                        </a:cubicBezTo>
                        <a:cubicBezTo>
                          <a:pt x="1694" y="16704"/>
                          <a:pt x="1474" y="16616"/>
                          <a:pt x="1270" y="16544"/>
                        </a:cubicBezTo>
                        <a:cubicBezTo>
                          <a:pt x="891" y="16409"/>
                          <a:pt x="512" y="16307"/>
                          <a:pt x="385" y="16307"/>
                        </a:cubicBezTo>
                        <a:cubicBezTo>
                          <a:pt x="327" y="16307"/>
                          <a:pt x="303" y="16294"/>
                          <a:pt x="305" y="16272"/>
                        </a:cubicBezTo>
                        <a:cubicBezTo>
                          <a:pt x="304" y="16271"/>
                          <a:pt x="293" y="16270"/>
                          <a:pt x="293" y="16269"/>
                        </a:cubicBezTo>
                        <a:cubicBezTo>
                          <a:pt x="286" y="16264"/>
                          <a:pt x="301" y="16249"/>
                          <a:pt x="331" y="16229"/>
                        </a:cubicBezTo>
                        <a:cubicBezTo>
                          <a:pt x="332" y="16228"/>
                          <a:pt x="334" y="16227"/>
                          <a:pt x="334" y="16226"/>
                        </a:cubicBezTo>
                        <a:cubicBezTo>
                          <a:pt x="335" y="16226"/>
                          <a:pt x="346" y="16221"/>
                          <a:pt x="346" y="16221"/>
                        </a:cubicBezTo>
                        <a:cubicBezTo>
                          <a:pt x="368" y="16207"/>
                          <a:pt x="389" y="16193"/>
                          <a:pt x="426" y="16173"/>
                        </a:cubicBezTo>
                        <a:close/>
                      </a:path>
                    </a:pathLst>
                  </a:cu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" name="線條">
                    <a:extLst>
                      <a:ext uri="{FF2B5EF4-FFF2-40B4-BE49-F238E27FC236}">
                        <a16:creationId xmlns:a16="http://schemas.microsoft.com/office/drawing/2014/main" id="{E8838944-DC69-4B8F-A5E9-968F5AB42968}"/>
                      </a:ext>
                    </a:extLst>
                  </p:cNvPr>
                  <p:cNvSpPr/>
                  <p:nvPr/>
                </p:nvSpPr>
                <p:spPr>
                  <a:xfrm flipV="1">
                    <a:off x="1823319" y="766706"/>
                    <a:ext cx="472606" cy="313114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1" name="線條">
                    <a:extLst>
                      <a:ext uri="{FF2B5EF4-FFF2-40B4-BE49-F238E27FC236}">
                        <a16:creationId xmlns:a16="http://schemas.microsoft.com/office/drawing/2014/main" id="{7451BFEE-FD66-4A8B-89D3-F2A80261BBC4}"/>
                      </a:ext>
                    </a:extLst>
                  </p:cNvPr>
                  <p:cNvSpPr/>
                  <p:nvPr/>
                </p:nvSpPr>
                <p:spPr>
                  <a:xfrm flipV="1">
                    <a:off x="676718" y="1549060"/>
                    <a:ext cx="2765810" cy="158556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15" name="群組">
                  <a:extLst>
                    <a:ext uri="{FF2B5EF4-FFF2-40B4-BE49-F238E27FC236}">
                      <a16:creationId xmlns:a16="http://schemas.microsoft.com/office/drawing/2014/main" id="{0992689B-4A68-4D8F-8725-83A93F65F6CE}"/>
                    </a:ext>
                  </a:extLst>
                </p:cNvPr>
                <p:cNvGrpSpPr/>
                <p:nvPr/>
              </p:nvGrpSpPr>
              <p:grpSpPr>
                <a:xfrm rot="5654136">
                  <a:off x="618303" y="737308"/>
                  <a:ext cx="2893195" cy="3181217"/>
                  <a:chOff x="613169" y="751198"/>
                  <a:chExt cx="2893193" cy="3181215"/>
                </a:xfrm>
              </p:grpSpPr>
              <p:pic>
                <p:nvPicPr>
                  <p:cNvPr id="16" name="截圖 2023-09-08 17.16.59.png" descr="截圖 2023-09-08 17.16.59.png">
                    <a:extLst>
                      <a:ext uri="{FF2B5EF4-FFF2-40B4-BE49-F238E27FC236}">
                        <a16:creationId xmlns:a16="http://schemas.microsoft.com/office/drawing/2014/main" id="{170CC15E-8186-45FC-94E7-DFB7184C8D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l="8391" t="18526" r="60600" b="6863"/>
                  <a:stretch>
                    <a:fillRect/>
                  </a:stretch>
                </p:blipFill>
                <p:spPr>
                  <a:xfrm>
                    <a:off x="613169" y="751198"/>
                    <a:ext cx="2893193" cy="31812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8" h="21561" extrusionOk="0">
                        <a:moveTo>
                          <a:pt x="12751" y="1"/>
                        </a:moveTo>
                        <a:cubicBezTo>
                          <a:pt x="12514" y="14"/>
                          <a:pt x="12494" y="24"/>
                          <a:pt x="12479" y="144"/>
                        </a:cubicBezTo>
                        <a:cubicBezTo>
                          <a:pt x="12478" y="147"/>
                          <a:pt x="12473" y="175"/>
                          <a:pt x="12473" y="179"/>
                        </a:cubicBezTo>
                        <a:lnTo>
                          <a:pt x="12473" y="198"/>
                        </a:lnTo>
                        <a:cubicBezTo>
                          <a:pt x="12469" y="246"/>
                          <a:pt x="12469" y="285"/>
                          <a:pt x="12473" y="313"/>
                        </a:cubicBezTo>
                        <a:cubicBezTo>
                          <a:pt x="12473" y="313"/>
                          <a:pt x="12476" y="305"/>
                          <a:pt x="12476" y="305"/>
                        </a:cubicBezTo>
                        <a:cubicBezTo>
                          <a:pt x="12486" y="295"/>
                          <a:pt x="12536" y="345"/>
                          <a:pt x="12591" y="416"/>
                        </a:cubicBezTo>
                        <a:cubicBezTo>
                          <a:pt x="12634" y="456"/>
                          <a:pt x="12681" y="508"/>
                          <a:pt x="12722" y="563"/>
                        </a:cubicBezTo>
                        <a:cubicBezTo>
                          <a:pt x="12780" y="627"/>
                          <a:pt x="12849" y="697"/>
                          <a:pt x="12929" y="771"/>
                        </a:cubicBezTo>
                        <a:cubicBezTo>
                          <a:pt x="13004" y="829"/>
                          <a:pt x="13074" y="880"/>
                          <a:pt x="13160" y="954"/>
                        </a:cubicBezTo>
                        <a:cubicBezTo>
                          <a:pt x="14767" y="2326"/>
                          <a:pt x="18893" y="4617"/>
                          <a:pt x="20645" y="5109"/>
                        </a:cubicBezTo>
                        <a:cubicBezTo>
                          <a:pt x="20705" y="5126"/>
                          <a:pt x="20762" y="5145"/>
                          <a:pt x="20814" y="5163"/>
                        </a:cubicBezTo>
                        <a:cubicBezTo>
                          <a:pt x="20817" y="5164"/>
                          <a:pt x="20820" y="5165"/>
                          <a:pt x="20823" y="5166"/>
                        </a:cubicBezTo>
                        <a:cubicBezTo>
                          <a:pt x="20857" y="5175"/>
                          <a:pt x="20900" y="5191"/>
                          <a:pt x="20932" y="5198"/>
                        </a:cubicBezTo>
                        <a:cubicBezTo>
                          <a:pt x="21095" y="5235"/>
                          <a:pt x="21231" y="5275"/>
                          <a:pt x="21237" y="5287"/>
                        </a:cubicBezTo>
                        <a:cubicBezTo>
                          <a:pt x="21242" y="5296"/>
                          <a:pt x="20044" y="5928"/>
                          <a:pt x="18597" y="6686"/>
                        </a:cubicBezTo>
                        <a:cubicBezTo>
                          <a:pt x="17936" y="7035"/>
                          <a:pt x="17327" y="7361"/>
                          <a:pt x="16519" y="7780"/>
                        </a:cubicBezTo>
                        <a:cubicBezTo>
                          <a:pt x="15092" y="8521"/>
                          <a:pt x="14759" y="8688"/>
                          <a:pt x="13911" y="9125"/>
                        </a:cubicBezTo>
                        <a:cubicBezTo>
                          <a:pt x="13495" y="9341"/>
                          <a:pt x="13194" y="9496"/>
                          <a:pt x="12870" y="9663"/>
                        </a:cubicBezTo>
                        <a:cubicBezTo>
                          <a:pt x="12703" y="9748"/>
                          <a:pt x="11916" y="10155"/>
                          <a:pt x="11913" y="10155"/>
                        </a:cubicBezTo>
                        <a:cubicBezTo>
                          <a:pt x="11912" y="10155"/>
                          <a:pt x="11909" y="10153"/>
                          <a:pt x="11908" y="10153"/>
                        </a:cubicBezTo>
                        <a:cubicBezTo>
                          <a:pt x="11854" y="10179"/>
                          <a:pt x="11645" y="10287"/>
                          <a:pt x="11600" y="10309"/>
                        </a:cubicBezTo>
                        <a:lnTo>
                          <a:pt x="11632" y="10338"/>
                        </a:lnTo>
                        <a:cubicBezTo>
                          <a:pt x="11647" y="10351"/>
                          <a:pt x="11657" y="10366"/>
                          <a:pt x="11665" y="10381"/>
                        </a:cubicBezTo>
                        <a:cubicBezTo>
                          <a:pt x="11670" y="10378"/>
                          <a:pt x="11678" y="10372"/>
                          <a:pt x="11680" y="10371"/>
                        </a:cubicBezTo>
                        <a:cubicBezTo>
                          <a:pt x="11683" y="10365"/>
                          <a:pt x="11688" y="10360"/>
                          <a:pt x="11691" y="10354"/>
                        </a:cubicBezTo>
                        <a:cubicBezTo>
                          <a:pt x="11720" y="10308"/>
                          <a:pt x="11964" y="10168"/>
                          <a:pt x="12233" y="10042"/>
                        </a:cubicBezTo>
                        <a:cubicBezTo>
                          <a:pt x="12238" y="10040"/>
                          <a:pt x="12246" y="10037"/>
                          <a:pt x="12251" y="10034"/>
                        </a:cubicBezTo>
                        <a:cubicBezTo>
                          <a:pt x="12252" y="10034"/>
                          <a:pt x="12253" y="10032"/>
                          <a:pt x="12254" y="10032"/>
                        </a:cubicBezTo>
                        <a:cubicBezTo>
                          <a:pt x="12619" y="9831"/>
                          <a:pt x="13121" y="9564"/>
                          <a:pt x="13675" y="9276"/>
                        </a:cubicBezTo>
                        <a:cubicBezTo>
                          <a:pt x="19032" y="6487"/>
                          <a:pt x="20725" y="5610"/>
                          <a:pt x="21240" y="5359"/>
                        </a:cubicBezTo>
                        <a:cubicBezTo>
                          <a:pt x="21345" y="5298"/>
                          <a:pt x="21440" y="5247"/>
                          <a:pt x="21474" y="5241"/>
                        </a:cubicBezTo>
                        <a:cubicBezTo>
                          <a:pt x="21575" y="5224"/>
                          <a:pt x="21598" y="5129"/>
                          <a:pt x="21560" y="5007"/>
                        </a:cubicBezTo>
                        <a:cubicBezTo>
                          <a:pt x="21441" y="4719"/>
                          <a:pt x="20908" y="4230"/>
                          <a:pt x="20115" y="3657"/>
                        </a:cubicBezTo>
                        <a:cubicBezTo>
                          <a:pt x="20115" y="3656"/>
                          <a:pt x="20113" y="3657"/>
                          <a:pt x="20112" y="3657"/>
                        </a:cubicBezTo>
                        <a:cubicBezTo>
                          <a:pt x="19923" y="3521"/>
                          <a:pt x="19715" y="3378"/>
                          <a:pt x="19500" y="3234"/>
                        </a:cubicBezTo>
                        <a:cubicBezTo>
                          <a:pt x="19473" y="3216"/>
                          <a:pt x="19447" y="3199"/>
                          <a:pt x="19420" y="3181"/>
                        </a:cubicBezTo>
                        <a:cubicBezTo>
                          <a:pt x="19418" y="3179"/>
                          <a:pt x="19416" y="3179"/>
                          <a:pt x="19414" y="3178"/>
                        </a:cubicBezTo>
                        <a:cubicBezTo>
                          <a:pt x="19203" y="3038"/>
                          <a:pt x="18980" y="2896"/>
                          <a:pt x="18751" y="2753"/>
                        </a:cubicBezTo>
                        <a:cubicBezTo>
                          <a:pt x="18700" y="2722"/>
                          <a:pt x="18651" y="2690"/>
                          <a:pt x="18600" y="2659"/>
                        </a:cubicBezTo>
                        <a:cubicBezTo>
                          <a:pt x="18403" y="2537"/>
                          <a:pt x="18196" y="2414"/>
                          <a:pt x="17990" y="2293"/>
                        </a:cubicBezTo>
                        <a:cubicBezTo>
                          <a:pt x="17859" y="2216"/>
                          <a:pt x="17729" y="2141"/>
                          <a:pt x="17594" y="2064"/>
                        </a:cubicBezTo>
                        <a:cubicBezTo>
                          <a:pt x="17449" y="1982"/>
                          <a:pt x="17302" y="1900"/>
                          <a:pt x="17155" y="1820"/>
                        </a:cubicBezTo>
                        <a:cubicBezTo>
                          <a:pt x="16892" y="1675"/>
                          <a:pt x="16625" y="1531"/>
                          <a:pt x="16353" y="1392"/>
                        </a:cubicBezTo>
                        <a:cubicBezTo>
                          <a:pt x="16304" y="1367"/>
                          <a:pt x="16254" y="1341"/>
                          <a:pt x="16205" y="1317"/>
                        </a:cubicBezTo>
                        <a:cubicBezTo>
                          <a:pt x="15796" y="1109"/>
                          <a:pt x="15410" y="922"/>
                          <a:pt x="15054" y="760"/>
                        </a:cubicBezTo>
                        <a:cubicBezTo>
                          <a:pt x="14872" y="677"/>
                          <a:pt x="14699" y="601"/>
                          <a:pt x="14533" y="531"/>
                        </a:cubicBezTo>
                        <a:cubicBezTo>
                          <a:pt x="14530" y="530"/>
                          <a:pt x="14527" y="530"/>
                          <a:pt x="14524" y="529"/>
                        </a:cubicBezTo>
                        <a:cubicBezTo>
                          <a:pt x="14523" y="528"/>
                          <a:pt x="14522" y="526"/>
                          <a:pt x="14521" y="526"/>
                        </a:cubicBezTo>
                        <a:cubicBezTo>
                          <a:pt x="14354" y="455"/>
                          <a:pt x="14197" y="392"/>
                          <a:pt x="14048" y="335"/>
                        </a:cubicBezTo>
                        <a:cubicBezTo>
                          <a:pt x="13919" y="286"/>
                          <a:pt x="13801" y="244"/>
                          <a:pt x="13686" y="206"/>
                        </a:cubicBezTo>
                        <a:cubicBezTo>
                          <a:pt x="13662" y="198"/>
                          <a:pt x="13636" y="189"/>
                          <a:pt x="13612" y="182"/>
                        </a:cubicBezTo>
                        <a:cubicBezTo>
                          <a:pt x="13507" y="147"/>
                          <a:pt x="13411" y="117"/>
                          <a:pt x="13319" y="93"/>
                        </a:cubicBezTo>
                        <a:cubicBezTo>
                          <a:pt x="13300" y="88"/>
                          <a:pt x="13279" y="81"/>
                          <a:pt x="13260" y="77"/>
                        </a:cubicBezTo>
                        <a:cubicBezTo>
                          <a:pt x="13154" y="49"/>
                          <a:pt x="13057" y="30"/>
                          <a:pt x="12973" y="17"/>
                        </a:cubicBezTo>
                        <a:cubicBezTo>
                          <a:pt x="12887" y="5"/>
                          <a:pt x="12813" y="-2"/>
                          <a:pt x="12751" y="1"/>
                        </a:cubicBezTo>
                        <a:close/>
                        <a:moveTo>
                          <a:pt x="13636" y="2974"/>
                        </a:moveTo>
                        <a:lnTo>
                          <a:pt x="13447" y="3135"/>
                        </a:lnTo>
                        <a:lnTo>
                          <a:pt x="13444" y="3140"/>
                        </a:lnTo>
                        <a:cubicBezTo>
                          <a:pt x="13443" y="3141"/>
                          <a:pt x="13442" y="3139"/>
                          <a:pt x="13441" y="3140"/>
                        </a:cubicBezTo>
                        <a:cubicBezTo>
                          <a:pt x="13317" y="3247"/>
                          <a:pt x="13277" y="3332"/>
                          <a:pt x="13325" y="3385"/>
                        </a:cubicBezTo>
                        <a:cubicBezTo>
                          <a:pt x="13328" y="3388"/>
                          <a:pt x="13325" y="3406"/>
                          <a:pt x="13325" y="3415"/>
                        </a:cubicBezTo>
                        <a:cubicBezTo>
                          <a:pt x="13351" y="3429"/>
                          <a:pt x="13368" y="3445"/>
                          <a:pt x="13367" y="3463"/>
                        </a:cubicBezTo>
                        <a:cubicBezTo>
                          <a:pt x="13366" y="3468"/>
                          <a:pt x="13175" y="4007"/>
                          <a:pt x="13139" y="4111"/>
                        </a:cubicBezTo>
                        <a:cubicBezTo>
                          <a:pt x="12974" y="4633"/>
                          <a:pt x="12709" y="5410"/>
                          <a:pt x="12334" y="6465"/>
                        </a:cubicBezTo>
                        <a:cubicBezTo>
                          <a:pt x="11655" y="8374"/>
                          <a:pt x="11376" y="9168"/>
                          <a:pt x="11242" y="9494"/>
                        </a:cubicBezTo>
                        <a:cubicBezTo>
                          <a:pt x="11132" y="9819"/>
                          <a:pt x="11007" y="10150"/>
                          <a:pt x="10922" y="10338"/>
                        </a:cubicBezTo>
                        <a:cubicBezTo>
                          <a:pt x="10921" y="10340"/>
                          <a:pt x="10920" y="10342"/>
                          <a:pt x="10919" y="10344"/>
                        </a:cubicBezTo>
                        <a:cubicBezTo>
                          <a:pt x="10919" y="10344"/>
                          <a:pt x="10907" y="10379"/>
                          <a:pt x="10907" y="10379"/>
                        </a:cubicBezTo>
                        <a:cubicBezTo>
                          <a:pt x="10905" y="10381"/>
                          <a:pt x="10904" y="10378"/>
                          <a:pt x="10901" y="10379"/>
                        </a:cubicBezTo>
                        <a:cubicBezTo>
                          <a:pt x="10882" y="10417"/>
                          <a:pt x="10864" y="10458"/>
                          <a:pt x="10851" y="10475"/>
                        </a:cubicBezTo>
                        <a:cubicBezTo>
                          <a:pt x="10802" y="10541"/>
                          <a:pt x="10771" y="10621"/>
                          <a:pt x="10786" y="10656"/>
                        </a:cubicBezTo>
                        <a:cubicBezTo>
                          <a:pt x="10804" y="10698"/>
                          <a:pt x="10749" y="10745"/>
                          <a:pt x="10614" y="10804"/>
                        </a:cubicBezTo>
                        <a:cubicBezTo>
                          <a:pt x="10203" y="10981"/>
                          <a:pt x="10042" y="11083"/>
                          <a:pt x="8477" y="12127"/>
                        </a:cubicBezTo>
                        <a:cubicBezTo>
                          <a:pt x="7991" y="12451"/>
                          <a:pt x="7898" y="12500"/>
                          <a:pt x="7849" y="12447"/>
                        </a:cubicBezTo>
                        <a:cubicBezTo>
                          <a:pt x="7802" y="12395"/>
                          <a:pt x="7770" y="12419"/>
                          <a:pt x="7657" y="12598"/>
                        </a:cubicBezTo>
                        <a:cubicBezTo>
                          <a:pt x="7657" y="12598"/>
                          <a:pt x="7657" y="12600"/>
                          <a:pt x="7657" y="12600"/>
                        </a:cubicBezTo>
                        <a:cubicBezTo>
                          <a:pt x="7648" y="12640"/>
                          <a:pt x="7628" y="12685"/>
                          <a:pt x="7604" y="12727"/>
                        </a:cubicBezTo>
                        <a:cubicBezTo>
                          <a:pt x="7518" y="12872"/>
                          <a:pt x="7527" y="12880"/>
                          <a:pt x="7702" y="12837"/>
                        </a:cubicBezTo>
                        <a:cubicBezTo>
                          <a:pt x="7806" y="12812"/>
                          <a:pt x="7940" y="12792"/>
                          <a:pt x="7997" y="12791"/>
                        </a:cubicBezTo>
                        <a:cubicBezTo>
                          <a:pt x="8055" y="12791"/>
                          <a:pt x="8084" y="12760"/>
                          <a:pt x="8060" y="12724"/>
                        </a:cubicBezTo>
                        <a:cubicBezTo>
                          <a:pt x="8058" y="12722"/>
                          <a:pt x="8060" y="12719"/>
                          <a:pt x="8060" y="12716"/>
                        </a:cubicBezTo>
                        <a:cubicBezTo>
                          <a:pt x="8045" y="12701"/>
                          <a:pt x="8027" y="12684"/>
                          <a:pt x="8027" y="12676"/>
                        </a:cubicBezTo>
                        <a:cubicBezTo>
                          <a:pt x="8027" y="12675"/>
                          <a:pt x="8036" y="12668"/>
                          <a:pt x="8036" y="12668"/>
                        </a:cubicBezTo>
                        <a:cubicBezTo>
                          <a:pt x="8034" y="12653"/>
                          <a:pt x="8043" y="12642"/>
                          <a:pt x="8060" y="12627"/>
                        </a:cubicBezTo>
                        <a:cubicBezTo>
                          <a:pt x="8081" y="12609"/>
                          <a:pt x="8523" y="12311"/>
                          <a:pt x="9042" y="11966"/>
                        </a:cubicBezTo>
                        <a:cubicBezTo>
                          <a:pt x="9189" y="11868"/>
                          <a:pt x="9279" y="11811"/>
                          <a:pt x="9398" y="11734"/>
                        </a:cubicBezTo>
                        <a:cubicBezTo>
                          <a:pt x="9461" y="11691"/>
                          <a:pt x="9499" y="11668"/>
                          <a:pt x="9563" y="11624"/>
                        </a:cubicBezTo>
                        <a:cubicBezTo>
                          <a:pt x="9737" y="11506"/>
                          <a:pt x="9888" y="11409"/>
                          <a:pt x="9901" y="11409"/>
                        </a:cubicBezTo>
                        <a:cubicBezTo>
                          <a:pt x="9904" y="11409"/>
                          <a:pt x="9904" y="11411"/>
                          <a:pt x="9907" y="11412"/>
                        </a:cubicBezTo>
                        <a:cubicBezTo>
                          <a:pt x="9966" y="11378"/>
                          <a:pt x="10006" y="11357"/>
                          <a:pt x="10010" y="11360"/>
                        </a:cubicBezTo>
                        <a:cubicBezTo>
                          <a:pt x="10013" y="11363"/>
                          <a:pt x="9964" y="11410"/>
                          <a:pt x="9927" y="11447"/>
                        </a:cubicBezTo>
                        <a:cubicBezTo>
                          <a:pt x="9912" y="11485"/>
                          <a:pt x="9845" y="11554"/>
                          <a:pt x="9711" y="11670"/>
                        </a:cubicBezTo>
                        <a:cubicBezTo>
                          <a:pt x="9574" y="11788"/>
                          <a:pt x="8917" y="12377"/>
                          <a:pt x="8365" y="12869"/>
                        </a:cubicBezTo>
                        <a:cubicBezTo>
                          <a:pt x="8250" y="12971"/>
                          <a:pt x="8192" y="13026"/>
                          <a:pt x="8069" y="13136"/>
                        </a:cubicBezTo>
                        <a:lnTo>
                          <a:pt x="7983" y="13214"/>
                        </a:lnTo>
                        <a:cubicBezTo>
                          <a:pt x="7525" y="13636"/>
                          <a:pt x="7084" y="14026"/>
                          <a:pt x="6716" y="14341"/>
                        </a:cubicBezTo>
                        <a:lnTo>
                          <a:pt x="6100" y="14889"/>
                        </a:lnTo>
                        <a:lnTo>
                          <a:pt x="6065" y="14860"/>
                        </a:lnTo>
                        <a:cubicBezTo>
                          <a:pt x="6059" y="14862"/>
                          <a:pt x="6049" y="14869"/>
                          <a:pt x="6047" y="14868"/>
                        </a:cubicBezTo>
                        <a:cubicBezTo>
                          <a:pt x="5997" y="14851"/>
                          <a:pt x="5914" y="14935"/>
                          <a:pt x="5863" y="15056"/>
                        </a:cubicBezTo>
                        <a:cubicBezTo>
                          <a:pt x="5813" y="15178"/>
                          <a:pt x="5802" y="15277"/>
                          <a:pt x="5840" y="15277"/>
                        </a:cubicBezTo>
                        <a:cubicBezTo>
                          <a:pt x="5991" y="15277"/>
                          <a:pt x="6270" y="15150"/>
                          <a:pt x="6287" y="15083"/>
                        </a:cubicBezTo>
                        <a:lnTo>
                          <a:pt x="6225" y="15021"/>
                        </a:lnTo>
                        <a:lnTo>
                          <a:pt x="7888" y="13545"/>
                        </a:lnTo>
                        <a:cubicBezTo>
                          <a:pt x="8024" y="13424"/>
                          <a:pt x="8101" y="13358"/>
                          <a:pt x="8225" y="13249"/>
                        </a:cubicBezTo>
                        <a:cubicBezTo>
                          <a:pt x="8383" y="13108"/>
                          <a:pt x="8558" y="12950"/>
                          <a:pt x="8684" y="12837"/>
                        </a:cubicBezTo>
                        <a:cubicBezTo>
                          <a:pt x="9061" y="12498"/>
                          <a:pt x="9264" y="12323"/>
                          <a:pt x="9368" y="12251"/>
                        </a:cubicBezTo>
                        <a:cubicBezTo>
                          <a:pt x="9486" y="12152"/>
                          <a:pt x="9571" y="12083"/>
                          <a:pt x="9575" y="12087"/>
                        </a:cubicBezTo>
                        <a:cubicBezTo>
                          <a:pt x="9576" y="12088"/>
                          <a:pt x="9469" y="12226"/>
                          <a:pt x="9451" y="12251"/>
                        </a:cubicBezTo>
                        <a:cubicBezTo>
                          <a:pt x="9424" y="12313"/>
                          <a:pt x="9328" y="12444"/>
                          <a:pt x="9131" y="12689"/>
                        </a:cubicBezTo>
                        <a:cubicBezTo>
                          <a:pt x="8933" y="12937"/>
                          <a:pt x="8749" y="13168"/>
                          <a:pt x="8723" y="13203"/>
                        </a:cubicBezTo>
                        <a:cubicBezTo>
                          <a:pt x="8697" y="13238"/>
                          <a:pt x="8554" y="13419"/>
                          <a:pt x="8406" y="13606"/>
                        </a:cubicBezTo>
                        <a:cubicBezTo>
                          <a:pt x="8258" y="13794"/>
                          <a:pt x="8095" y="14001"/>
                          <a:pt x="8045" y="14066"/>
                        </a:cubicBezTo>
                        <a:cubicBezTo>
                          <a:pt x="8002" y="14121"/>
                          <a:pt x="7920" y="14226"/>
                          <a:pt x="7847" y="14317"/>
                        </a:cubicBezTo>
                        <a:cubicBezTo>
                          <a:pt x="7743" y="14449"/>
                          <a:pt x="7665" y="14551"/>
                          <a:pt x="7559" y="14685"/>
                        </a:cubicBezTo>
                        <a:cubicBezTo>
                          <a:pt x="7272" y="15053"/>
                          <a:pt x="6991" y="15408"/>
                          <a:pt x="6713" y="15756"/>
                        </a:cubicBezTo>
                        <a:cubicBezTo>
                          <a:pt x="6067" y="16573"/>
                          <a:pt x="5531" y="17245"/>
                          <a:pt x="5422" y="17369"/>
                        </a:cubicBezTo>
                        <a:cubicBezTo>
                          <a:pt x="5417" y="17375"/>
                          <a:pt x="5378" y="17425"/>
                          <a:pt x="5375" y="17429"/>
                        </a:cubicBezTo>
                        <a:cubicBezTo>
                          <a:pt x="5316" y="17491"/>
                          <a:pt x="5314" y="17492"/>
                          <a:pt x="5257" y="17445"/>
                        </a:cubicBezTo>
                        <a:cubicBezTo>
                          <a:pt x="5177" y="17531"/>
                          <a:pt x="5090" y="17840"/>
                          <a:pt x="5147" y="17891"/>
                        </a:cubicBezTo>
                        <a:lnTo>
                          <a:pt x="5283" y="17768"/>
                        </a:lnTo>
                        <a:cubicBezTo>
                          <a:pt x="5394" y="17666"/>
                          <a:pt x="5556" y="17487"/>
                          <a:pt x="5727" y="17291"/>
                        </a:cubicBezTo>
                        <a:lnTo>
                          <a:pt x="7423" y="15150"/>
                        </a:lnTo>
                        <a:cubicBezTo>
                          <a:pt x="8078" y="14323"/>
                          <a:pt x="8570" y="13709"/>
                          <a:pt x="8900" y="13302"/>
                        </a:cubicBezTo>
                        <a:cubicBezTo>
                          <a:pt x="8978" y="13206"/>
                          <a:pt x="9090" y="13067"/>
                          <a:pt x="9122" y="13033"/>
                        </a:cubicBezTo>
                        <a:cubicBezTo>
                          <a:pt x="9272" y="12854"/>
                          <a:pt x="9377" y="12732"/>
                          <a:pt x="9383" y="12738"/>
                        </a:cubicBezTo>
                        <a:cubicBezTo>
                          <a:pt x="9400" y="12753"/>
                          <a:pt x="9097" y="13245"/>
                          <a:pt x="8521" y="14142"/>
                        </a:cubicBezTo>
                        <a:cubicBezTo>
                          <a:pt x="8175" y="14681"/>
                          <a:pt x="8018" y="14920"/>
                          <a:pt x="7855" y="15169"/>
                        </a:cubicBezTo>
                        <a:cubicBezTo>
                          <a:pt x="7807" y="15244"/>
                          <a:pt x="7751" y="15330"/>
                          <a:pt x="7716" y="15382"/>
                        </a:cubicBezTo>
                        <a:cubicBezTo>
                          <a:pt x="7697" y="15411"/>
                          <a:pt x="7587" y="15583"/>
                          <a:pt x="7583" y="15589"/>
                        </a:cubicBezTo>
                        <a:cubicBezTo>
                          <a:pt x="7532" y="15655"/>
                          <a:pt x="7528" y="15658"/>
                          <a:pt x="7450" y="15621"/>
                        </a:cubicBezTo>
                        <a:lnTo>
                          <a:pt x="7403" y="15597"/>
                        </a:lnTo>
                        <a:cubicBezTo>
                          <a:pt x="7384" y="15607"/>
                          <a:pt x="7373" y="15666"/>
                          <a:pt x="7364" y="15756"/>
                        </a:cubicBezTo>
                        <a:cubicBezTo>
                          <a:pt x="7363" y="15775"/>
                          <a:pt x="7363" y="15796"/>
                          <a:pt x="7361" y="15820"/>
                        </a:cubicBezTo>
                        <a:cubicBezTo>
                          <a:pt x="7364" y="15841"/>
                          <a:pt x="7364" y="15863"/>
                          <a:pt x="7367" y="15885"/>
                        </a:cubicBezTo>
                        <a:cubicBezTo>
                          <a:pt x="7586" y="15933"/>
                          <a:pt x="7760" y="15895"/>
                          <a:pt x="7781" y="15796"/>
                        </a:cubicBezTo>
                        <a:cubicBezTo>
                          <a:pt x="7771" y="15791"/>
                          <a:pt x="7759" y="15784"/>
                          <a:pt x="7752" y="15777"/>
                        </a:cubicBezTo>
                        <a:cubicBezTo>
                          <a:pt x="7751" y="15776"/>
                          <a:pt x="7753" y="15775"/>
                          <a:pt x="7752" y="15774"/>
                        </a:cubicBezTo>
                        <a:cubicBezTo>
                          <a:pt x="7750" y="15773"/>
                          <a:pt x="7745" y="15773"/>
                          <a:pt x="7743" y="15772"/>
                        </a:cubicBezTo>
                        <a:cubicBezTo>
                          <a:pt x="7741" y="15770"/>
                          <a:pt x="7743" y="15763"/>
                          <a:pt x="7743" y="15758"/>
                        </a:cubicBezTo>
                        <a:cubicBezTo>
                          <a:pt x="7737" y="15731"/>
                          <a:pt x="7802" y="15622"/>
                          <a:pt x="7912" y="15446"/>
                        </a:cubicBezTo>
                        <a:cubicBezTo>
                          <a:pt x="7948" y="15385"/>
                          <a:pt x="8012" y="15285"/>
                          <a:pt x="8066" y="15199"/>
                        </a:cubicBezTo>
                        <a:cubicBezTo>
                          <a:pt x="8265" y="14854"/>
                          <a:pt x="8597" y="14331"/>
                          <a:pt x="9054" y="13644"/>
                        </a:cubicBezTo>
                        <a:cubicBezTo>
                          <a:pt x="9086" y="13595"/>
                          <a:pt x="9086" y="13593"/>
                          <a:pt x="9119" y="13542"/>
                        </a:cubicBezTo>
                        <a:cubicBezTo>
                          <a:pt x="9505" y="12942"/>
                          <a:pt x="9827" y="12449"/>
                          <a:pt x="10078" y="12068"/>
                        </a:cubicBezTo>
                        <a:cubicBezTo>
                          <a:pt x="10102" y="12030"/>
                          <a:pt x="10118" y="12007"/>
                          <a:pt x="10140" y="11971"/>
                        </a:cubicBezTo>
                        <a:cubicBezTo>
                          <a:pt x="10141" y="11970"/>
                          <a:pt x="10143" y="11969"/>
                          <a:pt x="10143" y="11968"/>
                        </a:cubicBezTo>
                        <a:cubicBezTo>
                          <a:pt x="10204" y="11874"/>
                          <a:pt x="10287" y="11740"/>
                          <a:pt x="10330" y="11670"/>
                        </a:cubicBezTo>
                        <a:cubicBezTo>
                          <a:pt x="10373" y="11599"/>
                          <a:pt x="10428" y="11520"/>
                          <a:pt x="10451" y="11498"/>
                        </a:cubicBezTo>
                        <a:cubicBezTo>
                          <a:pt x="10458" y="11491"/>
                          <a:pt x="10466" y="11488"/>
                          <a:pt x="10472" y="11484"/>
                        </a:cubicBezTo>
                        <a:cubicBezTo>
                          <a:pt x="10517" y="11420"/>
                          <a:pt x="10558" y="11361"/>
                          <a:pt x="10561" y="11363"/>
                        </a:cubicBezTo>
                        <a:cubicBezTo>
                          <a:pt x="10562" y="11364"/>
                          <a:pt x="10523" y="11491"/>
                          <a:pt x="10513" y="11525"/>
                        </a:cubicBezTo>
                        <a:cubicBezTo>
                          <a:pt x="10511" y="11584"/>
                          <a:pt x="10483" y="11694"/>
                          <a:pt x="10431" y="11847"/>
                        </a:cubicBezTo>
                        <a:cubicBezTo>
                          <a:pt x="10329" y="12142"/>
                          <a:pt x="10281" y="12303"/>
                          <a:pt x="10212" y="12512"/>
                        </a:cubicBezTo>
                        <a:cubicBezTo>
                          <a:pt x="10144" y="12752"/>
                          <a:pt x="10069" y="13007"/>
                          <a:pt x="9978" y="13300"/>
                        </a:cubicBezTo>
                        <a:cubicBezTo>
                          <a:pt x="9941" y="13538"/>
                          <a:pt x="9847" y="13868"/>
                          <a:pt x="9694" y="14300"/>
                        </a:cubicBezTo>
                        <a:cubicBezTo>
                          <a:pt x="9238" y="15578"/>
                          <a:pt x="9174" y="15815"/>
                          <a:pt x="9418" y="15664"/>
                        </a:cubicBezTo>
                        <a:lnTo>
                          <a:pt x="9424" y="15656"/>
                        </a:lnTo>
                        <a:cubicBezTo>
                          <a:pt x="9504" y="15572"/>
                          <a:pt x="9549" y="15486"/>
                          <a:pt x="9551" y="15430"/>
                        </a:cubicBezTo>
                        <a:cubicBezTo>
                          <a:pt x="9528" y="15426"/>
                          <a:pt x="9501" y="15417"/>
                          <a:pt x="9489" y="15403"/>
                        </a:cubicBezTo>
                        <a:cubicBezTo>
                          <a:pt x="9487" y="15401"/>
                          <a:pt x="9493" y="15370"/>
                          <a:pt x="9495" y="15355"/>
                        </a:cubicBezTo>
                        <a:cubicBezTo>
                          <a:pt x="9489" y="15308"/>
                          <a:pt x="9514" y="15221"/>
                          <a:pt x="9587" y="15011"/>
                        </a:cubicBezTo>
                        <a:cubicBezTo>
                          <a:pt x="9601" y="14971"/>
                          <a:pt x="9619" y="14918"/>
                          <a:pt x="9634" y="14873"/>
                        </a:cubicBezTo>
                        <a:cubicBezTo>
                          <a:pt x="9678" y="14732"/>
                          <a:pt x="9747" y="14512"/>
                          <a:pt x="9815" y="14300"/>
                        </a:cubicBezTo>
                        <a:cubicBezTo>
                          <a:pt x="9816" y="14296"/>
                          <a:pt x="9816" y="14294"/>
                          <a:pt x="9818" y="14290"/>
                        </a:cubicBezTo>
                        <a:cubicBezTo>
                          <a:pt x="9819" y="14286"/>
                          <a:pt x="9820" y="14285"/>
                          <a:pt x="9821" y="14282"/>
                        </a:cubicBezTo>
                        <a:cubicBezTo>
                          <a:pt x="9866" y="14143"/>
                          <a:pt x="9883" y="14083"/>
                          <a:pt x="9939" y="13913"/>
                        </a:cubicBezTo>
                        <a:cubicBezTo>
                          <a:pt x="10500" y="12201"/>
                          <a:pt x="10439" y="12374"/>
                          <a:pt x="10475" y="12407"/>
                        </a:cubicBezTo>
                        <a:cubicBezTo>
                          <a:pt x="10480" y="12411"/>
                          <a:pt x="10472" y="12499"/>
                          <a:pt x="10448" y="12676"/>
                        </a:cubicBezTo>
                        <a:cubicBezTo>
                          <a:pt x="10470" y="12677"/>
                          <a:pt x="10487" y="12673"/>
                          <a:pt x="10487" y="12662"/>
                        </a:cubicBezTo>
                        <a:cubicBezTo>
                          <a:pt x="10487" y="12551"/>
                          <a:pt x="10597" y="11976"/>
                          <a:pt x="10655" y="11788"/>
                        </a:cubicBezTo>
                        <a:cubicBezTo>
                          <a:pt x="10675" y="11726"/>
                          <a:pt x="10703" y="11649"/>
                          <a:pt x="10727" y="11578"/>
                        </a:cubicBezTo>
                        <a:cubicBezTo>
                          <a:pt x="10728" y="11574"/>
                          <a:pt x="10728" y="11567"/>
                          <a:pt x="10729" y="11562"/>
                        </a:cubicBezTo>
                        <a:cubicBezTo>
                          <a:pt x="10830" y="11220"/>
                          <a:pt x="10936" y="10913"/>
                          <a:pt x="10963" y="10882"/>
                        </a:cubicBezTo>
                        <a:cubicBezTo>
                          <a:pt x="10966" y="10879"/>
                          <a:pt x="10970" y="10878"/>
                          <a:pt x="10972" y="10876"/>
                        </a:cubicBezTo>
                        <a:cubicBezTo>
                          <a:pt x="10974" y="10873"/>
                          <a:pt x="10980" y="10848"/>
                          <a:pt x="10981" y="10847"/>
                        </a:cubicBezTo>
                        <a:cubicBezTo>
                          <a:pt x="10986" y="10840"/>
                          <a:pt x="11012" y="10845"/>
                          <a:pt x="11043" y="10855"/>
                        </a:cubicBezTo>
                        <a:cubicBezTo>
                          <a:pt x="10874" y="10758"/>
                          <a:pt x="10835" y="10724"/>
                          <a:pt x="10886" y="10693"/>
                        </a:cubicBezTo>
                        <a:cubicBezTo>
                          <a:pt x="10922" y="10672"/>
                          <a:pt x="10997" y="10619"/>
                          <a:pt x="11055" y="10575"/>
                        </a:cubicBezTo>
                        <a:cubicBezTo>
                          <a:pt x="11113" y="10531"/>
                          <a:pt x="11255" y="10449"/>
                          <a:pt x="11369" y="10392"/>
                        </a:cubicBezTo>
                        <a:lnTo>
                          <a:pt x="11458" y="10346"/>
                        </a:lnTo>
                        <a:cubicBezTo>
                          <a:pt x="11430" y="10350"/>
                          <a:pt x="11419" y="10345"/>
                          <a:pt x="11416" y="10330"/>
                        </a:cubicBezTo>
                        <a:cubicBezTo>
                          <a:pt x="11411" y="10304"/>
                          <a:pt x="15899" y="6874"/>
                          <a:pt x="15939" y="6874"/>
                        </a:cubicBezTo>
                        <a:cubicBezTo>
                          <a:pt x="15949" y="6874"/>
                          <a:pt x="15966" y="6892"/>
                          <a:pt x="15980" y="6911"/>
                        </a:cubicBezTo>
                        <a:cubicBezTo>
                          <a:pt x="15983" y="6911"/>
                          <a:pt x="15994" y="6905"/>
                          <a:pt x="15995" y="6906"/>
                        </a:cubicBezTo>
                        <a:cubicBezTo>
                          <a:pt x="16031" y="6926"/>
                          <a:pt x="16121" y="6837"/>
                          <a:pt x="16193" y="6710"/>
                        </a:cubicBezTo>
                        <a:cubicBezTo>
                          <a:pt x="16196" y="6705"/>
                          <a:pt x="16197" y="6704"/>
                          <a:pt x="16199" y="6699"/>
                        </a:cubicBezTo>
                        <a:lnTo>
                          <a:pt x="16276" y="6532"/>
                        </a:lnTo>
                        <a:cubicBezTo>
                          <a:pt x="16282" y="6492"/>
                          <a:pt x="16243" y="6498"/>
                          <a:pt x="16134" y="6524"/>
                        </a:cubicBezTo>
                        <a:cubicBezTo>
                          <a:pt x="16030" y="6549"/>
                          <a:pt x="15906" y="6569"/>
                          <a:pt x="15856" y="6570"/>
                        </a:cubicBezTo>
                        <a:cubicBezTo>
                          <a:pt x="15819" y="6570"/>
                          <a:pt x="15775" y="6607"/>
                          <a:pt x="15747" y="6656"/>
                        </a:cubicBezTo>
                        <a:cubicBezTo>
                          <a:pt x="15754" y="6665"/>
                          <a:pt x="15755" y="6671"/>
                          <a:pt x="15764" y="6680"/>
                        </a:cubicBezTo>
                        <a:cubicBezTo>
                          <a:pt x="15804" y="6720"/>
                          <a:pt x="15804" y="6730"/>
                          <a:pt x="15770" y="6758"/>
                        </a:cubicBezTo>
                        <a:cubicBezTo>
                          <a:pt x="15758" y="6768"/>
                          <a:pt x="15028" y="7324"/>
                          <a:pt x="14539" y="7697"/>
                        </a:cubicBezTo>
                        <a:cubicBezTo>
                          <a:pt x="14035" y="8090"/>
                          <a:pt x="13534" y="8473"/>
                          <a:pt x="13017" y="8854"/>
                        </a:cubicBezTo>
                        <a:cubicBezTo>
                          <a:pt x="12148" y="9510"/>
                          <a:pt x="11469" y="10012"/>
                          <a:pt x="11458" y="10002"/>
                        </a:cubicBezTo>
                        <a:cubicBezTo>
                          <a:pt x="11438" y="9985"/>
                          <a:pt x="15815" y="3880"/>
                          <a:pt x="15906" y="3797"/>
                        </a:cubicBezTo>
                        <a:cubicBezTo>
                          <a:pt x="15920" y="3784"/>
                          <a:pt x="15963" y="3793"/>
                          <a:pt x="16004" y="3818"/>
                        </a:cubicBezTo>
                        <a:cubicBezTo>
                          <a:pt x="16008" y="3821"/>
                          <a:pt x="16009" y="3821"/>
                          <a:pt x="16013" y="3824"/>
                        </a:cubicBezTo>
                        <a:cubicBezTo>
                          <a:pt x="16044" y="3793"/>
                          <a:pt x="16075" y="3728"/>
                          <a:pt x="16099" y="3657"/>
                        </a:cubicBezTo>
                        <a:cubicBezTo>
                          <a:pt x="16105" y="3614"/>
                          <a:pt x="16106" y="3606"/>
                          <a:pt x="16114" y="3555"/>
                        </a:cubicBezTo>
                        <a:cubicBezTo>
                          <a:pt x="16125" y="3470"/>
                          <a:pt x="16125" y="3450"/>
                          <a:pt x="16131" y="3401"/>
                        </a:cubicBezTo>
                        <a:cubicBezTo>
                          <a:pt x="16128" y="3393"/>
                          <a:pt x="16128" y="3382"/>
                          <a:pt x="16122" y="3377"/>
                        </a:cubicBezTo>
                        <a:cubicBezTo>
                          <a:pt x="16057" y="3317"/>
                          <a:pt x="15672" y="3576"/>
                          <a:pt x="15711" y="3651"/>
                        </a:cubicBezTo>
                        <a:cubicBezTo>
                          <a:pt x="15723" y="3662"/>
                          <a:pt x="15744" y="3676"/>
                          <a:pt x="15744" y="3681"/>
                        </a:cubicBezTo>
                        <a:cubicBezTo>
                          <a:pt x="15744" y="3683"/>
                          <a:pt x="15467" y="4067"/>
                          <a:pt x="15421" y="4133"/>
                        </a:cubicBezTo>
                        <a:cubicBezTo>
                          <a:pt x="15176" y="4501"/>
                          <a:pt x="14804" y="5032"/>
                          <a:pt x="14364" y="5639"/>
                        </a:cubicBezTo>
                        <a:cubicBezTo>
                          <a:pt x="13600" y="6695"/>
                          <a:pt x="12671" y="7982"/>
                          <a:pt x="12298" y="8498"/>
                        </a:cubicBezTo>
                        <a:cubicBezTo>
                          <a:pt x="12168" y="8679"/>
                          <a:pt x="12050" y="8829"/>
                          <a:pt x="11940" y="8966"/>
                        </a:cubicBezTo>
                        <a:cubicBezTo>
                          <a:pt x="11897" y="9027"/>
                          <a:pt x="11678" y="9334"/>
                          <a:pt x="11662" y="9357"/>
                        </a:cubicBezTo>
                        <a:cubicBezTo>
                          <a:pt x="11508" y="9571"/>
                          <a:pt x="11420" y="9669"/>
                          <a:pt x="11401" y="9652"/>
                        </a:cubicBezTo>
                        <a:cubicBezTo>
                          <a:pt x="11397" y="9648"/>
                          <a:pt x="11418" y="9577"/>
                          <a:pt x="11455" y="9461"/>
                        </a:cubicBezTo>
                        <a:cubicBezTo>
                          <a:pt x="11455" y="9443"/>
                          <a:pt x="11462" y="9421"/>
                          <a:pt x="11478" y="9391"/>
                        </a:cubicBezTo>
                        <a:cubicBezTo>
                          <a:pt x="11479" y="9390"/>
                          <a:pt x="11481" y="9388"/>
                          <a:pt x="11481" y="9386"/>
                        </a:cubicBezTo>
                        <a:cubicBezTo>
                          <a:pt x="11616" y="8970"/>
                          <a:pt x="11936" y="8046"/>
                          <a:pt x="12458" y="6575"/>
                        </a:cubicBezTo>
                        <a:cubicBezTo>
                          <a:pt x="12491" y="6482"/>
                          <a:pt x="12488" y="6497"/>
                          <a:pt x="12520" y="6406"/>
                        </a:cubicBezTo>
                        <a:cubicBezTo>
                          <a:pt x="12571" y="6264"/>
                          <a:pt x="12612" y="6156"/>
                          <a:pt x="12662" y="6016"/>
                        </a:cubicBezTo>
                        <a:cubicBezTo>
                          <a:pt x="13110" y="4761"/>
                          <a:pt x="13556" y="3514"/>
                          <a:pt x="13568" y="3503"/>
                        </a:cubicBezTo>
                        <a:cubicBezTo>
                          <a:pt x="13581" y="3491"/>
                          <a:pt x="13611" y="3491"/>
                          <a:pt x="13648" y="3501"/>
                        </a:cubicBezTo>
                        <a:cubicBezTo>
                          <a:pt x="13691" y="3460"/>
                          <a:pt x="13713" y="3407"/>
                          <a:pt x="13710" y="3331"/>
                        </a:cubicBezTo>
                        <a:cubicBezTo>
                          <a:pt x="13701" y="3276"/>
                          <a:pt x="13694" y="3238"/>
                          <a:pt x="13683" y="3173"/>
                        </a:cubicBezTo>
                        <a:lnTo>
                          <a:pt x="13681" y="3165"/>
                        </a:lnTo>
                        <a:lnTo>
                          <a:pt x="13636" y="2974"/>
                        </a:lnTo>
                        <a:close/>
                        <a:moveTo>
                          <a:pt x="12005" y="3143"/>
                        </a:moveTo>
                        <a:cubicBezTo>
                          <a:pt x="11769" y="4603"/>
                          <a:pt x="11513" y="6168"/>
                          <a:pt x="11271" y="7630"/>
                        </a:cubicBezTo>
                        <a:cubicBezTo>
                          <a:pt x="11271" y="7631"/>
                          <a:pt x="11268" y="7642"/>
                          <a:pt x="11268" y="7643"/>
                        </a:cubicBezTo>
                        <a:cubicBezTo>
                          <a:pt x="11259" y="7702"/>
                          <a:pt x="11236" y="7846"/>
                          <a:pt x="11218" y="7963"/>
                        </a:cubicBezTo>
                        <a:cubicBezTo>
                          <a:pt x="11200" y="8081"/>
                          <a:pt x="11177" y="8234"/>
                          <a:pt x="11165" y="8305"/>
                        </a:cubicBezTo>
                        <a:cubicBezTo>
                          <a:pt x="11151" y="8380"/>
                          <a:pt x="11156" y="8392"/>
                          <a:pt x="11171" y="8380"/>
                        </a:cubicBezTo>
                        <a:cubicBezTo>
                          <a:pt x="11291" y="7614"/>
                          <a:pt x="11421" y="6775"/>
                          <a:pt x="11585" y="5758"/>
                        </a:cubicBezTo>
                        <a:cubicBezTo>
                          <a:pt x="11796" y="4445"/>
                          <a:pt x="11858" y="4063"/>
                          <a:pt x="12005" y="3143"/>
                        </a:cubicBezTo>
                        <a:close/>
                        <a:moveTo>
                          <a:pt x="11200" y="10701"/>
                        </a:moveTo>
                        <a:lnTo>
                          <a:pt x="11182" y="10709"/>
                        </a:lnTo>
                        <a:lnTo>
                          <a:pt x="11327" y="10787"/>
                        </a:lnTo>
                        <a:cubicBezTo>
                          <a:pt x="11269" y="10753"/>
                          <a:pt x="11203" y="10716"/>
                          <a:pt x="11203" y="10709"/>
                        </a:cubicBezTo>
                        <a:cubicBezTo>
                          <a:pt x="11203" y="10709"/>
                          <a:pt x="11206" y="10707"/>
                          <a:pt x="11206" y="10707"/>
                        </a:cubicBezTo>
                        <a:cubicBezTo>
                          <a:pt x="11206" y="10706"/>
                          <a:pt x="11204" y="10703"/>
                          <a:pt x="11200" y="10701"/>
                        </a:cubicBezTo>
                        <a:close/>
                        <a:moveTo>
                          <a:pt x="9395" y="12673"/>
                        </a:moveTo>
                        <a:cubicBezTo>
                          <a:pt x="9402" y="12675"/>
                          <a:pt x="9408" y="12680"/>
                          <a:pt x="9412" y="12687"/>
                        </a:cubicBezTo>
                        <a:cubicBezTo>
                          <a:pt x="9421" y="12700"/>
                          <a:pt x="9418" y="12716"/>
                          <a:pt x="9403" y="12724"/>
                        </a:cubicBezTo>
                        <a:cubicBezTo>
                          <a:pt x="9389" y="12732"/>
                          <a:pt x="9371" y="12729"/>
                          <a:pt x="9362" y="12716"/>
                        </a:cubicBezTo>
                        <a:cubicBezTo>
                          <a:pt x="9353" y="12703"/>
                          <a:pt x="9357" y="12686"/>
                          <a:pt x="9371" y="12678"/>
                        </a:cubicBezTo>
                        <a:cubicBezTo>
                          <a:pt x="9378" y="12674"/>
                          <a:pt x="9387" y="12671"/>
                          <a:pt x="9395" y="12673"/>
                        </a:cubicBezTo>
                        <a:close/>
                        <a:moveTo>
                          <a:pt x="1572" y="15565"/>
                        </a:moveTo>
                        <a:cubicBezTo>
                          <a:pt x="1561" y="15561"/>
                          <a:pt x="1547" y="15567"/>
                          <a:pt x="1536" y="15570"/>
                        </a:cubicBezTo>
                        <a:cubicBezTo>
                          <a:pt x="1531" y="15572"/>
                          <a:pt x="1514" y="15581"/>
                          <a:pt x="1509" y="15583"/>
                        </a:cubicBezTo>
                        <a:cubicBezTo>
                          <a:pt x="1499" y="15592"/>
                          <a:pt x="1489" y="15602"/>
                          <a:pt x="1483" y="15616"/>
                        </a:cubicBezTo>
                        <a:cubicBezTo>
                          <a:pt x="1522" y="15595"/>
                          <a:pt x="1532" y="15585"/>
                          <a:pt x="1572" y="15565"/>
                        </a:cubicBezTo>
                        <a:close/>
                        <a:moveTo>
                          <a:pt x="1379" y="15651"/>
                        </a:moveTo>
                        <a:cubicBezTo>
                          <a:pt x="1371" y="15655"/>
                          <a:pt x="1334" y="15676"/>
                          <a:pt x="1326" y="15680"/>
                        </a:cubicBezTo>
                        <a:cubicBezTo>
                          <a:pt x="1311" y="15691"/>
                          <a:pt x="1294" y="15701"/>
                          <a:pt x="1281" y="15718"/>
                        </a:cubicBezTo>
                        <a:cubicBezTo>
                          <a:pt x="1278" y="15722"/>
                          <a:pt x="1276" y="15726"/>
                          <a:pt x="1273" y="15729"/>
                        </a:cubicBezTo>
                        <a:cubicBezTo>
                          <a:pt x="1338" y="15694"/>
                          <a:pt x="1333" y="15692"/>
                          <a:pt x="1403" y="15656"/>
                        </a:cubicBezTo>
                        <a:cubicBezTo>
                          <a:pt x="1396" y="15652"/>
                          <a:pt x="1388" y="15650"/>
                          <a:pt x="1379" y="15651"/>
                        </a:cubicBezTo>
                        <a:close/>
                        <a:moveTo>
                          <a:pt x="1157" y="15788"/>
                        </a:moveTo>
                        <a:cubicBezTo>
                          <a:pt x="1149" y="15789"/>
                          <a:pt x="1139" y="15793"/>
                          <a:pt x="1131" y="15801"/>
                        </a:cubicBezTo>
                        <a:cubicBezTo>
                          <a:pt x="1141" y="15796"/>
                          <a:pt x="1146" y="15794"/>
                          <a:pt x="1157" y="15788"/>
                        </a:cubicBezTo>
                        <a:close/>
                        <a:moveTo>
                          <a:pt x="962" y="15866"/>
                        </a:moveTo>
                        <a:cubicBezTo>
                          <a:pt x="943" y="15876"/>
                          <a:pt x="924" y="15886"/>
                          <a:pt x="906" y="15895"/>
                        </a:cubicBezTo>
                        <a:cubicBezTo>
                          <a:pt x="907" y="15906"/>
                          <a:pt x="893" y="15919"/>
                          <a:pt x="876" y="15936"/>
                        </a:cubicBezTo>
                        <a:cubicBezTo>
                          <a:pt x="916" y="15914"/>
                          <a:pt x="956" y="15896"/>
                          <a:pt x="1003" y="15871"/>
                        </a:cubicBezTo>
                        <a:cubicBezTo>
                          <a:pt x="995" y="15871"/>
                          <a:pt x="987" y="15872"/>
                          <a:pt x="977" y="15869"/>
                        </a:cubicBezTo>
                        <a:cubicBezTo>
                          <a:pt x="969" y="15866"/>
                          <a:pt x="969" y="15867"/>
                          <a:pt x="962" y="15866"/>
                        </a:cubicBezTo>
                        <a:close/>
                        <a:moveTo>
                          <a:pt x="426" y="16173"/>
                        </a:moveTo>
                        <a:cubicBezTo>
                          <a:pt x="373" y="16194"/>
                          <a:pt x="326" y="16216"/>
                          <a:pt x="266" y="16237"/>
                        </a:cubicBezTo>
                        <a:cubicBezTo>
                          <a:pt x="63" y="16308"/>
                          <a:pt x="11" y="16337"/>
                          <a:pt x="0" y="16409"/>
                        </a:cubicBezTo>
                        <a:cubicBezTo>
                          <a:pt x="-2" y="16477"/>
                          <a:pt x="22" y="16567"/>
                          <a:pt x="68" y="16657"/>
                        </a:cubicBezTo>
                        <a:cubicBezTo>
                          <a:pt x="131" y="16765"/>
                          <a:pt x="237" y="16894"/>
                          <a:pt x="393" y="17044"/>
                        </a:cubicBezTo>
                        <a:cubicBezTo>
                          <a:pt x="470" y="17116"/>
                          <a:pt x="553" y="17191"/>
                          <a:pt x="651" y="17273"/>
                        </a:cubicBezTo>
                        <a:cubicBezTo>
                          <a:pt x="667" y="17286"/>
                          <a:pt x="681" y="17299"/>
                          <a:pt x="698" y="17313"/>
                        </a:cubicBezTo>
                        <a:cubicBezTo>
                          <a:pt x="827" y="17419"/>
                          <a:pt x="974" y="17533"/>
                          <a:pt x="1133" y="17652"/>
                        </a:cubicBezTo>
                        <a:cubicBezTo>
                          <a:pt x="1226" y="17722"/>
                          <a:pt x="1345" y="17802"/>
                          <a:pt x="1450" y="17878"/>
                        </a:cubicBezTo>
                        <a:cubicBezTo>
                          <a:pt x="1934" y="18223"/>
                          <a:pt x="2503" y="18600"/>
                          <a:pt x="3131" y="18983"/>
                        </a:cubicBezTo>
                        <a:cubicBezTo>
                          <a:pt x="3185" y="19016"/>
                          <a:pt x="3237" y="19048"/>
                          <a:pt x="3291" y="19080"/>
                        </a:cubicBezTo>
                        <a:cubicBezTo>
                          <a:pt x="3435" y="19167"/>
                          <a:pt x="3581" y="19254"/>
                          <a:pt x="3729" y="19341"/>
                        </a:cubicBezTo>
                        <a:cubicBezTo>
                          <a:pt x="4412" y="19734"/>
                          <a:pt x="5117" y="20110"/>
                          <a:pt x="5786" y="20441"/>
                        </a:cubicBezTo>
                        <a:cubicBezTo>
                          <a:pt x="6645" y="20853"/>
                          <a:pt x="7589" y="21262"/>
                          <a:pt x="8033" y="21402"/>
                        </a:cubicBezTo>
                        <a:cubicBezTo>
                          <a:pt x="8500" y="21548"/>
                          <a:pt x="8884" y="21598"/>
                          <a:pt x="9016" y="21533"/>
                        </a:cubicBezTo>
                        <a:cubicBezTo>
                          <a:pt x="9065" y="21483"/>
                          <a:pt x="9115" y="21228"/>
                          <a:pt x="9078" y="21219"/>
                        </a:cubicBezTo>
                        <a:cubicBezTo>
                          <a:pt x="9078" y="21220"/>
                          <a:pt x="9072" y="21256"/>
                          <a:pt x="9072" y="21256"/>
                        </a:cubicBezTo>
                        <a:cubicBezTo>
                          <a:pt x="9061" y="21267"/>
                          <a:pt x="9016" y="21223"/>
                          <a:pt x="8974" y="21157"/>
                        </a:cubicBezTo>
                        <a:cubicBezTo>
                          <a:pt x="8862" y="20980"/>
                          <a:pt x="8239" y="20431"/>
                          <a:pt x="7749" y="20075"/>
                        </a:cubicBezTo>
                        <a:cubicBezTo>
                          <a:pt x="7047" y="19566"/>
                          <a:pt x="6213" y="19032"/>
                          <a:pt x="5348" y="18529"/>
                        </a:cubicBezTo>
                        <a:cubicBezTo>
                          <a:pt x="5348" y="18528"/>
                          <a:pt x="5346" y="18526"/>
                          <a:pt x="5345" y="18526"/>
                        </a:cubicBezTo>
                        <a:cubicBezTo>
                          <a:pt x="5345" y="18526"/>
                          <a:pt x="5343" y="18527"/>
                          <a:pt x="5342" y="18526"/>
                        </a:cubicBezTo>
                        <a:cubicBezTo>
                          <a:pt x="4557" y="18070"/>
                          <a:pt x="3754" y="17644"/>
                          <a:pt x="3001" y="17283"/>
                        </a:cubicBezTo>
                        <a:cubicBezTo>
                          <a:pt x="2825" y="17201"/>
                          <a:pt x="2651" y="17118"/>
                          <a:pt x="2433" y="17020"/>
                        </a:cubicBezTo>
                        <a:cubicBezTo>
                          <a:pt x="2425" y="17016"/>
                          <a:pt x="2417" y="17012"/>
                          <a:pt x="2409" y="17009"/>
                        </a:cubicBezTo>
                        <a:cubicBezTo>
                          <a:pt x="2386" y="16998"/>
                          <a:pt x="2376" y="16995"/>
                          <a:pt x="2353" y="16985"/>
                        </a:cubicBezTo>
                        <a:cubicBezTo>
                          <a:pt x="2179" y="16907"/>
                          <a:pt x="2063" y="16859"/>
                          <a:pt x="1924" y="16799"/>
                        </a:cubicBezTo>
                        <a:cubicBezTo>
                          <a:pt x="1694" y="16704"/>
                          <a:pt x="1474" y="16616"/>
                          <a:pt x="1270" y="16544"/>
                        </a:cubicBezTo>
                        <a:cubicBezTo>
                          <a:pt x="891" y="16409"/>
                          <a:pt x="512" y="16307"/>
                          <a:pt x="385" y="16307"/>
                        </a:cubicBezTo>
                        <a:cubicBezTo>
                          <a:pt x="327" y="16307"/>
                          <a:pt x="303" y="16294"/>
                          <a:pt x="305" y="16272"/>
                        </a:cubicBezTo>
                        <a:cubicBezTo>
                          <a:pt x="304" y="16271"/>
                          <a:pt x="293" y="16270"/>
                          <a:pt x="293" y="16269"/>
                        </a:cubicBezTo>
                        <a:cubicBezTo>
                          <a:pt x="286" y="16264"/>
                          <a:pt x="301" y="16249"/>
                          <a:pt x="331" y="16229"/>
                        </a:cubicBezTo>
                        <a:cubicBezTo>
                          <a:pt x="332" y="16228"/>
                          <a:pt x="334" y="16227"/>
                          <a:pt x="334" y="16226"/>
                        </a:cubicBezTo>
                        <a:cubicBezTo>
                          <a:pt x="335" y="16226"/>
                          <a:pt x="346" y="16221"/>
                          <a:pt x="346" y="16221"/>
                        </a:cubicBezTo>
                        <a:cubicBezTo>
                          <a:pt x="368" y="16207"/>
                          <a:pt x="389" y="16193"/>
                          <a:pt x="426" y="16173"/>
                        </a:cubicBezTo>
                        <a:close/>
                      </a:path>
                    </a:pathLst>
                  </a:cu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" name="線條">
                    <a:extLst>
                      <a:ext uri="{FF2B5EF4-FFF2-40B4-BE49-F238E27FC236}">
                        <a16:creationId xmlns:a16="http://schemas.microsoft.com/office/drawing/2014/main" id="{DE202BD1-9889-4B84-9892-8FA182221AAE}"/>
                      </a:ext>
                    </a:extLst>
                  </p:cNvPr>
                  <p:cNvSpPr/>
                  <p:nvPr/>
                </p:nvSpPr>
                <p:spPr>
                  <a:xfrm flipV="1">
                    <a:off x="1823320" y="766706"/>
                    <a:ext cx="472607" cy="313114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8" name="線條">
                    <a:extLst>
                      <a:ext uri="{FF2B5EF4-FFF2-40B4-BE49-F238E27FC236}">
                        <a16:creationId xmlns:a16="http://schemas.microsoft.com/office/drawing/2014/main" id="{EB531B23-863C-4CAD-941D-BBC61977933C}"/>
                      </a:ext>
                    </a:extLst>
                  </p:cNvPr>
                  <p:cNvSpPr/>
                  <p:nvPr/>
                </p:nvSpPr>
                <p:spPr>
                  <a:xfrm flipV="1">
                    <a:off x="676709" y="1548926"/>
                    <a:ext cx="2765812" cy="158556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字">
                    <a:extLst>
                      <a:ext uri="{FF2B5EF4-FFF2-40B4-BE49-F238E27FC236}">
                        <a16:creationId xmlns:a16="http://schemas.microsoft.com/office/drawing/2014/main" id="{6673527F-04C6-4CC1-91B7-0096A7F357C5}"/>
                      </a:ext>
                    </a:extLst>
                  </p:cNvPr>
                  <p:cNvSpPr txBox="1"/>
                  <p:nvPr/>
                </p:nvSpPr>
                <p:spPr>
                  <a:xfrm>
                    <a:off x="-3361241" y="4764906"/>
                    <a:ext cx="7923141" cy="11891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4000">
                        <a:solidFill>
                          <a:srgbClr val="000000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sz="2400" dirty="0"/>
                  </a:p>
                </p:txBody>
              </p:sp>
            </mc:Choice>
            <mc:Fallback xmlns="">
              <p:sp>
                <p:nvSpPr>
                  <p:cNvPr id="13" name="文字">
                    <a:extLst>
                      <a:ext uri="{FF2B5EF4-FFF2-40B4-BE49-F238E27FC236}">
                        <a16:creationId xmlns:a16="http://schemas.microsoft.com/office/drawing/2014/main" id="{6673527F-04C6-4CC1-91B7-0096A7F357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361241" y="4764906"/>
                    <a:ext cx="7923141" cy="118917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751270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F463-295F-40F5-9487-946A1934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Thrust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B433-05B7-4DF6-8567-F41BFEB1F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420548" cy="4351338"/>
          </a:xfrm>
        </p:spPr>
        <p:txBody>
          <a:bodyPr/>
          <a:lstStyle/>
          <a:p>
            <a:r>
              <a:rPr lang="en-US" dirty="0"/>
              <a:t>Thrust measures event shape, from “spherical” (thrust=0.5) to “pencil-like” (thrust=1)</a:t>
            </a:r>
          </a:p>
          <a:p>
            <a:r>
              <a:rPr lang="en-US" dirty="0"/>
              <a:t>Good agreement between thrust distribution in this analysis and previous ALEPH Collaboration analyses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270C6D26-97DA-4D0B-9A31-1337BDAF07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90" t="3856"/>
          <a:stretch>
            <a:fillRect/>
          </a:stretch>
        </p:blipFill>
        <p:spPr>
          <a:xfrm>
            <a:off x="6530379" y="1685120"/>
            <a:ext cx="4160442" cy="39727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群組">
            <a:extLst>
              <a:ext uri="{FF2B5EF4-FFF2-40B4-BE49-F238E27FC236}">
                <a16:creationId xmlns:a16="http://schemas.microsoft.com/office/drawing/2014/main" id="{681D208C-81D3-40AA-8C8B-27D224D08E38}"/>
              </a:ext>
            </a:extLst>
          </p:cNvPr>
          <p:cNvGrpSpPr/>
          <p:nvPr/>
        </p:nvGrpSpPr>
        <p:grpSpPr>
          <a:xfrm rot="15600000">
            <a:off x="10251247" y="5000692"/>
            <a:ext cx="2078917" cy="2302787"/>
            <a:chOff x="852241" y="183568"/>
            <a:chExt cx="4039949" cy="5915542"/>
          </a:xfrm>
        </p:grpSpPr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3EA7C64F-0417-4BF8-89BA-3EF41518AC69}"/>
                </a:ext>
              </a:extLst>
            </p:cNvPr>
            <p:cNvGrpSpPr/>
            <p:nvPr/>
          </p:nvGrpSpPr>
          <p:grpSpPr>
            <a:xfrm rot="61140000">
              <a:off x="-161493" y="2513403"/>
              <a:ext cx="6067418" cy="1255872"/>
              <a:chOff x="-54872" y="0"/>
              <a:chExt cx="6067416" cy="1255871"/>
            </a:xfrm>
          </p:grpSpPr>
          <p:sp>
            <p:nvSpPr>
              <p:cNvPr id="14" name="連接線">
                <a:extLst>
                  <a:ext uri="{FF2B5EF4-FFF2-40B4-BE49-F238E27FC236}">
                    <a16:creationId xmlns:a16="http://schemas.microsoft.com/office/drawing/2014/main" id="{6EFD5F9D-F7CA-4EA6-A175-261B1EFA79C5}"/>
                  </a:ext>
                </a:extLst>
              </p:cNvPr>
              <p:cNvSpPr/>
              <p:nvPr/>
            </p:nvSpPr>
            <p:spPr>
              <a:xfrm>
                <a:off x="3774750" y="632619"/>
                <a:ext cx="2237794" cy="623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pic>
            <p:nvPicPr>
              <p:cNvPr id="15" name="線條 線條" descr="線條 線條">
                <a:extLst>
                  <a:ext uri="{FF2B5EF4-FFF2-40B4-BE49-F238E27FC236}">
                    <a16:creationId xmlns:a16="http://schemas.microsoft.com/office/drawing/2014/main" id="{E72533FE-F535-42AF-B9AB-2D572BCA4EF8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alphaModFix amt="2000"/>
              </a:blip>
              <a:stretch>
                <a:fillRect/>
              </a:stretch>
            </p:blipFill>
            <p:spPr>
              <a:xfrm rot="11088000">
                <a:off x="-57697" y="402269"/>
                <a:ext cx="4034137" cy="101601"/>
              </a:xfrm>
              <a:prstGeom prst="rect">
                <a:avLst/>
              </a:prstGeom>
              <a:effectLst/>
            </p:spPr>
          </p:pic>
          <p:sp>
            <p:nvSpPr>
              <p:cNvPr id="16" name="連接線">
                <a:extLst>
                  <a:ext uri="{FF2B5EF4-FFF2-40B4-BE49-F238E27FC236}">
                    <a16:creationId xmlns:a16="http://schemas.microsoft.com/office/drawing/2014/main" id="{3DE6ECCE-4C6A-4B48-A0FB-F96169E9CBB7}"/>
                  </a:ext>
                </a:extLst>
              </p:cNvPr>
              <p:cNvSpPr/>
              <p:nvPr/>
            </p:nvSpPr>
            <p:spPr>
              <a:xfrm>
                <a:off x="3764759" y="496433"/>
                <a:ext cx="1842368" cy="8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" name="連接線">
                <a:extLst>
                  <a:ext uri="{FF2B5EF4-FFF2-40B4-BE49-F238E27FC236}">
                    <a16:creationId xmlns:a16="http://schemas.microsoft.com/office/drawing/2014/main" id="{216FDDF9-9656-489A-B83F-07730E27AC7F}"/>
                  </a:ext>
                </a:extLst>
              </p:cNvPr>
              <p:cNvSpPr/>
              <p:nvPr/>
            </p:nvSpPr>
            <p:spPr>
              <a:xfrm>
                <a:off x="1817759" y="462779"/>
                <a:ext cx="1943803" cy="149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" name="連接線">
                <a:extLst>
                  <a:ext uri="{FF2B5EF4-FFF2-40B4-BE49-F238E27FC236}">
                    <a16:creationId xmlns:a16="http://schemas.microsoft.com/office/drawing/2014/main" id="{9EA41974-3151-445C-AD10-37DE2451ACE0}"/>
                  </a:ext>
                </a:extLst>
              </p:cNvPr>
              <p:cNvSpPr/>
              <p:nvPr/>
            </p:nvSpPr>
            <p:spPr>
              <a:xfrm>
                <a:off x="3758566" y="620986"/>
                <a:ext cx="2077620" cy="229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" name="連接線">
                <a:extLst>
                  <a:ext uri="{FF2B5EF4-FFF2-40B4-BE49-F238E27FC236}">
                    <a16:creationId xmlns:a16="http://schemas.microsoft.com/office/drawing/2014/main" id="{3F5E496B-EF62-419B-86AB-978F2A9F54A6}"/>
                  </a:ext>
                </a:extLst>
              </p:cNvPr>
              <p:cNvSpPr/>
              <p:nvPr/>
            </p:nvSpPr>
            <p:spPr>
              <a:xfrm>
                <a:off x="2003456" y="0"/>
                <a:ext cx="1761304" cy="580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11" name="群組">
              <a:extLst>
                <a:ext uri="{FF2B5EF4-FFF2-40B4-BE49-F238E27FC236}">
                  <a16:creationId xmlns:a16="http://schemas.microsoft.com/office/drawing/2014/main" id="{769852FC-AEBB-41E1-B97C-0AE8B83E099D}"/>
                </a:ext>
              </a:extLst>
            </p:cNvPr>
            <p:cNvGrpSpPr/>
            <p:nvPr/>
          </p:nvGrpSpPr>
          <p:grpSpPr>
            <a:xfrm>
              <a:off x="2372023" y="1597050"/>
              <a:ext cx="1739157" cy="1688398"/>
              <a:chOff x="29501" y="17032"/>
              <a:chExt cx="1739156" cy="1688397"/>
            </a:xfrm>
          </p:grpSpPr>
          <p:sp>
            <p:nvSpPr>
              <p:cNvPr id="12" name="星形">
                <a:extLst>
                  <a:ext uri="{FF2B5EF4-FFF2-40B4-BE49-F238E27FC236}">
                    <a16:creationId xmlns:a16="http://schemas.microsoft.com/office/drawing/2014/main" id="{BC0B8C58-6CA5-4109-A81C-01E1EE9154CB}"/>
                  </a:ext>
                </a:extLst>
              </p:cNvPr>
              <p:cNvSpPr/>
              <p:nvPr/>
            </p:nvSpPr>
            <p:spPr>
              <a:xfrm>
                <a:off x="363572" y="323791"/>
                <a:ext cx="1078406" cy="1025625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" name="星形">
                <a:extLst>
                  <a:ext uri="{FF2B5EF4-FFF2-40B4-BE49-F238E27FC236}">
                    <a16:creationId xmlns:a16="http://schemas.microsoft.com/office/drawing/2014/main" id="{7E4A5767-A288-47F3-A8C8-984CFB04ED32}"/>
                  </a:ext>
                </a:extLst>
              </p:cNvPr>
              <p:cNvSpPr/>
              <p:nvPr/>
            </p:nvSpPr>
            <p:spPr>
              <a:xfrm rot="19800000">
                <a:off x="237124" y="268614"/>
                <a:ext cx="1323911" cy="1185234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22" name="群組">
            <a:extLst>
              <a:ext uri="{FF2B5EF4-FFF2-40B4-BE49-F238E27FC236}">
                <a16:creationId xmlns:a16="http://schemas.microsoft.com/office/drawing/2014/main" id="{AA6D1750-D989-4DEB-A5D2-A79A1641E4D1}"/>
              </a:ext>
            </a:extLst>
          </p:cNvPr>
          <p:cNvGrpSpPr/>
          <p:nvPr/>
        </p:nvGrpSpPr>
        <p:grpSpPr>
          <a:xfrm rot="1200000">
            <a:off x="6024872" y="4946915"/>
            <a:ext cx="1909320" cy="2064696"/>
            <a:chOff x="469314" y="435471"/>
            <a:chExt cx="4162323" cy="4252580"/>
          </a:xfrm>
        </p:grpSpPr>
        <p:grpSp>
          <p:nvGrpSpPr>
            <p:cNvPr id="23" name="群組">
              <a:extLst>
                <a:ext uri="{FF2B5EF4-FFF2-40B4-BE49-F238E27FC236}">
                  <a16:creationId xmlns:a16="http://schemas.microsoft.com/office/drawing/2014/main" id="{F5840434-9BC5-40D1-AEA4-29ACDB88802E}"/>
                </a:ext>
              </a:extLst>
            </p:cNvPr>
            <p:cNvGrpSpPr/>
            <p:nvPr/>
          </p:nvGrpSpPr>
          <p:grpSpPr>
            <a:xfrm rot="61140000">
              <a:off x="945084" y="1072139"/>
              <a:ext cx="3210785" cy="2979245"/>
              <a:chOff x="0" y="0"/>
              <a:chExt cx="3210783" cy="2979244"/>
            </a:xfrm>
          </p:grpSpPr>
          <p:sp>
            <p:nvSpPr>
              <p:cNvPr id="27" name="連接線">
                <a:extLst>
                  <a:ext uri="{FF2B5EF4-FFF2-40B4-BE49-F238E27FC236}">
                    <a16:creationId xmlns:a16="http://schemas.microsoft.com/office/drawing/2014/main" id="{1EEEE058-881D-473D-A6FE-6C2B9E2E728E}"/>
                  </a:ext>
                </a:extLst>
              </p:cNvPr>
              <p:cNvSpPr/>
              <p:nvPr/>
            </p:nvSpPr>
            <p:spPr>
              <a:xfrm>
                <a:off x="1485787" y="1390084"/>
                <a:ext cx="1146653" cy="933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" name="連接線">
                <a:extLst>
                  <a:ext uri="{FF2B5EF4-FFF2-40B4-BE49-F238E27FC236}">
                    <a16:creationId xmlns:a16="http://schemas.microsoft.com/office/drawing/2014/main" id="{0F91B279-5BD7-4330-B8BA-0FFB653BDBD0}"/>
                  </a:ext>
                </a:extLst>
              </p:cNvPr>
              <p:cNvSpPr/>
              <p:nvPr/>
            </p:nvSpPr>
            <p:spPr>
              <a:xfrm>
                <a:off x="1477407" y="0"/>
                <a:ext cx="269664" cy="1346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" name="連接線">
                <a:extLst>
                  <a:ext uri="{FF2B5EF4-FFF2-40B4-BE49-F238E27FC236}">
                    <a16:creationId xmlns:a16="http://schemas.microsoft.com/office/drawing/2014/main" id="{C9DFB700-4CB8-4D93-AB5D-589EB081D456}"/>
                  </a:ext>
                </a:extLst>
              </p:cNvPr>
              <p:cNvSpPr/>
              <p:nvPr/>
            </p:nvSpPr>
            <p:spPr>
              <a:xfrm>
                <a:off x="874463" y="1372827"/>
                <a:ext cx="600261" cy="1606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" name="連接線">
                <a:extLst>
                  <a:ext uri="{FF2B5EF4-FFF2-40B4-BE49-F238E27FC236}">
                    <a16:creationId xmlns:a16="http://schemas.microsoft.com/office/drawing/2014/main" id="{FF1AF5D3-E290-41DD-84CF-D7E531FD91D3}"/>
                  </a:ext>
                </a:extLst>
              </p:cNvPr>
              <p:cNvSpPr/>
              <p:nvPr/>
            </p:nvSpPr>
            <p:spPr>
              <a:xfrm>
                <a:off x="1472211" y="1356657"/>
                <a:ext cx="1738573" cy="2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" name="連接線">
                <a:extLst>
                  <a:ext uri="{FF2B5EF4-FFF2-40B4-BE49-F238E27FC236}">
                    <a16:creationId xmlns:a16="http://schemas.microsoft.com/office/drawing/2014/main" id="{937AD1D5-5FA4-4330-9ADF-41718F8FCCA0}"/>
                  </a:ext>
                </a:extLst>
              </p:cNvPr>
              <p:cNvSpPr/>
              <p:nvPr/>
            </p:nvSpPr>
            <p:spPr>
              <a:xfrm>
                <a:off x="0" y="859433"/>
                <a:ext cx="1477407" cy="486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24" name="群組">
              <a:extLst>
                <a:ext uri="{FF2B5EF4-FFF2-40B4-BE49-F238E27FC236}">
                  <a16:creationId xmlns:a16="http://schemas.microsoft.com/office/drawing/2014/main" id="{ADE72D54-0488-46D4-9912-1AA0C047E1CC}"/>
                </a:ext>
              </a:extLst>
            </p:cNvPr>
            <p:cNvGrpSpPr/>
            <p:nvPr/>
          </p:nvGrpSpPr>
          <p:grpSpPr>
            <a:xfrm>
              <a:off x="1658758" y="1904754"/>
              <a:ext cx="1458831" cy="1416253"/>
              <a:chOff x="24746" y="14287"/>
              <a:chExt cx="1458830" cy="1416252"/>
            </a:xfrm>
          </p:grpSpPr>
          <p:sp>
            <p:nvSpPr>
              <p:cNvPr id="25" name="星形">
                <a:extLst>
                  <a:ext uri="{FF2B5EF4-FFF2-40B4-BE49-F238E27FC236}">
                    <a16:creationId xmlns:a16="http://schemas.microsoft.com/office/drawing/2014/main" id="{C076F328-0ED9-468C-A879-851C457742D8}"/>
                  </a:ext>
                </a:extLst>
              </p:cNvPr>
              <p:cNvSpPr/>
              <p:nvPr/>
            </p:nvSpPr>
            <p:spPr>
              <a:xfrm>
                <a:off x="304969" y="271600"/>
                <a:ext cx="904583" cy="860310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" name="星形">
                <a:extLst>
                  <a:ext uri="{FF2B5EF4-FFF2-40B4-BE49-F238E27FC236}">
                    <a16:creationId xmlns:a16="http://schemas.microsoft.com/office/drawing/2014/main" id="{D7E87613-BC03-4474-80B9-95490211EE99}"/>
                  </a:ext>
                </a:extLst>
              </p:cNvPr>
              <p:cNvSpPr/>
              <p:nvPr/>
            </p:nvSpPr>
            <p:spPr>
              <a:xfrm rot="19800000">
                <a:off x="198903" y="225318"/>
                <a:ext cx="1110517" cy="994192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4A37809-B4F1-49F0-A31A-BB1A7DC8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6DC1-F301-4C90-BF26-CE5664BF52F1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C0C7B8-5305-46CC-8CA0-CF025100363D}"/>
                  </a:ext>
                </a:extLst>
              </p:cNvPr>
              <p:cNvSpPr txBox="1"/>
              <p:nvPr/>
            </p:nvSpPr>
            <p:spPr>
              <a:xfrm>
                <a:off x="2856668" y="5422501"/>
                <a:ext cx="3114132" cy="905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</m:nary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C0C7B8-5305-46CC-8CA0-CF0251003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668" y="5422501"/>
                <a:ext cx="3114132" cy="905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200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2121</Words>
  <Application>Microsoft Office PowerPoint</Application>
  <PresentationFormat>Widescreen</PresentationFormat>
  <Paragraphs>338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Apple Chancery</vt:lpstr>
      <vt:lpstr>Arial</vt:lpstr>
      <vt:lpstr>Calibri</vt:lpstr>
      <vt:lpstr>Cambria Math</vt:lpstr>
      <vt:lpstr>Corbel</vt:lpstr>
      <vt:lpstr>Helvetica</vt:lpstr>
      <vt:lpstr>Helvetica Light</vt:lpstr>
      <vt:lpstr>Helvetica Neue Light</vt:lpstr>
      <vt:lpstr>Helvetica Neue Medium</vt:lpstr>
      <vt:lpstr>Helvetica Neue Thin</vt:lpstr>
      <vt:lpstr>Songti TC Bold</vt:lpstr>
      <vt:lpstr>Sukhumvit Set Light</vt:lpstr>
      <vt:lpstr>Times New Roman</vt:lpstr>
      <vt:lpstr>Times Roman</vt:lpstr>
      <vt:lpstr>나눔손글씨 붓</vt:lpstr>
      <vt:lpstr>Office Theme</vt:lpstr>
      <vt:lpstr>Long-range near-side correlation in e+e- collisions  at 183-209 GeV with ALEPH archived data</vt:lpstr>
      <vt:lpstr>Long-range near-side correlations:  The “Ridge” in HI collisions</vt:lpstr>
      <vt:lpstr>The “Ridge” in pp collisions</vt:lpstr>
      <vt:lpstr>The “Ridge” in pp collisions</vt:lpstr>
      <vt:lpstr>Emergence of “ridge-like” behavior?</vt:lpstr>
      <vt:lpstr>Electron-positron collisions: a QCD laboratory</vt:lpstr>
      <vt:lpstr>ALEPH data re-analysis</vt:lpstr>
      <vt:lpstr>LEP I and LEP II datasets</vt:lpstr>
      <vt:lpstr>Thrust Distribution</vt:lpstr>
      <vt:lpstr>Two-particle correlation w.r.t. the thrust axis </vt:lpstr>
      <vt:lpstr>Two-particle correlation: the observable</vt:lpstr>
      <vt:lpstr>Background reduction via event-mixing</vt:lpstr>
      <vt:lpstr>Extraction of observable</vt:lpstr>
      <vt:lpstr>Previous two-particle correlation results</vt:lpstr>
      <vt:lpstr>Two-particle correlation &gt;183 GeV at LEP II</vt:lpstr>
      <vt:lpstr>High-multiplicity (Ntrack&gt;=50) LEP II results</vt:lpstr>
      <vt:lpstr>“Flow-like trend” coefficients</vt:lpstr>
      <vt:lpstr>Similarity to low-multiplicity pp collisions?</vt:lpstr>
      <vt:lpstr>Other observables: Jet Substructure</vt:lpstr>
      <vt:lpstr>Other observables: Energy-Energy Correlator</vt:lpstr>
      <vt:lpstr>Other datasets: DELPHI archived data</vt:lpstr>
      <vt:lpstr>Conclusions</vt:lpstr>
      <vt:lpstr>Backup</vt:lpstr>
      <vt:lpstr>Azimuthal differential associated yield Y(Δϕ)</vt:lpstr>
      <vt:lpstr>Understanding 2PC in e^+ e^-— Intra-jet correlations</vt:lpstr>
      <vt:lpstr>Understanding 2PC in e^+ e^-— Inter-jet correlations</vt:lpstr>
      <vt:lpstr>Understanding 2PC in e^+ e^- — Ridge(-like) correlations</vt:lpstr>
      <vt:lpstr>Searching for emergence of azimuthal correlation in e^+ e^-</vt:lpstr>
      <vt:lpstr>Selected list of analyses </vt:lpstr>
      <vt:lpstr>High quality archived data</vt:lpstr>
      <vt:lpstr>PowerPoint Presentation</vt:lpstr>
      <vt:lpstr>PowerPoint Presentation</vt:lpstr>
      <vt:lpstr>PowerPoint Presentation</vt:lpstr>
      <vt:lpstr>PowerPoint Presentation</vt:lpstr>
      <vt:lpstr>Selection</vt:lpstr>
      <vt:lpstr>Corrections</vt:lpstr>
      <vt:lpstr>Corrections</vt:lpstr>
      <vt:lpstr>Long-range correlations (c.f. MC)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Long-range near-side correlation in e+e- collisions  at 183-209 GeV with ALEPH archived data</dc:title>
  <dc:creator>Michael Peters</dc:creator>
  <cp:lastModifiedBy>Michael Peters</cp:lastModifiedBy>
  <cp:revision>90</cp:revision>
  <dcterms:created xsi:type="dcterms:W3CDTF">2025-03-26T08:01:21Z</dcterms:created>
  <dcterms:modified xsi:type="dcterms:W3CDTF">2025-03-27T18:23:42Z</dcterms:modified>
</cp:coreProperties>
</file>