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38" r:id="rId2"/>
    <p:sldMasterId id="2147483860" r:id="rId3"/>
  </p:sldMasterIdLst>
  <p:notesMasterIdLst>
    <p:notesMasterId r:id="rId12"/>
  </p:notesMasterIdLst>
  <p:sldIdLst>
    <p:sldId id="4578" r:id="rId4"/>
    <p:sldId id="360" r:id="rId5"/>
    <p:sldId id="361" r:id="rId6"/>
    <p:sldId id="362" r:id="rId7"/>
    <p:sldId id="386" r:id="rId8"/>
    <p:sldId id="4579" r:id="rId9"/>
    <p:sldId id="4580" r:id="rId10"/>
    <p:sldId id="396" r:id="rId11"/>
  </p:sldIdLst>
  <p:sldSz cx="9144000" cy="5143500" type="screen16x9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990033"/>
        </a:solidFill>
        <a:latin typeface="Arial Unicode M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990033"/>
        </a:solidFill>
        <a:latin typeface="Arial Unicode M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990033"/>
        </a:solidFill>
        <a:latin typeface="Arial Unicode M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990033"/>
        </a:solidFill>
        <a:latin typeface="Arial Unicode M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990033"/>
        </a:solidFill>
        <a:latin typeface="Arial Unicode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b="1" kern="1200">
        <a:solidFill>
          <a:srgbClr val="990033"/>
        </a:solidFill>
        <a:latin typeface="Arial Unicode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b="1" kern="1200">
        <a:solidFill>
          <a:srgbClr val="990033"/>
        </a:solidFill>
        <a:latin typeface="Arial Unicode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b="1" kern="1200">
        <a:solidFill>
          <a:srgbClr val="990033"/>
        </a:solidFill>
        <a:latin typeface="Arial Unicode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b="1" kern="1200">
        <a:solidFill>
          <a:srgbClr val="990033"/>
        </a:solidFill>
        <a:latin typeface="Arial Unicode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C182A"/>
    <a:srgbClr val="970032"/>
    <a:srgbClr val="A8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86292"/>
  </p:normalViewPr>
  <p:slideViewPr>
    <p:cSldViewPr snapToGrid="0">
      <p:cViewPr varScale="1">
        <p:scale>
          <a:sx n="118" d="100"/>
          <a:sy n="118" d="100"/>
        </p:scale>
        <p:origin x="2000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1" tIns="46440" rIns="92881" bIns="46440" numCol="1" anchor="t" anchorCtr="0" compatLnSpc="1">
            <a:prstTxWarp prst="textNoShape">
              <a:avLst/>
            </a:prstTxWarp>
          </a:bodyPr>
          <a:lstStyle>
            <a:lvl1pPr defTabSz="928056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1" tIns="46440" rIns="92881" bIns="46440" numCol="1" anchor="t" anchorCtr="0" compatLnSpc="1">
            <a:prstTxWarp prst="textNoShape">
              <a:avLst/>
            </a:prstTxWarp>
          </a:bodyPr>
          <a:lstStyle>
            <a:lvl1pPr algn="r" defTabSz="928056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3225" y="695325"/>
            <a:ext cx="617855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03725"/>
            <a:ext cx="55880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1" tIns="46440" rIns="92881" bIns="46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1" tIns="46440" rIns="92881" bIns="46440" numCol="1" anchor="b" anchorCtr="0" compatLnSpc="1">
            <a:prstTxWarp prst="textNoShape">
              <a:avLst/>
            </a:prstTxWarp>
          </a:bodyPr>
          <a:lstStyle>
            <a:lvl1pPr defTabSz="928056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058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1" tIns="46440" rIns="92881" bIns="46440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4EE6A85D-BFC1-D047-80CB-19786368A8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28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6A85D-BFC1-D047-80CB-19786368A82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9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6A85D-BFC1-D047-80CB-19786368A82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0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 including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6A85D-BFC1-D047-80CB-19786368A82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3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399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8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457200"/>
            <a:ext cx="2095500" cy="405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34100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740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994910" y="1831658"/>
            <a:ext cx="0" cy="175259"/>
          </a:xfrm>
          <a:custGeom>
            <a:avLst/>
            <a:gdLst/>
            <a:ahLst/>
            <a:cxnLst/>
            <a:rect l="l" t="t" r="r" b="b"/>
            <a:pathLst>
              <a:path h="233680">
                <a:moveTo>
                  <a:pt x="0" y="0"/>
                </a:moveTo>
                <a:lnTo>
                  <a:pt x="0" y="233172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7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9525">
              <a:lnSpc>
                <a:spcPts val="716"/>
              </a:lnSpc>
            </a:pPr>
            <a:r>
              <a:rPr lang="en-US" spc="-4"/>
              <a:t>J. Kelsey</a:t>
            </a:r>
            <a:endParaRPr lang="en-US" spc="-4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9525">
              <a:lnSpc>
                <a:spcPts val="716"/>
              </a:lnSpc>
            </a:pPr>
            <a:r>
              <a:rPr lang="en-US" spc="-4"/>
              <a:t>August 25,2021</a:t>
            </a:r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23813">
              <a:spcBef>
                <a:spcPts val="353"/>
              </a:spcBef>
            </a:pPr>
            <a:fld id="{81D60167-4931-47E6-BA6A-407CBD079E47}" type="slidenum">
              <a:rPr lang="en-US" smtClean="0"/>
              <a:pPr marL="23813">
                <a:spcBef>
                  <a:spcPts val="353"/>
                </a:spcBef>
              </a:pPr>
              <a:t>‹#›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897431083"/>
              </p:ext>
            </p:extLst>
          </p:nvPr>
        </p:nvGraphicFramePr>
        <p:xfrm>
          <a:off x="381000" y="4723210"/>
          <a:ext cx="2533650" cy="269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153260" imgH="670618" progId="Paint.Picture">
                  <p:embed/>
                </p:oleObj>
              </mc:Choice>
              <mc:Fallback>
                <p:oleObj name="Bitmap Image" r:id="rId2" imgW="4153260" imgH="670618" progId="Paint.Picture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723210"/>
                        <a:ext cx="2533650" cy="269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ject 11"/>
          <p:cNvSpPr/>
          <p:nvPr userDrawn="1"/>
        </p:nvSpPr>
        <p:spPr>
          <a:xfrm>
            <a:off x="8229601" y="4718275"/>
            <a:ext cx="525779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99602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628650"/>
            <a:ext cx="6781800" cy="1919288"/>
          </a:xfrm>
          <a:noFill/>
        </p:spPr>
        <p:txBody>
          <a:bodyPr anchorCtr="1"/>
          <a:lstStyle>
            <a:lvl1pPr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00350"/>
            <a:ext cx="6324600" cy="971550"/>
          </a:xfrm>
        </p:spPr>
        <p:txBody>
          <a:bodyPr/>
          <a:lstStyle>
            <a:lvl1pPr marL="0" indent="0" algn="ctr">
              <a:buFont typeface="Times" charset="0"/>
              <a:buNone/>
              <a:defRPr sz="2250">
                <a:solidFill>
                  <a:schemeClr val="fol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6576" y="4686300"/>
            <a:ext cx="2054225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750"/>
            </a:lvl1pPr>
          </a:lstStyle>
          <a:p>
            <a:endParaRPr lang="en-US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1" y="4686300"/>
            <a:ext cx="2887663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750"/>
            </a:lvl1pPr>
          </a:lstStyle>
          <a:p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8150" y="4693444"/>
            <a:ext cx="1905000" cy="342900"/>
          </a:xfrm>
        </p:spPr>
        <p:txBody>
          <a:bodyPr/>
          <a:lstStyle>
            <a:lvl1pPr>
              <a:defRPr sz="750">
                <a:solidFill>
                  <a:schemeClr val="tx1"/>
                </a:solidFill>
              </a:defRPr>
            </a:lvl1pPr>
          </a:lstStyle>
          <a:p>
            <a:fld id="{CA09B8BA-73F6-B749-9D8E-4F2B90657D02}" type="slidenum">
              <a:rPr lang="en-US" smtClean="0"/>
              <a:t>‹#›</a:t>
            </a:fld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381000" y="2686050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52800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29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76700" cy="36004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076700" cy="36004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73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29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58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2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307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5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43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71450"/>
            <a:ext cx="2209800" cy="4343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71450"/>
            <a:ext cx="6477000" cy="4343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30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8392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76700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914400"/>
            <a:ext cx="4076700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01000" y="4743450"/>
            <a:ext cx="990600" cy="342900"/>
          </a:xfrm>
        </p:spPr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93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8392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914400"/>
            <a:ext cx="4076700" cy="36004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914400"/>
            <a:ext cx="4076700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01000" y="4743450"/>
            <a:ext cx="990600" cy="342900"/>
          </a:xfrm>
        </p:spPr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24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8392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76700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076700" cy="360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01000" y="4743450"/>
            <a:ext cx="990600" cy="342900"/>
          </a:xfrm>
        </p:spPr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30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8392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1" y="4686300"/>
            <a:ext cx="2054225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750"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1" y="4686300"/>
            <a:ext cx="2887663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7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3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F18BE-8C25-4C45-93BF-70F214CF1E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5178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>
          <a:xfrm>
            <a:off x="0" y="-12606"/>
            <a:ext cx="9144000" cy="272093"/>
          </a:xfrm>
          <a:prstGeom prst="rect">
            <a:avLst/>
          </a:prstGeom>
          <a:solidFill>
            <a:srgbClr val="63B8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89"/>
          </a:p>
        </p:txBody>
      </p:sp>
      <p:pic>
        <p:nvPicPr>
          <p:cNvPr id="6" name="Picture 9" descr="CMScol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6295" y="-5253"/>
            <a:ext cx="353580" cy="26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94" y="37821"/>
            <a:ext cx="581602" cy="20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7" y="270314"/>
            <a:ext cx="9144000" cy="627153"/>
          </a:xfrm>
          <a:noFill/>
          <a:ln>
            <a:noFill/>
          </a:ln>
        </p:spPr>
        <p:txBody>
          <a:bodyPr/>
          <a:lstStyle>
            <a:lvl1pPr>
              <a:defRPr b="0" cap="none" spc="0">
                <a:ln w="11430">
                  <a:noFill/>
                </a:ln>
                <a:solidFill>
                  <a:srgbClr val="000090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645" y="897467"/>
            <a:ext cx="4114800" cy="4076700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rgbClr val="376092"/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642555" y="897467"/>
            <a:ext cx="4114800" cy="4076700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accent1">
                  <a:lumMod val="75000"/>
                </a:schemeClr>
              </a:buClr>
              <a:defRPr>
                <a:solidFill>
                  <a:srgbClr val="376092"/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87149" y="-18910"/>
            <a:ext cx="4232852" cy="274194"/>
          </a:xfrm>
        </p:spPr>
        <p:txBody>
          <a:bodyPr/>
          <a:lstStyle>
            <a:lvl1pPr>
              <a:defRPr sz="1165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7620000" y="-27314"/>
            <a:ext cx="744682" cy="274194"/>
          </a:xfrm>
        </p:spPr>
        <p:txBody>
          <a:bodyPr/>
          <a:lstStyle>
            <a:lvl1pPr>
              <a:defRPr sz="1165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E75C645-11BF-462F-B8BA-3A01F50736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640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98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231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4926-C7ED-4E75-BF23-F98B193416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5050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57350"/>
            <a:ext cx="4076700" cy="2857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657350"/>
            <a:ext cx="4076700" cy="2857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764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48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90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56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37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8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215106" y="4695898"/>
            <a:ext cx="8678863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 Unicode MS" pitchFamily="34" charset="-128"/>
              <a:ea typeface="+mn-ea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087813" y="2200275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latin typeface="Arial Unicode MS" pitchFamily="34" charset="-128"/>
              <a:ea typeface="+mn-ea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087813" y="2200275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latin typeface="Arial Unicode MS" pitchFamily="34" charset="-128"/>
              <a:ea typeface="+mn-ea"/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42094" y="315855"/>
            <a:ext cx="8651875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 Unicode MS" pitchFamily="34" charset="-128"/>
              <a:ea typeface="+mn-ea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7994651" y="4857750"/>
            <a:ext cx="7477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050" b="0">
              <a:solidFill>
                <a:schemeClr val="tx1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343401" y="4800600"/>
            <a:ext cx="2917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 b="0">
              <a:solidFill>
                <a:schemeClr val="tx1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4005264" y="4800600"/>
            <a:ext cx="3819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latin typeface="Arial Unicode MS" pitchFamily="34" charset="-128"/>
                <a:ea typeface="+mn-ea"/>
              </a:rPr>
              <a:t>        </a:t>
            </a:r>
            <a:r>
              <a:rPr lang="en-US" sz="900" b="0" dirty="0">
                <a:solidFill>
                  <a:schemeClr val="tx1"/>
                </a:solidFill>
                <a:latin typeface="Arial Unicode MS" pitchFamily="34" charset="-128"/>
                <a:ea typeface="+mn-ea"/>
              </a:rPr>
              <a:t>B.</a:t>
            </a:r>
            <a:r>
              <a:rPr lang="en-US" sz="900" b="0" baseline="0" dirty="0">
                <a:solidFill>
                  <a:schemeClr val="tx1"/>
                </a:solidFill>
                <a:latin typeface="Arial Unicode MS" pitchFamily="34" charset="-128"/>
                <a:ea typeface="+mn-ea"/>
              </a:rPr>
              <a:t> Wyslouch</a:t>
            </a:r>
            <a:r>
              <a:rPr lang="en-US" sz="900" b="0" dirty="0">
                <a:solidFill>
                  <a:schemeClr val="tx1"/>
                </a:solidFill>
                <a:latin typeface="Arial Unicode MS" pitchFamily="34" charset="-128"/>
                <a:ea typeface="+mn-ea"/>
              </a:rPr>
              <a:t>	April 14, 2025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541504"/>
            <a:ext cx="8651875" cy="63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1" y="1395592"/>
            <a:ext cx="8651875" cy="311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 userDrawn="1"/>
        </p:nvSpPr>
        <p:spPr bwMode="auto">
          <a:xfrm>
            <a:off x="7644461" y="4847348"/>
            <a:ext cx="838200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990033"/>
                </a:solidFill>
                <a:latin typeface="Arial Unicode MS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990033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990033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990033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990033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0033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0033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0033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990033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2EDF2DB7-F79B-6644-B882-FBBB58B21608}" type="slidenum">
              <a:rPr lang="en-US" sz="900" b="0"/>
              <a:pPr eaLnBrk="1" hangingPunct="1">
                <a:spcBef>
                  <a:spcPct val="50000"/>
                </a:spcBef>
              </a:pPr>
              <a:t>‹#›</a:t>
            </a:fld>
            <a:endParaRPr lang="en-US" sz="900" b="0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B518667-3FC5-DA92-826B-B5512FA293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836858"/>
            <a:ext cx="1411260" cy="229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86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  <a:ea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1512" y="171450"/>
            <a:ext cx="8840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3058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4800600"/>
            <a:ext cx="990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folHlink"/>
                </a:solidFill>
              </a:defRPr>
            </a:lvl1pPr>
          </a:lstStyle>
          <a:p>
            <a:fld id="{B9E9A3A6-7B82-3846-B3D7-3C61684CEC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152400" y="628650"/>
            <a:ext cx="8839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667000" y="4869657"/>
            <a:ext cx="3911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0" y="4869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152400" y="628650"/>
            <a:ext cx="883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8131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hf sldNum="0" hdr="0" ft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AppleGothic"/>
          <a:cs typeface="AppleGothic"/>
        </a:defRPr>
      </a:lvl1pPr>
      <a:lvl2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700">
          <a:solidFill>
            <a:srgbClr val="FF0000"/>
          </a:solidFill>
          <a:latin typeface="Lucida Grande" charset="0"/>
        </a:defRPr>
      </a:lvl2pPr>
      <a:lvl3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700">
          <a:solidFill>
            <a:srgbClr val="FF0000"/>
          </a:solidFill>
          <a:latin typeface="Lucida Grande" charset="0"/>
        </a:defRPr>
      </a:lvl3pPr>
      <a:lvl4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700">
          <a:solidFill>
            <a:srgbClr val="FF0000"/>
          </a:solidFill>
          <a:latin typeface="Lucida Grande" charset="0"/>
        </a:defRPr>
      </a:lvl4pPr>
      <a:lvl5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700">
          <a:solidFill>
            <a:srgbClr val="FF0000"/>
          </a:solidFill>
          <a:latin typeface="Lucida Grande" charset="0"/>
        </a:defRPr>
      </a:lvl5pPr>
      <a:lvl6pPr marL="3429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700">
          <a:solidFill>
            <a:srgbClr val="FF0000"/>
          </a:solidFill>
          <a:latin typeface="Lucida Grande" charset="0"/>
        </a:defRPr>
      </a:lvl6pPr>
      <a:lvl7pPr marL="6858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700">
          <a:solidFill>
            <a:srgbClr val="FF0000"/>
          </a:solidFill>
          <a:latin typeface="Lucida Grande" charset="0"/>
        </a:defRPr>
      </a:lvl7pPr>
      <a:lvl8pPr marL="10287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700">
          <a:solidFill>
            <a:srgbClr val="FF0000"/>
          </a:solidFill>
          <a:latin typeface="Lucida Grande" charset="0"/>
        </a:defRPr>
      </a:lvl8pPr>
      <a:lvl9pPr marL="13716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700">
          <a:solidFill>
            <a:srgbClr val="FF0000"/>
          </a:solidFill>
          <a:latin typeface="Lucida Grande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666666"/>
        </a:buClr>
        <a:buSzPct val="75000"/>
        <a:buFont typeface="Times" charset="0"/>
        <a:buChar char="•"/>
        <a:defRPr sz="2325">
          <a:solidFill>
            <a:schemeClr val="tx1"/>
          </a:solidFill>
          <a:latin typeface="+mn-lt"/>
          <a:ea typeface="AppleGothic"/>
          <a:cs typeface="AppleGothic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Times" charset="0"/>
        <a:buChar char="•"/>
        <a:defRPr sz="1950">
          <a:solidFill>
            <a:schemeClr val="tx1"/>
          </a:solidFill>
          <a:latin typeface="+mn-lt"/>
          <a:ea typeface="AppleGothic"/>
          <a:cs typeface="AppleGothic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Times" charset="0"/>
        <a:buChar char="•"/>
        <a:defRPr sz="1800">
          <a:solidFill>
            <a:schemeClr val="tx1"/>
          </a:solidFill>
          <a:latin typeface="+mn-lt"/>
          <a:ea typeface="AppleGothic"/>
          <a:cs typeface="AppleGothic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Times" charset="0"/>
        <a:buChar char="•"/>
        <a:defRPr sz="1500">
          <a:solidFill>
            <a:schemeClr val="tx1"/>
          </a:solidFill>
          <a:latin typeface="+mn-lt"/>
          <a:ea typeface="AppleGothic"/>
          <a:cs typeface="AppleGothic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Times" charset="0"/>
        <a:buChar char="•"/>
        <a:defRPr sz="1500">
          <a:solidFill>
            <a:schemeClr val="tx1"/>
          </a:solidFill>
          <a:latin typeface="+mn-lt"/>
          <a:ea typeface="AppleGothic"/>
          <a:cs typeface="AppleGothic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Times" charset="0"/>
        <a:buChar char="•"/>
        <a:defRPr sz="1500">
          <a:solidFill>
            <a:schemeClr val="tx1"/>
          </a:solidFill>
          <a:latin typeface="+mn-lt"/>
          <a:ea typeface="ＭＳ Ｐゴシック" charset="-128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Times" charset="0"/>
        <a:buChar char="•"/>
        <a:defRPr sz="1500">
          <a:solidFill>
            <a:schemeClr val="tx1"/>
          </a:solidFill>
          <a:latin typeface="+mn-lt"/>
          <a:ea typeface="ＭＳ Ｐゴシック" charset="-128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Times" charset="0"/>
        <a:buChar char="•"/>
        <a:defRPr sz="1500">
          <a:solidFill>
            <a:schemeClr val="tx1"/>
          </a:solidFill>
          <a:latin typeface="+mn-lt"/>
          <a:ea typeface="ＭＳ Ｐゴシック" charset="-128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Times" charset="0"/>
        <a:buChar char="•"/>
        <a:defRPr sz="15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9"/>
          <p:cNvSpPr txBox="1">
            <a:spLocks noChangeArrowheads="1"/>
          </p:cNvSpPr>
          <p:nvPr userDrawn="1"/>
        </p:nvSpPr>
        <p:spPr bwMode="auto">
          <a:xfrm>
            <a:off x="-12989" y="1"/>
            <a:ext cx="9156989" cy="523175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589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"/>
            <a:ext cx="9144000" cy="5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6171" y="666050"/>
            <a:ext cx="8902988" cy="396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3"/>
          <p:cNvSpPr>
            <a:spLocks noChangeArrowheads="1"/>
          </p:cNvSpPr>
          <p:nvPr userDrawn="1"/>
        </p:nvSpPr>
        <p:spPr bwMode="auto">
          <a:xfrm>
            <a:off x="0" y="4811525"/>
            <a:ext cx="9144000" cy="333026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10430" dir="722555" algn="ctr" rotWithShape="0">
                    <a:srgbClr val="000000">
                      <a:alpha val="35036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1589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517784" y="4811526"/>
            <a:ext cx="841375" cy="3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296271" algn="l"/>
                <a:tab pos="593594" algn="l"/>
                <a:tab pos="890915" algn="l"/>
                <a:tab pos="1188238" algn="l"/>
                <a:tab pos="1485559" algn="l"/>
                <a:tab pos="1782881" algn="l"/>
                <a:tab pos="2080203" algn="l"/>
                <a:tab pos="2377525" algn="l"/>
                <a:tab pos="2674847" algn="l"/>
                <a:tab pos="2972169" algn="l"/>
                <a:tab pos="3269491" algn="l"/>
                <a:tab pos="3566813" algn="l"/>
                <a:tab pos="3864134" algn="l"/>
                <a:tab pos="4161457" algn="l"/>
                <a:tab pos="4458779" algn="l"/>
                <a:tab pos="4756100" algn="l"/>
                <a:tab pos="5052372" algn="l"/>
                <a:tab pos="5349694" algn="l"/>
                <a:tab pos="5647016" algn="l"/>
                <a:tab pos="5944337" algn="l"/>
              </a:tabLst>
              <a:defRPr sz="926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B374933D-D14F-440E-8C53-696A15C96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ftr" idx="3"/>
          </p:nvPr>
        </p:nvSpPr>
        <p:spPr bwMode="auto">
          <a:xfrm>
            <a:off x="2290330" y="4823083"/>
            <a:ext cx="4791364" cy="30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868" tIns="51114" rIns="101868" bIns="51114" numCol="1" anchor="ctr" anchorCtr="0" compatLnSpc="1">
            <a:prstTxWarp prst="textNoShape">
              <a:avLst/>
            </a:prstTxWarp>
          </a:bodyPr>
          <a:lstStyle>
            <a:lvl1pPr algn="ctr">
              <a:buSzPct val="100000"/>
              <a:tabLst>
                <a:tab pos="0" algn="l"/>
                <a:tab pos="296271" algn="l"/>
                <a:tab pos="593594" algn="l"/>
                <a:tab pos="890915" algn="l"/>
                <a:tab pos="1188238" algn="l"/>
                <a:tab pos="1485559" algn="l"/>
                <a:tab pos="1782881" algn="l"/>
                <a:tab pos="2080203" algn="l"/>
                <a:tab pos="2377525" algn="l"/>
                <a:tab pos="2674847" algn="l"/>
                <a:tab pos="2972169" algn="l"/>
                <a:tab pos="3269491" algn="l"/>
                <a:tab pos="3566813" algn="l"/>
                <a:tab pos="3864134" algn="l"/>
                <a:tab pos="4161457" algn="l"/>
                <a:tab pos="4458779" algn="l"/>
                <a:tab pos="4756100" algn="l"/>
                <a:tab pos="5052372" algn="l"/>
                <a:tab pos="5349694" algn="l"/>
                <a:tab pos="5647016" algn="l"/>
                <a:tab pos="5944337" algn="l"/>
              </a:tabLst>
              <a:defRPr sz="926">
                <a:solidFill>
                  <a:srgbClr val="000000"/>
                </a:solidFill>
                <a:ea typeface="新細明體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3" name="Text Box 8"/>
          <p:cNvSpPr txBox="1">
            <a:spLocks noChangeArrowheads="1"/>
          </p:cNvSpPr>
          <p:nvPr userDrawn="1"/>
        </p:nvSpPr>
        <p:spPr bwMode="auto">
          <a:xfrm>
            <a:off x="1102591" y="4884014"/>
            <a:ext cx="2617932" cy="20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9552" tIns="29776" rIns="59552" bIns="29776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73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altLang="en-US" sz="926"/>
              <a:t>Yen-Jie Lee </a:t>
            </a:r>
            <a:r>
              <a:rPr lang="en-US" altLang="zh-TW" sz="926">
                <a:ea typeface="新細明體" panose="02020500000000000000" pitchFamily="18" charset="-120"/>
              </a:rPr>
              <a:t>(MIT)</a:t>
            </a:r>
            <a:endParaRPr lang="en-US" altLang="en-US" sz="926"/>
          </a:p>
        </p:txBody>
      </p:sp>
      <p:pic>
        <p:nvPicPr>
          <p:cNvPr id="1033" name="Picture 17" descr="CMS_logo_col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102" y="4809425"/>
            <a:ext cx="461819" cy="33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22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6" r:id="rId3"/>
  </p:sldLayoutIdLst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12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12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12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12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12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02575" algn="ctr" rtl="0" fontAlgn="base">
        <a:lnSpc>
          <a:spcPct val="90000"/>
        </a:lnSpc>
        <a:spcBef>
          <a:spcPct val="0"/>
        </a:spcBef>
        <a:spcAft>
          <a:spcPct val="0"/>
        </a:spcAft>
        <a:defRPr sz="2912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05150" algn="ctr" rtl="0" fontAlgn="base">
        <a:lnSpc>
          <a:spcPct val="90000"/>
        </a:lnSpc>
        <a:spcBef>
          <a:spcPct val="0"/>
        </a:spcBef>
        <a:spcAft>
          <a:spcPct val="0"/>
        </a:spcAft>
        <a:defRPr sz="2912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907725" algn="ctr" rtl="0" fontAlgn="base">
        <a:lnSpc>
          <a:spcPct val="90000"/>
        </a:lnSpc>
        <a:spcBef>
          <a:spcPct val="0"/>
        </a:spcBef>
        <a:spcAft>
          <a:spcPct val="0"/>
        </a:spcAft>
        <a:defRPr sz="2912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210300" algn="ctr" rtl="0" fontAlgn="base">
        <a:lnSpc>
          <a:spcPct val="90000"/>
        </a:lnSpc>
        <a:spcBef>
          <a:spcPct val="0"/>
        </a:spcBef>
        <a:spcAft>
          <a:spcPct val="0"/>
        </a:spcAft>
        <a:defRPr sz="2912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51288" indent="-151288" algn="l" rtl="0" eaLnBrk="0" fontAlgn="base" hangingPunct="0">
        <a:lnSpc>
          <a:spcPct val="90000"/>
        </a:lnSpc>
        <a:spcBef>
          <a:spcPts val="662"/>
        </a:spcBef>
        <a:spcAft>
          <a:spcPct val="0"/>
        </a:spcAft>
        <a:buFont typeface="Arial" panose="020B0604020202020204" pitchFamily="34" charset="0"/>
        <a:buChar char="•"/>
        <a:defRPr sz="185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3863" indent="-151288" algn="l" rtl="0" eaLnBrk="0" fontAlgn="base" hangingPunct="0">
        <a:lnSpc>
          <a:spcPct val="90000"/>
        </a:lnSpc>
        <a:spcBef>
          <a:spcPts val="331"/>
        </a:spcBef>
        <a:spcAft>
          <a:spcPct val="0"/>
        </a:spcAft>
        <a:buFont typeface="Arial" panose="020B0604020202020204" pitchFamily="34" charset="0"/>
        <a:buChar char="•"/>
        <a:defRPr sz="158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56437" indent="-151288" algn="l" rtl="0" eaLnBrk="0" fontAlgn="base" hangingPunct="0">
        <a:lnSpc>
          <a:spcPct val="90000"/>
        </a:lnSpc>
        <a:spcBef>
          <a:spcPts val="331"/>
        </a:spcBef>
        <a:spcAft>
          <a:spcPct val="0"/>
        </a:spcAft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59012" indent="-151288" algn="l" rtl="0" eaLnBrk="0" fontAlgn="base" hangingPunct="0">
        <a:lnSpc>
          <a:spcPct val="90000"/>
        </a:lnSpc>
        <a:spcBef>
          <a:spcPts val="33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61588" indent="-151288" algn="l" rtl="0" eaLnBrk="0" fontAlgn="base" hangingPunct="0">
        <a:lnSpc>
          <a:spcPct val="90000"/>
        </a:lnSpc>
        <a:spcBef>
          <a:spcPts val="33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64162" indent="-151288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191" kern="1200">
          <a:solidFill>
            <a:schemeClr val="tx1"/>
          </a:solidFill>
          <a:latin typeface="+mn-lt"/>
          <a:ea typeface="+mn-ea"/>
          <a:cs typeface="+mn-cs"/>
        </a:defRPr>
      </a:lvl6pPr>
      <a:lvl7pPr marL="1966737" indent="-151288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191" kern="1200">
          <a:solidFill>
            <a:schemeClr val="tx1"/>
          </a:solidFill>
          <a:latin typeface="+mn-lt"/>
          <a:ea typeface="+mn-ea"/>
          <a:cs typeface="+mn-cs"/>
        </a:defRPr>
      </a:lvl7pPr>
      <a:lvl8pPr marL="2269313" indent="-151288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191" kern="1200">
          <a:solidFill>
            <a:schemeClr val="tx1"/>
          </a:solidFill>
          <a:latin typeface="+mn-lt"/>
          <a:ea typeface="+mn-ea"/>
          <a:cs typeface="+mn-cs"/>
        </a:defRPr>
      </a:lvl8pPr>
      <a:lvl9pPr marL="2571887" indent="-151288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1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1pPr>
      <a:lvl2pPr marL="302575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2pPr>
      <a:lvl3pPr marL="605150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3pPr>
      <a:lvl4pPr marL="907725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4pPr>
      <a:lvl5pPr marL="1210300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5pPr>
      <a:lvl6pPr marL="1512875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6pPr>
      <a:lvl7pPr marL="1815450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7pPr>
      <a:lvl8pPr marL="2118025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8pPr>
      <a:lvl9pPr marL="2420600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261FD-3EC1-2344-A66B-07016C10D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6331"/>
            <a:ext cx="7772400" cy="1102519"/>
          </a:xfrm>
        </p:spPr>
        <p:txBody>
          <a:bodyPr/>
          <a:lstStyle/>
          <a:p>
            <a:r>
              <a:rPr lang="en-US" b="1" dirty="0">
                <a:latin typeface="Verdana" charset="0"/>
              </a:rPr>
              <a:t>Introduction to the Bates Laboratory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75427D-6E7F-9D47-96C1-66ACEDCB8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Boleslaw Wyslouch</a:t>
            </a:r>
          </a:p>
          <a:p>
            <a:r>
              <a:rPr lang="en-US"/>
              <a:t>April 14,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91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100" b="1" dirty="0">
                <a:latin typeface="Verdana" charset="0"/>
                <a:cs typeface="ＭＳ Ｐゴシック" charset="0"/>
              </a:rPr>
              <a:t>What is Bates Laboratory?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599" y="1171899"/>
            <a:ext cx="8651875" cy="311925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500" dirty="0">
                <a:latin typeface="Verdana" charset="0"/>
                <a:cs typeface="ＭＳ Ｐゴシック" charset="0"/>
              </a:rPr>
              <a:t>Originally site of a nuclear physics accelerator studying the structure of matter, led by MIT physicists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500" dirty="0">
                <a:latin typeface="Verdana" charset="0"/>
                <a:cs typeface="ＭＳ Ｐゴシック" charset="0"/>
              </a:rPr>
              <a:t>1974-2005 operated as a National User Facility for the Department of Energy Office of Science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500" dirty="0">
                <a:latin typeface="Verdana" charset="0"/>
                <a:cs typeface="ＭＳ Ｐゴシック" charset="0"/>
              </a:rPr>
              <a:t>In 2005 buildings &amp; equipment transferred to MIT; Bates became a </a:t>
            </a:r>
            <a:r>
              <a:rPr lang="en-US" sz="1500" b="1" dirty="0">
                <a:latin typeface="Verdana" charset="0"/>
                <a:cs typeface="ＭＳ Ｐゴシック" charset="0"/>
              </a:rPr>
              <a:t>Research and Engineering Center </a:t>
            </a:r>
            <a:r>
              <a:rPr lang="en-US" sz="1500" dirty="0">
                <a:latin typeface="Verdana" charset="0"/>
                <a:cs typeface="ＭＳ Ｐゴシック" charset="0"/>
              </a:rPr>
              <a:t>for nuclear physicists around the country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1F531D-882D-5F41-9EB1-D7CE22D45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16" y="2679128"/>
            <a:ext cx="4253501" cy="1835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72F07F-31BC-034A-8C30-A69CE063EE94}"/>
              </a:ext>
            </a:extLst>
          </p:cNvPr>
          <p:cNvSpPr txBox="1"/>
          <p:nvPr/>
        </p:nvSpPr>
        <p:spPr>
          <a:xfrm>
            <a:off x="125572" y="4387892"/>
            <a:ext cx="4915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Lab named after William H. Bates, Representative for the 6</a:t>
            </a:r>
            <a:r>
              <a:rPr lang="en-US" sz="1050" baseline="30000" dirty="0"/>
              <a:t>th</a:t>
            </a:r>
            <a:r>
              <a:rPr lang="en-US" sz="1050" dirty="0"/>
              <a:t> District 1950-1969</a:t>
            </a:r>
          </a:p>
        </p:txBody>
      </p:sp>
    </p:spTree>
    <p:extLst>
      <p:ext uri="{BB962C8B-B14F-4D97-AF65-F5344CB8AC3E}">
        <p14:creationId xmlns:p14="http://schemas.microsoft.com/office/powerpoint/2010/main" val="3955695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77C8-DC0A-5C46-ADAC-4053BFB5C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49322"/>
            <a:ext cx="6172200" cy="444357"/>
          </a:xfrm>
        </p:spPr>
        <p:txBody>
          <a:bodyPr/>
          <a:lstStyle/>
          <a:p>
            <a:r>
              <a:rPr lang="en-US" sz="2100" b="1" dirty="0">
                <a:latin typeface="Verdana" charset="0"/>
              </a:rPr>
              <a:t>Resources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97F4-221B-CA43-AD9D-AC91D5601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33" y="793679"/>
            <a:ext cx="8712200" cy="3768047"/>
          </a:xfrm>
        </p:spPr>
        <p:txBody>
          <a:bodyPr/>
          <a:lstStyle/>
          <a:p>
            <a:r>
              <a:rPr lang="en-US" dirty="0"/>
              <a:t>About 15 engineers, scientists and technicians with broad and deep experience in accelerators, particle detectors, cryogenics and magnet design and construction</a:t>
            </a:r>
          </a:p>
          <a:p>
            <a:r>
              <a:rPr lang="en-US" dirty="0"/>
              <a:t>Main activities today geared towards collaboration with national and international laboratories in Nuclear Physics</a:t>
            </a:r>
          </a:p>
          <a:p>
            <a:pPr lvl="1"/>
            <a:r>
              <a:rPr lang="en-US" dirty="0"/>
              <a:t>Research equipment for experiments at JLab, BNL, Oak Ridge, Los Alamos, FRIB, DESY and others</a:t>
            </a:r>
          </a:p>
          <a:p>
            <a:pPr lvl="1"/>
            <a:r>
              <a:rPr lang="en-US" dirty="0"/>
              <a:t>Computing center for data handling and analysis for experiments at LHC (CMS and LHCb) and JLab (CLAS)</a:t>
            </a:r>
          </a:p>
          <a:p>
            <a:pPr lvl="1"/>
            <a:r>
              <a:rPr lang="en-US" dirty="0"/>
              <a:t>Engineering help for LNS experiments and R&amp;D on campus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9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77C8-DC0A-5C46-ADAC-4053BFB5C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457200"/>
            <a:ext cx="6172200" cy="674263"/>
          </a:xfrm>
        </p:spPr>
        <p:txBody>
          <a:bodyPr/>
          <a:lstStyle/>
          <a:p>
            <a:r>
              <a:rPr lang="en-US" sz="2100" b="1" dirty="0">
                <a:latin typeface="Verdana" charset="0"/>
              </a:rPr>
              <a:t>Bates is also a resource beyond fundamental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97F4-221B-CA43-AD9D-AC91D5601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3" y="1224558"/>
            <a:ext cx="8957734" cy="3541753"/>
          </a:xfrm>
        </p:spPr>
        <p:txBody>
          <a:bodyPr/>
          <a:lstStyle/>
          <a:p>
            <a:r>
              <a:rPr lang="en-US" dirty="0"/>
              <a:t>Small Accelerators and X-ray sources for medical applications, national security</a:t>
            </a:r>
          </a:p>
          <a:p>
            <a:pPr lvl="1"/>
            <a:r>
              <a:rPr lang="en-US" dirty="0"/>
              <a:t>Accelerator for radiation treatments at Mass General Hospital and elsewhere</a:t>
            </a:r>
          </a:p>
          <a:p>
            <a:pPr lvl="1"/>
            <a:r>
              <a:rPr lang="en-US" dirty="0"/>
              <a:t>Lincoln Lab X-ray testing, using long, shielded tunnel</a:t>
            </a:r>
          </a:p>
          <a:p>
            <a:pPr lvl="1"/>
            <a:r>
              <a:rPr lang="en-US" dirty="0"/>
              <a:t>In the past: R&amp;D and engineering work with L3 Technologies, Passport Systems, Raytheon</a:t>
            </a:r>
          </a:p>
          <a:p>
            <a:r>
              <a:rPr lang="en-US" dirty="0"/>
              <a:t>Some MIT projects take advantage of space and buildings</a:t>
            </a:r>
          </a:p>
          <a:p>
            <a:pPr lvl="1"/>
            <a:r>
              <a:rPr lang="en-US" dirty="0"/>
              <a:t>Solar energy devices, now moving to Thermal Battery/4</a:t>
            </a:r>
            <a:r>
              <a:rPr lang="en-US" baseline="30000" dirty="0"/>
              <a:t>th</a:t>
            </a:r>
            <a:r>
              <a:rPr lang="en-US" dirty="0"/>
              <a:t> Power</a:t>
            </a:r>
          </a:p>
          <a:p>
            <a:pPr lvl="1"/>
            <a:r>
              <a:rPr lang="en-US" dirty="0"/>
              <a:t>MIT Nuclear Engineering accelerator projects</a:t>
            </a:r>
          </a:p>
          <a:p>
            <a:pPr lvl="1"/>
            <a:r>
              <a:rPr lang="en-US" dirty="0"/>
              <a:t>Preparation for the Green Steel project</a:t>
            </a:r>
          </a:p>
        </p:txBody>
      </p:sp>
    </p:spTree>
    <p:extLst>
      <p:ext uri="{BB962C8B-B14F-4D97-AF65-F5344CB8AC3E}">
        <p14:creationId xmlns:p14="http://schemas.microsoft.com/office/powerpoint/2010/main" val="360416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363810"/>
            <a:ext cx="6172200" cy="561577"/>
          </a:xfrm>
        </p:spPr>
        <p:txBody>
          <a:bodyPr/>
          <a:lstStyle/>
          <a:p>
            <a:r>
              <a:rPr lang="en-US" sz="1800" b="1" dirty="0">
                <a:latin typeface="Verdana" charset="0"/>
                <a:cs typeface="ＭＳ Ｐゴシック" charset="0"/>
              </a:rPr>
              <a:t>Role of Bates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845837"/>
            <a:ext cx="8771466" cy="3834429"/>
          </a:xfrm>
        </p:spPr>
        <p:txBody>
          <a:bodyPr/>
          <a:lstStyle/>
          <a:p>
            <a:r>
              <a:rPr lang="en-US" dirty="0"/>
              <a:t>Help in early-stage development of ideas, prototyping, and implementation of various experiments and mechanical projects</a:t>
            </a:r>
          </a:p>
          <a:p>
            <a:r>
              <a:rPr lang="en-US" dirty="0"/>
              <a:t>Enable real-size equipment design and construction at MIT</a:t>
            </a:r>
          </a:p>
          <a:p>
            <a:r>
              <a:rPr lang="en-US" dirty="0"/>
              <a:t>Involve students and postdocs: workforce development</a:t>
            </a:r>
          </a:p>
          <a:p>
            <a:r>
              <a:rPr lang="en-US" dirty="0"/>
              <a:t>Advice and help to advanced MIT engineering projects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71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5DF8-862B-5C45-83E2-77204B34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3452"/>
            <a:ext cx="8651875" cy="630395"/>
          </a:xfrm>
        </p:spPr>
        <p:txBody>
          <a:bodyPr/>
          <a:lstStyle/>
          <a:p>
            <a:r>
              <a:rPr lang="en-US" dirty="0"/>
              <a:t>Examples of projects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5252D-1236-674A-8BE8-0C8E3A5B1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82" y="1280144"/>
            <a:ext cx="1174454" cy="1476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192249-10F6-5445-85FD-9061A2BE3843}"/>
              </a:ext>
            </a:extLst>
          </p:cNvPr>
          <p:cNvSpPr txBox="1"/>
          <p:nvPr/>
        </p:nvSpPr>
        <p:spPr>
          <a:xfrm>
            <a:off x="170245" y="910812"/>
            <a:ext cx="258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Neutron EDM @ ORNL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3AD620-86F6-4248-80EF-C50054581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18" y="1446115"/>
            <a:ext cx="2487724" cy="828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F4A1AC-0E38-374F-9F71-31EA3096D7C0}"/>
              </a:ext>
            </a:extLst>
          </p:cNvPr>
          <p:cNvSpPr txBox="1"/>
          <p:nvPr/>
        </p:nvSpPr>
        <p:spPr>
          <a:xfrm>
            <a:off x="3170776" y="1024869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sPHENIX vertex @ BNL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0DD598-89C6-D34D-9A20-E6805B669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482" y="1340104"/>
            <a:ext cx="2077573" cy="1476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963BAF-6515-754C-A786-764889F633C2}"/>
              </a:ext>
            </a:extLst>
          </p:cNvPr>
          <p:cNvSpPr txBox="1"/>
          <p:nvPr/>
        </p:nvSpPr>
        <p:spPr>
          <a:xfrm>
            <a:off x="6623605" y="976310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CRIS @ FRIB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F7508D-E881-E346-82E2-BD78F3F50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88" y="3163523"/>
            <a:ext cx="2502885" cy="12885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4A39CD-3D2C-FA49-BF39-96D5BB6B8BF4}"/>
              </a:ext>
            </a:extLst>
          </p:cNvPr>
          <p:cNvSpPr txBox="1"/>
          <p:nvPr/>
        </p:nvSpPr>
        <p:spPr>
          <a:xfrm>
            <a:off x="231963" y="2775433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Moller @ JLab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38D26-ED01-B040-9E3E-92C9F2CF9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776" y="3013912"/>
            <a:ext cx="2150732" cy="13939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391166-A2BE-DB44-9F02-60C5672DD9EB}"/>
              </a:ext>
            </a:extLst>
          </p:cNvPr>
          <p:cNvSpPr txBox="1"/>
          <p:nvPr/>
        </p:nvSpPr>
        <p:spPr>
          <a:xfrm>
            <a:off x="3279923" y="2590767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MTD @ CERN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15855B-2119-E147-AE56-BE072D838E6B}"/>
              </a:ext>
            </a:extLst>
          </p:cNvPr>
          <p:cNvSpPr txBox="1"/>
          <p:nvPr/>
        </p:nvSpPr>
        <p:spPr>
          <a:xfrm>
            <a:off x="6252401" y="2684346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</a:rPr>
              <a:t>NuDot</a:t>
            </a:r>
            <a:r>
              <a:rPr lang="en-US" sz="1800" dirty="0">
                <a:solidFill>
                  <a:schemeClr val="tx1"/>
                </a:solidFill>
              </a:rPr>
              <a:t> @ underground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39E218-201A-7E4B-A567-218FB8BA7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4874" y="3163523"/>
            <a:ext cx="1581624" cy="13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23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5DF8-862B-5C45-83E2-77204B34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3452"/>
            <a:ext cx="8651875" cy="630395"/>
          </a:xfrm>
        </p:spPr>
        <p:txBody>
          <a:bodyPr/>
          <a:lstStyle/>
          <a:p>
            <a:r>
              <a:rPr lang="en-US" dirty="0"/>
              <a:t>Examples of projects 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92249-10F6-5445-85FD-9061A2BE3843}"/>
              </a:ext>
            </a:extLst>
          </p:cNvPr>
          <p:cNvSpPr txBox="1"/>
          <p:nvPr/>
        </p:nvSpPr>
        <p:spPr>
          <a:xfrm>
            <a:off x="425704" y="943847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GAPS @ Antarctica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4A1AC-0E38-374F-9F71-31EA3096D7C0}"/>
              </a:ext>
            </a:extLst>
          </p:cNvPr>
          <p:cNvSpPr txBox="1"/>
          <p:nvPr/>
        </p:nvSpPr>
        <p:spPr>
          <a:xfrm>
            <a:off x="3170776" y="1024869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ABRACADABRA @ MIT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63BAF-6515-754C-A786-764889F633C2}"/>
              </a:ext>
            </a:extLst>
          </p:cNvPr>
          <p:cNvSpPr txBox="1"/>
          <p:nvPr/>
        </p:nvSpPr>
        <p:spPr>
          <a:xfrm>
            <a:off x="6504230" y="966448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PRECIOSA @ MIT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63CD10-C977-0044-A11F-1B1E39EA5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29" y="1579206"/>
            <a:ext cx="2624320" cy="1861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F51387-5078-D049-9427-8B7DA8E5F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498" y="1579206"/>
            <a:ext cx="2554554" cy="7954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4F3660-BAE9-D943-A0AB-A2894EB65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558" y="1475223"/>
            <a:ext cx="3028013" cy="1296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D2BE87-FA69-E141-AA27-7A1F7A9BA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755" y="3440243"/>
            <a:ext cx="1638074" cy="1104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B28704-9CEE-154F-957C-4BB8446DDB08}"/>
              </a:ext>
            </a:extLst>
          </p:cNvPr>
          <p:cNvSpPr txBox="1"/>
          <p:nvPr/>
        </p:nvSpPr>
        <p:spPr>
          <a:xfrm>
            <a:off x="6181253" y="2909246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PROTOM @ Hospitals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A201F7-7986-E142-B0D5-46EB55D37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49" y="3231297"/>
            <a:ext cx="2106604" cy="138402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E82D4A-2A72-3947-9121-A3BCE77406A8}"/>
              </a:ext>
            </a:extLst>
          </p:cNvPr>
          <p:cNvSpPr txBox="1"/>
          <p:nvPr/>
        </p:nvSpPr>
        <p:spPr>
          <a:xfrm>
            <a:off x="3901746" y="2780943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SPARC @ PSFC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148F12C-46D2-584E-ADBC-2B0CE97D3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9" y="3710961"/>
            <a:ext cx="4071028" cy="8339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CC18B82-02C2-D944-AC1F-2A2D5982EFA0}"/>
              </a:ext>
            </a:extLst>
          </p:cNvPr>
          <p:cNvSpPr txBox="1"/>
          <p:nvPr/>
        </p:nvSpPr>
        <p:spPr>
          <a:xfrm>
            <a:off x="752171" y="3380677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Lorax @ Lincoln Labs</a:t>
            </a:r>
          </a:p>
        </p:txBody>
      </p:sp>
    </p:spTree>
    <p:extLst>
      <p:ext uri="{BB962C8B-B14F-4D97-AF65-F5344CB8AC3E}">
        <p14:creationId xmlns:p14="http://schemas.microsoft.com/office/powerpoint/2010/main" val="3890072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30141-5E7F-B342-8D70-8FEA4E093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latin typeface="Verdana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934C5-F2BC-064C-88FA-D78324780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Bates Lab is a great source of engineering support for the US and MIT scientific community, mostly nuclear physics but also Nuclear Engineering and others</a:t>
            </a:r>
          </a:p>
          <a:p>
            <a:r>
              <a:rPr lang="en-US" dirty="0"/>
              <a:t>The expertise available on  site allows for major projects to be built and operated here, e.g. Computing Facility</a:t>
            </a:r>
          </a:p>
          <a:p>
            <a:r>
              <a:rPr lang="en-US" dirty="0"/>
              <a:t>The available space and equipment makes it attractive for small and medium scale projects to quickly set up and get going</a:t>
            </a:r>
          </a:p>
        </p:txBody>
      </p:sp>
    </p:spTree>
    <p:extLst>
      <p:ext uri="{BB962C8B-B14F-4D97-AF65-F5344CB8AC3E}">
        <p14:creationId xmlns:p14="http://schemas.microsoft.com/office/powerpoint/2010/main" val="1102550573"/>
      </p:ext>
    </p:extLst>
  </p:cSld>
  <p:clrMapOvr>
    <a:masterClrMapping/>
  </p:clrMapOvr>
</p:sld>
</file>

<file path=ppt/theme/theme1.xml><?xml version="1.0" encoding="utf-8"?>
<a:theme xmlns:a="http://schemas.openxmlformats.org/drawingml/2006/main" name="MIT Laser">
  <a:themeElements>
    <a:clrScheme name="Custom 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FF8000"/>
      </a:accent2>
      <a:accent3>
        <a:srgbClr val="FFFF00"/>
      </a:accent3>
      <a:accent4>
        <a:srgbClr val="00FF00"/>
      </a:accent4>
      <a:accent5>
        <a:srgbClr val="0000FF"/>
      </a:accent5>
      <a:accent6>
        <a:srgbClr val="800080"/>
      </a:accent6>
      <a:hlink>
        <a:srgbClr val="CCCCFF"/>
      </a:hlink>
      <a:folHlink>
        <a:srgbClr val="B2B2B2"/>
      </a:folHlink>
    </a:clrScheme>
    <a:fontScheme name="MIT Laser">
      <a:majorFont>
        <a:latin typeface="Verdana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MIT Las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T Las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T Las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T Las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T Las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T Las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T Las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lean">
  <a:themeElements>
    <a:clrScheme name="Refined 6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CC3300"/>
      </a:accent1>
      <a:accent2>
        <a:srgbClr val="666699"/>
      </a:accent2>
      <a:accent3>
        <a:srgbClr val="FFFFFF"/>
      </a:accent3>
      <a:accent4>
        <a:srgbClr val="000000"/>
      </a:accent4>
      <a:accent5>
        <a:srgbClr val="E2ADAA"/>
      </a:accent5>
      <a:accent6>
        <a:srgbClr val="5C5C8A"/>
      </a:accent6>
      <a:hlink>
        <a:srgbClr val="999900"/>
      </a:hlink>
      <a:folHlink>
        <a:srgbClr val="4D4D4D"/>
      </a:folHlink>
    </a:clrScheme>
    <a:fontScheme name="Refined">
      <a:majorFont>
        <a:latin typeface="Lucida Grande"/>
        <a:ea typeface=""/>
        <a:cs typeface=""/>
      </a:majorFont>
      <a:minorFont>
        <a:latin typeface="Lucida Gran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10901</TotalTime>
  <Words>432</Words>
  <Application>Microsoft Macintosh PowerPoint</Application>
  <PresentationFormat>On-screen Show (16:9)</PresentationFormat>
  <Paragraphs>53</Paragraphs>
  <Slides>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 Unicode MS</vt:lpstr>
      <vt:lpstr>Arial</vt:lpstr>
      <vt:lpstr>Calibri</vt:lpstr>
      <vt:lpstr>Lucida Grande</vt:lpstr>
      <vt:lpstr>Times</vt:lpstr>
      <vt:lpstr>Times New Roman</vt:lpstr>
      <vt:lpstr>Verdana</vt:lpstr>
      <vt:lpstr>Wingdings</vt:lpstr>
      <vt:lpstr>MIT Laser</vt:lpstr>
      <vt:lpstr>Clean</vt:lpstr>
      <vt:lpstr>Custom Design</vt:lpstr>
      <vt:lpstr>Bitmap Image</vt:lpstr>
      <vt:lpstr>Introduction to the Bates Laboratory</vt:lpstr>
      <vt:lpstr>What is Bates Laboratory?</vt:lpstr>
      <vt:lpstr>Resources and Activities</vt:lpstr>
      <vt:lpstr>Bates is also a resource beyond fundamental physics</vt:lpstr>
      <vt:lpstr>Role of Bates</vt:lpstr>
      <vt:lpstr>Examples of projects I</vt:lpstr>
      <vt:lpstr>Examples of projects II</vt:lpstr>
      <vt:lpstr>Summary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successes</dc:title>
  <dc:creator>milner</dc:creator>
  <cp:lastModifiedBy>Boleslaw Wyslouch</cp:lastModifiedBy>
  <cp:revision>767</cp:revision>
  <cp:lastPrinted>2014-02-10T12:47:02Z</cp:lastPrinted>
  <dcterms:created xsi:type="dcterms:W3CDTF">2006-09-06T13:33:54Z</dcterms:created>
  <dcterms:modified xsi:type="dcterms:W3CDTF">2025-04-10T15:43:18Z</dcterms:modified>
</cp:coreProperties>
</file>