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97" r:id="rId2"/>
    <p:sldMasterId id="2147483728" r:id="rId3"/>
    <p:sldMasterId id="2147483759" r:id="rId4"/>
  </p:sldMasterIdLst>
  <p:notesMasterIdLst>
    <p:notesMasterId r:id="rId39"/>
  </p:notesMasterIdLst>
  <p:handoutMasterIdLst>
    <p:handoutMasterId r:id="rId40"/>
  </p:handoutMasterIdLst>
  <p:sldIdLst>
    <p:sldId id="258" r:id="rId5"/>
    <p:sldId id="259" r:id="rId6"/>
    <p:sldId id="5755" r:id="rId7"/>
    <p:sldId id="5754" r:id="rId8"/>
    <p:sldId id="2102" r:id="rId9"/>
    <p:sldId id="5749" r:id="rId10"/>
    <p:sldId id="5738" r:id="rId11"/>
    <p:sldId id="5737" r:id="rId12"/>
    <p:sldId id="331" r:id="rId13"/>
    <p:sldId id="5750" r:id="rId14"/>
    <p:sldId id="5751" r:id="rId15"/>
    <p:sldId id="5883" r:id="rId16"/>
    <p:sldId id="5884" r:id="rId17"/>
    <p:sldId id="5885" r:id="rId18"/>
    <p:sldId id="5886" r:id="rId19"/>
    <p:sldId id="5887" r:id="rId20"/>
    <p:sldId id="5888" r:id="rId21"/>
    <p:sldId id="5889" r:id="rId22"/>
    <p:sldId id="5890" r:id="rId23"/>
    <p:sldId id="5891" r:id="rId24"/>
    <p:sldId id="5897" r:id="rId25"/>
    <p:sldId id="5892" r:id="rId26"/>
    <p:sldId id="5893" r:id="rId27"/>
    <p:sldId id="5752" r:id="rId28"/>
    <p:sldId id="5742" r:id="rId29"/>
    <p:sldId id="5900" r:id="rId30"/>
    <p:sldId id="5748" r:id="rId31"/>
    <p:sldId id="5894" r:id="rId32"/>
    <p:sldId id="5895" r:id="rId33"/>
    <p:sldId id="5896" r:id="rId34"/>
    <p:sldId id="5901" r:id="rId35"/>
    <p:sldId id="5902" r:id="rId36"/>
    <p:sldId id="5899" r:id="rId37"/>
    <p:sldId id="574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1E6"/>
    <a:srgbClr val="B8C2CC"/>
    <a:srgbClr val="40464C"/>
    <a:srgbClr val="AAFF33"/>
    <a:srgbClr val="F2F4F8"/>
    <a:srgbClr val="8B959E"/>
    <a:srgbClr val="626A73"/>
    <a:srgbClr val="212326"/>
    <a:srgbClr val="00AD00"/>
    <a:srgbClr val="004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80342"/>
  </p:normalViewPr>
  <p:slideViewPr>
    <p:cSldViewPr snapToGrid="0">
      <p:cViewPr varScale="1">
        <p:scale>
          <a:sx n="153" d="100"/>
          <a:sy n="153" d="100"/>
        </p:scale>
        <p:origin x="156" y="2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4072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101180-94AE-A148-0874-34EE0A31BC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0E86C-4C4E-1FDA-0154-15C7F2DABF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0CE46-E44A-3247-A43C-11027568704B}" type="datetimeFigureOut">
              <a:rPr lang="en-US" smtClean="0">
                <a:latin typeface="Arial" panose="020B0604020202020204" pitchFamily="34" charset="0"/>
              </a:rPr>
              <a:t>4/12/2025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074C8-EEB7-E76E-099A-D0FB5B9D5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3E9CA0-3796-0BD4-664E-618D04C165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831F2-AF4E-BB4C-A8EF-42238C76ABA6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333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79D00-1CDF-434B-8F0A-8ED0A64E848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EC296-AA85-584E-8224-F9A9CE70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77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Maximum character recommendations: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Contact info: 145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 title: 38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Secondary title: 100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Update all text fields with your relevant information.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EC296-AA85-584E-8224-F9A9CE7032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61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 Main,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DA4FFB-26C5-FEA4-7430-D039D70FCF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90FEB9-4E20-F153-F0DA-610723047E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4068" y="223820"/>
            <a:ext cx="3625882" cy="58554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B71D13-9507-AEAB-AFA8-C885097016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958" y="1778261"/>
            <a:ext cx="9963805" cy="520907"/>
          </a:xfrm>
        </p:spPr>
        <p:txBody>
          <a:bodyPr anchor="t" anchorCtr="0">
            <a:noAutofit/>
          </a:bodyPr>
          <a:lstStyle>
            <a:lvl1pPr algn="l">
              <a:lnSpc>
                <a:spcPts val="4400"/>
              </a:lnSpc>
              <a:defRPr sz="4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Main Title – Max 38 characters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0EDD1A9-92D2-FF96-FA55-0E10A68C1A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8958" y="2307394"/>
            <a:ext cx="9963805" cy="1825486"/>
          </a:xfrm>
        </p:spPr>
        <p:txBody>
          <a:bodyPr>
            <a:noAutofit/>
          </a:bodyPr>
          <a:lstStyle>
            <a:lvl1pPr marL="0" indent="0">
              <a:lnSpc>
                <a:spcPts val="4400"/>
              </a:lnSpc>
              <a:buNone/>
              <a:defRPr sz="4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Secondary Title – Max 100 characters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6434C78-E82D-74AC-6F98-18C5A3C443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5259085-837B-D02B-1F74-EC07AE53C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1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597863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EA6A74-8F34-3AC8-D8D7-B16E4DFE7340}"/>
              </a:ext>
            </a:extLst>
          </p:cNvPr>
          <p:cNvSpPr/>
          <p:nvPr userDrawn="1"/>
        </p:nvSpPr>
        <p:spPr>
          <a:xfrm>
            <a:off x="6197848" y="1169003"/>
            <a:ext cx="5666405" cy="49206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3F3A2D-940D-D013-017B-63694756DBC9}"/>
              </a:ext>
            </a:extLst>
          </p:cNvPr>
          <p:cNvSpPr/>
          <p:nvPr userDrawn="1"/>
        </p:nvSpPr>
        <p:spPr>
          <a:xfrm>
            <a:off x="313481" y="1169003"/>
            <a:ext cx="5666405" cy="49206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D29D3A-3F37-9592-DD8A-41ABEC44FA28}"/>
              </a:ext>
            </a:extLst>
          </p:cNvPr>
          <p:cNvSpPr txBox="1"/>
          <p:nvPr userDrawn="1"/>
        </p:nvSpPr>
        <p:spPr>
          <a:xfrm>
            <a:off x="9229912" y="6350714"/>
            <a:ext cx="2648607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F0F02A92-B497-3B47-85FA-49EC792AEAD1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2FD8EF3-A812-D37C-5E6C-3D89CAAE6BBD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18589" y="229389"/>
            <a:ext cx="5661297" cy="7866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Slide Description – Max 200 characters</a:t>
            </a:r>
          </a:p>
        </p:txBody>
      </p:sp>
      <p:sp>
        <p:nvSpPr>
          <p:cNvPr id="15" name="Chart Placeholder 14">
            <a:extLst>
              <a:ext uri="{FF2B5EF4-FFF2-40B4-BE49-F238E27FC236}">
                <a16:creationId xmlns:a16="http://schemas.microsoft.com/office/drawing/2014/main" id="{AD7B6E31-BB63-BABB-3A25-BC1539FC82A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546538" y="1414732"/>
            <a:ext cx="5202621" cy="4485736"/>
          </a:xfr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chart</a:t>
            </a:r>
          </a:p>
        </p:txBody>
      </p:sp>
      <p:sp>
        <p:nvSpPr>
          <p:cNvPr id="6" name="Chart Placeholder 14">
            <a:extLst>
              <a:ext uri="{FF2B5EF4-FFF2-40B4-BE49-F238E27FC236}">
                <a16:creationId xmlns:a16="http://schemas.microsoft.com/office/drawing/2014/main" id="{865B7184-5EEB-2ED7-8DF8-7BA53322A2D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6432331" y="1414732"/>
            <a:ext cx="5213131" cy="4485736"/>
          </a:xfr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chart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BF7291-D851-C415-1B3D-624435C9B98C}"/>
              </a:ext>
            </a:extLst>
          </p:cNvPr>
          <p:cNvSpPr txBox="1"/>
          <p:nvPr userDrawn="1"/>
        </p:nvSpPr>
        <p:spPr>
          <a:xfrm>
            <a:off x="313481" y="6366860"/>
            <a:ext cx="2648607" cy="2546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3948057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6AB9-B8FF-EC56-AC3E-4893BFF23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993" y="223660"/>
            <a:ext cx="3275550" cy="810991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– Max 70 characters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FA3824-6F15-FD86-D30D-55E8798F55A1}"/>
              </a:ext>
            </a:extLst>
          </p:cNvPr>
          <p:cNvSpPr txBox="1"/>
          <p:nvPr userDrawn="1"/>
        </p:nvSpPr>
        <p:spPr>
          <a:xfrm>
            <a:off x="9229912" y="6350714"/>
            <a:ext cx="2648607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F0F02A92-B497-3B47-85FA-49EC792AEAD1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9A4663-FCEF-5719-12CF-5612C4299DDB}"/>
              </a:ext>
            </a:extLst>
          </p:cNvPr>
          <p:cNvCxnSpPr>
            <a:cxnSpLocks/>
          </p:cNvCxnSpPr>
          <p:nvPr userDrawn="1"/>
        </p:nvCxnSpPr>
        <p:spPr>
          <a:xfrm>
            <a:off x="319421" y="1166648"/>
            <a:ext cx="180198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54A9D41-333E-5D1B-DBDD-1B79243736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05060" y="209306"/>
            <a:ext cx="7464425" cy="59658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000"/>
              </a:spcBef>
              <a:spcAft>
                <a:spcPts val="1200"/>
              </a:spcAft>
              <a:defRPr/>
            </a:lvl2pPr>
            <a:lvl3pPr>
              <a:spcBef>
                <a:spcPts val="1000"/>
              </a:spcBef>
              <a:spcAft>
                <a:spcPts val="1200"/>
              </a:spcAft>
              <a:defRPr/>
            </a:lvl3pPr>
            <a:lvl4pPr>
              <a:spcBef>
                <a:spcPts val="1000"/>
              </a:spcBef>
              <a:spcAft>
                <a:spcPts val="1200"/>
              </a:spcAft>
              <a:defRPr/>
            </a:lvl4pPr>
            <a:lvl5pPr>
              <a:spcBef>
                <a:spcPts val="100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Slide Text – Max 670 characters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200CB3-43FC-4FB5-41C5-FEB87A7497D8}"/>
              </a:ext>
            </a:extLst>
          </p:cNvPr>
          <p:cNvSpPr txBox="1"/>
          <p:nvPr userDrawn="1"/>
        </p:nvSpPr>
        <p:spPr>
          <a:xfrm>
            <a:off x="313481" y="6366860"/>
            <a:ext cx="2648607" cy="2546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2248206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6AB9-B8FF-EC56-AC3E-4893BFF23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992" y="223659"/>
            <a:ext cx="5693646" cy="1535947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– Max 70 characters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FA3824-6F15-FD86-D30D-55E8798F55A1}"/>
              </a:ext>
            </a:extLst>
          </p:cNvPr>
          <p:cNvSpPr txBox="1"/>
          <p:nvPr userDrawn="1"/>
        </p:nvSpPr>
        <p:spPr>
          <a:xfrm>
            <a:off x="9229912" y="6350714"/>
            <a:ext cx="2648607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F0F02A92-B497-3B47-85FA-49EC792AEAD1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9A4663-FCEF-5719-12CF-5612C4299DDB}"/>
              </a:ext>
            </a:extLst>
          </p:cNvPr>
          <p:cNvCxnSpPr>
            <a:cxnSpLocks/>
          </p:cNvCxnSpPr>
          <p:nvPr userDrawn="1"/>
        </p:nvCxnSpPr>
        <p:spPr>
          <a:xfrm>
            <a:off x="319421" y="2022990"/>
            <a:ext cx="180198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1224CB-8AE7-5506-BC70-E5FDF520901B}"/>
              </a:ext>
            </a:extLst>
          </p:cNvPr>
          <p:cNvCxnSpPr>
            <a:cxnSpLocks/>
          </p:cNvCxnSpPr>
          <p:nvPr userDrawn="1"/>
        </p:nvCxnSpPr>
        <p:spPr>
          <a:xfrm>
            <a:off x="4215651" y="2022990"/>
            <a:ext cx="180198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CBC650-4046-BB07-FC04-68F697FAE75A}"/>
              </a:ext>
            </a:extLst>
          </p:cNvPr>
          <p:cNvCxnSpPr>
            <a:cxnSpLocks/>
          </p:cNvCxnSpPr>
          <p:nvPr userDrawn="1"/>
        </p:nvCxnSpPr>
        <p:spPr>
          <a:xfrm>
            <a:off x="8129315" y="2022990"/>
            <a:ext cx="180198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C3E86FF-8433-E5B3-1EAC-2D8E9090A8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738" y="2563812"/>
            <a:ext cx="3702442" cy="2524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 – Max 30 characters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EC3C736-533A-CDFB-EE0C-DF26725F96C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06238" y="2871088"/>
            <a:ext cx="3711283" cy="326854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Body Text – Max 300 characters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58B353C-DB68-EF1F-F163-EB9DFDAD51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5651" y="2563812"/>
            <a:ext cx="3702442" cy="2524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Title – Max 30 characters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9A79272-88A2-3A79-D64E-03B428C27E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9315" y="2563812"/>
            <a:ext cx="3702442" cy="2524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Title – Max 30 characters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D9A22-F262-073A-EC7D-9B8E77522D6B}"/>
              </a:ext>
            </a:extLst>
          </p:cNvPr>
          <p:cNvSpPr txBox="1"/>
          <p:nvPr userDrawn="1"/>
        </p:nvSpPr>
        <p:spPr>
          <a:xfrm>
            <a:off x="313481" y="6366860"/>
            <a:ext cx="2648607" cy="2546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C0B2F11-2A90-17C6-BD9D-070C9680920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216086" y="2871088"/>
            <a:ext cx="3711283" cy="326854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Body Text – Max 300 characters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632AA01-9487-575A-CB7F-E3BE74395506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125934" y="2871088"/>
            <a:ext cx="3711283" cy="326854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Body Text – Max 300 characters</a:t>
            </a:r>
          </a:p>
        </p:txBody>
      </p:sp>
    </p:spTree>
    <p:extLst>
      <p:ext uri="{BB962C8B-B14F-4D97-AF65-F5344CB8AC3E}">
        <p14:creationId xmlns:p14="http://schemas.microsoft.com/office/powerpoint/2010/main" val="4154411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6AB9-B8FF-EC56-AC3E-4893BFF23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992" y="223659"/>
            <a:ext cx="5651019" cy="1535947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– Max 70 characters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FA3824-6F15-FD86-D30D-55E8798F55A1}"/>
              </a:ext>
            </a:extLst>
          </p:cNvPr>
          <p:cNvSpPr txBox="1"/>
          <p:nvPr userDrawn="1"/>
        </p:nvSpPr>
        <p:spPr>
          <a:xfrm>
            <a:off x="9229912" y="6350714"/>
            <a:ext cx="2648607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F0F02A92-B497-3B47-85FA-49EC792AEAD1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9A4663-FCEF-5719-12CF-5612C4299DDB}"/>
              </a:ext>
            </a:extLst>
          </p:cNvPr>
          <p:cNvCxnSpPr>
            <a:cxnSpLocks/>
          </p:cNvCxnSpPr>
          <p:nvPr userDrawn="1"/>
        </p:nvCxnSpPr>
        <p:spPr>
          <a:xfrm>
            <a:off x="319421" y="2022990"/>
            <a:ext cx="180198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CBC650-4046-BB07-FC04-68F697FAE75A}"/>
              </a:ext>
            </a:extLst>
          </p:cNvPr>
          <p:cNvCxnSpPr>
            <a:cxnSpLocks/>
          </p:cNvCxnSpPr>
          <p:nvPr userDrawn="1"/>
        </p:nvCxnSpPr>
        <p:spPr>
          <a:xfrm>
            <a:off x="6175383" y="2022990"/>
            <a:ext cx="180198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0FFCC-D3A6-B686-34F4-1FADB1D74C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739" y="2557716"/>
            <a:ext cx="5219948" cy="2524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 – Max 30 characters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982AEF7-C2BA-9FEF-0CF0-7B027C7CC43F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06238" y="2871088"/>
            <a:ext cx="5232413" cy="326854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spcAft>
                <a:spcPts val="1200"/>
              </a:spcAft>
              <a:buNone/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Body Text – Max 400 characters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5D8F256-1603-EA51-EC29-6AC89BFE3B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8700" y="2557716"/>
            <a:ext cx="5219948" cy="2524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 – Max 30 characters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A9627-70F3-E4EA-9DB0-C5659E8EEC75}"/>
              </a:ext>
            </a:extLst>
          </p:cNvPr>
          <p:cNvSpPr txBox="1"/>
          <p:nvPr userDrawn="1"/>
        </p:nvSpPr>
        <p:spPr>
          <a:xfrm>
            <a:off x="313481" y="6366860"/>
            <a:ext cx="2648607" cy="2546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1F1B01F-CF22-B057-0BF5-446BA4249F51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171011" y="2871088"/>
            <a:ext cx="5232413" cy="326854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Body Text – Max 400 characters</a:t>
            </a:r>
          </a:p>
        </p:txBody>
      </p:sp>
    </p:spTree>
    <p:extLst>
      <p:ext uri="{BB962C8B-B14F-4D97-AF65-F5344CB8AC3E}">
        <p14:creationId xmlns:p14="http://schemas.microsoft.com/office/powerpoint/2010/main" val="1007079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9B8B8D-1886-5D3E-110B-8F9D0524A6E4}"/>
              </a:ext>
            </a:extLst>
          </p:cNvPr>
          <p:cNvSpPr txBox="1"/>
          <p:nvPr userDrawn="1"/>
        </p:nvSpPr>
        <p:spPr>
          <a:xfrm>
            <a:off x="9229912" y="6350714"/>
            <a:ext cx="2648607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F0F02A92-B497-3B47-85FA-49EC792AEAD1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F6682A-1773-7EFB-A2C5-FF85A89E4C71}"/>
              </a:ext>
            </a:extLst>
          </p:cNvPr>
          <p:cNvSpPr txBox="1"/>
          <p:nvPr userDrawn="1"/>
        </p:nvSpPr>
        <p:spPr>
          <a:xfrm>
            <a:off x="313481" y="6366860"/>
            <a:ext cx="2648607" cy="2546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3472456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738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A8F0F-24C2-B474-B43E-F00787D25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42771-3CDE-550B-716F-424093C50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B4FAA-8520-D02E-6646-2E67253AA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CC158-8F36-4BC6-A32E-67E84CD21A4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AC803-84C5-6AAD-6919-E96BEF4E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F2F09-3424-D8DA-1A44-E7F86B89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9AE62-FAFC-4E1B-A5AC-B6C526060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73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79002F77-6649-80F2-0003-B5AAAF69A0D3}"/>
              </a:ext>
            </a:extLst>
          </p:cNvPr>
          <p:cNvSpPr txBox="1">
            <a:spLocks/>
          </p:cNvSpPr>
          <p:nvPr userDrawn="1"/>
        </p:nvSpPr>
        <p:spPr>
          <a:xfrm>
            <a:off x="3055816" y="6457265"/>
            <a:ext cx="6080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Super Conducting Magnet Prototype Internal Status Review – April 10-11, 2024</a:t>
            </a:r>
          </a:p>
        </p:txBody>
      </p:sp>
    </p:spTree>
    <p:extLst>
      <p:ext uri="{BB962C8B-B14F-4D97-AF65-F5344CB8AC3E}">
        <p14:creationId xmlns:p14="http://schemas.microsoft.com/office/powerpoint/2010/main" val="3480743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724400" y="631031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07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– White, 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2E32FB2-5489-C66D-B7C0-31A676A78461}"/>
              </a:ext>
            </a:extLst>
          </p:cNvPr>
          <p:cNvSpPr txBox="1"/>
          <p:nvPr userDrawn="1"/>
        </p:nvSpPr>
        <p:spPr>
          <a:xfrm>
            <a:off x="313481" y="6366860"/>
            <a:ext cx="2648607" cy="2546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C9DC30-F95B-CD3B-9467-CEE586787A08}"/>
              </a:ext>
            </a:extLst>
          </p:cNvPr>
          <p:cNvSpPr txBox="1"/>
          <p:nvPr userDrawn="1"/>
        </p:nvSpPr>
        <p:spPr>
          <a:xfrm>
            <a:off x="9229912" y="6350714"/>
            <a:ext cx="2648607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F0F02A92-B497-3B47-85FA-49EC792AEAD1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1FF9F7-CD9B-3E67-501F-928CA31B6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481" y="267775"/>
            <a:ext cx="9944616" cy="532105"/>
          </a:xfrm>
        </p:spPr>
        <p:txBody>
          <a:bodyPr anchor="t" anchorCtr="0">
            <a:noAutofit/>
          </a:bodyPr>
          <a:lstStyle>
            <a:lvl1pPr>
              <a:lnSpc>
                <a:spcPts val="4320"/>
              </a:lnSpc>
              <a:defRPr sz="42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– Max 38 characters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4CFF7BF-C6F6-7E09-2F5D-FB8610A74F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3481" y="806834"/>
            <a:ext cx="9944616" cy="1978408"/>
          </a:xfrm>
        </p:spPr>
        <p:txBody>
          <a:bodyPr>
            <a:noAutofit/>
          </a:bodyPr>
          <a:lstStyle>
            <a:lvl1pPr marL="0" indent="0">
              <a:lnSpc>
                <a:spcPts val="4320"/>
              </a:lnSpc>
              <a:buNone/>
              <a:defRPr sz="4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Description – Max 130 characters</a:t>
            </a:r>
          </a:p>
        </p:txBody>
      </p:sp>
    </p:spTree>
    <p:extLst>
      <p:ext uri="{BB962C8B-B14F-4D97-AF65-F5344CB8AC3E}">
        <p14:creationId xmlns:p14="http://schemas.microsoft.com/office/powerpoint/2010/main" val="3167266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 Sub Brand,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DA4FFB-26C5-FEA4-7430-D039D70FCF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5B23C8-4020-ED97-0961-A87FCC2414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958" y="1778261"/>
            <a:ext cx="9963805" cy="520907"/>
          </a:xfrm>
        </p:spPr>
        <p:txBody>
          <a:bodyPr anchor="t" anchorCtr="0">
            <a:noAutofit/>
          </a:bodyPr>
          <a:lstStyle>
            <a:lvl1pPr algn="l">
              <a:lnSpc>
                <a:spcPts val="4400"/>
              </a:lnSpc>
              <a:defRPr sz="4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Main Title – Max 38 characters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307C024-45E0-C5AF-5E20-C09375AAB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8958" y="2307394"/>
            <a:ext cx="9963805" cy="1825486"/>
          </a:xfrm>
        </p:spPr>
        <p:txBody>
          <a:bodyPr>
            <a:noAutofit/>
          </a:bodyPr>
          <a:lstStyle>
            <a:lvl1pPr marL="0" indent="0">
              <a:lnSpc>
                <a:spcPts val="4400"/>
              </a:lnSpc>
              <a:buNone/>
              <a:defRPr sz="4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Secondary Title – Max 100 characters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CC65B8-C2D5-8630-E6E4-74CC3749E3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025" y="328249"/>
            <a:ext cx="2824866" cy="9271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MIT sub-brand logo, re-crop and resize as needed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8943BF9-9852-B571-CB8A-414BA24F41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Title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674D496-5B86-01B6-808A-809100FCC2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1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0096316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– Main,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DA4FFB-26C5-FEA4-7430-D039D70FCF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90FEB9-4E20-F153-F0DA-610723047E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4068" y="223820"/>
            <a:ext cx="3625882" cy="58554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B71D13-9507-AEAB-AFA8-C885097016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958" y="1778261"/>
            <a:ext cx="9963805" cy="520907"/>
          </a:xfrm>
        </p:spPr>
        <p:txBody>
          <a:bodyPr anchor="t" anchorCtr="0">
            <a:noAutofit/>
          </a:bodyPr>
          <a:lstStyle>
            <a:lvl1pPr algn="l">
              <a:lnSpc>
                <a:spcPts val="4400"/>
              </a:lnSpc>
              <a:defRPr sz="4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Main Title – Max 38 characters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0EDD1A9-92D2-FF96-FA55-0E10A68C1A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8958" y="2307394"/>
            <a:ext cx="9963805" cy="1825486"/>
          </a:xfrm>
        </p:spPr>
        <p:txBody>
          <a:bodyPr>
            <a:noAutofit/>
          </a:bodyPr>
          <a:lstStyle>
            <a:lvl1pPr marL="0" indent="0">
              <a:lnSpc>
                <a:spcPts val="4400"/>
              </a:lnSpc>
              <a:buNone/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Secondary Title – Max 100 characters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2E93A6C7-07DE-698F-060B-C83FDBD33F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EE31CC5-91BA-4B73-FEA6-07D5E4CB8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1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1821180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– Sub Brand,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DA4FFB-26C5-FEA4-7430-D039D70FCF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5B23C8-4020-ED97-0961-A87FCC2414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958" y="1778261"/>
            <a:ext cx="9963805" cy="520907"/>
          </a:xfrm>
        </p:spPr>
        <p:txBody>
          <a:bodyPr anchor="t" anchorCtr="0">
            <a:noAutofit/>
          </a:bodyPr>
          <a:lstStyle>
            <a:lvl1pPr algn="l">
              <a:lnSpc>
                <a:spcPts val="4400"/>
              </a:lnSpc>
              <a:defRPr sz="4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Main Title – Max 38 characters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307C024-45E0-C5AF-5E20-C09375AAB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8958" y="2307394"/>
            <a:ext cx="9963805" cy="1825486"/>
          </a:xfrm>
        </p:spPr>
        <p:txBody>
          <a:bodyPr>
            <a:noAutofit/>
          </a:bodyPr>
          <a:lstStyle>
            <a:lvl1pPr marL="0" indent="0">
              <a:lnSpc>
                <a:spcPts val="4400"/>
              </a:lnSpc>
              <a:buNone/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Secondary Title – Max 100 characters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CC65B8-C2D5-8630-E6E4-74CC3749E3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025" y="328249"/>
            <a:ext cx="2824866" cy="9271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MIT sub-brand logo, re-crop and resize as needed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AB413E3A-2E4A-DE58-276C-6B427D023F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Title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CB49D4D-2B91-739E-00A0-5F800821CF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1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987044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– Endorsed Brand,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DA4FFB-26C5-FEA4-7430-D039D70FCF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952FD86-C603-1494-52EF-5BEF9CD10D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4661" y="324503"/>
            <a:ext cx="954807" cy="591070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CD9F2DD-1CC3-479E-2E27-3216D31C3A3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025" y="324503"/>
            <a:ext cx="2824866" cy="9271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logo, re-crop and resize as needed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5B0C046-6DA5-4B0C-0AB1-90A744A044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958" y="1778261"/>
            <a:ext cx="9963805" cy="520907"/>
          </a:xfrm>
        </p:spPr>
        <p:txBody>
          <a:bodyPr anchor="t" anchorCtr="0">
            <a:noAutofit/>
          </a:bodyPr>
          <a:lstStyle>
            <a:lvl1pPr algn="l">
              <a:lnSpc>
                <a:spcPts val="4400"/>
              </a:lnSpc>
              <a:defRPr sz="4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Main Title – Max 38 characters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F5AD4B-0791-DEE8-9D08-538D06E7FC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8958" y="2307394"/>
            <a:ext cx="9963805" cy="1825486"/>
          </a:xfrm>
        </p:spPr>
        <p:txBody>
          <a:bodyPr>
            <a:noAutofit/>
          </a:bodyPr>
          <a:lstStyle>
            <a:lvl1pPr marL="0" indent="0">
              <a:lnSpc>
                <a:spcPts val="4400"/>
              </a:lnSpc>
              <a:buNone/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Secondary Title – Max 100 characters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79FED9-372D-CDF4-35F3-8039430CF2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7F56AD1-3E57-D8EA-FDEA-B77EBD4C12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1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359150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– 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02360E-8964-C14F-66A7-0D9C2AA471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E32FB2-5489-C66D-B7C0-31A676A78461}"/>
              </a:ext>
            </a:extLst>
          </p:cNvPr>
          <p:cNvSpPr txBox="1"/>
          <p:nvPr userDrawn="1"/>
        </p:nvSpPr>
        <p:spPr>
          <a:xfrm>
            <a:off x="313481" y="6366860"/>
            <a:ext cx="2648607" cy="2546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C9DC30-F95B-CD3B-9467-CEE586787A08}"/>
              </a:ext>
            </a:extLst>
          </p:cNvPr>
          <p:cNvSpPr txBox="1"/>
          <p:nvPr userDrawn="1"/>
        </p:nvSpPr>
        <p:spPr>
          <a:xfrm>
            <a:off x="9229912" y="6350714"/>
            <a:ext cx="2648607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F0F02A92-B497-3B47-85FA-49EC792AEAD1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E1C091-0B22-B285-BB16-D028139BF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481" y="267775"/>
            <a:ext cx="9944616" cy="532105"/>
          </a:xfrm>
        </p:spPr>
        <p:txBody>
          <a:bodyPr anchor="t" anchorCtr="0">
            <a:noAutofit/>
          </a:bodyPr>
          <a:lstStyle>
            <a:lvl1pPr>
              <a:lnSpc>
                <a:spcPts val="4320"/>
              </a:lnSpc>
              <a:defRPr sz="4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– Max 38 characters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C5C90-F626-74D1-6978-0AFECB0A6C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3481" y="806834"/>
            <a:ext cx="9944616" cy="1978408"/>
          </a:xfrm>
        </p:spPr>
        <p:txBody>
          <a:bodyPr>
            <a:noAutofit/>
          </a:bodyPr>
          <a:lstStyle>
            <a:lvl1pPr marL="0" indent="0">
              <a:lnSpc>
                <a:spcPts val="4320"/>
              </a:lnSpc>
              <a:buNone/>
              <a:defRPr sz="4200" b="1" i="0">
                <a:solidFill>
                  <a:srgbClr val="8B95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Description – Max 130 characters</a:t>
            </a:r>
          </a:p>
        </p:txBody>
      </p:sp>
    </p:spTree>
    <p:extLst>
      <p:ext uri="{BB962C8B-B14F-4D97-AF65-F5344CB8AC3E}">
        <p14:creationId xmlns:p14="http://schemas.microsoft.com/office/powerpoint/2010/main" val="1205578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02360E-8964-C14F-66A7-0D9C2AA471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C9DC30-F95B-CD3B-9467-CEE586787A08}"/>
              </a:ext>
            </a:extLst>
          </p:cNvPr>
          <p:cNvSpPr txBox="1"/>
          <p:nvPr userDrawn="1"/>
        </p:nvSpPr>
        <p:spPr>
          <a:xfrm>
            <a:off x="9229912" y="6350714"/>
            <a:ext cx="2648607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F0F02A92-B497-3B47-85FA-49EC792AEAD1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227A6D-B8C9-FB9F-2B11-8F81E2A3F185}"/>
              </a:ext>
            </a:extLst>
          </p:cNvPr>
          <p:cNvSpPr txBox="1"/>
          <p:nvPr userDrawn="1"/>
        </p:nvSpPr>
        <p:spPr>
          <a:xfrm>
            <a:off x="313481" y="6366860"/>
            <a:ext cx="2648607" cy="2546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8DE577B-C053-FD54-7878-7E047AB47A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481" y="425731"/>
            <a:ext cx="9944616" cy="3554956"/>
          </a:xfrm>
        </p:spPr>
        <p:txBody>
          <a:bodyPr anchor="t" anchorCtr="0">
            <a:noAutofit/>
          </a:bodyPr>
          <a:lstStyle>
            <a:lvl1pPr marL="293688" indent="-293688">
              <a:lnSpc>
                <a:spcPct val="100000"/>
              </a:lnSpc>
              <a:tabLst/>
              <a:defRPr sz="4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“Quote Text – Max 180 characters”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314C7BA-4323-0DF0-90BD-75906C1FA4F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13481" y="4842080"/>
            <a:ext cx="6520135" cy="254658"/>
          </a:xfr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Quote Author ’XX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BEB1D27-9A5C-6608-CBF1-CF65A2D7316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13481" y="5213144"/>
            <a:ext cx="6520135" cy="7834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Quote Author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97B1D5-6A79-308A-4DFA-19417315FC59}"/>
              </a:ext>
            </a:extLst>
          </p:cNvPr>
          <p:cNvCxnSpPr>
            <a:cxnSpLocks/>
          </p:cNvCxnSpPr>
          <p:nvPr userDrawn="1"/>
        </p:nvCxnSpPr>
        <p:spPr>
          <a:xfrm>
            <a:off x="319421" y="4413678"/>
            <a:ext cx="18019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106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 Main, White, 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C42A665-A21C-CD79-1D8D-1D99E2970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54072" y="223820"/>
            <a:ext cx="3625874" cy="58554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B71D13-9507-AEAB-AFA8-C885097016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958" y="1778261"/>
            <a:ext cx="9963805" cy="520907"/>
          </a:xfrm>
        </p:spPr>
        <p:txBody>
          <a:bodyPr anchor="t" anchorCtr="0">
            <a:noAutofit/>
          </a:bodyPr>
          <a:lstStyle>
            <a:lvl1pPr algn="l">
              <a:lnSpc>
                <a:spcPts val="4400"/>
              </a:lnSpc>
              <a:defRPr sz="42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Main Title – Max 38 characters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0EDD1A9-92D2-FF96-FA55-0E10A68C1A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8958" y="2307394"/>
            <a:ext cx="9963805" cy="1825486"/>
          </a:xfrm>
        </p:spPr>
        <p:txBody>
          <a:bodyPr>
            <a:noAutofit/>
          </a:bodyPr>
          <a:lstStyle>
            <a:lvl1pPr marL="0" indent="0">
              <a:lnSpc>
                <a:spcPts val="4400"/>
              </a:lnSpc>
              <a:buNone/>
              <a:defRPr sz="4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Secondary Title – Max 100 characters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9E3DD2C8-9293-3716-3D91-FA4E99B3EE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Title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658B4182-C52B-A65A-1CE0-5AB690F39A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1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963801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 Sub Brand, White, 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05B23C8-4020-ED97-0961-A87FCC2414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958" y="1778261"/>
            <a:ext cx="9963805" cy="520907"/>
          </a:xfrm>
        </p:spPr>
        <p:txBody>
          <a:bodyPr anchor="t" anchorCtr="0">
            <a:noAutofit/>
          </a:bodyPr>
          <a:lstStyle>
            <a:lvl1pPr algn="l">
              <a:lnSpc>
                <a:spcPts val="4400"/>
              </a:lnSpc>
              <a:defRPr sz="4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Main Title – Max 38 characters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307C024-45E0-C5AF-5E20-C09375AAB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8958" y="2307394"/>
            <a:ext cx="9963805" cy="1825486"/>
          </a:xfrm>
        </p:spPr>
        <p:txBody>
          <a:bodyPr>
            <a:noAutofit/>
          </a:bodyPr>
          <a:lstStyle>
            <a:lvl1pPr marL="0" indent="0">
              <a:lnSpc>
                <a:spcPts val="4400"/>
              </a:lnSpc>
              <a:buNone/>
              <a:defRPr sz="4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Secondary Title – Max 100 characters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CC65B8-C2D5-8630-E6E4-74CC3749E3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025" y="328249"/>
            <a:ext cx="2824866" cy="9271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MIT sub-brand logo, re-crop and resize as needed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6F7A042-B5C2-47EE-EA30-7D530FEB87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Title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3D9C569-7DD9-5E60-DA78-EE65C44EC1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1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951939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 Endorsed Brand, White, 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8740B29-5817-180D-DA83-AF9E2E4A6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14662" y="324503"/>
            <a:ext cx="954805" cy="591070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CD9F2DD-1CC3-479E-2E27-3216D31C3A3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025" y="324503"/>
            <a:ext cx="2824866" cy="9271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logo, re-crop and resize as needed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34CA86-4E42-E866-42D9-1D6F2AB400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958" y="1778261"/>
            <a:ext cx="9963805" cy="520907"/>
          </a:xfrm>
        </p:spPr>
        <p:txBody>
          <a:bodyPr anchor="t" anchorCtr="0">
            <a:noAutofit/>
          </a:bodyPr>
          <a:lstStyle>
            <a:lvl1pPr algn="l">
              <a:lnSpc>
                <a:spcPts val="4400"/>
              </a:lnSpc>
              <a:defRPr sz="42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Main Title – Max 38 characters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C19F679-B7C4-C058-A61F-7DF2305A49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8958" y="2307394"/>
            <a:ext cx="9963805" cy="1825486"/>
          </a:xfrm>
        </p:spPr>
        <p:txBody>
          <a:bodyPr>
            <a:noAutofit/>
          </a:bodyPr>
          <a:lstStyle>
            <a:lvl1pPr marL="0" indent="0">
              <a:lnSpc>
                <a:spcPts val="4400"/>
              </a:lnSpc>
              <a:buNone/>
              <a:defRPr sz="4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Secondary Title – Max 100 characters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8F1D9BC-C03E-A5C3-9A5C-B18EAD5FCD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F7CFB6D-A6F8-581D-1A02-329E06AEDB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1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2619111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– White, 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2E32FB2-5489-C66D-B7C0-31A676A78461}"/>
              </a:ext>
            </a:extLst>
          </p:cNvPr>
          <p:cNvSpPr txBox="1"/>
          <p:nvPr userDrawn="1"/>
        </p:nvSpPr>
        <p:spPr>
          <a:xfrm>
            <a:off x="313481" y="6366860"/>
            <a:ext cx="2648607" cy="2546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C9DC30-F95B-CD3B-9467-CEE586787A08}"/>
              </a:ext>
            </a:extLst>
          </p:cNvPr>
          <p:cNvSpPr txBox="1"/>
          <p:nvPr userDrawn="1"/>
        </p:nvSpPr>
        <p:spPr>
          <a:xfrm>
            <a:off x="9229912" y="6350714"/>
            <a:ext cx="2648607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F0F02A92-B497-3B47-85FA-49EC792AEAD1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1FF9F7-CD9B-3E67-501F-928CA31B6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481" y="267775"/>
            <a:ext cx="9944616" cy="532105"/>
          </a:xfrm>
        </p:spPr>
        <p:txBody>
          <a:bodyPr anchor="t" anchorCtr="0">
            <a:noAutofit/>
          </a:bodyPr>
          <a:lstStyle>
            <a:lvl1pPr>
              <a:lnSpc>
                <a:spcPts val="4320"/>
              </a:lnSpc>
              <a:defRPr sz="42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– Max 38 characters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4CFF7BF-C6F6-7E09-2F5D-FB8610A74F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3481" y="806834"/>
            <a:ext cx="9944616" cy="1978408"/>
          </a:xfrm>
        </p:spPr>
        <p:txBody>
          <a:bodyPr>
            <a:noAutofit/>
          </a:bodyPr>
          <a:lstStyle>
            <a:lvl1pPr marL="0" indent="0">
              <a:lnSpc>
                <a:spcPts val="4320"/>
              </a:lnSpc>
              <a:buNone/>
              <a:defRPr sz="4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Description – Max 130 characters</a:t>
            </a:r>
          </a:p>
        </p:txBody>
      </p:sp>
    </p:spTree>
    <p:extLst>
      <p:ext uri="{BB962C8B-B14F-4D97-AF65-F5344CB8AC3E}">
        <p14:creationId xmlns:p14="http://schemas.microsoft.com/office/powerpoint/2010/main" val="2797012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 White, 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4489839-2387-FFD3-DCFE-9ADA5528D14A}"/>
              </a:ext>
            </a:extLst>
          </p:cNvPr>
          <p:cNvSpPr txBox="1"/>
          <p:nvPr userDrawn="1"/>
        </p:nvSpPr>
        <p:spPr>
          <a:xfrm>
            <a:off x="9229912" y="6350714"/>
            <a:ext cx="2648607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F0F02A92-B497-3B47-85FA-49EC792AEAD1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C4A604-913B-0501-08AA-548D08103F54}"/>
              </a:ext>
            </a:extLst>
          </p:cNvPr>
          <p:cNvSpPr txBox="1"/>
          <p:nvPr userDrawn="1"/>
        </p:nvSpPr>
        <p:spPr>
          <a:xfrm>
            <a:off x="313481" y="6366860"/>
            <a:ext cx="2648607" cy="2546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CB095-270D-97ED-16C2-9B230B8F3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481" y="425731"/>
            <a:ext cx="9944616" cy="3554956"/>
          </a:xfrm>
        </p:spPr>
        <p:txBody>
          <a:bodyPr anchor="t" anchorCtr="0">
            <a:noAutofit/>
          </a:bodyPr>
          <a:lstStyle>
            <a:lvl1pPr marL="293688" indent="-293688">
              <a:lnSpc>
                <a:spcPct val="100000"/>
              </a:lnSpc>
              <a:tabLst/>
              <a:defRPr sz="4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“Quote Text – Max 180 characters”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3662D7A-7777-A5FD-DEE4-F88191949B5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13481" y="4842080"/>
            <a:ext cx="6520135" cy="254658"/>
          </a:xfr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Quote Author ’XX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D1EE371-28CD-F2A9-92A5-63313354842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13481" y="5213144"/>
            <a:ext cx="6520135" cy="7834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Quote Author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9D7FB5-AEC1-D737-62D3-238D849B3862}"/>
              </a:ext>
            </a:extLst>
          </p:cNvPr>
          <p:cNvCxnSpPr>
            <a:cxnSpLocks/>
          </p:cNvCxnSpPr>
          <p:nvPr userDrawn="1"/>
        </p:nvCxnSpPr>
        <p:spPr>
          <a:xfrm>
            <a:off x="319421" y="4413678"/>
            <a:ext cx="180198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423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 Endorsed Brand,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DA4FFB-26C5-FEA4-7430-D039D70FCF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952FD86-C603-1494-52EF-5BEF9CD10D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4661" y="324503"/>
            <a:ext cx="954807" cy="591070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CD9F2DD-1CC3-479E-2E27-3216D31C3A3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025" y="324503"/>
            <a:ext cx="2824866" cy="9271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logo, re-crop and resize as needed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E296DD-1B13-D98E-27AF-005F248EE8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958" y="1778261"/>
            <a:ext cx="9963805" cy="520907"/>
          </a:xfrm>
        </p:spPr>
        <p:txBody>
          <a:bodyPr anchor="t" anchorCtr="0">
            <a:noAutofit/>
          </a:bodyPr>
          <a:lstStyle>
            <a:lvl1pPr algn="l">
              <a:lnSpc>
                <a:spcPts val="4400"/>
              </a:lnSpc>
              <a:defRPr sz="4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Main Title – Max 38 characters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B005292-39D5-523C-C41E-70D3546AE96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8958" y="2307394"/>
            <a:ext cx="9963805" cy="1825486"/>
          </a:xfrm>
        </p:spPr>
        <p:txBody>
          <a:bodyPr>
            <a:noAutofit/>
          </a:bodyPr>
          <a:lstStyle>
            <a:lvl1pPr marL="0" indent="0">
              <a:lnSpc>
                <a:spcPts val="4400"/>
              </a:lnSpc>
              <a:buNone/>
              <a:defRPr sz="4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Secondary Title – Max 100 characters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4460080-8332-537E-67D0-445106FEC6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4635A93-6564-ADEF-6048-9E8C1D0BE0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1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460065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 Main, White, Gra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C42A665-A21C-CD79-1D8D-1D99E2970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54072" y="223820"/>
            <a:ext cx="3625874" cy="58554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B71D13-9507-AEAB-AFA8-C885097016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958" y="1778261"/>
            <a:ext cx="9963805" cy="520907"/>
          </a:xfrm>
        </p:spPr>
        <p:txBody>
          <a:bodyPr anchor="t" anchorCtr="0">
            <a:noAutofit/>
          </a:bodyPr>
          <a:lstStyle>
            <a:lvl1pPr algn="l">
              <a:lnSpc>
                <a:spcPts val="4400"/>
              </a:lnSpc>
              <a:defRPr sz="42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Main Title – Max 38 characters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0EDD1A9-92D2-FF96-FA55-0E10A68C1A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8958" y="2307394"/>
            <a:ext cx="9963805" cy="1825486"/>
          </a:xfrm>
        </p:spPr>
        <p:txBody>
          <a:bodyPr>
            <a:noAutofit/>
          </a:bodyPr>
          <a:lstStyle>
            <a:lvl1pPr marL="0" indent="0">
              <a:lnSpc>
                <a:spcPts val="4400"/>
              </a:lnSpc>
              <a:buNone/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Secondary Title – Max 100 characters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27AB69D-B657-2F29-B566-3F6FF48EE3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Title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56C3B82-2B99-94CF-A919-28DCA302A9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1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366805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 Sub Brand, White, Gra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05B23C8-4020-ED97-0961-A87FCC2414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958" y="1778261"/>
            <a:ext cx="9963805" cy="520907"/>
          </a:xfrm>
        </p:spPr>
        <p:txBody>
          <a:bodyPr anchor="t" anchorCtr="0">
            <a:noAutofit/>
          </a:bodyPr>
          <a:lstStyle>
            <a:lvl1pPr algn="l">
              <a:lnSpc>
                <a:spcPts val="4400"/>
              </a:lnSpc>
              <a:defRPr sz="4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Main Title – Max 38 characters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307C024-45E0-C5AF-5E20-C09375AAB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8958" y="2307394"/>
            <a:ext cx="9963805" cy="1825486"/>
          </a:xfrm>
        </p:spPr>
        <p:txBody>
          <a:bodyPr>
            <a:noAutofit/>
          </a:bodyPr>
          <a:lstStyle>
            <a:lvl1pPr marL="0" indent="0">
              <a:lnSpc>
                <a:spcPts val="4400"/>
              </a:lnSpc>
              <a:buNone/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Secondary Title – Max 100 characters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CC65B8-C2D5-8630-E6E4-74CC3749E3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025" y="328249"/>
            <a:ext cx="2824866" cy="9271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MIT sub-brand logo, re-crop and resize as needed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A5C82065-D646-B727-19A1-F044C380B5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Title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CA78149-8BF2-69CC-576D-BE0F9F68DD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1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379278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– Endorsed Brand, White,  Gra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8740B29-5817-180D-DA83-AF9E2E4A6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14662" y="324503"/>
            <a:ext cx="954805" cy="591070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CD9F2DD-1CC3-479E-2E27-3216D31C3A3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025" y="324503"/>
            <a:ext cx="2824866" cy="9271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your logo, re-crop and resize as needed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34CA86-4E42-E866-42D9-1D6F2AB400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958" y="1778261"/>
            <a:ext cx="9963805" cy="520907"/>
          </a:xfrm>
        </p:spPr>
        <p:txBody>
          <a:bodyPr anchor="t" anchorCtr="0">
            <a:noAutofit/>
          </a:bodyPr>
          <a:lstStyle>
            <a:lvl1pPr algn="l">
              <a:lnSpc>
                <a:spcPts val="4400"/>
              </a:lnSpc>
              <a:defRPr sz="42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Main Title – Max 38 characters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C19F679-B7C4-C058-A61F-7DF2305A49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8958" y="2307394"/>
            <a:ext cx="9963805" cy="1825486"/>
          </a:xfrm>
        </p:spPr>
        <p:txBody>
          <a:bodyPr>
            <a:noAutofit/>
          </a:bodyPr>
          <a:lstStyle>
            <a:lvl1pPr marL="0" indent="0">
              <a:lnSpc>
                <a:spcPts val="4400"/>
              </a:lnSpc>
              <a:buNone/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Secondary Title – Max 100 characters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B69C17B-BB02-3108-D637-D723FE1BCC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FF7F33E-7AE1-3D61-54E6-F3EAA25683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1885" y="5867858"/>
            <a:ext cx="4114800" cy="642269"/>
          </a:xfrm>
        </p:spPr>
        <p:txBody>
          <a:bodyPr tIns="0" bIns="0" anchor="b" anchorCtr="0">
            <a:noAutofit/>
          </a:bodyPr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1052131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– White, Gra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2E32FB2-5489-C66D-B7C0-31A676A78461}"/>
              </a:ext>
            </a:extLst>
          </p:cNvPr>
          <p:cNvSpPr txBox="1"/>
          <p:nvPr userDrawn="1"/>
        </p:nvSpPr>
        <p:spPr>
          <a:xfrm>
            <a:off x="313481" y="6366860"/>
            <a:ext cx="2648607" cy="2546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C9DC30-F95B-CD3B-9467-CEE586787A08}"/>
              </a:ext>
            </a:extLst>
          </p:cNvPr>
          <p:cNvSpPr txBox="1"/>
          <p:nvPr userDrawn="1"/>
        </p:nvSpPr>
        <p:spPr>
          <a:xfrm>
            <a:off x="9229912" y="6350714"/>
            <a:ext cx="2648607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F0F02A92-B497-3B47-85FA-49EC792AEAD1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4C8FD2-B36E-4547-BA9B-A1118D4789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481" y="267775"/>
            <a:ext cx="9944616" cy="532105"/>
          </a:xfrm>
        </p:spPr>
        <p:txBody>
          <a:bodyPr anchor="t" anchorCtr="0">
            <a:noAutofit/>
          </a:bodyPr>
          <a:lstStyle>
            <a:lvl1pPr>
              <a:lnSpc>
                <a:spcPts val="4320"/>
              </a:lnSpc>
              <a:defRPr sz="42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– Max 38 characters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D259E7C-908B-A780-68F5-F2B1C81BE5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3481" y="806834"/>
            <a:ext cx="9944616" cy="1978408"/>
          </a:xfrm>
        </p:spPr>
        <p:txBody>
          <a:bodyPr>
            <a:noAutofit/>
          </a:bodyPr>
          <a:lstStyle>
            <a:lvl1pPr marL="0" indent="0">
              <a:lnSpc>
                <a:spcPts val="4320"/>
              </a:lnSpc>
              <a:buNone/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Description – Max 130 characters</a:t>
            </a:r>
          </a:p>
        </p:txBody>
      </p:sp>
    </p:spTree>
    <p:extLst>
      <p:ext uri="{BB962C8B-B14F-4D97-AF65-F5344CB8AC3E}">
        <p14:creationId xmlns:p14="http://schemas.microsoft.com/office/powerpoint/2010/main" val="1504170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 White, Gra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4489839-2387-FFD3-DCFE-9ADA5528D14A}"/>
              </a:ext>
            </a:extLst>
          </p:cNvPr>
          <p:cNvSpPr txBox="1"/>
          <p:nvPr userDrawn="1"/>
        </p:nvSpPr>
        <p:spPr>
          <a:xfrm>
            <a:off x="9229912" y="6350714"/>
            <a:ext cx="2648607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F0F02A92-B497-3B47-85FA-49EC792AEAD1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C4A604-913B-0501-08AA-548D08103F54}"/>
              </a:ext>
            </a:extLst>
          </p:cNvPr>
          <p:cNvSpPr txBox="1"/>
          <p:nvPr userDrawn="1"/>
        </p:nvSpPr>
        <p:spPr>
          <a:xfrm>
            <a:off x="313481" y="6366860"/>
            <a:ext cx="2648607" cy="2546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F1E197-5D52-1BEE-D008-06ED96E7BF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481" y="425731"/>
            <a:ext cx="9944616" cy="3554956"/>
          </a:xfrm>
        </p:spPr>
        <p:txBody>
          <a:bodyPr anchor="t" anchorCtr="0">
            <a:noAutofit/>
          </a:bodyPr>
          <a:lstStyle>
            <a:lvl1pPr marL="293688" indent="-293688">
              <a:lnSpc>
                <a:spcPct val="100000"/>
              </a:lnSpc>
              <a:tabLst/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“Quote Text – Max 180 characters”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B517E05-4DDD-0D01-734E-3DE7A861723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13481" y="4842080"/>
            <a:ext cx="6520135" cy="254658"/>
          </a:xfr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Quote Author ’XX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DC814A5-9BDD-158B-D8F6-CBAFB7B3680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13481" y="5213144"/>
            <a:ext cx="6520135" cy="7834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Quote Author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E1E4DD-5602-9E88-2C02-25456206D622}"/>
              </a:ext>
            </a:extLst>
          </p:cNvPr>
          <p:cNvCxnSpPr>
            <a:cxnSpLocks/>
          </p:cNvCxnSpPr>
          <p:nvPr userDrawn="1"/>
        </p:nvCxnSpPr>
        <p:spPr>
          <a:xfrm>
            <a:off x="319421" y="4413678"/>
            <a:ext cx="180198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492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–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02360E-8964-C14F-66A7-0D9C2AA471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566F76-B9BE-CDE9-91E9-A22BFEBB4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481" y="267775"/>
            <a:ext cx="9944616" cy="532105"/>
          </a:xfrm>
        </p:spPr>
        <p:txBody>
          <a:bodyPr anchor="t" anchorCtr="0">
            <a:noAutofit/>
          </a:bodyPr>
          <a:lstStyle>
            <a:lvl1pPr>
              <a:lnSpc>
                <a:spcPts val="4320"/>
              </a:lnSpc>
              <a:defRPr sz="4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 – Max 38 characters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F7D57-EF37-A702-AA25-5345A9CA56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3481" y="806834"/>
            <a:ext cx="9944616" cy="1978408"/>
          </a:xfrm>
        </p:spPr>
        <p:txBody>
          <a:bodyPr>
            <a:noAutofit/>
          </a:bodyPr>
          <a:lstStyle>
            <a:lvl1pPr marL="0" indent="0">
              <a:lnSpc>
                <a:spcPts val="4320"/>
              </a:lnSpc>
              <a:buNone/>
              <a:defRPr sz="4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Description – Max 130 characters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E32FB2-5489-C66D-B7C0-31A676A78461}"/>
              </a:ext>
            </a:extLst>
          </p:cNvPr>
          <p:cNvSpPr txBox="1"/>
          <p:nvPr userDrawn="1"/>
        </p:nvSpPr>
        <p:spPr>
          <a:xfrm>
            <a:off x="313481" y="6366860"/>
            <a:ext cx="2648607" cy="2546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C9DC30-F95B-CD3B-9467-CEE586787A08}"/>
              </a:ext>
            </a:extLst>
          </p:cNvPr>
          <p:cNvSpPr txBox="1"/>
          <p:nvPr userDrawn="1"/>
        </p:nvSpPr>
        <p:spPr>
          <a:xfrm>
            <a:off x="9229912" y="6350714"/>
            <a:ext cx="2648607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F0F02A92-B497-3B47-85FA-49EC792AEAD1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641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02360E-8964-C14F-66A7-0D9C2AA471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566F76-B9BE-CDE9-91E9-A22BFEBB4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481" y="425731"/>
            <a:ext cx="9944616" cy="3554956"/>
          </a:xfrm>
        </p:spPr>
        <p:txBody>
          <a:bodyPr anchor="t" anchorCtr="0">
            <a:noAutofit/>
          </a:bodyPr>
          <a:lstStyle>
            <a:lvl1pPr marL="293688" indent="-293688">
              <a:lnSpc>
                <a:spcPct val="100000"/>
              </a:lnSpc>
              <a:tabLst/>
              <a:defRPr sz="4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“Quote Text – Max 180 characters”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E32FB2-5489-C66D-B7C0-31A676A78461}"/>
              </a:ext>
            </a:extLst>
          </p:cNvPr>
          <p:cNvSpPr txBox="1"/>
          <p:nvPr userDrawn="1"/>
        </p:nvSpPr>
        <p:spPr>
          <a:xfrm>
            <a:off x="313481" y="6366860"/>
            <a:ext cx="2648607" cy="2546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C9DC30-F95B-CD3B-9467-CEE586787A08}"/>
              </a:ext>
            </a:extLst>
          </p:cNvPr>
          <p:cNvSpPr txBox="1"/>
          <p:nvPr userDrawn="1"/>
        </p:nvSpPr>
        <p:spPr>
          <a:xfrm>
            <a:off x="9229912" y="6350714"/>
            <a:ext cx="2648607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F0F02A92-B497-3B47-85FA-49EC792AEAD1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78DDD3-3229-C4C2-050D-B6AFCF902435}"/>
              </a:ext>
            </a:extLst>
          </p:cNvPr>
          <p:cNvCxnSpPr>
            <a:cxnSpLocks/>
          </p:cNvCxnSpPr>
          <p:nvPr userDrawn="1"/>
        </p:nvCxnSpPr>
        <p:spPr>
          <a:xfrm>
            <a:off x="319421" y="4413678"/>
            <a:ext cx="180198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121F57E-7A3D-523B-1263-2147287CBB0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13481" y="4842080"/>
            <a:ext cx="6520135" cy="254658"/>
          </a:xfr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Quote Author ’XX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6CD48A0-01A4-BD36-D9AD-53422DD1D5A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13481" y="5213144"/>
            <a:ext cx="6520135" cy="7834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Quote Author Title</a:t>
            </a:r>
          </a:p>
        </p:txBody>
      </p:sp>
    </p:spTree>
    <p:extLst>
      <p:ext uri="{BB962C8B-B14F-4D97-AF65-F5344CB8AC3E}">
        <p14:creationId xmlns:p14="http://schemas.microsoft.com/office/powerpoint/2010/main" val="561346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6AB9-B8FF-EC56-AC3E-4893BFF23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993" y="223660"/>
            <a:ext cx="5533766" cy="810991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– Max 70 characters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84EB4-2DDE-A84F-F145-EF9B876934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83085" y="250554"/>
            <a:ext cx="2533403" cy="586867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Column Text – Max 350 characters</a:t>
            </a:r>
            <a:br>
              <a:rPr lang="en-US" dirty="0"/>
            </a:b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FA3824-6F15-FD86-D30D-55E8798F55A1}"/>
              </a:ext>
            </a:extLst>
          </p:cNvPr>
          <p:cNvSpPr txBox="1"/>
          <p:nvPr userDrawn="1"/>
        </p:nvSpPr>
        <p:spPr>
          <a:xfrm>
            <a:off x="9229912" y="6350714"/>
            <a:ext cx="2648607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F0F02A92-B497-3B47-85FA-49EC792AEAD1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9A4663-FCEF-5719-12CF-5612C4299DDB}"/>
              </a:ext>
            </a:extLst>
          </p:cNvPr>
          <p:cNvCxnSpPr>
            <a:cxnSpLocks/>
          </p:cNvCxnSpPr>
          <p:nvPr userDrawn="1"/>
        </p:nvCxnSpPr>
        <p:spPr>
          <a:xfrm>
            <a:off x="319421" y="1166648"/>
            <a:ext cx="180198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4D08E89-767A-785D-CEE4-D77A66532F5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18589" y="1767901"/>
            <a:ext cx="5539170" cy="435133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Large Slide Description Text – Max 350 characters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7D94A36-DCC8-9687-455C-DF3D3D6A1B1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116291" y="250554"/>
            <a:ext cx="2533403" cy="586867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Column Text – Max 350 characters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C19908-9DA8-0589-2D4C-7B455E1CBD18}"/>
              </a:ext>
            </a:extLst>
          </p:cNvPr>
          <p:cNvSpPr txBox="1"/>
          <p:nvPr userDrawn="1"/>
        </p:nvSpPr>
        <p:spPr>
          <a:xfrm>
            <a:off x="313481" y="6366860"/>
            <a:ext cx="2648607" cy="2546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2412524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Shor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6AB9-B8FF-EC56-AC3E-4893BFF23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993" y="223660"/>
            <a:ext cx="5533766" cy="810991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– Max 70 characters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9A4663-FCEF-5719-12CF-5612C4299DDB}"/>
              </a:ext>
            </a:extLst>
          </p:cNvPr>
          <p:cNvCxnSpPr>
            <a:cxnSpLocks/>
          </p:cNvCxnSpPr>
          <p:nvPr userDrawn="1"/>
        </p:nvCxnSpPr>
        <p:spPr>
          <a:xfrm>
            <a:off x="319421" y="1166648"/>
            <a:ext cx="180198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4D08E89-767A-785D-CEE4-D77A66532F5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18589" y="1767901"/>
            <a:ext cx="5539170" cy="435133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Large Slide Description Text – Max 350 characters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452277A-0FA6-549A-322C-412B23567C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photo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82E874-5A2C-DFB4-74AB-49B738846856}"/>
              </a:ext>
            </a:extLst>
          </p:cNvPr>
          <p:cNvSpPr txBox="1"/>
          <p:nvPr userDrawn="1"/>
        </p:nvSpPr>
        <p:spPr>
          <a:xfrm>
            <a:off x="313481" y="6366860"/>
            <a:ext cx="2648607" cy="2546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299168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Lon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9A4663-FCEF-5719-12CF-5612C4299DDB}"/>
              </a:ext>
            </a:extLst>
          </p:cNvPr>
          <p:cNvCxnSpPr>
            <a:cxnSpLocks/>
          </p:cNvCxnSpPr>
          <p:nvPr userDrawn="1"/>
        </p:nvCxnSpPr>
        <p:spPr>
          <a:xfrm>
            <a:off x="319421" y="1166648"/>
            <a:ext cx="180198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4D08E89-767A-785D-CEE4-D77A66532F5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18589" y="1767901"/>
            <a:ext cx="4921068" cy="4351333"/>
          </a:xfrm>
        </p:spPr>
        <p:txBody>
          <a:bodyPr>
            <a:norm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Small Slide Description Text – Max 520 characters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9E043900-9E70-F92C-3F55-ABECBCF03C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photo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A2FFC7-EE23-EAA4-A89F-FA7F579AC4CE}"/>
              </a:ext>
            </a:extLst>
          </p:cNvPr>
          <p:cNvSpPr txBox="1"/>
          <p:nvPr userDrawn="1"/>
        </p:nvSpPr>
        <p:spPr>
          <a:xfrm>
            <a:off x="313481" y="6366860"/>
            <a:ext cx="2648607" cy="2546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5E1B16-877C-A8E7-A098-DE2877C2B8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993" y="223660"/>
            <a:ext cx="5533766" cy="810991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– Max 70 characters</a:t>
            </a:r>
          </a:p>
        </p:txBody>
      </p:sp>
    </p:spTree>
    <p:extLst>
      <p:ext uri="{BB962C8B-B14F-4D97-AF65-F5344CB8AC3E}">
        <p14:creationId xmlns:p14="http://schemas.microsoft.com/office/powerpoint/2010/main" val="2145434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D3F3A2D-940D-D013-017B-63694756DBC9}"/>
              </a:ext>
            </a:extLst>
          </p:cNvPr>
          <p:cNvSpPr/>
          <p:nvPr userDrawn="1"/>
        </p:nvSpPr>
        <p:spPr>
          <a:xfrm>
            <a:off x="3367314" y="330989"/>
            <a:ext cx="8506097" cy="57586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D29D3A-3F37-9592-DD8A-41ABEC44FA28}"/>
              </a:ext>
            </a:extLst>
          </p:cNvPr>
          <p:cNvSpPr txBox="1"/>
          <p:nvPr userDrawn="1"/>
        </p:nvSpPr>
        <p:spPr>
          <a:xfrm>
            <a:off x="9229912" y="6350714"/>
            <a:ext cx="2648607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F0F02A92-B497-3B47-85FA-49EC792AEAD1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2FD8EF3-A812-D37C-5E6C-3D89CAAE6BBD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18589" y="229389"/>
            <a:ext cx="2439125" cy="5858885"/>
          </a:xfrm>
        </p:spPr>
        <p:txBody>
          <a:bodyPr>
            <a:norm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Slide Description Text – Max 400 characters</a:t>
            </a:r>
          </a:p>
        </p:txBody>
      </p:sp>
      <p:sp>
        <p:nvSpPr>
          <p:cNvPr id="15" name="Chart Placeholder 14">
            <a:extLst>
              <a:ext uri="{FF2B5EF4-FFF2-40B4-BE49-F238E27FC236}">
                <a16:creationId xmlns:a16="http://schemas.microsoft.com/office/drawing/2014/main" id="{AD7B6E31-BB63-BABB-3A25-BC1539FC82A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3615559" y="613074"/>
            <a:ext cx="8029903" cy="5201130"/>
          </a:xfr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chart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15F6BD-8143-5A5D-9B45-2A1A59943161}"/>
              </a:ext>
            </a:extLst>
          </p:cNvPr>
          <p:cNvSpPr txBox="1"/>
          <p:nvPr userDrawn="1"/>
        </p:nvSpPr>
        <p:spPr>
          <a:xfrm>
            <a:off x="313481" y="6366860"/>
            <a:ext cx="2648607" cy="2546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2246035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788F30-EDDA-BDB0-8AE9-5013C51F7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83FE0-B12A-9E73-4408-C5754DB4D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13B03-5493-6C6F-E9FD-27A77B84A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3B815B-A8F6-D74A-9BCF-ECE7300C0FDA}" type="datetimeFigureOut">
              <a:rPr lang="en-US" smtClean="0"/>
              <a:pPr/>
              <a:t>4/12/2025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A35B9-0774-F4ED-115B-974762AB8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5C8EE-0737-B6BF-0F02-35D986FB2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9CB2F1-739C-D74B-B449-0413DC9360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277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1" r:id="rId4"/>
    <p:sldLayoutId id="2147483683" r:id="rId5"/>
    <p:sldLayoutId id="2147483650" r:id="rId6"/>
    <p:sldLayoutId id="2147483676" r:id="rId7"/>
    <p:sldLayoutId id="2147483677" r:id="rId8"/>
    <p:sldLayoutId id="2147483656" r:id="rId9"/>
    <p:sldLayoutId id="2147483678" r:id="rId10"/>
    <p:sldLayoutId id="2147483679" r:id="rId11"/>
    <p:sldLayoutId id="2147483681" r:id="rId12"/>
    <p:sldLayoutId id="2147483682" r:id="rId13"/>
    <p:sldLayoutId id="2147483655" r:id="rId14"/>
    <p:sldLayoutId id="2147483674" r:id="rId15"/>
    <p:sldLayoutId id="2147483760" r:id="rId16"/>
    <p:sldLayoutId id="2147483761" r:id="rId17"/>
    <p:sldLayoutId id="2147483764" r:id="rId18"/>
    <p:sldLayoutId id="214748376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indent="-180975" algn="l" defTabSz="914400" rtl="0" eaLnBrk="1" latinLnBrk="0" hangingPunct="1">
        <a:lnSpc>
          <a:spcPts val="2400"/>
        </a:lnSpc>
        <a:spcBef>
          <a:spcPts val="1000"/>
        </a:spcBef>
        <a:spcAft>
          <a:spcPts val="0"/>
        </a:spcAft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177800" algn="l" defTabSz="914400" rtl="0" eaLnBrk="1" latinLnBrk="0" hangingPunct="1">
        <a:lnSpc>
          <a:spcPts val="24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7438" indent="-173038" algn="l" defTabSz="914400" rtl="0" eaLnBrk="1" latinLnBrk="0" hangingPunct="1">
        <a:lnSpc>
          <a:spcPts val="24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54163" indent="-182563" algn="l" defTabSz="914400" rtl="0" eaLnBrk="1" latinLnBrk="0" hangingPunct="1">
        <a:lnSpc>
          <a:spcPts val="24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8188" indent="-179388" algn="l" defTabSz="914400" rtl="0" eaLnBrk="1" latinLnBrk="0" hangingPunct="1">
        <a:lnSpc>
          <a:spcPts val="24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788F30-EDDA-BDB0-8AE9-5013C51F7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83FE0-B12A-9E73-4408-C5754DB4D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13B03-5493-6C6F-E9FD-27A77B84A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3B815B-A8F6-D74A-9BCF-ECE7300C0FDA}" type="datetimeFigureOut">
              <a:rPr lang="en-US" smtClean="0"/>
              <a:pPr/>
              <a:t>4/12/2025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A35B9-0774-F4ED-115B-974762AB8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5C8EE-0737-B6BF-0F02-35D986FB2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9CB2F1-739C-D74B-B449-0413DC9360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18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71" r:id="rId4"/>
    <p:sldLayoutId id="214748368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indent="-180975" algn="l" defTabSz="914400" rtl="0" eaLnBrk="1" latinLnBrk="0" hangingPunct="1">
        <a:lnSpc>
          <a:spcPts val="2400"/>
        </a:lnSpc>
        <a:spcBef>
          <a:spcPts val="1000"/>
        </a:spcBef>
        <a:spcAft>
          <a:spcPts val="0"/>
        </a:spcAft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177800" algn="l" defTabSz="914400" rtl="0" eaLnBrk="1" latinLnBrk="0" hangingPunct="1">
        <a:lnSpc>
          <a:spcPts val="24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7438" indent="-173038" algn="l" defTabSz="914400" rtl="0" eaLnBrk="1" latinLnBrk="0" hangingPunct="1">
        <a:lnSpc>
          <a:spcPts val="24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54163" indent="-182563" algn="l" defTabSz="914400" rtl="0" eaLnBrk="1" latinLnBrk="0" hangingPunct="1">
        <a:lnSpc>
          <a:spcPts val="24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8188" indent="-179388" algn="l" defTabSz="914400" rtl="0" eaLnBrk="1" latinLnBrk="0" hangingPunct="1">
        <a:lnSpc>
          <a:spcPts val="24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788F30-EDDA-BDB0-8AE9-5013C51F7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83FE0-B12A-9E73-4408-C5754DB4D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13B03-5493-6C6F-E9FD-27A77B84A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3B815B-A8F6-D74A-9BCF-ECE7300C0FDA}" type="datetimeFigureOut">
              <a:rPr lang="en-US" smtClean="0"/>
              <a:pPr/>
              <a:t>4/12/2025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A35B9-0774-F4ED-115B-974762AB8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5C8EE-0737-B6BF-0F02-35D986FB2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9CB2F1-739C-D74B-B449-0413DC9360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61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73" r:id="rId4"/>
    <p:sldLayoutId id="214748368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indent="-180975" algn="l" defTabSz="914400" rtl="0" eaLnBrk="1" latinLnBrk="0" hangingPunct="1">
        <a:lnSpc>
          <a:spcPts val="2400"/>
        </a:lnSpc>
        <a:spcBef>
          <a:spcPts val="1000"/>
        </a:spcBef>
        <a:spcAft>
          <a:spcPts val="0"/>
        </a:spcAft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177800" algn="l" defTabSz="914400" rtl="0" eaLnBrk="1" latinLnBrk="0" hangingPunct="1">
        <a:lnSpc>
          <a:spcPts val="24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7438" indent="-173038" algn="l" defTabSz="914400" rtl="0" eaLnBrk="1" latinLnBrk="0" hangingPunct="1">
        <a:lnSpc>
          <a:spcPts val="24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54163" indent="-182563" algn="l" defTabSz="914400" rtl="0" eaLnBrk="1" latinLnBrk="0" hangingPunct="1">
        <a:lnSpc>
          <a:spcPts val="24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8188" indent="-179388" algn="l" defTabSz="914400" rtl="0" eaLnBrk="1" latinLnBrk="0" hangingPunct="1">
        <a:lnSpc>
          <a:spcPts val="24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788F30-EDDA-BDB0-8AE9-5013C51F7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83FE0-B12A-9E73-4408-C5754DB4D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13B03-5493-6C6F-E9FD-27A77B84A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3B815B-A8F6-D74A-9BCF-ECE7300C0FDA}" type="datetimeFigureOut">
              <a:rPr lang="en-US" smtClean="0"/>
              <a:pPr/>
              <a:t>4/12/2025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A35B9-0774-F4ED-115B-974762AB8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5C8EE-0737-B6BF-0F02-35D986FB2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9CB2F1-739C-D74B-B449-0413DC9360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52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72" r:id="rId4"/>
    <p:sldLayoutId id="214748368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indent="-180975" algn="l" defTabSz="914400" rtl="0" eaLnBrk="1" latinLnBrk="0" hangingPunct="1">
        <a:lnSpc>
          <a:spcPts val="2400"/>
        </a:lnSpc>
        <a:spcBef>
          <a:spcPts val="1000"/>
        </a:spcBef>
        <a:spcAft>
          <a:spcPts val="0"/>
        </a:spcAft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177800" algn="l" defTabSz="914400" rtl="0" eaLnBrk="1" latinLnBrk="0" hangingPunct="1">
        <a:lnSpc>
          <a:spcPts val="24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7438" indent="-173038" algn="l" defTabSz="914400" rtl="0" eaLnBrk="1" latinLnBrk="0" hangingPunct="1">
        <a:lnSpc>
          <a:spcPts val="24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54163" indent="-182563" algn="l" defTabSz="914400" rtl="0" eaLnBrk="1" latinLnBrk="0" hangingPunct="1">
        <a:lnSpc>
          <a:spcPts val="24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8188" indent="-179388" algn="l" defTabSz="914400" rtl="0" eaLnBrk="1" latinLnBrk="0" hangingPunct="1">
        <a:lnSpc>
          <a:spcPts val="24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A0E8B-7E53-8CB8-FFB3-52E009E568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Proposal to EIC: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73104-204B-73AF-4F22-23771C52E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958" y="2307394"/>
            <a:ext cx="9963805" cy="1790473"/>
          </a:xfrm>
        </p:spPr>
        <p:txBody>
          <a:bodyPr/>
          <a:lstStyle/>
          <a:p>
            <a:r>
              <a:rPr lang="en-US" dirty="0"/>
              <a:t>IR Magnets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2CAF3D-272D-376B-0CA9-3F7E305200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anchor="b" anchorCtr="0"/>
          <a:lstStyle/>
          <a:p>
            <a:r>
              <a:rPr lang="en-US" dirty="0"/>
              <a:t>Dr. Holger Witte</a:t>
            </a:r>
          </a:p>
          <a:p>
            <a:r>
              <a:rPr lang="en-US"/>
              <a:t>Associate Director, MIT Bates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F9D71E-3F41-AD06-C76E-E6A5650D6A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b" anchorCtr="0"/>
          <a:lstStyle/>
          <a:p>
            <a:r>
              <a:rPr lang="en-US" dirty="0"/>
              <a:t>3/11/2025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5D3A0D-75DB-C9B8-0D7E-22B87E6373ED}"/>
              </a:ext>
            </a:extLst>
          </p:cNvPr>
          <p:cNvSpPr txBox="1">
            <a:spLocks/>
          </p:cNvSpPr>
          <p:nvPr/>
        </p:nvSpPr>
        <p:spPr>
          <a:xfrm>
            <a:off x="338957" y="4885279"/>
            <a:ext cx="11503158" cy="108358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4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dirty="0"/>
              <a:t>H. Witte, on behalf of </a:t>
            </a:r>
            <a:r>
              <a:rPr lang="en-US" sz="2000"/>
              <a:t>MIT Team</a:t>
            </a:r>
            <a:br>
              <a:rPr lang="en-US" sz="2000" dirty="0"/>
            </a:br>
            <a:r>
              <a:rPr lang="en-US" sz="2000" dirty="0"/>
              <a:t>(Z. Hartwig, O. Hen, E. Ihloff, J. Bessuille, S. Chamberlain, R. Vieira, S. Smith, </a:t>
            </a:r>
            <a:br>
              <a:rPr lang="en-US" sz="2000" dirty="0"/>
            </a:br>
            <a:r>
              <a:rPr lang="en-US" sz="2000" dirty="0"/>
              <a:t>T. Golfinopoulos, …)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86F5D52-23D8-FF3D-99EB-3181CA8C2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9399" y="335366"/>
            <a:ext cx="2947125" cy="45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6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6C513-E261-688A-16FC-D38A2CDF8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32" y="67156"/>
            <a:ext cx="12048067" cy="1291127"/>
          </a:xfrm>
        </p:spPr>
        <p:txBody>
          <a:bodyPr>
            <a:no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B0PF quench simulation results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0.75ohm dump resistor /10ms quench delay/0.1V voltage threshold /3-loop protection circuits/no QP heater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AE1181-25D7-DB14-8506-FAE7E2D0C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046EA0-DCFF-A1EB-0959-B1FE6F81E2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99" y="1358283"/>
            <a:ext cx="5914501" cy="4199138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727918A-FD9E-3442-0E98-997F2236BD4D}"/>
              </a:ext>
            </a:extLst>
          </p:cNvPr>
          <p:cNvSpPr txBox="1">
            <a:spLocks/>
          </p:cNvSpPr>
          <p:nvPr/>
        </p:nvSpPr>
        <p:spPr>
          <a:xfrm>
            <a:off x="10825122" y="3993438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mtClean="0"/>
              <a:pPr algn="ctr"/>
              <a:t>10</a:t>
            </a:fld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99AD5D1-8FBA-7035-8505-DE6359E981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791" y="1358283"/>
            <a:ext cx="4328817" cy="316865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750DD7C-84CB-BF59-F119-220B24CD4BF9}"/>
              </a:ext>
            </a:extLst>
          </p:cNvPr>
          <p:cNvCxnSpPr>
            <a:cxnSpLocks/>
          </p:cNvCxnSpPr>
          <p:nvPr/>
        </p:nvCxnSpPr>
        <p:spPr>
          <a:xfrm flipV="1">
            <a:off x="8501366" y="1978768"/>
            <a:ext cx="708964" cy="16328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34D6A5-39FC-3281-DFCB-E770890FC5C4}"/>
              </a:ext>
            </a:extLst>
          </p:cNvPr>
          <p:cNvCxnSpPr>
            <a:cxnSpLocks/>
          </p:cNvCxnSpPr>
          <p:nvPr/>
        </p:nvCxnSpPr>
        <p:spPr>
          <a:xfrm>
            <a:off x="8494901" y="2142054"/>
            <a:ext cx="159173" cy="74022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322340C-5AA2-E9BE-A419-68E7649EC685}"/>
              </a:ext>
            </a:extLst>
          </p:cNvPr>
          <p:cNvSpPr txBox="1"/>
          <p:nvPr/>
        </p:nvSpPr>
        <p:spPr>
          <a:xfrm>
            <a:off x="9650390" y="1425953"/>
            <a:ext cx="1303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~1.8mm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89F1DEB2-C9E1-EC87-DEB9-565CE4B23101}"/>
              </a:ext>
            </a:extLst>
          </p:cNvPr>
          <p:cNvSpPr txBox="1">
            <a:spLocks/>
          </p:cNvSpPr>
          <p:nvPr/>
        </p:nvSpPr>
        <p:spPr>
          <a:xfrm>
            <a:off x="10809624" y="4318900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AFA22F-AEE9-24C8-BCFB-600E83F8A305}"/>
              </a:ext>
            </a:extLst>
          </p:cNvPr>
          <p:cNvSpPr txBox="1"/>
          <p:nvPr/>
        </p:nvSpPr>
        <p:spPr>
          <a:xfrm>
            <a:off x="6480058" y="4734089"/>
            <a:ext cx="5796459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dirty="0">
                <a:effectLst/>
                <a:latin typeface="Helvetica" pitchFamily="2" charset="0"/>
              </a:rPr>
              <a:t>Wire spacing – transverse quench propagation velocity? </a:t>
            </a:r>
          </a:p>
        </p:txBody>
      </p:sp>
    </p:spTree>
    <p:extLst>
      <p:ext uri="{BB962C8B-B14F-4D97-AF65-F5344CB8AC3E}">
        <p14:creationId xmlns:p14="http://schemas.microsoft.com/office/powerpoint/2010/main" val="3574597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6C641E6-59C8-C9F9-194E-123375301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B0pF – New Design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8835F669-888B-4460-B136-E2E77D7B7C3D}"/>
              </a:ext>
            </a:extLst>
          </p:cNvPr>
          <p:cNvSpPr txBox="1">
            <a:spLocks/>
          </p:cNvSpPr>
          <p:nvPr/>
        </p:nvSpPr>
        <p:spPr>
          <a:xfrm>
            <a:off x="318588" y="1303867"/>
            <a:ext cx="5379479" cy="481536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180975" indent="-180975" algn="l" defTabSz="914400" rtl="0" eaLnBrk="1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177800" algn="l" defTabSz="914400" rtl="0" eaLnBrk="1" latinLnBrk="0" hangingPunct="1">
              <a:lnSpc>
                <a:spcPts val="24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7438" indent="-173038" algn="l" defTabSz="914400" rtl="0" eaLnBrk="1" latinLnBrk="0" hangingPunct="1">
              <a:lnSpc>
                <a:spcPts val="24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54163" indent="-182563" algn="l" defTabSz="914400" rtl="0" eaLnBrk="1" latinLnBrk="0" hangingPunct="1">
              <a:lnSpc>
                <a:spcPts val="24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8188" indent="-179388" algn="l" defTabSz="914400" rtl="0" eaLnBrk="1" latinLnBrk="0" hangingPunct="1">
              <a:lnSpc>
                <a:spcPts val="24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Based on pure dipole (CCT)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Lower peak field on wire: 2T vs 4.7T </a:t>
            </a:r>
          </a:p>
          <a:p>
            <a:pPr>
              <a:lnSpc>
                <a:spcPct val="120000"/>
              </a:lnSpc>
            </a:pPr>
            <a:r>
              <a:rPr lang="en-US" dirty="0"/>
              <a:t>Larger Cable: 6.25mm</a:t>
            </a:r>
            <a:r>
              <a:rPr lang="en-US" baseline="30000" dirty="0"/>
              <a:t>2</a:t>
            </a:r>
            <a:r>
              <a:rPr lang="en-US" dirty="0"/>
              <a:t> vs 1.2mm</a:t>
            </a:r>
            <a:r>
              <a:rPr lang="en-US" baseline="30000" dirty="0"/>
              <a:t>2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1.065mm strand, </a:t>
            </a:r>
            <a:r>
              <a:rPr lang="en-US" dirty="0" err="1"/>
              <a:t>Cu:Sc</a:t>
            </a:r>
            <a:r>
              <a:rPr lang="en-US" dirty="0"/>
              <a:t> 1.6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7 strands</a:t>
            </a:r>
          </a:p>
          <a:p>
            <a:pPr>
              <a:lnSpc>
                <a:spcPct val="120000"/>
              </a:lnSpc>
            </a:pPr>
            <a:r>
              <a:rPr lang="en-US" dirty="0"/>
              <a:t>Quenches safely (70K, single dump resistor)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20 </a:t>
            </a:r>
            <a:r>
              <a:rPr lang="en-US" dirty="0" err="1"/>
              <a:t>ms</a:t>
            </a:r>
            <a:r>
              <a:rPr lang="en-US" dirty="0"/>
              <a:t> delay</a:t>
            </a:r>
          </a:p>
          <a:p>
            <a:pPr>
              <a:lnSpc>
                <a:spcPct val="120000"/>
              </a:lnSpc>
            </a:pPr>
            <a:r>
              <a:rPr lang="en-US" dirty="0"/>
              <a:t>Margin: 50%</a:t>
            </a:r>
          </a:p>
          <a:p>
            <a:pPr>
              <a:lnSpc>
                <a:spcPct val="120000"/>
              </a:lnSpc>
            </a:pPr>
            <a:r>
              <a:rPr lang="en-US" dirty="0"/>
              <a:t>Energy: 400kJ vs 800kJ</a:t>
            </a:r>
          </a:p>
          <a:p>
            <a:pPr>
              <a:lnSpc>
                <a:spcPct val="120000"/>
              </a:lnSpc>
            </a:pPr>
            <a:r>
              <a:rPr lang="en-US" dirty="0"/>
              <a:t>Compensation concept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Bucking coil – reduces field to </a:t>
            </a:r>
            <a:r>
              <a:rPr lang="en-US" dirty="0" err="1"/>
              <a:t>mT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Iron collar </a:t>
            </a:r>
            <a:br>
              <a:rPr lang="en-US" dirty="0"/>
            </a:br>
            <a:r>
              <a:rPr lang="en-US" dirty="0"/>
              <a:t>(also return yoke for quad)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A3FAB5-7AFC-B71D-FCDA-D5B37899E7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890" y="3675521"/>
            <a:ext cx="3693676" cy="2929467"/>
          </a:xfrm>
          <a:prstGeom prst="rect">
            <a:avLst/>
          </a:prstGeom>
        </p:spPr>
      </p:pic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BD663FEF-D44E-9C21-CF15-E3470C1252F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533" y="92059"/>
            <a:ext cx="5268913" cy="33142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DBAD03-9D94-1225-F0F5-C0241E43AD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3566" y="3843867"/>
            <a:ext cx="3717880" cy="234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82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4D0D9-CEFA-8F6F-3B54-0121E80F7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3" y="223660"/>
            <a:ext cx="10073074" cy="810991"/>
          </a:xfrm>
        </p:spPr>
        <p:txBody>
          <a:bodyPr/>
          <a:lstStyle/>
          <a:p>
            <a:r>
              <a:rPr lang="en-US" dirty="0"/>
              <a:t>Addressing the Mechanical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6468C-4538-4DAA-6F70-634487D2E3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3994" y="1354667"/>
            <a:ext cx="11345492" cy="4820464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Direct wind technique: 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Voids are filled with </a:t>
            </a:r>
            <a:r>
              <a:rPr lang="en-US" dirty="0" err="1"/>
              <a:t>fibre</a:t>
            </a:r>
            <a:r>
              <a:rPr lang="en-US" dirty="0"/>
              <a:t> glass cloth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Tension roving overwrap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Fill with epoxy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Can this be supported better? 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Use same technique which was successful for 20T HTS large aperture magnet for fusion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Wire </a:t>
            </a:r>
            <a:r>
              <a:rPr lang="en-US"/>
              <a:t>in groove</a:t>
            </a:r>
            <a:endParaRPr lang="en-US" dirty="0"/>
          </a:p>
          <a:p>
            <a:pPr lvl="1">
              <a:spcBef>
                <a:spcPts val="500"/>
              </a:spcBef>
              <a:spcAft>
                <a:spcPts val="0"/>
              </a:spcAft>
              <a:tabLst>
                <a:tab pos="1828800" algn="l"/>
              </a:tabLst>
            </a:pPr>
            <a:r>
              <a:rPr lang="en-US" dirty="0"/>
              <a:t>Key: vacuum pressure solder impregnation</a:t>
            </a:r>
          </a:p>
          <a:p>
            <a:pPr lvl="1">
              <a:spcBef>
                <a:spcPts val="500"/>
              </a:spcBef>
              <a:spcAft>
                <a:spcPts val="0"/>
              </a:spcAft>
              <a:tabLst>
                <a:tab pos="1828800" algn="l"/>
              </a:tabLst>
            </a:pPr>
            <a:r>
              <a:rPr lang="en-US" dirty="0"/>
              <a:t>Peak </a:t>
            </a:r>
            <a:r>
              <a:rPr lang="en-US" dirty="0" err="1"/>
              <a:t>IxB</a:t>
            </a:r>
            <a:r>
              <a:rPr lang="en-US" dirty="0"/>
              <a:t>: 800 </a:t>
            </a:r>
            <a:r>
              <a:rPr lang="en-US" dirty="0" err="1"/>
              <a:t>kN</a:t>
            </a:r>
            <a:r>
              <a:rPr lang="en-US" dirty="0"/>
              <a:t>/m (B0pF: two orders of magnitude lower)</a:t>
            </a:r>
          </a:p>
          <a:p>
            <a:pPr>
              <a:spcBef>
                <a:spcPts val="500"/>
              </a:spcBef>
              <a:spcAft>
                <a:spcPts val="0"/>
              </a:spcAft>
              <a:tabLst>
                <a:tab pos="1828800" algn="l"/>
              </a:tabLst>
            </a:pPr>
            <a:r>
              <a:rPr lang="en-US" b="1" dirty="0"/>
              <a:t>Restrict movement, avoid quenches</a:t>
            </a:r>
          </a:p>
        </p:txBody>
      </p:sp>
    </p:spTree>
    <p:extLst>
      <p:ext uri="{BB962C8B-B14F-4D97-AF65-F5344CB8AC3E}">
        <p14:creationId xmlns:p14="http://schemas.microsoft.com/office/powerpoint/2010/main" val="1901152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3E83A-596E-FD65-DC9B-B3DE25FE4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2" y="223660"/>
            <a:ext cx="11055207" cy="810991"/>
          </a:xfrm>
        </p:spPr>
        <p:txBody>
          <a:bodyPr/>
          <a:lstStyle/>
          <a:p>
            <a:r>
              <a:rPr lang="en-US" sz="2400" dirty="0"/>
              <a:t>What was the SPARC Toroidal Field Model (TFMC) Coil Project?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859BD4-3FE9-3EAB-A8DD-44D6BE4092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786" y="1634905"/>
            <a:ext cx="1416884" cy="1866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AA5B4E-4A75-B20F-2C6B-5399FBE105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282" y="1697414"/>
            <a:ext cx="1446774" cy="1817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F0F348-8BA0-A25A-71AF-CF9ADF3947EA}"/>
              </a:ext>
            </a:extLst>
          </p:cNvPr>
          <p:cNvSpPr txBox="1"/>
          <p:nvPr/>
        </p:nvSpPr>
        <p:spPr>
          <a:xfrm>
            <a:off x="2857313" y="107950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0F16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Developed REBCO conductor technologies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(2017-2019)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0F16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5C47F5-9B80-6526-DCDD-84718B795A21}"/>
              </a:ext>
            </a:extLst>
          </p:cNvPr>
          <p:cNvSpPr txBox="1"/>
          <p:nvPr/>
        </p:nvSpPr>
        <p:spPr>
          <a:xfrm>
            <a:off x="8128766" y="107950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0F16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Designed and built the TF model coil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(2019-2021)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0F16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E22304-BDDB-4D65-C40E-C3CB3F15F850}"/>
              </a:ext>
            </a:extLst>
          </p:cNvPr>
          <p:cNvSpPr txBox="1"/>
          <p:nvPr/>
        </p:nvSpPr>
        <p:spPr>
          <a:xfrm>
            <a:off x="2857313" y="3821069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0F16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Built and commissioned the test facility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0F16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(2020-2021)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0F16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6D2EE9-455E-8250-7EA9-0A0008230CD0}"/>
              </a:ext>
            </a:extLst>
          </p:cNvPr>
          <p:cNvSpPr txBox="1"/>
          <p:nvPr/>
        </p:nvSpPr>
        <p:spPr>
          <a:xfrm>
            <a:off x="8128766" y="3821069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0F16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Achieved 20 tesla full performance test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0F16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(2021)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0F16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BB9638-AE0A-72DF-A171-54724C09B2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648" y="4501683"/>
            <a:ext cx="2968279" cy="1915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23B7C6-709D-93FF-054F-9BD2276706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7246" y="1682016"/>
            <a:ext cx="3138582" cy="199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5618D-7FA9-0E31-6D9A-A1C3BBA74DCF}"/>
              </a:ext>
            </a:extLst>
          </p:cNvPr>
          <p:cNvSpPr txBox="1"/>
          <p:nvPr/>
        </p:nvSpPr>
        <p:spPr>
          <a:xfrm>
            <a:off x="1848309" y="345906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0F16"/>
              </a:buClr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VIPER cables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C71806-2D6B-9EFB-970A-D0A39C44C519}"/>
              </a:ext>
            </a:extLst>
          </p:cNvPr>
          <p:cNvSpPr txBox="1"/>
          <p:nvPr/>
        </p:nvSpPr>
        <p:spPr>
          <a:xfrm>
            <a:off x="3519243" y="3450338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0F16"/>
              </a:buClr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231F20"/>
                </a:solidFill>
                <a:latin typeface="Calibri" panose="020F0502020204030204"/>
              </a:rPr>
              <a:t>NINT coils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380789-489F-9BAE-CC6F-7037CA4048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158" y="4363784"/>
            <a:ext cx="2882386" cy="21296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31E2E5-C61A-B1C1-2AC6-6BD9DCD7B7F1}"/>
              </a:ext>
            </a:extLst>
          </p:cNvPr>
          <p:cNvSpPr txBox="1"/>
          <p:nvPr/>
        </p:nvSpPr>
        <p:spPr>
          <a:xfrm>
            <a:off x="2453646" y="6443622"/>
            <a:ext cx="7453897" cy="40016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0F16"/>
              </a:buClr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46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Completed in ~4 years by MIT and CFS in partnership with our vendors</a:t>
            </a:r>
          </a:p>
        </p:txBody>
      </p:sp>
    </p:spTree>
    <p:extLst>
      <p:ext uri="{BB962C8B-B14F-4D97-AF65-F5344CB8AC3E}">
        <p14:creationId xmlns:p14="http://schemas.microsoft.com/office/powerpoint/2010/main" val="2731359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5B255-0A65-6C85-EE82-CCB3E2EE0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3" y="223660"/>
            <a:ext cx="11072140" cy="810991"/>
          </a:xfrm>
        </p:spPr>
        <p:txBody>
          <a:bodyPr>
            <a:normAutofit/>
          </a:bodyPr>
          <a:lstStyle/>
          <a:p>
            <a:r>
              <a:rPr lang="en-US" sz="2400" dirty="0"/>
              <a:t>The TFMC Project in one picture: magnet and test facility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D21708-B21F-F098-EBCF-0FB0AD1B87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524" y="1484748"/>
            <a:ext cx="5109091" cy="416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215D37-9E4B-7952-68BC-A1976DA68FC7}"/>
              </a:ext>
            </a:extLst>
          </p:cNvPr>
          <p:cNvSpPr txBox="1"/>
          <p:nvPr/>
        </p:nvSpPr>
        <p:spPr>
          <a:xfrm>
            <a:off x="1424139" y="5823349"/>
            <a:ext cx="10412261" cy="81099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dirty="0"/>
              <a:t>The TFMC was designed and primarily fabricated (w/ external vendors) and </a:t>
            </a:r>
            <a:br>
              <a:rPr lang="en-US" dirty="0"/>
            </a:br>
            <a:r>
              <a:rPr lang="en-US" dirty="0"/>
              <a:t>assembled at MIT with REBCO procurement+ QA/QC and pancake winding at CFS</a:t>
            </a:r>
          </a:p>
        </p:txBody>
      </p:sp>
      <p:pic>
        <p:nvPicPr>
          <p:cNvPr id="7" name="Picture 6" descr="A person standing next to a machine&#10;&#10;AI-generated content may be incorrect.">
            <a:extLst>
              <a:ext uri="{FF2B5EF4-FFF2-40B4-BE49-F238E27FC236}">
                <a16:creationId xmlns:a16="http://schemas.microsoft.com/office/drawing/2014/main" id="{1B26EE61-EE68-DA1A-EC39-1A72DCEDBD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601" y="1484748"/>
            <a:ext cx="5203522" cy="427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76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C05F6-07CE-2EBE-9AAF-DE2C78658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2" y="223660"/>
            <a:ext cx="10979007" cy="810991"/>
          </a:xfrm>
        </p:spPr>
        <p:txBody>
          <a:bodyPr>
            <a:normAutofit/>
          </a:bodyPr>
          <a:lstStyle/>
          <a:p>
            <a:r>
              <a:rPr lang="en-US" sz="2400" dirty="0"/>
              <a:t>The TFMC Project in one picture: magnet and test facility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156CA-F0D1-6DCB-AC2E-3E604BC602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8674" y="1263016"/>
            <a:ext cx="6560820" cy="5349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719F19-21B1-E6BE-5C97-CC8B5446F6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308" y="3433862"/>
            <a:ext cx="2037877" cy="1987478"/>
          </a:xfrm>
          <a:prstGeom prst="rect">
            <a:avLst/>
          </a:prstGeom>
          <a:ln w="38100">
            <a:solidFill>
              <a:srgbClr val="7F7B7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3C514E-5837-2AC1-77C1-DFCA3C86D4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97423" y="1537803"/>
            <a:ext cx="2198296" cy="1648722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8F15E4-0658-B44F-98C4-3977EA9F68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480" y="1355613"/>
            <a:ext cx="2407534" cy="1805650"/>
          </a:xfrm>
          <a:prstGeom prst="rect">
            <a:avLst/>
          </a:prstGeom>
          <a:ln w="38100">
            <a:solidFill>
              <a:srgbClr val="DA592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86E5E9-0236-9E49-B199-49654ED6F0A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2802" y="3657648"/>
            <a:ext cx="2351589" cy="1763692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5D29A18-6552-BDB7-A15C-467AC19280B5}"/>
              </a:ext>
            </a:extLst>
          </p:cNvPr>
          <p:cNvSpPr/>
          <p:nvPr/>
        </p:nvSpPr>
        <p:spPr>
          <a:xfrm>
            <a:off x="3229830" y="1263016"/>
            <a:ext cx="2153920" cy="426720"/>
          </a:xfrm>
          <a:prstGeom prst="roundRect">
            <a:avLst/>
          </a:prstGeom>
          <a:solidFill>
            <a:srgbClr val="E9B83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15-ton gantry crane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09AA78-6019-221C-2254-1DE113C00A64}"/>
              </a:ext>
            </a:extLst>
          </p:cNvPr>
          <p:cNvSpPr/>
          <p:nvPr/>
        </p:nvSpPr>
        <p:spPr>
          <a:xfrm>
            <a:off x="5356737" y="6184729"/>
            <a:ext cx="3034888" cy="285743"/>
          </a:xfrm>
          <a:prstGeom prst="roundRect">
            <a:avLst/>
          </a:prstGeom>
          <a:solidFill>
            <a:srgbClr val="A59B8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Vacuum cryostat, 20 m</a:t>
            </a:r>
            <a:r>
              <a:rPr lang="en-US" b="1" baseline="30000" dirty="0"/>
              <a:t>3</a:t>
            </a:r>
            <a:endParaRPr lang="en-US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C3B4189-FCEA-8993-04FE-40D0DE57A7D8}"/>
              </a:ext>
            </a:extLst>
          </p:cNvPr>
          <p:cNvSpPr/>
          <p:nvPr/>
        </p:nvSpPr>
        <p:spPr>
          <a:xfrm>
            <a:off x="6472709" y="3211357"/>
            <a:ext cx="1925319" cy="589280"/>
          </a:xfrm>
          <a:prstGeom prst="roundRect">
            <a:avLst/>
          </a:prstGeom>
          <a:solidFill>
            <a:srgbClr val="FFFF00">
              <a:alpha val="2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Binary LN2/</a:t>
            </a:r>
            <a:r>
              <a:rPr lang="en-US" b="1" dirty="0" err="1"/>
              <a:t>SHe</a:t>
            </a:r>
            <a:r>
              <a:rPr lang="en-US" b="1" dirty="0"/>
              <a:t> current leads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CFA301C-E307-69F6-E490-773CEE5B8828}"/>
              </a:ext>
            </a:extLst>
          </p:cNvPr>
          <p:cNvSpPr/>
          <p:nvPr/>
        </p:nvSpPr>
        <p:spPr>
          <a:xfrm>
            <a:off x="3305793" y="2997683"/>
            <a:ext cx="1877607" cy="478812"/>
          </a:xfrm>
          <a:prstGeom prst="round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acquisition</a:t>
            </a:r>
            <a:br>
              <a:rPr lang="en-US" b="1" dirty="0"/>
            </a:br>
            <a:r>
              <a:rPr lang="en-US" b="1" dirty="0"/>
              <a:t>&amp; PLCs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4E2900-C45B-962B-4F18-FA3DB72F5062}"/>
              </a:ext>
            </a:extLst>
          </p:cNvPr>
          <p:cNvSpPr/>
          <p:nvPr/>
        </p:nvSpPr>
        <p:spPr>
          <a:xfrm>
            <a:off x="1132861" y="2591410"/>
            <a:ext cx="1572260" cy="569853"/>
          </a:xfrm>
          <a:prstGeom prst="round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50 kA, ±10 V Power supply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8AF13B-54C4-6464-F0DC-A8398D9D7862}"/>
              </a:ext>
            </a:extLst>
          </p:cNvPr>
          <p:cNvSpPr/>
          <p:nvPr/>
        </p:nvSpPr>
        <p:spPr>
          <a:xfrm>
            <a:off x="8173072" y="5122461"/>
            <a:ext cx="1399138" cy="1279673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LN</a:t>
            </a:r>
            <a:r>
              <a:rPr lang="en-US" b="1" baseline="-25000" dirty="0"/>
              <a:t>2</a:t>
            </a:r>
            <a:r>
              <a:rPr lang="en-US" b="1" dirty="0"/>
              <a:t> reservoirs feeding shields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FFDE892-47DB-D362-C3BF-851F8CDC420B}"/>
              </a:ext>
            </a:extLst>
          </p:cNvPr>
          <p:cNvSpPr/>
          <p:nvPr/>
        </p:nvSpPr>
        <p:spPr>
          <a:xfrm>
            <a:off x="3877734" y="5921135"/>
            <a:ext cx="1133186" cy="650315"/>
          </a:xfrm>
          <a:prstGeom prst="round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TFMC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6DCE233-1904-F6AA-1308-A1142555FC8B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272014" y="2258438"/>
            <a:ext cx="1883747" cy="249481"/>
          </a:xfrm>
          <a:prstGeom prst="straightConnector1">
            <a:avLst/>
          </a:prstGeom>
          <a:ln w="38100">
            <a:solidFill>
              <a:srgbClr val="DA59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7DDCFB-237A-D2CC-854E-72E0F3C0559D}"/>
              </a:ext>
            </a:extLst>
          </p:cNvPr>
          <p:cNvSpPr/>
          <p:nvPr/>
        </p:nvSpPr>
        <p:spPr>
          <a:xfrm>
            <a:off x="1026921" y="4835810"/>
            <a:ext cx="2001168" cy="585531"/>
          </a:xfrm>
          <a:prstGeom prst="roundRect">
            <a:avLst/>
          </a:prstGeom>
          <a:solidFill>
            <a:srgbClr val="A59B8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Turbo pumps with iron shielding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9567E8-15F1-09E1-DFA1-D5A4FA0CA5D1}"/>
              </a:ext>
            </a:extLst>
          </p:cNvPr>
          <p:cNvCxnSpPr>
            <a:cxnSpLocks/>
          </p:cNvCxnSpPr>
          <p:nvPr/>
        </p:nvCxnSpPr>
        <p:spPr>
          <a:xfrm>
            <a:off x="6991056" y="3937636"/>
            <a:ext cx="17669" cy="1119103"/>
          </a:xfrm>
          <a:prstGeom prst="line">
            <a:avLst/>
          </a:prstGeom>
          <a:ln w="38100">
            <a:solidFill>
              <a:schemeClr val="accent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FCF3E3B-CDC3-B6CF-FF31-B56999A2771B}"/>
              </a:ext>
            </a:extLst>
          </p:cNvPr>
          <p:cNvCxnSpPr>
            <a:cxnSpLocks/>
          </p:cNvCxnSpPr>
          <p:nvPr/>
        </p:nvCxnSpPr>
        <p:spPr>
          <a:xfrm flipH="1" flipV="1">
            <a:off x="5688904" y="3433862"/>
            <a:ext cx="1310986" cy="503774"/>
          </a:xfrm>
          <a:prstGeom prst="line">
            <a:avLst/>
          </a:prstGeom>
          <a:ln w="38100">
            <a:solidFill>
              <a:schemeClr val="accent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5E0AFF-A806-2F23-3657-70A4618EF63F}"/>
              </a:ext>
            </a:extLst>
          </p:cNvPr>
          <p:cNvCxnSpPr>
            <a:cxnSpLocks/>
          </p:cNvCxnSpPr>
          <p:nvPr/>
        </p:nvCxnSpPr>
        <p:spPr>
          <a:xfrm flipH="1" flipV="1">
            <a:off x="5692093" y="4548984"/>
            <a:ext cx="1310986" cy="503774"/>
          </a:xfrm>
          <a:prstGeom prst="line">
            <a:avLst/>
          </a:prstGeom>
          <a:ln w="38100">
            <a:solidFill>
              <a:schemeClr val="accent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1BEDE-D643-1618-F351-F9BA300E489A}"/>
              </a:ext>
            </a:extLst>
          </p:cNvPr>
          <p:cNvCxnSpPr>
            <a:cxnSpLocks/>
          </p:cNvCxnSpPr>
          <p:nvPr/>
        </p:nvCxnSpPr>
        <p:spPr>
          <a:xfrm>
            <a:off x="5687170" y="3433862"/>
            <a:ext cx="17669" cy="1119103"/>
          </a:xfrm>
          <a:prstGeom prst="line">
            <a:avLst/>
          </a:prstGeom>
          <a:ln w="38100">
            <a:solidFill>
              <a:schemeClr val="accent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BC56C52-C4DD-E060-A9EF-C0B858A87AAB}"/>
              </a:ext>
            </a:extLst>
          </p:cNvPr>
          <p:cNvSpPr/>
          <p:nvPr/>
        </p:nvSpPr>
        <p:spPr>
          <a:xfrm>
            <a:off x="6445179" y="4550875"/>
            <a:ext cx="1971040" cy="503774"/>
          </a:xfrm>
          <a:prstGeom prst="roundRect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3-axis Hall sensors (“</a:t>
            </a:r>
            <a:r>
              <a:rPr lang="en-US" b="1" dirty="0" err="1"/>
              <a:t>Teslameters</a:t>
            </a:r>
            <a:r>
              <a:rPr lang="en-US" b="1" dirty="0"/>
              <a:t>”)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4312E3D-FC9A-F77E-ED25-7CC337717B85}"/>
              </a:ext>
            </a:extLst>
          </p:cNvPr>
          <p:cNvSpPr/>
          <p:nvPr/>
        </p:nvSpPr>
        <p:spPr>
          <a:xfrm rot="1293891">
            <a:off x="5113163" y="4695345"/>
            <a:ext cx="1407413" cy="824375"/>
          </a:xfrm>
          <a:prstGeom prst="roundRect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Fiber optic</a:t>
            </a:r>
            <a:br>
              <a:rPr lang="en-US" b="1" dirty="0"/>
            </a:br>
            <a:r>
              <a:rPr lang="en-US" b="1" dirty="0"/>
              <a:t>current monitor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AB1FA27-83CA-5CFF-D180-8A797D1B02E7}"/>
              </a:ext>
            </a:extLst>
          </p:cNvPr>
          <p:cNvCxnSpPr>
            <a:stCxn id="22" idx="0"/>
          </p:cNvCxnSpPr>
          <p:nvPr/>
        </p:nvCxnSpPr>
        <p:spPr>
          <a:xfrm flipH="1" flipV="1">
            <a:off x="6748189" y="4195635"/>
            <a:ext cx="682510" cy="35524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3FFF8A9-96D3-F0F8-B856-B3ECF8ACC41D}"/>
              </a:ext>
            </a:extLst>
          </p:cNvPr>
          <p:cNvCxnSpPr>
            <a:stCxn id="22" idx="0"/>
          </p:cNvCxnSpPr>
          <p:nvPr/>
        </p:nvCxnSpPr>
        <p:spPr>
          <a:xfrm flipV="1">
            <a:off x="7430699" y="4196904"/>
            <a:ext cx="47628" cy="35397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0BC0389-1418-EA70-3FEA-02902B25C288}"/>
              </a:ext>
            </a:extLst>
          </p:cNvPr>
          <p:cNvCxnSpPr>
            <a:stCxn id="5" idx="3"/>
          </p:cNvCxnSpPr>
          <p:nvPr/>
        </p:nvCxnSpPr>
        <p:spPr>
          <a:xfrm flipV="1">
            <a:off x="3087185" y="3612797"/>
            <a:ext cx="2495496" cy="814804"/>
          </a:xfrm>
          <a:prstGeom prst="straightConnector1">
            <a:avLst/>
          </a:prstGeom>
          <a:ln w="38100">
            <a:solidFill>
              <a:srgbClr val="7F7B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06AFE0-8544-30F9-0753-F812EB3E6272}"/>
              </a:ext>
            </a:extLst>
          </p:cNvPr>
          <p:cNvCxnSpPr>
            <a:cxnSpLocks/>
          </p:cNvCxnSpPr>
          <p:nvPr/>
        </p:nvCxnSpPr>
        <p:spPr>
          <a:xfrm flipH="1">
            <a:off x="7558601" y="1476376"/>
            <a:ext cx="1995356" cy="1172116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3A56997-6FF9-CAC9-2B3A-ED389687CB11}"/>
              </a:ext>
            </a:extLst>
          </p:cNvPr>
          <p:cNvSpPr/>
          <p:nvPr/>
        </p:nvSpPr>
        <p:spPr>
          <a:xfrm>
            <a:off x="6640821" y="1199333"/>
            <a:ext cx="2717800" cy="78740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Supercritical helium </a:t>
            </a:r>
            <a:br>
              <a:rPr lang="en-US" b="1" dirty="0"/>
            </a:br>
            <a:r>
              <a:rPr lang="en-US" b="1" dirty="0"/>
              <a:t>600 W @ 20 K, 14 bar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377D206-60CA-24A9-EC8D-10EF7F52F818}"/>
              </a:ext>
            </a:extLst>
          </p:cNvPr>
          <p:cNvCxnSpPr>
            <a:cxnSpLocks/>
          </p:cNvCxnSpPr>
          <p:nvPr/>
        </p:nvCxnSpPr>
        <p:spPr>
          <a:xfrm flipH="1" flipV="1">
            <a:off x="7801947" y="3121689"/>
            <a:ext cx="1565801" cy="702994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5A07D51-E2CB-3490-2B20-54DFFA45346A}"/>
              </a:ext>
            </a:extLst>
          </p:cNvPr>
          <p:cNvSpPr/>
          <p:nvPr/>
        </p:nvSpPr>
        <p:spPr>
          <a:xfrm>
            <a:off x="3166969" y="3712962"/>
            <a:ext cx="2189767" cy="650315"/>
          </a:xfrm>
          <a:prstGeom prst="round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Instrumentation harnesses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EF59DE0-6020-C609-4C13-C71F5E210423}"/>
              </a:ext>
            </a:extLst>
          </p:cNvPr>
          <p:cNvSpPr/>
          <p:nvPr/>
        </p:nvSpPr>
        <p:spPr>
          <a:xfrm>
            <a:off x="10175665" y="4655035"/>
            <a:ext cx="1591113" cy="766306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Cryocooler arrays and </a:t>
            </a:r>
            <a:r>
              <a:rPr lang="en-US" b="1" dirty="0" err="1"/>
              <a:t>cryoabsorber</a:t>
            </a:r>
            <a:endParaRPr lang="en-US" b="1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A5D8EE7-3411-D18C-4AF5-6CC183BA7E10}"/>
              </a:ext>
            </a:extLst>
          </p:cNvPr>
          <p:cNvSpPr/>
          <p:nvPr/>
        </p:nvSpPr>
        <p:spPr>
          <a:xfrm>
            <a:off x="9639902" y="2688600"/>
            <a:ext cx="1648722" cy="766306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Cryo</a:t>
            </a:r>
            <a:r>
              <a:rPr lang="en-US" b="1" dirty="0"/>
              <a:t> control racks and compressors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F38A973-4488-1680-F07E-3FE8A7F45D39}"/>
              </a:ext>
            </a:extLst>
          </p:cNvPr>
          <p:cNvSpPr/>
          <p:nvPr/>
        </p:nvSpPr>
        <p:spPr>
          <a:xfrm>
            <a:off x="5957818" y="2300187"/>
            <a:ext cx="210923" cy="1460977"/>
          </a:xfrm>
          <a:prstGeom prst="rect">
            <a:avLst/>
          </a:prstGeom>
          <a:solidFill>
            <a:srgbClr val="FFFF00">
              <a:alpha val="4509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A9EE35-3B01-7785-7310-170755066C84}"/>
              </a:ext>
            </a:extLst>
          </p:cNvPr>
          <p:cNvSpPr/>
          <p:nvPr/>
        </p:nvSpPr>
        <p:spPr>
          <a:xfrm>
            <a:off x="6248525" y="2305333"/>
            <a:ext cx="210923" cy="1455831"/>
          </a:xfrm>
          <a:prstGeom prst="rect">
            <a:avLst/>
          </a:prstGeom>
          <a:solidFill>
            <a:srgbClr val="FFFF00">
              <a:alpha val="4509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875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F558F-4BF2-BA13-644F-A2BFF1ABA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3" y="223660"/>
            <a:ext cx="11571674" cy="810991"/>
          </a:xfrm>
        </p:spPr>
        <p:txBody>
          <a:bodyPr>
            <a:normAutofit/>
          </a:bodyPr>
          <a:lstStyle/>
          <a:p>
            <a:r>
              <a:rPr lang="en-US" sz="2400" dirty="0"/>
              <a:t>The TFMC is a large scale 20 T no-insulation REBCO magnet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051211C-1F54-7922-4992-C31A73D500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170942"/>
              </p:ext>
            </p:extLst>
          </p:nvPr>
        </p:nvGraphicFramePr>
        <p:xfrm>
          <a:off x="7804615" y="834564"/>
          <a:ext cx="4074873" cy="5893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327">
                  <a:extLst>
                    <a:ext uri="{9D8B030D-6E8A-4147-A177-3AD203B41FA5}">
                      <a16:colId xmlns:a16="http://schemas.microsoft.com/office/drawing/2014/main" val="3203233004"/>
                    </a:ext>
                  </a:extLst>
                </a:gridCol>
                <a:gridCol w="1382546">
                  <a:extLst>
                    <a:ext uri="{9D8B030D-6E8A-4147-A177-3AD203B41FA5}">
                      <a16:colId xmlns:a16="http://schemas.microsoft.com/office/drawing/2014/main" val="436106081"/>
                    </a:ext>
                  </a:extLst>
                </a:gridCol>
              </a:tblGrid>
              <a:tr h="286936">
                <a:tc>
                  <a:txBody>
                    <a:bodyPr/>
                    <a:lstStyle/>
                    <a:p>
                      <a:r>
                        <a:rPr lang="en-US" sz="1600" b="1" dirty="0"/>
                        <a:t>Nominal Design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595436"/>
                  </a:ext>
                </a:extLst>
              </a:tr>
              <a:tr h="313021">
                <a:tc>
                  <a:txBody>
                    <a:bodyPr/>
                    <a:lstStyle/>
                    <a:p>
                      <a:r>
                        <a:rPr lang="en-US" sz="1400" dirty="0"/>
                        <a:t>Number of pancakes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256318"/>
                  </a:ext>
                </a:extLst>
              </a:tr>
              <a:tr h="371197">
                <a:tc>
                  <a:txBody>
                    <a:bodyPr/>
                    <a:lstStyle/>
                    <a:p>
                      <a:r>
                        <a:rPr lang="en-US" sz="1400" dirty="0"/>
                        <a:t>Total turns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534318"/>
                  </a:ext>
                </a:extLst>
              </a:tr>
              <a:tr h="313021">
                <a:tc>
                  <a:txBody>
                    <a:bodyPr/>
                    <a:lstStyle/>
                    <a:p>
                      <a:r>
                        <a:rPr lang="en-US" sz="1400" dirty="0"/>
                        <a:t>Total REBCO tape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270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546254"/>
                  </a:ext>
                </a:extLst>
              </a:tr>
              <a:tr h="330150">
                <a:tc>
                  <a:txBody>
                    <a:bodyPr/>
                    <a:lstStyle/>
                    <a:p>
                      <a:r>
                        <a:rPr lang="en-US" sz="1400" dirty="0"/>
                        <a:t>Operating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54281"/>
                  </a:ext>
                </a:extLst>
              </a:tr>
              <a:tr h="339128">
                <a:tc>
                  <a:txBody>
                    <a:bodyPr/>
                    <a:lstStyle/>
                    <a:p>
                      <a:r>
                        <a:rPr lang="en-US" sz="1400" dirty="0"/>
                        <a:t>Coolant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Supercrit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. 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754920"/>
                  </a:ext>
                </a:extLst>
              </a:tr>
              <a:tr h="361276">
                <a:tc>
                  <a:txBody>
                    <a:bodyPr/>
                    <a:lstStyle/>
                    <a:p>
                      <a:r>
                        <a:rPr lang="en-US" sz="1400" dirty="0"/>
                        <a:t>Operating coolant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20 bar (max)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077128"/>
                  </a:ext>
                </a:extLst>
              </a:tr>
              <a:tr h="547787">
                <a:tc>
                  <a:txBody>
                    <a:bodyPr/>
                    <a:lstStyle/>
                    <a:p>
                      <a:r>
                        <a:rPr lang="en-US" sz="1400" dirty="0"/>
                        <a:t>Operating terminal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40 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832726"/>
                  </a:ext>
                </a:extLst>
              </a:tr>
              <a:tr h="313021">
                <a:tc>
                  <a:txBody>
                    <a:bodyPr/>
                    <a:lstStyle/>
                    <a:p>
                      <a:r>
                        <a:rPr lang="en-US" sz="1400" dirty="0"/>
                        <a:t>Peak magnetic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20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7787">
                <a:tc>
                  <a:txBody>
                    <a:bodyPr/>
                    <a:lstStyle/>
                    <a:p>
                      <a:r>
                        <a:rPr lang="en-US" sz="1200" dirty="0"/>
                        <a:t>Peak IxB force on REBCO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800 kN/m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726191"/>
                  </a:ext>
                </a:extLst>
              </a:tr>
              <a:tr h="313021">
                <a:tc>
                  <a:txBody>
                    <a:bodyPr/>
                    <a:lstStyle/>
                    <a:p>
                      <a:r>
                        <a:rPr lang="en-US" sz="1200" dirty="0"/>
                        <a:t>Inductance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0.14 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302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Magnetic stored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110 MJ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3021">
                <a:tc>
                  <a:txBody>
                    <a:bodyPr/>
                    <a:lstStyle/>
                    <a:p>
                      <a:r>
                        <a:rPr lang="en-US" sz="1200" dirty="0"/>
                        <a:t>WP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5,113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261200"/>
                  </a:ext>
                </a:extLst>
              </a:tr>
              <a:tr h="313021">
                <a:tc>
                  <a:txBody>
                    <a:bodyPr/>
                    <a:lstStyle/>
                    <a:p>
                      <a:r>
                        <a:rPr lang="en-US" sz="1200" dirty="0"/>
                        <a:t>WP current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153 A/mm</a:t>
                      </a:r>
                      <a:r>
                        <a:rPr lang="en-US" sz="12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83383"/>
                  </a:ext>
                </a:extLst>
              </a:tr>
              <a:tr h="313021">
                <a:tc>
                  <a:txBody>
                    <a:bodyPr/>
                    <a:lstStyle/>
                    <a:p>
                      <a:r>
                        <a:rPr lang="en-US" sz="1200" dirty="0"/>
                        <a:t>WP + case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10,058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528442"/>
                  </a:ext>
                </a:extLst>
              </a:tr>
              <a:tr h="313021">
                <a:tc>
                  <a:txBody>
                    <a:bodyPr/>
                    <a:lstStyle/>
                    <a:p>
                      <a:r>
                        <a:rPr lang="en-US" sz="1200" dirty="0"/>
                        <a:t>WP + case linear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2.9 x 1.9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84047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FA2596F-980C-063E-EF4B-22BF16585F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12" y="4234148"/>
            <a:ext cx="3484418" cy="2322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99B6D4-B35C-A6D2-1B61-98DDE26F69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431" y="4232456"/>
            <a:ext cx="3484717" cy="2322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796A52-21DB-85F3-3082-47678A91E6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512" y="1038886"/>
            <a:ext cx="7071636" cy="309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93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4D532-70D4-0128-2D55-3826D24D9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3" y="223660"/>
            <a:ext cx="11345492" cy="810991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LL #3: REBCO has proven impressively resilient to vacuum pressure solder impregnation in VIPER cables and TFMC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01C45-8692-2B4E-F399-8E33ACFA7CF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2845" y="1310240"/>
            <a:ext cx="5035407" cy="473522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VPI soldering was successfully developed for VIPER cables and for TFMC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Process results in acceptable solder-induced </a:t>
            </a:r>
            <a:r>
              <a:rPr lang="en-US" sz="1800" dirty="0" err="1"/>
              <a:t>Ic</a:t>
            </a:r>
            <a:r>
              <a:rPr lang="en-US" sz="1800" dirty="0"/>
              <a:t> degradation (~2-3%) for full-scale </a:t>
            </a:r>
            <a:r>
              <a:rPr lang="en-US" sz="1800" b="1" dirty="0"/>
              <a:t>HTS </a:t>
            </a:r>
            <a:r>
              <a:rPr lang="en-US" sz="1800" dirty="0"/>
              <a:t>conductors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Over 100+ VPI solder processes to date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Adaptation to cables, coils, plates, …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VPI soldering REBCO is a critical enabler:</a:t>
            </a:r>
          </a:p>
          <a:p>
            <a:pPr marL="800100" lvl="1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Demonstrated stability against high </a:t>
            </a:r>
            <a:r>
              <a:rPr lang="en-US" sz="1400" dirty="0" err="1"/>
              <a:t>IxB</a:t>
            </a:r>
            <a:r>
              <a:rPr lang="en-US" sz="1400" dirty="0"/>
              <a:t> cyclic loads</a:t>
            </a:r>
          </a:p>
          <a:p>
            <a:pPr marL="800100" lvl="1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Enabled simple, robust, ~</a:t>
            </a:r>
            <a:r>
              <a:rPr lang="en-US" sz="1400" dirty="0" err="1"/>
              <a:t>nΩ</a:t>
            </a:r>
            <a:r>
              <a:rPr lang="en-US" sz="1400" dirty="0"/>
              <a:t> electrical joints</a:t>
            </a:r>
          </a:p>
          <a:p>
            <a:pPr marL="800100" lvl="1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Provides high levels of thermal stability</a:t>
            </a:r>
          </a:p>
          <a:p>
            <a:pPr marL="288925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For B0pF: highest performance VPI solder to immobilize </a:t>
            </a:r>
            <a:r>
              <a:rPr lang="en-US" sz="1800" dirty="0" err="1"/>
              <a:t>NbTi</a:t>
            </a:r>
            <a:r>
              <a:rPr lang="en-US" sz="1800" dirty="0"/>
              <a:t> cable, allowing traditional insulation technique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32C5434-8457-5537-697A-716E65259A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4265" y="1095600"/>
            <a:ext cx="2318451" cy="20588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9A512F-4EA6-B269-5033-48F62A9A17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2716" y="3633082"/>
            <a:ext cx="3946771" cy="25810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958C181-828B-1EE6-087E-4F4BE9707EF7}"/>
              </a:ext>
            </a:extLst>
          </p:cNvPr>
          <p:cNvSpPr txBox="1"/>
          <p:nvPr/>
        </p:nvSpPr>
        <p:spPr>
          <a:xfrm>
            <a:off x="10926763" y="5307263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2400" b="1" dirty="0">
                <a:solidFill>
                  <a:schemeClr val="bg1"/>
                </a:solidFill>
              </a:rPr>
              <a:t>HTS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stack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8E526F-4220-BBD1-07CB-0D1A130962A6}"/>
              </a:ext>
            </a:extLst>
          </p:cNvPr>
          <p:cNvSpPr txBox="1"/>
          <p:nvPr/>
        </p:nvSpPr>
        <p:spPr>
          <a:xfrm>
            <a:off x="10926763" y="3677854"/>
            <a:ext cx="914400" cy="47558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2400" b="1" dirty="0">
                <a:solidFill>
                  <a:schemeClr val="bg1"/>
                </a:solidFill>
              </a:rPr>
              <a:t>Solder</a:t>
            </a:r>
          </a:p>
        </p:txBody>
      </p: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A1C08B2F-07D2-C853-375E-83398BDF8A0B}"/>
              </a:ext>
            </a:extLst>
          </p:cNvPr>
          <p:cNvSpPr/>
          <p:nvPr/>
        </p:nvSpPr>
        <p:spPr>
          <a:xfrm rot="2723279">
            <a:off x="8162391" y="4065523"/>
            <a:ext cx="1301144" cy="248995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row: Left-Right 25">
            <a:extLst>
              <a:ext uri="{FF2B5EF4-FFF2-40B4-BE49-F238E27FC236}">
                <a16:creationId xmlns:a16="http://schemas.microsoft.com/office/drawing/2014/main" id="{40C615C7-B7B1-43BF-FB7A-5B1FF8B18137}"/>
              </a:ext>
            </a:extLst>
          </p:cNvPr>
          <p:cNvSpPr/>
          <p:nvPr/>
        </p:nvSpPr>
        <p:spPr>
          <a:xfrm>
            <a:off x="8221963" y="5881728"/>
            <a:ext cx="1301144" cy="248995"/>
          </a:xfrm>
          <a:prstGeom prst="leftRightArrow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rgbClr val="FF0000"/>
              </a:gs>
            </a:gsLst>
            <a:lin ang="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99E56A-2A7E-B6DC-808E-3254CDF71F0C}"/>
              </a:ext>
            </a:extLst>
          </p:cNvPr>
          <p:cNvSpPr txBox="1"/>
          <p:nvPr/>
        </p:nvSpPr>
        <p:spPr>
          <a:xfrm>
            <a:off x="8455963" y="611446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2000" b="1" dirty="0">
                <a:solidFill>
                  <a:srgbClr val="FF0000"/>
                </a:solidFill>
              </a:rPr>
              <a:t>Heat transfer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D6539F-B16A-9073-F131-7D7FE7D4586A}"/>
              </a:ext>
            </a:extLst>
          </p:cNvPr>
          <p:cNvSpPr txBox="1"/>
          <p:nvPr/>
        </p:nvSpPr>
        <p:spPr>
          <a:xfrm>
            <a:off x="9236010" y="3575731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2000" b="1" dirty="0">
                <a:solidFill>
                  <a:srgbClr val="FFFF00"/>
                </a:solidFill>
              </a:rPr>
              <a:t>Current transfer</a:t>
            </a:r>
            <a:br>
              <a:rPr lang="en-US" sz="2000" b="1" dirty="0">
                <a:solidFill>
                  <a:srgbClr val="FFFF00"/>
                </a:solidFill>
              </a:rPr>
            </a:br>
            <a:r>
              <a:rPr lang="en-US" sz="2000" b="1" dirty="0">
                <a:solidFill>
                  <a:srgbClr val="FFFF00"/>
                </a:solidFill>
              </a:rPr>
              <a:t>(e.g. joints)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089751-F49C-0DE7-1139-A94CC310A8F7}"/>
              </a:ext>
            </a:extLst>
          </p:cNvPr>
          <p:cNvSpPr/>
          <p:nvPr/>
        </p:nvSpPr>
        <p:spPr>
          <a:xfrm>
            <a:off x="7517195" y="2719388"/>
            <a:ext cx="247650" cy="229042"/>
          </a:xfrm>
          <a:prstGeom prst="rect">
            <a:avLst/>
          </a:prstGeom>
          <a:solidFill>
            <a:srgbClr val="EC1C24">
              <a:alpha val="34902"/>
            </a:srgbClr>
          </a:solidFill>
          <a:ln w="28575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206512-B68E-81EA-887B-F22105DBFA99}"/>
              </a:ext>
            </a:extLst>
          </p:cNvPr>
          <p:cNvCxnSpPr>
            <a:cxnSpLocks/>
          </p:cNvCxnSpPr>
          <p:nvPr/>
        </p:nvCxnSpPr>
        <p:spPr>
          <a:xfrm>
            <a:off x="7764845" y="2723596"/>
            <a:ext cx="4114642" cy="90198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C262493-A09E-A73A-938E-BEAD5BF2F4BC}"/>
              </a:ext>
            </a:extLst>
          </p:cNvPr>
          <p:cNvCxnSpPr>
            <a:cxnSpLocks/>
            <a:stCxn id="30" idx="1"/>
          </p:cNvCxnSpPr>
          <p:nvPr/>
        </p:nvCxnSpPr>
        <p:spPr>
          <a:xfrm>
            <a:off x="7517195" y="2833909"/>
            <a:ext cx="415521" cy="338025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rrow: Left-Right 32">
            <a:extLst>
              <a:ext uri="{FF2B5EF4-FFF2-40B4-BE49-F238E27FC236}">
                <a16:creationId xmlns:a16="http://schemas.microsoft.com/office/drawing/2014/main" id="{77186397-0417-400A-12E2-63E65098EF90}"/>
              </a:ext>
            </a:extLst>
          </p:cNvPr>
          <p:cNvSpPr/>
          <p:nvPr/>
        </p:nvSpPr>
        <p:spPr>
          <a:xfrm rot="1675993">
            <a:off x="7960948" y="4584346"/>
            <a:ext cx="1301144" cy="248995"/>
          </a:xfrm>
          <a:prstGeom prst="leftRightArrow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60E46C-FBF5-0170-2914-17D81965B5A0}"/>
              </a:ext>
            </a:extLst>
          </p:cNvPr>
          <p:cNvSpPr txBox="1"/>
          <p:nvPr/>
        </p:nvSpPr>
        <p:spPr>
          <a:xfrm>
            <a:off x="7987335" y="488972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2000" b="1" dirty="0">
                <a:solidFill>
                  <a:srgbClr val="92D050"/>
                </a:solidFill>
              </a:rPr>
              <a:t>IxB load</a:t>
            </a:r>
            <a:br>
              <a:rPr lang="en-US" sz="2000" b="1" dirty="0">
                <a:solidFill>
                  <a:srgbClr val="92D050"/>
                </a:solidFill>
              </a:rPr>
            </a:br>
            <a:r>
              <a:rPr lang="en-US" sz="2000" b="1" dirty="0">
                <a:solidFill>
                  <a:srgbClr val="92D050"/>
                </a:solidFill>
              </a:rPr>
              <a:t>transfer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9978E4-3C90-64F3-6452-9EDBA5532110}"/>
              </a:ext>
            </a:extLst>
          </p:cNvPr>
          <p:cNvSpPr/>
          <p:nvPr/>
        </p:nvSpPr>
        <p:spPr>
          <a:xfrm>
            <a:off x="8178730" y="1109360"/>
            <a:ext cx="3559552" cy="1477328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REBCO survive and enable high-quality solder with low-frequency, small voids over long lengths with excellent bonding to solve</a:t>
            </a:r>
            <a:br>
              <a:rPr lang="en-US" dirty="0"/>
            </a:br>
            <a:r>
              <a:rPr lang="en-US" dirty="0"/>
              <a:t>challenges in high-field magnets</a:t>
            </a:r>
          </a:p>
        </p:txBody>
      </p:sp>
      <p:sp>
        <p:nvSpPr>
          <p:cNvPr id="36" name="Arrow: Left-Right 35">
            <a:extLst>
              <a:ext uri="{FF2B5EF4-FFF2-40B4-BE49-F238E27FC236}">
                <a16:creationId xmlns:a16="http://schemas.microsoft.com/office/drawing/2014/main" id="{AF3686C9-576D-5B73-2B5A-CB148FF4AFC3}"/>
              </a:ext>
            </a:extLst>
          </p:cNvPr>
          <p:cNvSpPr/>
          <p:nvPr/>
        </p:nvSpPr>
        <p:spPr>
          <a:xfrm rot="5400000">
            <a:off x="9527233" y="5266659"/>
            <a:ext cx="1301144" cy="248995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3A18BF-23C8-4B02-0EEC-E87EF2DEF1B1}"/>
              </a:ext>
            </a:extLst>
          </p:cNvPr>
          <p:cNvSpPr txBox="1"/>
          <p:nvPr/>
        </p:nvSpPr>
        <p:spPr>
          <a:xfrm>
            <a:off x="10353170" y="438911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2000" b="1" dirty="0">
                <a:solidFill>
                  <a:srgbClr val="FFFF00"/>
                </a:solidFill>
              </a:rPr>
              <a:t>Current</a:t>
            </a:r>
            <a:br>
              <a:rPr lang="en-US" sz="2000" b="1" dirty="0">
                <a:solidFill>
                  <a:srgbClr val="FFFF00"/>
                </a:solidFill>
              </a:rPr>
            </a:br>
            <a:r>
              <a:rPr lang="en-US" sz="2000" b="1" dirty="0">
                <a:solidFill>
                  <a:srgbClr val="FFFF00"/>
                </a:solidFill>
              </a:rPr>
              <a:t>sharing</a:t>
            </a:r>
          </a:p>
        </p:txBody>
      </p:sp>
    </p:spTree>
    <p:extLst>
      <p:ext uri="{BB962C8B-B14F-4D97-AF65-F5344CB8AC3E}">
        <p14:creationId xmlns:p14="http://schemas.microsoft.com/office/powerpoint/2010/main" val="3241769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27BD5-80FA-3CA1-4D16-AE1D381DC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3" y="223660"/>
            <a:ext cx="11597074" cy="810991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LL #4: VPI solder stabilized REBCO has survived high </a:t>
            </a:r>
            <a:r>
              <a:rPr lang="en-US" sz="2400" dirty="0" err="1"/>
              <a:t>IxB</a:t>
            </a:r>
            <a:r>
              <a:rPr lang="en-US" sz="2400" dirty="0"/>
              <a:t> loading, relevant axial strain, and thermal cycling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0820DE-6843-268B-53CB-7BB49DEBAB60}"/>
              </a:ext>
            </a:extLst>
          </p:cNvPr>
          <p:cNvSpPr txBox="1"/>
          <p:nvPr/>
        </p:nvSpPr>
        <p:spPr>
          <a:xfrm>
            <a:off x="110067" y="1207773"/>
            <a:ext cx="61722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b="1" dirty="0">
                <a:solidFill>
                  <a:srgbClr val="FF0000"/>
                </a:solidFill>
              </a:rPr>
              <a:t>VIPER Cables: </a:t>
            </a:r>
            <a:r>
              <a:rPr lang="en-US" sz="1600" dirty="0"/>
              <a:t>Consistent, stable </a:t>
            </a:r>
            <a:r>
              <a:rPr lang="en-US" sz="1600" dirty="0" err="1"/>
              <a:t>Ic</a:t>
            </a:r>
            <a:r>
              <a:rPr lang="en-US" sz="1600" dirty="0"/>
              <a:t> (&lt;5% </a:t>
            </a:r>
            <a:r>
              <a:rPr lang="en-US" sz="1600" dirty="0" err="1"/>
              <a:t>Ic</a:t>
            </a:r>
            <a:r>
              <a:rPr lang="en-US" sz="1600" dirty="0"/>
              <a:t> degradation)</a:t>
            </a:r>
            <a:br>
              <a:rPr lang="en-US" sz="1600" dirty="0"/>
            </a:br>
            <a:r>
              <a:rPr lang="en-US" sz="1600" dirty="0"/>
              <a:t>after 1500 IxB cycles at 382 kN/m loading (all angles on</a:t>
            </a:r>
            <a:br>
              <a:rPr lang="en-US" sz="1600" dirty="0"/>
            </a:br>
            <a:r>
              <a:rPr lang="en-US" sz="1600" dirty="0"/>
              <a:t> REBCO stack) with ~0.3% axial strain and thermal cycles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123110-9901-2C55-928E-1729AFE741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51" y="2367605"/>
            <a:ext cx="3451050" cy="3982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7E2C5B-6AA4-72B0-5EB7-DE4D352FCE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893" y="2367605"/>
            <a:ext cx="3663107" cy="23232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578341-80B1-D52A-1A16-5F7B29E953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576" y="4768695"/>
            <a:ext cx="4505395" cy="16895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192FE0-ECB3-5A7A-748A-3DD27E59C059}"/>
              </a:ext>
            </a:extLst>
          </p:cNvPr>
          <p:cNvSpPr txBox="1"/>
          <p:nvPr/>
        </p:nvSpPr>
        <p:spPr>
          <a:xfrm>
            <a:off x="8624996" y="1188721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b="1" dirty="0">
                <a:solidFill>
                  <a:srgbClr val="FF0000"/>
                </a:solidFill>
              </a:rPr>
              <a:t>TFMC: </a:t>
            </a:r>
            <a:r>
              <a:rPr lang="en-US" sz="1600" dirty="0"/>
              <a:t>Negligible </a:t>
            </a:r>
            <a:r>
              <a:rPr lang="en-US" sz="1600" dirty="0" err="1"/>
              <a:t>Ic</a:t>
            </a:r>
            <a:r>
              <a:rPr lang="en-US" sz="1600" dirty="0"/>
              <a:t> degradation after fabrication and</a:t>
            </a:r>
            <a:br>
              <a:rPr lang="en-US" sz="1600" dirty="0"/>
            </a:br>
            <a:r>
              <a:rPr lang="en-US" sz="1600" dirty="0"/>
              <a:t>several IxB cycles at &gt;800 kN/m (perp. to REBCO plane)</a:t>
            </a:r>
            <a:br>
              <a:rPr lang="en-US" sz="1600" dirty="0"/>
            </a:br>
            <a:r>
              <a:rPr lang="en-US" sz="1600" dirty="0"/>
              <a:t>(small, isolated damage in low-frequency solder voids)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21AABD-5B5C-5C9A-8586-7702F13437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7032" y="3609122"/>
            <a:ext cx="3615929" cy="1735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FF5A167-523E-B25B-19B5-1B0FB0182323}"/>
              </a:ext>
            </a:extLst>
          </p:cNvPr>
          <p:cNvGrpSpPr/>
          <p:nvPr/>
        </p:nvGrpSpPr>
        <p:grpSpPr>
          <a:xfrm>
            <a:off x="9110443" y="2045608"/>
            <a:ext cx="2780484" cy="2461911"/>
            <a:chOff x="6433572" y="2021264"/>
            <a:chExt cx="4978401" cy="3733801"/>
          </a:xfrm>
        </p:grpSpPr>
        <p:pic>
          <p:nvPicPr>
            <p:cNvPr id="11" name="Content Placeholder 11">
              <a:extLst>
                <a:ext uri="{FF2B5EF4-FFF2-40B4-BE49-F238E27FC236}">
                  <a16:creationId xmlns:a16="http://schemas.microsoft.com/office/drawing/2014/main" id="{F8C95000-4F7B-67FD-4DE0-F075CE7DB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3572" y="2021264"/>
              <a:ext cx="4978401" cy="373380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1CC4337-FA71-B8DF-00BA-4AEDC421A661}"/>
                </a:ext>
              </a:extLst>
            </p:cNvPr>
            <p:cNvSpPr/>
            <p:nvPr/>
          </p:nvSpPr>
          <p:spPr>
            <a:xfrm>
              <a:off x="6433572" y="2045650"/>
              <a:ext cx="4978400" cy="3359469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2DD114B-5D89-87A3-E749-CBC3AE4CA352}"/>
              </a:ext>
            </a:extLst>
          </p:cNvPr>
          <p:cNvSpPr/>
          <p:nvPr/>
        </p:nvSpPr>
        <p:spPr>
          <a:xfrm>
            <a:off x="8672434" y="5124368"/>
            <a:ext cx="385894" cy="2942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3FA221-AD6B-60B7-E598-A01B8E868690}"/>
              </a:ext>
            </a:extLst>
          </p:cNvPr>
          <p:cNvCxnSpPr>
            <a:cxnSpLocks/>
          </p:cNvCxnSpPr>
          <p:nvPr/>
        </p:nvCxnSpPr>
        <p:spPr>
          <a:xfrm flipV="1">
            <a:off x="8679798" y="2061687"/>
            <a:ext cx="399743" cy="30684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A68C40-75E0-2688-58BD-6A522987E1A6}"/>
              </a:ext>
            </a:extLst>
          </p:cNvPr>
          <p:cNvCxnSpPr>
            <a:cxnSpLocks/>
          </p:cNvCxnSpPr>
          <p:nvPr/>
        </p:nvCxnSpPr>
        <p:spPr>
          <a:xfrm flipV="1">
            <a:off x="9079541" y="4276779"/>
            <a:ext cx="2811386" cy="11418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0F3A8B4-3466-4B4F-08F2-1D9FA020C2EA}"/>
              </a:ext>
            </a:extLst>
          </p:cNvPr>
          <p:cNvSpPr/>
          <p:nvPr/>
        </p:nvSpPr>
        <p:spPr>
          <a:xfrm>
            <a:off x="6817032" y="5597815"/>
            <a:ext cx="5288281" cy="923330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REBCO operational performance at the tape- or stack-level to date exceeds  what is required for high-field SC fusion cables/magnets. </a:t>
            </a:r>
          </a:p>
        </p:txBody>
      </p:sp>
    </p:spTree>
    <p:extLst>
      <p:ext uri="{BB962C8B-B14F-4D97-AF65-F5344CB8AC3E}">
        <p14:creationId xmlns:p14="http://schemas.microsoft.com/office/powerpoint/2010/main" val="2797453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EF7AB-3511-6E32-15B1-4C2DEB1AB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VPI Soldering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8E3C7FD-723F-101E-5DDF-A06A9FA67B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33" y="1453091"/>
            <a:ext cx="10104292" cy="435133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CC58719-949C-B054-A6C3-3D886D51BE4B}"/>
              </a:ext>
            </a:extLst>
          </p:cNvPr>
          <p:cNvSpPr/>
          <p:nvPr/>
        </p:nvSpPr>
        <p:spPr>
          <a:xfrm>
            <a:off x="491066" y="4918605"/>
            <a:ext cx="3649134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378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43F1FBF-782D-D3BF-2F01-3A1680038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2" y="223660"/>
            <a:ext cx="11868007" cy="810991"/>
          </a:xfrm>
        </p:spPr>
        <p:txBody>
          <a:bodyPr>
            <a:normAutofit/>
          </a:bodyPr>
          <a:lstStyle/>
          <a:p>
            <a:r>
              <a:rPr lang="en-US" sz="3600" dirty="0"/>
              <a:t>One should always start with a joke…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5FC2343-9EF4-E5DA-C22A-8CECE607885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4000" y="1346200"/>
            <a:ext cx="6586071" cy="4828931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… but I don’t have one (at least a good one)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An interesting story will have to do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1980: problems with the Isabelle magnet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Isabelle: 400 GeV Center of Mass energy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Required field: 5T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Only first magnet worked, others after 45 training quenches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The Bob Palmer Magnet (‘the Rebellion’)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Alvin </a:t>
            </a:r>
            <a:r>
              <a:rPr lang="en-US" dirty="0" err="1"/>
              <a:t>Tollestrup</a:t>
            </a:r>
            <a:r>
              <a:rPr lang="en-US" dirty="0"/>
              <a:t>, Carl </a:t>
            </a:r>
            <a:r>
              <a:rPr lang="en-US" dirty="0" err="1"/>
              <a:t>Goodzeit</a:t>
            </a:r>
            <a:r>
              <a:rPr lang="en-US" dirty="0"/>
              <a:t>, Rick </a:t>
            </a:r>
            <a:r>
              <a:rPr lang="en-US" dirty="0" err="1"/>
              <a:t>Fernow</a:t>
            </a:r>
            <a:r>
              <a:rPr lang="en-US" dirty="0"/>
              <a:t>, Bill Sampson…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$40k budget (Nick </a:t>
            </a:r>
            <a:r>
              <a:rPr lang="en-US" dirty="0" err="1"/>
              <a:t>Samios</a:t>
            </a:r>
            <a:r>
              <a:rPr lang="en-US" dirty="0"/>
              <a:t>)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‘Borrowed’ cable from FNAL 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Peter Marston, MIT: machining of tooling parts, cured stack of cable (a bill that was never paid?)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D8F0BA-E76E-41CB-A1EB-0CF289B52E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900" y="1278467"/>
            <a:ext cx="2965833" cy="1880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B5420-05F3-CC12-B3A4-CB5D1F4DD5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194" y="3909333"/>
            <a:ext cx="2784539" cy="2050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961E51-80F3-EA3D-29C7-0DAE76254C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149" y="1191832"/>
            <a:ext cx="2350851" cy="2305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6A170F-8E91-B5BB-FD78-DA6B232E80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0350" y="3909333"/>
            <a:ext cx="2049849" cy="20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7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D391-2D41-C2A7-A07A-BA1A4F061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3" y="223660"/>
            <a:ext cx="12164340" cy="810991"/>
          </a:xfrm>
        </p:spPr>
        <p:txBody>
          <a:bodyPr>
            <a:normAutofit/>
          </a:bodyPr>
          <a:lstStyle/>
          <a:p>
            <a:r>
              <a:rPr lang="en-US" sz="2800" dirty="0"/>
              <a:t>Direct Wind - Coil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43D77-3B48-1945-CFE6-E7BDAA41832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3994" y="1278467"/>
            <a:ext cx="4998504" cy="489666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sz="2400" dirty="0"/>
              <a:t>Cross section drawing;</a:t>
            </a:r>
          </a:p>
          <a:p>
            <a:pPr marL="800100" lvl="1" indent="-3429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Inner Helium Vessel (Coil Support Tube).</a:t>
            </a:r>
          </a:p>
          <a:p>
            <a:pPr marL="800100" lvl="1" indent="-3429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12 layers of 6 around 1 superconducting cable (1.575mm dia.).</a:t>
            </a:r>
          </a:p>
          <a:p>
            <a:pPr marL="1257300" lvl="2" indent="-3429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/>
              <a:t>Wound in pairs</a:t>
            </a:r>
          </a:p>
          <a:p>
            <a:pPr marL="1257300" lvl="2" indent="-3429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/>
              <a:t>Each layer wound on B-stage substrate.</a:t>
            </a:r>
          </a:p>
          <a:p>
            <a:pPr marL="800100" lvl="1" indent="-3429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Large gaps filled with 5 layers b-stage fiberglass cloth.</a:t>
            </a:r>
          </a:p>
          <a:p>
            <a:pPr marL="800100" lvl="1" indent="-3429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Interstitial areas between conductors, filled with </a:t>
            </a:r>
            <a:r>
              <a:rPr lang="en-US" dirty="0" err="1"/>
              <a:t>Stycast</a:t>
            </a:r>
            <a:r>
              <a:rPr lang="en-US" dirty="0"/>
              <a:t> 2850 FT.</a:t>
            </a:r>
          </a:p>
          <a:p>
            <a:pPr marL="742950" lvl="1" indent="-28575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Tension Roving added after each double layer (20lbs@ 18 turns/inch)</a:t>
            </a:r>
          </a:p>
          <a:p>
            <a:pPr marL="800100" lvl="1" indent="-3429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.75mm thick layer of machined fiberglass (after each double layer).</a:t>
            </a:r>
          </a:p>
          <a:p>
            <a:pPr marL="800100" lvl="1" indent="-3429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Outer compression sleeve (.1mm diametric interference fit with coil).</a:t>
            </a:r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500"/>
              </a:spcBef>
              <a:spcAft>
                <a:spcPts val="0"/>
              </a:spcAft>
            </a:pPr>
            <a:endParaRPr lang="en-US" dirty="0"/>
          </a:p>
        </p:txBody>
      </p:sp>
      <p:pic>
        <p:nvPicPr>
          <p:cNvPr id="4" name="Picture 3" descr="A diagram of a curved object">
            <a:extLst>
              <a:ext uri="{FF2B5EF4-FFF2-40B4-BE49-F238E27FC236}">
                <a16:creationId xmlns:a16="http://schemas.microsoft.com/office/drawing/2014/main" id="{6C78E8F8-281D-A9D9-B992-7A1692FAE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498" y="926778"/>
            <a:ext cx="6869502" cy="553440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8DD939D-715E-FB85-EA23-428B843AEF76}"/>
              </a:ext>
            </a:extLst>
          </p:cNvPr>
          <p:cNvCxnSpPr>
            <a:cxnSpLocks/>
          </p:cNvCxnSpPr>
          <p:nvPr/>
        </p:nvCxnSpPr>
        <p:spPr>
          <a:xfrm>
            <a:off x="4817533" y="4682067"/>
            <a:ext cx="1691422" cy="583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446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F2ECA-8B0D-AE3F-4F86-46F893D44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2" y="223660"/>
            <a:ext cx="6483208" cy="810991"/>
          </a:xfrm>
        </p:spPr>
        <p:txBody>
          <a:bodyPr/>
          <a:lstStyle/>
          <a:p>
            <a:r>
              <a:rPr lang="en-US" dirty="0"/>
              <a:t>CMS@LHC ETL Evaporators/Cooling 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DAA39-F929-0965-997A-7F1C0F951C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6400" y="1357742"/>
            <a:ext cx="6819313" cy="216439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Need very thin Al plates (6.35 mm thick /~ 3 m linear size)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Silicon detectors need to operate at -25C with  good uniformity (1K)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Only 98mm space available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CO2 evaporative cooling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Stainless cooling tubes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Need excellent thermal contact: </a:t>
            </a:r>
            <a:r>
              <a:rPr lang="en-US" b="1" dirty="0"/>
              <a:t>vacuum-bagged reflow soldering</a:t>
            </a:r>
            <a:br>
              <a:rPr lang="en-US" b="1" dirty="0"/>
            </a:br>
            <a:r>
              <a:rPr lang="en-US" dirty="0"/>
              <a:t>(adaptation of VPI process)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E83391-FD6D-9048-58C5-BE342D2924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5714" y="423333"/>
            <a:ext cx="4642294" cy="309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A964AB-FABD-00D5-AA99-1DCD88D7D6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133" y="3663188"/>
            <a:ext cx="3378201" cy="2873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5F75FB-0325-ED34-349D-803574A46E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933" y="3529762"/>
            <a:ext cx="4046562" cy="3139932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814F6650-CCF3-4518-9C7B-28B010D1D43C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371" y="3928535"/>
            <a:ext cx="3047495" cy="2257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0727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C6478-F6FF-6C8F-69A6-D027D987C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LBNL: CCT Magnet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237F2C-D7CA-7C54-B288-A5F1BADEC2E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68" y="2853839"/>
            <a:ext cx="11345863" cy="2928323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07669D-E96C-EFD0-B455-F57BF0B01A76}"/>
              </a:ext>
            </a:extLst>
          </p:cNvPr>
          <p:cNvSpPr txBox="1">
            <a:spLocks/>
          </p:cNvSpPr>
          <p:nvPr/>
        </p:nvSpPr>
        <p:spPr>
          <a:xfrm>
            <a:off x="323993" y="1278467"/>
            <a:ext cx="8295073" cy="126153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180975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177800" algn="l" defTabSz="914400" rtl="0" eaLnBrk="1" latinLnBrk="0" hangingPunct="1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7438" indent="-173038" algn="l" defTabSz="914400" rtl="0" eaLnBrk="1" latinLnBrk="0" hangingPunct="1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54163" indent="-182563" algn="l" defTabSz="914400" rtl="0" eaLnBrk="1" latinLnBrk="0" hangingPunct="1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8188" indent="-179388" algn="l" defTabSz="914400" rtl="0" eaLnBrk="1" latinLnBrk="0" hangingPunct="1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sz="2400" dirty="0"/>
              <a:t>What are the chances of this working? </a:t>
            </a:r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sz="2400" dirty="0"/>
              <a:t>LBNL experience – Nb</a:t>
            </a:r>
            <a:r>
              <a:rPr lang="en-US" sz="2400" baseline="-25000" dirty="0"/>
              <a:t>3</a:t>
            </a:r>
            <a:r>
              <a:rPr lang="en-US" sz="2400" dirty="0"/>
              <a:t>Sn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344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6948-CC96-4FA4-6CFF-3A1ED432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LBNL - CCT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3501C96-6FCE-42D0-D591-102283FF06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59" y="1436158"/>
            <a:ext cx="1037774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46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FD941C-8D70-95A3-472A-0BBB77C3B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B0pF?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D043A1-E2B9-3E65-C3AC-A1566E4A341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3994" y="1380067"/>
            <a:ext cx="11345492" cy="479506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B0pF important not only for physics but also for machine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Separation between beams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Standalone magnet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Relatively easy to separate out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Combination with detectors – MIT can provide complete package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Not that sensitive to conductor placement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Bucking coil wrecks havoc on field quality – </a:t>
            </a:r>
            <a:r>
              <a:rPr lang="en-US" dirty="0" err="1"/>
              <a:t>sextupole</a:t>
            </a:r>
            <a:r>
              <a:rPr lang="en-US" dirty="0"/>
              <a:t> (known)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Large aperture</a:t>
            </a:r>
          </a:p>
        </p:txBody>
      </p:sp>
    </p:spTree>
    <p:extLst>
      <p:ext uri="{BB962C8B-B14F-4D97-AF65-F5344CB8AC3E}">
        <p14:creationId xmlns:p14="http://schemas.microsoft.com/office/powerpoint/2010/main" val="995941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C7A24-CFF1-7B6C-1CBE-B2AD22A83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Work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0B866-BBBE-3430-43BB-997BBE59D1E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3994" y="1413933"/>
            <a:ext cx="11345492" cy="476119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Conceptual EM Design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B0pF: study dipole vs. quadrupole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Fringe field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Bucking coil for electron quad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Basic quench analysis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Margin/</a:t>
            </a:r>
            <a:r>
              <a:rPr lang="en-US" dirty="0" err="1"/>
              <a:t>loadline</a:t>
            </a:r>
            <a:endParaRPr lang="en-US" dirty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Choice of conductor/cable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Field quality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Field map for physics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Milestone: preliminary choice of design concept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Structural analysis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Stress/strain analysis of typical direct wind magnet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Stress/strain analysis of improved design</a:t>
            </a:r>
          </a:p>
        </p:txBody>
      </p:sp>
    </p:spTree>
    <p:extLst>
      <p:ext uri="{BB962C8B-B14F-4D97-AF65-F5344CB8AC3E}">
        <p14:creationId xmlns:p14="http://schemas.microsoft.com/office/powerpoint/2010/main" val="597276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98B86-9DBC-D4C1-4A46-5FD45A339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3" y="223660"/>
            <a:ext cx="5653474" cy="902407"/>
          </a:xfrm>
        </p:spPr>
        <p:txBody>
          <a:bodyPr>
            <a:normAutofit/>
          </a:bodyPr>
          <a:lstStyle/>
          <a:p>
            <a:r>
              <a:rPr lang="en-US" sz="3200" dirty="0"/>
              <a:t>Preliminary Schedule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4B99B23-F2C2-8E16-6001-C8B3D006BAB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67" y="1255665"/>
            <a:ext cx="9790113" cy="4858396"/>
          </a:xfrm>
        </p:spPr>
      </p:pic>
    </p:spTree>
    <p:extLst>
      <p:ext uri="{BB962C8B-B14F-4D97-AF65-F5344CB8AC3E}">
        <p14:creationId xmlns:p14="http://schemas.microsoft.com/office/powerpoint/2010/main" val="1590474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F0ECE-41DD-69E4-DE23-C109E9A50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/>
              <a:t>Open Issues/Questions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ED4E6-2381-601C-5A92-DFA21B4182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5668" y="1405467"/>
            <a:ext cx="11203818" cy="476966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Collaboration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EIC?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Engage students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Construction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In-house/industrial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VPI process: MIT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VPI impregnation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Insulated </a:t>
            </a:r>
            <a:r>
              <a:rPr lang="en-US" strike="dblStrike" dirty="0"/>
              <a:t>vs non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Measurement equipment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No rotating coil setup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What does it take to make a small demonstrator?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Fail fast, fail early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MIT has capability to turn around prototypes fast, all in-house (including testing)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/>
              <a:t>NbTi</a:t>
            </a:r>
            <a:r>
              <a:rPr lang="en-US" dirty="0"/>
              <a:t> strand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Preliminary design based on 1.065mm </a:t>
            </a:r>
            <a:r>
              <a:rPr lang="en-US" dirty="0" err="1"/>
              <a:t>dia</a:t>
            </a:r>
            <a:r>
              <a:rPr lang="en-US" dirty="0"/>
              <a:t> strand</a:t>
            </a:r>
          </a:p>
        </p:txBody>
      </p:sp>
    </p:spTree>
    <p:extLst>
      <p:ext uri="{BB962C8B-B14F-4D97-AF65-F5344CB8AC3E}">
        <p14:creationId xmlns:p14="http://schemas.microsoft.com/office/powerpoint/2010/main" val="1305114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B18D5-1588-3BDA-71D7-6BEBBCA3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3" y="223660"/>
            <a:ext cx="9920674" cy="810991"/>
          </a:xfrm>
        </p:spPr>
        <p:txBody>
          <a:bodyPr>
            <a:normAutofit/>
          </a:bodyPr>
          <a:lstStyle/>
          <a:p>
            <a:r>
              <a:rPr lang="en-US" sz="2800" dirty="0"/>
              <a:t>Magnet Technology at MIT - Expertise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42A2C-1F82-1058-5573-0D02AFBC4C3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8800" y="1388533"/>
            <a:ext cx="11110685" cy="47865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Magnet design expertise</a:t>
            </a:r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EIC IR expertise</a:t>
            </a:r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 err="1"/>
              <a:t>Cryo</a:t>
            </a:r>
            <a:r>
              <a:rPr lang="en-US" dirty="0"/>
              <a:t> expertise</a:t>
            </a:r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Vacuum expertise</a:t>
            </a:r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Structural mechanics expertise</a:t>
            </a:r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Software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COMSOL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ANSYS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</a:rPr>
              <a:t>Opera</a:t>
            </a:r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PSFC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VPI soldering technique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Quench protection</a:t>
            </a:r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521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5D804-E000-571C-73A3-8347F670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2" y="223660"/>
            <a:ext cx="10445607" cy="810991"/>
          </a:xfrm>
        </p:spPr>
        <p:txBody>
          <a:bodyPr>
            <a:normAutofit/>
          </a:bodyPr>
          <a:lstStyle/>
          <a:p>
            <a:r>
              <a:rPr lang="en-US" sz="2400" dirty="0"/>
              <a:t>Magnet Technology at MIT – Facilities/Equipment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96C0A-4D90-D91B-B042-C7170223BB6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3993" y="1388533"/>
            <a:ext cx="5187807" cy="478659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MIT Bates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~80 acres of land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100,000 square feet of office and lab space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12 MW of power available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Power supplies</a:t>
            </a:r>
          </a:p>
          <a:p>
            <a:pPr lvl="2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2400A, 215kW PS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/>
              <a:t>Bates HPRC</a:t>
            </a:r>
            <a:endParaRPr lang="en-US" dirty="0"/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PSFC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Fabrication and VPI solder capabilities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He </a:t>
            </a:r>
            <a:r>
              <a:rPr lang="en-US" dirty="0" err="1"/>
              <a:t>Liquifier</a:t>
            </a:r>
            <a:endParaRPr lang="en-US" dirty="0"/>
          </a:p>
          <a:p>
            <a:pPr lvl="2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New Linde 70L/h </a:t>
            </a:r>
            <a:r>
              <a:rPr lang="en-US" dirty="0" err="1"/>
              <a:t>cryoplant</a:t>
            </a:r>
            <a:endParaRPr lang="en-US" dirty="0"/>
          </a:p>
          <a:p>
            <a:pPr lvl="2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C.f. AUP magnet: needs 1000L (15000lbs)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Superconducting magnet test facility </a:t>
            </a:r>
            <a:br>
              <a:rPr lang="en-US" dirty="0"/>
            </a:br>
            <a:r>
              <a:rPr lang="en-US" dirty="0"/>
              <a:t>(50 kA, 10V)</a:t>
            </a:r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Various cryostats</a:t>
            </a:r>
          </a:p>
          <a:p>
            <a:pPr lvl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</a:pPr>
            <a:endParaRPr lang="en-US" dirty="0"/>
          </a:p>
        </p:txBody>
      </p:sp>
      <p:pic>
        <p:nvPicPr>
          <p:cNvPr id="7" name="Picture 6" descr="A white cabinet with a few electronic components&#10;&#10;AI-generated content may be incorrect.">
            <a:extLst>
              <a:ext uri="{FF2B5EF4-FFF2-40B4-BE49-F238E27FC236}">
                <a16:creationId xmlns:a16="http://schemas.microsoft.com/office/drawing/2014/main" id="{515835EB-3A83-59A2-3C43-CA663C1A7D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933" y="1034651"/>
            <a:ext cx="2277533" cy="3035848"/>
          </a:xfrm>
          <a:prstGeom prst="rect">
            <a:avLst/>
          </a:prstGeom>
        </p:spPr>
      </p:pic>
      <p:pic>
        <p:nvPicPr>
          <p:cNvPr id="9" name="Picture 8" descr="A large metal container in a room&#10;&#10;AI-generated content may be incorrect.">
            <a:extLst>
              <a:ext uri="{FF2B5EF4-FFF2-40B4-BE49-F238E27FC236}">
                <a16:creationId xmlns:a16="http://schemas.microsoft.com/office/drawing/2014/main" id="{7751CA53-4D02-C1BD-D4D9-E7D2BBD5DC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668" y="4426348"/>
            <a:ext cx="1746746" cy="2328333"/>
          </a:xfrm>
          <a:prstGeom prst="rect">
            <a:avLst/>
          </a:prstGeom>
        </p:spPr>
      </p:pic>
      <p:pic>
        <p:nvPicPr>
          <p:cNvPr id="11" name="Picture 10" descr="A chair next to a machine&#10;&#10;AI-generated content may be incorrect.">
            <a:extLst>
              <a:ext uri="{FF2B5EF4-FFF2-40B4-BE49-F238E27FC236}">
                <a16:creationId xmlns:a16="http://schemas.microsoft.com/office/drawing/2014/main" id="{68A30F99-0AAE-ADC8-CFE1-B6EDDC8E40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84818" y="4426348"/>
            <a:ext cx="1746747" cy="23283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7D1951-59B4-12FC-C19A-FA803A2597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228" y="4426348"/>
            <a:ext cx="2778842" cy="2082800"/>
          </a:xfrm>
          <a:prstGeom prst="rect">
            <a:avLst/>
          </a:prstGeom>
        </p:spPr>
      </p:pic>
      <p:pic>
        <p:nvPicPr>
          <p:cNvPr id="6" name="Picture 5" descr="A white cabinet with buttons and switches&#10;&#10;AI-generated content may be incorrect.">
            <a:extLst>
              <a:ext uri="{FF2B5EF4-FFF2-40B4-BE49-F238E27FC236}">
                <a16:creationId xmlns:a16="http://schemas.microsoft.com/office/drawing/2014/main" id="{6709305F-3424-4ACF-CBB2-69BE297A46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4466" y="1034652"/>
            <a:ext cx="2277533" cy="303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26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72C32-33F3-8D62-AC4C-7C715B214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C3AB0-9538-C914-7A07-82CD0F01046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9622" y="1440493"/>
            <a:ext cx="11249863" cy="4734638"/>
          </a:xfrm>
        </p:spPr>
        <p:txBody>
          <a:bodyPr/>
          <a:lstStyle/>
          <a:p>
            <a:r>
              <a:rPr lang="en-US" dirty="0"/>
              <a:t>Proposal</a:t>
            </a:r>
          </a:p>
          <a:p>
            <a:r>
              <a:rPr lang="en-US" dirty="0"/>
              <a:t>Challenges B0pF</a:t>
            </a:r>
          </a:p>
          <a:p>
            <a:r>
              <a:rPr lang="en-US" dirty="0"/>
              <a:t>New concept for B0pF</a:t>
            </a:r>
          </a:p>
          <a:p>
            <a:pPr lvl="1"/>
            <a:r>
              <a:rPr lang="en-US" dirty="0"/>
              <a:t>Quenches</a:t>
            </a:r>
          </a:p>
          <a:p>
            <a:pPr lvl="1"/>
            <a:r>
              <a:rPr lang="en-US" dirty="0"/>
              <a:t>Structural improvements</a:t>
            </a:r>
          </a:p>
          <a:p>
            <a:r>
              <a:rPr lang="en-US" dirty="0"/>
              <a:t>Workplan/Schedule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842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A070F-C5EC-3205-0FF1-76D33DCB4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Things to discuss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8B971-E1F8-7ED4-A792-EBC3CC1AD6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3994" y="1363133"/>
            <a:ext cx="11345492" cy="4811998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Collaboration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Scope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B0pF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Direct wind machine for larger cable?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Testing?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Q1ABpF? (tapered quads)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B0ApF?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Strand/cable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Next steps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374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E68B7-5037-E3F9-D63E-9296DEF10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90AC0-D9B8-545E-8818-3C231B506DB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3994" y="1439333"/>
            <a:ext cx="11345492" cy="4735798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MIT: long experience in Magnet Technology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Francis Bitter Lab, PSFC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Peter Marston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Bruce Montgomery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20T all HTS fusion magnet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B0pF: challenging magnet, but MIT has the technology to make this work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VPI soldering technique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Larger cable to address quench issues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Integration with detectors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Other opportunities? 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Bates and PSFC: experienced team, eager to get to work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Teams have a long history working together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567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C3C158-2903-7D95-09B2-0F6986FE4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43980D-9CF4-5891-255A-0F4A63D4A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85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183FC-57DB-B8A0-FF26-57D06EFD5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B0ApF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1199B-E5D5-0895-9A8C-CEC4882239B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4001" y="1270000"/>
            <a:ext cx="5511800" cy="4905131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Requirements: 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Aperture: 120mm (coil)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Length: 0.6m (magnetic length)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Field: 3.3T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(c.f. HFDW: 80mm aperture, max. 3.1T)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Same cable as B0pF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dirty="0"/>
              <a:t>Hot spot &lt;90K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1CA2C5B5-E77F-FC06-AD30-1338D8C02F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" r="-880"/>
          <a:stretch/>
        </p:blipFill>
        <p:spPr>
          <a:xfrm>
            <a:off x="8402988" y="514041"/>
            <a:ext cx="3722301" cy="2980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16D23F-7282-6CEF-8EA7-2C7D0DF793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182" y="3649133"/>
            <a:ext cx="4128107" cy="2593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BC86B0-4C44-BDF4-566B-38BE9621FF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199" y="3713534"/>
            <a:ext cx="4153983" cy="2696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036CF1-465C-DE18-8BA1-D2C3E0D093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09" y="3918469"/>
            <a:ext cx="3539258" cy="23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91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BBFC3-8970-9D5E-7524-FE32C0492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6455"/>
          </a:xfrm>
        </p:spPr>
        <p:txBody>
          <a:bodyPr/>
          <a:lstStyle/>
          <a:p>
            <a:r>
              <a:rPr lang="en-US" dirty="0"/>
              <a:t>Training Free CCT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584446-201C-C893-080B-F890A78AF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4615" y="1714976"/>
            <a:ext cx="4577871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BA3AA3-F66C-FAA0-9C85-82A48A774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5" y="1818005"/>
            <a:ext cx="6866120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44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D3184-12AE-CBBD-7A54-206E2564A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2" y="223660"/>
            <a:ext cx="11206215" cy="810991"/>
          </a:xfrm>
        </p:spPr>
        <p:txBody>
          <a:bodyPr>
            <a:normAutofit/>
          </a:bodyPr>
          <a:lstStyle/>
          <a:p>
            <a:r>
              <a:rPr lang="en-US" sz="4000" dirty="0"/>
              <a:t>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8BA52-A654-2710-8580-88120495AF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9518" y="1384126"/>
            <a:ext cx="11299967" cy="479100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MIT takes responsibility for B0pF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Design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Detectors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Cryostat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Integration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Testing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Manufacturing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In-house or with industrial partner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‘Turn-key’ delivery</a:t>
            </a:r>
          </a:p>
        </p:txBody>
      </p:sp>
    </p:spTree>
    <p:extLst>
      <p:ext uri="{BB962C8B-B14F-4D97-AF65-F5344CB8AC3E}">
        <p14:creationId xmlns:p14="http://schemas.microsoft.com/office/powerpoint/2010/main" val="3649853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8B516C-D9F0-9486-3FA4-E5DCB3EF13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858" y="963680"/>
            <a:ext cx="3503858" cy="2903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AB4EF8-D76E-4765-A0D0-38227D3F3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11" y="50794"/>
            <a:ext cx="7886700" cy="79216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EIC IR: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6ACA5-3497-4955-A1EB-B59B28F2B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7EDE2A-BE1A-4BF3-988E-F06B1EF0399D}"/>
              </a:ext>
            </a:extLst>
          </p:cNvPr>
          <p:cNvSpPr txBox="1"/>
          <p:nvPr/>
        </p:nvSpPr>
        <p:spPr>
          <a:xfrm>
            <a:off x="9146824" y="95864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114F95-E556-4DBB-9F23-6E0DE1625D58}"/>
              </a:ext>
            </a:extLst>
          </p:cNvPr>
          <p:cNvSpPr txBox="1"/>
          <p:nvPr/>
        </p:nvSpPr>
        <p:spPr>
          <a:xfrm>
            <a:off x="6989654" y="97093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3BC5E8-41B0-4761-B791-57C2493CAF91}"/>
              </a:ext>
            </a:extLst>
          </p:cNvPr>
          <p:cNvSpPr txBox="1"/>
          <p:nvPr/>
        </p:nvSpPr>
        <p:spPr>
          <a:xfrm>
            <a:off x="1026614" y="3918728"/>
            <a:ext cx="3922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 location: IR6</a:t>
            </a:r>
          </a:p>
          <a:p>
            <a:endParaRPr lang="en-US" dirty="0"/>
          </a:p>
          <a:p>
            <a:r>
              <a:rPr lang="en-US" dirty="0"/>
              <a:t>Magnet Technology Challenges: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Crosstalk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Field/gradient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Apertures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8747F7-737B-4EBE-A349-D9D27005323F}"/>
              </a:ext>
            </a:extLst>
          </p:cNvPr>
          <p:cNvSpPr/>
          <p:nvPr/>
        </p:nvSpPr>
        <p:spPr>
          <a:xfrm>
            <a:off x="2182392" y="2967612"/>
            <a:ext cx="881976" cy="711454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F8C7AD3-8E15-4C53-AF7A-3724BAFE6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33277"/>
            <a:ext cx="4968940" cy="3676002"/>
          </a:xfr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63E222-C826-4EE0-BEE0-6F00F03E3039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3064368" y="3323339"/>
            <a:ext cx="3573372" cy="35572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9C3051D-4F5D-D37C-580E-E333B3468B3A}"/>
              </a:ext>
            </a:extLst>
          </p:cNvPr>
          <p:cNvSpPr txBox="1"/>
          <p:nvPr/>
        </p:nvSpPr>
        <p:spPr>
          <a:xfrm>
            <a:off x="2850567" y="5739829"/>
            <a:ext cx="9111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Each rectangle: required minimum aperture, not magnet size</a:t>
            </a:r>
          </a:p>
          <a:p>
            <a:r>
              <a:rPr lang="en-US" b="1" dirty="0">
                <a:solidFill>
                  <a:srgbClr val="FF0000"/>
                </a:solidFill>
              </a:rPr>
              <a:t>Things are tight – Tapered CCT magnets to solve (some) of the issues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1DC885-638F-B93B-F57A-F194C22DFADD}"/>
              </a:ext>
            </a:extLst>
          </p:cNvPr>
          <p:cNvSpPr txBox="1"/>
          <p:nvPr/>
        </p:nvSpPr>
        <p:spPr>
          <a:xfrm>
            <a:off x="6650090" y="5009279"/>
            <a:ext cx="4053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CCT Magnets: Q1ApR, Q1eR, B0ApF</a:t>
            </a:r>
          </a:p>
          <a:p>
            <a:r>
              <a:rPr lang="en-US" dirty="0"/>
              <a:t>Skew quads, vertical corrector</a:t>
            </a:r>
          </a:p>
        </p:txBody>
      </p:sp>
    </p:spTree>
    <p:extLst>
      <p:ext uri="{BB962C8B-B14F-4D97-AF65-F5344CB8AC3E}">
        <p14:creationId xmlns:p14="http://schemas.microsoft.com/office/powerpoint/2010/main" val="1417641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9EB5AB1-BD6E-DED3-B9B3-71E77C466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B0pF Forward Spectrometer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1278009-BC8C-2BFF-64A6-071C4233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6321" y="1242968"/>
            <a:ext cx="8131146" cy="3845499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Measures particles emerging from the breakup of the colliding hadrons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Only ~6m from 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Beams not very separated (crossing angle 25mrad)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Beams share magnet aperture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Hadrons: 1.3T field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Electrons: 14T/m gradient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Present implementation: combined function magnet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Large aperture quadrupole; zero field axis shifted with dipole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Space constraints/large aperture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Requires 2K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B0pF is essential for the forward side of the IR (beyond its importance for physics)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3353322-F397-8617-82FA-B686BA1BB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6367" y="546797"/>
            <a:ext cx="3414784" cy="2204781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04BFD01-E4AC-FBBD-1E8C-05F7280EFDF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0503" y="3775554"/>
            <a:ext cx="2676939" cy="30210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705F05-6EF0-03B3-FBB6-5293B87981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894" y="4792118"/>
            <a:ext cx="3976673" cy="20658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2D892D-0983-92C7-515E-3B3C18185255}"/>
              </a:ext>
            </a:extLst>
          </p:cNvPr>
          <p:cNvSpPr txBox="1"/>
          <p:nvPr/>
        </p:nvSpPr>
        <p:spPr>
          <a:xfrm>
            <a:off x="233155" y="5702502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A3E"/>
                </a:solidFill>
              </a:rPr>
              <a:t>Courtesy of </a:t>
            </a:r>
          </a:p>
          <a:p>
            <a:r>
              <a:rPr lang="en-US" dirty="0">
                <a:solidFill>
                  <a:srgbClr val="008A3E"/>
                </a:solidFill>
              </a:rPr>
              <a:t>K. Hamdi (BNL)</a:t>
            </a:r>
          </a:p>
        </p:txBody>
      </p:sp>
    </p:spTree>
    <p:extLst>
      <p:ext uri="{BB962C8B-B14F-4D97-AF65-F5344CB8AC3E}">
        <p14:creationId xmlns:p14="http://schemas.microsoft.com/office/powerpoint/2010/main" val="2533877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9DAC7-0B99-60F4-66AE-8B1CC76D7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26"/>
            <a:ext cx="10515600" cy="93027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B0pF – Initial Workplan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54959-6A4F-8883-93AA-EB7D9FB5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2201"/>
            <a:ext cx="10515600" cy="549486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Re-evaluate design of B0pF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Present implementation is based large aperture quadrupole, which may not be ideal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Preliminary studies show that a pure dipole could lead to a lower peak field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Requires bucking coil for electron beam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Address structural and quench issues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Larger cable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Approach: wire in groove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Individual turns supported by steel former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VPI soldering technique, developed at MIT (PSFC)</a:t>
            </a:r>
          </a:p>
          <a:p>
            <a:pPr lvl="2">
              <a:lnSpc>
                <a:spcPct val="120000"/>
              </a:lnSpc>
            </a:pPr>
            <a:r>
              <a:rPr lang="en-US" sz="2000" dirty="0"/>
              <a:t>Used successfully for HTS, transfer concept to LTS</a:t>
            </a:r>
          </a:p>
          <a:p>
            <a:pPr lvl="2">
              <a:lnSpc>
                <a:spcPct val="120000"/>
              </a:lnSpc>
            </a:pPr>
            <a:r>
              <a:rPr lang="en-US" sz="2000" dirty="0"/>
              <a:t>(</a:t>
            </a:r>
            <a:r>
              <a:rPr lang="en-US" sz="2000" dirty="0" err="1"/>
              <a:t>NbTi</a:t>
            </a:r>
            <a:r>
              <a:rPr lang="en-US" sz="2000" dirty="0"/>
              <a:t> has a history of performance in soldered configurations)</a:t>
            </a:r>
          </a:p>
        </p:txBody>
      </p:sp>
    </p:spTree>
    <p:extLst>
      <p:ext uri="{BB962C8B-B14F-4D97-AF65-F5344CB8AC3E}">
        <p14:creationId xmlns:p14="http://schemas.microsoft.com/office/powerpoint/2010/main" val="2889518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4112E7-75B2-E181-B639-A91B8E862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8588" y="1303867"/>
            <a:ext cx="5421812" cy="52324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/>
              <a:t>B0pF: large aperture, high field magnet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Aperture: ~0.6m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B</a:t>
            </a:r>
            <a:r>
              <a:rPr lang="en-US" sz="1600" baseline="-25000" dirty="0" err="1"/>
              <a:t>peak</a:t>
            </a:r>
            <a:r>
              <a:rPr lang="en-US" sz="1600" dirty="0"/>
              <a:t>, wire: 4.8T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Stored energy: 800kJ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/>
              <a:t>Direct wind technology limitations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HFDW magnet trained to only ~1260A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~3.15T aperture field, ~80mm aperture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(designed for 5.6T)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Small cable (1.42mm </a:t>
            </a:r>
            <a:r>
              <a:rPr lang="en-US" sz="1600" dirty="0" err="1"/>
              <a:t>dia</a:t>
            </a:r>
            <a:r>
              <a:rPr lang="en-US" sz="1600" dirty="0"/>
              <a:t>)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Stored energy: ~28kJ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/>
              <a:t>Challenges direct wind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mechanically ‘soft’ structure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Large cable not possible (intrinsic limitation)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Low current: </a:t>
            </a:r>
            <a:r>
              <a:rPr lang="en-US" sz="1600" b="1" dirty="0"/>
              <a:t>quench protection </a:t>
            </a:r>
            <a:r>
              <a:rPr lang="en-US" sz="1600" dirty="0"/>
              <a:t>issues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B4D770-355E-3FCC-6734-6688D8B84D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5"/>
          <a:stretch/>
        </p:blipFill>
        <p:spPr>
          <a:xfrm>
            <a:off x="5003799" y="321733"/>
            <a:ext cx="6993467" cy="642126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1BC9A2C-BA50-A330-31BA-D3830E9C9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Statement of Problem</a:t>
            </a:r>
          </a:p>
        </p:txBody>
      </p:sp>
    </p:spTree>
    <p:extLst>
      <p:ext uri="{BB962C8B-B14F-4D97-AF65-F5344CB8AC3E}">
        <p14:creationId xmlns:p14="http://schemas.microsoft.com/office/powerpoint/2010/main" val="346882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693DD-BDB6-1437-039E-E9D0EF9E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07" y="365127"/>
            <a:ext cx="11665258" cy="859991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B0PF Peak Field Calculation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(energize hadron dipole and quadrupole in series with 1058A   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FEDC1E-A1F7-FA53-C271-721060FFE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E4AE46-3939-93D5-28D2-FC52D0664F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4512" y="1392937"/>
            <a:ext cx="8558073" cy="489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41850"/>
      </p:ext>
    </p:extLst>
  </p:cSld>
  <p:clrMapOvr>
    <a:masterClrMapping/>
  </p:clrMapOvr>
</p:sld>
</file>

<file path=ppt/theme/theme1.xml><?xml version="1.0" encoding="utf-8"?>
<a:theme xmlns:a="http://schemas.openxmlformats.org/drawingml/2006/main" name="Main Theme">
  <a:themeElements>
    <a:clrScheme name="MIT 1">
      <a:dk1>
        <a:srgbClr val="000000"/>
      </a:dk1>
      <a:lt1>
        <a:srgbClr val="FFFFFF"/>
      </a:lt1>
      <a:dk2>
        <a:srgbClr val="750014"/>
      </a:dk2>
      <a:lt2>
        <a:srgbClr val="F2F3F8"/>
      </a:lt2>
      <a:accent1>
        <a:srgbClr val="750014"/>
      </a:accent1>
      <a:accent2>
        <a:srgbClr val="FF1423"/>
      </a:accent2>
      <a:accent3>
        <a:srgbClr val="8B959E"/>
      </a:accent3>
      <a:accent4>
        <a:srgbClr val="40464C"/>
      </a:accent4>
      <a:accent5>
        <a:srgbClr val="1966FF"/>
      </a:accent5>
      <a:accent6>
        <a:srgbClr val="001980"/>
      </a:accent6>
      <a:hlink>
        <a:srgbClr val="FF14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Ins="0" rtlCol="0">
        <a:spAutoFit/>
      </a:bodyPr>
      <a:lstStyle>
        <a:defPPr algn="l">
          <a:defRPr dirty="0" smtClean="0">
            <a:effectLst/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T-PowerPoint-template-Arial" id="{3BB060DD-C776-4E3F-9092-7935E7F5A2EE}" vid="{D1C3D537-F5AA-4587-8892-F5E6E30B2B4B}"/>
    </a:ext>
  </a:extLst>
</a:theme>
</file>

<file path=ppt/theme/theme2.xml><?xml version="1.0" encoding="utf-8"?>
<a:theme xmlns:a="http://schemas.openxmlformats.org/drawingml/2006/main" name="Black">
  <a:themeElements>
    <a:clrScheme name="MIT 1">
      <a:dk1>
        <a:srgbClr val="000000"/>
      </a:dk1>
      <a:lt1>
        <a:srgbClr val="FFFFFF"/>
      </a:lt1>
      <a:dk2>
        <a:srgbClr val="750014"/>
      </a:dk2>
      <a:lt2>
        <a:srgbClr val="F2F3F8"/>
      </a:lt2>
      <a:accent1>
        <a:srgbClr val="750014"/>
      </a:accent1>
      <a:accent2>
        <a:srgbClr val="FF1423"/>
      </a:accent2>
      <a:accent3>
        <a:srgbClr val="8B959E"/>
      </a:accent3>
      <a:accent4>
        <a:srgbClr val="40464C"/>
      </a:accent4>
      <a:accent5>
        <a:srgbClr val="1966FF"/>
      </a:accent5>
      <a:accent6>
        <a:srgbClr val="001980"/>
      </a:accent6>
      <a:hlink>
        <a:srgbClr val="FF14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Ins="0" rtlCol="0">
        <a:spAutoFit/>
      </a:bodyPr>
      <a:lstStyle>
        <a:defPPr algn="l">
          <a:defRPr dirty="0" smtClean="0">
            <a:effectLst/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T-PowerPoint-template-Arial" id="{3BB060DD-C776-4E3F-9092-7935E7F5A2EE}" vid="{BDFA0A16-B421-461D-B106-E4956483292E}"/>
    </a:ext>
  </a:extLst>
</a:theme>
</file>

<file path=ppt/theme/theme3.xml><?xml version="1.0" encoding="utf-8"?>
<a:theme xmlns:a="http://schemas.openxmlformats.org/drawingml/2006/main" name="White – Red Text">
  <a:themeElements>
    <a:clrScheme name="MIT 1">
      <a:dk1>
        <a:srgbClr val="000000"/>
      </a:dk1>
      <a:lt1>
        <a:srgbClr val="FFFFFF"/>
      </a:lt1>
      <a:dk2>
        <a:srgbClr val="750014"/>
      </a:dk2>
      <a:lt2>
        <a:srgbClr val="F2F3F8"/>
      </a:lt2>
      <a:accent1>
        <a:srgbClr val="750014"/>
      </a:accent1>
      <a:accent2>
        <a:srgbClr val="FF1423"/>
      </a:accent2>
      <a:accent3>
        <a:srgbClr val="8B959E"/>
      </a:accent3>
      <a:accent4>
        <a:srgbClr val="40464C"/>
      </a:accent4>
      <a:accent5>
        <a:srgbClr val="1966FF"/>
      </a:accent5>
      <a:accent6>
        <a:srgbClr val="001980"/>
      </a:accent6>
      <a:hlink>
        <a:srgbClr val="FF14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Ins="0" rtlCol="0">
        <a:spAutoFit/>
      </a:bodyPr>
      <a:lstStyle>
        <a:defPPr algn="l">
          <a:defRPr dirty="0" smtClean="0">
            <a:effectLst/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T-PowerPoint-template-Arial" id="{3BB060DD-C776-4E3F-9092-7935E7F5A2EE}" vid="{5A76056D-F89A-400F-AD18-3376EBF2D154}"/>
    </a:ext>
  </a:extLst>
</a:theme>
</file>

<file path=ppt/theme/theme4.xml><?xml version="1.0" encoding="utf-8"?>
<a:theme xmlns:a="http://schemas.openxmlformats.org/drawingml/2006/main" name="White – Gray Text">
  <a:themeElements>
    <a:clrScheme name="MIT 1">
      <a:dk1>
        <a:srgbClr val="000000"/>
      </a:dk1>
      <a:lt1>
        <a:srgbClr val="FFFFFF"/>
      </a:lt1>
      <a:dk2>
        <a:srgbClr val="750014"/>
      </a:dk2>
      <a:lt2>
        <a:srgbClr val="F2F3F8"/>
      </a:lt2>
      <a:accent1>
        <a:srgbClr val="750014"/>
      </a:accent1>
      <a:accent2>
        <a:srgbClr val="FF1423"/>
      </a:accent2>
      <a:accent3>
        <a:srgbClr val="8B959E"/>
      </a:accent3>
      <a:accent4>
        <a:srgbClr val="40464C"/>
      </a:accent4>
      <a:accent5>
        <a:srgbClr val="1966FF"/>
      </a:accent5>
      <a:accent6>
        <a:srgbClr val="001980"/>
      </a:accent6>
      <a:hlink>
        <a:srgbClr val="FF14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Ins="0" rtlCol="0">
        <a:spAutoFit/>
      </a:bodyPr>
      <a:lstStyle>
        <a:defPPr algn="l">
          <a:defRPr dirty="0" smtClean="0">
            <a:effectLst/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T-PowerPoint-template-Arial" id="{3BB060DD-C776-4E3F-9092-7935E7F5A2EE}" vid="{B73F40C5-313B-4704-A3D1-1F886FF3876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MIT-PowerPoint-template-Arial</Template>
  <TotalTime>1228</TotalTime>
  <Words>1939</Words>
  <Application>Microsoft Office PowerPoint</Application>
  <PresentationFormat>Widescreen</PresentationFormat>
  <Paragraphs>335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Courier New</vt:lpstr>
      <vt:lpstr>Helvetica</vt:lpstr>
      <vt:lpstr>Wingdings</vt:lpstr>
      <vt:lpstr>Main Theme</vt:lpstr>
      <vt:lpstr>Black</vt:lpstr>
      <vt:lpstr>White – Red Text</vt:lpstr>
      <vt:lpstr>White – Gray Text</vt:lpstr>
      <vt:lpstr>Proposal to EIC:</vt:lpstr>
      <vt:lpstr>One should always start with a joke… </vt:lpstr>
      <vt:lpstr>Overview</vt:lpstr>
      <vt:lpstr>Proposal</vt:lpstr>
      <vt:lpstr>EIC IR: Overview</vt:lpstr>
      <vt:lpstr>B0pF Forward Spectrometer</vt:lpstr>
      <vt:lpstr>B0pF – Initial Workplan</vt:lpstr>
      <vt:lpstr>Statement of Problem</vt:lpstr>
      <vt:lpstr>B0PF Peak Field Calculation  (energize hadron dipole and quadrupole in series with 1058A   ) </vt:lpstr>
      <vt:lpstr>B0PF quench simulation results 0.75ohm dump resistor /10ms quench delay/0.1V voltage threshold /3-loop protection circuits/no QP heater</vt:lpstr>
      <vt:lpstr>B0pF – New Design</vt:lpstr>
      <vt:lpstr>Addressing the Mechanical Issues</vt:lpstr>
      <vt:lpstr>What was the SPARC Toroidal Field Model (TFMC) Coil Project?</vt:lpstr>
      <vt:lpstr>The TFMC Project in one picture: magnet and test facility </vt:lpstr>
      <vt:lpstr>The TFMC Project in one picture: magnet and test facility</vt:lpstr>
      <vt:lpstr>The TFMC is a large scale 20 T no-insulation REBCO magnet</vt:lpstr>
      <vt:lpstr>LL #3: REBCO has proven impressively resilient to vacuum pressure solder impregnation in VIPER cables and TFMC</vt:lpstr>
      <vt:lpstr>LL #4: VPI solder stabilized REBCO has survived high IxB loading, relevant axial strain, and thermal cycling</vt:lpstr>
      <vt:lpstr>VPI Soldering</vt:lpstr>
      <vt:lpstr>Direct Wind - Coil Construction</vt:lpstr>
      <vt:lpstr>CMS@LHC ETL Evaporators/Cooling Plates</vt:lpstr>
      <vt:lpstr>LBNL: CCT Magnet</vt:lpstr>
      <vt:lpstr>LBNL - CCT</vt:lpstr>
      <vt:lpstr>Why B0pF? </vt:lpstr>
      <vt:lpstr>Initial Work Plan</vt:lpstr>
      <vt:lpstr>Preliminary Schedule</vt:lpstr>
      <vt:lpstr>Open Issues/Questions</vt:lpstr>
      <vt:lpstr>Magnet Technology at MIT - Expertise</vt:lpstr>
      <vt:lpstr>Magnet Technology at MIT – Facilities/Equipment</vt:lpstr>
      <vt:lpstr>Things to discuss</vt:lpstr>
      <vt:lpstr>Summary</vt:lpstr>
      <vt:lpstr>Additional Slides</vt:lpstr>
      <vt:lpstr>B0ApF</vt:lpstr>
      <vt:lpstr>Training Free CCT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Holger Witte</dc:creator>
  <cp:keywords/>
  <dc:description/>
  <cp:lastModifiedBy>Holger Witte</cp:lastModifiedBy>
  <cp:revision>161</cp:revision>
  <dcterms:created xsi:type="dcterms:W3CDTF">2025-03-11T14:27:43Z</dcterms:created>
  <dcterms:modified xsi:type="dcterms:W3CDTF">2025-04-12T15:39:40Z</dcterms:modified>
  <cp:category/>
</cp:coreProperties>
</file>