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92" d="100"/>
          <a:sy n="92" d="100"/>
        </p:scale>
        <p:origin x="295" y="-1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74C4A-8526-D873-73D6-6961A808E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5ADDF5-8012-C678-08BA-1E82A889F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96D47-8142-614F-DE73-13ABB11E3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3D12-36FF-49B0-8364-409B36D7969E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2E1FF-07E5-A755-E31D-41E67AB12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C5658-4258-CC03-D13A-05B95893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55DF-6DA9-4DEE-AF3A-216ABCEB0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6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9CF35-0720-3C61-EACC-4D4E4FF1E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6147B-A8AA-126F-8E0C-54DDA0116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BCCC0-02D1-957A-BA34-08910FAE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3D12-36FF-49B0-8364-409B36D7969E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9CB17-53DA-4197-BA3B-A4EFC06A6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ED9A6-76F1-CA55-2837-1A7D82B3F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55DF-6DA9-4DEE-AF3A-216ABCEB0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60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3C62D1-3E3B-6406-8EDB-02330350BF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EEC3A-3ADD-CB48-357B-6DF3051EA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9B170-78D4-4BEB-3389-72FA2710B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3D12-36FF-49B0-8364-409B36D7969E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5577E-B740-7982-9577-B1FCF2E6A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932A1-5431-BA56-12B1-A8A6400F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55DF-6DA9-4DEE-AF3A-216ABCEB0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55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E44E-9742-CC94-7ECC-5426A6C99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8140-4375-3D36-44F3-D736ED29F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E7561-F0E6-ADDA-48D5-29F1C0C5A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3D12-36FF-49B0-8364-409B36D7969E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ECD40-40E8-131D-A14B-4F89E0BD5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11F8A-448A-D94D-97FE-E25163E5E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55DF-6DA9-4DEE-AF3A-216ABCEB0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0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87928-060D-F489-ABDC-E94137A71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DE377-9D2F-7400-A71C-E1ED4ADCA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7F42B-AE6B-F3A7-7B76-F6B76256B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3D12-36FF-49B0-8364-409B36D7969E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772CF-9954-EA79-CD54-119894633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D7A6D-2B13-DC18-73DD-60B6AD6F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55DF-6DA9-4DEE-AF3A-216ABCEB0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31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1F71-2F1D-9846-19DD-ADA8DDFBC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253FA-F369-D938-CCCB-1AC0CE04F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0394A-F298-56ED-6172-BDA5B6176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A5713-C5C8-19CD-7070-4880322D7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3D12-36FF-49B0-8364-409B36D7969E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2A9D5-FFFE-491A-D26E-D4EFCF05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EF9004-69DE-1D93-72EC-4C9BE2105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55DF-6DA9-4DEE-AF3A-216ABCEB0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6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CDCB-9934-8A77-4032-E06B9BD3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3BD4D-C602-F573-1D0B-3707E2DEB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93BDB4-C982-20A8-C39B-9F35F41F4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5C0D9-D650-03DE-5F0F-7F723570E8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7A3F06-000C-FF29-EBA8-8439CF338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0048A4-155C-E388-145B-798897EC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3D12-36FF-49B0-8364-409B36D7969E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FBE3B1-CBA9-4D82-164C-FBB9C3D8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76CC39-FFFA-3551-E102-72D809209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55DF-6DA9-4DEE-AF3A-216ABCEB0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33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3BD5-DB6D-31A7-74E1-A13104865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E4816-2636-0348-EDC9-C3383FBE1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3D12-36FF-49B0-8364-409B36D7969E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4AFAE-F00F-52AA-62C0-75BE5AF64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4905F-8025-4E03-C8F4-6D6A5C184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55DF-6DA9-4DEE-AF3A-216ABCEB0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9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78C040-8729-6B73-0EB3-70B10A635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3D12-36FF-49B0-8364-409B36D7969E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34BAB3-697F-0374-BF90-5899CF33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BF92E-9B86-1635-1DDA-8DD2C6FA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55DF-6DA9-4DEE-AF3A-216ABCEB0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45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39D25-AAAF-F7DF-0687-EDBE5D682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3D74B-364E-695C-4732-FD13C1904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52510-2FF3-2A8B-AFC8-102FFA234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3CB77-3682-A182-F2A6-030135DA7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3D12-36FF-49B0-8364-409B36D7969E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5D48D-9C8E-3163-C513-0940BC2FF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756FC-0642-A6EC-3E20-825D140F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55DF-6DA9-4DEE-AF3A-216ABCEB0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2C961-C405-DA89-AD82-543BBCC6B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A30D5F-A1BE-E116-E170-7F922C7D11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8E3F9-CE3F-671B-5765-92EAD7DA1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74F798-E98D-C62C-59BA-B052C469B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3D12-36FF-49B0-8364-409B36D7969E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49D3D-FCB1-DEA1-1EC2-61912F2FF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A6415-F524-227B-C889-397744AC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55DF-6DA9-4DEE-AF3A-216ABCEB0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21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26"/>
                    </a14:imgEffect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AC52E5-3B0A-4565-A662-921AE704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483D9-6028-7B29-D400-AB9E4F701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B63F5-3235-A46B-C11E-8CA8CCECA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683D12-36FF-49B0-8364-409B36D7969E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538E6-312F-F272-20E0-D429D1084F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3D093-7522-AC10-0148-1822D91169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C255DF-6DA9-4DEE-AF3A-216ABCEB0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6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parkler in the dark&#10;&#10;AI-generated content may be incorrect.">
            <a:extLst>
              <a:ext uri="{FF2B5EF4-FFF2-40B4-BE49-F238E27FC236}">
                <a16:creationId xmlns:a16="http://schemas.microsoft.com/office/drawing/2014/main" id="{0216AFB4-DD41-0C49-24F8-14B9CDA1D5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1DF6E9-68A6-EB4A-A9FA-937BADCB4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989" y="1122362"/>
            <a:ext cx="10475407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DAQ + SlowCtrl status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CC578-8F5A-D73E-65DF-E5B2A2623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74E829DB-B46D-6C37-36C4-A24CC04A9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47" y="822881"/>
            <a:ext cx="4888889" cy="2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20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4DBF9-7C19-0280-DCDF-FB56A04BD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A3036F-CA99-3E44-8487-30395CA91674}"/>
              </a:ext>
            </a:extLst>
          </p:cNvPr>
          <p:cNvSpPr txBox="1"/>
          <p:nvPr/>
        </p:nvSpPr>
        <p:spPr>
          <a:xfrm>
            <a:off x="358019" y="164495"/>
            <a:ext cx="1136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NB.: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D15E35-1C35-9B2B-C828-3B9F32AE150F}"/>
              </a:ext>
            </a:extLst>
          </p:cNvPr>
          <p:cNvSpPr txBox="1"/>
          <p:nvPr/>
        </p:nvSpPr>
        <p:spPr>
          <a:xfrm>
            <a:off x="420914" y="1215227"/>
            <a:ext cx="113501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Only dl-server-* and dl-</a:t>
            </a:r>
            <a:r>
              <a:rPr lang="en-US" dirty="0" err="1">
                <a:solidFill>
                  <a:schemeClr val="bg1"/>
                </a:solidFill>
              </a:rPr>
              <a:t>daq</a:t>
            </a:r>
            <a:r>
              <a:rPr lang="en-US" dirty="0">
                <a:solidFill>
                  <a:schemeClr val="bg1"/>
                </a:solidFill>
              </a:rPr>
              <a:t>-* are in the TRIUMF network.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Local systems / internal network is separate, “dl” domain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From TRIUMF, you can access them from your computer, but it’s not automatic: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You need to set a network route to 192.168.17.x via gateway dl-server-2.triumf.ca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You need to set your DNS server to dl-server-2.triumf.ca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No, I cannot make that easier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Services are reachable via: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Slowctrl.dl</a:t>
            </a:r>
            <a:r>
              <a:rPr lang="en-US" dirty="0">
                <a:solidFill>
                  <a:schemeClr val="bg1"/>
                </a:solidFill>
              </a:rPr>
              <a:t>  = dl-server-2.triumf.ca/</a:t>
            </a:r>
            <a:r>
              <a:rPr lang="en-US" dirty="0" err="1">
                <a:solidFill>
                  <a:schemeClr val="bg1"/>
                </a:solidFill>
              </a:rPr>
              <a:t>slowctrl</a:t>
            </a:r>
            <a:endParaRPr lang="en-US" dirty="0">
              <a:solidFill>
                <a:schemeClr val="bg1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Elog.dl</a:t>
            </a:r>
            <a:r>
              <a:rPr lang="en-US" dirty="0">
                <a:solidFill>
                  <a:schemeClr val="bg1"/>
                </a:solidFill>
              </a:rPr>
              <a:t> = dl-server-2.triumf.ca/</a:t>
            </a:r>
            <a:r>
              <a:rPr lang="en-US" dirty="0" err="1">
                <a:solidFill>
                  <a:schemeClr val="bg1"/>
                </a:solidFill>
              </a:rPr>
              <a:t>elog</a:t>
            </a:r>
            <a:endParaRPr lang="en-US" dirty="0">
              <a:solidFill>
                <a:schemeClr val="bg1"/>
              </a:solidFill>
            </a:endParaRPr>
          </a:p>
          <a:p>
            <a:pPr lvl="3"/>
            <a:endParaRPr lang="en-US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20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5C835-3BA3-0CF7-0557-B51EEA0E2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EB3B45E-D6FB-940F-9491-21D248995C9A}"/>
              </a:ext>
            </a:extLst>
          </p:cNvPr>
          <p:cNvSpPr txBox="1"/>
          <p:nvPr/>
        </p:nvSpPr>
        <p:spPr>
          <a:xfrm>
            <a:off x="358019" y="164495"/>
            <a:ext cx="6098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 tour of the slow ctrl: DAQ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835104B-5D44-FABD-0A5E-EDF668C54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1" y="1232807"/>
            <a:ext cx="10000343" cy="562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74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E6A0C-72EB-1CC4-FDE8-E12F56961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AC47324-3D3B-2DA2-50A1-8B0AD23D9511}"/>
              </a:ext>
            </a:extLst>
          </p:cNvPr>
          <p:cNvSpPr txBox="1"/>
          <p:nvPr/>
        </p:nvSpPr>
        <p:spPr>
          <a:xfrm>
            <a:off x="358019" y="164495"/>
            <a:ext cx="7726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 tour of the slow ctrl: DAQ (zoom)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9DE42FB-7417-42B3-92DD-572A42CF7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3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68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F89C4-C6AD-062D-8009-016172A2F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3592CC-0B4D-90FB-5A5A-586F41588E55}"/>
              </a:ext>
            </a:extLst>
          </p:cNvPr>
          <p:cNvSpPr txBox="1"/>
          <p:nvPr/>
        </p:nvSpPr>
        <p:spPr>
          <a:xfrm>
            <a:off x="358019" y="164495"/>
            <a:ext cx="10022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https://dlshifts.cfnssbu.physics.sunysb.edu/</a:t>
            </a:r>
          </a:p>
        </p:txBody>
      </p:sp>
      <p:pic>
        <p:nvPicPr>
          <p:cNvPr id="3" name="Picture 2" descr="A screenshot of a computer">
            <a:extLst>
              <a:ext uri="{FF2B5EF4-FFF2-40B4-BE49-F238E27FC236}">
                <a16:creationId xmlns:a16="http://schemas.microsoft.com/office/drawing/2014/main" id="{DA066184-8919-D3D6-EADF-DC4FAF2A6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14" y="726463"/>
            <a:ext cx="12192000" cy="63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84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F48D9-C111-8305-CB1E-28E33E4D3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0FAA80-1346-D4A9-9731-C6A65A2634FE}"/>
              </a:ext>
            </a:extLst>
          </p:cNvPr>
          <p:cNvSpPr txBox="1"/>
          <p:nvPr/>
        </p:nvSpPr>
        <p:spPr>
          <a:xfrm>
            <a:off x="135466" y="203200"/>
            <a:ext cx="5038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Open questions/tasks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B500F5-7F5C-F369-106F-E39433195803}"/>
              </a:ext>
            </a:extLst>
          </p:cNvPr>
          <p:cNvSpPr txBox="1"/>
          <p:nvPr/>
        </p:nvSpPr>
        <p:spPr>
          <a:xfrm>
            <a:off x="391886" y="1204686"/>
            <a:ext cx="1169208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Control of Trigger 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What to do with Trigger scaler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Only in </a:t>
            </a:r>
            <a:r>
              <a:rPr lang="en-US" sz="2000" dirty="0" err="1">
                <a:solidFill>
                  <a:schemeClr val="bg1"/>
                </a:solidFill>
              </a:rPr>
              <a:t>SlowCtrl</a:t>
            </a:r>
            <a:r>
              <a:rPr lang="en-US" sz="2000">
                <a:solidFill>
                  <a:schemeClr val="bg1"/>
                </a:solidFill>
              </a:rPr>
              <a:t>?</a:t>
            </a:r>
            <a:endParaRPr lang="en-US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Also in the root file? How synchronized?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Does GEM readout work?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Does sync work?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One GEM HV seems broken? Works in the beginning, but disconnects from bus after  a while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Lower crate controller locks up when connected to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Pressures from BL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Second PPG32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GEM zero suppression on FE or in </a:t>
            </a:r>
            <a:r>
              <a:rPr lang="en-US" sz="2000" dirty="0" err="1">
                <a:solidFill>
                  <a:schemeClr val="bg1"/>
                </a:solidFill>
              </a:rPr>
              <a:t>DLFridge</a:t>
            </a:r>
            <a:r>
              <a:rPr lang="en-US" sz="2000" dirty="0">
                <a:solidFill>
                  <a:schemeClr val="bg1"/>
                </a:solidFill>
              </a:rPr>
              <a:t> possible?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Magnet power + interlock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Add trigger config to </a:t>
            </a:r>
            <a:r>
              <a:rPr lang="en-US" sz="2000" dirty="0" err="1">
                <a:solidFill>
                  <a:schemeClr val="bg1"/>
                </a:solidFill>
              </a:rPr>
              <a:t>slowctrl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34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AFC0B-E4D2-BCEE-3ED2-079EDEF4E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5F2989-3011-3BA5-9E5E-9475A6B253C5}"/>
              </a:ext>
            </a:extLst>
          </p:cNvPr>
          <p:cNvSpPr txBox="1"/>
          <p:nvPr/>
        </p:nvSpPr>
        <p:spPr>
          <a:xfrm>
            <a:off x="3986589" y="2631924"/>
            <a:ext cx="45944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Status 6/30 9:24 am</a:t>
            </a:r>
          </a:p>
          <a:p>
            <a:r>
              <a:rPr lang="en-US" sz="4000" dirty="0">
                <a:solidFill>
                  <a:schemeClr val="bg1"/>
                </a:solidFill>
              </a:rPr>
              <a:t>i.e., outdated.</a:t>
            </a:r>
          </a:p>
        </p:txBody>
      </p:sp>
    </p:spTree>
    <p:extLst>
      <p:ext uri="{BB962C8B-B14F-4D97-AF65-F5344CB8AC3E}">
        <p14:creationId xmlns:p14="http://schemas.microsoft.com/office/powerpoint/2010/main" val="1691946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960D6D-EBAD-3B7C-7DF0-A6D72AB13D6E}"/>
              </a:ext>
            </a:extLst>
          </p:cNvPr>
          <p:cNvSpPr txBox="1"/>
          <p:nvPr/>
        </p:nvSpPr>
        <p:spPr>
          <a:xfrm>
            <a:off x="135466" y="203200"/>
            <a:ext cx="5580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Overview of DAQ system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77BC58-7F03-4846-1562-31D5C885E728}"/>
              </a:ext>
            </a:extLst>
          </p:cNvPr>
          <p:cNvSpPr/>
          <p:nvPr/>
        </p:nvSpPr>
        <p:spPr>
          <a:xfrm>
            <a:off x="478968" y="1719941"/>
            <a:ext cx="2656117" cy="1074057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FE: GEM left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[on </a:t>
            </a:r>
            <a:r>
              <a:rPr lang="en-US" dirty="0" err="1">
                <a:solidFill>
                  <a:schemeClr val="bg1"/>
                </a:solidFill>
              </a:rPr>
              <a:t>vme-left.dl</a:t>
            </a:r>
            <a:r>
              <a:rPr lang="en-US" dirty="0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E50412-F026-FE15-8206-E9AAA9283231}"/>
              </a:ext>
            </a:extLst>
          </p:cNvPr>
          <p:cNvSpPr/>
          <p:nvPr/>
        </p:nvSpPr>
        <p:spPr>
          <a:xfrm>
            <a:off x="478969" y="3119361"/>
            <a:ext cx="2612574" cy="1074057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FE: GEM right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[on </a:t>
            </a:r>
            <a:r>
              <a:rPr lang="en-US" dirty="0" err="1">
                <a:solidFill>
                  <a:schemeClr val="bg1"/>
                </a:solidFill>
              </a:rPr>
              <a:t>vme-right.dl</a:t>
            </a:r>
            <a:r>
              <a:rPr lang="en-US" dirty="0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EAD00EA-3269-6E63-5701-635F61B9AF2D}"/>
              </a:ext>
            </a:extLst>
          </p:cNvPr>
          <p:cNvSpPr/>
          <p:nvPr/>
        </p:nvSpPr>
        <p:spPr>
          <a:xfrm>
            <a:off x="478968" y="4650618"/>
            <a:ext cx="2569031" cy="1074057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FE: Trigger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[on </a:t>
            </a:r>
            <a:r>
              <a:rPr lang="en-US" dirty="0" err="1">
                <a:solidFill>
                  <a:schemeClr val="bg1"/>
                </a:solidFill>
              </a:rPr>
              <a:t>dltdc.dl</a:t>
            </a:r>
            <a:r>
              <a:rPr lang="en-US" dirty="0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7F46424-F2B7-B4D5-6AC8-4D570DE15256}"/>
              </a:ext>
            </a:extLst>
          </p:cNvPr>
          <p:cNvSpPr/>
          <p:nvPr/>
        </p:nvSpPr>
        <p:spPr>
          <a:xfrm>
            <a:off x="3889809" y="2259389"/>
            <a:ext cx="2264228" cy="1001486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MIDAS server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7953F80-5502-7C0D-8CAE-30560B5295C7}"/>
              </a:ext>
            </a:extLst>
          </p:cNvPr>
          <p:cNvSpPr/>
          <p:nvPr/>
        </p:nvSpPr>
        <p:spPr>
          <a:xfrm>
            <a:off x="5288038" y="4149875"/>
            <a:ext cx="2264228" cy="1001486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SlowCtrl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81D71F-2761-68D0-90A3-B410D5C9348F}"/>
              </a:ext>
            </a:extLst>
          </p:cNvPr>
          <p:cNvSpPr/>
          <p:nvPr/>
        </p:nvSpPr>
        <p:spPr>
          <a:xfrm>
            <a:off x="6715276" y="2259389"/>
            <a:ext cx="2264228" cy="1001486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DLFridge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952643E1-DFE2-0AE1-30CF-9F6CA316AD23}"/>
              </a:ext>
            </a:extLst>
          </p:cNvPr>
          <p:cNvSpPr/>
          <p:nvPr/>
        </p:nvSpPr>
        <p:spPr>
          <a:xfrm>
            <a:off x="9666515" y="2194075"/>
            <a:ext cx="1954591" cy="1132114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ROOT Files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5F03BAFF-3D8E-515C-81A7-003DFBBEB16B}"/>
              </a:ext>
            </a:extLst>
          </p:cNvPr>
          <p:cNvSpPr/>
          <p:nvPr/>
        </p:nvSpPr>
        <p:spPr>
          <a:xfrm>
            <a:off x="8902096" y="4397827"/>
            <a:ext cx="2941561" cy="1936449"/>
          </a:xfrm>
          <a:prstGeom prst="cloud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Online Analysis with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Visual Cooker (</a:t>
            </a:r>
            <a:r>
              <a:rPr lang="en-US" dirty="0" err="1">
                <a:solidFill>
                  <a:schemeClr val="bg1"/>
                </a:solidFill>
              </a:rPr>
              <a:t>visco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2987797-1D8E-7B64-00F1-567AD2D94D75}"/>
              </a:ext>
            </a:extLst>
          </p:cNvPr>
          <p:cNvCxnSpPr>
            <a:cxnSpLocks/>
          </p:cNvCxnSpPr>
          <p:nvPr/>
        </p:nvCxnSpPr>
        <p:spPr>
          <a:xfrm>
            <a:off x="3135085" y="2256969"/>
            <a:ext cx="754724" cy="320525"/>
          </a:xfrm>
          <a:prstGeom prst="straightConnector1">
            <a:avLst/>
          </a:prstGeom>
          <a:ln w="603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2CDFCD5-8B4E-7D9F-C30B-A8A3827442C6}"/>
              </a:ext>
            </a:extLst>
          </p:cNvPr>
          <p:cNvCxnSpPr>
            <a:cxnSpLocks/>
          </p:cNvCxnSpPr>
          <p:nvPr/>
        </p:nvCxnSpPr>
        <p:spPr>
          <a:xfrm flipV="1">
            <a:off x="3047999" y="2807528"/>
            <a:ext cx="798266" cy="718010"/>
          </a:xfrm>
          <a:prstGeom prst="straightConnector1">
            <a:avLst/>
          </a:prstGeom>
          <a:ln w="603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6B046A6-097E-F018-F831-E0DFAA59421B}"/>
              </a:ext>
            </a:extLst>
          </p:cNvPr>
          <p:cNvCxnSpPr>
            <a:cxnSpLocks/>
          </p:cNvCxnSpPr>
          <p:nvPr/>
        </p:nvCxnSpPr>
        <p:spPr>
          <a:xfrm flipV="1">
            <a:off x="2866582" y="3034695"/>
            <a:ext cx="1023227" cy="1861009"/>
          </a:xfrm>
          <a:prstGeom prst="straightConnector1">
            <a:avLst/>
          </a:prstGeom>
          <a:ln w="603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C21503A-4BDB-2606-9A32-392E4F808DCE}"/>
              </a:ext>
            </a:extLst>
          </p:cNvPr>
          <p:cNvCxnSpPr>
            <a:cxnSpLocks/>
          </p:cNvCxnSpPr>
          <p:nvPr/>
        </p:nvCxnSpPr>
        <p:spPr>
          <a:xfrm>
            <a:off x="6154037" y="2748035"/>
            <a:ext cx="579327" cy="0"/>
          </a:xfrm>
          <a:prstGeom prst="straightConnector1">
            <a:avLst/>
          </a:prstGeom>
          <a:ln w="603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1E61CC6-A223-ACDF-3132-20387F693321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8979504" y="2749470"/>
            <a:ext cx="687011" cy="10662"/>
          </a:xfrm>
          <a:prstGeom prst="straightConnector1">
            <a:avLst/>
          </a:prstGeom>
          <a:ln w="603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6345356-F9E5-E9B8-DE34-07CBD7041CCB}"/>
              </a:ext>
            </a:extLst>
          </p:cNvPr>
          <p:cNvCxnSpPr>
            <a:cxnSpLocks/>
          </p:cNvCxnSpPr>
          <p:nvPr/>
        </p:nvCxnSpPr>
        <p:spPr>
          <a:xfrm flipH="1" flipV="1">
            <a:off x="5606935" y="3302003"/>
            <a:ext cx="341612" cy="806744"/>
          </a:xfrm>
          <a:prstGeom prst="straightConnector1">
            <a:avLst/>
          </a:prstGeom>
          <a:ln w="603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79F2037-20F9-E39E-077B-FF51AC1F7F90}"/>
              </a:ext>
            </a:extLst>
          </p:cNvPr>
          <p:cNvCxnSpPr>
            <a:cxnSpLocks/>
          </p:cNvCxnSpPr>
          <p:nvPr/>
        </p:nvCxnSpPr>
        <p:spPr>
          <a:xfrm flipV="1">
            <a:off x="7089105" y="3260875"/>
            <a:ext cx="296294" cy="847872"/>
          </a:xfrm>
          <a:prstGeom prst="straightConnector1">
            <a:avLst/>
          </a:prstGeom>
          <a:ln w="603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829737-51CB-30F6-F3F9-F48069ADBEF9}"/>
              </a:ext>
            </a:extLst>
          </p:cNvPr>
          <p:cNvCxnSpPr>
            <a:cxnSpLocks/>
          </p:cNvCxnSpPr>
          <p:nvPr/>
        </p:nvCxnSpPr>
        <p:spPr>
          <a:xfrm>
            <a:off x="10411492" y="3326189"/>
            <a:ext cx="0" cy="1241655"/>
          </a:xfrm>
          <a:prstGeom prst="straightConnector1">
            <a:avLst/>
          </a:prstGeom>
          <a:ln w="603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1475335-C789-7EDD-4EF3-C7F2C8FC8E43}"/>
              </a:ext>
            </a:extLst>
          </p:cNvPr>
          <p:cNvSpPr txBox="1"/>
          <p:nvPr/>
        </p:nvSpPr>
        <p:spPr>
          <a:xfrm>
            <a:off x="478968" y="6226806"/>
            <a:ext cx="8969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Note: No </a:t>
            </a:r>
            <a:r>
              <a:rPr lang="en-US" dirty="0" err="1">
                <a:solidFill>
                  <a:schemeClr val="bg1"/>
                </a:solidFill>
              </a:rPr>
              <a:t>mhttp</a:t>
            </a:r>
            <a:r>
              <a:rPr lang="en-US" dirty="0">
                <a:solidFill>
                  <a:schemeClr val="bg1"/>
                </a:solidFill>
              </a:rPr>
              <a:t>, no </a:t>
            </a:r>
            <a:r>
              <a:rPr lang="en-US" dirty="0" err="1">
                <a:solidFill>
                  <a:schemeClr val="bg1"/>
                </a:solidFill>
              </a:rPr>
              <a:t>mlogger</a:t>
            </a:r>
            <a:r>
              <a:rPr lang="en-US" dirty="0">
                <a:solidFill>
                  <a:schemeClr val="bg1"/>
                </a:solidFill>
              </a:rPr>
              <a:t>.   No </a:t>
            </a:r>
            <a:r>
              <a:rPr lang="en-US" dirty="0" err="1">
                <a:solidFill>
                  <a:schemeClr val="bg1"/>
                </a:solidFill>
              </a:rPr>
              <a:t>midasconverter</a:t>
            </a:r>
            <a:r>
              <a:rPr lang="en-US" dirty="0">
                <a:solidFill>
                  <a:schemeClr val="bg1"/>
                </a:solidFill>
              </a:rPr>
              <a:t>. The ROOT files can be analyzed by </a:t>
            </a:r>
            <a:r>
              <a:rPr lang="en-US" dirty="0" err="1">
                <a:solidFill>
                  <a:schemeClr val="bg1"/>
                </a:solidFill>
              </a:rPr>
              <a:t>visco</a:t>
            </a:r>
            <a:r>
              <a:rPr lang="en-US" dirty="0">
                <a:solidFill>
                  <a:schemeClr val="bg1"/>
                </a:solidFill>
              </a:rPr>
              <a:t> while being written. Please provide a variant of your plugins that only need one pass.</a:t>
            </a:r>
          </a:p>
        </p:txBody>
      </p:sp>
    </p:spTree>
    <p:extLst>
      <p:ext uri="{BB962C8B-B14F-4D97-AF65-F5344CB8AC3E}">
        <p14:creationId xmlns:p14="http://schemas.microsoft.com/office/powerpoint/2010/main" val="3812535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F3836D-2629-22F9-0586-8BAE6F8DFD8F}"/>
              </a:ext>
            </a:extLst>
          </p:cNvPr>
          <p:cNvSpPr txBox="1"/>
          <p:nvPr/>
        </p:nvSpPr>
        <p:spPr>
          <a:xfrm>
            <a:off x="135466" y="203200"/>
            <a:ext cx="64685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Overview of </a:t>
            </a:r>
            <a:r>
              <a:rPr lang="en-US" sz="4000" dirty="0" err="1">
                <a:solidFill>
                  <a:schemeClr val="bg1"/>
                </a:solidFill>
              </a:rPr>
              <a:t>SlowCtrl</a:t>
            </a:r>
            <a:r>
              <a:rPr lang="en-US" sz="4000" dirty="0">
                <a:solidFill>
                  <a:schemeClr val="bg1"/>
                </a:solidFill>
              </a:rPr>
              <a:t> system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3CCE1F-1C80-8825-28E1-059197E3F8D1}"/>
              </a:ext>
            </a:extLst>
          </p:cNvPr>
          <p:cNvSpPr/>
          <p:nvPr/>
        </p:nvSpPr>
        <p:spPr>
          <a:xfrm>
            <a:off x="478968" y="1719941"/>
            <a:ext cx="2656117" cy="1074057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Most power supplies, hall probe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206A66D-D981-D9B9-30F8-561CBA571474}"/>
              </a:ext>
            </a:extLst>
          </p:cNvPr>
          <p:cNvSpPr/>
          <p:nvPr/>
        </p:nvSpPr>
        <p:spPr>
          <a:xfrm>
            <a:off x="478969" y="3119361"/>
            <a:ext cx="2612574" cy="1074057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Jaya gateway for beam line variables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8E71C0-DDFD-29A3-7467-80CC6D783C40}"/>
              </a:ext>
            </a:extLst>
          </p:cNvPr>
          <p:cNvSpPr/>
          <p:nvPr/>
        </p:nvSpPr>
        <p:spPr>
          <a:xfrm>
            <a:off x="478968" y="4650618"/>
            <a:ext cx="2569031" cy="1074057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ODB gateway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E5FB02-74E3-1FF5-956C-6715B4C1453E}"/>
              </a:ext>
            </a:extLst>
          </p:cNvPr>
          <p:cNvSpPr/>
          <p:nvPr/>
        </p:nvSpPr>
        <p:spPr>
          <a:xfrm>
            <a:off x="3889809" y="2259389"/>
            <a:ext cx="2264228" cy="1001486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EPICS server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9F83A6-C2B3-098C-BC9A-DA800FF336E4}"/>
              </a:ext>
            </a:extLst>
          </p:cNvPr>
          <p:cNvSpPr/>
          <p:nvPr/>
        </p:nvSpPr>
        <p:spPr>
          <a:xfrm>
            <a:off x="5288038" y="4149875"/>
            <a:ext cx="2264228" cy="1001486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Web App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326D81-AD2D-7D5A-E28A-A09828FF6ED4}"/>
              </a:ext>
            </a:extLst>
          </p:cNvPr>
          <p:cNvSpPr/>
          <p:nvPr/>
        </p:nvSpPr>
        <p:spPr>
          <a:xfrm>
            <a:off x="6715276" y="2259389"/>
            <a:ext cx="2264228" cy="1001486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Postgres SQL DB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E26E4B-13D7-CC28-FECE-E1EC7DD3F615}"/>
              </a:ext>
            </a:extLst>
          </p:cNvPr>
          <p:cNvCxnSpPr>
            <a:cxnSpLocks/>
          </p:cNvCxnSpPr>
          <p:nvPr/>
        </p:nvCxnSpPr>
        <p:spPr>
          <a:xfrm>
            <a:off x="3135085" y="2256969"/>
            <a:ext cx="754724" cy="320525"/>
          </a:xfrm>
          <a:prstGeom prst="straightConnector1">
            <a:avLst/>
          </a:prstGeom>
          <a:ln w="6032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77761B5-91F7-B99B-1117-4F287886794E}"/>
              </a:ext>
            </a:extLst>
          </p:cNvPr>
          <p:cNvCxnSpPr>
            <a:cxnSpLocks/>
          </p:cNvCxnSpPr>
          <p:nvPr/>
        </p:nvCxnSpPr>
        <p:spPr>
          <a:xfrm flipV="1">
            <a:off x="3047999" y="2807528"/>
            <a:ext cx="798266" cy="718010"/>
          </a:xfrm>
          <a:prstGeom prst="straightConnector1">
            <a:avLst/>
          </a:prstGeom>
          <a:ln w="6032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876F422-0AB8-E659-5D93-6E0DEED21A27}"/>
              </a:ext>
            </a:extLst>
          </p:cNvPr>
          <p:cNvCxnSpPr>
            <a:cxnSpLocks/>
          </p:cNvCxnSpPr>
          <p:nvPr/>
        </p:nvCxnSpPr>
        <p:spPr>
          <a:xfrm flipV="1">
            <a:off x="2866582" y="3034695"/>
            <a:ext cx="1023227" cy="1861009"/>
          </a:xfrm>
          <a:prstGeom prst="straightConnector1">
            <a:avLst/>
          </a:prstGeom>
          <a:ln w="6032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2BAE4B-859F-8770-E483-012671E6D42D}"/>
              </a:ext>
            </a:extLst>
          </p:cNvPr>
          <p:cNvCxnSpPr>
            <a:cxnSpLocks/>
          </p:cNvCxnSpPr>
          <p:nvPr/>
        </p:nvCxnSpPr>
        <p:spPr>
          <a:xfrm>
            <a:off x="6154037" y="2748035"/>
            <a:ext cx="579327" cy="0"/>
          </a:xfrm>
          <a:prstGeom prst="straightConnector1">
            <a:avLst/>
          </a:prstGeom>
          <a:ln w="6032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40B1E1E-F135-F10B-C28D-C9139DFA6A0F}"/>
              </a:ext>
            </a:extLst>
          </p:cNvPr>
          <p:cNvCxnSpPr>
            <a:cxnSpLocks/>
          </p:cNvCxnSpPr>
          <p:nvPr/>
        </p:nvCxnSpPr>
        <p:spPr>
          <a:xfrm>
            <a:off x="8979504" y="2749470"/>
            <a:ext cx="687011" cy="10662"/>
          </a:xfrm>
          <a:prstGeom prst="straightConnector1">
            <a:avLst/>
          </a:prstGeom>
          <a:ln w="603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D35510-517A-D21D-1BE5-D9E411E17CBC}"/>
              </a:ext>
            </a:extLst>
          </p:cNvPr>
          <p:cNvCxnSpPr>
            <a:cxnSpLocks/>
          </p:cNvCxnSpPr>
          <p:nvPr/>
        </p:nvCxnSpPr>
        <p:spPr>
          <a:xfrm flipH="1" flipV="1">
            <a:off x="5609157" y="3301192"/>
            <a:ext cx="341612" cy="806744"/>
          </a:xfrm>
          <a:prstGeom prst="straightConnector1">
            <a:avLst/>
          </a:prstGeom>
          <a:ln w="6032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A8FC7C6-51DC-4A7A-BA4A-5904607C3662}"/>
              </a:ext>
            </a:extLst>
          </p:cNvPr>
          <p:cNvCxnSpPr>
            <a:cxnSpLocks/>
          </p:cNvCxnSpPr>
          <p:nvPr/>
        </p:nvCxnSpPr>
        <p:spPr>
          <a:xfrm flipV="1">
            <a:off x="7089105" y="3260875"/>
            <a:ext cx="296294" cy="847872"/>
          </a:xfrm>
          <a:prstGeom prst="straightConnector1">
            <a:avLst/>
          </a:prstGeom>
          <a:ln w="6032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358482F-0050-E703-E5E6-B0252C50114D}"/>
              </a:ext>
            </a:extLst>
          </p:cNvPr>
          <p:cNvSpPr/>
          <p:nvPr/>
        </p:nvSpPr>
        <p:spPr>
          <a:xfrm>
            <a:off x="9666515" y="2259389"/>
            <a:ext cx="2264228" cy="1001486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DLFridge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23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4E382-2600-48CB-4900-C7BD1EA6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F03535-439B-D38F-7185-51E23478D687}"/>
              </a:ext>
            </a:extLst>
          </p:cNvPr>
          <p:cNvSpPr txBox="1"/>
          <p:nvPr/>
        </p:nvSpPr>
        <p:spPr>
          <a:xfrm>
            <a:off x="135466" y="203200"/>
            <a:ext cx="10230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Where is stuff?  Servers [A/Cd hut on the roof]</a:t>
            </a:r>
          </a:p>
        </p:txBody>
      </p:sp>
      <p:pic>
        <p:nvPicPr>
          <p:cNvPr id="3" name="Picture 2" descr="A group of black electronic devices&#10;&#10;AI-generated content may be incorrect.">
            <a:extLst>
              <a:ext uri="{FF2B5EF4-FFF2-40B4-BE49-F238E27FC236}">
                <a16:creationId xmlns:a16="http://schemas.microsoft.com/office/drawing/2014/main" id="{6DD3C9C7-4F7C-2954-15E0-E5D75A248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9824" y="2348822"/>
            <a:ext cx="5435600" cy="3060243"/>
          </a:xfrm>
          <a:prstGeom prst="rect">
            <a:avLst/>
          </a:prstGeom>
        </p:spPr>
      </p:pic>
      <p:pic>
        <p:nvPicPr>
          <p:cNvPr id="5" name="Picture 4" descr="A close-up of a computer&#10;&#10;AI-generated content may be incorrect.">
            <a:extLst>
              <a:ext uri="{FF2B5EF4-FFF2-40B4-BE49-F238E27FC236}">
                <a16:creationId xmlns:a16="http://schemas.microsoft.com/office/drawing/2014/main" id="{12597294-8B49-17D9-E450-69A7F98E5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65" y="911086"/>
            <a:ext cx="2473359" cy="139250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BF1C5C8-86EE-3758-6A04-ED17D2952516}"/>
              </a:ext>
            </a:extLst>
          </p:cNvPr>
          <p:cNvCxnSpPr>
            <a:cxnSpLocks/>
          </p:cNvCxnSpPr>
          <p:nvPr/>
        </p:nvCxnSpPr>
        <p:spPr>
          <a:xfrm flipH="1" flipV="1">
            <a:off x="6647543" y="1770743"/>
            <a:ext cx="1204686" cy="67733"/>
          </a:xfrm>
          <a:prstGeom prst="straightConnector1">
            <a:avLst/>
          </a:prstGeom>
          <a:ln w="539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60495F4-68EF-290E-215C-50E8540B2A97}"/>
              </a:ext>
            </a:extLst>
          </p:cNvPr>
          <p:cNvSpPr txBox="1"/>
          <p:nvPr/>
        </p:nvSpPr>
        <p:spPr>
          <a:xfrm>
            <a:off x="5378068" y="2720209"/>
            <a:ext cx="4075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dl-server-1.triumf.ca  / dl-server-1.dl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Cores for </a:t>
            </a:r>
            <a:r>
              <a:rPr lang="en-US" dirty="0" err="1">
                <a:solidFill>
                  <a:schemeClr val="bg1"/>
                </a:solidFill>
              </a:rPr>
              <a:t>slurm</a:t>
            </a:r>
            <a:r>
              <a:rPr lang="en-US" dirty="0">
                <a:solidFill>
                  <a:schemeClr val="bg1"/>
                </a:solidFill>
              </a:rPr>
              <a:t> tasks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 gig to TRIUMF, 10gig to our network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880DA03-0642-0C4C-6A91-10C5BD15BF03}"/>
              </a:ext>
            </a:extLst>
          </p:cNvPr>
          <p:cNvCxnSpPr>
            <a:cxnSpLocks/>
          </p:cNvCxnSpPr>
          <p:nvPr/>
        </p:nvCxnSpPr>
        <p:spPr>
          <a:xfrm flipH="1">
            <a:off x="3213463" y="4483463"/>
            <a:ext cx="2037057" cy="0"/>
          </a:xfrm>
          <a:prstGeom prst="straightConnector1">
            <a:avLst/>
          </a:prstGeom>
          <a:ln w="539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FC69C4C-26D0-F4AA-D7C7-1A0E1366ABB5}"/>
              </a:ext>
            </a:extLst>
          </p:cNvPr>
          <p:cNvSpPr txBox="1"/>
          <p:nvPr/>
        </p:nvSpPr>
        <p:spPr>
          <a:xfrm>
            <a:off x="5260196" y="3718679"/>
            <a:ext cx="412151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dl-server-2.triumf.ca  / dl-server-2.dl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All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mserver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PostgreSQL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DLFridge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Elog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Slowctrl</a:t>
            </a:r>
            <a:r>
              <a:rPr lang="en-US" dirty="0">
                <a:solidFill>
                  <a:schemeClr val="bg1"/>
                </a:solidFill>
              </a:rPr>
              <a:t>-web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Home </a:t>
            </a:r>
            <a:r>
              <a:rPr lang="en-US" dirty="0" err="1">
                <a:solidFill>
                  <a:schemeClr val="bg1"/>
                </a:solidFill>
              </a:rPr>
              <a:t>dirs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LDAP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Cores for </a:t>
            </a:r>
            <a:r>
              <a:rPr lang="en-US" dirty="0" err="1">
                <a:solidFill>
                  <a:schemeClr val="bg1"/>
                </a:solidFill>
              </a:rPr>
              <a:t>slurm</a:t>
            </a:r>
            <a:r>
              <a:rPr lang="en-US" dirty="0">
                <a:solidFill>
                  <a:schemeClr val="bg1"/>
                </a:solidFill>
              </a:rPr>
              <a:t>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 gig to TRIUMF, 10gig to our network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744E0F-F42A-B31C-D7A8-9F00DA8AC13A}"/>
              </a:ext>
            </a:extLst>
          </p:cNvPr>
          <p:cNvSpPr txBox="1"/>
          <p:nvPr/>
        </p:nvSpPr>
        <p:spPr>
          <a:xfrm>
            <a:off x="7968561" y="1515310"/>
            <a:ext cx="4105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Clusterswitch.dl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2x10Gig bonded link to </a:t>
            </a:r>
            <a:r>
              <a:rPr lang="en-US" dirty="0" err="1">
                <a:solidFill>
                  <a:schemeClr val="bg1"/>
                </a:solidFill>
              </a:rPr>
              <a:t>rackswitch.dl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B88E313-0060-BCCF-3E91-43B11DA8B543}"/>
              </a:ext>
            </a:extLst>
          </p:cNvPr>
          <p:cNvCxnSpPr>
            <a:cxnSpLocks/>
          </p:cNvCxnSpPr>
          <p:nvPr/>
        </p:nvCxnSpPr>
        <p:spPr>
          <a:xfrm flipH="1">
            <a:off x="3298130" y="2952205"/>
            <a:ext cx="2037057" cy="0"/>
          </a:xfrm>
          <a:prstGeom prst="straightConnector1">
            <a:avLst/>
          </a:prstGeom>
          <a:ln w="539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5FC0D96-BA67-8647-9E47-6FC1EE16F189}"/>
              </a:ext>
            </a:extLst>
          </p:cNvPr>
          <p:cNvCxnSpPr>
            <a:cxnSpLocks/>
          </p:cNvCxnSpPr>
          <p:nvPr/>
        </p:nvCxnSpPr>
        <p:spPr>
          <a:xfrm flipH="1">
            <a:off x="3365863" y="4635863"/>
            <a:ext cx="2037057" cy="0"/>
          </a:xfrm>
          <a:prstGeom prst="straightConnector1">
            <a:avLst/>
          </a:prstGeom>
          <a:ln w="539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554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CAC13-EF7E-C5FE-1B51-011FFA8FF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chine with many wires&#10;&#10;AI-generated content may be incorrect.">
            <a:extLst>
              <a:ext uri="{FF2B5EF4-FFF2-40B4-BE49-F238E27FC236}">
                <a16:creationId xmlns:a16="http://schemas.microsoft.com/office/drawing/2014/main" id="{2878B971-5C27-D3B0-CD40-04ED1B2D7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7925" y="2301013"/>
            <a:ext cx="5571065" cy="3136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691CCB-508D-B1FD-979E-43289B56610C}"/>
              </a:ext>
            </a:extLst>
          </p:cNvPr>
          <p:cNvSpPr txBox="1"/>
          <p:nvPr/>
        </p:nvSpPr>
        <p:spPr>
          <a:xfrm>
            <a:off x="135466" y="203200"/>
            <a:ext cx="7578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Where is stuff?  Rack (on the roof)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CE05BF9-560D-BB3D-583E-B14731FE90D0}"/>
              </a:ext>
            </a:extLst>
          </p:cNvPr>
          <p:cNvCxnSpPr>
            <a:cxnSpLocks/>
          </p:cNvCxnSpPr>
          <p:nvPr/>
        </p:nvCxnSpPr>
        <p:spPr>
          <a:xfrm flipH="1">
            <a:off x="1915886" y="1719048"/>
            <a:ext cx="3148983" cy="167640"/>
          </a:xfrm>
          <a:prstGeom prst="straightConnector1">
            <a:avLst/>
          </a:prstGeom>
          <a:ln w="539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BE48F5E-B873-491C-05E7-68ED52434911}"/>
              </a:ext>
            </a:extLst>
          </p:cNvPr>
          <p:cNvSpPr txBox="1"/>
          <p:nvPr/>
        </p:nvSpPr>
        <p:spPr>
          <a:xfrm>
            <a:off x="5378068" y="2720209"/>
            <a:ext cx="2746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Gemlv.dl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APV low voltage supply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58E765A-22E5-F828-BB53-2F560A46DC25}"/>
              </a:ext>
            </a:extLst>
          </p:cNvPr>
          <p:cNvCxnSpPr>
            <a:cxnSpLocks/>
          </p:cNvCxnSpPr>
          <p:nvPr/>
        </p:nvCxnSpPr>
        <p:spPr>
          <a:xfrm flipH="1" flipV="1">
            <a:off x="1915886" y="2819159"/>
            <a:ext cx="3419301" cy="88536"/>
          </a:xfrm>
          <a:prstGeom prst="straightConnector1">
            <a:avLst/>
          </a:prstGeom>
          <a:ln w="539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561EA7C-E580-CD8C-09E8-53F0BC429975}"/>
              </a:ext>
            </a:extLst>
          </p:cNvPr>
          <p:cNvSpPr txBox="1"/>
          <p:nvPr/>
        </p:nvSpPr>
        <p:spPr>
          <a:xfrm>
            <a:off x="5477249" y="3429000"/>
            <a:ext cx="30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vme-left.dl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MPDs For beam-left GEMs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HV?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991FB1-1260-1D06-A839-F5DDE824F852}"/>
              </a:ext>
            </a:extLst>
          </p:cNvPr>
          <p:cNvSpPr txBox="1"/>
          <p:nvPr/>
        </p:nvSpPr>
        <p:spPr>
          <a:xfrm>
            <a:off x="5335187" y="1449950"/>
            <a:ext cx="316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Space for Trigger electronics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EFBE47D-933D-1836-66D7-7A477CD504D8}"/>
              </a:ext>
            </a:extLst>
          </p:cNvPr>
          <p:cNvCxnSpPr>
            <a:cxnSpLocks/>
          </p:cNvCxnSpPr>
          <p:nvPr/>
        </p:nvCxnSpPr>
        <p:spPr>
          <a:xfrm flipH="1" flipV="1">
            <a:off x="1915886" y="2182586"/>
            <a:ext cx="3334634" cy="56822"/>
          </a:xfrm>
          <a:prstGeom prst="straightConnector1">
            <a:avLst/>
          </a:prstGeom>
          <a:ln w="539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0F686B7-BE4A-EE56-D9DD-69D7A93408B8}"/>
              </a:ext>
            </a:extLst>
          </p:cNvPr>
          <p:cNvCxnSpPr>
            <a:cxnSpLocks/>
          </p:cNvCxnSpPr>
          <p:nvPr/>
        </p:nvCxnSpPr>
        <p:spPr>
          <a:xfrm flipH="1" flipV="1">
            <a:off x="2097620" y="3366540"/>
            <a:ext cx="3280448" cy="295898"/>
          </a:xfrm>
          <a:prstGeom prst="straightConnector1">
            <a:avLst/>
          </a:prstGeom>
          <a:ln w="539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E8ED90-E89C-131F-D1E8-B51E10A0D25D}"/>
              </a:ext>
            </a:extLst>
          </p:cNvPr>
          <p:cNvSpPr txBox="1"/>
          <p:nvPr/>
        </p:nvSpPr>
        <p:spPr>
          <a:xfrm>
            <a:off x="5335187" y="1875092"/>
            <a:ext cx="3889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Rackswitch.dl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Hall-</a:t>
            </a:r>
            <a:r>
              <a:rPr lang="en-US" b="1" dirty="0" err="1">
                <a:solidFill>
                  <a:schemeClr val="bg1"/>
                </a:solidFill>
              </a:rPr>
              <a:t>left.dl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b="1" dirty="0">
                <a:solidFill>
                  <a:schemeClr val="bg1"/>
                </a:solidFill>
              </a:rPr>
              <a:t>hall-</a:t>
            </a:r>
            <a:r>
              <a:rPr lang="en-US" b="1" dirty="0" err="1">
                <a:solidFill>
                  <a:schemeClr val="bg1"/>
                </a:solidFill>
              </a:rPr>
              <a:t>right.dl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[behind]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Field/temperature measurement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243ACB-35B4-D8C8-8EB0-C5B9D105FC41}"/>
              </a:ext>
            </a:extLst>
          </p:cNvPr>
          <p:cNvSpPr txBox="1"/>
          <p:nvPr/>
        </p:nvSpPr>
        <p:spPr>
          <a:xfrm>
            <a:off x="5417588" y="5754408"/>
            <a:ext cx="3204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vme-right.dl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MPDs For beam-right GEMs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HV?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FF0B23-3D57-B444-5E32-CE46599FAC78}"/>
              </a:ext>
            </a:extLst>
          </p:cNvPr>
          <p:cNvCxnSpPr>
            <a:cxnSpLocks/>
          </p:cNvCxnSpPr>
          <p:nvPr/>
        </p:nvCxnSpPr>
        <p:spPr>
          <a:xfrm flipH="1" flipV="1">
            <a:off x="2097620" y="5112152"/>
            <a:ext cx="3074304" cy="1003200"/>
          </a:xfrm>
          <a:prstGeom prst="straightConnector1">
            <a:avLst/>
          </a:prstGeom>
          <a:ln w="539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E56C84E-3AEE-D12B-D384-0EB4A0EBD142}"/>
              </a:ext>
            </a:extLst>
          </p:cNvPr>
          <p:cNvSpPr txBox="1"/>
          <p:nvPr/>
        </p:nvSpPr>
        <p:spPr>
          <a:xfrm>
            <a:off x="5434368" y="4398891"/>
            <a:ext cx="585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dipole-</a:t>
            </a:r>
            <a:r>
              <a:rPr lang="en-US" b="1" dirty="0" err="1">
                <a:solidFill>
                  <a:schemeClr val="bg1"/>
                </a:solidFill>
              </a:rPr>
              <a:t>left.dl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Dipole power for beam-left spectrometer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6872D5-AB69-44D3-0DFA-2A934831E474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2097620" y="4348367"/>
            <a:ext cx="3336748" cy="373690"/>
          </a:xfrm>
          <a:prstGeom prst="straightConnector1">
            <a:avLst/>
          </a:prstGeom>
          <a:ln w="539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6A52DC0-5BA4-D010-F9EF-49DF2DAF3961}"/>
              </a:ext>
            </a:extLst>
          </p:cNvPr>
          <p:cNvSpPr txBox="1"/>
          <p:nvPr/>
        </p:nvSpPr>
        <p:spPr>
          <a:xfrm>
            <a:off x="5434368" y="4982908"/>
            <a:ext cx="585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dipole-</a:t>
            </a:r>
            <a:r>
              <a:rPr lang="en-US" b="1" dirty="0" err="1">
                <a:solidFill>
                  <a:schemeClr val="bg1"/>
                </a:solidFill>
              </a:rPr>
              <a:t>right.dl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Dipole power for beam-left spectrometer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C7F7F68-2C01-6F06-D27D-F41574E8D361}"/>
              </a:ext>
            </a:extLst>
          </p:cNvPr>
          <p:cNvCxnSpPr>
            <a:cxnSpLocks/>
          </p:cNvCxnSpPr>
          <p:nvPr/>
        </p:nvCxnSpPr>
        <p:spPr>
          <a:xfrm flipH="1" flipV="1">
            <a:off x="1998439" y="4644265"/>
            <a:ext cx="3336748" cy="625605"/>
          </a:xfrm>
          <a:prstGeom prst="straightConnector1">
            <a:avLst/>
          </a:prstGeom>
          <a:ln w="539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168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D82AD-EA80-268A-AE6B-99A385393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esk with computers and a cork board&#10;&#10;AI-generated content may be incorrect.">
            <a:extLst>
              <a:ext uri="{FF2B5EF4-FFF2-40B4-BE49-F238E27FC236}">
                <a16:creationId xmlns:a16="http://schemas.microsoft.com/office/drawing/2014/main" id="{7489BE91-2524-83AC-B3FB-595BB6FB0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43" y="2448235"/>
            <a:ext cx="7304948" cy="4112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86D69E-AF84-6302-2AC8-988B0B0A5279}"/>
              </a:ext>
            </a:extLst>
          </p:cNvPr>
          <p:cNvSpPr txBox="1"/>
          <p:nvPr/>
        </p:nvSpPr>
        <p:spPr>
          <a:xfrm>
            <a:off x="135466" y="203200"/>
            <a:ext cx="7227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Where is stuff?  Counting room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BC4DD7-E6EA-00C8-B8A4-1F50FEA7DB89}"/>
              </a:ext>
            </a:extLst>
          </p:cNvPr>
          <p:cNvCxnSpPr>
            <a:cxnSpLocks/>
          </p:cNvCxnSpPr>
          <p:nvPr/>
        </p:nvCxnSpPr>
        <p:spPr>
          <a:xfrm>
            <a:off x="3410857" y="1954590"/>
            <a:ext cx="47294" cy="2457753"/>
          </a:xfrm>
          <a:prstGeom prst="straightConnector1">
            <a:avLst/>
          </a:prstGeom>
          <a:ln w="539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9B055CD-6BF1-EE71-07FA-F12548C1AFB9}"/>
              </a:ext>
            </a:extLst>
          </p:cNvPr>
          <p:cNvSpPr txBox="1"/>
          <p:nvPr/>
        </p:nvSpPr>
        <p:spPr>
          <a:xfrm>
            <a:off x="1769420" y="1220065"/>
            <a:ext cx="337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dl-daq-1.triumf.ca / dl-daq-1.dl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For online analysis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674800-083F-F022-12B4-942815A85BB0}"/>
              </a:ext>
            </a:extLst>
          </p:cNvPr>
          <p:cNvCxnSpPr>
            <a:cxnSpLocks/>
          </p:cNvCxnSpPr>
          <p:nvPr/>
        </p:nvCxnSpPr>
        <p:spPr>
          <a:xfrm flipH="1">
            <a:off x="7503886" y="1954590"/>
            <a:ext cx="483811" cy="2685143"/>
          </a:xfrm>
          <a:prstGeom prst="straightConnector1">
            <a:avLst/>
          </a:prstGeom>
          <a:ln w="539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41C3095-0C76-319A-73C8-6A4ACEABF989}"/>
              </a:ext>
            </a:extLst>
          </p:cNvPr>
          <p:cNvSpPr txBox="1"/>
          <p:nvPr/>
        </p:nvSpPr>
        <p:spPr>
          <a:xfrm>
            <a:off x="5910921" y="1033329"/>
            <a:ext cx="3407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dl-daq-2.triumf.ca / dl-daq-2.dl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For </a:t>
            </a:r>
            <a:r>
              <a:rPr lang="en-US" dirty="0" err="1">
                <a:solidFill>
                  <a:schemeClr val="bg1"/>
                </a:solidFill>
              </a:rPr>
              <a:t>slowctrl</a:t>
            </a:r>
            <a:endParaRPr lang="en-US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07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4F38B-DFCC-8646-E0ED-037B700CB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766593-E118-910B-7649-6CDEB0DA0CCF}"/>
              </a:ext>
            </a:extLst>
          </p:cNvPr>
          <p:cNvSpPr txBox="1"/>
          <p:nvPr/>
        </p:nvSpPr>
        <p:spPr>
          <a:xfrm>
            <a:off x="358019" y="164495"/>
            <a:ext cx="4345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Accounts and stuff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BB81CC-AF94-2FAD-7EFB-0E598BAA52DF}"/>
              </a:ext>
            </a:extLst>
          </p:cNvPr>
          <p:cNvSpPr txBox="1"/>
          <p:nvPr/>
        </p:nvSpPr>
        <p:spPr>
          <a:xfrm>
            <a:off x="503162" y="1220065"/>
            <a:ext cx="113501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All accounts have a shared home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Please be considerate how much you write to home – it’s a shared 4TB disk, and it also contains the database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Special accounts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dlcluster</a:t>
            </a:r>
            <a:endParaRPr lang="en-US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This will run analysis jobs for near-online analysis via </a:t>
            </a:r>
            <a:r>
              <a:rPr lang="en-US" dirty="0" err="1">
                <a:solidFill>
                  <a:schemeClr val="bg1"/>
                </a:solidFill>
              </a:rPr>
              <a:t>slurm</a:t>
            </a:r>
            <a:endParaRPr lang="en-US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Also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daq</a:t>
            </a:r>
            <a:endParaRPr lang="en-US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Runs </a:t>
            </a:r>
            <a:r>
              <a:rPr lang="en-US" dirty="0" err="1">
                <a:solidFill>
                  <a:schemeClr val="bg1"/>
                </a:solidFill>
              </a:rPr>
              <a:t>mserver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dlfridge</a:t>
            </a:r>
            <a:r>
              <a:rPr lang="en-US" dirty="0">
                <a:solidFill>
                  <a:schemeClr val="bg1"/>
                </a:solidFill>
              </a:rPr>
              <a:t>  and the frontends</a:t>
            </a:r>
          </a:p>
          <a:p>
            <a:pPr lvl="2"/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Slowctrl</a:t>
            </a:r>
            <a:endParaRPr lang="en-US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Runs slow ctrl web app, epics </a:t>
            </a:r>
          </a:p>
          <a:p>
            <a:pPr lvl="2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10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BE113-800C-3964-5C93-D08D7BD0F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8799430-40ED-4399-71C9-1CD4BC7D0912}"/>
              </a:ext>
            </a:extLst>
          </p:cNvPr>
          <p:cNvSpPr txBox="1"/>
          <p:nvPr/>
        </p:nvSpPr>
        <p:spPr>
          <a:xfrm>
            <a:off x="358019" y="164495"/>
            <a:ext cx="2576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Passwords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717C56-09B7-F205-3176-640AC4BA45A6}"/>
              </a:ext>
            </a:extLst>
          </p:cNvPr>
          <p:cNvSpPr txBox="1"/>
          <p:nvPr/>
        </p:nvSpPr>
        <p:spPr>
          <a:xfrm>
            <a:off x="503162" y="1220065"/>
            <a:ext cx="113501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For dl-daq-1 and dl-daq-2: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User is dl1 and dl2.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Password is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For </a:t>
            </a:r>
            <a:r>
              <a:rPr lang="en-US" dirty="0" err="1">
                <a:solidFill>
                  <a:schemeClr val="bg1"/>
                </a:solidFill>
              </a:rPr>
              <a:t>slowctrl</a:t>
            </a:r>
            <a:r>
              <a:rPr lang="en-US" dirty="0">
                <a:solidFill>
                  <a:schemeClr val="bg1"/>
                </a:solidFill>
              </a:rPr>
              <a:t> web user: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Use </a:t>
            </a:r>
            <a:r>
              <a:rPr lang="en-US" dirty="0" err="1">
                <a:solidFill>
                  <a:schemeClr val="bg1"/>
                </a:solidFill>
              </a:rPr>
              <a:t>slowctrl</a:t>
            </a:r>
            <a:r>
              <a:rPr lang="en-US" dirty="0">
                <a:solidFill>
                  <a:schemeClr val="bg1"/>
                </a:solidFill>
              </a:rPr>
              <a:t> and pw ….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Without this, you can only view things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With it, you can change things.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79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631</Words>
  <Application>Microsoft Office PowerPoint</Application>
  <PresentationFormat>Widescreen</PresentationFormat>
  <Paragraphs>123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DAQ + SlowCtrl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Bernauer</dc:creator>
  <cp:lastModifiedBy>Jan Bernauer</cp:lastModifiedBy>
  <cp:revision>8</cp:revision>
  <dcterms:created xsi:type="dcterms:W3CDTF">2025-06-29T17:06:23Z</dcterms:created>
  <dcterms:modified xsi:type="dcterms:W3CDTF">2025-07-02T16:38:38Z</dcterms:modified>
</cp:coreProperties>
</file>