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6" r:id="rId2"/>
  </p:sldMasterIdLst>
  <p:notesMasterIdLst>
    <p:notesMasterId r:id="rId10"/>
  </p:notesMasterIdLst>
  <p:sldIdLst>
    <p:sldId id="4581" r:id="rId3"/>
    <p:sldId id="4608" r:id="rId4"/>
    <p:sldId id="4598" r:id="rId5"/>
    <p:sldId id="4599" r:id="rId6"/>
    <p:sldId id="258" r:id="rId7"/>
    <p:sldId id="295" r:id="rId8"/>
    <p:sldId id="327" r:id="rId9"/>
  </p:sldIdLst>
  <p:sldSz cx="9144000" cy="5143500" type="screen16x9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990033"/>
        </a:solidFill>
        <a:latin typeface="Arial Unicode MS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990033"/>
        </a:solidFill>
        <a:latin typeface="Arial Unicode MS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990033"/>
        </a:solidFill>
        <a:latin typeface="Arial Unicode MS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990033"/>
        </a:solidFill>
        <a:latin typeface="Arial Unicode MS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990033"/>
        </a:solidFill>
        <a:latin typeface="Arial Unicode MS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b="1" kern="1200">
        <a:solidFill>
          <a:srgbClr val="990033"/>
        </a:solidFill>
        <a:latin typeface="Arial Unicode MS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b="1" kern="1200">
        <a:solidFill>
          <a:srgbClr val="990033"/>
        </a:solidFill>
        <a:latin typeface="Arial Unicode MS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b="1" kern="1200">
        <a:solidFill>
          <a:srgbClr val="990033"/>
        </a:solidFill>
        <a:latin typeface="Arial Unicode MS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b="1" kern="1200">
        <a:solidFill>
          <a:srgbClr val="990033"/>
        </a:solidFill>
        <a:latin typeface="Arial Unicode MS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C182A"/>
    <a:srgbClr val="970032"/>
    <a:srgbClr val="A8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47" autoAdjust="0"/>
    <p:restoredTop sz="86120"/>
  </p:normalViewPr>
  <p:slideViewPr>
    <p:cSldViewPr snapToGrid="0">
      <p:cViewPr varScale="1">
        <p:scale>
          <a:sx n="178" d="100"/>
          <a:sy n="178" d="100"/>
        </p:scale>
        <p:origin x="848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1" tIns="46440" rIns="92881" bIns="46440" numCol="1" anchor="t" anchorCtr="0" compatLnSpc="1">
            <a:prstTxWarp prst="textNoShape">
              <a:avLst/>
            </a:prstTxWarp>
          </a:bodyPr>
          <a:lstStyle>
            <a:lvl1pPr defTabSz="928056">
              <a:defRPr sz="1200" b="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1" tIns="46440" rIns="92881" bIns="46440" numCol="1" anchor="t" anchorCtr="0" compatLnSpc="1">
            <a:prstTxWarp prst="textNoShape">
              <a:avLst/>
            </a:prstTxWarp>
          </a:bodyPr>
          <a:lstStyle>
            <a:lvl1pPr algn="r" defTabSz="928056">
              <a:defRPr sz="1200" b="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3225" y="695325"/>
            <a:ext cx="617855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3725"/>
            <a:ext cx="5588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1" tIns="46440" rIns="92881" bIns="46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1" tIns="46440" rIns="92881" bIns="46440" numCol="1" anchor="b" anchorCtr="0" compatLnSpc="1">
            <a:prstTxWarp prst="textNoShape">
              <a:avLst/>
            </a:prstTxWarp>
          </a:bodyPr>
          <a:lstStyle>
            <a:lvl1pPr defTabSz="928056">
              <a:defRPr sz="1200" b="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1" tIns="46440" rIns="92881" bIns="46440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4EE6A85D-BFC1-D047-80CB-19786368A8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28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6A85D-BFC1-D047-80CB-19786368A82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73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6A85D-BFC1-D047-80CB-19786368A82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81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709d6747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709d67472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6A85D-BFC1-D047-80CB-19786368A82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63992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2469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0546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0658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4998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535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0478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8065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0931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0377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55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1505"/>
            <a:ext cx="8651875" cy="35647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1" y="897975"/>
            <a:ext cx="8651874" cy="3616875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394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2307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57350"/>
            <a:ext cx="4076700" cy="28575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657350"/>
            <a:ext cx="4076700" cy="28575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7648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7481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3906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356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efaul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x-none" dirty="0"/>
              <a:t>Slide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 Oct 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Bolek Wyslouch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57201" y="934141"/>
            <a:ext cx="8226425" cy="3771209"/>
          </a:xfrm>
        </p:spPr>
        <p:txBody>
          <a:bodyPr/>
          <a:lstStyle>
            <a:lvl2pPr>
              <a:defRPr sz="1800" baseline="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x-none" dirty="0"/>
              <a:t>Slide text first level</a:t>
            </a:r>
          </a:p>
          <a:p>
            <a:pPr lvl="1"/>
            <a:r>
              <a:rPr lang="x-none" dirty="0"/>
              <a:t>Slide text second level</a:t>
            </a:r>
          </a:p>
          <a:p>
            <a:pPr lvl="2"/>
            <a:r>
              <a:rPr lang="x-none" dirty="0"/>
              <a:t>Slide text third level</a:t>
            </a:r>
          </a:p>
          <a:p>
            <a:pPr lvl="3"/>
            <a:r>
              <a:rPr lang="x-none" dirty="0"/>
              <a:t>Slide text fourth level</a:t>
            </a:r>
          </a:p>
          <a:p>
            <a:pPr lvl="4"/>
            <a:r>
              <a:rPr lang="x-none" dirty="0"/>
              <a:t>Slide text fifth level</a:t>
            </a:r>
            <a:endParaRPr lang="en-US" dirty="0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56AD7741-D1C0-6FC5-4C0D-76DFDECFC5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40" y="4803218"/>
            <a:ext cx="2042160" cy="2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03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2186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215106" y="4695898"/>
            <a:ext cx="8678863" cy="0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Arial Unicode MS" pitchFamily="34" charset="-128"/>
              <a:ea typeface="+mn-ea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087813" y="2200275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latin typeface="Arial Unicode MS" pitchFamily="34" charset="-128"/>
              <a:ea typeface="+mn-ea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087813" y="2200275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latin typeface="Arial Unicode MS" pitchFamily="34" charset="-128"/>
              <a:ea typeface="+mn-ea"/>
            </a:endParaRP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242094" y="315855"/>
            <a:ext cx="8651875" cy="0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Arial Unicode MS" pitchFamily="34" charset="-128"/>
              <a:ea typeface="+mn-ea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7994651" y="4857750"/>
            <a:ext cx="7477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050" b="0">
              <a:solidFill>
                <a:schemeClr val="tx1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4343401" y="4800600"/>
            <a:ext cx="2917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0">
              <a:solidFill>
                <a:schemeClr val="tx1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4005264" y="4800600"/>
            <a:ext cx="3819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latin typeface="Arial Unicode MS" pitchFamily="34" charset="-128"/>
                <a:ea typeface="+mn-ea"/>
              </a:rPr>
              <a:t>        </a:t>
            </a:r>
            <a:r>
              <a:rPr lang="en-US" sz="900" b="0" dirty="0">
                <a:solidFill>
                  <a:schemeClr val="tx1"/>
                </a:solidFill>
                <a:latin typeface="Arial Unicode MS" pitchFamily="34" charset="-128"/>
                <a:ea typeface="+mn-ea"/>
              </a:rPr>
              <a:t>B.</a:t>
            </a:r>
            <a:r>
              <a:rPr lang="en-US" sz="900" b="0" baseline="0" dirty="0">
                <a:solidFill>
                  <a:schemeClr val="tx1"/>
                </a:solidFill>
                <a:latin typeface="Arial Unicode MS" pitchFamily="34" charset="-128"/>
                <a:ea typeface="+mn-ea"/>
              </a:rPr>
              <a:t> Wyslouch</a:t>
            </a:r>
            <a:r>
              <a:rPr lang="en-US" sz="900" b="0" dirty="0">
                <a:solidFill>
                  <a:schemeClr val="tx1"/>
                </a:solidFill>
                <a:latin typeface="Arial Unicode MS" pitchFamily="34" charset="-128"/>
                <a:ea typeface="+mn-ea"/>
              </a:rPr>
              <a:t>	October 10, 2025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541505"/>
            <a:ext cx="8651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07689" y="4318299"/>
            <a:ext cx="692502" cy="18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 userDrawn="1"/>
        </p:nvSpPr>
        <p:spPr bwMode="auto">
          <a:xfrm>
            <a:off x="7644461" y="4847348"/>
            <a:ext cx="838200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990033"/>
                </a:solidFill>
                <a:latin typeface="Arial Unicode MS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990033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990033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990033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990033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33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33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33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33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2EDF2DB7-F79B-6644-B882-FBBB58B21608}" type="slidenum">
              <a:rPr lang="en-US" sz="900" b="0"/>
              <a:pPr eaLnBrk="1" hangingPunct="1">
                <a:spcBef>
                  <a:spcPct val="50000"/>
                </a:spcBef>
              </a:pPr>
              <a:t>‹#›</a:t>
            </a:fld>
            <a:endParaRPr lang="en-US" sz="900" b="0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461D425-7579-A0B9-EF34-A7F9C04F81B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06" y="4806589"/>
            <a:ext cx="1597790" cy="259284"/>
          </a:xfrm>
          <a:prstGeom prst="rect">
            <a:avLst/>
          </a:prstGeom>
        </p:spPr>
      </p:pic>
      <p:pic>
        <p:nvPicPr>
          <p:cNvPr id="5" name="Picture 2" descr="CMS logo – TikZ.net">
            <a:extLst>
              <a:ext uri="{FF2B5EF4-FFF2-40B4-BE49-F238E27FC236}">
                <a16:creationId xmlns:a16="http://schemas.microsoft.com/office/drawing/2014/main" id="{D7308B4A-786D-A10E-2EF6-352518D45C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982" y="4720602"/>
            <a:ext cx="411308" cy="41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9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61" r:id="rId8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Verdana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Verdana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Verdana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Verdana" pitchFamily="34" charset="0"/>
          <a:ea typeface="ＭＳ Ｐゴシック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ＭＳ Ｐゴシック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ＭＳ Ｐゴシック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31706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9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6C5FAD-1D26-5DBB-2D73-CBE00C1FD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484" y="725520"/>
            <a:ext cx="2955175" cy="38764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6D05E8-C815-254A-5C91-C80F4CDC3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35" y="171069"/>
            <a:ext cx="8655423" cy="630395"/>
          </a:xfrm>
        </p:spPr>
        <p:txBody>
          <a:bodyPr/>
          <a:lstStyle/>
          <a:p>
            <a:r>
              <a:rPr lang="en-US" dirty="0"/>
              <a:t>Overall ETL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D6DF9-477B-851D-443D-A317E5226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942" y="633512"/>
            <a:ext cx="5511023" cy="3876476"/>
          </a:xfrm>
        </p:spPr>
        <p:txBody>
          <a:bodyPr/>
          <a:lstStyle/>
          <a:p>
            <a:r>
              <a:rPr lang="en-US" sz="1400" dirty="0"/>
              <a:t>Two </a:t>
            </a:r>
            <a:r>
              <a:rPr lang="en-US" sz="1400" b="1" dirty="0"/>
              <a:t>End Caps</a:t>
            </a:r>
            <a:r>
              <a:rPr lang="en-US" sz="1400" dirty="0"/>
              <a:t>, each made out of two self-contained </a:t>
            </a:r>
            <a:r>
              <a:rPr lang="en-US" sz="1400" b="1" dirty="0"/>
              <a:t>Half-End Caps (Sides) </a:t>
            </a:r>
          </a:p>
          <a:p>
            <a:r>
              <a:rPr lang="en-US" sz="1400" dirty="0"/>
              <a:t>Each Half-Endcap contains two large Al cooling plates (</a:t>
            </a:r>
            <a:r>
              <a:rPr lang="en-US" sz="1400" b="1" dirty="0"/>
              <a:t>DEEs</a:t>
            </a:r>
            <a:r>
              <a:rPr lang="en-US" sz="1400" dirty="0"/>
              <a:t>) covered with modules and readout/power boards on both sides. Nominal 1.7 sides, ideally 2 sides</a:t>
            </a:r>
          </a:p>
          <a:p>
            <a:r>
              <a:rPr lang="en-US" sz="1400" dirty="0"/>
              <a:t>A </a:t>
            </a:r>
            <a:r>
              <a:rPr lang="en-US" sz="1400" b="1" dirty="0"/>
              <a:t>backplate</a:t>
            </a:r>
            <a:r>
              <a:rPr lang="en-US" sz="1400" dirty="0"/>
              <a:t> holds the cables and patch panels; DEEs attach to it. It forms a tight boundary with HGCAL’s thermal barrier.</a:t>
            </a:r>
          </a:p>
          <a:p>
            <a:r>
              <a:rPr lang="en-US" sz="1400" dirty="0"/>
              <a:t>Each Half-Endcap is thermally insulated from the outside. The </a:t>
            </a:r>
            <a:r>
              <a:rPr lang="en-US" sz="1400" b="1" dirty="0"/>
              <a:t>thermal screen </a:t>
            </a:r>
            <a:r>
              <a:rPr lang="en-US" sz="1400" dirty="0"/>
              <a:t>completes the detector on the  side away from HGCAL</a:t>
            </a:r>
          </a:p>
          <a:p>
            <a:r>
              <a:rPr lang="en-US" sz="1400" dirty="0"/>
              <a:t>Cables leave each half-endcap via the </a:t>
            </a:r>
            <a:r>
              <a:rPr lang="en-US" sz="1400" b="1" dirty="0"/>
              <a:t>Service Channels </a:t>
            </a:r>
            <a:r>
              <a:rPr lang="en-US" sz="1400" dirty="0"/>
              <a:t>on HGCAL</a:t>
            </a:r>
          </a:p>
          <a:p>
            <a:r>
              <a:rPr lang="en-US" sz="1400" dirty="0"/>
              <a:t>The complete “sandwich” needs to fit within 99 mm envelope along the z-axis</a:t>
            </a:r>
          </a:p>
          <a:p>
            <a:r>
              <a:rPr lang="en-US" sz="1400" dirty="0"/>
              <a:t>Both Half-Endcaps are attached to a collar at the center, interfacing to the HGCAL</a:t>
            </a:r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84418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4F66D-DCE2-BAD1-9231-1D6D773F8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0BDC8-166C-0651-280E-299C137294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Responsible for 100% of the mechanical support structure for CMS ETL</a:t>
            </a:r>
          </a:p>
          <a:p>
            <a:r>
              <a:rPr lang="en-US" dirty="0"/>
              <a:t>All work presently funded by DOE NP funded sub-contract from Rice University and DOE HEP via Fermilab as well as some discretionary funds</a:t>
            </a:r>
          </a:p>
          <a:p>
            <a:r>
              <a:rPr lang="en-US" dirty="0"/>
              <a:t>Work is focused at Bates Laboratory and at CERN</a:t>
            </a:r>
          </a:p>
          <a:p>
            <a:pPr lvl="1"/>
            <a:r>
              <a:rPr lang="en-US" dirty="0"/>
              <a:t>Jason Bessuille (~100%), Tricia Smith (~10%), Prajwal </a:t>
            </a:r>
            <a:r>
              <a:rPr lang="en-US" dirty="0" err="1"/>
              <a:t>MohanMurthy</a:t>
            </a:r>
            <a:r>
              <a:rPr lang="en-US" dirty="0"/>
              <a:t> (25%), David Schmid (100%)</a:t>
            </a:r>
          </a:p>
          <a:p>
            <a:r>
              <a:rPr lang="en-US" dirty="0"/>
              <a:t>Expect intense engineering and structure production through most of 2026</a:t>
            </a:r>
          </a:p>
          <a:p>
            <a:r>
              <a:rPr lang="en-US" dirty="0"/>
              <a:t>Starting in 2027, the work shifts to the integration of modules on the mechanical structure</a:t>
            </a:r>
          </a:p>
          <a:p>
            <a:pPr lvl="1"/>
            <a:r>
              <a:rPr lang="en-US" dirty="0"/>
              <a:t>Transition from engineers to postdocs and students. David Schmid in the leading role for ETL</a:t>
            </a:r>
          </a:p>
          <a:p>
            <a:r>
              <a:rPr lang="en-US" dirty="0"/>
              <a:t>2027-2029 integration, testing, etc. </a:t>
            </a:r>
          </a:p>
          <a:p>
            <a:r>
              <a:rPr lang="en-US" dirty="0"/>
              <a:t>Installation in the cavern 1 year before LHC-HI start, presently February 2029 </a:t>
            </a:r>
          </a:p>
        </p:txBody>
      </p:sp>
    </p:spTree>
    <p:extLst>
      <p:ext uri="{BB962C8B-B14F-4D97-AF65-F5344CB8AC3E}">
        <p14:creationId xmlns:p14="http://schemas.microsoft.com/office/powerpoint/2010/main" val="3119363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B3859-DA69-4BE3-1EA4-231C3D5DF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elements, Status as of October 8,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7EEA3-EF73-5E04-7190-79A973CA4C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600" dirty="0"/>
              <a:t>DEEs</a:t>
            </a:r>
          </a:p>
          <a:p>
            <a:pPr lvl="1"/>
            <a:r>
              <a:rPr lang="en-US" sz="1200" dirty="0"/>
              <a:t>Well understood: design, prototype, production steps</a:t>
            </a:r>
          </a:p>
          <a:p>
            <a:pPr lvl="1"/>
            <a:r>
              <a:rPr lang="en-US" sz="1200" dirty="0"/>
              <a:t>Final design still needs to be polished: screw holes, </a:t>
            </a:r>
            <a:r>
              <a:rPr lang="en-US" sz="1200" dirty="0" err="1"/>
              <a:t>etc</a:t>
            </a:r>
            <a:endParaRPr lang="en-US" sz="1200" dirty="0"/>
          </a:p>
          <a:p>
            <a:pPr lvl="1"/>
            <a:r>
              <a:rPr lang="en-US" sz="1200" dirty="0"/>
              <a:t>Working on the solution to bi-metal deformations, not yet final</a:t>
            </a:r>
          </a:p>
          <a:p>
            <a:r>
              <a:rPr lang="en-US" sz="1600" dirty="0"/>
              <a:t>Backplate</a:t>
            </a:r>
          </a:p>
          <a:p>
            <a:pPr lvl="1"/>
            <a:r>
              <a:rPr lang="en-US" sz="1200" dirty="0"/>
              <a:t>In principle, it is understood, but a detailed design is urgently needed. MIT engineer in charge</a:t>
            </a:r>
          </a:p>
          <a:p>
            <a:pPr lvl="1"/>
            <a:r>
              <a:rPr lang="en-US" sz="1200" dirty="0"/>
              <a:t>Mockup to study cable routing and PP0 attachments is being prepared </a:t>
            </a:r>
          </a:p>
          <a:p>
            <a:r>
              <a:rPr lang="en-US" sz="1600" dirty="0"/>
              <a:t>Thermal Screen</a:t>
            </a:r>
          </a:p>
          <a:p>
            <a:pPr lvl="1"/>
            <a:r>
              <a:rPr lang="en-US" sz="1200" dirty="0"/>
              <a:t>Generally understood, good example from HGCAL, but needs final design, thermal evaluation. Several people are looking into this</a:t>
            </a:r>
          </a:p>
          <a:p>
            <a:r>
              <a:rPr lang="en-US" sz="1600" dirty="0"/>
              <a:t>Service Channel</a:t>
            </a:r>
          </a:p>
          <a:p>
            <a:pPr lvl="1"/>
            <a:r>
              <a:rPr lang="en-US" sz="1200" dirty="0"/>
              <a:t>No work recently, it needs to be done, but it should be straightforward</a:t>
            </a:r>
          </a:p>
          <a:p>
            <a:r>
              <a:rPr lang="en-US" sz="1600" dirty="0"/>
              <a:t>Auxiliary Tools</a:t>
            </a:r>
          </a:p>
          <a:p>
            <a:pPr lvl="1"/>
            <a:r>
              <a:rPr lang="en-US" sz="1050" dirty="0"/>
              <a:t>DEE handing tool “Spider” is ready, at CERN</a:t>
            </a:r>
          </a:p>
          <a:p>
            <a:pPr lvl="1"/>
            <a:r>
              <a:rPr lang="en-US" sz="1050" dirty="0"/>
              <a:t>Picture Frames and Rotating Support is at 90% design, lower priority for now</a:t>
            </a:r>
          </a:p>
        </p:txBody>
      </p:sp>
    </p:spTree>
    <p:extLst>
      <p:ext uri="{BB962C8B-B14F-4D97-AF65-F5344CB8AC3E}">
        <p14:creationId xmlns:p14="http://schemas.microsoft.com/office/powerpoint/2010/main" val="3368814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D1054-5D2B-9E25-0C0E-DA094A89A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2" y="464772"/>
            <a:ext cx="8651875" cy="356470"/>
          </a:xfrm>
        </p:spPr>
        <p:txBody>
          <a:bodyPr/>
          <a:lstStyle/>
          <a:p>
            <a:r>
              <a:rPr lang="en-US" dirty="0"/>
              <a:t>Preparation for the Wedge test: @TIF on Tuesday, 22 Sept, 2025</a:t>
            </a:r>
          </a:p>
        </p:txBody>
      </p:sp>
      <p:pic>
        <p:nvPicPr>
          <p:cNvPr id="4" name="Content Placeholder 3" descr="A metal frame with wires and wires&#10;&#10;AI-generated content may be incorrect.">
            <a:extLst>
              <a:ext uri="{FF2B5EF4-FFF2-40B4-BE49-F238E27FC236}">
                <a16:creationId xmlns:a16="http://schemas.microsoft.com/office/drawing/2014/main" id="{7F4CBE7D-B498-8047-573F-BAF763A6F0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117" y="985670"/>
            <a:ext cx="4821766" cy="361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21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214423" y="339799"/>
            <a:ext cx="8651875" cy="3693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</a:pPr>
            <a:r>
              <a:rPr lang="pl-PL" dirty="0" err="1"/>
              <a:t>Modules</a:t>
            </a:r>
            <a:r>
              <a:rPr lang="pl-PL" dirty="0"/>
              <a:t> and Electronics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attached</a:t>
            </a:r>
            <a:r>
              <a:rPr lang="pl-PL" dirty="0"/>
              <a:t> by small M2 </a:t>
            </a:r>
            <a:r>
              <a:rPr lang="pl-PL" dirty="0" err="1"/>
              <a:t>screws</a:t>
            </a:r>
            <a:r>
              <a:rPr lang="pl-PL" dirty="0"/>
              <a:t>: </a:t>
            </a:r>
            <a:r>
              <a:rPr lang="pl-PL" dirty="0" err="1"/>
              <a:t>Positions</a:t>
            </a:r>
            <a:r>
              <a:rPr lang="pl-PL"/>
              <a:t>!</a:t>
            </a:r>
            <a:endParaRPr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C0E8BA-382A-0868-C70B-CA4DA30BAA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076700" cy="2857500"/>
          </a:xfrm>
        </p:spPr>
        <p:txBody>
          <a:bodyPr/>
          <a:lstStyle/>
          <a:p>
            <a:r>
              <a:rPr lang="en" dirty="0"/>
              <a:t>RBF{3,6,7} Locations: Known for all configurations</a:t>
            </a:r>
          </a:p>
          <a:p>
            <a:r>
              <a:rPr lang="en-US" sz="1800" dirty="0">
                <a:solidFill>
                  <a:schemeClr val="dk2"/>
                </a:solidFill>
              </a:rPr>
              <a:t>For example:</a:t>
            </a:r>
          </a:p>
          <a:p>
            <a:pPr lvl="1"/>
            <a:r>
              <a:rPr lang="en-US" dirty="0">
                <a:solidFill>
                  <a:schemeClr val="dk2"/>
                </a:solidFill>
              </a:rPr>
              <a:t>10 x RBF3</a:t>
            </a:r>
          </a:p>
          <a:p>
            <a:pPr lvl="1"/>
            <a:r>
              <a:rPr lang="en-US" dirty="0">
                <a:solidFill>
                  <a:schemeClr val="dk2"/>
                </a:solidFill>
              </a:rPr>
              <a:t>33 x RBF6</a:t>
            </a:r>
          </a:p>
          <a:p>
            <a:pPr lvl="1"/>
            <a:r>
              <a:rPr lang="en-US" dirty="0">
                <a:solidFill>
                  <a:schemeClr val="dk2"/>
                </a:solidFill>
              </a:rPr>
              <a:t>28 x RBF7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1336B42-57B3-5243-DEE2-A21B5D6103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rcRect l="21704" r="20354"/>
          <a:stretch>
            <a:fillRect/>
          </a:stretch>
        </p:blipFill>
        <p:spPr>
          <a:xfrm>
            <a:off x="4706679" y="751367"/>
            <a:ext cx="3815574" cy="3844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60;p14">
            <a:extLst>
              <a:ext uri="{FF2B5EF4-FFF2-40B4-BE49-F238E27FC236}">
                <a16:creationId xmlns:a16="http://schemas.microsoft.com/office/drawing/2014/main" id="{76FD4C38-0AAC-8225-F0A5-C9AD0AB3003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9697" y="2858031"/>
            <a:ext cx="1804893" cy="11424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61D8D0-09C3-9A5F-3C40-5863AFD9E505}"/>
              </a:ext>
            </a:extLst>
          </p:cNvPr>
          <p:cNvSpPr txBox="1"/>
          <p:nvPr/>
        </p:nvSpPr>
        <p:spPr>
          <a:xfrm>
            <a:off x="2120477" y="4032133"/>
            <a:ext cx="220411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 err="1"/>
              <a:t>www.mcmaster.com</a:t>
            </a:r>
            <a:r>
              <a:rPr lang="en-US" sz="1100" dirty="0"/>
              <a:t>/90362A137</a:t>
            </a:r>
          </a:p>
          <a:p>
            <a:r>
              <a:rPr lang="en-US" sz="1100" dirty="0"/>
              <a:t>$5.45 per 100 screws</a:t>
            </a:r>
          </a:p>
          <a:p>
            <a:r>
              <a:rPr lang="en-US" sz="1100" dirty="0"/>
              <a:t>@[30-34] </a:t>
            </a:r>
            <a:r>
              <a:rPr lang="en-US" sz="1100" dirty="0" err="1"/>
              <a:t>N·cm</a:t>
            </a:r>
            <a:endParaRPr lang="en-US" sz="1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6C2F7C-5A74-F051-8E87-E03E5906802D}"/>
              </a:ext>
            </a:extLst>
          </p:cNvPr>
          <p:cNvSpPr txBox="1"/>
          <p:nvPr/>
        </p:nvSpPr>
        <p:spPr>
          <a:xfrm>
            <a:off x="1500814" y="3400163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M2 </a:t>
            </a:r>
            <a:r>
              <a:rPr lang="en-US" dirty="0" err="1"/>
              <a:t>Torx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A9C78F0-26C2-6EE7-5EE0-6673D15CB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870" y="714871"/>
            <a:ext cx="3754137" cy="24743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938EC1-3BAB-B5FA-FFE8-43D807C6F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50" dirty="0"/>
              <a:t>Integration Tools: Spider and Picture Frame</a:t>
            </a:r>
            <a:endParaRPr lang="en-GB" sz="225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0E573D-9F66-3BBD-85EA-0585459625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187" y="1103539"/>
            <a:ext cx="3604363" cy="3223088"/>
          </a:xfrm>
        </p:spPr>
        <p:txBody>
          <a:bodyPr>
            <a:normAutofit fontScale="92500" lnSpcReduction="10000"/>
          </a:bodyPr>
          <a:lstStyle/>
          <a:p>
            <a:r>
              <a:rPr lang="en-US" sz="1400" b="1" dirty="0"/>
              <a:t>Spider frame </a:t>
            </a:r>
            <a:r>
              <a:rPr lang="en-US" sz="1400" dirty="0"/>
              <a:t>functionalities:</a:t>
            </a:r>
          </a:p>
          <a:p>
            <a:pPr lvl="1"/>
            <a:r>
              <a:rPr lang="en-US" dirty="0"/>
              <a:t>Mounting assembled DEEs into the </a:t>
            </a:r>
            <a:r>
              <a:rPr lang="en-US" dirty="0" err="1"/>
              <a:t>Coldbox</a:t>
            </a:r>
            <a:r>
              <a:rPr lang="en-US" dirty="0"/>
              <a:t> for the C6F14 commissioning;</a:t>
            </a:r>
          </a:p>
          <a:p>
            <a:pPr lvl="1"/>
            <a:r>
              <a:rPr lang="en-US" dirty="0"/>
              <a:t>DEE transport from the </a:t>
            </a:r>
            <a:r>
              <a:rPr lang="en-US" dirty="0" err="1"/>
              <a:t>Coldbox</a:t>
            </a:r>
            <a:r>
              <a:rPr lang="en-US" dirty="0"/>
              <a:t> to the back support plate for the final steps of the detector assembly.</a:t>
            </a:r>
          </a:p>
          <a:p>
            <a:pPr lvl="1"/>
            <a:r>
              <a:rPr lang="en-US" b="1" dirty="0"/>
              <a:t>Spider is now at CERN</a:t>
            </a:r>
          </a:p>
          <a:p>
            <a:endParaRPr lang="en-US" sz="1400" b="1" dirty="0"/>
          </a:p>
          <a:p>
            <a:r>
              <a:rPr lang="en-US" sz="1400" b="1" dirty="0"/>
              <a:t>Picture frame </a:t>
            </a:r>
            <a:r>
              <a:rPr lang="en-US" sz="1400" dirty="0"/>
              <a:t>is designed to ensure a reliable:</a:t>
            </a:r>
          </a:p>
          <a:p>
            <a:pPr lvl="1"/>
            <a:r>
              <a:rPr lang="en-US" dirty="0"/>
              <a:t>DEE shipment before the detector assembly;</a:t>
            </a:r>
          </a:p>
          <a:p>
            <a:pPr lvl="1"/>
            <a:r>
              <a:rPr lang="en-US" dirty="0"/>
              <a:t>Dee storage after having mounted electronics before cold commissioning.</a:t>
            </a:r>
          </a:p>
          <a:p>
            <a:pPr lvl="1"/>
            <a:r>
              <a:rPr lang="en-US" dirty="0"/>
              <a:t>We will produce Picture Frame(s) later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42EBB4-AC08-296C-672E-554D5566DD4E}"/>
              </a:ext>
            </a:extLst>
          </p:cNvPr>
          <p:cNvSpPr txBox="1"/>
          <p:nvPr/>
        </p:nvSpPr>
        <p:spPr>
          <a:xfrm>
            <a:off x="7482335" y="1083948"/>
            <a:ext cx="1398140" cy="2308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900" dirty="0"/>
              <a:t>Spider frame: transport</a:t>
            </a:r>
          </a:p>
        </p:txBody>
      </p:sp>
      <p:pic>
        <p:nvPicPr>
          <p:cNvPr id="4" name="Picture 3" descr="A metal frame on a table&#10;&#10;AI-generated content may be incorrect.">
            <a:extLst>
              <a:ext uri="{FF2B5EF4-FFF2-40B4-BE49-F238E27FC236}">
                <a16:creationId xmlns:a16="http://schemas.microsoft.com/office/drawing/2014/main" id="{978E229C-4BB9-A1CD-95DD-F858B08939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157" y="2774764"/>
            <a:ext cx="2506056" cy="188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31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3F8F6-E450-4387-B1EB-68F0B2CDF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743" y="411775"/>
            <a:ext cx="7103253" cy="5727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Picture Frame on a rotator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07B75D2-C288-4BE6-BAB1-0707D553D9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3037" y="1335968"/>
            <a:ext cx="4018667" cy="326350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B7A916-64AA-4E51-95FB-7BB684441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676CA8-78B4-4358-AAB8-21A49344C62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02952"/>
      </p:ext>
    </p:extLst>
  </p:cSld>
  <p:clrMapOvr>
    <a:masterClrMapping/>
  </p:clrMapOvr>
</p:sld>
</file>

<file path=ppt/theme/theme1.xml><?xml version="1.0" encoding="utf-8"?>
<a:theme xmlns:a="http://schemas.openxmlformats.org/drawingml/2006/main" name="MIT Laser">
  <a:themeElements>
    <a:clrScheme name="Custom 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FF8000"/>
      </a:accent2>
      <a:accent3>
        <a:srgbClr val="FFFF00"/>
      </a:accent3>
      <a:accent4>
        <a:srgbClr val="00FF00"/>
      </a:accent4>
      <a:accent5>
        <a:srgbClr val="0000FF"/>
      </a:accent5>
      <a:accent6>
        <a:srgbClr val="800080"/>
      </a:accent6>
      <a:hlink>
        <a:srgbClr val="CCCCFF"/>
      </a:hlink>
      <a:folHlink>
        <a:srgbClr val="B2B2B2"/>
      </a:folHlink>
    </a:clrScheme>
    <a:fontScheme name="MIT Laser">
      <a:majorFont>
        <a:latin typeface="Verdana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990033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990033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MIT Las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T Las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T Las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T Las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T Las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T Las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T Las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14575</TotalTime>
  <Words>567</Words>
  <Application>Microsoft Macintosh PowerPoint</Application>
  <PresentationFormat>On-screen Show (16:9)</PresentationFormat>
  <Paragraphs>60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 Unicode MS</vt:lpstr>
      <vt:lpstr>Arial</vt:lpstr>
      <vt:lpstr>Times New Roman</vt:lpstr>
      <vt:lpstr>Verdana</vt:lpstr>
      <vt:lpstr>MIT Laser</vt:lpstr>
      <vt:lpstr>Simple Light</vt:lpstr>
      <vt:lpstr>Overall ETL structure</vt:lpstr>
      <vt:lpstr>MIT responsibilities</vt:lpstr>
      <vt:lpstr>Mechanical elements, Status as of October 8, 2025</vt:lpstr>
      <vt:lpstr>Preparation for the Wedge test: @TIF on Tuesday, 22 Sept, 2025</vt:lpstr>
      <vt:lpstr>Modules and Electronics are attached by small M2 screws: Positions!</vt:lpstr>
      <vt:lpstr>Integration Tools: Spider and Picture Frame</vt:lpstr>
      <vt:lpstr>Picture Frame on a rotator</vt:lpstr>
    </vt:vector>
  </TitlesOfParts>
  <Company>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successes</dc:title>
  <dc:creator>milner</dc:creator>
  <cp:lastModifiedBy>Boleslaw Wyslouch</cp:lastModifiedBy>
  <cp:revision>937</cp:revision>
  <cp:lastPrinted>2014-02-10T12:47:02Z</cp:lastPrinted>
  <dcterms:created xsi:type="dcterms:W3CDTF">2006-09-06T13:33:54Z</dcterms:created>
  <dcterms:modified xsi:type="dcterms:W3CDTF">2025-10-09T20:17:49Z</dcterms:modified>
</cp:coreProperties>
</file>