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3" r:id="rId2"/>
    <p:sldId id="55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72" autoAdjust="0"/>
    <p:restoredTop sz="94637" autoAdjust="0"/>
  </p:normalViewPr>
  <p:slideViewPr>
    <p:cSldViewPr snapToGrid="0" showGuides="1">
      <p:cViewPr varScale="1">
        <p:scale>
          <a:sx n="123" d="100"/>
          <a:sy n="123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2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6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4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6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56BC-CD02-4360-AED2-AEB6CADDF23C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C658-6080-F6BF-476F-CCCEFB62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6C3C164F-0E6D-13F8-8C5C-91FE74EFEA8A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Stefano - 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73FAD-841C-379D-FE84-EF3B9189C7DD}"/>
              </a:ext>
            </a:extLst>
          </p:cNvPr>
          <p:cNvSpPr txBox="1"/>
          <p:nvPr/>
        </p:nvSpPr>
        <p:spPr>
          <a:xfrm>
            <a:off x="457199" y="914400"/>
            <a:ext cx="1151649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TWEPP Proceeding 	</a:t>
            </a:r>
            <a:r>
              <a:rPr lang="en-US" sz="2000" dirty="0"/>
              <a:t>waiting for JINST comments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Mosaix</a:t>
            </a:r>
            <a:r>
              <a:rPr lang="en-US" sz="2000" b="1" dirty="0"/>
              <a:t> Probe Card	</a:t>
            </a:r>
            <a:r>
              <a:rPr lang="en-US" sz="2000" dirty="0"/>
              <a:t>mechanical concept validated by MPI – waiting for the design</a:t>
            </a:r>
            <a:br>
              <a:rPr lang="en-US" sz="2000" dirty="0"/>
            </a:br>
            <a:r>
              <a:rPr lang="en-US" sz="2000" dirty="0"/>
              <a:t>			previous design are locked – cannot extract different formats for Ansys simulations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SVT SW		</a:t>
            </a:r>
            <a:r>
              <a:rPr lang="en-US" sz="2000" dirty="0"/>
              <a:t>Work on WP agent in progress:</a:t>
            </a:r>
            <a:br>
              <a:rPr lang="en-US" sz="2000" dirty="0"/>
            </a:br>
            <a:r>
              <a:rPr lang="en-US" sz="2000" dirty="0"/>
              <a:t>			Global wafer maps completed – to be compared/merged with Yasser version</a:t>
            </a:r>
            <a:br>
              <a:rPr lang="en-US" sz="2000" dirty="0"/>
            </a:br>
            <a:r>
              <a:rPr lang="en-US" sz="2000" dirty="0"/>
              <a:t>			WIP: link with SENTIO maps to store global ASIC identifiers after testing</a:t>
            </a:r>
          </a:p>
          <a:p>
            <a:endParaRPr lang="en-US" sz="2000" dirty="0"/>
          </a:p>
          <a:p>
            <a:pPr lvl="4"/>
            <a:r>
              <a:rPr lang="en-US" sz="2000" dirty="0"/>
              <a:t>	Most of the </a:t>
            </a:r>
            <a:r>
              <a:rPr lang="en-US" sz="2000" dirty="0" err="1"/>
              <a:t>WPAgent</a:t>
            </a:r>
            <a:r>
              <a:rPr lang="en-US" sz="2000" dirty="0"/>
              <a:t> functionalities tested with Angelina successfully</a:t>
            </a:r>
            <a:br>
              <a:rPr lang="en-US" sz="2000" dirty="0"/>
            </a:br>
            <a:r>
              <a:rPr lang="en-US" sz="2000" dirty="0"/>
              <a:t>	The core functionalities for the operation of the machine are there</a:t>
            </a:r>
            <a:br>
              <a:rPr lang="en-US" sz="2000" dirty="0"/>
            </a:br>
            <a:r>
              <a:rPr lang="en-US" sz="2000" dirty="0"/>
              <a:t>	Work is still needed to:</a:t>
            </a:r>
            <a:br>
              <a:rPr lang="en-US" sz="2000" dirty="0"/>
            </a:br>
            <a:r>
              <a:rPr lang="en-US" sz="2000" dirty="0"/>
              <a:t>	solve rare timeouts errors / compatibility with UI / sequence of operations for UI</a:t>
            </a:r>
          </a:p>
          <a:p>
            <a:pPr lvl="4"/>
            <a:r>
              <a:rPr lang="en-US" sz="2000" dirty="0"/>
              <a:t>	</a:t>
            </a:r>
          </a:p>
          <a:p>
            <a:r>
              <a:rPr lang="en-US" sz="2000" dirty="0"/>
              <a:t>First draft design and simulation for the aluminum structures proposed by Gregor is ongoing,</a:t>
            </a:r>
          </a:p>
          <a:p>
            <a:r>
              <a:rPr lang="en-US" sz="2000" dirty="0"/>
              <a:t>It would be good to understand if it is doable to glue the aluminum layer on a 1 layer PCB + </a:t>
            </a:r>
            <a:r>
              <a:rPr lang="en-US" sz="2000" dirty="0" err="1"/>
              <a:t>wirebond</a:t>
            </a:r>
            <a:br>
              <a:rPr lang="en-US" sz="2000" dirty="0"/>
            </a:br>
            <a:r>
              <a:rPr lang="en-US" sz="2000" dirty="0"/>
              <a:t>…</a:t>
            </a:r>
            <a:r>
              <a:rPr lang="en-US" sz="2000" b="1" i="1" dirty="0"/>
              <a:t>guaranteeing perfect planarity </a:t>
            </a:r>
          </a:p>
          <a:p>
            <a:r>
              <a:rPr lang="en-US" sz="2000" dirty="0"/>
              <a:t>(thickness of the glue layer to be understood… a chat with Rui would be useful)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372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AE84E-7D53-BA2A-AE49-7BC2B031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7DECDE29-E012-4B24-97FC-285C0C88174D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Stefano - 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85CD20-9A05-8474-2B3B-CBF828D4FB95}"/>
              </a:ext>
            </a:extLst>
          </p:cNvPr>
          <p:cNvSpPr txBox="1"/>
          <p:nvPr/>
        </p:nvSpPr>
        <p:spPr>
          <a:xfrm>
            <a:off x="457199" y="914400"/>
            <a:ext cx="11516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Aluminum structure is laser etched on a dielectric, guaranteeing good planarity and fine pitch structures,</a:t>
            </a:r>
          </a:p>
          <a:p>
            <a:r>
              <a:rPr lang="en-US" sz="2000" dirty="0"/>
              <a:t>but, for 10Gb/s diff pair signals a GND reference layer is needed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543A80-095C-5FA9-E73F-86CD4BDB829B}"/>
              </a:ext>
            </a:extLst>
          </p:cNvPr>
          <p:cNvSpPr/>
          <p:nvPr/>
        </p:nvSpPr>
        <p:spPr>
          <a:xfrm>
            <a:off x="457199" y="1956408"/>
            <a:ext cx="32004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1F8026-08B5-A0C8-62FD-4A64A8A7189E}"/>
              </a:ext>
            </a:extLst>
          </p:cNvPr>
          <p:cNvSpPr/>
          <p:nvPr/>
        </p:nvSpPr>
        <p:spPr>
          <a:xfrm>
            <a:off x="457199" y="1806267"/>
            <a:ext cx="3200400" cy="1371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84B1DD-CD2B-05F3-711B-6156C9BF7FA4}"/>
              </a:ext>
            </a:extLst>
          </p:cNvPr>
          <p:cNvSpPr/>
          <p:nvPr/>
        </p:nvSpPr>
        <p:spPr>
          <a:xfrm>
            <a:off x="457199" y="4416477"/>
            <a:ext cx="36576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29FE8-ACC3-554B-85F8-52DEF5184DEF}"/>
              </a:ext>
            </a:extLst>
          </p:cNvPr>
          <p:cNvSpPr/>
          <p:nvPr/>
        </p:nvSpPr>
        <p:spPr>
          <a:xfrm>
            <a:off x="457199" y="4266336"/>
            <a:ext cx="3657600" cy="1371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64EBA4-1BAC-DAB6-4718-A55367ACAD78}"/>
              </a:ext>
            </a:extLst>
          </p:cNvPr>
          <p:cNvSpPr/>
          <p:nvPr/>
        </p:nvSpPr>
        <p:spPr>
          <a:xfrm>
            <a:off x="457199" y="3443642"/>
            <a:ext cx="32004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3708E8-7CD9-FB16-F5BF-E91BED24F497}"/>
              </a:ext>
            </a:extLst>
          </p:cNvPr>
          <p:cNvSpPr/>
          <p:nvPr/>
        </p:nvSpPr>
        <p:spPr>
          <a:xfrm>
            <a:off x="457199" y="3293501"/>
            <a:ext cx="3200400" cy="13716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32BBC6-B97B-E28D-68D6-D1CE81D7BD55}"/>
              </a:ext>
            </a:extLst>
          </p:cNvPr>
          <p:cNvSpPr txBox="1"/>
          <p:nvPr/>
        </p:nvSpPr>
        <p:spPr>
          <a:xfrm>
            <a:off x="3730747" y="1684088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aluminum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4AD524-2B4B-D385-5C97-E7828F0DAF98}"/>
              </a:ext>
            </a:extLst>
          </p:cNvPr>
          <p:cNvSpPr txBox="1"/>
          <p:nvPr/>
        </p:nvSpPr>
        <p:spPr>
          <a:xfrm>
            <a:off x="3770949" y="1994320"/>
            <a:ext cx="105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substrate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5943D4-DC9B-8A30-CE45-0E652382B429}"/>
              </a:ext>
            </a:extLst>
          </p:cNvPr>
          <p:cNvSpPr txBox="1"/>
          <p:nvPr/>
        </p:nvSpPr>
        <p:spPr>
          <a:xfrm>
            <a:off x="4230991" y="4194113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Copper + ENIG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FD64A5-5B2E-AB04-6D02-D7062A3DBEA4}"/>
              </a:ext>
            </a:extLst>
          </p:cNvPr>
          <p:cNvSpPr txBox="1"/>
          <p:nvPr/>
        </p:nvSpPr>
        <p:spPr>
          <a:xfrm>
            <a:off x="4271193" y="4504345"/>
            <a:ext cx="105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substrate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2C0A92-7D7A-A8B7-4ACF-9E06E5493AF8}"/>
              </a:ext>
            </a:extLst>
          </p:cNvPr>
          <p:cNvSpPr txBox="1"/>
          <p:nvPr/>
        </p:nvSpPr>
        <p:spPr>
          <a:xfrm>
            <a:off x="740878" y="3929700"/>
            <a:ext cx="2335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Glue … planarity? Thickness?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68726FF-F33E-975C-D5AD-24083AEBB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480" y="1622286"/>
            <a:ext cx="4643970" cy="350334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729AB0B-3ECD-1D88-1C6B-718E665A860B}"/>
              </a:ext>
            </a:extLst>
          </p:cNvPr>
          <p:cNvSpPr txBox="1"/>
          <p:nvPr/>
        </p:nvSpPr>
        <p:spPr>
          <a:xfrm>
            <a:off x="7004382" y="5304559"/>
            <a:ext cx="41599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NKF7 Loopback length: ~ 0.6mm</a:t>
            </a:r>
            <a:br>
              <a:rPr lang="en-US" sz="1600" dirty="0"/>
            </a:br>
            <a:r>
              <a:rPr lang="en-US" sz="1600" dirty="0"/>
              <a:t>… order of magnitude of the needles length</a:t>
            </a:r>
            <a:br>
              <a:rPr lang="en-US" sz="1600" dirty="0"/>
            </a:br>
            <a:r>
              <a:rPr lang="en-US" sz="1600" dirty="0"/>
              <a:t>possibly it might work without reference plane?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6388AB-1696-243E-73DF-AABFF3FD64AC}"/>
              </a:ext>
            </a:extLst>
          </p:cNvPr>
          <p:cNvSpPr txBox="1"/>
          <p:nvPr/>
        </p:nvSpPr>
        <p:spPr>
          <a:xfrm>
            <a:off x="457199" y="5191386"/>
            <a:ext cx="72944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Proposal:</a:t>
            </a:r>
            <a:br>
              <a:rPr lang="en-US" dirty="0"/>
            </a:br>
            <a:r>
              <a:rPr lang="en-US" dirty="0"/>
              <a:t>Complete the design by next week and ask for quotations then: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Testing 1) with the loopback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Testing 2) for the individual diff pair test</a:t>
            </a:r>
            <a:br>
              <a:rPr lang="en-US" dirty="0"/>
            </a:br>
            <a:r>
              <a:rPr lang="en-US" dirty="0"/>
              <a:t>glue – </a:t>
            </a:r>
            <a:r>
              <a:rPr lang="en-US" dirty="0" err="1"/>
              <a:t>wirebonding</a:t>
            </a:r>
            <a:r>
              <a:rPr lang="en-US" dirty="0"/>
              <a:t> -&gt; longer time and higher risk to damage the needles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0B959BD3-E200-97C6-7366-C41D13EDE098}"/>
              </a:ext>
            </a:extLst>
          </p:cNvPr>
          <p:cNvSpPr/>
          <p:nvPr/>
        </p:nvSpPr>
        <p:spPr>
          <a:xfrm>
            <a:off x="3449782" y="2973832"/>
            <a:ext cx="457200" cy="1255268"/>
          </a:xfrm>
          <a:custGeom>
            <a:avLst/>
            <a:gdLst>
              <a:gd name="connsiteX0" fmla="*/ 0 w 457200"/>
              <a:gd name="connsiteY0" fmla="*/ 236959 h 1255268"/>
              <a:gd name="connsiteX1" fmla="*/ 374073 w 457200"/>
              <a:gd name="connsiteY1" fmla="*/ 70704 h 1255268"/>
              <a:gd name="connsiteX2" fmla="*/ 457200 w 457200"/>
              <a:gd name="connsiteY2" fmla="*/ 1255268 h 125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1255268">
                <a:moveTo>
                  <a:pt x="0" y="236959"/>
                </a:moveTo>
                <a:cubicBezTo>
                  <a:pt x="148936" y="68972"/>
                  <a:pt x="297873" y="-99014"/>
                  <a:pt x="374073" y="70704"/>
                </a:cubicBezTo>
                <a:cubicBezTo>
                  <a:pt x="450273" y="240422"/>
                  <a:pt x="453736" y="747845"/>
                  <a:pt x="457200" y="1255268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2DBC968-5CE0-500C-BFC2-CB91D03FAFAE}"/>
              </a:ext>
            </a:extLst>
          </p:cNvPr>
          <p:cNvSpPr txBox="1"/>
          <p:nvPr/>
        </p:nvSpPr>
        <p:spPr>
          <a:xfrm>
            <a:off x="139690" y="1983195"/>
            <a:ext cx="48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019D886-A2B4-00D4-962E-27B834E6F0B9}"/>
              </a:ext>
            </a:extLst>
          </p:cNvPr>
          <p:cNvSpPr txBox="1"/>
          <p:nvPr/>
        </p:nvSpPr>
        <p:spPr>
          <a:xfrm>
            <a:off x="139690" y="3487576"/>
            <a:ext cx="48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6797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17020</TotalTime>
  <Words>313</Words>
  <Application>Microsoft Macintosh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DCDC – Mechanical tests</dc:title>
  <dc:creator>Stefano Caregari</dc:creator>
  <cp:lastModifiedBy>Stefano Caregari</cp:lastModifiedBy>
  <cp:revision>854</cp:revision>
  <dcterms:created xsi:type="dcterms:W3CDTF">2022-01-18T08:58:19Z</dcterms:created>
  <dcterms:modified xsi:type="dcterms:W3CDTF">2025-12-04T10:05:51Z</dcterms:modified>
</cp:coreProperties>
</file>