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3"/>
  </p:notesMasterIdLst>
  <p:handoutMasterIdLst>
    <p:handoutMasterId r:id="rId34"/>
  </p:handoutMasterIdLst>
  <p:sldIdLst>
    <p:sldId id="339" r:id="rId2"/>
    <p:sldId id="287" r:id="rId3"/>
    <p:sldId id="268" r:id="rId4"/>
    <p:sldId id="269" r:id="rId5"/>
    <p:sldId id="341" r:id="rId6"/>
    <p:sldId id="356" r:id="rId7"/>
    <p:sldId id="309" r:id="rId8"/>
    <p:sldId id="305" r:id="rId9"/>
    <p:sldId id="306" r:id="rId10"/>
    <p:sldId id="317" r:id="rId11"/>
    <p:sldId id="319" r:id="rId12"/>
    <p:sldId id="345" r:id="rId13"/>
    <p:sldId id="331" r:id="rId14"/>
    <p:sldId id="333" r:id="rId15"/>
    <p:sldId id="336" r:id="rId16"/>
    <p:sldId id="307" r:id="rId17"/>
    <p:sldId id="357" r:id="rId18"/>
    <p:sldId id="335" r:id="rId19"/>
    <p:sldId id="337" r:id="rId20"/>
    <p:sldId id="342" r:id="rId21"/>
    <p:sldId id="347" r:id="rId22"/>
    <p:sldId id="359" r:id="rId23"/>
    <p:sldId id="266" r:id="rId24"/>
    <p:sldId id="291" r:id="rId25"/>
    <p:sldId id="312" r:id="rId26"/>
    <p:sldId id="292" r:id="rId27"/>
    <p:sldId id="346" r:id="rId28"/>
    <p:sldId id="344" r:id="rId29"/>
    <p:sldId id="354" r:id="rId30"/>
    <p:sldId id="355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008"/>
    <a:srgbClr val="B900DE"/>
    <a:srgbClr val="0D01FF"/>
    <a:srgbClr val="E20000"/>
    <a:srgbClr val="3333B2"/>
    <a:srgbClr val="D600E6"/>
    <a:srgbClr val="FF33CC"/>
    <a:srgbClr val="01A1E6"/>
    <a:srgbClr val="02A0E4"/>
    <a:srgbClr val="01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0" y="2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01D867-04C5-AA01-2D31-491406662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83169-6D7C-244D-A4AB-EB69E15051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20A1C-55CD-4AA7-9E0D-63E30E51DF06}" type="datetimeFigureOut">
              <a:rPr lang="en-AU" smtClean="0"/>
              <a:t>20/05/2026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6302A-FD44-96B6-83C6-5D49E94DE3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854A-9A40-0C46-6356-4018038DCF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6FB00-75B3-452A-8BE9-68A10A5796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2691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EE1D0-1F80-4732-94DA-EBBD5EBDEAC3}" type="datetimeFigureOut">
              <a:rPr lang="en-AU" smtClean="0"/>
              <a:t>20/05/2026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F81F0-90B8-4F7F-B032-321FB57BF3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0042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2DF7-6D3B-B284-D425-F47024423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DBDF8-3478-2097-7CE5-D0D466E6D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77715-B02A-F5A0-97D8-5C59F1BEA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37C7-FFE5-41D9-AAE3-A61E38CC470D}" type="datetime1">
              <a:rPr lang="en-AU" smtClean="0"/>
              <a:t>20/05/2026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05F0C-2E21-ECD0-E613-2023332B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B487-1F89-7D08-EB4A-2C5DEF55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37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E5AD-56E9-9A31-CF7E-5EE21C7F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37F9B-6576-D395-3EEF-DF4603520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A54B-D963-25C2-7C1A-C8179007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ABFD-1BF8-40B1-888A-BA212F97434C}" type="datetime1">
              <a:rPr lang="en-AU" smtClean="0"/>
              <a:t>20/05/2026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CA148-3179-103B-106D-99909C55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452D-5A98-A15F-8DDE-23685F6D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64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58FB1-4294-D3BD-187B-F9354BB0D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0EBBD-A48C-5D4E-3DDD-9D55D2B3D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D5752-F0E7-B37F-B6BE-64BA57EE7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BD76B-021C-4A36-98B3-98EA57F28011}" type="datetime1">
              <a:rPr lang="en-AU" smtClean="0"/>
              <a:t>20/05/2026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FFA5-B3BB-6AF4-ECFE-FBD644FC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CB70-303E-2CED-1130-19E18D0A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059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DBD0-C57C-EF13-085E-FBCFFB27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3C38-67D6-3AA5-126E-A548F6E1D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2AC1-40F0-0AA2-D28A-9715CC63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82C6-5105-401B-B5E5-15E29FFD463A}" type="datetime1">
              <a:rPr lang="en-AU" smtClean="0"/>
              <a:t>20/05/2026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46933-3956-988A-79C6-F2707DEF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0F201-C089-B1C0-691E-20E487D6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015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8F48-7CCA-6954-EFF1-AD53857A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A4B64-3057-2149-FAF2-C8F1289B3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64AAB-4640-4B6D-8C7E-8424E266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9E8D-7701-4154-8CEE-2344C6C5402F}" type="datetime1">
              <a:rPr lang="en-AU" smtClean="0"/>
              <a:t>20/05/2026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CF69A-C713-F739-B176-3C904625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A769-25E7-4398-4CD3-4FEA841C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08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9E55-0A4D-FE12-3334-8A09FCD4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FB8F7-9C48-713F-B459-50D40A126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CDBBB-60C8-9F42-A9F3-D780A8A1D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B4249-D49C-D30C-3E5C-901809F2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4A37-0DFB-4138-BAEB-0B3F5EC8421F}" type="datetime1">
              <a:rPr lang="en-AU" smtClean="0"/>
              <a:t>20/05/2026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038CA-DE14-9796-9629-2C9129AD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84939-7F43-6C9A-1636-86118B08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05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9186-245E-2399-4BAF-D433E7A8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68D3C-426C-F7F3-8912-0345E25F1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96558-4ED6-9B83-C17E-7C51BF6B0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156E3-29E7-5FDB-B619-8FC183445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A9E84-BE0F-ED8D-EB05-80CF3A7E2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1FC76-6065-2F58-8988-C7BC7C98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4DA4-7ADC-4D14-BFEA-83304241E310}" type="datetime1">
              <a:rPr lang="en-AU" smtClean="0"/>
              <a:t>20/05/2026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499CE-33A0-B8E0-6EE1-BD67E5A9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04A23-A6D9-AAC5-1C93-7369E59A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1160-CD14-3AC8-8BAF-CD5C20E5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3810C-4BB9-FBA5-7AAF-64E60A1A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2BF4-EC24-4745-AC0D-2543833AF7AE}" type="datetime1">
              <a:rPr lang="en-AU" smtClean="0"/>
              <a:t>20/05/2026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C3904-4DF1-0CD8-352E-EE0DBD6A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DF54F-EEF6-7114-7A60-35BD5676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017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7D4B61-9DC0-2D22-53C1-66E31EB8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A581-320A-47DA-9F43-4DC2F8947A6B}" type="datetime1">
              <a:rPr lang="en-AU" smtClean="0"/>
              <a:t>20/05/2026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CC05C-93AF-634E-CBB5-8A98A289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1B9AE-4E72-6B8A-7D1D-CEF5154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835" y="6538365"/>
            <a:ext cx="2743200" cy="3034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F86119-5094-4101-8CD6-33EEC4AEDD0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BD23A-8E6F-7E72-2C53-6167A9CE35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15285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46B4-0932-9505-073B-3CFBDD9A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11448-1AAB-6291-3A8B-FB6E7C18E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8346E-E037-808A-440D-BA2E5CB1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1A58E-1F21-A2C8-BDB1-A219A077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8F-9BC0-4086-959A-1B0707BE74F2}" type="datetime1">
              <a:rPr lang="en-AU" smtClean="0"/>
              <a:t>20/05/2026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2609D-EBCF-4AE4-5235-421E35C0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C8106-0163-DE8C-F02D-A46DFC9C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896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6E3F-55E1-A1B2-23F1-1702FB8A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35485-AA33-C15E-9C19-9C9CB55E0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D339E-B364-A48C-82F4-BAB86BF5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3A063-AE77-03CF-4475-8C4285D6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FD34-0C01-4F80-84A0-F8136C153EFF}" type="datetime1">
              <a:rPr lang="en-AU" smtClean="0"/>
              <a:t>20/05/2026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DFE78-CF7D-4196-AD2F-3B88D259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2AA8C-9AD1-6150-A3ED-2CC5E5B2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60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4950C-8262-262C-2E33-E1E59AE5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B333-70F5-6787-EA2E-2E8C3C72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E221A-EB94-E709-8DBA-8AD3E3A49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D310-A6DE-4F42-99EE-7A932E154CE8}" type="datetime1">
              <a:rPr lang="en-AU" smtClean="0"/>
              <a:t>20/05/2026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A6F5F-ABE0-BBB6-3397-C93EAAA9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33744-B93B-09EF-5116-8FF4C02A2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00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10.034516" TargetMode="External"/><Relationship Id="rId3" Type="http://schemas.openxmlformats.org/officeDocument/2006/relationships/hyperlink" Target="https://doi.org/10.48550/arXiv.2405.10670" TargetMode="Externa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doi.org/10.1103/PhysRevD.111.034508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doi.org/10.48550/arXiv.2411.19446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9.png"/><Relationship Id="rId4" Type="http://schemas.openxmlformats.org/officeDocument/2006/relationships/image" Target="../media/image49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8.png"/><Relationship Id="rId7" Type="http://schemas.openxmlformats.org/officeDocument/2006/relationships/image" Target="../media/image8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8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4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8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48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3.png"/><Relationship Id="rId7" Type="http://schemas.openxmlformats.org/officeDocument/2006/relationships/image" Target="../media/image121.png"/><Relationship Id="rId12" Type="http://schemas.openxmlformats.org/officeDocument/2006/relationships/image" Target="../media/image161.png"/><Relationship Id="rId2" Type="http://schemas.openxmlformats.org/officeDocument/2006/relationships/image" Target="../media/image152.pn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60.png"/><Relationship Id="rId5" Type="http://schemas.openxmlformats.org/officeDocument/2006/relationships/image" Target="../media/image155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D34109B-80A5-A99F-862B-208020ED5495}"/>
              </a:ext>
            </a:extLst>
          </p:cNvPr>
          <p:cNvSpPr txBox="1"/>
          <p:nvPr/>
        </p:nvSpPr>
        <p:spPr>
          <a:xfrm>
            <a:off x="639115" y="4728264"/>
            <a:ext cx="7578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0" i="0" dirty="0">
                <a:solidFill>
                  <a:srgbClr val="3333B2"/>
                </a:solidFill>
                <a:effectLst/>
              </a:rPr>
              <a:t>Phys. Rev. D </a:t>
            </a:r>
            <a:r>
              <a:rPr lang="en-AU" sz="2400" b="1" i="0" dirty="0">
                <a:solidFill>
                  <a:srgbClr val="3333B2"/>
                </a:solidFill>
                <a:effectLst/>
              </a:rPr>
              <a:t>110</a:t>
            </a:r>
            <a:r>
              <a:rPr lang="en-AU" sz="2400" i="0" dirty="0">
                <a:solidFill>
                  <a:srgbClr val="3333B2"/>
                </a:solidFill>
                <a:effectLst/>
              </a:rPr>
              <a:t>,</a:t>
            </a:r>
            <a:r>
              <a:rPr lang="en-AU" sz="2400" b="0" i="0" dirty="0">
                <a:solidFill>
                  <a:srgbClr val="3333B2"/>
                </a:solidFill>
                <a:effectLst/>
              </a:rPr>
              <a:t> 034516 (2024)</a:t>
            </a:r>
            <a:r>
              <a:rPr lang="en-AU" sz="24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AU" sz="2400" dirty="0">
                <a:solidFill>
                  <a:srgbClr val="3333B2"/>
                </a:solidFill>
              </a:rPr>
              <a:t>arXiv:2405.10670 [hep-</a:t>
            </a:r>
            <a:r>
              <a:rPr lang="en-AU" sz="2400" dirty="0" err="1">
                <a:solidFill>
                  <a:srgbClr val="3333B2"/>
                </a:solidFill>
              </a:rPr>
              <a:t>lat</a:t>
            </a:r>
            <a:r>
              <a:rPr lang="en-AU" sz="2400" dirty="0">
                <a:solidFill>
                  <a:srgbClr val="3333B2"/>
                </a:solidFill>
              </a:rPr>
              <a:t>]</a:t>
            </a: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993437D0-2DE6-D660-0E19-CB713773DBF3}"/>
              </a:ext>
            </a:extLst>
          </p:cNvPr>
          <p:cNvSpPr/>
          <p:nvPr/>
        </p:nvSpPr>
        <p:spPr>
          <a:xfrm>
            <a:off x="4780199" y="4728263"/>
            <a:ext cx="3347014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4FC75-257D-D8DB-872E-9F49E371FBE2}"/>
              </a:ext>
            </a:extLst>
          </p:cNvPr>
          <p:cNvSpPr txBox="1"/>
          <p:nvPr/>
        </p:nvSpPr>
        <p:spPr>
          <a:xfrm>
            <a:off x="635899" y="2629603"/>
            <a:ext cx="25081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AU" sz="2800" dirty="0">
                <a:solidFill>
                  <a:srgbClr val="3333B2"/>
                </a:solidFill>
              </a:rPr>
              <a:t>Jackson Mickley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BD99C8-55D1-7C90-3C1F-B4F0EE8343B2}"/>
              </a:ext>
            </a:extLst>
          </p:cNvPr>
          <p:cNvCxnSpPr>
            <a:cxnSpLocks/>
          </p:cNvCxnSpPr>
          <p:nvPr/>
        </p:nvCxnSpPr>
        <p:spPr>
          <a:xfrm>
            <a:off x="635900" y="2634581"/>
            <a:ext cx="109201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989DA8D4-B98D-BD28-8F6E-2879C30F51D5}"/>
              </a:ext>
            </a:extLst>
          </p:cNvPr>
          <p:cNvSpPr txBox="1">
            <a:spLocks/>
          </p:cNvSpPr>
          <p:nvPr/>
        </p:nvSpPr>
        <p:spPr>
          <a:xfrm>
            <a:off x="635900" y="1321406"/>
            <a:ext cx="10920199" cy="13072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400" b="1" kern="0" spc="10" dirty="0">
                <a:solidFill>
                  <a:srgbClr val="3333B2"/>
                </a:solidFill>
                <a:latin typeface="+mn-lt"/>
                <a:cs typeface="Helvetica" panose="020B0604020202020204" pitchFamily="34" charset="0"/>
              </a:rPr>
              <a:t>Understanding the finite-temperature phase structure of QCD with </a:t>
            </a:r>
            <a:r>
              <a:rPr lang="en-AU" sz="4400" b="1" kern="0" spc="10" dirty="0" err="1">
                <a:solidFill>
                  <a:srgbClr val="3333B2"/>
                </a:solidFill>
                <a:latin typeface="+mn-lt"/>
                <a:cs typeface="Helvetica" panose="020B0604020202020204" pitchFamily="34" charset="0"/>
              </a:rPr>
              <a:t>center</a:t>
            </a:r>
            <a:r>
              <a:rPr lang="en-AU" sz="4400" b="1" kern="0" spc="10" dirty="0">
                <a:solidFill>
                  <a:srgbClr val="3333B2"/>
                </a:solidFill>
                <a:latin typeface="+mn-lt"/>
                <a:cs typeface="Helvetica" panose="020B0604020202020204" pitchFamily="34" charset="0"/>
              </a:rPr>
              <a:t> vortices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28850-1A04-1337-9765-BD36649B9032}"/>
              </a:ext>
            </a:extLst>
          </p:cNvPr>
          <p:cNvSpPr txBox="1"/>
          <p:nvPr/>
        </p:nvSpPr>
        <p:spPr>
          <a:xfrm>
            <a:off x="635899" y="3294946"/>
            <a:ext cx="6685439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3333B2"/>
                </a:solidFill>
              </a:rPr>
              <a:t>In collaboration with</a:t>
            </a:r>
          </a:p>
          <a:p>
            <a:r>
              <a:rPr lang="en-AU" sz="2400" dirty="0">
                <a:solidFill>
                  <a:srgbClr val="3333B2"/>
                </a:solidFill>
              </a:rPr>
              <a:t>Derek Leinweber </a:t>
            </a:r>
            <a:r>
              <a:rPr lang="en-AU" sz="2200" dirty="0">
                <a:solidFill>
                  <a:srgbClr val="3333B2"/>
                </a:solidFill>
              </a:rPr>
              <a:t>(CSSM)</a:t>
            </a:r>
          </a:p>
          <a:p>
            <a:r>
              <a:rPr lang="en-AU" sz="2400" dirty="0">
                <a:solidFill>
                  <a:srgbClr val="3333B2"/>
                </a:solidFill>
              </a:rPr>
              <a:t>Chris </a:t>
            </a:r>
            <a:r>
              <a:rPr lang="en-AU" sz="2400" dirty="0" err="1">
                <a:solidFill>
                  <a:srgbClr val="3333B2"/>
                </a:solidFill>
              </a:rPr>
              <a:t>Allton</a:t>
            </a:r>
            <a:r>
              <a:rPr lang="en-AU" sz="2400" dirty="0">
                <a:solidFill>
                  <a:srgbClr val="3333B2"/>
                </a:solidFill>
              </a:rPr>
              <a:t>, Ryan Bignell (</a:t>
            </a:r>
            <a:r>
              <a:rPr lang="en-AU" sz="2400" cap="small" dirty="0" err="1">
                <a:solidFill>
                  <a:srgbClr val="3333B2"/>
                </a:solidFill>
              </a:rPr>
              <a:t>Fastsum</a:t>
            </a:r>
            <a:r>
              <a:rPr lang="en-AU" sz="2400" dirty="0">
                <a:solidFill>
                  <a:srgbClr val="3333B2"/>
                </a:solidFill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69DB4-782D-DC83-468C-867B6188F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880" y="430776"/>
            <a:ext cx="931999" cy="700563"/>
          </a:xfrm>
          <a:prstGeom prst="rect">
            <a:avLst/>
          </a:prstGeom>
        </p:spPr>
      </p:pic>
      <p:pic>
        <p:nvPicPr>
          <p:cNvPr id="20" name="Picture 19" descr="A purple square with a black and white logo&#10;&#10;Description automatically generated">
            <a:extLst>
              <a:ext uri="{FF2B5EF4-FFF2-40B4-BE49-F238E27FC236}">
                <a16:creationId xmlns:a16="http://schemas.microsoft.com/office/drawing/2014/main" id="{96FCC82E-4424-E54D-4196-CD9B59B46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55" y="430777"/>
            <a:ext cx="420443" cy="700563"/>
          </a:xfrm>
          <a:prstGeom prst="rect">
            <a:avLst/>
          </a:prstGeom>
        </p:spPr>
      </p:pic>
      <p:pic>
        <p:nvPicPr>
          <p:cNvPr id="22" name="Picture 21" descr="A logo with blue text&#10;&#10;Description automatically generated">
            <a:extLst>
              <a:ext uri="{FF2B5EF4-FFF2-40B4-BE49-F238E27FC236}">
                <a16:creationId xmlns:a16="http://schemas.microsoft.com/office/drawing/2014/main" id="{C5C5ED10-B6F9-D235-C16F-163D3676D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28" y="430777"/>
            <a:ext cx="1261767" cy="700563"/>
          </a:xfrm>
          <a:prstGeom prst="rect">
            <a:avLst/>
          </a:prstGeom>
        </p:spPr>
      </p:pic>
      <p:pic>
        <p:nvPicPr>
          <p:cNvPr id="25" name="Picture 24" descr="A blue and white emblem with a castle and harp&#10;&#10;Description automatically generated">
            <a:extLst>
              <a:ext uri="{FF2B5EF4-FFF2-40B4-BE49-F238E27FC236}">
                <a16:creationId xmlns:a16="http://schemas.microsoft.com/office/drawing/2014/main" id="{7C27D441-BF48-E2CC-C1C2-45643BCD6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44" y="430777"/>
            <a:ext cx="1010667" cy="700729"/>
          </a:xfrm>
          <a:prstGeom prst="rect">
            <a:avLst/>
          </a:prstGeom>
        </p:spPr>
      </p:pic>
      <p:sp>
        <p:nvSpPr>
          <p:cNvPr id="2" name="Rectangle 1">
            <a:hlinkClick r:id="rId8"/>
            <a:extLst>
              <a:ext uri="{FF2B5EF4-FFF2-40B4-BE49-F238E27FC236}">
                <a16:creationId xmlns:a16="http://schemas.microsoft.com/office/drawing/2014/main" id="{90DDDE84-FCD9-46F4-1EC6-468E53C5669C}"/>
              </a:ext>
            </a:extLst>
          </p:cNvPr>
          <p:cNvSpPr/>
          <p:nvPr/>
        </p:nvSpPr>
        <p:spPr>
          <a:xfrm>
            <a:off x="735740" y="4728263"/>
            <a:ext cx="3921365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BD72E-948A-A3F2-9533-D2640701A74D}"/>
              </a:ext>
            </a:extLst>
          </p:cNvPr>
          <p:cNvSpPr txBox="1"/>
          <p:nvPr/>
        </p:nvSpPr>
        <p:spPr>
          <a:xfrm>
            <a:off x="639019" y="5160620"/>
            <a:ext cx="7578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0" i="0" dirty="0">
                <a:solidFill>
                  <a:srgbClr val="3333B2"/>
                </a:solidFill>
                <a:effectLst/>
              </a:rPr>
              <a:t>Phys. Rev. D </a:t>
            </a:r>
            <a:r>
              <a:rPr lang="en-AU" sz="2400" b="1" i="0" dirty="0">
                <a:solidFill>
                  <a:srgbClr val="3333B2"/>
                </a:solidFill>
                <a:effectLst/>
              </a:rPr>
              <a:t>111</a:t>
            </a:r>
            <a:r>
              <a:rPr lang="en-AU" sz="2400" i="0" dirty="0">
                <a:solidFill>
                  <a:srgbClr val="3333B2"/>
                </a:solidFill>
                <a:effectLst/>
              </a:rPr>
              <a:t>,</a:t>
            </a:r>
            <a:r>
              <a:rPr lang="en-AU" sz="2400" b="0" i="0" dirty="0">
                <a:solidFill>
                  <a:srgbClr val="3333B2"/>
                </a:solidFill>
                <a:effectLst/>
              </a:rPr>
              <a:t> 034508 (2025)</a:t>
            </a:r>
            <a:r>
              <a:rPr lang="en-AU" sz="24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AU" sz="2400" dirty="0">
                <a:solidFill>
                  <a:srgbClr val="3333B2"/>
                </a:solidFill>
              </a:rPr>
              <a:t>arXiv:2411.19446 [hep-</a:t>
            </a:r>
            <a:r>
              <a:rPr lang="en-AU" sz="2400" dirty="0" err="1">
                <a:solidFill>
                  <a:srgbClr val="3333B2"/>
                </a:solidFill>
              </a:rPr>
              <a:t>lat</a:t>
            </a:r>
            <a:r>
              <a:rPr lang="en-AU" sz="2400" dirty="0">
                <a:solidFill>
                  <a:srgbClr val="3333B2"/>
                </a:solidFill>
              </a:rPr>
              <a:t>]</a:t>
            </a:r>
          </a:p>
        </p:txBody>
      </p:sp>
      <p:sp>
        <p:nvSpPr>
          <p:cNvPr id="10" name="Rectangle 9">
            <a:hlinkClick r:id="rId9"/>
            <a:extLst>
              <a:ext uri="{FF2B5EF4-FFF2-40B4-BE49-F238E27FC236}">
                <a16:creationId xmlns:a16="http://schemas.microsoft.com/office/drawing/2014/main" id="{14F2060D-5FD4-6691-755F-2A6AF3628480}"/>
              </a:ext>
            </a:extLst>
          </p:cNvPr>
          <p:cNvSpPr/>
          <p:nvPr/>
        </p:nvSpPr>
        <p:spPr>
          <a:xfrm>
            <a:off x="4780103" y="5160619"/>
            <a:ext cx="3347014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0"/>
            <a:extLst>
              <a:ext uri="{FF2B5EF4-FFF2-40B4-BE49-F238E27FC236}">
                <a16:creationId xmlns:a16="http://schemas.microsoft.com/office/drawing/2014/main" id="{C97510B1-7957-7BC5-D9E8-53FD9FFEB2AB}"/>
              </a:ext>
            </a:extLst>
          </p:cNvPr>
          <p:cNvSpPr/>
          <p:nvPr/>
        </p:nvSpPr>
        <p:spPr>
          <a:xfrm>
            <a:off x="735644" y="5160619"/>
            <a:ext cx="3921365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B59D6B-1C0B-6116-BD1D-08D4ED1FFE62}"/>
              </a:ext>
            </a:extLst>
          </p:cNvPr>
          <p:cNvSpPr txBox="1"/>
          <p:nvPr/>
        </p:nvSpPr>
        <p:spPr>
          <a:xfrm>
            <a:off x="4554438" y="5872132"/>
            <a:ext cx="700166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2000" dirty="0"/>
              <a:t>Simons Collaboration on Confinement and QCD Strings Workshop</a:t>
            </a:r>
          </a:p>
          <a:p>
            <a:pPr algn="r"/>
            <a:r>
              <a:rPr lang="en-AU" sz="2000" dirty="0"/>
              <a:t>MIT, 18-20 May 2026</a:t>
            </a:r>
          </a:p>
        </p:txBody>
      </p:sp>
      <p:pic>
        <p:nvPicPr>
          <p:cNvPr id="6" name="Picture 5" descr="Adelaide University – Defence SA">
            <a:extLst>
              <a:ext uri="{FF2B5EF4-FFF2-40B4-BE49-F238E27FC236}">
                <a16:creationId xmlns:a16="http://schemas.microsoft.com/office/drawing/2014/main" id="{40EEB4F5-543A-CE80-07FF-D4BBF489D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9" b="99224" l="2528" r="98298">
                        <a14:foregroundMark x1="12251" y1="43959" x2="12251" y2="43959"/>
                        <a14:foregroundMark x1="53427" y1="6016" x2="53427" y2="6016"/>
                        <a14:foregroundMark x1="46621" y1="1019" x2="46621" y2="1019"/>
                        <a14:foregroundMark x1="6709" y1="41873" x2="6709" y2="41873"/>
                        <a14:foregroundMark x1="2528" y1="45560" x2="2528" y2="45560"/>
                        <a14:foregroundMark x1="83617" y1="3639" x2="83617" y2="3639"/>
                        <a14:foregroundMark x1="11959" y1="71228" x2="11959" y2="71228"/>
                        <a14:foregroundMark x1="25085" y1="71470" x2="25085" y2="71470"/>
                        <a14:foregroundMark x1="29801" y1="73557" x2="29801" y2="73557"/>
                        <a14:foregroundMark x1="43218" y1="72004" x2="43218" y2="72004"/>
                        <a14:foregroundMark x1="55032" y1="72246" x2="55032" y2="72246"/>
                        <a14:foregroundMark x1="60768" y1="69384" x2="60768" y2="69384"/>
                        <a14:foregroundMark x1="60525" y1="61815" x2="60525" y2="61815"/>
                        <a14:foregroundMark x1="73359" y1="68607" x2="73359" y2="68607"/>
                        <a14:foregroundMark x1="79436" y1="72004" x2="79436" y2="72004"/>
                        <a14:foregroundMark x1="3549" y1="90587" x2="3549" y2="90587"/>
                        <a14:foregroundMark x1="6466" y1="94808" x2="6466" y2="94808"/>
                        <a14:foregroundMark x1="18522" y1="91412" x2="18522" y2="91412"/>
                        <a14:foregroundMark x1="31113" y1="90878" x2="31113" y2="90878"/>
                        <a14:foregroundMark x1="32961" y1="82242" x2="32961" y2="82242"/>
                        <a14:foregroundMark x1="39767" y1="91412" x2="39767" y2="91412"/>
                        <a14:foregroundMark x1="50024" y1="94517" x2="50024" y2="94517"/>
                        <a14:foregroundMark x1="59990" y1="91655" x2="59990" y2="91655"/>
                        <a14:foregroundMark x1="71804" y1="90878" x2="71804" y2="90878"/>
                        <a14:foregroundMark x1="78610" y1="91412" x2="78610" y2="91412"/>
                        <a14:foregroundMark x1="78901" y1="82484" x2="78901" y2="82484"/>
                        <a14:foregroundMark x1="85464" y1="87967" x2="85464" y2="87967"/>
                        <a14:foregroundMark x1="93340" y1="91121" x2="93340" y2="91121"/>
                        <a14:foregroundMark x1="91492" y1="99272" x2="91492" y2="99272"/>
                        <a14:foregroundMark x1="98298" y1="85104" x2="98298" y2="85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706" y="430776"/>
            <a:ext cx="699203" cy="7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71901-B79E-D5C7-3939-A7D34DE9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687" y="6538365"/>
            <a:ext cx="356347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10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1CF1B6-FEF9-1098-618A-DC04352D412C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FA8D83-70CA-CA81-5CEA-C5DC404CCC57}"/>
              </a:ext>
            </a:extLst>
          </p:cNvPr>
          <p:cNvGrpSpPr/>
          <p:nvPr/>
        </p:nvGrpSpPr>
        <p:grpSpPr>
          <a:xfrm>
            <a:off x="477738" y="253094"/>
            <a:ext cx="5070684" cy="700695"/>
            <a:chOff x="477738" y="253094"/>
            <a:chExt cx="5070684" cy="700695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DA6983F-252F-7F35-AC56-D198FE9F96DE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2220638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Full QCD: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8FAA89-393C-314E-58EA-3A6BD1313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3204" y="367198"/>
              <a:ext cx="2805218" cy="53279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23FACF-D83B-B651-A90E-C194E36019BD}"/>
              </a:ext>
            </a:extLst>
          </p:cNvPr>
          <p:cNvGrpSpPr/>
          <p:nvPr/>
        </p:nvGrpSpPr>
        <p:grpSpPr>
          <a:xfrm>
            <a:off x="477738" y="1128770"/>
            <a:ext cx="3538450" cy="838691"/>
            <a:chOff x="477738" y="1128770"/>
            <a:chExt cx="3538450" cy="8386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74B395-04FB-6032-13CD-E30D0A01ADAB}"/>
                </a:ext>
              </a:extLst>
            </p:cNvPr>
            <p:cNvSpPr txBox="1"/>
            <p:nvPr/>
          </p:nvSpPr>
          <p:spPr>
            <a:xfrm>
              <a:off x="477738" y="1128770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3C66FF-8AD1-4C94-C505-F493AAFF9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883" y="1313207"/>
              <a:ext cx="172800" cy="15634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B4D0160-99E8-8FFC-D28D-D866F55DA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121" y="1653650"/>
              <a:ext cx="575347" cy="237718"/>
            </a:xfrm>
            <a:prstGeom prst="rect">
              <a:avLst/>
            </a:prstGeom>
          </p:spPr>
        </p:pic>
      </p:grpSp>
      <p:pic>
        <p:nvPicPr>
          <p:cNvPr id="31" name="Picture 30" descr="A colorful lines and dots&#10;&#10;Description automatically generated with medium confidence">
            <a:extLst>
              <a:ext uri="{FF2B5EF4-FFF2-40B4-BE49-F238E27FC236}">
                <a16:creationId xmlns:a16="http://schemas.microsoft.com/office/drawing/2014/main" id="{4549F600-ED67-15C8-B502-43573C7A0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665" r="17466" b="875"/>
          <a:stretch/>
        </p:blipFill>
        <p:spPr>
          <a:xfrm>
            <a:off x="7143736" y="1028992"/>
            <a:ext cx="4434488" cy="56285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5EE47F-7618-AF12-C736-329CC784AF55}"/>
              </a:ext>
            </a:extLst>
          </p:cNvPr>
          <p:cNvGrpSpPr/>
          <p:nvPr/>
        </p:nvGrpSpPr>
        <p:grpSpPr>
          <a:xfrm>
            <a:off x="7656683" y="6193542"/>
            <a:ext cx="567190" cy="498474"/>
            <a:chOff x="9261330" y="6329177"/>
            <a:chExt cx="567190" cy="49847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4417ED4-9D86-3433-619E-5661095DB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73205" y="6449029"/>
              <a:ext cx="455315" cy="3786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9725EA-FB9C-B549-9241-001A9BEE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1330" y="6329177"/>
              <a:ext cx="64800" cy="1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901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649FB-2237-C64E-DD9B-98812AAA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3411" y="6538365"/>
            <a:ext cx="349623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11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FD4E1C-AD2B-76E2-090D-C37F5C548928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1AC81B-B412-C02B-078E-42FFFD622F91}"/>
              </a:ext>
            </a:extLst>
          </p:cNvPr>
          <p:cNvGrpSpPr/>
          <p:nvPr/>
        </p:nvGrpSpPr>
        <p:grpSpPr>
          <a:xfrm>
            <a:off x="477738" y="253094"/>
            <a:ext cx="5070684" cy="700695"/>
            <a:chOff x="477738" y="253094"/>
            <a:chExt cx="5070684" cy="700695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95D95DF-C072-B682-282E-E27AFE14788A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2220638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Full QCD: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218A5-DB81-C052-B8F7-2A4730DA1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3204" y="367198"/>
              <a:ext cx="2805218" cy="53279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6D9404-0C66-EBE6-41F1-1635525349C3}"/>
              </a:ext>
            </a:extLst>
          </p:cNvPr>
          <p:cNvGrpSpPr/>
          <p:nvPr/>
        </p:nvGrpSpPr>
        <p:grpSpPr>
          <a:xfrm>
            <a:off x="477738" y="1128770"/>
            <a:ext cx="3538450" cy="838691"/>
            <a:chOff x="477738" y="1128770"/>
            <a:chExt cx="3538450" cy="83869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C0EF5B-919B-403C-C0A8-76CBAC482868}"/>
                </a:ext>
              </a:extLst>
            </p:cNvPr>
            <p:cNvSpPr txBox="1"/>
            <p:nvPr/>
          </p:nvSpPr>
          <p:spPr>
            <a:xfrm>
              <a:off x="477738" y="1128770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FA4343-73CB-E9D1-31F1-8ADC8AC16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883" y="1313207"/>
              <a:ext cx="172800" cy="156343"/>
            </a:xfrm>
            <a:prstGeom prst="rect">
              <a:avLst/>
            </a:prstGeom>
          </p:spPr>
        </p:pic>
        <p:pic>
          <p:nvPicPr>
            <p:cNvPr id="24" name="Picture 2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F92C12A-06DF-E3CF-4E6B-BD49F3DD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121" y="1653650"/>
              <a:ext cx="575347" cy="237718"/>
            </a:xfrm>
            <a:prstGeom prst="rect">
              <a:avLst/>
            </a:prstGeom>
          </p:spPr>
        </p:pic>
      </p:grpSp>
      <p:pic>
        <p:nvPicPr>
          <p:cNvPr id="35" name="Picture 34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01619874-FF3F-6763-F97C-695E501F4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804" r="19028" b="1206"/>
          <a:stretch/>
        </p:blipFill>
        <p:spPr>
          <a:xfrm>
            <a:off x="7306863" y="1027316"/>
            <a:ext cx="4290504" cy="5605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9851C7-45E3-5C95-1EEF-9FBC229478B7}"/>
              </a:ext>
            </a:extLst>
          </p:cNvPr>
          <p:cNvGrpSpPr/>
          <p:nvPr/>
        </p:nvGrpSpPr>
        <p:grpSpPr>
          <a:xfrm>
            <a:off x="7848302" y="6353950"/>
            <a:ext cx="382295" cy="344790"/>
            <a:chOff x="9446225" y="6482861"/>
            <a:chExt cx="382295" cy="34479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722FCB-AD53-0B3E-E677-1B21418FBA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8582" y="6603181"/>
              <a:ext cx="269938" cy="2244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AAEA87-5C93-2630-62BB-6F97FF3B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6225" y="6482861"/>
              <a:ext cx="64800" cy="1272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2B35DF-9399-BB7C-5586-50FA0632D67C}"/>
              </a:ext>
            </a:extLst>
          </p:cNvPr>
          <p:cNvGrpSpPr/>
          <p:nvPr/>
        </p:nvGrpSpPr>
        <p:grpSpPr>
          <a:xfrm>
            <a:off x="477737" y="2142441"/>
            <a:ext cx="6098909" cy="1931298"/>
            <a:chOff x="477737" y="2249042"/>
            <a:chExt cx="6098909" cy="19312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056B9-C937-A419-00E1-9CAE7D97F60C}"/>
                </a:ext>
              </a:extLst>
            </p:cNvPr>
            <p:cNvSpPr txBox="1"/>
            <p:nvPr/>
          </p:nvSpPr>
          <p:spPr>
            <a:xfrm>
              <a:off x="477737" y="2249042"/>
              <a:ext cx="6098909" cy="193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Loss of percolation occurs around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Individual clusters no longer fill the entire volume – have a finite size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Provides initial evidence for a transition near twice the chiral transition</a:t>
              </a:r>
            </a:p>
          </p:txBody>
        </p:sp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BE9C04E-B2AA-1F07-DC63-AAF1CC0C9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87" y="2359506"/>
              <a:ext cx="1155982" cy="290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95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87C27B-D0D7-A3E3-5518-4A27CFC6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8549" y="6538365"/>
            <a:ext cx="364485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12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28E967-D2FC-5C53-2072-BEE941FA667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0FCBDB-04C3-14D3-0237-36C2C789B9D2}"/>
              </a:ext>
            </a:extLst>
          </p:cNvPr>
          <p:cNvGrpSpPr/>
          <p:nvPr/>
        </p:nvGrpSpPr>
        <p:grpSpPr>
          <a:xfrm>
            <a:off x="477738" y="253094"/>
            <a:ext cx="5067098" cy="700695"/>
            <a:chOff x="477738" y="253094"/>
            <a:chExt cx="5067098" cy="7006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8AF835-839A-5817-B0E9-9A0BB725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4036" y="369027"/>
              <a:ext cx="2800800" cy="53196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0A09D576-52B2-680F-AE75-71FF0B38C311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2220638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Full QCD: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495297-D4C7-FC7D-0CAE-AE0511C86326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EDFD5E-A42E-86D9-6713-56AD518C9008}"/>
              </a:ext>
            </a:extLst>
          </p:cNvPr>
          <p:cNvGrpSpPr/>
          <p:nvPr/>
        </p:nvGrpSpPr>
        <p:grpSpPr>
          <a:xfrm>
            <a:off x="6211787" y="1000293"/>
            <a:ext cx="3538450" cy="838691"/>
            <a:chOff x="6211787" y="1000293"/>
            <a:chExt cx="3538450" cy="8386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E4FD77-BD60-E3ED-6099-8F7F072CA09F}"/>
                </a:ext>
              </a:extLst>
            </p:cNvPr>
            <p:cNvSpPr txBox="1"/>
            <p:nvPr/>
          </p:nvSpPr>
          <p:spPr>
            <a:xfrm>
              <a:off x="6211787" y="1000293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7CB558-9B3E-711B-9DEC-BBE7FDCF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729" y="1184730"/>
              <a:ext cx="172800" cy="156343"/>
            </a:xfrm>
            <a:prstGeom prst="rect">
              <a:avLst/>
            </a:prstGeom>
          </p:spPr>
        </p:pic>
        <p:pic>
          <p:nvPicPr>
            <p:cNvPr id="16" name="Picture 1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6267506-466A-FBBA-493A-342C8733D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pic>
        <p:nvPicPr>
          <p:cNvPr id="15" name="Picture 14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909A61EE-0007-1D71-0401-CEB203FFB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694" r="21007" b="1317"/>
          <a:stretch/>
        </p:blipFill>
        <p:spPr>
          <a:xfrm>
            <a:off x="7019385" y="1834354"/>
            <a:ext cx="3540843" cy="48413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91C347-4CD4-0DD4-2A55-828A1B038E2A}"/>
              </a:ext>
            </a:extLst>
          </p:cNvPr>
          <p:cNvGrpSpPr/>
          <p:nvPr/>
        </p:nvGrpSpPr>
        <p:grpSpPr>
          <a:xfrm>
            <a:off x="7437541" y="6517865"/>
            <a:ext cx="199316" cy="192276"/>
            <a:chOff x="9629204" y="6635375"/>
            <a:chExt cx="199316" cy="19227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595A182-1F92-652F-C03C-1400745512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22016" y="6739087"/>
              <a:ext cx="106504" cy="885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E32D9F-0944-154E-0996-82481DF7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204" y="6635375"/>
              <a:ext cx="64800" cy="127200"/>
            </a:xfrm>
            <a:prstGeom prst="rect">
              <a:avLst/>
            </a:prstGeom>
          </p:spPr>
        </p:pic>
      </p:grpSp>
      <p:pic>
        <p:nvPicPr>
          <p:cNvPr id="27" name="Picture 26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F3997006-D72F-B3F1-A57B-9ADE0BCAC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0" t="50797" r="43555" b="36275"/>
          <a:stretch/>
        </p:blipFill>
        <p:spPr>
          <a:xfrm>
            <a:off x="8437518" y="4309782"/>
            <a:ext cx="849519" cy="638736"/>
          </a:xfrm>
          <a:custGeom>
            <a:avLst/>
            <a:gdLst>
              <a:gd name="csX0" fmla="*/ 0 w 849519"/>
              <a:gd name="csY0" fmla="*/ 0 h 638736"/>
              <a:gd name="csX1" fmla="*/ 849519 w 849519"/>
              <a:gd name="csY1" fmla="*/ 0 h 638736"/>
              <a:gd name="csX2" fmla="*/ 849519 w 849519"/>
              <a:gd name="csY2" fmla="*/ 638736 h 638736"/>
              <a:gd name="csX3" fmla="*/ 0 w 849519"/>
              <a:gd name="csY3" fmla="*/ 638736 h 6387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49519" h="638736">
                <a:moveTo>
                  <a:pt x="0" y="0"/>
                </a:moveTo>
                <a:lnTo>
                  <a:pt x="849519" y="0"/>
                </a:lnTo>
                <a:lnTo>
                  <a:pt x="849519" y="638736"/>
                </a:lnTo>
                <a:lnTo>
                  <a:pt x="0" y="638736"/>
                </a:lnTo>
                <a:close/>
              </a:path>
            </a:pathLst>
          </a:custGeom>
          <a:ln w="63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049D7D-10A9-1DF2-49A9-30B308193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77" y="1912779"/>
            <a:ext cx="2871000" cy="2160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7FFAEE-FE85-9015-621E-88303311CE28}"/>
              </a:ext>
            </a:extLst>
          </p:cNvPr>
          <p:cNvCxnSpPr>
            <a:cxnSpLocks/>
          </p:cNvCxnSpPr>
          <p:nvPr/>
        </p:nvCxnSpPr>
        <p:spPr>
          <a:xfrm flipV="1">
            <a:off x="9288942" y="4070874"/>
            <a:ext cx="1008835" cy="235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76E823-B74F-E122-27F5-1D7A1C81BB8F}"/>
              </a:ext>
            </a:extLst>
          </p:cNvPr>
          <p:cNvCxnSpPr>
            <a:cxnSpLocks/>
          </p:cNvCxnSpPr>
          <p:nvPr/>
        </p:nvCxnSpPr>
        <p:spPr>
          <a:xfrm flipH="1" flipV="1">
            <a:off x="7426777" y="4072779"/>
            <a:ext cx="1008836" cy="233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BE88DA-92E7-1A83-194A-3D587C573A97}"/>
              </a:ext>
            </a:extLst>
          </p:cNvPr>
          <p:cNvGrpSpPr/>
          <p:nvPr/>
        </p:nvGrpSpPr>
        <p:grpSpPr>
          <a:xfrm>
            <a:off x="477739" y="1000294"/>
            <a:ext cx="3538450" cy="838691"/>
            <a:chOff x="477739" y="1000294"/>
            <a:chExt cx="3538450" cy="83869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5D2FF7-23C4-0887-1129-B673AA467ED1}"/>
                </a:ext>
              </a:extLst>
            </p:cNvPr>
            <p:cNvSpPr txBox="1"/>
            <p:nvPr/>
          </p:nvSpPr>
          <p:spPr>
            <a:xfrm>
              <a:off x="477739" y="1000294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EAE3E1-BBB5-1D10-FA72-789BB681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941" y="1150469"/>
              <a:ext cx="97200" cy="190800"/>
            </a:xfrm>
            <a:prstGeom prst="rect">
              <a:avLst/>
            </a:prstGeom>
          </p:spPr>
        </p:pic>
        <p:pic>
          <p:nvPicPr>
            <p:cNvPr id="21" name="Picture 2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5906FD-EA36-3806-929C-88B62CD6E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313" y="1571678"/>
              <a:ext cx="648000" cy="191213"/>
            </a:xfrm>
            <a:prstGeom prst="rect">
              <a:avLst/>
            </a:prstGeom>
          </p:spPr>
        </p:pic>
      </p:grpSp>
      <p:pic>
        <p:nvPicPr>
          <p:cNvPr id="31" name="Picture 30" descr="A blue and red dots&#10;&#10;Description automatically generated with medium confidence">
            <a:extLst>
              <a:ext uri="{FF2B5EF4-FFF2-40B4-BE49-F238E27FC236}">
                <a16:creationId xmlns:a16="http://schemas.microsoft.com/office/drawing/2014/main" id="{311FCB5E-46DA-16E4-4C5E-2B37B89658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5" y="1836859"/>
            <a:ext cx="5595635" cy="48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6517" y="6538365"/>
            <a:ext cx="376517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13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7D3515-2353-79D0-3A25-58EDEE733E5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204D33B-60C4-D8FC-5F45-4A24D75C790C}"/>
              </a:ext>
            </a:extLst>
          </p:cNvPr>
          <p:cNvSpPr txBox="1">
            <a:spLocks/>
          </p:cNvSpPr>
          <p:nvPr/>
        </p:nvSpPr>
        <p:spPr>
          <a:xfrm>
            <a:off x="477737" y="253094"/>
            <a:ext cx="32580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Cluster extent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D59B8-77B7-83F8-E301-7C437D949EA7}"/>
              </a:ext>
            </a:extLst>
          </p:cNvPr>
          <p:cNvSpPr txBox="1"/>
          <p:nvPr/>
        </p:nvSpPr>
        <p:spPr>
          <a:xfrm>
            <a:off x="477737" y="1064678"/>
            <a:ext cx="54576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Calculate maximum distance between any two vortices in the same cluster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Measures the “extent” of the cluster</a:t>
            </a:r>
          </a:p>
        </p:txBody>
      </p:sp>
      <p:pic>
        <p:nvPicPr>
          <p:cNvPr id="9" name="Picture 8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AB43E256-CEAC-AA67-3534-E8A79FB401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804" r="19028" b="1206"/>
          <a:stretch/>
        </p:blipFill>
        <p:spPr>
          <a:xfrm>
            <a:off x="7294583" y="1024557"/>
            <a:ext cx="4290504" cy="5605626"/>
          </a:xfrm>
          <a:prstGeom prst="rect">
            <a:avLst/>
          </a:prstGeom>
        </p:spPr>
      </p:pic>
      <p:pic>
        <p:nvPicPr>
          <p:cNvPr id="14" name="Picture 13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6AB24EB0-E3C2-3D24-0881-7C00A3681B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9" t="12580" r="29119" b="54924"/>
          <a:stretch/>
        </p:blipFill>
        <p:spPr>
          <a:xfrm>
            <a:off x="9096551" y="1698228"/>
            <a:ext cx="1828800" cy="1858935"/>
          </a:xfrm>
          <a:custGeom>
            <a:avLst/>
            <a:gdLst>
              <a:gd name="connsiteX0" fmla="*/ 1772513 w 1828800"/>
              <a:gd name="connsiteY0" fmla="*/ 1027645 h 1858935"/>
              <a:gd name="connsiteX1" fmla="*/ 1770743 w 1828800"/>
              <a:gd name="connsiteY1" fmla="*/ 1029295 h 1858935"/>
              <a:gd name="connsiteX2" fmla="*/ 1771649 w 1828800"/>
              <a:gd name="connsiteY2" fmla="*/ 1028411 h 1858935"/>
              <a:gd name="connsiteX3" fmla="*/ 1772513 w 1828800"/>
              <a:gd name="connsiteY3" fmla="*/ 1027645 h 1858935"/>
              <a:gd name="connsiteX4" fmla="*/ 784914 w 1828800"/>
              <a:gd name="connsiteY4" fmla="*/ 320 h 1858935"/>
              <a:gd name="connsiteX5" fmla="*/ 852854 w 1828800"/>
              <a:gd name="connsiteY5" fmla="*/ 12550 h 1858935"/>
              <a:gd name="connsiteX6" fmla="*/ 861646 w 1828800"/>
              <a:gd name="connsiteY6" fmla="*/ 91681 h 1858935"/>
              <a:gd name="connsiteX7" fmla="*/ 870439 w 1828800"/>
              <a:gd name="connsiteY7" fmla="*/ 188397 h 1858935"/>
              <a:gd name="connsiteX8" fmla="*/ 879231 w 1828800"/>
              <a:gd name="connsiteY8" fmla="*/ 214773 h 1858935"/>
              <a:gd name="connsiteX9" fmla="*/ 958362 w 1828800"/>
              <a:gd name="connsiteY9" fmla="*/ 249943 h 1858935"/>
              <a:gd name="connsiteX10" fmla="*/ 984739 w 1828800"/>
              <a:gd name="connsiteY10" fmla="*/ 267527 h 1858935"/>
              <a:gd name="connsiteX11" fmla="*/ 1055077 w 1828800"/>
              <a:gd name="connsiteY11" fmla="*/ 373035 h 1858935"/>
              <a:gd name="connsiteX12" fmla="*/ 1046285 w 1828800"/>
              <a:gd name="connsiteY12" fmla="*/ 460958 h 1858935"/>
              <a:gd name="connsiteX13" fmla="*/ 1019908 w 1828800"/>
              <a:gd name="connsiteY13" fmla="*/ 496127 h 1858935"/>
              <a:gd name="connsiteX14" fmla="*/ 993531 w 1828800"/>
              <a:gd name="connsiteY14" fmla="*/ 540089 h 1858935"/>
              <a:gd name="connsiteX15" fmla="*/ 958362 w 1828800"/>
              <a:gd name="connsiteY15" fmla="*/ 610427 h 1858935"/>
              <a:gd name="connsiteX16" fmla="*/ 993531 w 1828800"/>
              <a:gd name="connsiteY16" fmla="*/ 645597 h 1858935"/>
              <a:gd name="connsiteX17" fmla="*/ 1081454 w 1828800"/>
              <a:gd name="connsiteY17" fmla="*/ 671973 h 1858935"/>
              <a:gd name="connsiteX18" fmla="*/ 1257300 w 1828800"/>
              <a:gd name="connsiteY18" fmla="*/ 654389 h 1858935"/>
              <a:gd name="connsiteX19" fmla="*/ 1345223 w 1828800"/>
              <a:gd name="connsiteY19" fmla="*/ 636804 h 1858935"/>
              <a:gd name="connsiteX20" fmla="*/ 1397977 w 1828800"/>
              <a:gd name="connsiteY20" fmla="*/ 628012 h 1858935"/>
              <a:gd name="connsiteX21" fmla="*/ 1617785 w 1828800"/>
              <a:gd name="connsiteY21" fmla="*/ 636804 h 1858935"/>
              <a:gd name="connsiteX22" fmla="*/ 1732085 w 1828800"/>
              <a:gd name="connsiteY22" fmla="*/ 680766 h 1858935"/>
              <a:gd name="connsiteX23" fmla="*/ 1767254 w 1828800"/>
              <a:gd name="connsiteY23" fmla="*/ 707143 h 1858935"/>
              <a:gd name="connsiteX24" fmla="*/ 1774842 w 1828800"/>
              <a:gd name="connsiteY24" fmla="*/ 730526 h 1858935"/>
              <a:gd name="connsiteX25" fmla="*/ 1776983 w 1828800"/>
              <a:gd name="connsiteY25" fmla="*/ 737739 h 1858935"/>
              <a:gd name="connsiteX26" fmla="*/ 1777031 w 1828800"/>
              <a:gd name="connsiteY26" fmla="*/ 737975 h 1858935"/>
              <a:gd name="connsiteX27" fmla="*/ 1777418 w 1828800"/>
              <a:gd name="connsiteY27" fmla="*/ 739205 h 1858935"/>
              <a:gd name="connsiteX28" fmla="*/ 1776983 w 1828800"/>
              <a:gd name="connsiteY28" fmla="*/ 737739 h 1858935"/>
              <a:gd name="connsiteX29" fmla="*/ 1775733 w 1828800"/>
              <a:gd name="connsiteY29" fmla="*/ 731634 h 1858935"/>
              <a:gd name="connsiteX30" fmla="*/ 1802423 w 1828800"/>
              <a:gd name="connsiteY30" fmla="*/ 751104 h 1858935"/>
              <a:gd name="connsiteX31" fmla="*/ 1811216 w 1828800"/>
              <a:gd name="connsiteY31" fmla="*/ 786273 h 1858935"/>
              <a:gd name="connsiteX32" fmla="*/ 1828800 w 1828800"/>
              <a:gd name="connsiteY32" fmla="*/ 821443 h 1858935"/>
              <a:gd name="connsiteX33" fmla="*/ 1820008 w 1828800"/>
              <a:gd name="connsiteY33" fmla="*/ 953327 h 1858935"/>
              <a:gd name="connsiteX34" fmla="*/ 1784839 w 1828800"/>
              <a:gd name="connsiteY34" fmla="*/ 1006081 h 1858935"/>
              <a:gd name="connsiteX35" fmla="*/ 1768804 w 1828800"/>
              <a:gd name="connsiteY35" fmla="*/ 1031103 h 1858935"/>
              <a:gd name="connsiteX36" fmla="*/ 1770743 w 1828800"/>
              <a:gd name="connsiteY36" fmla="*/ 1029295 h 1858935"/>
              <a:gd name="connsiteX37" fmla="*/ 1762381 w 1828800"/>
              <a:gd name="connsiteY37" fmla="*/ 1037456 h 1858935"/>
              <a:gd name="connsiteX38" fmla="*/ 1740877 w 1828800"/>
              <a:gd name="connsiteY38" fmla="*/ 1058835 h 1858935"/>
              <a:gd name="connsiteX39" fmla="*/ 1705708 w 1828800"/>
              <a:gd name="connsiteY39" fmla="*/ 1120381 h 1858935"/>
              <a:gd name="connsiteX40" fmla="*/ 1652954 w 1828800"/>
              <a:gd name="connsiteY40" fmla="*/ 1217097 h 1858935"/>
              <a:gd name="connsiteX41" fmla="*/ 1582616 w 1828800"/>
              <a:gd name="connsiteY41" fmla="*/ 1269850 h 1858935"/>
              <a:gd name="connsiteX42" fmla="*/ 1565031 w 1828800"/>
              <a:gd name="connsiteY42" fmla="*/ 1296227 h 1858935"/>
              <a:gd name="connsiteX43" fmla="*/ 1512277 w 1828800"/>
              <a:gd name="connsiteY43" fmla="*/ 1331397 h 1858935"/>
              <a:gd name="connsiteX44" fmla="*/ 1459523 w 1828800"/>
              <a:gd name="connsiteY44" fmla="*/ 1392943 h 1858935"/>
              <a:gd name="connsiteX45" fmla="*/ 1433146 w 1828800"/>
              <a:gd name="connsiteY45" fmla="*/ 1401735 h 1858935"/>
              <a:gd name="connsiteX46" fmla="*/ 1371600 w 1828800"/>
              <a:gd name="connsiteY46" fmla="*/ 1445697 h 1858935"/>
              <a:gd name="connsiteX47" fmla="*/ 1301262 w 1828800"/>
              <a:gd name="connsiteY47" fmla="*/ 1498450 h 1858935"/>
              <a:gd name="connsiteX48" fmla="*/ 1266093 w 1828800"/>
              <a:gd name="connsiteY48" fmla="*/ 1507243 h 1858935"/>
              <a:gd name="connsiteX49" fmla="*/ 1186962 w 1828800"/>
              <a:gd name="connsiteY49" fmla="*/ 1559997 h 1858935"/>
              <a:gd name="connsiteX50" fmla="*/ 1081454 w 1828800"/>
              <a:gd name="connsiteY50" fmla="*/ 1630335 h 1858935"/>
              <a:gd name="connsiteX51" fmla="*/ 1019908 w 1828800"/>
              <a:gd name="connsiteY51" fmla="*/ 1647920 h 1858935"/>
              <a:gd name="connsiteX52" fmla="*/ 958362 w 1828800"/>
              <a:gd name="connsiteY52" fmla="*/ 1683089 h 1858935"/>
              <a:gd name="connsiteX53" fmla="*/ 888023 w 1828800"/>
              <a:gd name="connsiteY53" fmla="*/ 1700673 h 1858935"/>
              <a:gd name="connsiteX54" fmla="*/ 844062 w 1828800"/>
              <a:gd name="connsiteY54" fmla="*/ 1718258 h 1858935"/>
              <a:gd name="connsiteX55" fmla="*/ 800100 w 1828800"/>
              <a:gd name="connsiteY55" fmla="*/ 1727050 h 1858935"/>
              <a:gd name="connsiteX56" fmla="*/ 720969 w 1828800"/>
              <a:gd name="connsiteY56" fmla="*/ 1771012 h 1858935"/>
              <a:gd name="connsiteX57" fmla="*/ 633046 w 1828800"/>
              <a:gd name="connsiteY57" fmla="*/ 1806181 h 1858935"/>
              <a:gd name="connsiteX58" fmla="*/ 606669 w 1828800"/>
              <a:gd name="connsiteY58" fmla="*/ 1814973 h 1858935"/>
              <a:gd name="connsiteX59" fmla="*/ 562708 w 1828800"/>
              <a:gd name="connsiteY59" fmla="*/ 1832558 h 1858935"/>
              <a:gd name="connsiteX60" fmla="*/ 509954 w 1828800"/>
              <a:gd name="connsiteY60" fmla="*/ 1841350 h 1858935"/>
              <a:gd name="connsiteX61" fmla="*/ 378069 w 1828800"/>
              <a:gd name="connsiteY61" fmla="*/ 1858935 h 1858935"/>
              <a:gd name="connsiteX62" fmla="*/ 211016 w 1828800"/>
              <a:gd name="connsiteY62" fmla="*/ 1850143 h 1858935"/>
              <a:gd name="connsiteX63" fmla="*/ 184639 w 1828800"/>
              <a:gd name="connsiteY63" fmla="*/ 1841350 h 1858935"/>
              <a:gd name="connsiteX64" fmla="*/ 131885 w 1828800"/>
              <a:gd name="connsiteY64" fmla="*/ 1806181 h 1858935"/>
              <a:gd name="connsiteX65" fmla="*/ 114300 w 1828800"/>
              <a:gd name="connsiteY65" fmla="*/ 1771012 h 1858935"/>
              <a:gd name="connsiteX66" fmla="*/ 79131 w 1828800"/>
              <a:gd name="connsiteY66" fmla="*/ 1735843 h 1858935"/>
              <a:gd name="connsiteX67" fmla="*/ 70339 w 1828800"/>
              <a:gd name="connsiteY67" fmla="*/ 1700673 h 1858935"/>
              <a:gd name="connsiteX68" fmla="*/ 61546 w 1828800"/>
              <a:gd name="connsiteY68" fmla="*/ 1674297 h 1858935"/>
              <a:gd name="connsiteX69" fmla="*/ 52754 w 1828800"/>
              <a:gd name="connsiteY69" fmla="*/ 1639127 h 1858935"/>
              <a:gd name="connsiteX70" fmla="*/ 35169 w 1828800"/>
              <a:gd name="connsiteY70" fmla="*/ 1603958 h 1858935"/>
              <a:gd name="connsiteX71" fmla="*/ 26377 w 1828800"/>
              <a:gd name="connsiteY71" fmla="*/ 1577581 h 1858935"/>
              <a:gd name="connsiteX72" fmla="*/ 8793 w 1828800"/>
              <a:gd name="connsiteY72" fmla="*/ 1445697 h 1858935"/>
              <a:gd name="connsiteX73" fmla="*/ 0 w 1828800"/>
              <a:gd name="connsiteY73" fmla="*/ 1392943 h 1858935"/>
              <a:gd name="connsiteX74" fmla="*/ 8793 w 1828800"/>
              <a:gd name="connsiteY74" fmla="*/ 1269850 h 1858935"/>
              <a:gd name="connsiteX75" fmla="*/ 26377 w 1828800"/>
              <a:gd name="connsiteY75" fmla="*/ 1173135 h 1858935"/>
              <a:gd name="connsiteX76" fmla="*/ 17585 w 1828800"/>
              <a:gd name="connsiteY76" fmla="*/ 997289 h 1858935"/>
              <a:gd name="connsiteX77" fmla="*/ 8793 w 1828800"/>
              <a:gd name="connsiteY77" fmla="*/ 698350 h 1858935"/>
              <a:gd name="connsiteX78" fmla="*/ 26377 w 1828800"/>
              <a:gd name="connsiteY78" fmla="*/ 610427 h 1858935"/>
              <a:gd name="connsiteX79" fmla="*/ 52754 w 1828800"/>
              <a:gd name="connsiteY79" fmla="*/ 592843 h 1858935"/>
              <a:gd name="connsiteX80" fmla="*/ 131885 w 1828800"/>
              <a:gd name="connsiteY80" fmla="*/ 557673 h 1858935"/>
              <a:gd name="connsiteX81" fmla="*/ 219808 w 1828800"/>
              <a:gd name="connsiteY81" fmla="*/ 566466 h 1858935"/>
              <a:gd name="connsiteX82" fmla="*/ 263769 w 1828800"/>
              <a:gd name="connsiteY82" fmla="*/ 601635 h 1858935"/>
              <a:gd name="connsiteX83" fmla="*/ 298939 w 1828800"/>
              <a:gd name="connsiteY83" fmla="*/ 619220 h 1858935"/>
              <a:gd name="connsiteX84" fmla="*/ 360485 w 1828800"/>
              <a:gd name="connsiteY84" fmla="*/ 715935 h 1858935"/>
              <a:gd name="connsiteX85" fmla="*/ 378069 w 1828800"/>
              <a:gd name="connsiteY85" fmla="*/ 742312 h 1858935"/>
              <a:gd name="connsiteX86" fmla="*/ 439616 w 1828800"/>
              <a:gd name="connsiteY86" fmla="*/ 830235 h 1858935"/>
              <a:gd name="connsiteX87" fmla="*/ 474785 w 1828800"/>
              <a:gd name="connsiteY87" fmla="*/ 856612 h 1858935"/>
              <a:gd name="connsiteX88" fmla="*/ 509954 w 1828800"/>
              <a:gd name="connsiteY88" fmla="*/ 865404 h 1858935"/>
              <a:gd name="connsiteX89" fmla="*/ 536331 w 1828800"/>
              <a:gd name="connsiteY89" fmla="*/ 777481 h 1858935"/>
              <a:gd name="connsiteX90" fmla="*/ 589085 w 1828800"/>
              <a:gd name="connsiteY90" fmla="*/ 654389 h 1858935"/>
              <a:gd name="connsiteX91" fmla="*/ 597877 w 1828800"/>
              <a:gd name="connsiteY91" fmla="*/ 628012 h 1858935"/>
              <a:gd name="connsiteX92" fmla="*/ 571500 w 1828800"/>
              <a:gd name="connsiteY92" fmla="*/ 531297 h 1858935"/>
              <a:gd name="connsiteX93" fmla="*/ 545123 w 1828800"/>
              <a:gd name="connsiteY93" fmla="*/ 434581 h 1858935"/>
              <a:gd name="connsiteX94" fmla="*/ 553916 w 1828800"/>
              <a:gd name="connsiteY94" fmla="*/ 205981 h 1858935"/>
              <a:gd name="connsiteX95" fmla="*/ 562708 w 1828800"/>
              <a:gd name="connsiteY95" fmla="*/ 162020 h 1858935"/>
              <a:gd name="connsiteX96" fmla="*/ 580293 w 1828800"/>
              <a:gd name="connsiteY96" fmla="*/ 126850 h 1858935"/>
              <a:gd name="connsiteX97" fmla="*/ 615462 w 1828800"/>
              <a:gd name="connsiteY97" fmla="*/ 56512 h 1858935"/>
              <a:gd name="connsiteX98" fmla="*/ 677008 w 1828800"/>
              <a:gd name="connsiteY98" fmla="*/ 21343 h 1858935"/>
              <a:gd name="connsiteX99" fmla="*/ 712177 w 1828800"/>
              <a:gd name="connsiteY99" fmla="*/ 3758 h 1858935"/>
              <a:gd name="connsiteX100" fmla="*/ 784914 w 1828800"/>
              <a:gd name="connsiteY100" fmla="*/ 320 h 185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828800" h="1858935">
                <a:moveTo>
                  <a:pt x="1772513" y="1027645"/>
                </a:moveTo>
                <a:lnTo>
                  <a:pt x="1770743" y="1029295"/>
                </a:lnTo>
                <a:lnTo>
                  <a:pt x="1771649" y="1028411"/>
                </a:lnTo>
                <a:cubicBezTo>
                  <a:pt x="1773125" y="1027001"/>
                  <a:pt x="1773200" y="1026971"/>
                  <a:pt x="1772513" y="1027645"/>
                </a:cubicBezTo>
                <a:close/>
                <a:moveTo>
                  <a:pt x="784914" y="320"/>
                </a:moveTo>
                <a:cubicBezTo>
                  <a:pt x="809159" y="-826"/>
                  <a:pt x="832606" y="639"/>
                  <a:pt x="852854" y="12550"/>
                </a:cubicBezTo>
                <a:cubicBezTo>
                  <a:pt x="875729" y="26006"/>
                  <a:pt x="859005" y="65273"/>
                  <a:pt x="861646" y="91681"/>
                </a:cubicBezTo>
                <a:cubicBezTo>
                  <a:pt x="864867" y="123892"/>
                  <a:pt x="865861" y="156351"/>
                  <a:pt x="870439" y="188397"/>
                </a:cubicBezTo>
                <a:cubicBezTo>
                  <a:pt x="871750" y="197571"/>
                  <a:pt x="873442" y="207536"/>
                  <a:pt x="879231" y="214773"/>
                </a:cubicBezTo>
                <a:cubicBezTo>
                  <a:pt x="899682" y="240337"/>
                  <a:pt x="933031" y="233056"/>
                  <a:pt x="958362" y="249943"/>
                </a:cubicBezTo>
                <a:lnTo>
                  <a:pt x="984739" y="267527"/>
                </a:lnTo>
                <a:cubicBezTo>
                  <a:pt x="1045357" y="348351"/>
                  <a:pt x="1024386" y="311652"/>
                  <a:pt x="1055077" y="373035"/>
                </a:cubicBezTo>
                <a:cubicBezTo>
                  <a:pt x="1052146" y="402343"/>
                  <a:pt x="1054377" y="432637"/>
                  <a:pt x="1046285" y="460958"/>
                </a:cubicBezTo>
                <a:cubicBezTo>
                  <a:pt x="1042259" y="475048"/>
                  <a:pt x="1028036" y="483934"/>
                  <a:pt x="1019908" y="496127"/>
                </a:cubicBezTo>
                <a:cubicBezTo>
                  <a:pt x="1010429" y="510346"/>
                  <a:pt x="1001633" y="525042"/>
                  <a:pt x="993531" y="540089"/>
                </a:cubicBezTo>
                <a:cubicBezTo>
                  <a:pt x="981103" y="563169"/>
                  <a:pt x="958362" y="610427"/>
                  <a:pt x="958362" y="610427"/>
                </a:cubicBezTo>
                <a:cubicBezTo>
                  <a:pt x="970085" y="622150"/>
                  <a:pt x="979736" y="636401"/>
                  <a:pt x="993531" y="645597"/>
                </a:cubicBezTo>
                <a:cubicBezTo>
                  <a:pt x="1018316" y="662121"/>
                  <a:pt x="1053312" y="666345"/>
                  <a:pt x="1081454" y="671973"/>
                </a:cubicBezTo>
                <a:cubicBezTo>
                  <a:pt x="1140069" y="666112"/>
                  <a:pt x="1198909" y="662174"/>
                  <a:pt x="1257300" y="654389"/>
                </a:cubicBezTo>
                <a:cubicBezTo>
                  <a:pt x="1286926" y="650439"/>
                  <a:pt x="1315742" y="641717"/>
                  <a:pt x="1345223" y="636804"/>
                </a:cubicBezTo>
                <a:lnTo>
                  <a:pt x="1397977" y="628012"/>
                </a:lnTo>
                <a:cubicBezTo>
                  <a:pt x="1471246" y="630943"/>
                  <a:pt x="1544959" y="628236"/>
                  <a:pt x="1617785" y="636804"/>
                </a:cubicBezTo>
                <a:cubicBezTo>
                  <a:pt x="1639048" y="639306"/>
                  <a:pt x="1705188" y="663955"/>
                  <a:pt x="1732085" y="680766"/>
                </a:cubicBezTo>
                <a:cubicBezTo>
                  <a:pt x="1744511" y="688533"/>
                  <a:pt x="1755531" y="698351"/>
                  <a:pt x="1767254" y="707143"/>
                </a:cubicBezTo>
                <a:cubicBezTo>
                  <a:pt x="1770847" y="717921"/>
                  <a:pt x="1773262" y="725449"/>
                  <a:pt x="1774842" y="730526"/>
                </a:cubicBezTo>
                <a:lnTo>
                  <a:pt x="1776983" y="737739"/>
                </a:lnTo>
                <a:lnTo>
                  <a:pt x="1777031" y="737975"/>
                </a:lnTo>
                <a:cubicBezTo>
                  <a:pt x="1777426" y="739503"/>
                  <a:pt x="1777669" y="740179"/>
                  <a:pt x="1777418" y="739205"/>
                </a:cubicBezTo>
                <a:lnTo>
                  <a:pt x="1776983" y="737739"/>
                </a:lnTo>
                <a:lnTo>
                  <a:pt x="1775733" y="731634"/>
                </a:lnTo>
                <a:cubicBezTo>
                  <a:pt x="1774304" y="721904"/>
                  <a:pt x="1775911" y="711338"/>
                  <a:pt x="1802423" y="751104"/>
                </a:cubicBezTo>
                <a:cubicBezTo>
                  <a:pt x="1809126" y="761158"/>
                  <a:pt x="1806973" y="774959"/>
                  <a:pt x="1811216" y="786273"/>
                </a:cubicBezTo>
                <a:cubicBezTo>
                  <a:pt x="1815818" y="798545"/>
                  <a:pt x="1822939" y="809720"/>
                  <a:pt x="1828800" y="821443"/>
                </a:cubicBezTo>
                <a:cubicBezTo>
                  <a:pt x="1825869" y="865404"/>
                  <a:pt x="1824873" y="909538"/>
                  <a:pt x="1820008" y="953327"/>
                </a:cubicBezTo>
                <a:cubicBezTo>
                  <a:pt x="1816442" y="985419"/>
                  <a:pt x="1805482" y="981309"/>
                  <a:pt x="1784839" y="1006081"/>
                </a:cubicBezTo>
                <a:cubicBezTo>
                  <a:pt x="1754237" y="1042804"/>
                  <a:pt x="1762511" y="1036728"/>
                  <a:pt x="1768804" y="1031103"/>
                </a:cubicBezTo>
                <a:lnTo>
                  <a:pt x="1770743" y="1029295"/>
                </a:lnTo>
                <a:lnTo>
                  <a:pt x="1762381" y="1037456"/>
                </a:lnTo>
                <a:cubicBezTo>
                  <a:pt x="1757465" y="1042302"/>
                  <a:pt x="1750510" y="1049203"/>
                  <a:pt x="1740877" y="1058835"/>
                </a:cubicBezTo>
                <a:cubicBezTo>
                  <a:pt x="1718832" y="1169063"/>
                  <a:pt x="1752425" y="1054978"/>
                  <a:pt x="1705708" y="1120381"/>
                </a:cubicBezTo>
                <a:cubicBezTo>
                  <a:pt x="1679400" y="1157212"/>
                  <a:pt x="1698048" y="1187036"/>
                  <a:pt x="1652954" y="1217097"/>
                </a:cubicBezTo>
                <a:cubicBezTo>
                  <a:pt x="1628601" y="1233332"/>
                  <a:pt x="1603504" y="1248962"/>
                  <a:pt x="1582616" y="1269850"/>
                </a:cubicBezTo>
                <a:cubicBezTo>
                  <a:pt x="1575144" y="1277322"/>
                  <a:pt x="1572984" y="1289268"/>
                  <a:pt x="1565031" y="1296227"/>
                </a:cubicBezTo>
                <a:cubicBezTo>
                  <a:pt x="1549126" y="1310144"/>
                  <a:pt x="1524958" y="1314490"/>
                  <a:pt x="1512277" y="1331397"/>
                </a:cubicBezTo>
                <a:cubicBezTo>
                  <a:pt x="1500088" y="1347648"/>
                  <a:pt x="1477892" y="1380697"/>
                  <a:pt x="1459523" y="1392943"/>
                </a:cubicBezTo>
                <a:cubicBezTo>
                  <a:pt x="1451812" y="1398084"/>
                  <a:pt x="1441938" y="1398804"/>
                  <a:pt x="1433146" y="1401735"/>
                </a:cubicBezTo>
                <a:cubicBezTo>
                  <a:pt x="1387700" y="1462330"/>
                  <a:pt x="1430731" y="1420355"/>
                  <a:pt x="1371600" y="1445697"/>
                </a:cubicBezTo>
                <a:cubicBezTo>
                  <a:pt x="1351737" y="1454210"/>
                  <a:pt x="1314176" y="1491276"/>
                  <a:pt x="1301262" y="1498450"/>
                </a:cubicBezTo>
                <a:cubicBezTo>
                  <a:pt x="1290699" y="1504319"/>
                  <a:pt x="1277816" y="1504312"/>
                  <a:pt x="1266093" y="1507243"/>
                </a:cubicBezTo>
                <a:cubicBezTo>
                  <a:pt x="1188587" y="1584746"/>
                  <a:pt x="1275994" y="1506578"/>
                  <a:pt x="1186962" y="1559997"/>
                </a:cubicBezTo>
                <a:cubicBezTo>
                  <a:pt x="1103256" y="1610221"/>
                  <a:pt x="1186104" y="1585485"/>
                  <a:pt x="1081454" y="1630335"/>
                </a:cubicBezTo>
                <a:cubicBezTo>
                  <a:pt x="1061843" y="1638740"/>
                  <a:pt x="1039519" y="1639515"/>
                  <a:pt x="1019908" y="1647920"/>
                </a:cubicBezTo>
                <a:cubicBezTo>
                  <a:pt x="998190" y="1657228"/>
                  <a:pt x="980301" y="1674314"/>
                  <a:pt x="958362" y="1683089"/>
                </a:cubicBezTo>
                <a:cubicBezTo>
                  <a:pt x="935923" y="1692065"/>
                  <a:pt x="911122" y="1693566"/>
                  <a:pt x="888023" y="1700673"/>
                </a:cubicBezTo>
                <a:cubicBezTo>
                  <a:pt x="872938" y="1705314"/>
                  <a:pt x="859179" y="1713723"/>
                  <a:pt x="844062" y="1718258"/>
                </a:cubicBezTo>
                <a:cubicBezTo>
                  <a:pt x="829748" y="1722552"/>
                  <a:pt x="814598" y="1723425"/>
                  <a:pt x="800100" y="1727050"/>
                </a:cubicBezTo>
                <a:cubicBezTo>
                  <a:pt x="732333" y="1743992"/>
                  <a:pt x="830098" y="1727361"/>
                  <a:pt x="720969" y="1771012"/>
                </a:cubicBezTo>
                <a:cubicBezTo>
                  <a:pt x="691661" y="1782735"/>
                  <a:pt x="662992" y="1796200"/>
                  <a:pt x="633046" y="1806181"/>
                </a:cubicBezTo>
                <a:cubicBezTo>
                  <a:pt x="624254" y="1809112"/>
                  <a:pt x="615347" y="1811719"/>
                  <a:pt x="606669" y="1814973"/>
                </a:cubicBezTo>
                <a:cubicBezTo>
                  <a:pt x="591891" y="1820515"/>
                  <a:pt x="577934" y="1828405"/>
                  <a:pt x="562708" y="1832558"/>
                </a:cubicBezTo>
                <a:cubicBezTo>
                  <a:pt x="545509" y="1837249"/>
                  <a:pt x="527574" y="1838639"/>
                  <a:pt x="509954" y="1841350"/>
                </a:cubicBezTo>
                <a:cubicBezTo>
                  <a:pt x="457340" y="1849445"/>
                  <a:pt x="432117" y="1852179"/>
                  <a:pt x="378069" y="1858935"/>
                </a:cubicBezTo>
                <a:cubicBezTo>
                  <a:pt x="322385" y="1856004"/>
                  <a:pt x="266548" y="1855192"/>
                  <a:pt x="211016" y="1850143"/>
                </a:cubicBezTo>
                <a:cubicBezTo>
                  <a:pt x="201786" y="1849304"/>
                  <a:pt x="192741" y="1845851"/>
                  <a:pt x="184639" y="1841350"/>
                </a:cubicBezTo>
                <a:cubicBezTo>
                  <a:pt x="166165" y="1831086"/>
                  <a:pt x="131885" y="1806181"/>
                  <a:pt x="131885" y="1806181"/>
                </a:cubicBezTo>
                <a:cubicBezTo>
                  <a:pt x="126023" y="1794458"/>
                  <a:pt x="122164" y="1781497"/>
                  <a:pt x="114300" y="1771012"/>
                </a:cubicBezTo>
                <a:cubicBezTo>
                  <a:pt x="104353" y="1757749"/>
                  <a:pt x="87918" y="1749902"/>
                  <a:pt x="79131" y="1735843"/>
                </a:cubicBezTo>
                <a:cubicBezTo>
                  <a:pt x="72727" y="1725596"/>
                  <a:pt x="73659" y="1712292"/>
                  <a:pt x="70339" y="1700673"/>
                </a:cubicBezTo>
                <a:cubicBezTo>
                  <a:pt x="67793" y="1691762"/>
                  <a:pt x="64092" y="1683208"/>
                  <a:pt x="61546" y="1674297"/>
                </a:cubicBezTo>
                <a:cubicBezTo>
                  <a:pt x="58226" y="1662678"/>
                  <a:pt x="56997" y="1650442"/>
                  <a:pt x="52754" y="1639127"/>
                </a:cubicBezTo>
                <a:cubicBezTo>
                  <a:pt x="48152" y="1626855"/>
                  <a:pt x="40332" y="1616005"/>
                  <a:pt x="35169" y="1603958"/>
                </a:cubicBezTo>
                <a:cubicBezTo>
                  <a:pt x="31518" y="1595439"/>
                  <a:pt x="29308" y="1586373"/>
                  <a:pt x="26377" y="1577581"/>
                </a:cubicBezTo>
                <a:cubicBezTo>
                  <a:pt x="19628" y="1523590"/>
                  <a:pt x="16880" y="1498261"/>
                  <a:pt x="8793" y="1445697"/>
                </a:cubicBezTo>
                <a:cubicBezTo>
                  <a:pt x="6082" y="1428077"/>
                  <a:pt x="2931" y="1410528"/>
                  <a:pt x="0" y="1392943"/>
                </a:cubicBezTo>
                <a:cubicBezTo>
                  <a:pt x="2931" y="1351912"/>
                  <a:pt x="4700" y="1310781"/>
                  <a:pt x="8793" y="1269850"/>
                </a:cubicBezTo>
                <a:cubicBezTo>
                  <a:pt x="11043" y="1247353"/>
                  <a:pt x="21633" y="1196857"/>
                  <a:pt x="26377" y="1173135"/>
                </a:cubicBezTo>
                <a:cubicBezTo>
                  <a:pt x="23446" y="1114520"/>
                  <a:pt x="17585" y="1055978"/>
                  <a:pt x="17585" y="997289"/>
                </a:cubicBezTo>
                <a:cubicBezTo>
                  <a:pt x="17585" y="900529"/>
                  <a:pt x="10258" y="748173"/>
                  <a:pt x="8793" y="698350"/>
                </a:cubicBezTo>
                <a:cubicBezTo>
                  <a:pt x="14654" y="669042"/>
                  <a:pt x="14882" y="638016"/>
                  <a:pt x="26377" y="610427"/>
                </a:cubicBezTo>
                <a:cubicBezTo>
                  <a:pt x="30441" y="600673"/>
                  <a:pt x="44155" y="598985"/>
                  <a:pt x="52754" y="592843"/>
                </a:cubicBezTo>
                <a:cubicBezTo>
                  <a:pt x="103152" y="556845"/>
                  <a:pt x="70215" y="570008"/>
                  <a:pt x="131885" y="557673"/>
                </a:cubicBezTo>
                <a:cubicBezTo>
                  <a:pt x="161193" y="560604"/>
                  <a:pt x="191866" y="557152"/>
                  <a:pt x="219808" y="566466"/>
                </a:cubicBezTo>
                <a:cubicBezTo>
                  <a:pt x="237611" y="572400"/>
                  <a:pt x="248155" y="591226"/>
                  <a:pt x="263769" y="601635"/>
                </a:cubicBezTo>
                <a:cubicBezTo>
                  <a:pt x="274675" y="608906"/>
                  <a:pt x="287216" y="613358"/>
                  <a:pt x="298939" y="619220"/>
                </a:cubicBezTo>
                <a:lnTo>
                  <a:pt x="360485" y="715935"/>
                </a:lnTo>
                <a:cubicBezTo>
                  <a:pt x="366199" y="724824"/>
                  <a:pt x="373343" y="732861"/>
                  <a:pt x="378069" y="742312"/>
                </a:cubicBezTo>
                <a:cubicBezTo>
                  <a:pt x="422392" y="830956"/>
                  <a:pt x="389643" y="794540"/>
                  <a:pt x="439616" y="830235"/>
                </a:cubicBezTo>
                <a:cubicBezTo>
                  <a:pt x="451540" y="838752"/>
                  <a:pt x="461678" y="850059"/>
                  <a:pt x="474785" y="856612"/>
                </a:cubicBezTo>
                <a:cubicBezTo>
                  <a:pt x="485593" y="862016"/>
                  <a:pt x="498231" y="862473"/>
                  <a:pt x="509954" y="865404"/>
                </a:cubicBezTo>
                <a:cubicBezTo>
                  <a:pt x="553022" y="800803"/>
                  <a:pt x="498613" y="890634"/>
                  <a:pt x="536331" y="777481"/>
                </a:cubicBezTo>
                <a:cubicBezTo>
                  <a:pt x="550447" y="735132"/>
                  <a:pt x="574969" y="696738"/>
                  <a:pt x="589085" y="654389"/>
                </a:cubicBezTo>
                <a:lnTo>
                  <a:pt x="597877" y="628012"/>
                </a:lnTo>
                <a:cubicBezTo>
                  <a:pt x="589085" y="595774"/>
                  <a:pt x="579153" y="563825"/>
                  <a:pt x="571500" y="531297"/>
                </a:cubicBezTo>
                <a:cubicBezTo>
                  <a:pt x="548726" y="434506"/>
                  <a:pt x="579411" y="520299"/>
                  <a:pt x="545123" y="434581"/>
                </a:cubicBezTo>
                <a:cubicBezTo>
                  <a:pt x="524822" y="333076"/>
                  <a:pt x="532365" y="392752"/>
                  <a:pt x="553916" y="205981"/>
                </a:cubicBezTo>
                <a:cubicBezTo>
                  <a:pt x="555629" y="191136"/>
                  <a:pt x="557982" y="176197"/>
                  <a:pt x="562708" y="162020"/>
                </a:cubicBezTo>
                <a:cubicBezTo>
                  <a:pt x="566853" y="149586"/>
                  <a:pt x="574970" y="138827"/>
                  <a:pt x="580293" y="126850"/>
                </a:cubicBezTo>
                <a:cubicBezTo>
                  <a:pt x="590369" y="104178"/>
                  <a:pt x="596777" y="75197"/>
                  <a:pt x="615462" y="56512"/>
                </a:cubicBezTo>
                <a:cubicBezTo>
                  <a:pt x="650032" y="21942"/>
                  <a:pt x="641797" y="36433"/>
                  <a:pt x="677008" y="21343"/>
                </a:cubicBezTo>
                <a:cubicBezTo>
                  <a:pt x="689055" y="16180"/>
                  <a:pt x="700454" y="9620"/>
                  <a:pt x="712177" y="3758"/>
                </a:cubicBezTo>
                <a:cubicBezTo>
                  <a:pt x="735623" y="5224"/>
                  <a:pt x="760668" y="1466"/>
                  <a:pt x="784914" y="32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0F6181-717D-8456-9524-5DDBF476AF94}"/>
              </a:ext>
            </a:extLst>
          </p:cNvPr>
          <p:cNvGrpSpPr/>
          <p:nvPr/>
        </p:nvGrpSpPr>
        <p:grpSpPr>
          <a:xfrm>
            <a:off x="9228436" y="2488897"/>
            <a:ext cx="1890346" cy="784186"/>
            <a:chOff x="6453554" y="2360735"/>
            <a:chExt cx="1890346" cy="784186"/>
          </a:xfrm>
        </p:grpSpPr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0882F56-4159-0D49-C2FF-EEA57145E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826" y="2856921"/>
              <a:ext cx="941074" cy="28800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31C903D-C37C-25D7-72A4-33AEBB42A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3554" y="2360735"/>
              <a:ext cx="1608991" cy="73415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4344CC-D17B-6C25-35BB-B5CC6D325F86}"/>
              </a:ext>
            </a:extLst>
          </p:cNvPr>
          <p:cNvGrpSpPr/>
          <p:nvPr/>
        </p:nvGrpSpPr>
        <p:grpSpPr>
          <a:xfrm>
            <a:off x="482053" y="2311173"/>
            <a:ext cx="4714748" cy="1658456"/>
            <a:chOff x="477737" y="2476202"/>
            <a:chExt cx="4714748" cy="16584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66ACE2-AFEC-14B9-D345-88F9091BBC8C}"/>
                </a:ext>
              </a:extLst>
            </p:cNvPr>
            <p:cNvSpPr txBox="1"/>
            <p:nvPr/>
          </p:nvSpPr>
          <p:spPr>
            <a:xfrm>
              <a:off x="477737" y="2476202"/>
              <a:ext cx="47147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Calculate maximum </a:t>
              </a:r>
              <a:r>
                <a:rPr lang="en-AU" sz="2400" i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possible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such distance on the lattice</a:t>
              </a:r>
            </a:p>
          </p:txBody>
        </p:sp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0934DF8-4802-A19F-796E-A4CFA7EE3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265" y="3356886"/>
              <a:ext cx="3546639" cy="77777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8300CA-3936-8C9E-F95F-CBF9FB0B651D}"/>
              </a:ext>
            </a:extLst>
          </p:cNvPr>
          <p:cNvGrpSpPr/>
          <p:nvPr/>
        </p:nvGrpSpPr>
        <p:grpSpPr>
          <a:xfrm>
            <a:off x="8349565" y="3520540"/>
            <a:ext cx="1418833" cy="3096800"/>
            <a:chOff x="8388222" y="3506680"/>
            <a:chExt cx="1418833" cy="30968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C072B4-53C5-B139-5FB6-DFFA84EEC998}"/>
                </a:ext>
              </a:extLst>
            </p:cNvPr>
            <p:cNvCxnSpPr/>
            <p:nvPr/>
          </p:nvCxnSpPr>
          <p:spPr>
            <a:xfrm flipV="1">
              <a:off x="8388222" y="3506680"/>
              <a:ext cx="1412421" cy="30968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238BEAD-26DD-DE74-1418-05320E91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9928" y="4935813"/>
              <a:ext cx="657127" cy="288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4E2A20-BA9F-6D9C-010D-E3481F74492D}"/>
              </a:ext>
            </a:extLst>
          </p:cNvPr>
          <p:cNvGrpSpPr/>
          <p:nvPr/>
        </p:nvGrpSpPr>
        <p:grpSpPr>
          <a:xfrm>
            <a:off x="477737" y="4154541"/>
            <a:ext cx="5597308" cy="877163"/>
            <a:chOff x="477737" y="4680872"/>
            <a:chExt cx="5597308" cy="87716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2ECB48-1B64-7315-F5C1-C29E75FF092E}"/>
                </a:ext>
              </a:extLst>
            </p:cNvPr>
            <p:cNvSpPr txBox="1"/>
            <p:nvPr/>
          </p:nvSpPr>
          <p:spPr>
            <a:xfrm>
              <a:off x="477737" y="4680872"/>
              <a:ext cx="471474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Normalize: Cluster extent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Should be         for percolation</a:t>
              </a:r>
            </a:p>
          </p:txBody>
        </p:sp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EE5BBC5-E75F-14C4-4B93-4BBA367A9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253" y="4784271"/>
              <a:ext cx="1931792" cy="302526"/>
            </a:xfrm>
            <a:prstGeom prst="rect">
              <a:avLst/>
            </a:prstGeom>
          </p:spPr>
        </p:pic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432160B-00BC-CE03-42E1-C9527541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812" y="5241472"/>
              <a:ext cx="379994" cy="177116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FD2A33D5-D2BE-F4FB-9BBD-CBAC86500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587" y="1129055"/>
            <a:ext cx="5180428" cy="45478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966D453-D980-421F-A091-3257EF29CFAE}"/>
              </a:ext>
            </a:extLst>
          </p:cNvPr>
          <p:cNvSpPr/>
          <p:nvPr/>
        </p:nvSpPr>
        <p:spPr>
          <a:xfrm>
            <a:off x="8245518" y="1874339"/>
            <a:ext cx="461453" cy="2095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1A35FE-CD99-96C2-7819-7CAE7CB90E25}"/>
              </a:ext>
            </a:extLst>
          </p:cNvPr>
          <p:cNvGrpSpPr/>
          <p:nvPr/>
        </p:nvGrpSpPr>
        <p:grpSpPr>
          <a:xfrm>
            <a:off x="915245" y="5787822"/>
            <a:ext cx="10361510" cy="492443"/>
            <a:chOff x="579312" y="5991741"/>
            <a:chExt cx="10361510" cy="4924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51AB3B-B87E-4BB8-5FAF-CD8B2F4059B7}"/>
                </a:ext>
              </a:extLst>
            </p:cNvPr>
            <p:cNvSpPr txBox="1"/>
            <p:nvPr/>
          </p:nvSpPr>
          <p:spPr>
            <a:xfrm>
              <a:off x="579312" y="5991741"/>
              <a:ext cx="10361510" cy="492443"/>
            </a:xfrm>
            <a:prstGeom prst="rect">
              <a:avLst/>
            </a:prstGeom>
            <a:noFill/>
            <a:ln>
              <a:solidFill>
                <a:srgbClr val="3333B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tx1"/>
                </a:buClr>
              </a:pPr>
              <a:r>
                <a:rPr lang="en-AU" sz="2600" dirty="0">
                  <a:solidFill>
                    <a:srgbClr val="FF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T</a:t>
              </a:r>
              <a:r>
                <a:rPr lang="en-AU" sz="26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ransition </a:t>
              </a:r>
              <a:r>
                <a:rPr lang="en-AU" sz="2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connected to</a:t>
              </a:r>
              <a:r>
                <a:rPr lang="en-AU" sz="26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 deconfinement </a:t>
              </a:r>
              <a:r>
                <a:rPr lang="en-AU" sz="2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around</a:t>
              </a:r>
              <a:endParaRPr lang="en-AU" sz="26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9934F75D-A4E0-C497-0172-C86439D27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915" y="6100819"/>
              <a:ext cx="3810602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2AEBA4-721C-4F64-42E9-A2528D7E9B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587" y="1129615"/>
            <a:ext cx="5180428" cy="454787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470BC0E-F7C6-F70F-7C58-5567FBCA8BCD}"/>
              </a:ext>
            </a:extLst>
          </p:cNvPr>
          <p:cNvGrpSpPr/>
          <p:nvPr/>
        </p:nvGrpSpPr>
        <p:grpSpPr>
          <a:xfrm>
            <a:off x="477737" y="5085751"/>
            <a:ext cx="5756746" cy="461665"/>
            <a:chOff x="477737" y="5085751"/>
            <a:chExt cx="5756746" cy="4616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AB45F4-31E5-9B9E-FF42-6F5784607562}"/>
                </a:ext>
              </a:extLst>
            </p:cNvPr>
            <p:cNvSpPr txBox="1"/>
            <p:nvPr/>
          </p:nvSpPr>
          <p:spPr>
            <a:xfrm>
              <a:off x="477737" y="5085751"/>
              <a:ext cx="575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Ensembles with larger         spatial volume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42D218-34E3-BB18-4FB2-3E043DB1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52840" y="5151632"/>
              <a:ext cx="403200" cy="2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2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181" y="6538365"/>
            <a:ext cx="371854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14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7D3515-2353-79D0-3A25-58EDEE733E5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204D33B-60C4-D8FC-5F45-4A24D75C790C}"/>
              </a:ext>
            </a:extLst>
          </p:cNvPr>
          <p:cNvSpPr txBox="1">
            <a:spLocks/>
          </p:cNvSpPr>
          <p:nvPr/>
        </p:nvSpPr>
        <p:spPr>
          <a:xfrm>
            <a:off x="477737" y="253094"/>
            <a:ext cx="3392134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Vortex density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06E6BA-316C-80E7-9E66-7F84BCE39E9E}"/>
              </a:ext>
            </a:extLst>
          </p:cNvPr>
          <p:cNvGrpSpPr/>
          <p:nvPr/>
        </p:nvGrpSpPr>
        <p:grpSpPr>
          <a:xfrm>
            <a:off x="473087" y="1092045"/>
            <a:ext cx="5433767" cy="2308324"/>
            <a:chOff x="477736" y="1157741"/>
            <a:chExt cx="5433767" cy="23083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6D59B8-77B7-83F8-E301-7C437D949EA7}"/>
                </a:ext>
              </a:extLst>
            </p:cNvPr>
            <p:cNvSpPr txBox="1"/>
            <p:nvPr/>
          </p:nvSpPr>
          <p:spPr>
            <a:xfrm>
              <a:off x="477736" y="1157741"/>
              <a:ext cx="54337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8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Vortex density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is the number of vortex piercings per unit area</a:t>
              </a:r>
            </a:p>
            <a:p>
              <a:pPr marL="666000" lvl="1" indent="-342900">
                <a:spcAft>
                  <a:spcPts val="1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Calculate separately for space-space and space-time plaquettes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06FDF30-2F02-2D73-1886-D2BB2B870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48031" y="2059772"/>
              <a:ext cx="4077365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CB87424-43D0-81CE-D223-C7A4BAFA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81" y="1168760"/>
            <a:ext cx="5234318" cy="460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DE6251-61CC-C428-09A5-C4C8EB760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21" y="1168760"/>
            <a:ext cx="5234318" cy="46080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D6EEFA5-204A-9F9B-BD59-A047789F747C}"/>
              </a:ext>
            </a:extLst>
          </p:cNvPr>
          <p:cNvGrpSpPr/>
          <p:nvPr/>
        </p:nvGrpSpPr>
        <p:grpSpPr>
          <a:xfrm>
            <a:off x="473087" y="3484525"/>
            <a:ext cx="5597308" cy="1292662"/>
            <a:chOff x="475468" y="2730745"/>
            <a:chExt cx="5597308" cy="129266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440B01-0585-6E12-7B33-ADAFBBCA71D7}"/>
                </a:ext>
              </a:extLst>
            </p:cNvPr>
            <p:cNvSpPr txBox="1"/>
            <p:nvPr/>
          </p:nvSpPr>
          <p:spPr>
            <a:xfrm>
              <a:off x="475468" y="2730745"/>
              <a:ext cx="559730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Sensitive to </a:t>
              </a:r>
              <a:r>
                <a:rPr lang="en-AU" sz="24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chiral transition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Fit crossover ansatz for estimate of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882580C-290D-8825-61E4-C5A3E5449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412" y="3652960"/>
              <a:ext cx="4331031" cy="341379"/>
            </a:xfrm>
            <a:prstGeom prst="rect">
              <a:avLst/>
            </a:prstGeom>
          </p:spPr>
        </p:pic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530D443-C644-AC2F-91C5-10A4C319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743" y="3284294"/>
              <a:ext cx="265320" cy="2412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FE8EBE3-E36E-2606-7225-2AD1EA113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76" y="1168760"/>
            <a:ext cx="5433767" cy="460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6059C1-48B1-44BD-F81B-033158621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75" y="1168760"/>
            <a:ext cx="5433767" cy="460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A9370BA-B8D8-D1E5-FEA6-7B60B14402B4}"/>
              </a:ext>
            </a:extLst>
          </p:cNvPr>
          <p:cNvGrpSpPr/>
          <p:nvPr/>
        </p:nvGrpSpPr>
        <p:grpSpPr>
          <a:xfrm>
            <a:off x="473087" y="4907149"/>
            <a:ext cx="7205528" cy="1292662"/>
            <a:chOff x="473087" y="4613318"/>
            <a:chExt cx="7205528" cy="129266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2ECB48-1B64-7315-F5C1-C29E75FF092E}"/>
                </a:ext>
              </a:extLst>
            </p:cNvPr>
            <p:cNvSpPr txBox="1"/>
            <p:nvPr/>
          </p:nvSpPr>
          <p:spPr>
            <a:xfrm>
              <a:off x="473087" y="4613318"/>
              <a:ext cx="720552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Similar behaviour for </a:t>
              </a: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second transition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Gives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First precise estimate of second transition temperature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8F54C7A-7FC7-4700-81A3-BCFA4D6F5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92" y="5162699"/>
              <a:ext cx="4155508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D197B55-CFF2-412D-D86B-5BBF16122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25" y="1168760"/>
            <a:ext cx="5234318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6517" y="6538365"/>
            <a:ext cx="376517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15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7D3515-2353-79D0-3A25-58EDEE733E5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204D33B-60C4-D8FC-5F45-4A24D75C790C}"/>
              </a:ext>
            </a:extLst>
          </p:cNvPr>
          <p:cNvSpPr txBox="1">
            <a:spLocks/>
          </p:cNvSpPr>
          <p:nvPr/>
        </p:nvSpPr>
        <p:spPr>
          <a:xfrm>
            <a:off x="477736" y="253094"/>
            <a:ext cx="6316763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Branching/monopole points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3ABBA1-6D28-D187-63E2-E5DDB237A8CC}"/>
              </a:ext>
            </a:extLst>
          </p:cNvPr>
          <p:cNvGrpSpPr/>
          <p:nvPr/>
        </p:nvGrpSpPr>
        <p:grpSpPr>
          <a:xfrm>
            <a:off x="477736" y="1296211"/>
            <a:ext cx="5509823" cy="1585049"/>
            <a:chOff x="477737" y="1136599"/>
            <a:chExt cx="5509823" cy="15850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6D59B8-77B7-83F8-E301-7C437D949EA7}"/>
                </a:ext>
              </a:extLst>
            </p:cNvPr>
            <p:cNvSpPr txBox="1"/>
            <p:nvPr/>
          </p:nvSpPr>
          <p:spPr>
            <a:xfrm>
              <a:off x="477737" y="1136599"/>
              <a:ext cx="5509823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charge only conserved modulo      in              gauge theory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Allows branching/monopole points at which three vortex lines converge</a:t>
              </a: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013043E5-58AD-4153-8A80-2D56A29BE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233" y="1274021"/>
              <a:ext cx="244338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04C7E7C5-9C2F-18BB-6A2F-D5BE6E7BC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07" y="1620214"/>
              <a:ext cx="799875" cy="28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4FB9E9-FE05-C032-FA2A-45A849225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51" y="3364875"/>
            <a:ext cx="3027792" cy="1949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91451-6EBC-92ED-F4D2-B95EA83D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6311" y="1296211"/>
            <a:ext cx="5234318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9965" y="6538365"/>
            <a:ext cx="363070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16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7D3515-2353-79D0-3A25-58EDEE733E5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204D33B-60C4-D8FC-5F45-4A24D75C790C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4608612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Temporal alignment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C8864-BCD6-63B6-CEED-E7CAE277F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06" y="1081268"/>
            <a:ext cx="3996760" cy="30069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428FB3-C83B-CBD8-434F-FD06C164F95D}"/>
              </a:ext>
            </a:extLst>
          </p:cNvPr>
          <p:cNvSpPr txBox="1"/>
          <p:nvPr/>
        </p:nvSpPr>
        <p:spPr>
          <a:xfrm>
            <a:off x="477736" y="1052693"/>
            <a:ext cx="53073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b="1" dirty="0">
                <a:ea typeface="Cambria Math" panose="02040503050406030204" pitchFamily="18" charset="0"/>
                <a:cs typeface="Times New Roman" panose="02020603050405020304" pitchFamily="18" charset="0"/>
              </a:rPr>
              <a:t>Temporal alignment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of vortex sheet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Preferentially lies in space-time planes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Slicing through spatial dimensions picks up lines parallel to temporal axis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AD3553-B1CE-4FD3-C0EC-AA50542B8552}"/>
              </a:ext>
            </a:extLst>
          </p:cNvPr>
          <p:cNvGrpSpPr/>
          <p:nvPr/>
        </p:nvGrpSpPr>
        <p:grpSpPr>
          <a:xfrm>
            <a:off x="9207750" y="6177199"/>
            <a:ext cx="2352879" cy="400110"/>
            <a:chOff x="477739" y="1000294"/>
            <a:chExt cx="2352879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62FA2D-1D16-2B8A-6F33-04CA59763D0D}"/>
                </a:ext>
              </a:extLst>
            </p:cNvPr>
            <p:cNvSpPr txBox="1"/>
            <p:nvPr/>
          </p:nvSpPr>
          <p:spPr>
            <a:xfrm>
              <a:off x="477739" y="1000294"/>
              <a:ext cx="23528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buClr>
                  <a:schemeClr val="tx1"/>
                </a:buClr>
              </a:pPr>
              <a:r>
                <a:rPr lang="en-AU" sz="20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 ) slice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D50FF9-AA7F-0D53-A3F8-452ABA508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652" y="1154630"/>
              <a:ext cx="147221" cy="1332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2B8CAF-90C5-1005-4360-672E6D3399A5}"/>
              </a:ext>
            </a:extLst>
          </p:cNvPr>
          <p:cNvGrpSpPr/>
          <p:nvPr/>
        </p:nvGrpSpPr>
        <p:grpSpPr>
          <a:xfrm>
            <a:off x="476731" y="2680907"/>
            <a:ext cx="4959432" cy="1585049"/>
            <a:chOff x="477739" y="1104359"/>
            <a:chExt cx="4959432" cy="15850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F2D98E-3B9E-64A4-F5C8-E1D39A324267}"/>
                </a:ext>
              </a:extLst>
            </p:cNvPr>
            <p:cNvSpPr txBox="1"/>
            <p:nvPr/>
          </p:nvSpPr>
          <p:spPr>
            <a:xfrm>
              <a:off x="477739" y="1104359"/>
              <a:ext cx="495943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Suppose a space-space plaquette at time    is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pierced by a vortex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Is the same plaquette also pierced </a:t>
              </a:r>
              <a:r>
                <a:rPr lang="en-AU" sz="2200" i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 the same direction 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at             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7607F2-3535-4D32-127D-6323D06DD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146" y="1603924"/>
              <a:ext cx="100851" cy="1979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54A177-17B9-7D1A-9EEA-DEE75E53E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2654" y="2360841"/>
              <a:ext cx="719627" cy="212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BB084B-BF0D-1C0C-C856-E0058F70678D}"/>
              </a:ext>
            </a:extLst>
          </p:cNvPr>
          <p:cNvGrpSpPr/>
          <p:nvPr/>
        </p:nvGrpSpPr>
        <p:grpSpPr>
          <a:xfrm>
            <a:off x="476060" y="5727167"/>
            <a:ext cx="5504043" cy="900000"/>
            <a:chOff x="477737" y="4016041"/>
            <a:chExt cx="5504043" cy="9000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E4DBE5-19E8-BBD4-FA48-E5DE0B61AABB}"/>
                </a:ext>
              </a:extLst>
            </p:cNvPr>
            <p:cNvSpPr txBox="1"/>
            <p:nvPr/>
          </p:nvSpPr>
          <p:spPr>
            <a:xfrm>
              <a:off x="477737" y="4059307"/>
              <a:ext cx="4960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42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b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Correlation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8241096E-6D13-1145-90F2-2EC7D3DFB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107" y="4016041"/>
              <a:ext cx="3492673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62DBA3-5913-A5F1-FD0C-AB55CD00E7B9}"/>
              </a:ext>
            </a:extLst>
          </p:cNvPr>
          <p:cNvGrpSpPr/>
          <p:nvPr/>
        </p:nvGrpSpPr>
        <p:grpSpPr>
          <a:xfrm>
            <a:off x="6350460" y="4141869"/>
            <a:ext cx="5099148" cy="2132516"/>
            <a:chOff x="6461481" y="4214032"/>
            <a:chExt cx="5099148" cy="21325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CF5927-B51F-07A7-1DAC-9F890830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66"/>
            <a:stretch>
              <a:fillRect/>
            </a:stretch>
          </p:blipFill>
          <p:spPr>
            <a:xfrm>
              <a:off x="9134475" y="4215713"/>
              <a:ext cx="2426154" cy="213083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45EDDF-A522-555A-5A00-650388C33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88"/>
            <a:stretch>
              <a:fillRect/>
            </a:stretch>
          </p:blipFill>
          <p:spPr>
            <a:xfrm>
              <a:off x="6461481" y="4214032"/>
              <a:ext cx="2521700" cy="213083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EB94FA-0775-A774-8A6F-AC4ACC38144B}"/>
              </a:ext>
            </a:extLst>
          </p:cNvPr>
          <p:cNvGrpSpPr/>
          <p:nvPr/>
        </p:nvGrpSpPr>
        <p:grpSpPr>
          <a:xfrm>
            <a:off x="484617" y="4302950"/>
            <a:ext cx="5936386" cy="1264945"/>
            <a:chOff x="484617" y="4302950"/>
            <a:chExt cx="5936386" cy="126494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962C83-3D45-6FBB-16DA-B426CF23C533}"/>
                </a:ext>
              </a:extLst>
            </p:cNvPr>
            <p:cNvSpPr txBox="1"/>
            <p:nvPr/>
          </p:nvSpPr>
          <p:spPr>
            <a:xfrm>
              <a:off x="484617" y="4302950"/>
              <a:ext cx="593638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24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Define indicator function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1F7060-E75A-7F9F-42DD-987D5C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5394" y="4819095"/>
              <a:ext cx="3329002" cy="748800"/>
            </a:xfrm>
            <a:prstGeom prst="rect">
              <a:avLst/>
            </a:prstGeom>
          </p:spPr>
        </p:pic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71C45FF-20FC-2BD7-C6E7-6D900E96F279}"/>
              </a:ext>
            </a:extLst>
          </p:cNvPr>
          <p:cNvSpPr/>
          <p:nvPr/>
        </p:nvSpPr>
        <p:spPr>
          <a:xfrm>
            <a:off x="3597924" y="4245429"/>
            <a:ext cx="794462" cy="748801"/>
          </a:xfrm>
          <a:custGeom>
            <a:avLst/>
            <a:gdLst>
              <a:gd name="csX0" fmla="*/ 0 w 944014"/>
              <a:gd name="csY0" fmla="*/ 783771 h 783771"/>
              <a:gd name="csX1" fmla="*/ 873579 w 944014"/>
              <a:gd name="csY1" fmla="*/ 653142 h 783771"/>
              <a:gd name="csX2" fmla="*/ 889907 w 944014"/>
              <a:gd name="csY2" fmla="*/ 0 h 783771"/>
              <a:gd name="csX3" fmla="*/ 889907 w 944014"/>
              <a:gd name="csY3" fmla="*/ 0 h 7837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944014" h="783771">
                <a:moveTo>
                  <a:pt x="0" y="783771"/>
                </a:moveTo>
                <a:cubicBezTo>
                  <a:pt x="362630" y="783770"/>
                  <a:pt x="725261" y="783770"/>
                  <a:pt x="873579" y="653142"/>
                </a:cubicBezTo>
                <a:cubicBezTo>
                  <a:pt x="1021897" y="522513"/>
                  <a:pt x="889907" y="0"/>
                  <a:pt x="889907" y="0"/>
                </a:cubicBezTo>
                <a:lnTo>
                  <a:pt x="889907" y="0"/>
                </a:lnTo>
              </a:path>
            </a:pathLst>
          </a:custGeom>
          <a:noFill/>
          <a:ln w="19050"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4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D9DF-5125-82CE-AA9C-AA76248B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31BDA1E1-DA1E-7939-6A53-33E19D27F266}"/>
              </a:ext>
            </a:extLst>
          </p:cNvPr>
          <p:cNvSpPr txBox="1">
            <a:spLocks/>
          </p:cNvSpPr>
          <p:nvPr/>
        </p:nvSpPr>
        <p:spPr>
          <a:xfrm>
            <a:off x="11810999" y="6538365"/>
            <a:ext cx="372035" cy="303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86119-5094-4101-8CD6-33EEC4AEDD01}" type="slidenum">
              <a:rPr lang="en-AU" smtClean="0"/>
              <a:pPr/>
              <a:t>17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2435E0-8D44-FBDA-15C5-8F8ED469234D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72CF062-57C9-94D0-3868-F8C7AAC82D5B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10542687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Comparison to pure gauge: temporal alignment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C5387-E35D-BE45-5045-5CCB5DA845F1}"/>
              </a:ext>
            </a:extLst>
          </p:cNvPr>
          <p:cNvSpPr txBox="1"/>
          <p:nvPr/>
        </p:nvSpPr>
        <p:spPr>
          <a:xfrm>
            <a:off x="475467" y="1069784"/>
            <a:ext cx="890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correlation measure along temporal dimension</a:t>
            </a:r>
            <a:endParaRPr lang="en-AU" sz="2400" b="1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E40733-6ACD-80B7-0EB1-C530C0140785}"/>
              </a:ext>
            </a:extLst>
          </p:cNvPr>
          <p:cNvCxnSpPr>
            <a:cxnSpLocks/>
          </p:cNvCxnSpPr>
          <p:nvPr/>
        </p:nvCxnSpPr>
        <p:spPr>
          <a:xfrm>
            <a:off x="6096000" y="1670050"/>
            <a:ext cx="0" cy="5062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91F9F1-33EF-43CA-7A23-80753A29414B}"/>
              </a:ext>
            </a:extLst>
          </p:cNvPr>
          <p:cNvSpPr txBox="1"/>
          <p:nvPr/>
        </p:nvSpPr>
        <p:spPr>
          <a:xfrm>
            <a:off x="469138" y="1568749"/>
            <a:ext cx="214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Pure gauge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9E881-4E7F-DF66-8034-AB8CCCC5F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15" y="2146409"/>
            <a:ext cx="5002945" cy="43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B04CE-6581-06CF-E709-84C06947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776" y="2146409"/>
            <a:ext cx="5016953" cy="43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03F21C-6AB4-93FA-7371-F876B9D4A161}"/>
              </a:ext>
            </a:extLst>
          </p:cNvPr>
          <p:cNvSpPr txBox="1"/>
          <p:nvPr/>
        </p:nvSpPr>
        <p:spPr>
          <a:xfrm>
            <a:off x="6096000" y="1568749"/>
            <a:ext cx="1871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D600E6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Full QCD</a:t>
            </a:r>
            <a:endParaRPr lang="en-AU" sz="2200" dirty="0">
              <a:solidFill>
                <a:srgbClr val="04A008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A3501-2229-C7D4-1AF1-42D89A0F1FE7}"/>
              </a:ext>
            </a:extLst>
          </p:cNvPr>
          <p:cNvSpPr/>
          <p:nvPr/>
        </p:nvSpPr>
        <p:spPr>
          <a:xfrm>
            <a:off x="7903911" y="5060266"/>
            <a:ext cx="840039" cy="2791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01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BB907196-547C-6576-6B98-ED766D0F172E}"/>
              </a:ext>
            </a:extLst>
          </p:cNvPr>
          <p:cNvSpPr txBox="1">
            <a:spLocks/>
          </p:cNvSpPr>
          <p:nvPr/>
        </p:nvSpPr>
        <p:spPr>
          <a:xfrm>
            <a:off x="11810999" y="6538365"/>
            <a:ext cx="372035" cy="303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86119-5094-4101-8CD6-33EEC4AEDD01}" type="slidenum">
              <a:rPr lang="en-AU" smtClean="0"/>
              <a:pPr/>
              <a:t>18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906872-6E7E-AF0D-D099-087B52FF504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0770EE5-43CE-5BE1-DB09-C7E396E9E963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978068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Comparison to pure gauge: secondary loops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8AE79-99C4-B12D-B4F1-81964A802984}"/>
              </a:ext>
            </a:extLst>
          </p:cNvPr>
          <p:cNvSpPr txBox="1"/>
          <p:nvPr/>
        </p:nvSpPr>
        <p:spPr>
          <a:xfrm>
            <a:off x="475467" y="1069784"/>
            <a:ext cx="890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Average number of secondary loops in temporal slices of the lattice</a:t>
            </a:r>
            <a:endParaRPr lang="en-AU" sz="2400" b="1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D2E7B5-04EF-193E-4D59-6BCC7025B512}"/>
              </a:ext>
            </a:extLst>
          </p:cNvPr>
          <p:cNvCxnSpPr>
            <a:cxnSpLocks/>
          </p:cNvCxnSpPr>
          <p:nvPr/>
        </p:nvCxnSpPr>
        <p:spPr>
          <a:xfrm>
            <a:off x="6096000" y="1670050"/>
            <a:ext cx="0" cy="5062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736E06-876C-E9A2-75DF-7914B68E6BFC}"/>
              </a:ext>
            </a:extLst>
          </p:cNvPr>
          <p:cNvSpPr txBox="1"/>
          <p:nvPr/>
        </p:nvSpPr>
        <p:spPr>
          <a:xfrm>
            <a:off x="469138" y="1568749"/>
            <a:ext cx="214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Pure gauge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0711E7-9CEB-69F6-95CA-9625C08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954" y="2146409"/>
            <a:ext cx="4874109" cy="43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21182D-6834-DC68-9AA1-2389DC47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415" y="2146409"/>
            <a:ext cx="4967600" cy="43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9CE20B-A8C6-0117-F169-9FF80F8F141C}"/>
              </a:ext>
            </a:extLst>
          </p:cNvPr>
          <p:cNvSpPr txBox="1"/>
          <p:nvPr/>
        </p:nvSpPr>
        <p:spPr>
          <a:xfrm>
            <a:off x="6096000" y="1568749"/>
            <a:ext cx="1871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D600E6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Full QCD</a:t>
            </a:r>
            <a:endParaRPr lang="en-AU" sz="2200" dirty="0">
              <a:solidFill>
                <a:srgbClr val="04A008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49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4AE4FB7-BBCE-A9A0-1A62-F3261C2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389" y="6539593"/>
            <a:ext cx="460338" cy="310603"/>
          </a:xfrm>
        </p:spPr>
        <p:txBody>
          <a:bodyPr/>
          <a:lstStyle/>
          <a:p>
            <a:fld id="{0AF86119-5094-4101-8CD6-33EEC4AEDD01}" type="slidenum">
              <a:rPr lang="en-AU" smtClean="0"/>
              <a:t>19</a:t>
            </a:fld>
            <a:endParaRPr lang="en-AU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156834-071C-6042-6275-AE75CC85635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BD91C981-1790-241A-BBD0-9716F4A9143D}"/>
              </a:ext>
            </a:extLst>
          </p:cNvPr>
          <p:cNvSpPr txBox="1">
            <a:spLocks/>
          </p:cNvSpPr>
          <p:nvPr/>
        </p:nvSpPr>
        <p:spPr>
          <a:xfrm>
            <a:off x="477737" y="253094"/>
            <a:ext cx="25884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Conclusion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585CF-2B5A-98BF-640B-CEE6B20366A7}"/>
              </a:ext>
            </a:extLst>
          </p:cNvPr>
          <p:cNvSpPr txBox="1"/>
          <p:nvPr/>
        </p:nvSpPr>
        <p:spPr>
          <a:xfrm>
            <a:off x="477609" y="1079234"/>
            <a:ext cx="781572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Percolating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centre vortices imply confinement via area law</a:t>
            </a:r>
            <a:endParaRPr lang="en-AU" sz="2400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Loss of percolation means loss of confinement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5849A-DF2B-3724-F859-AF98BEFAC4F8}"/>
              </a:ext>
            </a:extLst>
          </p:cNvPr>
          <p:cNvSpPr txBox="1"/>
          <p:nvPr/>
        </p:nvSpPr>
        <p:spPr>
          <a:xfrm>
            <a:off x="477610" y="3891087"/>
            <a:ext cx="85997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Correspondence with phase transition in the </a:t>
            </a:r>
            <a:r>
              <a:rPr lang="en-AU" sz="24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pure-gauge theory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Similar temperature, temporal alignment, secondary loops, etc.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22741-6144-18F0-9038-CA07E8117325}"/>
              </a:ext>
            </a:extLst>
          </p:cNvPr>
          <p:cNvGrpSpPr/>
          <p:nvPr/>
        </p:nvGrpSpPr>
        <p:grpSpPr>
          <a:xfrm>
            <a:off x="477609" y="2001129"/>
            <a:ext cx="9237889" cy="1292662"/>
            <a:chOff x="477737" y="3378879"/>
            <a:chExt cx="9237889" cy="129266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5C1FD2-4BE9-1AB3-573A-158A10BD70A7}"/>
                </a:ext>
              </a:extLst>
            </p:cNvPr>
            <p:cNvSpPr txBox="1"/>
            <p:nvPr/>
          </p:nvSpPr>
          <p:spPr>
            <a:xfrm>
              <a:off x="477737" y="3378879"/>
              <a:ext cx="923788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Reveals a </a:t>
              </a: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second transition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connected to </a:t>
              </a: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deconfinement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in full QCD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Established      corresponds to a </a:t>
              </a:r>
              <a:r>
                <a:rPr lang="en-AU" sz="22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chiral transition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Percolation not lost until </a:t>
              </a:r>
            </a:p>
          </p:txBody>
        </p:sp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BBDD353-E164-22FB-CC35-7F16A63B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688" y="3946693"/>
              <a:ext cx="248822" cy="226202"/>
            </a:xfrm>
            <a:prstGeom prst="rect">
              <a:avLst/>
            </a:prstGeom>
          </p:spPr>
        </p:pic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0E05414-6352-7305-7A4C-07EA2259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325" y="4350901"/>
              <a:ext cx="1030555" cy="2592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F4ED58-B821-4D1F-8DFD-8D1F873F5B98}"/>
              </a:ext>
            </a:extLst>
          </p:cNvPr>
          <p:cNvGrpSpPr/>
          <p:nvPr/>
        </p:nvGrpSpPr>
        <p:grpSpPr>
          <a:xfrm>
            <a:off x="477609" y="3338523"/>
            <a:ext cx="10591777" cy="461665"/>
            <a:chOff x="477738" y="5580073"/>
            <a:chExt cx="10591777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B2F9F1-44B6-2839-4702-5573A018CA54}"/>
                </a:ext>
              </a:extLst>
            </p:cNvPr>
            <p:cNvSpPr txBox="1"/>
            <p:nvPr/>
          </p:nvSpPr>
          <p:spPr>
            <a:xfrm>
              <a:off x="477738" y="5580073"/>
              <a:ext cx="105917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Precise determination given by vortex density: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2CCAD8-47AC-C28F-E4D6-F348E3ECF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55165" y="5702489"/>
              <a:ext cx="4181204" cy="288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EE5896-26F1-5149-3BD4-6132E282C2A1}"/>
              </a:ext>
            </a:extLst>
          </p:cNvPr>
          <p:cNvGrpSpPr/>
          <p:nvPr/>
        </p:nvGrpSpPr>
        <p:grpSpPr>
          <a:xfrm>
            <a:off x="477610" y="4853339"/>
            <a:ext cx="7647215" cy="1708160"/>
            <a:chOff x="477610" y="4853339"/>
            <a:chExt cx="7647215" cy="17081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13F69C-418C-D2A3-B453-51BE95319B17}"/>
                </a:ext>
              </a:extLst>
            </p:cNvPr>
            <p:cNvSpPr txBox="1"/>
            <p:nvPr/>
          </p:nvSpPr>
          <p:spPr>
            <a:xfrm>
              <a:off x="477610" y="4853339"/>
              <a:ext cx="7647215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Future work?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Higher anisotropy – “Generation 3” ensembles with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Potential pion mass dependence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Wilson loop and Polyakov loop correlator calculations?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602BF8-4A92-7EBA-3F63-D60AF26A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2325" y="5399296"/>
              <a:ext cx="623425" cy="2448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146893-76BF-2D40-CD97-E5875E35F347}"/>
              </a:ext>
            </a:extLst>
          </p:cNvPr>
          <p:cNvSpPr txBox="1"/>
          <p:nvPr/>
        </p:nvSpPr>
        <p:spPr>
          <a:xfrm>
            <a:off x="8124825" y="5309192"/>
            <a:ext cx="12955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2604.11916</a:t>
            </a:r>
          </a:p>
        </p:txBody>
      </p:sp>
    </p:spTree>
    <p:extLst>
      <p:ext uri="{BB962C8B-B14F-4D97-AF65-F5344CB8AC3E}">
        <p14:creationId xmlns:p14="http://schemas.microsoft.com/office/powerpoint/2010/main" val="22632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BD91C981-1790-241A-BBD0-9716F4A9143D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2289956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Overview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4AE4FB7-BBCE-A9A0-1A62-F3261C2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3295" y="6539593"/>
            <a:ext cx="281431" cy="310603"/>
          </a:xfrm>
        </p:spPr>
        <p:txBody>
          <a:bodyPr/>
          <a:lstStyle/>
          <a:p>
            <a:fld id="{0AF86119-5094-4101-8CD6-33EEC4AEDD01}" type="slidenum">
              <a:rPr lang="en-AU" smtClean="0"/>
              <a:t>2</a:t>
            </a:fld>
            <a:endParaRPr lang="en-AU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156834-071C-6042-6275-AE75CC85635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red triangles&#10;&#10;Description automatically generated">
            <a:extLst>
              <a:ext uri="{FF2B5EF4-FFF2-40B4-BE49-F238E27FC236}">
                <a16:creationId xmlns:a16="http://schemas.microsoft.com/office/drawing/2014/main" id="{EB5C5014-4D3F-DA42-A153-90FD49AD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03" y="1449326"/>
            <a:ext cx="3988126" cy="424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6F2A5-626A-EBC3-ED1D-9312A83EA384}"/>
              </a:ext>
            </a:extLst>
          </p:cNvPr>
          <p:cNvSpPr txBox="1"/>
          <p:nvPr/>
        </p:nvSpPr>
        <p:spPr>
          <a:xfrm>
            <a:off x="476477" y="1143559"/>
            <a:ext cx="66170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Introduction to </a:t>
            </a:r>
            <a:r>
              <a:rPr lang="en-AU" sz="24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center</a:t>
            </a: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vortices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Why do we care about finite temperature?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identification on the lattice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470E1-6175-9DD5-4DC9-BB755BE75F7D}"/>
              </a:ext>
            </a:extLst>
          </p:cNvPr>
          <p:cNvSpPr txBox="1"/>
          <p:nvPr/>
        </p:nvSpPr>
        <p:spPr>
          <a:xfrm>
            <a:off x="476476" y="4535125"/>
            <a:ext cx="5924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Comparison to the </a:t>
            </a:r>
            <a:r>
              <a:rPr lang="en-AU" sz="24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pure-gauge theory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Single well-defined phase transition</a:t>
            </a: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Correspondence with the second transition in full QCD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4523D-F96A-935B-6973-2CB0E6F71F36}"/>
              </a:ext>
            </a:extLst>
          </p:cNvPr>
          <p:cNvSpPr txBox="1"/>
          <p:nvPr/>
        </p:nvSpPr>
        <p:spPr>
          <a:xfrm>
            <a:off x="476477" y="2500788"/>
            <a:ext cx="60386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geometry in </a:t>
            </a:r>
            <a:r>
              <a:rPr lang="en-AU" sz="24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full QCD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Reveals </a:t>
            </a:r>
            <a:r>
              <a:rPr lang="en-AU" sz="2200" b="1" dirty="0">
                <a:ea typeface="Cambria Math" panose="02040503050406030204" pitchFamily="18" charset="0"/>
                <a:cs typeface="Times New Roman" panose="02020603050405020304" pitchFamily="18" charset="0"/>
              </a:rPr>
              <a:t>three distinct regimes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of finite-temperature QCD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Quantified by vortex statistics: cluster extent, vortex density, branching points</a:t>
            </a:r>
          </a:p>
        </p:txBody>
      </p:sp>
    </p:spTree>
    <p:extLst>
      <p:ext uri="{BB962C8B-B14F-4D97-AF65-F5344CB8AC3E}">
        <p14:creationId xmlns:p14="http://schemas.microsoft.com/office/powerpoint/2010/main" val="34045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76B3-6DEA-4A3C-A002-51CE3F09E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D3DF-5353-B129-680D-5B95FC44BDC3}"/>
              </a:ext>
            </a:extLst>
          </p:cNvPr>
          <p:cNvSpPr txBox="1">
            <a:spLocks/>
          </p:cNvSpPr>
          <p:nvPr/>
        </p:nvSpPr>
        <p:spPr>
          <a:xfrm>
            <a:off x="477737" y="253094"/>
            <a:ext cx="6670409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References on two transitions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39095C-E0A9-E37F-CFA2-14576222D9C7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C928FC59-A248-8217-ED60-9AB7EE4B8630}"/>
              </a:ext>
            </a:extLst>
          </p:cNvPr>
          <p:cNvSpPr txBox="1">
            <a:spLocks/>
          </p:cNvSpPr>
          <p:nvPr/>
        </p:nvSpPr>
        <p:spPr>
          <a:xfrm>
            <a:off x="11799277" y="6538365"/>
            <a:ext cx="383758" cy="303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86119-5094-4101-8CD6-33EEC4AEDD01}" type="slidenum">
              <a:rPr lang="en-AU" smtClean="0"/>
              <a:pPr/>
              <a:t>20</a:t>
            </a:fld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21E6D-A67A-5D1E-7543-AB99528CC18D}"/>
              </a:ext>
            </a:extLst>
          </p:cNvPr>
          <p:cNvSpPr txBox="1"/>
          <p:nvPr/>
        </p:nvSpPr>
        <p:spPr>
          <a:xfrm>
            <a:off x="477729" y="2783813"/>
            <a:ext cx="61340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Monopole condensation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M. Cardinali, M. D’Elia, and A. Pasqui (2021), 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arXiv:2107.02745 [hep-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endParaRPr lang="en-AU" sz="1200" dirty="0">
              <a:solidFill>
                <a:srgbClr val="000000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5CC13-EC45-5B17-9F02-5EEDF4D23D73}"/>
              </a:ext>
            </a:extLst>
          </p:cNvPr>
          <p:cNvSpPr txBox="1"/>
          <p:nvPr/>
        </p:nvSpPr>
        <p:spPr>
          <a:xfrm>
            <a:off x="477733" y="958814"/>
            <a:ext cx="823192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Chiral-spin symmetries from meson correlators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L. Y. Glozman, 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Acta Phys. 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Polon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. Supp. </a:t>
            </a:r>
            <a:r>
              <a:rPr lang="en-AU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583 (2017)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arXiv:1610.00275 [hep-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AU" sz="1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Rohrhofer</a:t>
            </a: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et al., </a:t>
            </a:r>
            <a:r>
              <a:rPr lang="en-AU" sz="1200" dirty="0">
                <a:solidFill>
                  <a:srgbClr val="0D01FF"/>
                </a:solidFill>
              </a:rPr>
              <a:t>Phys. Rev. D </a:t>
            </a:r>
            <a:r>
              <a:rPr lang="en-AU" sz="1200" b="1" dirty="0">
                <a:solidFill>
                  <a:srgbClr val="0D01FF"/>
                </a:solidFill>
              </a:rPr>
              <a:t>96</a:t>
            </a:r>
            <a:r>
              <a:rPr lang="en-AU" sz="1200" dirty="0">
                <a:solidFill>
                  <a:srgbClr val="0D01FF"/>
                </a:solidFill>
              </a:rPr>
              <a:t>, 094501 (2017)</a:t>
            </a:r>
            <a:r>
              <a:rPr lang="en-AU" sz="1200" dirty="0"/>
              <a:t> </a:t>
            </a:r>
            <a:r>
              <a:rPr lang="en-AU" sz="1300" dirty="0"/>
              <a:t>[</a:t>
            </a:r>
            <a:r>
              <a:rPr lang="en-AU" sz="1200" dirty="0">
                <a:solidFill>
                  <a:srgbClr val="0D01FF"/>
                </a:solidFill>
              </a:rPr>
              <a:t>arXiv:1707.01881 [hep-</a:t>
            </a:r>
            <a:r>
              <a:rPr lang="en-AU" sz="1200" dirty="0" err="1">
                <a:solidFill>
                  <a:srgbClr val="0D01FF"/>
                </a:solidFill>
              </a:rPr>
              <a:t>lat</a:t>
            </a:r>
            <a:r>
              <a:rPr lang="en-AU" sz="1200" dirty="0">
                <a:solidFill>
                  <a:srgbClr val="0D01FF"/>
                </a:solidFill>
              </a:rPr>
              <a:t>]</a:t>
            </a:r>
            <a:r>
              <a:rPr lang="en-AU" sz="1300" dirty="0"/>
              <a:t>]</a:t>
            </a:r>
            <a:endParaRPr lang="en-AU" sz="13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AU" sz="1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Rohrhofer</a:t>
            </a: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et al.,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Phys. Rev. D </a:t>
            </a:r>
            <a:r>
              <a:rPr lang="en-AU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014502 (2019)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arXiv:1902.03191 [hep-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AU" sz="1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Rohrhofer</a:t>
            </a: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, Y. Aoki, L. Y. Glozman, and S. Hashimoto,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Phys. Lett. B </a:t>
            </a:r>
            <a:r>
              <a:rPr lang="en-AU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802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135245 (2020)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arXiv:1909.00927 [hep-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/>
              <a:t>L. Y. Glozman, O. Philipsen, and R. D. Pisarski, </a:t>
            </a:r>
            <a:r>
              <a:rPr lang="en-US" sz="1200" dirty="0">
                <a:solidFill>
                  <a:srgbClr val="0D01FF"/>
                </a:solidFill>
              </a:rPr>
              <a:t>Eur. Phys. J. A </a:t>
            </a:r>
            <a:r>
              <a:rPr lang="en-US" sz="1200" b="1" dirty="0">
                <a:solidFill>
                  <a:srgbClr val="0D01FF"/>
                </a:solidFill>
              </a:rPr>
              <a:t>58</a:t>
            </a:r>
            <a:r>
              <a:rPr lang="en-US" sz="1200" dirty="0">
                <a:solidFill>
                  <a:srgbClr val="0D01FF"/>
                </a:solidFill>
              </a:rPr>
              <a:t>, 247 (2022)</a:t>
            </a:r>
            <a:r>
              <a:rPr lang="en-US" sz="1200" dirty="0"/>
              <a:t> </a:t>
            </a:r>
            <a:r>
              <a:rPr lang="en-US" sz="1300" dirty="0"/>
              <a:t>[</a:t>
            </a:r>
            <a:r>
              <a:rPr lang="en-US" sz="1200" dirty="0">
                <a:solidFill>
                  <a:srgbClr val="0D01FF"/>
                </a:solidFill>
              </a:rPr>
              <a:t>arXiv:2204.05083 [hep-</a:t>
            </a:r>
            <a:r>
              <a:rPr lang="en-US" sz="1200" dirty="0" err="1">
                <a:solidFill>
                  <a:srgbClr val="0D01FF"/>
                </a:solidFill>
              </a:rPr>
              <a:t>ph</a:t>
            </a:r>
            <a:r>
              <a:rPr lang="en-US" sz="1200" dirty="0">
                <a:solidFill>
                  <a:srgbClr val="0D01FF"/>
                </a:solidFill>
              </a:rPr>
              <a:t>]</a:t>
            </a:r>
            <a:r>
              <a:rPr lang="en-US" sz="1300" dirty="0"/>
              <a:t>]</a:t>
            </a:r>
            <a:endParaRPr lang="en-AU" sz="1300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L. Y. Glozman, 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Prog. Part. 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Nucl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. Phys. </a:t>
            </a:r>
            <a:r>
              <a:rPr lang="en-AU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131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104049 (2023)</a:t>
            </a: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arXiv:2209.10235 [hep-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T.-W. Chiu, 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Phys. Rev. D </a:t>
            </a:r>
            <a:r>
              <a:rPr lang="en-US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107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114501 (2023)</a:t>
            </a: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arXiv:2302.06073 [hep-</a:t>
            </a:r>
            <a:r>
              <a:rPr lang="en-US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endParaRPr lang="en-AU" sz="13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L. Y. Glozman, 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Prog. Part. 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Nucl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. Phys. </a:t>
            </a:r>
            <a:r>
              <a:rPr lang="en-AU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131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104049 (2024)</a:t>
            </a:r>
            <a:r>
              <a:rPr lang="en-AU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arXiv:2402.05852 [hep-</a:t>
            </a:r>
            <a:r>
              <a:rPr lang="en-AU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DDDDD7-8C19-7905-09EA-0939094A76E5}"/>
              </a:ext>
            </a:extLst>
          </p:cNvPr>
          <p:cNvSpPr txBox="1"/>
          <p:nvPr/>
        </p:nvSpPr>
        <p:spPr>
          <a:xfrm>
            <a:off x="477727" y="5918710"/>
            <a:ext cx="87805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Other various topological considerations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E. </a:t>
            </a:r>
            <a:r>
              <a:rPr lang="en-US" sz="1200" dirty="0" err="1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Shuryak</a:t>
            </a:r>
            <a:r>
              <a:rPr lang="en-US" sz="1200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(2017), 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arXiv:1701.08089 [hep-</a:t>
            </a:r>
            <a:r>
              <a:rPr lang="en-US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1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Hanada</a:t>
            </a: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, H. Ohata, H. Shimada, and H. Watanabe, 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Prog. </a:t>
            </a:r>
            <a:r>
              <a:rPr lang="en-US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Theor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. Exp. Phys. </a:t>
            </a:r>
            <a:r>
              <a:rPr lang="en-US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2024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041B02 (2024)</a:t>
            </a: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arXiv:2310.01940 [hep-</a:t>
            </a:r>
            <a:r>
              <a:rPr lang="en-US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endParaRPr lang="en-AU" sz="13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1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Hanada</a:t>
            </a: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and H. Watanabe, 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Prog. </a:t>
            </a:r>
            <a:r>
              <a:rPr lang="en-US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Theor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. Exp. Phys. </a:t>
            </a:r>
            <a:r>
              <a:rPr lang="en-US" sz="1200" b="1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2024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, 043B02 (2024)</a:t>
            </a:r>
            <a:r>
              <a:rPr lang="en-US" sz="1200" dirty="0"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arXiv:2310.07533 [hep-</a:t>
            </a:r>
            <a:r>
              <a:rPr lang="en-US" sz="12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r>
              <a:rPr lang="en-US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  <a:endParaRPr lang="en-AU" sz="13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5DAEBC-154E-2D38-1CFD-71D276174263}"/>
                  </a:ext>
                </a:extLst>
              </p:cNvPr>
              <p:cNvSpPr txBox="1"/>
              <p:nvPr/>
            </p:nvSpPr>
            <p:spPr>
              <a:xfrm>
                <a:off x="477728" y="5086050"/>
                <a:ext cx="9751135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3333B2"/>
                  </a:buClr>
                  <a:buSzPct val="80000"/>
                  <a:buFont typeface="Cambria Math" panose="02040503050406030204" pitchFamily="18" charset="0"/>
                  <a:buChar char="▶"/>
                </a:pPr>
                <a:r>
                  <a:rPr lang="en-AU" sz="13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Spectral density of Dirac operator</a:t>
                </a:r>
              </a:p>
              <a:p>
                <a:pPr marL="666000" lvl="1" indent="-342900"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A. Alexandru and I. Horvath, 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Phys. Rev. D </a:t>
                </a:r>
                <a:r>
                  <a:rPr lang="en-US" sz="1200" b="1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, 094507 (2019)</a:t>
                </a: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3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arXiv:1906.08047 [hep-</a:t>
                </a:r>
                <a:r>
                  <a:rPr lang="en-US" sz="1200" dirty="0" err="1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lat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sz="13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marL="666000" lvl="1" indent="-342900"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A. Alexandru and I. Horvath, 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Phys. Rev. Lett. </a:t>
                </a:r>
                <a:r>
                  <a:rPr lang="en-US" sz="1200" b="1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127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, 052303 (2021)</a:t>
                </a: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3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arXiv:2103.05607 [hep-</a:t>
                </a:r>
                <a:r>
                  <a:rPr lang="en-US" sz="1200" dirty="0" err="1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lat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sz="13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marL="666000" lvl="1" indent="-342900"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1200" dirty="0"/>
                  <a:t>X.-L. Meng, P. Sun, A. Alexandru, I. Horváth, K.-F. Liu, G. Wang, and Y.-B. Yang (</a:t>
                </a:r>
                <a14:m>
                  <m:oMath xmlns:m="http://schemas.openxmlformats.org/officeDocument/2006/math">
                    <m:r>
                      <a:rPr lang="en-AU" sz="1200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AU" sz="1200" dirty="0"/>
                  <a:t>QCD, CLQCD)</a:t>
                </a: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JHEP </a:t>
                </a:r>
                <a:r>
                  <a:rPr lang="en-US" sz="1200" b="1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, 101 (2024)</a:t>
                </a: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3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arXiv:2305.09459 [hep-</a:t>
                </a:r>
                <a:r>
                  <a:rPr lang="en-US" sz="1200" dirty="0" err="1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lat</a:t>
                </a:r>
                <a:r>
                  <a:rPr lang="en-US" sz="12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sz="13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  <a:endParaRPr lang="en-AU" sz="13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5DAEBC-154E-2D38-1CFD-71D276174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28" y="5086050"/>
                <a:ext cx="9751135" cy="907941"/>
              </a:xfrm>
              <a:prstGeom prst="rect">
                <a:avLst/>
              </a:prstGeom>
              <a:blipFill>
                <a:blip r:embed="rId2"/>
                <a:stretch>
                  <a:fillRect t="-671" b="-33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DC912D-7BA4-F72E-195C-429580EB2333}"/>
              </a:ext>
            </a:extLst>
          </p:cNvPr>
          <p:cNvSpPr txBox="1"/>
          <p:nvPr/>
        </p:nvSpPr>
        <p:spPr>
          <a:xfrm>
            <a:off x="477731" y="3218299"/>
            <a:ext cx="1108289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13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Color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 screening of quark-antiquark pair in gluonic background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/>
              <a:t>A. </a:t>
            </a:r>
            <a:r>
              <a:rPr lang="en-AU" sz="1200" dirty="0" err="1"/>
              <a:t>Bazavov</a:t>
            </a:r>
            <a:r>
              <a:rPr lang="en-AU" sz="1200" dirty="0"/>
              <a:t>, N. Brambilla, P. </a:t>
            </a:r>
            <a:r>
              <a:rPr lang="en-AU" sz="1200" dirty="0" err="1"/>
              <a:t>Petreczky</a:t>
            </a:r>
            <a:r>
              <a:rPr lang="en-AU" sz="1200" dirty="0"/>
              <a:t>, A. Vairo, and J. H. Weber (TUMQCD),</a:t>
            </a:r>
            <a:r>
              <a:rPr lang="it-IT" sz="1200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1200" dirty="0">
                <a:solidFill>
                  <a:srgbClr val="0D01FF"/>
                </a:solidFill>
              </a:rPr>
              <a:t>Phys. Rev. D </a:t>
            </a:r>
            <a:r>
              <a:rPr lang="en-AU" sz="1200" b="1" dirty="0">
                <a:solidFill>
                  <a:srgbClr val="0D01FF"/>
                </a:solidFill>
              </a:rPr>
              <a:t>98</a:t>
            </a:r>
            <a:r>
              <a:rPr lang="en-AU" sz="1200" dirty="0">
                <a:solidFill>
                  <a:srgbClr val="0D01FF"/>
                </a:solidFill>
              </a:rPr>
              <a:t>, 054511 (2018)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</a:rPr>
              <a:t>arXiv:1804.10600 [hep-</a:t>
            </a:r>
            <a:r>
              <a:rPr lang="en-AU" sz="1200" dirty="0" err="1">
                <a:solidFill>
                  <a:srgbClr val="0D01FF"/>
                </a:solidFill>
              </a:rPr>
              <a:t>lat</a:t>
            </a:r>
            <a:r>
              <a:rPr lang="en-AU" sz="1200" dirty="0">
                <a:solidFill>
                  <a:srgbClr val="0D01FF"/>
                </a:solidFill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US" sz="1200" dirty="0"/>
              <a:t>A. </a:t>
            </a:r>
            <a:r>
              <a:rPr lang="en-US" sz="1200" dirty="0" err="1"/>
              <a:t>Bazavov</a:t>
            </a:r>
            <a:r>
              <a:rPr lang="en-US" sz="1200" dirty="0"/>
              <a:t> and J. H. Weber, </a:t>
            </a:r>
            <a:r>
              <a:rPr lang="en-AU" sz="1200" dirty="0">
                <a:solidFill>
                  <a:srgbClr val="0D01FF"/>
                </a:solidFill>
              </a:rPr>
              <a:t>Prog. Part. </a:t>
            </a:r>
            <a:r>
              <a:rPr lang="en-AU" sz="1200" dirty="0" err="1">
                <a:solidFill>
                  <a:srgbClr val="0D01FF"/>
                </a:solidFill>
              </a:rPr>
              <a:t>Nucl</a:t>
            </a:r>
            <a:r>
              <a:rPr lang="en-AU" sz="1200" dirty="0">
                <a:solidFill>
                  <a:srgbClr val="0D01FF"/>
                </a:solidFill>
              </a:rPr>
              <a:t>. Phys. </a:t>
            </a:r>
            <a:r>
              <a:rPr lang="en-AU" sz="1200" b="1" dirty="0">
                <a:solidFill>
                  <a:srgbClr val="0D01FF"/>
                </a:solidFill>
              </a:rPr>
              <a:t>116</a:t>
            </a:r>
            <a:r>
              <a:rPr lang="en-AU" sz="1200" dirty="0">
                <a:solidFill>
                  <a:srgbClr val="0D01FF"/>
                </a:solidFill>
              </a:rPr>
              <a:t>, 103823 (2021)</a:t>
            </a:r>
            <a:r>
              <a:rPr lang="en-AU" sz="1200" dirty="0"/>
              <a:t> </a:t>
            </a:r>
            <a:r>
              <a:rPr lang="en-AU" sz="1300" dirty="0"/>
              <a:t>[</a:t>
            </a:r>
            <a:r>
              <a:rPr lang="en-AU" sz="1200" dirty="0">
                <a:solidFill>
                  <a:srgbClr val="0D01FF"/>
                </a:solidFill>
              </a:rPr>
              <a:t>arXiv:2010.01873 [hep-</a:t>
            </a:r>
            <a:r>
              <a:rPr lang="en-AU" sz="1200" dirty="0" err="1">
                <a:solidFill>
                  <a:srgbClr val="0D01FF"/>
                </a:solidFill>
              </a:rPr>
              <a:t>lat</a:t>
            </a:r>
            <a:r>
              <a:rPr lang="en-AU" sz="1200" dirty="0">
                <a:solidFill>
                  <a:srgbClr val="0D01FF"/>
                </a:solidFill>
              </a:rPr>
              <a:t>]</a:t>
            </a:r>
            <a:r>
              <a:rPr lang="en-AU" sz="1300" dirty="0"/>
              <a:t>]</a:t>
            </a:r>
            <a:endParaRPr lang="en-AU" sz="13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1200" dirty="0"/>
              <a:t>A. </a:t>
            </a:r>
            <a:r>
              <a:rPr lang="en-AU" sz="1200" dirty="0" err="1"/>
              <a:t>Bazavov</a:t>
            </a:r>
            <a:r>
              <a:rPr lang="en-AU" sz="1200" dirty="0"/>
              <a:t>, D. Hoying, R. N. Larsen, S. Mukherjee, P. </a:t>
            </a:r>
            <a:r>
              <a:rPr lang="en-AU" sz="1200" dirty="0" err="1"/>
              <a:t>Petreczky</a:t>
            </a:r>
            <a:r>
              <a:rPr lang="en-AU" sz="1200" dirty="0"/>
              <a:t>, A. Rothkopf, and J. H. Weber (</a:t>
            </a:r>
            <a:r>
              <a:rPr lang="en-AU" sz="1200" dirty="0" err="1"/>
              <a:t>HotQCD</a:t>
            </a:r>
            <a:r>
              <a:rPr lang="en-AU" sz="1200" dirty="0"/>
              <a:t>),</a:t>
            </a:r>
            <a:r>
              <a:rPr lang="it-IT" sz="1200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1200" dirty="0">
                <a:solidFill>
                  <a:srgbClr val="0D01FF"/>
                </a:solidFill>
              </a:rPr>
              <a:t>Phys. Rev. D </a:t>
            </a:r>
            <a:r>
              <a:rPr lang="en-AU" sz="1200" b="1" dirty="0">
                <a:solidFill>
                  <a:srgbClr val="0D01FF"/>
                </a:solidFill>
              </a:rPr>
              <a:t>109</a:t>
            </a:r>
            <a:r>
              <a:rPr lang="en-AU" sz="1200" dirty="0">
                <a:solidFill>
                  <a:srgbClr val="0D01FF"/>
                </a:solidFill>
              </a:rPr>
              <a:t>, 074504 (2024)</a:t>
            </a:r>
            <a:r>
              <a:rPr lang="en-AU" sz="1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[</a:t>
            </a:r>
            <a:r>
              <a:rPr lang="en-AU" sz="1200" dirty="0">
                <a:solidFill>
                  <a:srgbClr val="0D01FF"/>
                </a:solidFill>
              </a:rPr>
              <a:t>arXiv:2308.16587 [hep-</a:t>
            </a:r>
            <a:r>
              <a:rPr lang="en-AU" sz="1200" dirty="0" err="1">
                <a:solidFill>
                  <a:srgbClr val="0D01FF"/>
                </a:solidFill>
              </a:rPr>
              <a:t>lat</a:t>
            </a:r>
            <a:r>
              <a:rPr lang="en-AU" sz="1200" dirty="0">
                <a:solidFill>
                  <a:srgbClr val="0D01FF"/>
                </a:solidFill>
              </a:rPr>
              <a:t>]</a:t>
            </a:r>
            <a:r>
              <a:rPr lang="en-AU" sz="1300" dirty="0">
                <a:ea typeface="Cambria Math" panose="020405030504060302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B58FE4-A357-E2FD-C6AF-0A062BFD1C82}"/>
              </a:ext>
            </a:extLst>
          </p:cNvPr>
          <p:cNvGrpSpPr/>
          <p:nvPr/>
        </p:nvGrpSpPr>
        <p:grpSpPr>
          <a:xfrm>
            <a:off x="477729" y="4056738"/>
            <a:ext cx="7393731" cy="1077218"/>
            <a:chOff x="477729" y="4201518"/>
            <a:chExt cx="7393731" cy="10772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41B0DE-4BF3-F00D-D1FE-179114026BA7}"/>
                </a:ext>
              </a:extLst>
            </p:cNvPr>
            <p:cNvSpPr txBox="1"/>
            <p:nvPr/>
          </p:nvSpPr>
          <p:spPr>
            <a:xfrm>
              <a:off x="477729" y="4201518"/>
              <a:ext cx="73937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scaling of chiral condensate</a:t>
              </a:r>
            </a:p>
            <a:p>
              <a:pPr marL="666000" lvl="1" indent="-342900"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it-IT" sz="1200" dirty="0">
                  <a:solidFill>
                    <a:srgbClr val="00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A. Y. Kotov, M. P. Lombardo, and A. Trunin, </a:t>
              </a:r>
              <a:r>
                <a:rPr lang="it-IT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Phys. Lett. B </a:t>
              </a:r>
              <a:r>
                <a:rPr lang="it-IT" sz="1200" b="1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823</a:t>
              </a:r>
              <a:r>
                <a:rPr lang="it-IT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, 136749 (2021)</a:t>
              </a:r>
              <a:r>
                <a:rPr lang="it-IT" sz="1200" dirty="0">
                  <a:solidFill>
                    <a:srgbClr val="00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[</a:t>
              </a:r>
              <a:r>
                <a:rPr lang="it-IT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arXiv:2105.09842 [hep-lat]</a:t>
              </a:r>
              <a:r>
                <a:rPr lang="it-IT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]</a:t>
              </a:r>
              <a:endParaRPr lang="en-AU" sz="13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A. Y. Kotov, A. </a:t>
              </a:r>
              <a:r>
                <a:rPr lang="en-AU" sz="1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Trunin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, and M. P. Lombardo, </a:t>
              </a:r>
              <a:r>
                <a:rPr lang="en-AU" sz="1200" dirty="0" err="1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PoS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1200" b="1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LATTICE2021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, 032 (2022)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[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arXiv:2111.15421 [hep-</a:t>
              </a:r>
              <a:r>
                <a:rPr lang="en-AU" sz="1200" dirty="0" err="1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lat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]</a:t>
              </a:r>
              <a:r>
                <a:rPr lang="en-AU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]</a:t>
              </a:r>
            </a:p>
            <a:p>
              <a:pPr marL="666000" lvl="1" indent="-342900"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A. Y. Kotov, M. P. Lombardo, and A. </a:t>
              </a:r>
              <a:r>
                <a:rPr lang="en-AU" sz="1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Trunin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AU" sz="1200" dirty="0" err="1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PoS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1200" b="1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LATTICE2021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, 111 (2022)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[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arXiv:2111.03406 [hep-</a:t>
              </a:r>
              <a:r>
                <a:rPr lang="en-AU" sz="1200" dirty="0" err="1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lat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]</a:t>
              </a:r>
              <a:r>
                <a:rPr lang="en-AU" sz="13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]</a:t>
              </a:r>
            </a:p>
            <a:p>
              <a:pPr marL="666000" lvl="1" indent="-342900"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A. Y. Kotov, M. P. Lombardo, and A. </a:t>
              </a:r>
              <a:r>
                <a:rPr lang="en-AU" sz="1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Trunin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EPJ Web Conf. </a:t>
              </a:r>
              <a:r>
                <a:rPr lang="en-AU" sz="1200" b="1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258</a:t>
              </a:r>
              <a:r>
                <a:rPr lang="en-AU" sz="12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, 05012 (2022)</a:t>
              </a: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AB4A9249-6660-0B8A-0EE4-03181EDD9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60" y="4287147"/>
              <a:ext cx="289172" cy="15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263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E4F46-36C1-2D94-6605-85068A3D8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A2B159-53E2-B9C2-B71C-E97D92F7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615" y="6538365"/>
            <a:ext cx="396419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21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E614C8-BE94-52AB-CD6D-8C99BAB2696A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8629889-068A-CA91-2684-0C5572289F18}"/>
              </a:ext>
            </a:extLst>
          </p:cNvPr>
          <p:cNvSpPr txBox="1">
            <a:spLocks/>
          </p:cNvSpPr>
          <p:nvPr/>
        </p:nvSpPr>
        <p:spPr>
          <a:xfrm>
            <a:off x="477736" y="253094"/>
            <a:ext cx="5430695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Anisotropic gauge fixing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473B89-B330-0B95-1943-55CAB48ED183}"/>
              </a:ext>
            </a:extLst>
          </p:cNvPr>
          <p:cNvSpPr txBox="1"/>
          <p:nvPr/>
        </p:nvSpPr>
        <p:spPr>
          <a:xfrm>
            <a:off x="474194" y="1008764"/>
            <a:ext cx="559730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Apply “standard” MCG functional on anisotropic lattice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Different vortex densities in space-space and space-time orientations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D3D2A5-8B6D-85FB-1E04-95A3D57B7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46" y="1908563"/>
            <a:ext cx="4434863" cy="39042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61803C-9754-4C93-906F-FBEEEE45FD30}"/>
              </a:ext>
            </a:extLst>
          </p:cNvPr>
          <p:cNvGrpSpPr/>
          <p:nvPr/>
        </p:nvGrpSpPr>
        <p:grpSpPr>
          <a:xfrm>
            <a:off x="474194" y="2590443"/>
            <a:ext cx="6388443" cy="2046714"/>
            <a:chOff x="474194" y="2974491"/>
            <a:chExt cx="6388443" cy="204671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ED4BE4-7480-1598-FB7D-A6B01EACEEEA}"/>
                </a:ext>
              </a:extLst>
            </p:cNvPr>
            <p:cNvSpPr txBox="1"/>
            <p:nvPr/>
          </p:nvSpPr>
          <p:spPr>
            <a:xfrm>
              <a:off x="474194" y="2974491"/>
              <a:ext cx="5749487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8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Take functional derivative of                    and expand about the identity</a:t>
              </a: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Multiply temporal term by</a:t>
              </a:r>
            </a:p>
          </p:txBody>
        </p:sp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0EBDB3EA-CDEA-88F0-5E9F-01491ED29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017" y="2998488"/>
              <a:ext cx="237662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A0B92B2B-BC3A-AE64-7B1E-DCE0D0A5B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59" y="3872195"/>
              <a:ext cx="3395166" cy="700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A58F4FE1-D2A0-67D4-8F37-1033495FF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118" y="4652018"/>
              <a:ext cx="201302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5229E07-7C20-5B97-8A2B-0E9EDB3FC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48" y="1908564"/>
            <a:ext cx="4434861" cy="39042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F82AEC-E6D5-735B-819E-88B82770A1B2}"/>
              </a:ext>
            </a:extLst>
          </p:cNvPr>
          <p:cNvGrpSpPr/>
          <p:nvPr/>
        </p:nvGrpSpPr>
        <p:grpSpPr>
          <a:xfrm>
            <a:off x="474194" y="4679549"/>
            <a:ext cx="6402414" cy="2047624"/>
            <a:chOff x="474194" y="4734413"/>
            <a:chExt cx="6402414" cy="204762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7EC809-9BFD-93E7-5CD1-77009025246A}"/>
                </a:ext>
              </a:extLst>
            </p:cNvPr>
            <p:cNvSpPr txBox="1"/>
            <p:nvPr/>
          </p:nvSpPr>
          <p:spPr>
            <a:xfrm>
              <a:off x="474194" y="4734413"/>
              <a:ext cx="6163998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8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Do other functionals improve the matching?</a:t>
              </a: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“Baryonic functional”                                              is slightly better</a:t>
              </a:r>
            </a:p>
            <a:p>
              <a:pPr marL="666000" lvl="1" indent="-342900">
                <a:spcAft>
                  <a:spcPts val="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B4EF4C88-4CE2-41FD-FD91-FB9BCFDB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790" y="5236317"/>
              <a:ext cx="3141818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25F3FDE5-A39E-5A88-5F8F-835E71999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59" y="6015237"/>
              <a:ext cx="2332289" cy="7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24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42B9C-2436-6F4C-2C34-03528AB1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89CD6CAD-8D09-8FE2-C6B1-7AE6263A56F7}"/>
              </a:ext>
            </a:extLst>
          </p:cNvPr>
          <p:cNvSpPr txBox="1">
            <a:spLocks/>
          </p:cNvSpPr>
          <p:nvPr/>
        </p:nvSpPr>
        <p:spPr>
          <a:xfrm>
            <a:off x="11810999" y="6538365"/>
            <a:ext cx="372035" cy="303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86119-5094-4101-8CD6-33EEC4AEDD01}" type="slidenum">
              <a:rPr lang="en-AU" smtClean="0"/>
              <a:pPr/>
              <a:t>22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2FFE6F-FA79-0C7C-75D6-1906C4E5FA2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6564979-C622-71B0-7137-660B4A96E155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620429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Temporal alignment: other 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F0DB3-B2D7-F3B6-78AB-2548DEE6C87E}"/>
              </a:ext>
            </a:extLst>
          </p:cNvPr>
          <p:cNvSpPr txBox="1"/>
          <p:nvPr/>
        </p:nvSpPr>
        <p:spPr>
          <a:xfrm>
            <a:off x="475467" y="1069784"/>
            <a:ext cx="890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correlation measure along temporal dimension</a:t>
            </a:r>
            <a:endParaRPr lang="en-AU" sz="2400" b="1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1652D0-6A4E-142F-AE17-96661377EABF}"/>
              </a:ext>
            </a:extLst>
          </p:cNvPr>
          <p:cNvCxnSpPr>
            <a:cxnSpLocks/>
          </p:cNvCxnSpPr>
          <p:nvPr/>
        </p:nvCxnSpPr>
        <p:spPr>
          <a:xfrm>
            <a:off x="6096000" y="1670050"/>
            <a:ext cx="0" cy="5062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EE55FF-2548-F4A3-00EA-D8724DF20430}"/>
              </a:ext>
            </a:extLst>
          </p:cNvPr>
          <p:cNvSpPr txBox="1"/>
          <p:nvPr/>
        </p:nvSpPr>
        <p:spPr>
          <a:xfrm>
            <a:off x="469138" y="1568749"/>
            <a:ext cx="214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Pure gauge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E90984-12E5-0CAA-9D41-324772539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24" y="2003970"/>
            <a:ext cx="5390673" cy="4646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E295C6-BB8C-AFC0-46EA-FB563DC21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675" y="1999636"/>
            <a:ext cx="5322954" cy="4655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7AE34-CCE0-D8B2-2B6B-83E8760177A7}"/>
              </a:ext>
            </a:extLst>
          </p:cNvPr>
          <p:cNvSpPr txBox="1"/>
          <p:nvPr/>
        </p:nvSpPr>
        <p:spPr>
          <a:xfrm>
            <a:off x="6096000" y="1568749"/>
            <a:ext cx="1871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D600E6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Full QCD</a:t>
            </a:r>
            <a:endParaRPr lang="en-AU" sz="2200" dirty="0">
              <a:solidFill>
                <a:srgbClr val="04A008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1FE0C-6F50-74CD-2E21-69D1AFF4E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0385" y="402845"/>
            <a:ext cx="543362" cy="3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4AE4FB7-BBCE-A9A0-1A62-F3261C2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3923" y="6538365"/>
            <a:ext cx="289111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t>23</a:t>
            </a:fld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4737B4-794C-CACB-AD31-0D6294E65440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CD3D21C-66B1-1A89-AD84-7BDDDC115DFD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5759775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Pure gauge: lattice details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099608-A686-9281-F3B5-B975ECFB17E6}"/>
              </a:ext>
            </a:extLst>
          </p:cNvPr>
          <p:cNvGrpSpPr/>
          <p:nvPr/>
        </p:nvGrpSpPr>
        <p:grpSpPr>
          <a:xfrm>
            <a:off x="7357547" y="1600884"/>
            <a:ext cx="4042533" cy="4068000"/>
            <a:chOff x="7357547" y="1600884"/>
            <a:chExt cx="4042533" cy="4068000"/>
          </a:xfrm>
        </p:grpSpPr>
        <p:pic>
          <p:nvPicPr>
            <p:cNvPr id="62" name="Picture 61" descr="A close-up of a pole&#10;&#10;Description automatically generated">
              <a:extLst>
                <a:ext uri="{FF2B5EF4-FFF2-40B4-BE49-F238E27FC236}">
                  <a16:creationId xmlns:a16="http://schemas.microsoft.com/office/drawing/2014/main" id="{255BA567-EC78-B706-088E-09FD27383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385" y="1600884"/>
              <a:ext cx="894695" cy="4068000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046DA62-A7AE-1306-E7D9-9C46FFD14026}"/>
                </a:ext>
              </a:extLst>
            </p:cNvPr>
            <p:cNvCxnSpPr>
              <a:cxnSpLocks/>
            </p:cNvCxnSpPr>
            <p:nvPr/>
          </p:nvCxnSpPr>
          <p:spPr>
            <a:xfrm>
              <a:off x="7357547" y="2199580"/>
              <a:ext cx="36728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FFA0792-697D-9EAE-845A-AB9BF82C5A68}"/>
                </a:ext>
              </a:extLst>
            </p:cNvPr>
            <p:cNvCxnSpPr>
              <a:cxnSpLocks/>
            </p:cNvCxnSpPr>
            <p:nvPr/>
          </p:nvCxnSpPr>
          <p:spPr>
            <a:xfrm>
              <a:off x="7357548" y="3147036"/>
              <a:ext cx="36728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C07D25A-8708-CB23-C80B-C6EFEF663E83}"/>
                </a:ext>
              </a:extLst>
            </p:cNvPr>
            <p:cNvCxnSpPr>
              <a:cxnSpLocks/>
            </p:cNvCxnSpPr>
            <p:nvPr/>
          </p:nvCxnSpPr>
          <p:spPr>
            <a:xfrm>
              <a:off x="7357548" y="4078063"/>
              <a:ext cx="36728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52AF1D-C98C-760B-A7CB-29897554CEE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957207" y="3611771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F582780-612B-338E-021E-78BB217112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93378" y="3611771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78D2426-0380-ED9A-3690-7DE3C6136B8A}"/>
                </a:ext>
              </a:extLst>
            </p:cNvPr>
            <p:cNvCxnSpPr>
              <a:cxnSpLocks/>
            </p:cNvCxnSpPr>
            <p:nvPr/>
          </p:nvCxnSpPr>
          <p:spPr>
            <a:xfrm>
              <a:off x="7357549" y="5004703"/>
              <a:ext cx="367283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3A80481-6EE0-BEDC-CDDE-56C59121FF7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813220" y="3619935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EEE6B9F-784B-4A7A-0711-DD00B01DD7E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41226" y="3609049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50FDAF6-C70D-4023-85A9-76E92EC0C413}"/>
                </a:ext>
              </a:extLst>
            </p:cNvPr>
            <p:cNvSpPr/>
            <p:nvPr/>
          </p:nvSpPr>
          <p:spPr>
            <a:xfrm>
              <a:off x="7734901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C368441-437C-849E-560E-3241250B906D}"/>
                </a:ext>
              </a:extLst>
            </p:cNvPr>
            <p:cNvSpPr/>
            <p:nvPr/>
          </p:nvSpPr>
          <p:spPr>
            <a:xfrm>
              <a:off x="7732019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AA8639E-72C9-FB39-8642-6266C0286003}"/>
                </a:ext>
              </a:extLst>
            </p:cNvPr>
            <p:cNvSpPr/>
            <p:nvPr/>
          </p:nvSpPr>
          <p:spPr>
            <a:xfrm>
              <a:off x="7728376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E23D60E-9277-13BD-DA48-99DBFD417283}"/>
                </a:ext>
              </a:extLst>
            </p:cNvPr>
            <p:cNvSpPr/>
            <p:nvPr/>
          </p:nvSpPr>
          <p:spPr>
            <a:xfrm>
              <a:off x="7732019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A535AEC-E76C-6A5E-405F-6C81F93F058D}"/>
                </a:ext>
              </a:extLst>
            </p:cNvPr>
            <p:cNvSpPr/>
            <p:nvPr/>
          </p:nvSpPr>
          <p:spPr>
            <a:xfrm>
              <a:off x="8663548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CB079C2-3951-1CEB-FA6E-42159248FEEC}"/>
                </a:ext>
              </a:extLst>
            </p:cNvPr>
            <p:cNvSpPr/>
            <p:nvPr/>
          </p:nvSpPr>
          <p:spPr>
            <a:xfrm>
              <a:off x="8660666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B8B030E-09AB-E3C4-D6A5-07F3FB520ED9}"/>
                </a:ext>
              </a:extLst>
            </p:cNvPr>
            <p:cNvSpPr/>
            <p:nvPr/>
          </p:nvSpPr>
          <p:spPr>
            <a:xfrm>
              <a:off x="8657023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C37B7E4-E506-71CE-A6F3-2D376D54DDFB}"/>
                </a:ext>
              </a:extLst>
            </p:cNvPr>
            <p:cNvSpPr/>
            <p:nvPr/>
          </p:nvSpPr>
          <p:spPr>
            <a:xfrm>
              <a:off x="8660666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A73BCE4-7325-CFD8-8629-8F88D004154E}"/>
                </a:ext>
              </a:extLst>
            </p:cNvPr>
            <p:cNvSpPr/>
            <p:nvPr/>
          </p:nvSpPr>
          <p:spPr>
            <a:xfrm>
              <a:off x="9582980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6D30F99-4269-5550-F3BB-D794D62B8697}"/>
                </a:ext>
              </a:extLst>
            </p:cNvPr>
            <p:cNvSpPr/>
            <p:nvPr/>
          </p:nvSpPr>
          <p:spPr>
            <a:xfrm>
              <a:off x="9588262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43625FC-14C8-C490-5801-4C3006CD7280}"/>
                </a:ext>
              </a:extLst>
            </p:cNvPr>
            <p:cNvSpPr/>
            <p:nvPr/>
          </p:nvSpPr>
          <p:spPr>
            <a:xfrm>
              <a:off x="9584619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09960BF-994E-A7F1-AE39-D6FD6E064FF9}"/>
                </a:ext>
              </a:extLst>
            </p:cNvPr>
            <p:cNvSpPr/>
            <p:nvPr/>
          </p:nvSpPr>
          <p:spPr>
            <a:xfrm>
              <a:off x="9588262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57AB695-7EFA-D3A7-90F0-95D3A69CAEC6}"/>
                </a:ext>
              </a:extLst>
            </p:cNvPr>
            <p:cNvSpPr/>
            <p:nvPr/>
          </p:nvSpPr>
          <p:spPr>
            <a:xfrm>
              <a:off x="10519437" y="213199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367776D-743F-BEAC-EAF2-AA447490B205}"/>
                </a:ext>
              </a:extLst>
            </p:cNvPr>
            <p:cNvSpPr/>
            <p:nvPr/>
          </p:nvSpPr>
          <p:spPr>
            <a:xfrm>
              <a:off x="10516555" y="308273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55DA654-2A19-CD11-8BDB-713B03E9527F}"/>
                </a:ext>
              </a:extLst>
            </p:cNvPr>
            <p:cNvSpPr/>
            <p:nvPr/>
          </p:nvSpPr>
          <p:spPr>
            <a:xfrm>
              <a:off x="10512912" y="4020265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6DAA6A2-8B70-A18F-2504-DF2105B18ACE}"/>
                </a:ext>
              </a:extLst>
            </p:cNvPr>
            <p:cNvSpPr/>
            <p:nvPr/>
          </p:nvSpPr>
          <p:spPr>
            <a:xfrm>
              <a:off x="10516555" y="4936427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9EE8E4D-F946-5BEC-657F-521DA2C12EC1}"/>
              </a:ext>
            </a:extLst>
          </p:cNvPr>
          <p:cNvGrpSpPr/>
          <p:nvPr/>
        </p:nvGrpSpPr>
        <p:grpSpPr>
          <a:xfrm>
            <a:off x="8709529" y="5534245"/>
            <a:ext cx="932490" cy="182373"/>
            <a:chOff x="8709529" y="5534245"/>
            <a:chExt cx="932490" cy="182373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E450F5F-479B-000C-6D61-D74191C5FF9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175774" y="5068000"/>
              <a:ext cx="0" cy="93249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C57BB077-0F5D-FB75-605E-D593AB8DD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7046" y="5608618"/>
              <a:ext cx="110842" cy="1080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21BB458-E22E-039C-D9F7-CEED22142FFB}"/>
              </a:ext>
            </a:extLst>
          </p:cNvPr>
          <p:cNvGrpSpPr/>
          <p:nvPr/>
        </p:nvGrpSpPr>
        <p:grpSpPr>
          <a:xfrm>
            <a:off x="6848267" y="4901792"/>
            <a:ext cx="999162" cy="1055969"/>
            <a:chOff x="6848267" y="4901792"/>
            <a:chExt cx="999162" cy="1055969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1D85413-3DF7-F4CA-A241-BF7C50174782}"/>
                </a:ext>
              </a:extLst>
            </p:cNvPr>
            <p:cNvCxnSpPr/>
            <p:nvPr/>
          </p:nvCxnSpPr>
          <p:spPr>
            <a:xfrm>
              <a:off x="6924603" y="5865421"/>
              <a:ext cx="76744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1C1D1F3-B4EC-A9F1-8EC7-94BB58275F1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540882" y="5487954"/>
              <a:ext cx="76744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874A814-129D-BCA9-9B72-3253898F4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6537" y="5777760"/>
              <a:ext cx="90892" cy="18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1BABC03D-9D38-ADFF-DEE9-7BAD1393F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267" y="4901792"/>
              <a:ext cx="164000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0C4C2EE-ECEA-97BA-2E88-15212AD36A2F}"/>
              </a:ext>
            </a:extLst>
          </p:cNvPr>
          <p:cNvGrpSpPr/>
          <p:nvPr/>
        </p:nvGrpSpPr>
        <p:grpSpPr>
          <a:xfrm>
            <a:off x="477738" y="1047536"/>
            <a:ext cx="5969011" cy="830997"/>
            <a:chOff x="477738" y="4265343"/>
            <a:chExt cx="5969011" cy="83099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717FFD3-644D-B631-C6C6-5756C2AA65EC}"/>
                </a:ext>
              </a:extLst>
            </p:cNvPr>
            <p:cNvSpPr txBox="1"/>
            <p:nvPr/>
          </p:nvSpPr>
          <p:spPr>
            <a:xfrm>
              <a:off x="477738" y="4265343"/>
              <a:ext cx="5969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Temperature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given by (inverse) period of temporal dimension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1" name="Picture 9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054F260-AB75-AE13-3108-B8ED2AAF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245" y="4680894"/>
              <a:ext cx="1596269" cy="3586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82C10E-6094-54D2-3128-DB8624F3AD5A}"/>
              </a:ext>
            </a:extLst>
          </p:cNvPr>
          <p:cNvGrpSpPr/>
          <p:nvPr/>
        </p:nvGrpSpPr>
        <p:grpSpPr>
          <a:xfrm>
            <a:off x="477738" y="1932135"/>
            <a:ext cx="6333197" cy="1708160"/>
            <a:chOff x="477738" y="3553729"/>
            <a:chExt cx="6333197" cy="17081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F06A84-3F24-6D08-37F3-F3951C9AE85F}"/>
                </a:ext>
              </a:extLst>
            </p:cNvPr>
            <p:cNvSpPr txBox="1"/>
            <p:nvPr/>
          </p:nvSpPr>
          <p:spPr>
            <a:xfrm>
              <a:off x="477738" y="3553729"/>
              <a:ext cx="6333197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Ensembles are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Iwasaki renormalization-group-improved action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Fixed lattice spacing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100 configurations for each</a:t>
              </a:r>
            </a:p>
          </p:txBody>
        </p:sp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66E8A0F-0041-345C-9C79-2265FD5DA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935" y="3621467"/>
              <a:ext cx="1120095" cy="31174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822FA83-32F4-D9A0-B591-65EF68C8C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199" y="4501803"/>
              <a:ext cx="1317753" cy="2172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B1ED898-F51B-05F3-C089-C262D0BB3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58" y="4942399"/>
              <a:ext cx="277406" cy="2232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27FFFB-BE74-A94B-90C4-4AC05D6BDABD}"/>
              </a:ext>
            </a:extLst>
          </p:cNvPr>
          <p:cNvGrpSpPr/>
          <p:nvPr/>
        </p:nvGrpSpPr>
        <p:grpSpPr>
          <a:xfrm>
            <a:off x="1501722" y="3734241"/>
            <a:ext cx="4365540" cy="2870665"/>
            <a:chOff x="1501722" y="3734241"/>
            <a:chExt cx="4365540" cy="287066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D35BC59-65A5-462C-F592-246AA135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93"/>
            <a:stretch/>
          </p:blipFill>
          <p:spPr>
            <a:xfrm>
              <a:off x="4895069" y="3734241"/>
              <a:ext cx="972193" cy="287066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3764ED2-006D-E5AE-17DD-CD8B56B32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4" r="35167"/>
            <a:stretch>
              <a:fillRect/>
            </a:stretch>
          </p:blipFill>
          <p:spPr>
            <a:xfrm>
              <a:off x="2272554" y="3734241"/>
              <a:ext cx="2623400" cy="287066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42CF36F-EE56-4FD4-1080-47BFC9F0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289"/>
            <a:stretch/>
          </p:blipFill>
          <p:spPr>
            <a:xfrm>
              <a:off x="1501722" y="3734241"/>
              <a:ext cx="773368" cy="287066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A8B514-055F-5515-4479-B8A67841CE35}"/>
                </a:ext>
              </a:extLst>
            </p:cNvPr>
            <p:cNvSpPr/>
            <p:nvPr/>
          </p:nvSpPr>
          <p:spPr>
            <a:xfrm>
              <a:off x="5113953" y="3960087"/>
              <a:ext cx="637200" cy="28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07C9849-D98B-7B6C-B736-3149CE621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176" y="3959828"/>
              <a:ext cx="637977" cy="2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589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3753" y="6538365"/>
            <a:ext cx="309282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24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C4FCC2-D38A-F6EB-9058-1851886F7E5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E40410-6DA9-F32A-3E1B-7FF2D0FE149C}"/>
              </a:ext>
            </a:extLst>
          </p:cNvPr>
          <p:cNvGrpSpPr/>
          <p:nvPr/>
        </p:nvGrpSpPr>
        <p:grpSpPr>
          <a:xfrm>
            <a:off x="477738" y="253094"/>
            <a:ext cx="5577254" cy="700695"/>
            <a:chOff x="477738" y="253094"/>
            <a:chExt cx="5577254" cy="700695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CDBACE4E-9FF3-4413-EE4D-1450DD4CF5F8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2764528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Pure gauge: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DD668DCD-DA67-8EF8-5EBB-291D509D7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898" y="358173"/>
              <a:ext cx="2795094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44042-96A0-0613-B7C9-08D66EFD4D85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478B6-FB8F-032F-B6B2-B29805D65E65}"/>
              </a:ext>
            </a:extLst>
          </p:cNvPr>
          <p:cNvGrpSpPr/>
          <p:nvPr/>
        </p:nvGrpSpPr>
        <p:grpSpPr>
          <a:xfrm>
            <a:off x="477739" y="1000294"/>
            <a:ext cx="3538450" cy="838691"/>
            <a:chOff x="477739" y="1000294"/>
            <a:chExt cx="3538450" cy="83869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5DD83-E802-C5E1-98EA-BB4CD2364D7A}"/>
                </a:ext>
              </a:extLst>
            </p:cNvPr>
            <p:cNvSpPr txBox="1"/>
            <p:nvPr/>
          </p:nvSpPr>
          <p:spPr>
            <a:xfrm>
              <a:off x="477739" y="1000294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800883-F188-B771-2BC4-63301C7D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941" y="1150469"/>
              <a:ext cx="97200" cy="190800"/>
            </a:xfrm>
            <a:prstGeom prst="rect">
              <a:avLst/>
            </a:prstGeom>
          </p:spPr>
        </p:pic>
        <p:pic>
          <p:nvPicPr>
            <p:cNvPr id="35" name="Picture 3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9786681-6F7F-FF54-ABC4-DC4AADCA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313" y="1571678"/>
              <a:ext cx="648000" cy="1912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E1E14A-C46B-6866-CE8D-5DF87BF496D0}"/>
              </a:ext>
            </a:extLst>
          </p:cNvPr>
          <p:cNvGrpSpPr/>
          <p:nvPr/>
        </p:nvGrpSpPr>
        <p:grpSpPr>
          <a:xfrm>
            <a:off x="6211787" y="1000293"/>
            <a:ext cx="3538450" cy="838691"/>
            <a:chOff x="6211787" y="1000293"/>
            <a:chExt cx="3538450" cy="83869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C461A7-BD80-17FF-A3FB-11BF6629396C}"/>
                </a:ext>
              </a:extLst>
            </p:cNvPr>
            <p:cNvSpPr txBox="1"/>
            <p:nvPr/>
          </p:nvSpPr>
          <p:spPr>
            <a:xfrm>
              <a:off x="6211787" y="1000293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F9744E2-42AC-2E82-BF69-5DC76B9B1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729" y="1184730"/>
              <a:ext cx="172800" cy="156343"/>
            </a:xfrm>
            <a:prstGeom prst="rect">
              <a:avLst/>
            </a:prstGeom>
          </p:spPr>
        </p:pic>
        <p:pic>
          <p:nvPicPr>
            <p:cNvPr id="38" name="Picture 3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6A0D9B9-0F76-4E42-0800-22C630B6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9C0CCA7-A878-5B6A-7F34-191E8A989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00" y="1891185"/>
            <a:ext cx="5213795" cy="4850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E5E762-F45A-A743-8D1C-4CF80890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519" y="1892026"/>
            <a:ext cx="4177996" cy="48492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D5186BF-383C-B93D-0049-055C33B984F1}"/>
              </a:ext>
            </a:extLst>
          </p:cNvPr>
          <p:cNvGrpSpPr/>
          <p:nvPr/>
        </p:nvGrpSpPr>
        <p:grpSpPr>
          <a:xfrm>
            <a:off x="7250838" y="6054144"/>
            <a:ext cx="787176" cy="668794"/>
            <a:chOff x="9639040" y="6105067"/>
            <a:chExt cx="787176" cy="668794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0768DAF-2290-D5A0-B730-35329E0BC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67410" y="6232267"/>
              <a:ext cx="658806" cy="541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20B4934-DD50-C5F4-7045-AA389932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040" y="6105067"/>
              <a:ext cx="64800" cy="1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896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53639" y="6538365"/>
            <a:ext cx="329396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25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C4FCC2-D38A-F6EB-9058-1851886F7E5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4DBC9C1-5CDF-EAAE-4854-060A4CD12320}"/>
              </a:ext>
            </a:extLst>
          </p:cNvPr>
          <p:cNvGrpSpPr/>
          <p:nvPr/>
        </p:nvGrpSpPr>
        <p:grpSpPr>
          <a:xfrm>
            <a:off x="477738" y="253094"/>
            <a:ext cx="5577402" cy="700695"/>
            <a:chOff x="477738" y="253094"/>
            <a:chExt cx="5577402" cy="700695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C294542-542C-8524-7927-6720A152E7A7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2764528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Pure gauge: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B879F5D-6FC9-884A-63AA-66B510550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046" y="359365"/>
              <a:ext cx="2795094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44042-96A0-0613-B7C9-08D66EFD4D85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D155CA-5D05-5F3F-AB9C-131BE3401C93}"/>
              </a:ext>
            </a:extLst>
          </p:cNvPr>
          <p:cNvGrpSpPr/>
          <p:nvPr/>
        </p:nvGrpSpPr>
        <p:grpSpPr>
          <a:xfrm>
            <a:off x="477739" y="1000294"/>
            <a:ext cx="3538450" cy="838691"/>
            <a:chOff x="477739" y="1000294"/>
            <a:chExt cx="3538450" cy="83869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613291-1EAB-BE46-D34E-54DCCC399221}"/>
                </a:ext>
              </a:extLst>
            </p:cNvPr>
            <p:cNvSpPr txBox="1"/>
            <p:nvPr/>
          </p:nvSpPr>
          <p:spPr>
            <a:xfrm>
              <a:off x="477739" y="1000294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A2ACEB-74B5-27A2-8CD3-0DB59DDAF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941" y="1150469"/>
              <a:ext cx="97200" cy="190800"/>
            </a:xfrm>
            <a:prstGeom prst="rect">
              <a:avLst/>
            </a:prstGeom>
          </p:spPr>
        </p:pic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6D7630C-E0FA-1C5E-541D-17D724B24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313" y="1571678"/>
              <a:ext cx="648000" cy="19121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B6841-0210-9EC4-5DBD-A401B2638234}"/>
              </a:ext>
            </a:extLst>
          </p:cNvPr>
          <p:cNvGrpSpPr/>
          <p:nvPr/>
        </p:nvGrpSpPr>
        <p:grpSpPr>
          <a:xfrm>
            <a:off x="6211787" y="1000293"/>
            <a:ext cx="3538450" cy="838691"/>
            <a:chOff x="6211787" y="1000293"/>
            <a:chExt cx="3538450" cy="83869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32CBDF-0D57-7B9E-7E43-F705BA4CA921}"/>
                </a:ext>
              </a:extLst>
            </p:cNvPr>
            <p:cNvSpPr txBox="1"/>
            <p:nvPr/>
          </p:nvSpPr>
          <p:spPr>
            <a:xfrm>
              <a:off x="6211787" y="1000293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335D896-E134-5358-3C03-55E715066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729" y="1184730"/>
              <a:ext cx="172800" cy="156343"/>
            </a:xfrm>
            <a:prstGeom prst="rect">
              <a:avLst/>
            </a:prstGeom>
          </p:spPr>
        </p:pic>
        <p:pic>
          <p:nvPicPr>
            <p:cNvPr id="22" name="Picture 2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6D112B9-EF12-14ED-C302-AC076CDA5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20F8274-5DDD-CBC2-41CA-FE9718237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20" y="1885489"/>
            <a:ext cx="5212891" cy="484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2EA419-BEE7-A65F-A8CC-DA46381D6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981" y="1883839"/>
            <a:ext cx="3717072" cy="4849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99E17A-F2C1-4D8C-EA2D-BC5D45D5B96E}"/>
              </a:ext>
            </a:extLst>
          </p:cNvPr>
          <p:cNvGrpSpPr/>
          <p:nvPr/>
        </p:nvGrpSpPr>
        <p:grpSpPr>
          <a:xfrm>
            <a:off x="7486925" y="6437591"/>
            <a:ext cx="267785" cy="270787"/>
            <a:chOff x="9727742" y="6449286"/>
            <a:chExt cx="267785" cy="27078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B422EC-CBC3-C70B-FAA2-F88EB6B7D5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28520" y="6558198"/>
              <a:ext cx="167007" cy="1618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1FA0DB-F65B-2B56-99B6-84FD76353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742" y="6449286"/>
              <a:ext cx="64800" cy="1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48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3379" y="6538365"/>
            <a:ext cx="379655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26</a:t>
            </a:fld>
            <a:endParaRPr lang="en-AU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B96C38-2F3F-EB7F-CA7F-02FF36BD0180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3B6F7A7-57E6-6637-6EBB-95DF9A370696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704734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Cylinders..?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9AD29-8951-2111-C6A2-2477A10B0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99" y="1390394"/>
            <a:ext cx="8280000" cy="38040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71A4A4-A99D-989F-D2BD-04B30CCE19BC}"/>
              </a:ext>
            </a:extLst>
          </p:cNvPr>
          <p:cNvGrpSpPr/>
          <p:nvPr/>
        </p:nvGrpSpPr>
        <p:grpSpPr>
          <a:xfrm>
            <a:off x="7070936" y="5007028"/>
            <a:ext cx="3054356" cy="461665"/>
            <a:chOff x="477740" y="1000294"/>
            <a:chExt cx="3054356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0EF7A9-3962-D703-6C46-3CC10BD5FB85}"/>
                </a:ext>
              </a:extLst>
            </p:cNvPr>
            <p:cNvSpPr txBox="1"/>
            <p:nvPr/>
          </p:nvSpPr>
          <p:spPr>
            <a:xfrm>
              <a:off x="477740" y="1000294"/>
              <a:ext cx="305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buClr>
                  <a:schemeClr val="tx1"/>
                </a:buClr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39C2E3-2169-7B92-6980-803D2C478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834" y="1151008"/>
              <a:ext cx="97200" cy="1908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D15295-2876-BBAC-418E-7BB3D156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99" y="1391912"/>
            <a:ext cx="8280000" cy="32822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F5A3C-A7A7-B4A7-0E79-3FC60A3625CF}"/>
              </a:ext>
            </a:extLst>
          </p:cNvPr>
          <p:cNvGrpSpPr/>
          <p:nvPr/>
        </p:nvGrpSpPr>
        <p:grpSpPr>
          <a:xfrm>
            <a:off x="7212124" y="5005342"/>
            <a:ext cx="2771979" cy="461665"/>
            <a:chOff x="477739" y="1000294"/>
            <a:chExt cx="2771979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A19F38-7261-4CCA-616C-4D51A120745E}"/>
                </a:ext>
              </a:extLst>
            </p:cNvPr>
            <p:cNvSpPr txBox="1"/>
            <p:nvPr/>
          </p:nvSpPr>
          <p:spPr>
            <a:xfrm>
              <a:off x="477739" y="1000294"/>
              <a:ext cx="2771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buClr>
                  <a:schemeClr val="tx1"/>
                </a:buClr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D2830A-0DE8-AAD0-2F63-A5D452080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574" y="1175939"/>
              <a:ext cx="172800" cy="1563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816B89E-C3F5-EF4C-2C8C-99017A197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1955999" y="1389307"/>
            <a:ext cx="4140001" cy="32822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1C57BC-1B2C-D5B2-2158-1AEB8D1825C3}"/>
              </a:ext>
            </a:extLst>
          </p:cNvPr>
          <p:cNvGrpSpPr/>
          <p:nvPr/>
        </p:nvGrpSpPr>
        <p:grpSpPr>
          <a:xfrm>
            <a:off x="1514728" y="5953590"/>
            <a:ext cx="9162542" cy="584775"/>
            <a:chOff x="1447188" y="5953589"/>
            <a:chExt cx="9162542" cy="584775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108DAE7-F264-145F-34A4-C8D3F12E0438}"/>
                </a:ext>
              </a:extLst>
            </p:cNvPr>
            <p:cNvSpPr txBox="1"/>
            <p:nvPr/>
          </p:nvSpPr>
          <p:spPr>
            <a:xfrm>
              <a:off x="1447188" y="5953589"/>
              <a:ext cx="9162542" cy="584775"/>
            </a:xfrm>
            <a:prstGeom prst="rect">
              <a:avLst/>
            </a:prstGeom>
            <a:noFill/>
            <a:ln w="12700">
              <a:solidFill>
                <a:srgbClr val="3333B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tx1"/>
                </a:buClr>
              </a:pPr>
              <a:r>
                <a:rPr lang="en-AU" sz="3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Vortex sheet aligns with temporal dimension above</a:t>
              </a:r>
              <a:endParaRPr lang="en-AU" sz="32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6136BC55-7471-C830-2D5F-7BAF89ABF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2907" y="6102739"/>
              <a:ext cx="389406" cy="34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57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0386-0F46-EA35-1709-C01F4873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D303-3E2F-67B4-56ED-D25FC08B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6861" y="6538365"/>
            <a:ext cx="366173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27</a:t>
            </a:fld>
            <a:endParaRPr lang="en-AU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2519559-380B-D643-983B-8D6377DC6B3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6E4F1CCF-23BB-454C-83BB-085CFB137CA9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143133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Algorithmic concerns?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32986-A0E7-97B4-AB84-EC4C21B8AAD0}"/>
              </a:ext>
            </a:extLst>
          </p:cNvPr>
          <p:cNvSpPr txBox="1"/>
          <p:nvPr/>
        </p:nvSpPr>
        <p:spPr>
          <a:xfrm>
            <a:off x="477735" y="1109800"/>
            <a:ext cx="63264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Could the alignment be an algorithmic effect?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Ergodicity of Markov chain</a:t>
            </a:r>
          </a:p>
          <a:p>
            <a:pPr marL="666000" lvl="1" indent="-342900">
              <a:spcAft>
                <a:spcPts val="3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Lattice-spacing dependence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68E151-BF1A-57FC-5A57-E3F1E6158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9" y="1793624"/>
            <a:ext cx="5399999" cy="46628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59191D-1F7A-F17E-EEF9-48F5358FCC90}"/>
              </a:ext>
            </a:extLst>
          </p:cNvPr>
          <p:cNvGrpSpPr/>
          <p:nvPr/>
        </p:nvGrpSpPr>
        <p:grpSpPr>
          <a:xfrm>
            <a:off x="477735" y="2473607"/>
            <a:ext cx="5555511" cy="2416046"/>
            <a:chOff x="477736" y="2551837"/>
            <a:chExt cx="5555511" cy="2416046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246FBFD-6628-FC18-7C88-26D172A6922E}"/>
                </a:ext>
              </a:extLst>
            </p:cNvPr>
            <p:cNvSpPr txBox="1"/>
            <p:nvPr/>
          </p:nvSpPr>
          <p:spPr>
            <a:xfrm>
              <a:off x="477736" y="2551837"/>
              <a:ext cx="5555511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Ergodicity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: thermalize 100 independent hot starts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Utilize Wilson action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 still increases through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Correlation is slightly smaller, but alignment persists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E63813-BBBE-194C-124C-CC1FA1CD5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805" y="3893961"/>
              <a:ext cx="1056317" cy="237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1D41FB-7A71-65A4-609F-241174FE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1882" y="3902830"/>
              <a:ext cx="246858" cy="216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CF34CF2-4996-0E26-FC1F-0F89F020F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9" y="1793623"/>
            <a:ext cx="5399999" cy="466285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478BB27-DAF8-09EA-7D0B-DF7F489B3CBA}"/>
              </a:ext>
            </a:extLst>
          </p:cNvPr>
          <p:cNvGrpSpPr/>
          <p:nvPr/>
        </p:nvGrpSpPr>
        <p:grpSpPr>
          <a:xfrm>
            <a:off x="477735" y="4955152"/>
            <a:ext cx="5681021" cy="1661993"/>
            <a:chOff x="477735" y="5044802"/>
            <a:chExt cx="5681021" cy="16619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270133-0ACE-3966-EF0D-A14F39CDFFD0}"/>
                </a:ext>
              </a:extLst>
            </p:cNvPr>
            <p:cNvSpPr txBox="1"/>
            <p:nvPr/>
          </p:nvSpPr>
          <p:spPr>
            <a:xfrm>
              <a:off x="477735" y="5044802"/>
              <a:ext cx="568102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04A008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Continuum limit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: halve the lattice spacing (                      )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Double the lattice volume (                )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Alignment is even stronger!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2FACA2E-6E07-7A4A-FA37-90F62DDD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99" y="5529930"/>
              <a:ext cx="1461603" cy="216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5A79B6-ED88-2DC4-5650-EE18B013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360" y="5927464"/>
              <a:ext cx="970116" cy="2700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F3642E-898E-F500-6676-9A705CCB7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8" y="1793622"/>
            <a:ext cx="5400000" cy="46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C39EB-3CD0-D120-B2B6-5C32926B1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60BA4-2F6D-5623-A885-15123794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28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EE85AB-4E9B-8C59-48D6-2BD710C2D0A6}"/>
              </a:ext>
            </a:extLst>
          </p:cNvPr>
          <p:cNvSpPr txBox="1">
            <a:spLocks/>
          </p:cNvSpPr>
          <p:nvPr/>
        </p:nvSpPr>
        <p:spPr>
          <a:xfrm>
            <a:off x="477741" y="253094"/>
            <a:ext cx="5878235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Not-so-secondary clusters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B7923-CAC7-21DB-1843-AE453FC2DDB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B661FD3-2799-5288-06D9-18883965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B7ED3-C63E-4995-08AE-D3BC4707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A45FB-CB17-2D69-E14E-9069850C8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7401"/>
            <a:ext cx="8359200" cy="58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13F74-E79F-909C-B49A-F5BCEF6BA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BDB325-3981-E06D-EF61-3FBE9088E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65ECCA-F503-7211-74B7-036EC44D0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48EECF-81B6-18F6-63A1-440ACC8E1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236A44-3D8B-8793-00D7-EFBA80E9A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B9DA08-4D40-DEBC-4174-CC803BFCD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F01037-923B-02CB-5EF9-222F005BD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4599"/>
            <a:ext cx="8359200" cy="5832000"/>
          </a:xfrm>
          <a:prstGeom prst="rect">
            <a:avLst/>
          </a:prstGeom>
        </p:spPr>
      </p:pic>
      <p:sp>
        <p:nvSpPr>
          <p:cNvPr id="28" name="Arrow: Up 27">
            <a:extLst>
              <a:ext uri="{FF2B5EF4-FFF2-40B4-BE49-F238E27FC236}">
                <a16:creationId xmlns:a16="http://schemas.microsoft.com/office/drawing/2014/main" id="{5924D9EE-F383-CE43-10B7-E76B38960EC3}"/>
              </a:ext>
            </a:extLst>
          </p:cNvPr>
          <p:cNvSpPr/>
          <p:nvPr/>
        </p:nvSpPr>
        <p:spPr>
          <a:xfrm rot="20138204">
            <a:off x="8270368" y="370255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12FF6119-9134-55E7-621F-B520DAB602BC}"/>
              </a:ext>
            </a:extLst>
          </p:cNvPr>
          <p:cNvSpPr/>
          <p:nvPr/>
        </p:nvSpPr>
        <p:spPr>
          <a:xfrm rot="20138204">
            <a:off x="8252437" y="359497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3074F1E-F3AE-BB07-608D-3317D9C3AA31}"/>
              </a:ext>
            </a:extLst>
          </p:cNvPr>
          <p:cNvSpPr/>
          <p:nvPr/>
        </p:nvSpPr>
        <p:spPr>
          <a:xfrm rot="20138204">
            <a:off x="8234508" y="355911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5F1F2604-23AF-E3A3-0B26-D6D879D30593}"/>
              </a:ext>
            </a:extLst>
          </p:cNvPr>
          <p:cNvSpPr/>
          <p:nvPr/>
        </p:nvSpPr>
        <p:spPr>
          <a:xfrm rot="20138204">
            <a:off x="8216577" y="3521363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89983CF2-BF89-24CA-3357-19C32CB62CA8}"/>
              </a:ext>
            </a:extLst>
          </p:cNvPr>
          <p:cNvSpPr/>
          <p:nvPr/>
        </p:nvSpPr>
        <p:spPr>
          <a:xfrm rot="20138204">
            <a:off x="8261401" y="3381087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D2F23401-A3FD-AB9F-D6BF-E3D7016A1BE4}"/>
              </a:ext>
            </a:extLst>
          </p:cNvPr>
          <p:cNvSpPr/>
          <p:nvPr/>
        </p:nvSpPr>
        <p:spPr>
          <a:xfrm rot="20138204">
            <a:off x="8216580" y="327350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23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C67C-AB25-F0B2-ABD5-893308E5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E699EC-5A28-E9F1-01B0-A0B111CD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9277" y="6538365"/>
            <a:ext cx="383758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29</a:t>
            </a:fld>
            <a:endParaRPr lang="en-AU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1A1E859-2492-4BE5-FCF1-A6687A9AF79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056F6F81-50A1-E8ED-C025-4A195C4676EB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6283546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Vortex density (pure gauge)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5A78CE-3C31-04D4-66B7-B2D3A3BA218F}"/>
              </a:ext>
            </a:extLst>
          </p:cNvPr>
          <p:cNvGrpSpPr/>
          <p:nvPr/>
        </p:nvGrpSpPr>
        <p:grpSpPr>
          <a:xfrm>
            <a:off x="477731" y="2022555"/>
            <a:ext cx="5399999" cy="1592744"/>
            <a:chOff x="477731" y="2699888"/>
            <a:chExt cx="5399999" cy="15927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9371EF-52DA-F697-631C-EDD8D487F70F}"/>
                </a:ext>
              </a:extLst>
            </p:cNvPr>
            <p:cNvSpPr txBox="1"/>
            <p:nvPr/>
          </p:nvSpPr>
          <p:spPr>
            <a:xfrm>
              <a:off x="477731" y="2699888"/>
              <a:ext cx="5399999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Space-time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density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Significant drop at      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– matches strong temporal alignment in pure gauge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Soft decrease above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39F1B3-2B01-0A50-122C-C553B445C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36" y="3230157"/>
              <a:ext cx="242463" cy="21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09F2F5-976E-3522-F8A6-EA3484B71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720" y="3976853"/>
              <a:ext cx="242463" cy="21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9080F7-BA11-B2C3-CC03-036DB8638E52}"/>
              </a:ext>
            </a:extLst>
          </p:cNvPr>
          <p:cNvGrpSpPr/>
          <p:nvPr/>
        </p:nvGrpSpPr>
        <p:grpSpPr>
          <a:xfrm>
            <a:off x="477731" y="3933548"/>
            <a:ext cx="4955914" cy="1592744"/>
            <a:chOff x="477731" y="4346786"/>
            <a:chExt cx="4955914" cy="15927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1A400B-585F-7DF0-5629-C9A9DA88C305}"/>
                </a:ext>
              </a:extLst>
            </p:cNvPr>
            <p:cNvSpPr txBox="1"/>
            <p:nvPr/>
          </p:nvSpPr>
          <p:spPr>
            <a:xfrm>
              <a:off x="477731" y="4346786"/>
              <a:ext cx="4955914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Space-space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density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Also decreases through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Rapid increase above      </a:t>
              </a:r>
              <a:r>
                <a:rPr lang="en-AU" sz="11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– growing disorder in spatial dimensions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5C9B19-6450-AC1B-F10C-AB77FCD82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550" y="4882771"/>
              <a:ext cx="242463" cy="21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07ED6A-F7FB-C78F-ABA3-4B56829B6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879" y="5288986"/>
              <a:ext cx="242463" cy="21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B0F5C4-7771-C3CA-B8B0-F5C65FAE0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196" y="1504474"/>
            <a:ext cx="5399998" cy="46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82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AC1400A-DF55-4A86-0816-6D529C99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3295" y="6538365"/>
            <a:ext cx="289739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t>3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0DD55A-8E49-826F-5339-3133078A4F9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E1A7E8A-44AB-C60D-4D88-71E5EA468C1C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210885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Deconfinement in QCD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46" name="Picture 45" descr="A colorful object with dots and lines&#10;&#10;Description automatically generated with medium confidence">
            <a:extLst>
              <a:ext uri="{FF2B5EF4-FFF2-40B4-BE49-F238E27FC236}">
                <a16:creationId xmlns:a16="http://schemas.microsoft.com/office/drawing/2014/main" id="{FF5920D2-3610-BAB3-9B20-E977577F6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35" y="2003438"/>
            <a:ext cx="3724871" cy="3354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7DAEA-6014-134E-C012-0C93759FCDB2}"/>
              </a:ext>
            </a:extLst>
          </p:cNvPr>
          <p:cNvSpPr txBox="1"/>
          <p:nvPr/>
        </p:nvSpPr>
        <p:spPr>
          <a:xfrm>
            <a:off x="477733" y="1060163"/>
            <a:ext cx="670222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Quarks and gluons confined</a:t>
            </a:r>
            <a:r>
              <a:rPr lang="en-AU" sz="24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at low temperatures</a:t>
            </a:r>
            <a:endParaRPr lang="en-AU" sz="2400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Expected to break down at high temperatures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C95DE2-0AEA-D814-B92E-7DEA8642553C}"/>
              </a:ext>
            </a:extLst>
          </p:cNvPr>
          <p:cNvGrpSpPr/>
          <p:nvPr/>
        </p:nvGrpSpPr>
        <p:grpSpPr>
          <a:xfrm>
            <a:off x="477734" y="1949727"/>
            <a:ext cx="7057272" cy="877163"/>
            <a:chOff x="477736" y="2342004"/>
            <a:chExt cx="7057272" cy="8771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F4130B-3177-9F3A-FC2F-7F1856689D9A}"/>
                </a:ext>
              </a:extLst>
            </p:cNvPr>
            <p:cNvSpPr txBox="1"/>
            <p:nvPr/>
          </p:nvSpPr>
          <p:spPr>
            <a:xfrm>
              <a:off x="477736" y="2342004"/>
              <a:ext cx="705727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 </a:t>
              </a:r>
              <a:r>
                <a:rPr lang="en-AU" sz="2400" dirty="0">
                  <a:solidFill>
                    <a:srgbClr val="04A008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pure gauge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, critical temperature</a:t>
              </a:r>
              <a:endParaRPr lang="en-AU" sz="24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First-order phase transition</a:t>
              </a:r>
              <a:endParaRPr lang="en-AU" sz="24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4055BF9-5C82-5E4A-CD1C-1D3E7D19C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9997" y="2477573"/>
              <a:ext cx="1719532" cy="24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6600E0-338E-250B-2A19-D6029F42F14D}"/>
              </a:ext>
            </a:extLst>
          </p:cNvPr>
          <p:cNvGrpSpPr/>
          <p:nvPr/>
        </p:nvGrpSpPr>
        <p:grpSpPr>
          <a:xfrm>
            <a:off x="477734" y="2868334"/>
            <a:ext cx="6951764" cy="1292662"/>
            <a:chOff x="477734" y="2868334"/>
            <a:chExt cx="6951764" cy="12926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DCBF8B-5ABC-7A1F-3AC8-BEB9AC4E7AED}"/>
                </a:ext>
              </a:extLst>
            </p:cNvPr>
            <p:cNvSpPr txBox="1"/>
            <p:nvPr/>
          </p:nvSpPr>
          <p:spPr>
            <a:xfrm>
              <a:off x="477734" y="2868334"/>
              <a:ext cx="695176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 </a:t>
              </a:r>
              <a:r>
                <a:rPr lang="en-AU" sz="24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full QCD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, established transition at</a:t>
              </a:r>
              <a:endParaRPr lang="en-AU" sz="24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Chiral transition: crossover in chiral condensate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Believed to be the deconfinement transition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C37BE2-88C0-D598-842E-6C618138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3309" y="2999228"/>
              <a:ext cx="1736647" cy="24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A34235-821E-CDA3-444B-7BAB937D0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133" y="3388284"/>
              <a:ext cx="511859" cy="29249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EDEA50-EAF5-7F61-2086-7D039CFA696B}"/>
              </a:ext>
            </a:extLst>
          </p:cNvPr>
          <p:cNvGrpSpPr/>
          <p:nvPr/>
        </p:nvGrpSpPr>
        <p:grpSpPr>
          <a:xfrm>
            <a:off x="477735" y="4184856"/>
            <a:ext cx="6808157" cy="2046714"/>
            <a:chOff x="477735" y="4261381"/>
            <a:chExt cx="6808157" cy="20467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A9AD9F-1892-570E-10EF-75C562EAB068}"/>
                </a:ext>
              </a:extLst>
            </p:cNvPr>
            <p:cNvSpPr txBox="1"/>
            <p:nvPr/>
          </p:nvSpPr>
          <p:spPr>
            <a:xfrm>
              <a:off x="477735" y="4261381"/>
              <a:ext cx="6808157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Growing evidence for </a:t>
              </a: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two transitions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in full QCD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Chiral-spin symmetry, monopole condensation, 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color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screening, other topological considerations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2nd transition temperature</a:t>
              </a:r>
            </a:p>
            <a:p>
              <a:pPr marL="666000" lvl="1" indent="-342900">
                <a:spcAft>
                  <a:spcPts val="1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Demands detailed study in high-temperature regime</a:t>
              </a: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4E3F0FF3-8F11-5279-D26A-1ECC16BD1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687" y="5564091"/>
              <a:ext cx="2187935" cy="2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32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6917B-7DF1-B992-03A3-CE8A429D1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595E4E-5480-8B76-07EC-304D58BE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953" y="6538365"/>
            <a:ext cx="375082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30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720C75-3C9E-0377-571E-34D7B46F077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7FD0714-FE0C-3FCB-A488-85F2D9F33B6B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182912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Area law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1C5845-108C-F411-C7EA-453E69014254}"/>
              </a:ext>
            </a:extLst>
          </p:cNvPr>
          <p:cNvGrpSpPr/>
          <p:nvPr/>
        </p:nvGrpSpPr>
        <p:grpSpPr>
          <a:xfrm>
            <a:off x="477737" y="1131750"/>
            <a:ext cx="10975705" cy="993984"/>
            <a:chOff x="477737" y="1080950"/>
            <a:chExt cx="10975705" cy="99398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9692084-FBCF-A479-D900-5A3CD6ACE3D8}"/>
                </a:ext>
              </a:extLst>
            </p:cNvPr>
            <p:cNvSpPr txBox="1"/>
            <p:nvPr/>
          </p:nvSpPr>
          <p:spPr>
            <a:xfrm>
              <a:off x="477737" y="1080950"/>
              <a:ext cx="10975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Consider plane of area      pierced by     vortices</a:t>
              </a:r>
            </a:p>
            <a:p>
              <a:pPr marL="666000" lvl="1" indent="-342900">
                <a:spcAft>
                  <a:spcPts val="9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Probability that    </a:t>
              </a:r>
              <a:r>
                <a:rPr lang="en-AU" sz="1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vortices pierce Wilson loop of area    :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4BC7BBD-AC70-5141-898F-EE9092CF6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586" y="1180870"/>
              <a:ext cx="268410" cy="233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E401477-A79C-B3D1-EE8A-59BF2098F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686" y="1264693"/>
              <a:ext cx="189200" cy="15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FE56341-D5C0-C014-CA6A-40707B5C1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073" y="1636478"/>
              <a:ext cx="137795" cy="192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153E210-CAB1-D15B-4A54-865528282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284" y="1633019"/>
              <a:ext cx="206692" cy="200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C5FF525-A25E-2377-7D5C-C5A3490C0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282" y="1390934"/>
              <a:ext cx="3812133" cy="6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D808E8-98A3-B261-5BB0-07FB431FBA5B}"/>
              </a:ext>
            </a:extLst>
          </p:cNvPr>
          <p:cNvGrpSpPr/>
          <p:nvPr/>
        </p:nvGrpSpPr>
        <p:grpSpPr>
          <a:xfrm>
            <a:off x="477736" y="3615866"/>
            <a:ext cx="10342664" cy="461665"/>
            <a:chOff x="477736" y="3615866"/>
            <a:chExt cx="10342664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417B88-5422-ADB5-DC08-3574CD2E806A}"/>
                </a:ext>
              </a:extLst>
            </p:cNvPr>
            <p:cNvSpPr txBox="1"/>
            <p:nvPr/>
          </p:nvSpPr>
          <p:spPr>
            <a:xfrm>
              <a:off x="477736" y="3615866"/>
              <a:ext cx="10342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Keep vortex density                 constant as we take infinite-volume limit</a:t>
              </a:r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E8D17BB-A788-11CD-CB47-687F47934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18" y="3716336"/>
              <a:ext cx="1047500" cy="29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D579B488-B5E6-E8E9-06AA-432D34A4E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0278" y="3763353"/>
              <a:ext cx="1116965" cy="23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3FFD19-406A-F1F3-60F0-8785AC7D0549}"/>
              </a:ext>
            </a:extLst>
          </p:cNvPr>
          <p:cNvGrpSpPr/>
          <p:nvPr/>
        </p:nvGrpSpPr>
        <p:grpSpPr>
          <a:xfrm>
            <a:off x="477736" y="2148408"/>
            <a:ext cx="7568983" cy="1317953"/>
            <a:chOff x="477736" y="2148408"/>
            <a:chExt cx="7568983" cy="13179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4B768-DD18-219C-E68B-F2E81CDE4BD2}"/>
                </a:ext>
              </a:extLst>
            </p:cNvPr>
            <p:cNvSpPr txBox="1"/>
            <p:nvPr/>
          </p:nvSpPr>
          <p:spPr>
            <a:xfrm>
              <a:off x="477736" y="2246651"/>
              <a:ext cx="75689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24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Wilson loop expectation value:</a:t>
              </a:r>
              <a:endParaRPr lang="en-AU" sz="2400" b="1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12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Simplifies to </a:t>
              </a:r>
              <a:endParaRPr lang="en-AU" sz="2200" i="1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9496C514-BEBD-259A-2ACD-2B8E89CCD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392" y="2148408"/>
              <a:ext cx="3075254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D144D2C3-DE2C-AF2E-A064-7BF804B16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894" y="2824398"/>
              <a:ext cx="2705971" cy="64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B120B9-A534-F022-3CF6-1153F5048277}"/>
              </a:ext>
            </a:extLst>
          </p:cNvPr>
          <p:cNvGrpSpPr/>
          <p:nvPr/>
        </p:nvGrpSpPr>
        <p:grpSpPr>
          <a:xfrm>
            <a:off x="477737" y="4270103"/>
            <a:ext cx="5677083" cy="655553"/>
            <a:chOff x="477737" y="4196951"/>
            <a:chExt cx="5677083" cy="65555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F59D64-36D4-9B0E-DE3C-9132CFE2AB08}"/>
                </a:ext>
              </a:extLst>
            </p:cNvPr>
            <p:cNvSpPr txBox="1"/>
            <p:nvPr/>
          </p:nvSpPr>
          <p:spPr>
            <a:xfrm>
              <a:off x="477737" y="4272603"/>
              <a:ext cx="567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Find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B8383BDB-A971-371B-11E3-FDA4FD3D6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156" y="4196951"/>
              <a:ext cx="3948748" cy="65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792006-C26B-8B3B-C1AF-06D9EF8A28B6}"/>
              </a:ext>
            </a:extLst>
          </p:cNvPr>
          <p:cNvGrpSpPr/>
          <p:nvPr/>
        </p:nvGrpSpPr>
        <p:grpSpPr>
          <a:xfrm>
            <a:off x="477737" y="5101748"/>
            <a:ext cx="11147335" cy="1292662"/>
            <a:chOff x="477737" y="5101748"/>
            <a:chExt cx="11147335" cy="129266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4A5B78-ADE0-097B-D925-A91EF3ADB2F0}"/>
                </a:ext>
              </a:extLst>
            </p:cNvPr>
            <p:cNvSpPr txBox="1"/>
            <p:nvPr/>
          </p:nvSpPr>
          <p:spPr>
            <a:xfrm>
              <a:off x="477737" y="5101748"/>
              <a:ext cx="1114733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Suppose clusters have a finite size, i.e. maximum separation    between vortices</a:t>
              </a:r>
              <a:endParaRPr lang="en-AU" sz="24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Only nontrivial contribution from strip of width    within perimeter of Wilson loop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Leads to perimeter law: </a:t>
              </a:r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80522E25-BCAA-97F4-BF6F-9C9D3605F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140" y="5224283"/>
              <a:ext cx="151007" cy="2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8">
              <a:extLst>
                <a:ext uri="{FF2B5EF4-FFF2-40B4-BE49-F238E27FC236}">
                  <a16:creationId xmlns:a16="http://schemas.microsoft.com/office/drawing/2014/main" id="{7278B8FD-B07A-59ED-8816-3DD1709BD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130" y="5657014"/>
              <a:ext cx="137989" cy="1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79BC5F1C-066C-0E2D-956C-8C8A5A17C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83365" y="6025459"/>
              <a:ext cx="2099207" cy="29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9544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BB907196-547C-6576-6B98-ED766D0F172E}"/>
              </a:ext>
            </a:extLst>
          </p:cNvPr>
          <p:cNvSpPr txBox="1">
            <a:spLocks/>
          </p:cNvSpPr>
          <p:nvPr/>
        </p:nvSpPr>
        <p:spPr>
          <a:xfrm>
            <a:off x="11805313" y="6538365"/>
            <a:ext cx="377722" cy="303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86119-5094-4101-8CD6-33EEC4AEDD01}" type="slidenum">
              <a:rPr lang="en-AU" smtClean="0"/>
              <a:pPr/>
              <a:t>31</a:t>
            </a:fld>
            <a:endParaRPr lang="en-AU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7B3A7D6-4290-F3DD-6BB5-FEAA0ECADCAB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0770EE5-43CE-5BE1-DB09-C7E396E9E963}"/>
              </a:ext>
            </a:extLst>
          </p:cNvPr>
          <p:cNvSpPr txBox="1">
            <a:spLocks/>
          </p:cNvSpPr>
          <p:nvPr/>
        </p:nvSpPr>
        <p:spPr>
          <a:xfrm>
            <a:off x="477737" y="253094"/>
            <a:ext cx="389204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Two transitions?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18AB3BA-541A-DB26-D470-727A3978C49E}"/>
              </a:ext>
            </a:extLst>
          </p:cNvPr>
          <p:cNvGrpSpPr/>
          <p:nvPr/>
        </p:nvGrpSpPr>
        <p:grpSpPr>
          <a:xfrm>
            <a:off x="475467" y="1069784"/>
            <a:ext cx="5457697" cy="1246495"/>
            <a:chOff x="475467" y="1249367"/>
            <a:chExt cx="5457697" cy="124649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B88F2A-7ED0-0151-0D48-506A6AF0B8B5}"/>
                </a:ext>
              </a:extLst>
            </p:cNvPr>
            <p:cNvSpPr txBox="1"/>
            <p:nvPr/>
          </p:nvSpPr>
          <p:spPr>
            <a:xfrm>
              <a:off x="475467" y="1249367"/>
              <a:ext cx="545769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Bulk changes in vortex geometry point toward a </a:t>
              </a:r>
              <a:r>
                <a:rPr lang="en-AU" sz="2400" b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second QCD transition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Occurs at a higher temperature</a:t>
              </a:r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9F43539-875B-113D-A167-406895A57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019" y="2165228"/>
              <a:ext cx="1037337" cy="26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A9CB2DE-A41D-2920-7B7B-13C034796C76}"/>
              </a:ext>
            </a:extLst>
          </p:cNvPr>
          <p:cNvGrpSpPr/>
          <p:nvPr/>
        </p:nvGrpSpPr>
        <p:grpSpPr>
          <a:xfrm>
            <a:off x="481958" y="2333782"/>
            <a:ext cx="5887205" cy="1246495"/>
            <a:chOff x="475467" y="2770011"/>
            <a:chExt cx="5887205" cy="12464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6DE7A55-3863-ECDE-7053-66A1BEB3BF2C}"/>
                </a:ext>
              </a:extLst>
            </p:cNvPr>
            <p:cNvSpPr txBox="1"/>
            <p:nvPr/>
          </p:nvSpPr>
          <p:spPr>
            <a:xfrm>
              <a:off x="475467" y="2770011"/>
              <a:ext cx="588720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Established transition at      is purely a </a:t>
              </a:r>
              <a:r>
                <a:rPr lang="en-AU" sz="24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chiral transition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Onset of chiral symmetry restoration</a:t>
              </a:r>
            </a:p>
          </p:txBody>
        </p:sp>
        <p:pic>
          <p:nvPicPr>
            <p:cNvPr id="106" name="Picture 20">
              <a:extLst>
                <a:ext uri="{FF2B5EF4-FFF2-40B4-BE49-F238E27FC236}">
                  <a16:creationId xmlns:a16="http://schemas.microsoft.com/office/drawing/2014/main" id="{599A209B-825B-4323-5EC0-8D85B39DD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05" y="2897357"/>
              <a:ext cx="265264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FD8F25B-2589-17A1-1185-619CCDAA28FF}"/>
              </a:ext>
            </a:extLst>
          </p:cNvPr>
          <p:cNvGrpSpPr/>
          <p:nvPr/>
        </p:nvGrpSpPr>
        <p:grpSpPr>
          <a:xfrm>
            <a:off x="481958" y="3610914"/>
            <a:ext cx="5275217" cy="1585049"/>
            <a:chOff x="481958" y="3761614"/>
            <a:chExt cx="5275217" cy="15850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80EA1B-100C-5DC6-7A1E-C0AF0B099B0B}"/>
                </a:ext>
              </a:extLst>
            </p:cNvPr>
            <p:cNvSpPr txBox="1"/>
            <p:nvPr/>
          </p:nvSpPr>
          <p:spPr>
            <a:xfrm>
              <a:off x="481958" y="3761614"/>
              <a:ext cx="5275217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Second transition is connected to </a:t>
              </a: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deconfinement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Occurs at a temperature close to the pure-gauge transition</a:t>
              </a:r>
            </a:p>
          </p:txBody>
        </p:sp>
        <p:pic>
          <p:nvPicPr>
            <p:cNvPr id="4120" name="Picture 24">
              <a:extLst>
                <a:ext uri="{FF2B5EF4-FFF2-40B4-BE49-F238E27FC236}">
                  <a16:creationId xmlns:a16="http://schemas.microsoft.com/office/drawing/2014/main" id="{CDEC559A-0546-052E-AC02-1814C7238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123" y="5031191"/>
              <a:ext cx="1575632" cy="221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6CC3C6-618A-19B5-6CFB-59876D4099DE}"/>
              </a:ext>
            </a:extLst>
          </p:cNvPr>
          <p:cNvGrpSpPr/>
          <p:nvPr/>
        </p:nvGrpSpPr>
        <p:grpSpPr>
          <a:xfrm>
            <a:off x="6179817" y="2315606"/>
            <a:ext cx="5619387" cy="2943645"/>
            <a:chOff x="6179817" y="2315606"/>
            <a:chExt cx="5619387" cy="294364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DE523FB-E487-8347-0A9F-4A65D6C761C4}"/>
                </a:ext>
              </a:extLst>
            </p:cNvPr>
            <p:cNvCxnSpPr/>
            <p:nvPr/>
          </p:nvCxnSpPr>
          <p:spPr>
            <a:xfrm>
              <a:off x="7455524" y="2679688"/>
              <a:ext cx="386599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79FE0C4-17C8-F4FF-4799-3264FFF69164}"/>
                </a:ext>
              </a:extLst>
            </p:cNvPr>
            <p:cNvCxnSpPr/>
            <p:nvPr/>
          </p:nvCxnSpPr>
          <p:spPr>
            <a:xfrm>
              <a:off x="11313396" y="2687181"/>
              <a:ext cx="0" cy="2358907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29DB0F4-8D9C-5F54-B6A2-C7A623144F15}"/>
                </a:ext>
              </a:extLst>
            </p:cNvPr>
            <p:cNvCxnSpPr/>
            <p:nvPr/>
          </p:nvCxnSpPr>
          <p:spPr>
            <a:xfrm>
              <a:off x="7451995" y="4597356"/>
              <a:ext cx="386599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3F98EEC-CC0F-9ACD-06AD-7E1F05CC8925}"/>
                </a:ext>
              </a:extLst>
            </p:cNvPr>
            <p:cNvCxnSpPr/>
            <p:nvPr/>
          </p:nvCxnSpPr>
          <p:spPr>
            <a:xfrm>
              <a:off x="7455524" y="4324690"/>
              <a:ext cx="3865990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2400A97-A8CF-5413-298A-0075CAF8CC58}"/>
                </a:ext>
              </a:extLst>
            </p:cNvPr>
            <p:cNvCxnSpPr/>
            <p:nvPr/>
          </p:nvCxnSpPr>
          <p:spPr>
            <a:xfrm>
              <a:off x="7453967" y="4598205"/>
              <a:ext cx="9659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7F6198E-401E-38AB-DE3F-73C81115359D}"/>
                </a:ext>
              </a:extLst>
            </p:cNvPr>
            <p:cNvCxnSpPr/>
            <p:nvPr/>
          </p:nvCxnSpPr>
          <p:spPr>
            <a:xfrm>
              <a:off x="7457497" y="4325539"/>
              <a:ext cx="9659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3C1BA6A-08F5-90AD-5585-B2EB2CAAD78B}"/>
                </a:ext>
              </a:extLst>
            </p:cNvPr>
            <p:cNvCxnSpPr/>
            <p:nvPr/>
          </p:nvCxnSpPr>
          <p:spPr>
            <a:xfrm>
              <a:off x="7455524" y="2680627"/>
              <a:ext cx="9659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97DB79D-C93F-6876-2208-067DBE9609DE}"/>
                </a:ext>
              </a:extLst>
            </p:cNvPr>
            <p:cNvCxnSpPr/>
            <p:nvPr/>
          </p:nvCxnSpPr>
          <p:spPr>
            <a:xfrm>
              <a:off x="7448554" y="5050284"/>
              <a:ext cx="4112075" cy="0"/>
            </a:xfrm>
            <a:prstGeom prst="line">
              <a:avLst/>
            </a:prstGeom>
            <a:ln w="158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B7740C2-051E-AD08-6232-DC3A996DE721}"/>
                </a:ext>
              </a:extLst>
            </p:cNvPr>
            <p:cNvCxnSpPr/>
            <p:nvPr/>
          </p:nvCxnSpPr>
          <p:spPr>
            <a:xfrm flipV="1">
              <a:off x="7453342" y="2513738"/>
              <a:ext cx="0" cy="25283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C1696698-BC04-7B2D-CE55-510378D90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8538" y="4949949"/>
              <a:ext cx="190666" cy="18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8F3403A2-AD11-D2D6-E60C-55DDCE7C6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950" y="2315606"/>
              <a:ext cx="490224" cy="1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6F6B2CF-0EED-2BAF-AF9D-172AF8D6E464}"/>
                </a:ext>
              </a:extLst>
            </p:cNvPr>
            <p:cNvGrpSpPr/>
            <p:nvPr/>
          </p:nvGrpSpPr>
          <p:grpSpPr>
            <a:xfrm>
              <a:off x="8605110" y="2687182"/>
              <a:ext cx="1411226" cy="2356820"/>
              <a:chOff x="8199589" y="1093366"/>
              <a:chExt cx="1324535" cy="2212041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C44DA1B-2FCC-B68C-CDB2-715B70EFC0C2}"/>
                  </a:ext>
                </a:extLst>
              </p:cNvPr>
              <p:cNvSpPr/>
              <p:nvPr/>
            </p:nvSpPr>
            <p:spPr>
              <a:xfrm>
                <a:off x="8818153" y="1093366"/>
                <a:ext cx="705971" cy="806824"/>
              </a:xfrm>
              <a:custGeom>
                <a:avLst/>
                <a:gdLst>
                  <a:gd name="csX0" fmla="*/ 705971 w 705971"/>
                  <a:gd name="csY0" fmla="*/ 0 h 806824"/>
                  <a:gd name="csX1" fmla="*/ 309283 w 705971"/>
                  <a:gd name="csY1" fmla="*/ 389965 h 806824"/>
                  <a:gd name="csX2" fmla="*/ 0 w 705971"/>
                  <a:gd name="csY2" fmla="*/ 806824 h 80682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705971" h="806824">
                    <a:moveTo>
                      <a:pt x="705971" y="0"/>
                    </a:moveTo>
                    <a:cubicBezTo>
                      <a:pt x="566458" y="127747"/>
                      <a:pt x="426945" y="255494"/>
                      <a:pt x="309283" y="389965"/>
                    </a:cubicBezTo>
                    <a:cubicBezTo>
                      <a:pt x="191621" y="524436"/>
                      <a:pt x="95810" y="665630"/>
                      <a:pt x="0" y="806824"/>
                    </a:cubicBezTo>
                  </a:path>
                </a:pathLst>
              </a:custGeom>
              <a:noFill/>
              <a:ln>
                <a:solidFill>
                  <a:srgbClr val="B900DE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10662CD-C041-511B-E016-A07713AC78FF}"/>
                  </a:ext>
                </a:extLst>
              </p:cNvPr>
              <p:cNvSpPr/>
              <p:nvPr/>
            </p:nvSpPr>
            <p:spPr>
              <a:xfrm>
                <a:off x="8199589" y="1900190"/>
                <a:ext cx="618564" cy="1405217"/>
              </a:xfrm>
              <a:custGeom>
                <a:avLst/>
                <a:gdLst>
                  <a:gd name="csX0" fmla="*/ 618564 w 618564"/>
                  <a:gd name="csY0" fmla="*/ 0 h 1405217"/>
                  <a:gd name="csX1" fmla="*/ 275664 w 618564"/>
                  <a:gd name="csY1" fmla="*/ 605117 h 1405217"/>
                  <a:gd name="csX2" fmla="*/ 0 w 618564"/>
                  <a:gd name="csY2" fmla="*/ 1405217 h 14052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618564" h="1405217">
                    <a:moveTo>
                      <a:pt x="618564" y="0"/>
                    </a:moveTo>
                    <a:cubicBezTo>
                      <a:pt x="498661" y="185457"/>
                      <a:pt x="378758" y="370914"/>
                      <a:pt x="275664" y="605117"/>
                    </a:cubicBezTo>
                    <a:cubicBezTo>
                      <a:pt x="172570" y="839320"/>
                      <a:pt x="86285" y="1122268"/>
                      <a:pt x="0" y="1405217"/>
                    </a:cubicBezTo>
                  </a:path>
                </a:pathLst>
              </a:custGeom>
              <a:noFill/>
              <a:ln>
                <a:solidFill>
                  <a:srgbClr val="B900D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B5C74A3-8ADC-74D6-79DD-9718144A3CFE}"/>
                </a:ext>
              </a:extLst>
            </p:cNvPr>
            <p:cNvGrpSpPr/>
            <p:nvPr/>
          </p:nvGrpSpPr>
          <p:grpSpPr>
            <a:xfrm>
              <a:off x="10028874" y="2678507"/>
              <a:ext cx="198909" cy="2360761"/>
              <a:chOff x="7749540" y="1223010"/>
              <a:chExt cx="186690" cy="2215740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9B3B9F7-9070-C156-8738-B07C235191A3}"/>
                  </a:ext>
                </a:extLst>
              </p:cNvPr>
              <p:cNvSpPr/>
              <p:nvPr/>
            </p:nvSpPr>
            <p:spPr>
              <a:xfrm>
                <a:off x="7749540" y="1223010"/>
                <a:ext cx="144780" cy="1386000"/>
              </a:xfrm>
              <a:custGeom>
                <a:avLst/>
                <a:gdLst>
                  <a:gd name="csX0" fmla="*/ 0 w 144780"/>
                  <a:gd name="csY0" fmla="*/ 0 h 1352550"/>
                  <a:gd name="csX1" fmla="*/ 49530 w 144780"/>
                  <a:gd name="csY1" fmla="*/ 293370 h 1352550"/>
                  <a:gd name="csX2" fmla="*/ 110490 w 144780"/>
                  <a:gd name="csY2" fmla="*/ 876300 h 1352550"/>
                  <a:gd name="csX3" fmla="*/ 144780 w 144780"/>
                  <a:gd name="csY3" fmla="*/ 1352550 h 13525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44780" h="1352550">
                    <a:moveTo>
                      <a:pt x="0" y="0"/>
                    </a:moveTo>
                    <a:cubicBezTo>
                      <a:pt x="15557" y="73660"/>
                      <a:pt x="31115" y="147320"/>
                      <a:pt x="49530" y="293370"/>
                    </a:cubicBezTo>
                    <a:cubicBezTo>
                      <a:pt x="67945" y="439420"/>
                      <a:pt x="94615" y="699770"/>
                      <a:pt x="110490" y="876300"/>
                    </a:cubicBezTo>
                    <a:cubicBezTo>
                      <a:pt x="126365" y="1052830"/>
                      <a:pt x="135572" y="1202690"/>
                      <a:pt x="144780" y="1352550"/>
                    </a:cubicBezTo>
                  </a:path>
                </a:pathLst>
              </a:custGeom>
              <a:noFill/>
              <a:ln>
                <a:solidFill>
                  <a:srgbClr val="E2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8207A16-43EC-DD11-4A2A-9DC987DABCD9}"/>
                  </a:ext>
                </a:extLst>
              </p:cNvPr>
              <p:cNvSpPr/>
              <p:nvPr/>
            </p:nvSpPr>
            <p:spPr>
              <a:xfrm>
                <a:off x="7898130" y="2647950"/>
                <a:ext cx="15240" cy="251460"/>
              </a:xfrm>
              <a:custGeom>
                <a:avLst/>
                <a:gdLst>
                  <a:gd name="csX0" fmla="*/ 0 w 15240"/>
                  <a:gd name="csY0" fmla="*/ 0 h 251460"/>
                  <a:gd name="csX1" fmla="*/ 11430 w 15240"/>
                  <a:gd name="csY1" fmla="*/ 121920 h 251460"/>
                  <a:gd name="csX2" fmla="*/ 15240 w 15240"/>
                  <a:gd name="csY2" fmla="*/ 251460 h 2514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5240" h="251460">
                    <a:moveTo>
                      <a:pt x="0" y="0"/>
                    </a:moveTo>
                    <a:cubicBezTo>
                      <a:pt x="4445" y="40005"/>
                      <a:pt x="8890" y="80010"/>
                      <a:pt x="11430" y="121920"/>
                    </a:cubicBezTo>
                    <a:cubicBezTo>
                      <a:pt x="13970" y="163830"/>
                      <a:pt x="14605" y="207645"/>
                      <a:pt x="15240" y="251460"/>
                    </a:cubicBezTo>
                  </a:path>
                </a:pathLst>
              </a:custGeom>
              <a:noFill/>
              <a:ln>
                <a:solidFill>
                  <a:srgbClr val="E2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C42FB30C-CD4A-E75E-C3B0-1B00EE6F67BC}"/>
                  </a:ext>
                </a:extLst>
              </p:cNvPr>
              <p:cNvSpPr/>
              <p:nvPr/>
            </p:nvSpPr>
            <p:spPr>
              <a:xfrm>
                <a:off x="7917180" y="2952750"/>
                <a:ext cx="19050" cy="486000"/>
              </a:xfrm>
              <a:custGeom>
                <a:avLst/>
                <a:gdLst>
                  <a:gd name="csX0" fmla="*/ 0 w 19050"/>
                  <a:gd name="csY0" fmla="*/ 0 h 506730"/>
                  <a:gd name="csX1" fmla="*/ 11430 w 19050"/>
                  <a:gd name="csY1" fmla="*/ 217170 h 506730"/>
                  <a:gd name="csX2" fmla="*/ 19050 w 19050"/>
                  <a:gd name="csY2" fmla="*/ 506730 h 5067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9050" h="506730">
                    <a:moveTo>
                      <a:pt x="0" y="0"/>
                    </a:moveTo>
                    <a:cubicBezTo>
                      <a:pt x="4127" y="66357"/>
                      <a:pt x="8255" y="132715"/>
                      <a:pt x="11430" y="217170"/>
                    </a:cubicBezTo>
                    <a:cubicBezTo>
                      <a:pt x="14605" y="301625"/>
                      <a:pt x="16827" y="404177"/>
                      <a:pt x="19050" y="506730"/>
                    </a:cubicBezTo>
                  </a:path>
                </a:pathLst>
              </a:custGeom>
              <a:noFill/>
              <a:ln>
                <a:solidFill>
                  <a:srgbClr val="E2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16" name="Picture 20">
              <a:extLst>
                <a:ext uri="{FF2B5EF4-FFF2-40B4-BE49-F238E27FC236}">
                  <a16:creationId xmlns:a16="http://schemas.microsoft.com/office/drawing/2014/main" id="{75AEC92A-D6DB-A26A-C9DF-42D81EB6E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6068" y="3389830"/>
              <a:ext cx="242250" cy="230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>
              <a:extLst>
                <a:ext uri="{FF2B5EF4-FFF2-40B4-BE49-F238E27FC236}">
                  <a16:creationId xmlns:a16="http://schemas.microsoft.com/office/drawing/2014/main" id="{EF3BC9FF-926B-26B6-BF72-31CD1B377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135" y="3389739"/>
              <a:ext cx="257823" cy="230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5CC2E1-B1F7-9E1B-9630-C9B69727A5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7219" y="5024630"/>
              <a:ext cx="46027" cy="460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1344BD5-8A6B-B6D8-B428-6B3D02BFDB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4788" y="4575783"/>
              <a:ext cx="46027" cy="460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22D141F-9BB9-86E9-B568-8949A91A71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2512" y="4302276"/>
              <a:ext cx="46027" cy="460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D7E4AE7-0ED2-067A-5D9A-101CA7D3AE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7795" y="2653952"/>
              <a:ext cx="46027" cy="460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DC9528D-8B45-CD1D-9620-974913C1AF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8102" y="4307135"/>
              <a:ext cx="46027" cy="4602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16332AF-EDCC-EA74-2E52-EECD9A8AF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817" y="2613509"/>
              <a:ext cx="1193194" cy="18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8ECC893B-7F34-F0B5-8693-6476DC057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462" y="4254907"/>
              <a:ext cx="769626" cy="1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E882781A-AC6C-AE8F-4B7B-111B006D2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119" y="4535108"/>
              <a:ext cx="1057933" cy="15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DC4DFB88-B2F5-7E84-84A5-6FD7D3BA3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649" y="4967533"/>
              <a:ext cx="1107560" cy="18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2FAC1FC9-E513-2A6F-ED15-CA3E7762F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999" y="5132675"/>
              <a:ext cx="661131" cy="1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D6C9DBF2-176D-661B-247D-97754D661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126" y="4653799"/>
              <a:ext cx="661131" cy="1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4FA1253B-7235-D0E4-46C8-B3AB4B16C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302" y="4373719"/>
              <a:ext cx="661131" cy="1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80664140-F97C-6386-3B24-E3C9D150F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5491" y="4379630"/>
              <a:ext cx="661131" cy="1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>
              <a:extLst>
                <a:ext uri="{FF2B5EF4-FFF2-40B4-BE49-F238E27FC236}">
                  <a16:creationId xmlns:a16="http://schemas.microsoft.com/office/drawing/2014/main" id="{78FB3B84-5824-BBFF-96CD-223ED85AE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4803" y="2477260"/>
              <a:ext cx="661131" cy="1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A7565EB9-B1E3-63DB-02BD-692749C3CDB1}"/>
              </a:ext>
            </a:extLst>
          </p:cNvPr>
          <p:cNvSpPr txBox="1"/>
          <p:nvPr/>
        </p:nvSpPr>
        <p:spPr>
          <a:xfrm>
            <a:off x="475467" y="5257880"/>
            <a:ext cx="6127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Future improvements?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Investigate pion mass dependence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“Gen3” ensembles – double the anisotropy</a:t>
            </a:r>
          </a:p>
        </p:txBody>
      </p:sp>
    </p:spTree>
    <p:extLst>
      <p:ext uri="{BB962C8B-B14F-4D97-AF65-F5344CB8AC3E}">
        <p14:creationId xmlns:p14="http://schemas.microsoft.com/office/powerpoint/2010/main" val="306460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AC1400A-DF55-4A86-0816-6D529C99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9417" y="6538365"/>
            <a:ext cx="293618" cy="303451"/>
          </a:xfrm>
        </p:spPr>
        <p:txBody>
          <a:bodyPr/>
          <a:lstStyle/>
          <a:p>
            <a:fld id="{0AF86119-5094-4101-8CD6-33EEC4AEDD01}" type="slidenum">
              <a:rPr lang="en-A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fld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696208-33E1-CF64-401D-72BE438BAA54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2E0740D9-AC65-7293-ACB1-2EB03184E28D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869274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What are </a:t>
            </a:r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vortices?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0A852-F6D1-E2AB-43B3-8ECB20056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29" y="1189341"/>
            <a:ext cx="3200908" cy="3200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CFAA61-8F31-B218-AF8F-F3D62DB452C7}"/>
              </a:ext>
            </a:extLst>
          </p:cNvPr>
          <p:cNvSpPr txBox="1"/>
          <p:nvPr/>
        </p:nvSpPr>
        <p:spPr>
          <a:xfrm>
            <a:off x="472506" y="4593429"/>
            <a:ext cx="94035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In 4D, vortices forms </a:t>
            </a: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closed surfaces</a:t>
            </a:r>
            <a:endParaRPr lang="en-AU" sz="2400" b="1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Reduced to </a:t>
            </a:r>
            <a:r>
              <a:rPr lang="en-AU" sz="2200" b="1" dirty="0">
                <a:ea typeface="Cambria Math" panose="02040503050406030204" pitchFamily="18" charset="0"/>
                <a:cs typeface="Times New Roman" panose="02020603050405020304" pitchFamily="18" charset="0"/>
              </a:rPr>
              <a:t>closed lines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in 3D cross-section of the vortex sheet</a:t>
            </a:r>
            <a:endParaRPr lang="en-AU" sz="2200" i="1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Slice through various dimensions to build understanding of surface in 4D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843C0B-8011-6132-F168-8B56D6CA28B9}"/>
              </a:ext>
            </a:extLst>
          </p:cNvPr>
          <p:cNvGrpSpPr/>
          <p:nvPr/>
        </p:nvGrpSpPr>
        <p:grpSpPr>
          <a:xfrm>
            <a:off x="472506" y="1066246"/>
            <a:ext cx="6441223" cy="2010108"/>
            <a:chOff x="472506" y="1051602"/>
            <a:chExt cx="6441223" cy="20101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6A2375-4753-2C58-0DEA-4A80D3A3A458}"/>
                </a:ext>
              </a:extLst>
            </p:cNvPr>
            <p:cNvSpPr txBox="1"/>
            <p:nvPr/>
          </p:nvSpPr>
          <p:spPr>
            <a:xfrm>
              <a:off x="472506" y="1051602"/>
              <a:ext cx="6441223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Center vortices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are surface-like topological defects that exist in the QCD vacuum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Form the conserved flow of “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charge”</a:t>
              </a:r>
            </a:p>
            <a:p>
              <a:pPr marL="666000" lvl="1" indent="-342900">
                <a:spcAft>
                  <a:spcPts val="1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Quantized by the 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of            :</a:t>
              </a:r>
            </a:p>
          </p:txBody>
        </p:sp>
        <p:pic>
          <p:nvPicPr>
            <p:cNvPr id="16" name="Picture 1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CDFAA81-6BF8-DE35-D9AE-CA52A573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307" y="2377032"/>
              <a:ext cx="639110" cy="26260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0BA867D-3EA9-A799-F0F6-A37B2DC91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1443" y="2733149"/>
              <a:ext cx="3949057" cy="32856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1E6C10-6F25-7C75-76A6-7CA44E99EEE6}"/>
              </a:ext>
            </a:extLst>
          </p:cNvPr>
          <p:cNvGrpSpPr/>
          <p:nvPr/>
        </p:nvGrpSpPr>
        <p:grpSpPr>
          <a:xfrm>
            <a:off x="472506" y="3238586"/>
            <a:ext cx="5390615" cy="1246495"/>
            <a:chOff x="472506" y="3238586"/>
            <a:chExt cx="5390615" cy="124649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43D586-5387-7613-7D33-BC801478BC05}"/>
                </a:ext>
              </a:extLst>
            </p:cNvPr>
            <p:cNvSpPr txBox="1"/>
            <p:nvPr/>
          </p:nvSpPr>
          <p:spPr>
            <a:xfrm>
              <a:off x="472506" y="3238586"/>
              <a:ext cx="539061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Any Wilson loop that encircles a vortex picks up a factor of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i.e.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D1BBBB3-CD32-B6BD-3C59-92E715F1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373" y="3732234"/>
              <a:ext cx="298800" cy="25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B0D001-80BD-522C-1C4C-01878E67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0363" y="4154749"/>
              <a:ext cx="1672457" cy="25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DEF3-D074-B8B0-2867-9FC33B7A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062C1D-2144-AB34-2498-C9BBC176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687" y="6538365"/>
            <a:ext cx="356347" cy="303451"/>
          </a:xfrm>
        </p:spPr>
        <p:txBody>
          <a:bodyPr/>
          <a:lstStyle/>
          <a:p>
            <a:fld id="{0AF86119-5094-4101-8CD6-33EEC4AEDD01}" type="slidenum">
              <a:rPr lang="en-A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fld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0EB5EA-CDAC-D5F7-5AAF-BE50371726DD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C37F7D0-C781-5330-0973-DE960D17DE34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6072531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Identification on the lattice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DCA52C-6C1B-1199-99B8-F62D6AE39243}"/>
              </a:ext>
            </a:extLst>
          </p:cNvPr>
          <p:cNvGrpSpPr/>
          <p:nvPr/>
        </p:nvGrpSpPr>
        <p:grpSpPr>
          <a:xfrm>
            <a:off x="477735" y="1075051"/>
            <a:ext cx="5969011" cy="1272143"/>
            <a:chOff x="477736" y="2876303"/>
            <a:chExt cx="5969011" cy="127214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DF81BA-C173-1CC5-BCC7-A58C0CB22C08}"/>
                </a:ext>
              </a:extLst>
            </p:cNvPr>
            <p:cNvSpPr txBox="1"/>
            <p:nvPr/>
          </p:nvSpPr>
          <p:spPr>
            <a:xfrm>
              <a:off x="477736" y="2876303"/>
              <a:ext cx="596901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000" indent="-342000">
                <a:spcAft>
                  <a:spcPts val="800"/>
                </a:spcAft>
                <a:buClr>
                  <a:srgbClr val="3333B2"/>
                </a:buClr>
                <a:buSzPct val="100000"/>
                <a:buFont typeface="+mj-lt"/>
                <a:buAutoNum type="arabicPeriod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“Maximal </a:t>
              </a: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Gauge”: bring each link as close as possible to an element of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Maximize the functional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109A495-4F5B-E9DF-06D7-C0340930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21" y="3363472"/>
              <a:ext cx="298800" cy="252000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00673731-AF9A-9512-DA4A-AB6BE8A45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609" y="3738579"/>
              <a:ext cx="2178568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187D46D-B2B9-D202-F458-F4B41E758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0607" y="1190013"/>
            <a:ext cx="4320000" cy="20018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794037-8737-292B-42BF-F6E6F31B6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0607" y="3273552"/>
            <a:ext cx="4320000" cy="20231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7E23944-09B5-E02B-AF1D-5EB47D25D942}"/>
              </a:ext>
            </a:extLst>
          </p:cNvPr>
          <p:cNvGrpSpPr/>
          <p:nvPr/>
        </p:nvGrpSpPr>
        <p:grpSpPr>
          <a:xfrm>
            <a:off x="477735" y="2483398"/>
            <a:ext cx="5969011" cy="1292662"/>
            <a:chOff x="477736" y="3666510"/>
            <a:chExt cx="5969011" cy="12926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417715-8488-F087-1063-921AE5D352F2}"/>
                </a:ext>
              </a:extLst>
            </p:cNvPr>
            <p:cNvSpPr txBox="1"/>
            <p:nvPr/>
          </p:nvSpPr>
          <p:spPr>
            <a:xfrm>
              <a:off x="477736" y="3666510"/>
              <a:ext cx="596901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000" indent="-342000">
                <a:spcAft>
                  <a:spcPts val="600"/>
                </a:spcAft>
                <a:buClr>
                  <a:srgbClr val="3333B2"/>
                </a:buClr>
                <a:buSzPct val="100000"/>
                <a:buFont typeface="+mj-lt"/>
                <a:buAutoNum type="arabicPeriod" startAt="2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Project links onto nearest       element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defined by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C079A5-4FF7-B4DE-23FA-7B5DA6119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006" y="3793967"/>
              <a:ext cx="307337" cy="259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7AAE06-9CEF-CFF6-08E7-1CE8E7DC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948" y="4609627"/>
              <a:ext cx="645517" cy="288000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05F6821-A46F-F945-7771-460EE07B9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629" y="4571088"/>
              <a:ext cx="2631877" cy="35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961F73E-45D7-DD58-9EF0-038D9A3EE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262" y="4179686"/>
              <a:ext cx="3675746" cy="33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C54252-626F-7E2D-BA74-DE28B4E4D660}"/>
              </a:ext>
            </a:extLst>
          </p:cNvPr>
          <p:cNvGrpSpPr/>
          <p:nvPr/>
        </p:nvGrpSpPr>
        <p:grpSpPr>
          <a:xfrm>
            <a:off x="477735" y="3902579"/>
            <a:ext cx="6367830" cy="1439062"/>
            <a:chOff x="477735" y="5163248"/>
            <a:chExt cx="6367830" cy="143906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4B3F55-EDD6-09E8-9B74-41002499B3FE}"/>
                </a:ext>
              </a:extLst>
            </p:cNvPr>
            <p:cNvSpPr txBox="1"/>
            <p:nvPr/>
          </p:nvSpPr>
          <p:spPr>
            <a:xfrm>
              <a:off x="477735" y="5163248"/>
              <a:ext cx="6367830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000" indent="-342000">
                <a:spcAft>
                  <a:spcPts val="800"/>
                </a:spcAft>
                <a:buClr>
                  <a:srgbClr val="3333B2"/>
                </a:buClr>
                <a:buSzPct val="100000"/>
                <a:buFont typeface="+mj-lt"/>
                <a:buAutoNum type="arabicPeriod" startAt="3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Vortices identified by nontrivial plaquettes in </a:t>
              </a: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-projected field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                                  with 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BA4429B-EC6B-C472-D4E1-103AA9B1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590" y="6104361"/>
              <a:ext cx="1493794" cy="2736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9B48B14-71AE-9A01-BB2D-B29330553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85" y="6047910"/>
              <a:ext cx="3160944" cy="55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7A392D-DE37-F604-3667-C5A4DEC8AEB6}"/>
              </a:ext>
            </a:extLst>
          </p:cNvPr>
          <p:cNvGrpSpPr/>
          <p:nvPr/>
        </p:nvGrpSpPr>
        <p:grpSpPr>
          <a:xfrm>
            <a:off x="477735" y="5524176"/>
            <a:ext cx="7536712" cy="902811"/>
            <a:chOff x="477735" y="5514565"/>
            <a:chExt cx="7536712" cy="902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117475-8225-79E7-5589-F8ACC56A6F47}"/>
                </a:ext>
              </a:extLst>
            </p:cNvPr>
            <p:cNvSpPr txBox="1"/>
            <p:nvPr/>
          </p:nvSpPr>
          <p:spPr>
            <a:xfrm>
              <a:off x="477735" y="5514565"/>
              <a:ext cx="7536712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8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 3D slices, render arrows piercing nontrivial plaquettes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Show oriented flow of                 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charge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F2CB56-0F79-12D2-2177-817363479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21501" y="6108313"/>
              <a:ext cx="919201" cy="20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6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8279C-0E55-9F13-46D3-CAF1B567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3" name="Picture 2" descr="A blue and red dots&#10;&#10;Description automatically generated with medium confidence">
            <a:extLst>
              <a:ext uri="{FF2B5EF4-FFF2-40B4-BE49-F238E27FC236}">
                <a16:creationId xmlns:a16="http://schemas.microsoft.com/office/drawing/2014/main" id="{FB0A531C-BC99-6A17-AAEF-C032A3C9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62" y="1143307"/>
            <a:ext cx="7992676" cy="53950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E11F2E-A543-910E-B0BB-971DF97D8CED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8DA6923-BCA4-5018-966B-7EF3AD2CFF9E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635336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Example: pure-gauge theory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9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3923" y="6538365"/>
            <a:ext cx="289111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7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404E0C-3DA0-A0C4-2A75-AE51F0F021D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F40F301-26D8-CE1B-D3D6-2A8DEDFD5516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734421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vortices and confinement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350249-1644-E922-4FD5-13107B4C4E8A}"/>
              </a:ext>
            </a:extLst>
          </p:cNvPr>
          <p:cNvSpPr txBox="1"/>
          <p:nvPr/>
        </p:nvSpPr>
        <p:spPr>
          <a:xfrm>
            <a:off x="477737" y="4673847"/>
            <a:ext cx="5872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3333B2"/>
              </a:buClr>
              <a:buSzPct val="80000"/>
              <a:buFont typeface="Cambria Math" panose="02040503050406030204" pitchFamily="18" charset="0"/>
              <a:buChar char="▶"/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No percolation means </a:t>
            </a:r>
            <a:r>
              <a:rPr lang="en-AU" sz="24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loss of confinement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clusters have a finite size – trivial expectation value for large loops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i.e. no area law</a:t>
            </a:r>
          </a:p>
        </p:txBody>
      </p:sp>
      <p:pic>
        <p:nvPicPr>
          <p:cNvPr id="3" name="Picture 2" descr="A blue and red dots&#10;&#10;Description automatically generated with medium confidence">
            <a:extLst>
              <a:ext uri="{FF2B5EF4-FFF2-40B4-BE49-F238E27FC236}">
                <a16:creationId xmlns:a16="http://schemas.microsoft.com/office/drawing/2014/main" id="{95FF03F9-11BF-35DE-6B86-53F7AB3305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0" y="2076314"/>
            <a:ext cx="5561909" cy="37542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A84D25-9AB7-A26B-CC29-078567DB03CB}"/>
              </a:ext>
            </a:extLst>
          </p:cNvPr>
          <p:cNvGrpSpPr/>
          <p:nvPr/>
        </p:nvGrpSpPr>
        <p:grpSpPr>
          <a:xfrm>
            <a:off x="7928938" y="2188316"/>
            <a:ext cx="1742788" cy="1789165"/>
            <a:chOff x="7738920" y="1705255"/>
            <a:chExt cx="1742788" cy="17891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EC1D9A4-ADE0-9B86-0066-671F5FFD168A}"/>
                </a:ext>
              </a:extLst>
            </p:cNvPr>
            <p:cNvCxnSpPr>
              <a:cxnSpLocks/>
            </p:cNvCxnSpPr>
            <p:nvPr/>
          </p:nvCxnSpPr>
          <p:spPr>
            <a:xfrm>
              <a:off x="7793619" y="3317642"/>
              <a:ext cx="444774" cy="83006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30BEB4F-B0F8-393B-D8BC-3918D0328B3D}"/>
                </a:ext>
              </a:extLst>
            </p:cNvPr>
            <p:cNvCxnSpPr>
              <a:cxnSpLocks/>
            </p:cNvCxnSpPr>
            <p:nvPr/>
          </p:nvCxnSpPr>
          <p:spPr>
            <a:xfrm>
              <a:off x="8258745" y="3402623"/>
              <a:ext cx="444774" cy="83006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CF4EDC9-F995-4264-831A-AAF305158D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9895" y="3281858"/>
              <a:ext cx="223681" cy="212562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13ADEF-6AB7-5A74-FB4D-10262A7B8035}"/>
                </a:ext>
              </a:extLst>
            </p:cNvPr>
            <p:cNvCxnSpPr>
              <a:cxnSpLocks/>
            </p:cNvCxnSpPr>
            <p:nvPr/>
          </p:nvCxnSpPr>
          <p:spPr>
            <a:xfrm>
              <a:off x="8967683" y="3284657"/>
              <a:ext cx="444774" cy="83006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99F323-B061-9E51-F578-AA99EE4D96F8}"/>
                </a:ext>
              </a:extLst>
            </p:cNvPr>
            <p:cNvCxnSpPr>
              <a:cxnSpLocks/>
            </p:cNvCxnSpPr>
            <p:nvPr/>
          </p:nvCxnSpPr>
          <p:spPr>
            <a:xfrm rot="15420000">
              <a:off x="9203074" y="3053285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429C7C0-73C9-7CEE-D968-C20461B27C59}"/>
                </a:ext>
              </a:extLst>
            </p:cNvPr>
            <p:cNvCxnSpPr>
              <a:cxnSpLocks/>
            </p:cNvCxnSpPr>
            <p:nvPr/>
          </p:nvCxnSpPr>
          <p:spPr>
            <a:xfrm rot="15420000">
              <a:off x="9205321" y="2580624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92749AD-215C-5F2B-7A17-BDDDDE7790DD}"/>
                </a:ext>
              </a:extLst>
            </p:cNvPr>
            <p:cNvCxnSpPr>
              <a:cxnSpLocks/>
            </p:cNvCxnSpPr>
            <p:nvPr/>
          </p:nvCxnSpPr>
          <p:spPr>
            <a:xfrm rot="15420000">
              <a:off x="9203075" y="2102207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97EDA18-F007-E47E-8382-E143E18D2A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2197" y="1864899"/>
              <a:ext cx="429936" cy="70808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9843308-3E33-5F67-1D29-1B29B33F46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4226" y="1784520"/>
              <a:ext cx="420005" cy="69172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8630853-9858-549A-0B42-FC59D1E9D9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632" y="1705255"/>
              <a:ext cx="398744" cy="65671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E1D015D-8797-3B8B-A877-75381F974481}"/>
                </a:ext>
              </a:extLst>
            </p:cNvPr>
            <p:cNvCxnSpPr>
              <a:cxnSpLocks/>
            </p:cNvCxnSpPr>
            <p:nvPr/>
          </p:nvCxnSpPr>
          <p:spPr>
            <a:xfrm rot="6180000" flipV="1">
              <a:off x="7822996" y="1884816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D902A55-2D99-C469-B605-5146F8967D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7645" y="2191654"/>
              <a:ext cx="256423" cy="106677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5D66D8F-AFEF-1CA9-4553-10C95BCC0FFA}"/>
                </a:ext>
              </a:extLst>
            </p:cNvPr>
            <p:cNvCxnSpPr>
              <a:cxnSpLocks/>
            </p:cNvCxnSpPr>
            <p:nvPr/>
          </p:nvCxnSpPr>
          <p:spPr>
            <a:xfrm rot="6180000" flipV="1">
              <a:off x="7570533" y="2502864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9F0C726-FE6D-66FD-737F-25672DA8E35A}"/>
                </a:ext>
              </a:extLst>
            </p:cNvPr>
            <p:cNvCxnSpPr>
              <a:cxnSpLocks/>
            </p:cNvCxnSpPr>
            <p:nvPr/>
          </p:nvCxnSpPr>
          <p:spPr>
            <a:xfrm rot="6180000" flipV="1">
              <a:off x="7574733" y="2999024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C7F42CA-55B9-2B39-A3F1-1ED6A13FFB70}"/>
              </a:ext>
            </a:extLst>
          </p:cNvPr>
          <p:cNvSpPr/>
          <p:nvPr/>
        </p:nvSpPr>
        <p:spPr>
          <a:xfrm>
            <a:off x="6624638" y="2835691"/>
            <a:ext cx="4029075" cy="909638"/>
          </a:xfrm>
          <a:custGeom>
            <a:avLst/>
            <a:gdLst>
              <a:gd name="connsiteX0" fmla="*/ 0 w 4029075"/>
              <a:gd name="connsiteY0" fmla="*/ 266700 h 909638"/>
              <a:gd name="connsiteX1" fmla="*/ 1119187 w 4029075"/>
              <a:gd name="connsiteY1" fmla="*/ 0 h 909638"/>
              <a:gd name="connsiteX2" fmla="*/ 4029075 w 4029075"/>
              <a:gd name="connsiteY2" fmla="*/ 428625 h 909638"/>
              <a:gd name="connsiteX3" fmla="*/ 3348037 w 4029075"/>
              <a:gd name="connsiteY3" fmla="*/ 909638 h 909638"/>
              <a:gd name="connsiteX4" fmla="*/ 0 w 4029075"/>
              <a:gd name="connsiteY4" fmla="*/ 266700 h 90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909638">
                <a:moveTo>
                  <a:pt x="0" y="266700"/>
                </a:moveTo>
                <a:lnTo>
                  <a:pt x="1119187" y="0"/>
                </a:lnTo>
                <a:lnTo>
                  <a:pt x="4029075" y="428625"/>
                </a:lnTo>
                <a:lnTo>
                  <a:pt x="3348037" y="909638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06784E-0382-CBEF-71CE-CC747046A230}"/>
              </a:ext>
            </a:extLst>
          </p:cNvPr>
          <p:cNvGrpSpPr/>
          <p:nvPr/>
        </p:nvGrpSpPr>
        <p:grpSpPr>
          <a:xfrm>
            <a:off x="6469632" y="3263391"/>
            <a:ext cx="4432741" cy="661987"/>
            <a:chOff x="6469632" y="3192430"/>
            <a:chExt cx="4432741" cy="66198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A938150-6D28-1577-6B52-FB7E7C4F9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420" y="3580416"/>
              <a:ext cx="72822" cy="14294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867A540-485F-55F8-521A-A51512EA0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615" y="3543147"/>
              <a:ext cx="101875" cy="110607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DB7EC20-8AAE-F277-0597-D780BCBA1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3646" y="3270726"/>
              <a:ext cx="688727" cy="4996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03A04D1-6D91-7E06-6179-63B1D14BFC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9632" y="3192430"/>
              <a:ext cx="3371850" cy="6619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BA117F-8E5A-F6EF-C6EF-730E59E51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488">
            <a:off x="8149580" y="3017703"/>
            <a:ext cx="1038961" cy="473812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3096714-498D-ACFD-9915-DB46831EC1C2}"/>
              </a:ext>
            </a:extLst>
          </p:cNvPr>
          <p:cNvGrpSpPr/>
          <p:nvPr/>
        </p:nvGrpSpPr>
        <p:grpSpPr>
          <a:xfrm>
            <a:off x="477737" y="2479649"/>
            <a:ext cx="5463595" cy="2154436"/>
            <a:chOff x="477738" y="2420328"/>
            <a:chExt cx="5463595" cy="21544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6EBA6-C7C2-F8A2-7201-AED4C394333F}"/>
                </a:ext>
              </a:extLst>
            </p:cNvPr>
            <p:cNvSpPr txBox="1"/>
            <p:nvPr/>
          </p:nvSpPr>
          <p:spPr>
            <a:xfrm>
              <a:off x="477738" y="2420328"/>
              <a:ext cx="5232230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Area law connected to confinement of static heavy quarks</a:t>
              </a:r>
              <a:endParaRPr lang="en-AU" sz="2400" b="1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12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Space-time loops give access to quark-antiquark</a:t>
              </a:r>
              <a:r>
                <a:rPr lang="en-AU" sz="22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potential:</a:t>
              </a:r>
              <a:endParaRPr lang="en-AU" sz="2200" i="1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Area law gives linear potential</a:t>
              </a: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22D55786-9C56-BC35-7682-BF9245723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53248" y="3621614"/>
              <a:ext cx="2388085" cy="45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CEB1C56-5FEE-8C69-1B6D-08956411A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659" y="4161711"/>
              <a:ext cx="1153734" cy="252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F29B35-73F9-73C6-C1ED-F15E93C69D90}"/>
              </a:ext>
            </a:extLst>
          </p:cNvPr>
          <p:cNvGrpSpPr/>
          <p:nvPr/>
        </p:nvGrpSpPr>
        <p:grpSpPr>
          <a:xfrm>
            <a:off x="477737" y="1084906"/>
            <a:ext cx="5969011" cy="1331134"/>
            <a:chOff x="477737" y="1084906"/>
            <a:chExt cx="5969011" cy="133113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8322B4-2A4B-38FC-880F-A538AED36D7C}"/>
                </a:ext>
              </a:extLst>
            </p:cNvPr>
            <p:cNvSpPr txBox="1"/>
            <p:nvPr/>
          </p:nvSpPr>
          <p:spPr>
            <a:xfrm>
              <a:off x="477737" y="1084906"/>
              <a:ext cx="5969011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vortices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percolate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spacetime</a:t>
              </a:r>
            </a:p>
            <a:p>
              <a:pPr marL="666000" lvl="1" indent="-342900">
                <a:spcAft>
                  <a:spcPts val="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Generates an </a:t>
              </a:r>
              <a:r>
                <a:rPr lang="en-AU" sz="2200" b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area law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for large Wilson loops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            :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51BE86-CCEF-1B30-CC5E-CF23EF8D4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748" y="2035105"/>
              <a:ext cx="2498970" cy="324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02AE27-2462-4828-21DB-FC6559644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3154" y="2069523"/>
              <a:ext cx="630824" cy="25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9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347" y="6538365"/>
            <a:ext cx="396688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8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E52D71-5364-E6DB-0DD0-4E5C2F517684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473F9B0-8CAC-BCC3-A6B2-6C4D643B7966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7085112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Dynamical ensembles (</a:t>
            </a:r>
            <a:r>
              <a:rPr lang="en-AU" sz="4400" cap="small" dirty="0" err="1">
                <a:solidFill>
                  <a:srgbClr val="3333B2"/>
                </a:solidFill>
                <a:cs typeface="Helvetica" panose="020B0604020202020204" pitchFamily="34" charset="0"/>
              </a:rPr>
              <a:t>Fastsum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6BDFB2-C3EF-5104-501F-1894BEEAFA54}"/>
              </a:ext>
            </a:extLst>
          </p:cNvPr>
          <p:cNvGrpSpPr/>
          <p:nvPr/>
        </p:nvGrpSpPr>
        <p:grpSpPr>
          <a:xfrm>
            <a:off x="7867971" y="1772085"/>
            <a:ext cx="3112666" cy="3684814"/>
            <a:chOff x="7867971" y="1772085"/>
            <a:chExt cx="3112666" cy="368481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48997B-7280-0FBA-5770-4B0136DEE1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85807" y="3611771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ADAE76-5FAC-FDE1-BC9F-C7C662419B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508136" y="3611771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F3B9522-FDD4-AE9A-8E95-15CED26159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14136" y="3609049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7B22D3-5F3B-2CD6-370D-59E847109A0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21978" y="3611771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3B4F0F6-A89D-4CD2-98FF-E72C348132D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19814" y="3619935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6CDCB3D-89C1-A80D-BE14-A7D95382A7A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733978" y="3619935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AFB3DFA-FF4E-947A-FB6E-2A4829BF7EA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041820" y="3619935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75C6CBB-CA85-EC6F-B01B-C146E5EA8D7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47820" y="3611771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0837623-BCC8-39CB-322A-50B512357FC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653820" y="3609049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E9E5624-F143-21DD-47D8-0DAFD126D4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969826" y="3609049"/>
              <a:ext cx="36739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09313B-86E6-5D7F-50A5-D49D75B6D1E1}"/>
                </a:ext>
              </a:extLst>
            </p:cNvPr>
            <p:cNvCxnSpPr>
              <a:cxnSpLocks/>
            </p:cNvCxnSpPr>
            <p:nvPr/>
          </p:nvCxnSpPr>
          <p:spPr>
            <a:xfrm>
              <a:off x="7867971" y="2208037"/>
              <a:ext cx="30936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2CDE39A-78D0-6C5D-4DB7-6731F262855C}"/>
                </a:ext>
              </a:extLst>
            </p:cNvPr>
            <p:cNvCxnSpPr>
              <a:cxnSpLocks/>
            </p:cNvCxnSpPr>
            <p:nvPr/>
          </p:nvCxnSpPr>
          <p:spPr>
            <a:xfrm>
              <a:off x="7867971" y="3140527"/>
              <a:ext cx="30936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6964B7A-BDD0-FCEA-27C7-A564B6D69B92}"/>
                </a:ext>
              </a:extLst>
            </p:cNvPr>
            <p:cNvCxnSpPr>
              <a:cxnSpLocks/>
            </p:cNvCxnSpPr>
            <p:nvPr/>
          </p:nvCxnSpPr>
          <p:spPr>
            <a:xfrm>
              <a:off x="7887018" y="4083103"/>
              <a:ext cx="30936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ABA37A0-06B8-47DB-4B65-64D790A20E85}"/>
                </a:ext>
              </a:extLst>
            </p:cNvPr>
            <p:cNvCxnSpPr>
              <a:cxnSpLocks/>
            </p:cNvCxnSpPr>
            <p:nvPr/>
          </p:nvCxnSpPr>
          <p:spPr>
            <a:xfrm>
              <a:off x="7867971" y="5004703"/>
              <a:ext cx="30936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6D70F01-5F7C-FB75-4918-E73F5B6FA3AC}"/>
                </a:ext>
              </a:extLst>
            </p:cNvPr>
            <p:cNvSpPr/>
            <p:nvPr/>
          </p:nvSpPr>
          <p:spPr>
            <a:xfrm>
              <a:off x="7963501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F8CC365-2B6A-A0F5-1706-BBCB721D266E}"/>
                </a:ext>
              </a:extLst>
            </p:cNvPr>
            <p:cNvSpPr/>
            <p:nvPr/>
          </p:nvSpPr>
          <p:spPr>
            <a:xfrm>
              <a:off x="7960619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9032700-A3CC-7F56-CFB8-DA21303F9967}"/>
                </a:ext>
              </a:extLst>
            </p:cNvPr>
            <p:cNvSpPr/>
            <p:nvPr/>
          </p:nvSpPr>
          <p:spPr>
            <a:xfrm>
              <a:off x="7956976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AC104D8-F092-5509-DCBE-AF684EE78BF5}"/>
                </a:ext>
              </a:extLst>
            </p:cNvPr>
            <p:cNvSpPr/>
            <p:nvPr/>
          </p:nvSpPr>
          <p:spPr>
            <a:xfrm>
              <a:off x="7960619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2E4F0EA-28F7-F803-E6BC-92BF9EA15EBB}"/>
                </a:ext>
              </a:extLst>
            </p:cNvPr>
            <p:cNvSpPr/>
            <p:nvPr/>
          </p:nvSpPr>
          <p:spPr>
            <a:xfrm>
              <a:off x="8280031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EFB4FB0-A961-D469-A99F-11522D51D7AD}"/>
                </a:ext>
              </a:extLst>
            </p:cNvPr>
            <p:cNvSpPr/>
            <p:nvPr/>
          </p:nvSpPr>
          <p:spPr>
            <a:xfrm>
              <a:off x="8277149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C375C7A-DFCC-757B-1726-EF9D780A06B5}"/>
                </a:ext>
              </a:extLst>
            </p:cNvPr>
            <p:cNvSpPr/>
            <p:nvPr/>
          </p:nvSpPr>
          <p:spPr>
            <a:xfrm>
              <a:off x="8273506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5CFC0B5-C886-6ECA-3782-ACA1F7871926}"/>
                </a:ext>
              </a:extLst>
            </p:cNvPr>
            <p:cNvSpPr/>
            <p:nvPr/>
          </p:nvSpPr>
          <p:spPr>
            <a:xfrm>
              <a:off x="8277149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3A18B28-545F-DD38-8710-A375AE2D959A}"/>
                </a:ext>
              </a:extLst>
            </p:cNvPr>
            <p:cNvSpPr/>
            <p:nvPr/>
          </p:nvSpPr>
          <p:spPr>
            <a:xfrm>
              <a:off x="8588346" y="213199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51FB980-4C8E-732C-193D-82552C651C12}"/>
                </a:ext>
              </a:extLst>
            </p:cNvPr>
            <p:cNvSpPr/>
            <p:nvPr/>
          </p:nvSpPr>
          <p:spPr>
            <a:xfrm>
              <a:off x="8585464" y="308273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BF989E6-E275-D40B-109E-D54DB2BA174A}"/>
                </a:ext>
              </a:extLst>
            </p:cNvPr>
            <p:cNvSpPr/>
            <p:nvPr/>
          </p:nvSpPr>
          <p:spPr>
            <a:xfrm>
              <a:off x="8589985" y="4020265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724C12F-09D7-5E45-1504-F1A692130105}"/>
                </a:ext>
              </a:extLst>
            </p:cNvPr>
            <p:cNvSpPr/>
            <p:nvPr/>
          </p:nvSpPr>
          <p:spPr>
            <a:xfrm>
              <a:off x="8585464" y="4944591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92F825B-CAAF-1F99-6587-C17884464F56}"/>
                </a:ext>
              </a:extLst>
            </p:cNvPr>
            <p:cNvSpPr/>
            <p:nvPr/>
          </p:nvSpPr>
          <p:spPr>
            <a:xfrm>
              <a:off x="8892148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D1DD458-097E-022D-9041-BB0B6DEFB69A}"/>
                </a:ext>
              </a:extLst>
            </p:cNvPr>
            <p:cNvSpPr/>
            <p:nvPr/>
          </p:nvSpPr>
          <p:spPr>
            <a:xfrm>
              <a:off x="8889266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37888DF-9D4E-FD03-B997-02829E610D2C}"/>
                </a:ext>
              </a:extLst>
            </p:cNvPr>
            <p:cNvSpPr/>
            <p:nvPr/>
          </p:nvSpPr>
          <p:spPr>
            <a:xfrm>
              <a:off x="8893787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A941F8A-5044-B142-4A24-78C8634B8471}"/>
                </a:ext>
              </a:extLst>
            </p:cNvPr>
            <p:cNvSpPr/>
            <p:nvPr/>
          </p:nvSpPr>
          <p:spPr>
            <a:xfrm>
              <a:off x="8889266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8324F1B-4973-ABBC-F5BD-7ABE8BE2D9A6}"/>
                </a:ext>
              </a:extLst>
            </p:cNvPr>
            <p:cNvSpPr/>
            <p:nvPr/>
          </p:nvSpPr>
          <p:spPr>
            <a:xfrm>
              <a:off x="9191996" y="2140157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DDD944E-3E17-37F9-C04B-3272D767A9C2}"/>
                </a:ext>
              </a:extLst>
            </p:cNvPr>
            <p:cNvSpPr/>
            <p:nvPr/>
          </p:nvSpPr>
          <p:spPr>
            <a:xfrm>
              <a:off x="9189114" y="308273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39C0F35-7ECB-4E18-BEB5-B271EF0ECADB}"/>
                </a:ext>
              </a:extLst>
            </p:cNvPr>
            <p:cNvSpPr/>
            <p:nvPr/>
          </p:nvSpPr>
          <p:spPr>
            <a:xfrm>
              <a:off x="9193635" y="4020265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B68FE2A-1E1A-8409-BCA4-FA561C66533F}"/>
                </a:ext>
              </a:extLst>
            </p:cNvPr>
            <p:cNvSpPr/>
            <p:nvPr/>
          </p:nvSpPr>
          <p:spPr>
            <a:xfrm>
              <a:off x="9189114" y="4944591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0D0EA7D-E9EA-2D5E-21D3-6A214AFF9537}"/>
                </a:ext>
              </a:extLst>
            </p:cNvPr>
            <p:cNvSpPr/>
            <p:nvPr/>
          </p:nvSpPr>
          <p:spPr>
            <a:xfrm>
              <a:off x="9503214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BD286B0-BF28-FC58-1E6D-DD66D2EB29DA}"/>
                </a:ext>
              </a:extLst>
            </p:cNvPr>
            <p:cNvSpPr/>
            <p:nvPr/>
          </p:nvSpPr>
          <p:spPr>
            <a:xfrm>
              <a:off x="9500332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98DB90C-76BB-AE5B-D7A0-C44645FBED29}"/>
                </a:ext>
              </a:extLst>
            </p:cNvPr>
            <p:cNvSpPr/>
            <p:nvPr/>
          </p:nvSpPr>
          <p:spPr>
            <a:xfrm>
              <a:off x="9504853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82E61F5-8351-5247-AB8B-B502BE3BE3A3}"/>
                </a:ext>
              </a:extLst>
            </p:cNvPr>
            <p:cNvSpPr/>
            <p:nvPr/>
          </p:nvSpPr>
          <p:spPr>
            <a:xfrm>
              <a:off x="9500332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1039298-4348-7A5F-B808-354DF101C6EF}"/>
                </a:ext>
              </a:extLst>
            </p:cNvPr>
            <p:cNvSpPr/>
            <p:nvPr/>
          </p:nvSpPr>
          <p:spPr>
            <a:xfrm>
              <a:off x="9811580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583B424-CFB1-AF06-EE11-ED2F50A105C3}"/>
                </a:ext>
              </a:extLst>
            </p:cNvPr>
            <p:cNvSpPr/>
            <p:nvPr/>
          </p:nvSpPr>
          <p:spPr>
            <a:xfrm>
              <a:off x="9816862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73982AD-0EE9-39B2-25C1-9D2D3B2C3243}"/>
                </a:ext>
              </a:extLst>
            </p:cNvPr>
            <p:cNvSpPr/>
            <p:nvPr/>
          </p:nvSpPr>
          <p:spPr>
            <a:xfrm>
              <a:off x="9813219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7B5FBCD-7F77-F227-9420-B938789060DC}"/>
                </a:ext>
              </a:extLst>
            </p:cNvPr>
            <p:cNvSpPr/>
            <p:nvPr/>
          </p:nvSpPr>
          <p:spPr>
            <a:xfrm>
              <a:off x="9816862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091C101-8408-16D0-4478-1E6AD6C0990D}"/>
                </a:ext>
              </a:extLst>
            </p:cNvPr>
            <p:cNvSpPr/>
            <p:nvPr/>
          </p:nvSpPr>
          <p:spPr>
            <a:xfrm>
              <a:off x="10111731" y="213199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DF5F6EB-7AB7-9F74-86FA-1B5F325A3069}"/>
                </a:ext>
              </a:extLst>
            </p:cNvPr>
            <p:cNvSpPr/>
            <p:nvPr/>
          </p:nvSpPr>
          <p:spPr>
            <a:xfrm>
              <a:off x="10117013" y="308273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B069E8A-22EA-DD52-F20F-728E91AF8EDD}"/>
                </a:ext>
              </a:extLst>
            </p:cNvPr>
            <p:cNvSpPr/>
            <p:nvPr/>
          </p:nvSpPr>
          <p:spPr>
            <a:xfrm>
              <a:off x="10121534" y="4020265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CAF141D-BFA5-0A67-2FE0-7BBC944A7418}"/>
                </a:ext>
              </a:extLst>
            </p:cNvPr>
            <p:cNvSpPr/>
            <p:nvPr/>
          </p:nvSpPr>
          <p:spPr>
            <a:xfrm>
              <a:off x="10117013" y="4944591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785C71C-98D7-ED23-A03C-D996C145EF62}"/>
                </a:ext>
              </a:extLst>
            </p:cNvPr>
            <p:cNvSpPr/>
            <p:nvPr/>
          </p:nvSpPr>
          <p:spPr>
            <a:xfrm>
              <a:off x="10423697" y="213768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F6A60E2-EDE8-3E8E-C87D-27BB4F9CB49A}"/>
                </a:ext>
              </a:extLst>
            </p:cNvPr>
            <p:cNvSpPr/>
            <p:nvPr/>
          </p:nvSpPr>
          <p:spPr>
            <a:xfrm>
              <a:off x="10428979" y="3080256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082508E-AF1B-F347-22BA-CE04FDC8383B}"/>
                </a:ext>
              </a:extLst>
            </p:cNvPr>
            <p:cNvSpPr/>
            <p:nvPr/>
          </p:nvSpPr>
          <p:spPr>
            <a:xfrm>
              <a:off x="10425336" y="4017788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1BBA117-BDA5-71E9-FA36-D7F05C1FA41A}"/>
                </a:ext>
              </a:extLst>
            </p:cNvPr>
            <p:cNvSpPr/>
            <p:nvPr/>
          </p:nvSpPr>
          <p:spPr>
            <a:xfrm>
              <a:off x="10428979" y="4942114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0DE6F12-8805-F54A-7EB6-7F03CEFA706F}"/>
                </a:ext>
              </a:extLst>
            </p:cNvPr>
            <p:cNvSpPr/>
            <p:nvPr/>
          </p:nvSpPr>
          <p:spPr>
            <a:xfrm>
              <a:off x="10748037" y="213199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C653A49-3E1B-CAC6-B1DA-D5E2E6ECF30D}"/>
                </a:ext>
              </a:extLst>
            </p:cNvPr>
            <p:cNvSpPr/>
            <p:nvPr/>
          </p:nvSpPr>
          <p:spPr>
            <a:xfrm>
              <a:off x="10745155" y="3082733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0FE864C-D2D0-C280-D189-BF76E8741A8D}"/>
                </a:ext>
              </a:extLst>
            </p:cNvPr>
            <p:cNvSpPr/>
            <p:nvPr/>
          </p:nvSpPr>
          <p:spPr>
            <a:xfrm>
              <a:off x="10741512" y="4020265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4BA86DC-C04B-038D-1273-234941BE2566}"/>
                </a:ext>
              </a:extLst>
            </p:cNvPr>
            <p:cNvSpPr/>
            <p:nvPr/>
          </p:nvSpPr>
          <p:spPr>
            <a:xfrm>
              <a:off x="10745155" y="4936427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393D148-7009-1F5A-8F90-01226B77325E}"/>
              </a:ext>
            </a:extLst>
          </p:cNvPr>
          <p:cNvGrpSpPr/>
          <p:nvPr/>
        </p:nvGrpSpPr>
        <p:grpSpPr>
          <a:xfrm>
            <a:off x="7488496" y="3140527"/>
            <a:ext cx="297835" cy="932490"/>
            <a:chOff x="7259896" y="3140527"/>
            <a:chExt cx="297835" cy="932490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3644D28B-4508-286D-A112-C9325674ED8B}"/>
                </a:ext>
              </a:extLst>
            </p:cNvPr>
            <p:cNvCxnSpPr/>
            <p:nvPr/>
          </p:nvCxnSpPr>
          <p:spPr>
            <a:xfrm>
              <a:off x="7557731" y="3140527"/>
              <a:ext cx="0" cy="93249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2" name="Picture 16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35B8EE6-1F22-D706-C8BF-AC47683F3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896" y="3547367"/>
              <a:ext cx="195306" cy="141526"/>
            </a:xfrm>
            <a:prstGeom prst="rect">
              <a:avLst/>
            </a:prstGeom>
          </p:spPr>
        </p:pic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5C3190A-F37D-2089-8171-6809B6E69AEB}"/>
              </a:ext>
            </a:extLst>
          </p:cNvPr>
          <p:cNvGrpSpPr/>
          <p:nvPr/>
        </p:nvGrpSpPr>
        <p:grpSpPr>
          <a:xfrm>
            <a:off x="9256778" y="5538539"/>
            <a:ext cx="297836" cy="232995"/>
            <a:chOff x="9028178" y="5538539"/>
            <a:chExt cx="297836" cy="232995"/>
          </a:xfrm>
        </p:grpSpPr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21CB1191-CF3D-F0E1-3DC1-DFEDC767EBBC}"/>
                </a:ext>
              </a:extLst>
            </p:cNvPr>
            <p:cNvCxnSpPr/>
            <p:nvPr/>
          </p:nvCxnSpPr>
          <p:spPr>
            <a:xfrm>
              <a:off x="9028178" y="5538539"/>
              <a:ext cx="29783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3" name="Picture 16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DFF912F-52B0-D7BF-C1AA-F49A9AAF4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514" y="5631134"/>
              <a:ext cx="179712" cy="140400"/>
            </a:xfrm>
            <a:prstGeom prst="rect">
              <a:avLst/>
            </a:prstGeom>
          </p:spPr>
        </p:pic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73BF6F8-6133-353A-6D19-CC2E6980D71D}"/>
              </a:ext>
            </a:extLst>
          </p:cNvPr>
          <p:cNvGrpSpPr/>
          <p:nvPr/>
        </p:nvGrpSpPr>
        <p:grpSpPr>
          <a:xfrm>
            <a:off x="7415155" y="4888818"/>
            <a:ext cx="960949" cy="1036998"/>
            <a:chOff x="6973188" y="4802263"/>
            <a:chExt cx="960949" cy="1036998"/>
          </a:xfrm>
        </p:grpSpPr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3585D09-25EF-E2C5-882E-35B7586FAC55}"/>
                </a:ext>
              </a:extLst>
            </p:cNvPr>
            <p:cNvCxnSpPr/>
            <p:nvPr/>
          </p:nvCxnSpPr>
          <p:spPr>
            <a:xfrm>
              <a:off x="7021286" y="5763986"/>
              <a:ext cx="76744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39A9BF52-B97A-446A-EF12-D17DD759518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37565" y="5380260"/>
              <a:ext cx="76744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50D7ABE1-F4D5-AC2A-EC94-B5DAA8C2B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299" y="5659261"/>
              <a:ext cx="77838" cy="18000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D72E056C-B615-AD6E-48F8-BC470608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3188" y="4802263"/>
              <a:ext cx="102508" cy="144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577F4B-C900-1277-8D63-8F4488C891FF}"/>
              </a:ext>
            </a:extLst>
          </p:cNvPr>
          <p:cNvGrpSpPr/>
          <p:nvPr/>
        </p:nvGrpSpPr>
        <p:grpSpPr>
          <a:xfrm>
            <a:off x="477738" y="1104052"/>
            <a:ext cx="5437287" cy="2000548"/>
            <a:chOff x="466541" y="1293294"/>
            <a:chExt cx="5437287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08C145-612A-9D84-7538-90F4BF9A444D}"/>
                </a:ext>
              </a:extLst>
            </p:cNvPr>
            <p:cNvSpPr txBox="1"/>
            <p:nvPr/>
          </p:nvSpPr>
          <p:spPr>
            <a:xfrm>
              <a:off x="466541" y="1293294"/>
              <a:ext cx="5437287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b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Anisotropic lattice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: temporal spacing smaller than spatial spacing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Temperature governed by inverse temporal extent: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Finer temperature resolution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41B4E73-F83F-43C4-2747-F7BFFB57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602" y="1846963"/>
              <a:ext cx="263304" cy="190800"/>
            </a:xfrm>
            <a:prstGeom prst="rect">
              <a:avLst/>
            </a:prstGeom>
          </p:spPr>
        </p:pic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BC5202F-2019-66F1-A3F0-8522026D3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406" y="1480112"/>
              <a:ext cx="244225" cy="190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0714C9-C7DF-70A0-F2AD-9E64BA8BF6A5}"/>
              </a:ext>
            </a:extLst>
          </p:cNvPr>
          <p:cNvGrpSpPr/>
          <p:nvPr/>
        </p:nvGrpSpPr>
        <p:grpSpPr>
          <a:xfrm>
            <a:off x="477738" y="3115457"/>
            <a:ext cx="5338880" cy="877163"/>
            <a:chOff x="466542" y="2654387"/>
            <a:chExt cx="5338880" cy="8771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4F2021-6D66-8432-DF81-AE2320FC5161}"/>
                </a:ext>
              </a:extLst>
            </p:cNvPr>
            <p:cNvSpPr txBox="1"/>
            <p:nvPr/>
          </p:nvSpPr>
          <p:spPr>
            <a:xfrm>
              <a:off x="466542" y="2654387"/>
              <a:ext cx="480455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Anisotropy parameter</a:t>
              </a:r>
              <a:endParaRPr lang="en-AU" sz="24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09972C-B1A3-0F38-4718-0B1CB7711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668" y="2749775"/>
              <a:ext cx="2085754" cy="2890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59925-049F-25F1-19A3-7D39E0457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210" y="3199963"/>
              <a:ext cx="3339243" cy="23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23E2BC-AE46-B4F2-3F26-E52A8C1F494A}"/>
              </a:ext>
            </a:extLst>
          </p:cNvPr>
          <p:cNvGrpSpPr/>
          <p:nvPr/>
        </p:nvGrpSpPr>
        <p:grpSpPr>
          <a:xfrm>
            <a:off x="477738" y="4030720"/>
            <a:ext cx="6309280" cy="877163"/>
            <a:chOff x="477738" y="3483905"/>
            <a:chExt cx="6309280" cy="8771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271B3C-6B6F-5383-7CFB-88384E130F8C}"/>
                </a:ext>
              </a:extLst>
            </p:cNvPr>
            <p:cNvSpPr txBox="1"/>
            <p:nvPr/>
          </p:nvSpPr>
          <p:spPr>
            <a:xfrm>
              <a:off x="477738" y="3483905"/>
              <a:ext cx="630928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Pion mass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Chiral transition temperature </a:t>
              </a:r>
            </a:p>
          </p:txBody>
        </p:sp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D582C8C-BD0A-2344-6C62-0340AB0D3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76" y="3605883"/>
              <a:ext cx="1940402" cy="252000"/>
            </a:xfrm>
            <a:prstGeom prst="rect">
              <a:avLst/>
            </a:prstGeom>
          </p:spPr>
        </p:pic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510BC432-009E-6411-1CA4-06028E27D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492" y="4056420"/>
              <a:ext cx="1572393" cy="22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ACB84F-CEEA-E8C6-AC67-ED18CA539A91}"/>
              </a:ext>
            </a:extLst>
          </p:cNvPr>
          <p:cNvGrpSpPr/>
          <p:nvPr/>
        </p:nvGrpSpPr>
        <p:grpSpPr>
          <a:xfrm>
            <a:off x="7682875" y="1401101"/>
            <a:ext cx="3060367" cy="4767491"/>
            <a:chOff x="4975118" y="665482"/>
            <a:chExt cx="3537527" cy="5510822"/>
          </a:xfrm>
        </p:grpSpPr>
        <p:pic>
          <p:nvPicPr>
            <p:cNvPr id="9" name="Picture 8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354A235B-EC01-2CA8-AB14-D154ABF1C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7" r="4998"/>
            <a:stretch/>
          </p:blipFill>
          <p:spPr>
            <a:xfrm>
              <a:off x="7258698" y="666744"/>
              <a:ext cx="1253947" cy="5509560"/>
            </a:xfrm>
            <a:prstGeom prst="rect">
              <a:avLst/>
            </a:prstGeom>
          </p:spPr>
        </p:pic>
        <p:pic>
          <p:nvPicPr>
            <p:cNvPr id="10" name="Picture 9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DA4EDD60-6625-A7A7-8BA2-E0A7E348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98" r="43693"/>
            <a:stretch/>
          </p:blipFill>
          <p:spPr>
            <a:xfrm>
              <a:off x="5895783" y="666228"/>
              <a:ext cx="1444184" cy="5509560"/>
            </a:xfrm>
            <a:prstGeom prst="rect">
              <a:avLst/>
            </a:prstGeom>
          </p:spPr>
        </p:pic>
        <p:pic>
          <p:nvPicPr>
            <p:cNvPr id="13" name="Picture 12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80C44256-B60B-685F-F511-251D024DC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" r="83863"/>
            <a:stretch/>
          </p:blipFill>
          <p:spPr>
            <a:xfrm>
              <a:off x="4975118" y="665482"/>
              <a:ext cx="1025745" cy="551070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6C2F30-931E-684A-13F6-FFD8A71A93F9}"/>
              </a:ext>
            </a:extLst>
          </p:cNvPr>
          <p:cNvGrpSpPr/>
          <p:nvPr/>
        </p:nvGrpSpPr>
        <p:grpSpPr>
          <a:xfrm>
            <a:off x="477738" y="4973690"/>
            <a:ext cx="6309280" cy="1631216"/>
            <a:chOff x="477738" y="4907149"/>
            <a:chExt cx="6309280" cy="163121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4891F3-807A-B296-1DC2-EA76869528A0}"/>
                </a:ext>
              </a:extLst>
            </p:cNvPr>
            <p:cNvSpPr txBox="1"/>
            <p:nvPr/>
          </p:nvSpPr>
          <p:spPr>
            <a:xfrm>
              <a:off x="477738" y="4907149"/>
              <a:ext cx="63092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Ensembles are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Symanzik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-improved anisotropic gauge action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Wilson tadpole-improved clover fermion action (stout-smearing on spatial links at                  )</a:t>
              </a:r>
            </a:p>
          </p:txBody>
        </p:sp>
        <p:pic>
          <p:nvPicPr>
            <p:cNvPr id="22" name="Picture 2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2BA3971-AF61-39FD-62B2-76E64B07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772" y="6216250"/>
              <a:ext cx="1053939" cy="261717"/>
            </a:xfrm>
            <a:prstGeom prst="rect">
              <a:avLst/>
            </a:prstGeom>
          </p:spPr>
        </p:pic>
        <p:pic>
          <p:nvPicPr>
            <p:cNvPr id="18" name="Picture 1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636A55C-0976-F068-980A-A9826B564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076" y="4959250"/>
              <a:ext cx="1120095" cy="31174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059991-3BD5-B408-94F0-D38A0B6DDC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2575" y="2305051"/>
            <a:ext cx="1633538" cy="3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0999" y="6538365"/>
            <a:ext cx="372035" cy="303451"/>
          </a:xfrm>
        </p:spPr>
        <p:txBody>
          <a:bodyPr/>
          <a:lstStyle/>
          <a:p>
            <a:fld id="{0AF86119-5094-4101-8CD6-33EEC4AEDD01}" type="slidenum">
              <a:rPr lang="en-AU" smtClean="0"/>
              <a:pPr/>
              <a:t>9</a:t>
            </a:fld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80AE46-4F06-2BC1-FA25-A1D9783DA5AA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C1E0CB-058F-99D1-8A64-C9AFDF60CB09}"/>
              </a:ext>
            </a:extLst>
          </p:cNvPr>
          <p:cNvGrpSpPr/>
          <p:nvPr/>
        </p:nvGrpSpPr>
        <p:grpSpPr>
          <a:xfrm>
            <a:off x="477738" y="253094"/>
            <a:ext cx="5070687" cy="700695"/>
            <a:chOff x="477738" y="253094"/>
            <a:chExt cx="5070687" cy="700695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11034B97-3F01-B672-032B-15C9D89D67A7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2220638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Full QCD: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45E27D-4E54-1C38-3B10-AF072F61C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3201" y="367198"/>
              <a:ext cx="2805224" cy="532799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D3841B-E51D-6489-08E3-2824C876AAFB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A2D2A2-CB18-1A3C-83AC-4141340D9BB9}"/>
              </a:ext>
            </a:extLst>
          </p:cNvPr>
          <p:cNvGrpSpPr/>
          <p:nvPr/>
        </p:nvGrpSpPr>
        <p:grpSpPr>
          <a:xfrm>
            <a:off x="477739" y="1000294"/>
            <a:ext cx="3538450" cy="838691"/>
            <a:chOff x="477739" y="1000294"/>
            <a:chExt cx="3538450" cy="83869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EDFBCD-E8E5-4B46-F8D2-734EA669D96E}"/>
                </a:ext>
              </a:extLst>
            </p:cNvPr>
            <p:cNvSpPr txBox="1"/>
            <p:nvPr/>
          </p:nvSpPr>
          <p:spPr>
            <a:xfrm>
              <a:off x="477739" y="1000294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A3F74C-9248-6C8E-E1C3-204A5B80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941" y="1150469"/>
              <a:ext cx="97200" cy="190800"/>
            </a:xfrm>
            <a:prstGeom prst="rect">
              <a:avLst/>
            </a:prstGeom>
          </p:spPr>
        </p:pic>
        <p:pic>
          <p:nvPicPr>
            <p:cNvPr id="35" name="Picture 3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7D6B71A-B5E4-4091-1A4B-E0C17384F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313" y="1571678"/>
              <a:ext cx="648000" cy="19121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10C471-502A-81BC-523E-A639A11D23E0}"/>
              </a:ext>
            </a:extLst>
          </p:cNvPr>
          <p:cNvGrpSpPr/>
          <p:nvPr/>
        </p:nvGrpSpPr>
        <p:grpSpPr>
          <a:xfrm>
            <a:off x="6211787" y="1000293"/>
            <a:ext cx="3538450" cy="838691"/>
            <a:chOff x="6211787" y="1000293"/>
            <a:chExt cx="3538450" cy="8386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85D34B-EDA6-EE39-E933-FA7E54F59E50}"/>
                </a:ext>
              </a:extLst>
            </p:cNvPr>
            <p:cNvSpPr txBox="1"/>
            <p:nvPr/>
          </p:nvSpPr>
          <p:spPr>
            <a:xfrm>
              <a:off x="6211787" y="1000293"/>
              <a:ext cx="3538450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rgbClr val="3333B2"/>
                </a:buClr>
                <a:buSzPct val="80000"/>
                <a:buFont typeface="Cambria Math" panose="02040503050406030204" pitchFamily="18" charset="0"/>
                <a:buChar char="▶"/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Visualizing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BBF29-D976-3A56-6DE3-8EBF26DD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729" y="1184730"/>
              <a:ext cx="172800" cy="156343"/>
            </a:xfrm>
            <a:prstGeom prst="rect">
              <a:avLst/>
            </a:prstGeom>
          </p:spPr>
        </p:pic>
        <p:pic>
          <p:nvPicPr>
            <p:cNvPr id="12" name="Picture 1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DE7ACB6-5A2B-BF74-34F8-E96E3B4C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66C0A8-E47D-FF72-3198-F9FC57690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" y="1927238"/>
            <a:ext cx="5471837" cy="4787857"/>
          </a:xfrm>
          <a:prstGeom prst="rect">
            <a:avLst/>
          </a:prstGeom>
        </p:spPr>
      </p:pic>
      <p:pic>
        <p:nvPicPr>
          <p:cNvPr id="40" name="Picture 39" descr="A blue and red speckled pattern&#10;&#10;Description automatically generated with medium confidence">
            <a:extLst>
              <a:ext uri="{FF2B5EF4-FFF2-40B4-BE49-F238E27FC236}">
                <a16:creationId xmlns:a16="http://schemas.microsoft.com/office/drawing/2014/main" id="{BEA670EE-A08A-7900-0109-63DBC7CEE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36" y="1910886"/>
            <a:ext cx="5459152" cy="47767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D9BF241-9247-E73B-823A-57AF72223921}"/>
              </a:ext>
            </a:extLst>
          </p:cNvPr>
          <p:cNvGrpSpPr/>
          <p:nvPr/>
        </p:nvGrpSpPr>
        <p:grpSpPr>
          <a:xfrm>
            <a:off x="6676295" y="5037492"/>
            <a:ext cx="2204067" cy="1668850"/>
            <a:chOff x="7694144" y="5154056"/>
            <a:chExt cx="2204067" cy="166885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90A7838-6689-CD21-B9DC-D6010C57C9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3011" y="5274906"/>
              <a:ext cx="2095200" cy="15480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EA446C9-8DDE-A8A7-3A29-C90C5C7B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144" y="5154056"/>
              <a:ext cx="64800" cy="127200"/>
            </a:xfrm>
            <a:prstGeom prst="rect">
              <a:avLst/>
            </a:prstGeom>
          </p:spPr>
        </p:pic>
      </p:grpSp>
      <p:pic>
        <p:nvPicPr>
          <p:cNvPr id="41" name="Picture 40" descr="A blue and red speckled pattern&#10;&#10;Description automatically generated with medium confidence">
            <a:extLst>
              <a:ext uri="{FF2B5EF4-FFF2-40B4-BE49-F238E27FC236}">
                <a16:creationId xmlns:a16="http://schemas.microsoft.com/office/drawing/2014/main" id="{288B5947-06AE-4493-A01E-1B12939698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0" t="78172" r="54775" b="14621"/>
          <a:stretch>
            <a:fillRect/>
          </a:stretch>
        </p:blipFill>
        <p:spPr>
          <a:xfrm>
            <a:off x="7980634" y="5644952"/>
            <a:ext cx="633014" cy="344271"/>
          </a:xfrm>
          <a:custGeom>
            <a:avLst/>
            <a:gdLst>
              <a:gd name="csX0" fmla="*/ 0 w 633014"/>
              <a:gd name="csY0" fmla="*/ 0 h 344271"/>
              <a:gd name="csX1" fmla="*/ 633014 w 633014"/>
              <a:gd name="csY1" fmla="*/ 0 h 344271"/>
              <a:gd name="csX2" fmla="*/ 633014 w 633014"/>
              <a:gd name="csY2" fmla="*/ 344271 h 344271"/>
              <a:gd name="csX3" fmla="*/ 0 w 633014"/>
              <a:gd name="csY3" fmla="*/ 344271 h 3442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33014" h="344271">
                <a:moveTo>
                  <a:pt x="0" y="0"/>
                </a:moveTo>
                <a:lnTo>
                  <a:pt x="633014" y="0"/>
                </a:lnTo>
                <a:lnTo>
                  <a:pt x="633014" y="344271"/>
                </a:lnTo>
                <a:lnTo>
                  <a:pt x="0" y="344271"/>
                </a:lnTo>
                <a:close/>
              </a:path>
            </a:pathLst>
          </a:custGeom>
          <a:ln w="63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17B8E9-C7F4-5F9E-3145-716B7D52A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97" y="2480420"/>
            <a:ext cx="3717033" cy="20216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F8F930-CE1B-9F61-1A5D-4C871C259D83}"/>
              </a:ext>
            </a:extLst>
          </p:cNvPr>
          <p:cNvCxnSpPr>
            <a:cxnSpLocks/>
          </p:cNvCxnSpPr>
          <p:nvPr/>
        </p:nvCxnSpPr>
        <p:spPr>
          <a:xfrm>
            <a:off x="6400297" y="4502076"/>
            <a:ext cx="1580337" cy="114097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8D93A8-0508-8052-BB93-C4F106B49F18}"/>
              </a:ext>
            </a:extLst>
          </p:cNvPr>
          <p:cNvCxnSpPr>
            <a:cxnSpLocks/>
          </p:cNvCxnSpPr>
          <p:nvPr/>
        </p:nvCxnSpPr>
        <p:spPr>
          <a:xfrm flipV="1">
            <a:off x="8613648" y="4502076"/>
            <a:ext cx="1503682" cy="114097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13458</TotalTime>
  <Words>1954</Words>
  <Application>Microsoft Office PowerPoint</Application>
  <PresentationFormat>Widescreen</PresentationFormat>
  <Paragraphs>275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Lattice Quantum Chromodynamics at Finite Temperature</dc:title>
  <dc:creator>Jackson Mickley</dc:creator>
  <cp:lastModifiedBy>Jackson Mickley</cp:lastModifiedBy>
  <cp:revision>1776</cp:revision>
  <dcterms:created xsi:type="dcterms:W3CDTF">2022-08-04T06:17:52Z</dcterms:created>
  <dcterms:modified xsi:type="dcterms:W3CDTF">2026-05-20T12:58:59Z</dcterms:modified>
</cp:coreProperties>
</file>