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56" r:id="rId5"/>
    <p:sldId id="261" r:id="rId6"/>
    <p:sldId id="262" r:id="rId7"/>
    <p:sldId id="263" r:id="rId8"/>
    <p:sldId id="264" r:id="rId9"/>
    <p:sldId id="267" r:id="rId10"/>
    <p:sldId id="260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D5"/>
    <a:srgbClr val="0064D4"/>
    <a:srgbClr val="007C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4"/>
    <p:restoredTop sz="94677"/>
  </p:normalViewPr>
  <p:slideViewPr>
    <p:cSldViewPr snapToGrid="0" snapToObjects="1">
      <p:cViewPr varScale="1">
        <p:scale>
          <a:sx n="147" d="100"/>
          <a:sy n="147" d="100"/>
        </p:scale>
        <p:origin x="6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F8DF6-54B6-3340-AEC3-A03636C8830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A6184-3533-2D43-8F48-0B6178DE8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09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A6184-3533-2D43-8F48-0B6178DE8A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31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A6184-3533-2D43-8F48-0B6178DE8A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09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23DA-8749-3040-BA4C-9AE0E8387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7E9947-3A31-E148-A42F-4E7FC6E16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325C7-5947-E640-BE65-E13D2C191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D8600-3C29-D84E-A849-E3E1AE0DA084}" type="datetime1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7A3D5-D888-8541-B1EE-082A80530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6753E-5FCB-5D48-9D73-40E040DCF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2F20F-535F-8549-AEF7-D88AA9EA4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7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29CE4-3E3F-2148-8C46-F0AE6208D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C69E9B-4A40-ED45-989E-CF964A441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4F4A9-18F7-2B4E-90D6-365A857D1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EEB0-5EA0-774A-8864-45E724E4427D}" type="datetime1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08769-A3AB-5542-9C03-41268BAFF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1EF7E-EA3C-7543-8518-220111D41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2F20F-535F-8549-AEF7-D88AA9EA4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081003-D585-7040-923F-B0E60BC212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5BE79-2487-FD48-AA50-96241E1F2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142B1-4B97-B94F-ACD2-F016F7DA5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A623-4894-2D45-9D76-9633AA0B2974}" type="datetime1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65B98-B7C9-0843-B531-87AE2E501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4FB6B-8FFD-EE43-A30B-CA8A60789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2F20F-535F-8549-AEF7-D88AA9EA4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0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63201-86C8-1A48-8FDD-4526BB957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5A84D-0505-E242-B5FB-4B1FA55FF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633E7-731F-214D-B09D-7422517EF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BB2A-983C-B04F-911D-926BE8741342}" type="datetime1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17A0E-BBD9-B748-AB08-5E2FDD2A6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E0E3D-0F77-0B44-89D2-EC5D4F14D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2F20F-535F-8549-AEF7-D88AA9EA4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0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B37A8-1BB1-C24D-A899-988F5938F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C50D0-683A-3342-85BB-732D0138A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D749D-949B-F14C-9B62-AC5FE95FC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B791-508F-2045-AE83-90D6001B3EDE}" type="datetime1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0E299-39D8-CA49-A088-89B9FB0C1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D003D-C770-2542-A9B3-B169451EB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2F20F-535F-8549-AEF7-D88AA9EA4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5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91EAD-FA7B-F640-BCF3-BFBC3B53E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FAC1D-DDAB-DF4B-99A5-5A79090095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85117-B819-9741-9EF2-A8FF51FAB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C831E-6686-CF48-ABF0-9F1E3B38A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D100E-8376-9645-87C1-6D0A1BA61754}" type="datetime1">
              <a:rPr lang="en-US" smtClean="0"/>
              <a:t>11/4/21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76AF25-30EE-194C-A3CD-2B7A4290A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955362-8193-AD4F-8738-2132FBFE8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2F20F-535F-8549-AEF7-D88AA9EA4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1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D3C85-ED35-FC4F-ABC4-898020F89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75F8F-90F9-254C-8BF4-1BD4AC2C0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4322A-99B0-2749-88CF-36CF88D2C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63D6EB-FB6F-AC4C-9FDE-89ED8A1CCE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F5043-F843-2648-BFE3-439E2C560C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119EBE-4FD7-1342-85EE-123C05F7A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E52B-056A-5140-8C36-25FDC119489C}" type="datetime1">
              <a:rPr lang="en-US" smtClean="0"/>
              <a:t>11/4/21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F268E4-8B71-374B-80DF-83CB857DA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A1C60-DC6B-8C4A-9621-4C90FE55F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2F20F-535F-8549-AEF7-D88AA9EA4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0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4DC53-76A4-9940-9EC6-BEFB4DC4A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8A6E98-D398-3043-B9C0-65C9F41AF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4064-C7D2-CD40-86AC-AA5138CAEC7A}" type="datetime1">
              <a:rPr lang="en-US" smtClean="0"/>
              <a:t>11/4/21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AC6BE7-4A66-4C42-B816-C7F82D5ED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147E06-B1AC-DD44-9CDA-003C7A91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2F20F-535F-8549-AEF7-D88AA9EA4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4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8CABDB-DC4C-A641-8AC3-417C36814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13DAE-29A1-134F-B346-836B52948AC7}" type="datetime1">
              <a:rPr lang="en-US" smtClean="0"/>
              <a:t>11/4/21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E0D891-CB6C-654E-96A9-584FC979A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F2B18-B5B6-2E46-933C-33332698F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2F20F-535F-8549-AEF7-D88AA9EA4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0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4F5D8-3AE4-DA4C-A0CE-C01B23037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D6A3D-9312-E148-807E-8A1CE8645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6377A7-3028-E84A-A76B-F9467C02B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D66DB-0E99-E740-9529-3DB4DB5C4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EF45-DFD0-F54B-BB89-BF84944D597D}" type="datetime1">
              <a:rPr lang="en-US" smtClean="0"/>
              <a:t>11/4/21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45D85-8784-0146-AD52-4FF66BD29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0F58D2-68D3-1248-AA97-FF6C69BD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2F20F-535F-8549-AEF7-D88AA9EA4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FA9ED-EBFF-7640-94DE-90C7654CE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566CD8-26D9-3045-B646-F8163AEB4D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49C307-3A74-E44E-A1B7-7880DCF0A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6F0E62-C3DC-6D47-B7C5-9A4E6C332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2CD4-DA0C-6D4E-A44D-DA0A47A7E5A9}" type="datetime1">
              <a:rPr lang="en-US" smtClean="0"/>
              <a:t>11/4/21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20AB7-F183-7E44-B399-221E79B9E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328ED6-AF62-7F4E-BDE0-BB8F392E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2F20F-535F-8549-AEF7-D88AA9EA4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4513F1-B525-3E47-948B-0DFB80BAD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758F4-AFB5-024C-8CD6-C2A4B6AE8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C2E9C-8A2C-4F46-AC18-B39E16B6C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A9A1B-670C-4946-8AFC-D45411A3CC86}" type="datetime1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78D56-5908-C448-8D99-CFE123E9D6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DAC98-C25A-A047-A86F-E32D10D48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2F20F-535F-8549-AEF7-D88AA9EA4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2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F8938-7907-2445-8B5E-D07F9FB2B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06"/>
            <a:ext cx="10515600" cy="2491091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0047D5"/>
                </a:solidFill>
                <a:latin typeface="+mn-lt"/>
              </a:rPr>
              <a:t>Consideration of Rates in the </a:t>
            </a:r>
            <a:br>
              <a:rPr lang="en-US" sz="4800" b="1" dirty="0">
                <a:solidFill>
                  <a:srgbClr val="0047D5"/>
                </a:solidFill>
                <a:latin typeface="+mn-lt"/>
              </a:rPr>
            </a:br>
            <a:r>
              <a:rPr lang="en-US" sz="4800" b="1" dirty="0" err="1">
                <a:solidFill>
                  <a:srgbClr val="0047D5"/>
                </a:solidFill>
                <a:latin typeface="+mn-lt"/>
              </a:rPr>
              <a:t>DarkLight@ARIEL</a:t>
            </a:r>
            <a:br>
              <a:rPr lang="en-US" sz="4800" b="1" dirty="0">
                <a:solidFill>
                  <a:srgbClr val="0047D5"/>
                </a:solidFill>
                <a:latin typeface="+mn-lt"/>
              </a:rPr>
            </a:br>
            <a:r>
              <a:rPr lang="en-US" sz="4800" b="1" dirty="0">
                <a:solidFill>
                  <a:srgbClr val="0047D5"/>
                </a:solidFill>
                <a:latin typeface="+mn-lt"/>
              </a:rPr>
              <a:t>Test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028E0-4E6D-0E47-B819-308F2280A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3879"/>
            <a:ext cx="10515600" cy="3033071"/>
          </a:xfrm>
        </p:spPr>
        <p:txBody>
          <a:bodyPr>
            <a:normAutofit fontScale="92500"/>
          </a:bodyPr>
          <a:lstStyle/>
          <a:p>
            <a:r>
              <a:rPr lang="en-US" dirty="0"/>
              <a:t>Maximum incident energy = 30 MeV</a:t>
            </a:r>
          </a:p>
          <a:p>
            <a:r>
              <a:rPr lang="en-US" dirty="0"/>
              <a:t>Scattering angle = 45</a:t>
            </a:r>
            <a:r>
              <a:rPr lang="en-US" baseline="30000" dirty="0"/>
              <a:t>o</a:t>
            </a:r>
          </a:p>
          <a:p>
            <a:r>
              <a:rPr lang="en-US" dirty="0"/>
              <a:t>Tantalum target of thickness 10 microns (0.0024 </a:t>
            </a:r>
            <a:r>
              <a:rPr lang="en-US" dirty="0" err="1"/>
              <a:t>r.l</a:t>
            </a:r>
            <a:r>
              <a:rPr lang="en-US" dirty="0"/>
              <a:t>.) = 6 x 10</a:t>
            </a:r>
            <a:r>
              <a:rPr lang="en-US" baseline="30000" dirty="0"/>
              <a:t>19</a:t>
            </a:r>
            <a:r>
              <a:rPr lang="en-US" dirty="0"/>
              <a:t> Ta cm</a:t>
            </a:r>
            <a:r>
              <a:rPr lang="en-US" baseline="30000" dirty="0"/>
              <a:t>-2</a:t>
            </a:r>
          </a:p>
          <a:p>
            <a:r>
              <a:rPr lang="en-US" dirty="0"/>
              <a:t>Beam current: ~ 10 microamps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Processes: Elastic ~ Z</a:t>
            </a:r>
            <a:r>
              <a:rPr lang="en-US" baseline="30000" dirty="0"/>
              <a:t>2</a:t>
            </a:r>
            <a:r>
              <a:rPr lang="en-US" dirty="0"/>
              <a:t>, </a:t>
            </a:r>
            <a:r>
              <a:rPr lang="en-US" dirty="0" err="1"/>
              <a:t>Moller~Z</a:t>
            </a:r>
            <a:r>
              <a:rPr lang="en-US" dirty="0"/>
              <a:t>, pair production, giant dipole resonance,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D4C22-78A9-564E-BD0D-11803A30E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2F20F-535F-8549-AEF7-D88AA9EA41F4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1401A1-8DFF-0D4A-8EA3-F393589A9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0160" y="939938"/>
            <a:ext cx="3109384" cy="234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16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6DECA-9F4E-034E-BEF6-B2AEEADD2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692" y="15806"/>
            <a:ext cx="5157628" cy="1325563"/>
          </a:xfrm>
        </p:spPr>
        <p:txBody>
          <a:bodyPr/>
          <a:lstStyle/>
          <a:p>
            <a:r>
              <a:rPr lang="en-US" b="1" dirty="0">
                <a:solidFill>
                  <a:srgbClr val="0047D5"/>
                </a:solidFill>
                <a:latin typeface="+mn-lt"/>
              </a:rPr>
              <a:t>Neutron Production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4495172-E731-2B41-A58D-CFC5DF7E8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6196" y="2436609"/>
            <a:ext cx="6847371" cy="417721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64A20-0D54-CE48-8B14-F7ABE7C59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2F20F-535F-8549-AEF7-D88AA9EA41F4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568308-AE39-D149-AE73-4303AC152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64" y="1192289"/>
            <a:ext cx="4286292" cy="47382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8BBDCF-3F14-A14E-A495-A0E7848E0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8309" y="-913"/>
            <a:ext cx="3948076" cy="318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72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8EE2-CD9D-8944-BB97-EBDD94078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874" y="365125"/>
            <a:ext cx="8331926" cy="1325563"/>
          </a:xfrm>
        </p:spPr>
        <p:txBody>
          <a:bodyPr/>
          <a:lstStyle/>
          <a:p>
            <a:r>
              <a:rPr lang="en-US" b="1" dirty="0">
                <a:solidFill>
                  <a:srgbClr val="0047D5"/>
                </a:solidFill>
                <a:latin typeface="+mn-lt"/>
              </a:rPr>
              <a:t>Positron Production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0D369C-8E69-A44D-9135-3299C29FF3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89770"/>
            <a:ext cx="10515600" cy="402304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20197D-20E1-7A4F-8596-E5D5FF3B9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2F20F-535F-8549-AEF7-D88AA9EA41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03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F5AAC-0D52-D74B-8F3F-7206EA72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949" y="51615"/>
            <a:ext cx="2769326" cy="1325563"/>
          </a:xfrm>
        </p:spPr>
        <p:txBody>
          <a:bodyPr/>
          <a:lstStyle/>
          <a:p>
            <a:r>
              <a:rPr lang="en-US" b="1" dirty="0">
                <a:solidFill>
                  <a:srgbClr val="0047D5"/>
                </a:solidFill>
                <a:latin typeface="+mn-lt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D01C4-3610-A044-AFCE-63F87F9E6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9" y="1425029"/>
            <a:ext cx="10796451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Installation of HVRL experiment at ARIEL will allow measurement of SM background rates</a:t>
            </a:r>
          </a:p>
          <a:p>
            <a:pPr marL="0" indent="0">
              <a:buNone/>
            </a:pPr>
            <a:r>
              <a:rPr lang="en-US" dirty="0"/>
              <a:t>		- elastic scattering</a:t>
            </a:r>
          </a:p>
          <a:p>
            <a:pPr marL="0" indent="0">
              <a:buNone/>
            </a:pPr>
            <a:r>
              <a:rPr lang="en-US" dirty="0"/>
              <a:t>		- Moller scattering</a:t>
            </a:r>
          </a:p>
          <a:p>
            <a:pPr marL="0" indent="0">
              <a:buNone/>
            </a:pPr>
            <a:r>
              <a:rPr lang="en-US" dirty="0"/>
              <a:t>		- positron production (also at threshold)</a:t>
            </a:r>
          </a:p>
          <a:p>
            <a:pPr marL="0" indent="0">
              <a:buNone/>
            </a:pPr>
            <a:r>
              <a:rPr lang="en-US" dirty="0"/>
              <a:t>		- neutron and photon backgrounds (detectors in vault)</a:t>
            </a:r>
          </a:p>
          <a:p>
            <a:r>
              <a:rPr lang="en-US" dirty="0"/>
              <a:t>Demands on detector performance are low.  Rates are high. </a:t>
            </a:r>
          </a:p>
          <a:p>
            <a:r>
              <a:rPr lang="en-US" dirty="0"/>
              <a:t>However, this will require a significant effort from the collaboration to execute.</a:t>
            </a:r>
          </a:p>
          <a:p>
            <a:r>
              <a:rPr lang="en-US" dirty="0"/>
              <a:t>Suggest we implement simulation codes FLUKA, ELSEPA, 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4056F-B452-CF40-90E0-D94175E00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2F20F-535F-8549-AEF7-D88AA9EA41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2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60A45-511B-5E4E-9199-030C26CE3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38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47D5"/>
                </a:solidFill>
                <a:latin typeface="+mn-lt"/>
              </a:rPr>
              <a:t>Stopping power of electrons </a:t>
            </a:r>
            <a:br>
              <a:rPr lang="en-US" b="1" dirty="0">
                <a:solidFill>
                  <a:srgbClr val="0047D5"/>
                </a:solidFill>
                <a:latin typeface="+mn-lt"/>
              </a:rPr>
            </a:br>
            <a:r>
              <a:rPr lang="en-US" b="1" dirty="0">
                <a:solidFill>
                  <a:srgbClr val="0047D5"/>
                </a:solidFill>
                <a:latin typeface="+mn-lt"/>
              </a:rPr>
              <a:t>in Tantalum vs. energy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5D3FA15-AA8F-6D48-9E43-F71A5FAB3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2183" y="1825625"/>
            <a:ext cx="5757900" cy="46672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A6621-83EC-0643-86E3-D52EFBEE4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2F20F-535F-8549-AEF7-D88AA9EA41F4}" type="slidenum">
              <a:rPr lang="en-US" smtClean="0"/>
              <a:t>2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D5D0C0B-1052-4C4B-9AE4-77798102D510}"/>
              </a:ext>
            </a:extLst>
          </p:cNvPr>
          <p:cNvCxnSpPr>
            <a:cxnSpLocks/>
          </p:cNvCxnSpPr>
          <p:nvPr/>
        </p:nvCxnSpPr>
        <p:spPr>
          <a:xfrm flipV="1">
            <a:off x="6078582" y="4606834"/>
            <a:ext cx="0" cy="5138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19903DE-12C0-4B4A-B8F2-49FF411161BC}"/>
              </a:ext>
            </a:extLst>
          </p:cNvPr>
          <p:cNvCxnSpPr>
            <a:cxnSpLocks/>
          </p:cNvCxnSpPr>
          <p:nvPr/>
        </p:nvCxnSpPr>
        <p:spPr>
          <a:xfrm flipV="1">
            <a:off x="6997341" y="4619890"/>
            <a:ext cx="0" cy="5138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928AA50-4CE7-A448-A63C-8F29ACC8D482}"/>
              </a:ext>
            </a:extLst>
          </p:cNvPr>
          <p:cNvSpPr txBox="1"/>
          <p:nvPr/>
        </p:nvSpPr>
        <p:spPr>
          <a:xfrm>
            <a:off x="5817326" y="5660571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HVRL      ARIEL</a:t>
            </a:r>
          </a:p>
        </p:txBody>
      </p:sp>
    </p:spTree>
    <p:extLst>
      <p:ext uri="{BB962C8B-B14F-4D97-AF65-F5344CB8AC3E}">
        <p14:creationId xmlns:p14="http://schemas.microsoft.com/office/powerpoint/2010/main" val="3262856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BC291-714A-AA4A-8338-0E2764126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500" y="15809"/>
            <a:ext cx="4685016" cy="1055345"/>
          </a:xfrm>
        </p:spPr>
        <p:txBody>
          <a:bodyPr/>
          <a:lstStyle/>
          <a:p>
            <a:r>
              <a:rPr lang="en-US" b="1" dirty="0">
                <a:solidFill>
                  <a:srgbClr val="0047D5"/>
                </a:solidFill>
                <a:latin typeface="+mn-lt"/>
              </a:rPr>
              <a:t>HVRL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58151-5D84-4149-8062-1B6630DC1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95" y="811027"/>
            <a:ext cx="11691991" cy="4351338"/>
          </a:xfrm>
        </p:spPr>
        <p:txBody>
          <a:bodyPr/>
          <a:lstStyle/>
          <a:p>
            <a:r>
              <a:rPr lang="en-US" dirty="0"/>
              <a:t>Motivated by desire to check calculation of Moller scattering that included electron mass.  Originally proposed in NSF MRI at </a:t>
            </a:r>
            <a:r>
              <a:rPr lang="en-US" dirty="0" err="1"/>
              <a:t>JLab</a:t>
            </a:r>
            <a:r>
              <a:rPr lang="en-US" dirty="0"/>
              <a:t> FEL.</a:t>
            </a:r>
          </a:p>
          <a:p>
            <a:r>
              <a:rPr lang="en-US" dirty="0"/>
              <a:t>Carried out at 2.5 MeV.  </a:t>
            </a:r>
          </a:p>
          <a:p>
            <a:r>
              <a:rPr lang="en-US" dirty="0"/>
              <a:t>Moller measurements at higher energy, </a:t>
            </a:r>
          </a:p>
          <a:p>
            <a:pPr marL="0" indent="0">
              <a:buNone/>
            </a:pPr>
            <a:r>
              <a:rPr lang="en-US" dirty="0"/>
              <a:t>   e.g. 30 MeV of significant scientific interest.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8C5BF-5EDB-B64C-96DC-7A18DC89C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2F20F-535F-8549-AEF7-D88AA9EA41F4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55A626-4E84-E04F-9A54-6EEA9121E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8" y="3170012"/>
            <a:ext cx="2743200" cy="36879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509632-6782-774A-9962-D76C84ABC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898" y="3325485"/>
            <a:ext cx="4497716" cy="22654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F942FB-B89F-314E-AFD2-101A016D8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2251" y="1663333"/>
            <a:ext cx="4507626" cy="29307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7F8724-5584-FF46-95D6-D58447461D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9416" y="4223656"/>
            <a:ext cx="3803813" cy="263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00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7B8840-9C9E-1B4C-A499-7C3A6A0D9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407" y="0"/>
            <a:ext cx="4754217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9492AE-8FE1-904A-9DC9-4C3CE42CC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113"/>
            <a:ext cx="5969285" cy="1765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BCBE5C-35A1-D940-93C8-4F7928DF4E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3607" y="1221478"/>
            <a:ext cx="3599641" cy="4424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E8CC7C-1A94-C341-AED1-92AA02BF25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04313"/>
            <a:ext cx="5363110" cy="97186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D51FFD3-4186-1240-BDCC-3F82CC00A86B}"/>
              </a:ext>
            </a:extLst>
          </p:cNvPr>
          <p:cNvCxnSpPr>
            <a:cxnSpLocks/>
          </p:cNvCxnSpPr>
          <p:nvPr/>
        </p:nvCxnSpPr>
        <p:spPr>
          <a:xfrm flipV="1">
            <a:off x="3963607" y="5024063"/>
            <a:ext cx="680312" cy="8802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F2B60B3-A283-7F4E-B841-B9379A96E46B}"/>
              </a:ext>
            </a:extLst>
          </p:cNvPr>
          <p:cNvCxnSpPr>
            <a:cxnSpLocks/>
          </p:cNvCxnSpPr>
          <p:nvPr/>
        </p:nvCxnSpPr>
        <p:spPr>
          <a:xfrm>
            <a:off x="5517222" y="729465"/>
            <a:ext cx="243497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CB63538-C0D0-3849-A10B-AA8E62825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2F20F-535F-8549-AEF7-D88AA9EA41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07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E2793-A824-3349-BE75-F4DA462BE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CBC1847-C78B-0844-B526-BA715D145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19" y="154931"/>
            <a:ext cx="5603947" cy="602203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A6F67-D41F-F04E-83D0-B9762B83A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2F20F-535F-8549-AEF7-D88AA9EA41F4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669E7C-F30C-7D4B-B52E-92AC0AEE2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867" y="0"/>
            <a:ext cx="5964928" cy="635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43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A3097-B7AA-6D40-B694-76F071A61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0" y="51615"/>
            <a:ext cx="8741229" cy="1325563"/>
          </a:xfrm>
        </p:spPr>
        <p:txBody>
          <a:bodyPr/>
          <a:lstStyle/>
          <a:p>
            <a:r>
              <a:rPr lang="en-US" b="1" dirty="0">
                <a:solidFill>
                  <a:srgbClr val="0047D5"/>
                </a:solidFill>
                <a:latin typeface="+mn-lt"/>
              </a:rPr>
              <a:t>Ground state charge density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3E15E6A-91A9-AD49-9857-551D3CFFEA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4055" y="1504041"/>
            <a:ext cx="6008914" cy="490741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E302D-7B60-6844-B53C-AC626B6F9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2F20F-535F-8549-AEF7-D88AA9EA41F4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DA0473-A5F3-E342-8694-1ED0BAFB5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74" y="1371600"/>
            <a:ext cx="6101940" cy="260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44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3156D-503C-9E49-B68E-A0BD45D8D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62361CB-6DEA-1243-8E8F-0A9572DAB2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9394" y="61085"/>
            <a:ext cx="6662057" cy="678887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DC8F8-633B-A04E-BBEC-73989AE8F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2F20F-535F-8549-AEF7-D88AA9EA41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78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2E20A-9743-C841-AEC5-5B40F4399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82B089E-73FD-6F44-AA4E-7159A41A4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692" y="112577"/>
            <a:ext cx="8882742" cy="666205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195E0-2687-E947-B3B1-63C46C982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2F20F-535F-8549-AEF7-D88AA9EA41F4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AD9E24-77B7-1049-8D94-D0B9CCBBA985}"/>
              </a:ext>
            </a:extLst>
          </p:cNvPr>
          <p:cNvSpPr txBox="1"/>
          <p:nvPr/>
        </p:nvSpPr>
        <p:spPr>
          <a:xfrm>
            <a:off x="9048206" y="2090057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Luminosity ~ 10</a:t>
            </a:r>
            <a:r>
              <a:rPr lang="en-US" b="1" baseline="30000" dirty="0"/>
              <a:t>32</a:t>
            </a:r>
            <a:r>
              <a:rPr lang="en-US" b="1" dirty="0"/>
              <a:t> cm</a:t>
            </a:r>
            <a:r>
              <a:rPr lang="en-US" b="1" baseline="30000" dirty="0"/>
              <a:t>-2</a:t>
            </a:r>
            <a:r>
              <a:rPr lang="en-US" b="1" dirty="0"/>
              <a:t> s</a:t>
            </a:r>
            <a:r>
              <a:rPr lang="en-US" b="1" baseline="30000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3292923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8F96C-30DE-3647-9681-F02540F6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9" y="365125"/>
            <a:ext cx="11982993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47D5"/>
                </a:solidFill>
                <a:latin typeface="+mn-lt"/>
              </a:rPr>
              <a:t>S</a:t>
            </a:r>
            <a:r>
              <a:rPr lang="en-US" sz="4000" dirty="0">
                <a:solidFill>
                  <a:srgbClr val="0047D5"/>
                </a:solidFill>
                <a:latin typeface="+mn-lt"/>
              </a:rPr>
              <a:t>elf-</a:t>
            </a:r>
            <a:r>
              <a:rPr lang="en-US" sz="4000" b="1" dirty="0">
                <a:solidFill>
                  <a:srgbClr val="0047D5"/>
                </a:solidFill>
                <a:latin typeface="+mn-lt"/>
              </a:rPr>
              <a:t>C</a:t>
            </a:r>
            <a:r>
              <a:rPr lang="en-US" sz="4000" dirty="0">
                <a:solidFill>
                  <a:srgbClr val="0047D5"/>
                </a:solidFill>
                <a:latin typeface="+mn-lt"/>
              </a:rPr>
              <a:t>onfining </a:t>
            </a:r>
            <a:r>
              <a:rPr lang="en-US" sz="4000" b="1" dirty="0">
                <a:solidFill>
                  <a:srgbClr val="0047D5"/>
                </a:solidFill>
                <a:latin typeface="+mn-lt"/>
              </a:rPr>
              <a:t>R</a:t>
            </a:r>
            <a:r>
              <a:rPr lang="en-US" sz="4000" dirty="0">
                <a:solidFill>
                  <a:srgbClr val="0047D5"/>
                </a:solidFill>
                <a:latin typeface="+mn-lt"/>
              </a:rPr>
              <a:t>adioactive-</a:t>
            </a:r>
            <a:r>
              <a:rPr lang="en-US" sz="4000" b="1" dirty="0">
                <a:solidFill>
                  <a:srgbClr val="0047D5"/>
                </a:solidFill>
                <a:latin typeface="+mn-lt"/>
              </a:rPr>
              <a:t>I</a:t>
            </a:r>
            <a:r>
              <a:rPr lang="en-US" sz="4000" dirty="0">
                <a:solidFill>
                  <a:srgbClr val="0047D5"/>
                </a:solidFill>
                <a:latin typeface="+mn-lt"/>
              </a:rPr>
              <a:t>sotope Ion </a:t>
            </a:r>
            <a:r>
              <a:rPr lang="en-US" sz="4000" b="1" dirty="0">
                <a:solidFill>
                  <a:srgbClr val="0047D5"/>
                </a:solidFill>
                <a:latin typeface="+mn-lt"/>
              </a:rPr>
              <a:t>T</a:t>
            </a:r>
            <a:r>
              <a:rPr lang="en-US" sz="4000" dirty="0">
                <a:solidFill>
                  <a:srgbClr val="0047D5"/>
                </a:solidFill>
                <a:latin typeface="+mn-lt"/>
              </a:rPr>
              <a:t>arget (SCRIT)</a:t>
            </a:r>
            <a:br>
              <a:rPr lang="en-US" sz="4000" dirty="0">
                <a:solidFill>
                  <a:srgbClr val="0047D5"/>
                </a:solidFill>
                <a:latin typeface="+mn-lt"/>
              </a:rPr>
            </a:br>
            <a:r>
              <a:rPr lang="en-US" sz="4000" dirty="0">
                <a:solidFill>
                  <a:srgbClr val="0047D5"/>
                </a:solidFill>
                <a:latin typeface="+mn-lt"/>
              </a:rPr>
              <a:t>at RIBF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F550A06-411B-BC4F-9C4F-A5ED0321A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6813" y="1825625"/>
            <a:ext cx="7927261" cy="46672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6EB34-9457-CF4F-9E41-483B9B87B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2F20F-535F-8549-AEF7-D88AA9EA41F4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260E5F-6448-9D47-9597-258440B70292}"/>
              </a:ext>
            </a:extLst>
          </p:cNvPr>
          <p:cNvSpPr txBox="1"/>
          <p:nvPr/>
        </p:nvSpPr>
        <p:spPr>
          <a:xfrm>
            <a:off x="513806" y="2812869"/>
            <a:ext cx="2549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Luminosity ~ 10</a:t>
            </a:r>
            <a:r>
              <a:rPr lang="en-US" baseline="30000" dirty="0"/>
              <a:t>27</a:t>
            </a:r>
            <a:r>
              <a:rPr lang="en-US" dirty="0"/>
              <a:t> cm</a:t>
            </a:r>
            <a:r>
              <a:rPr lang="en-US" baseline="30000" dirty="0"/>
              <a:t>-2</a:t>
            </a:r>
            <a:r>
              <a:rPr lang="en-US" dirty="0"/>
              <a:t> s</a:t>
            </a:r>
            <a:r>
              <a:rPr lang="en-US" baseline="30000" dirty="0"/>
              <a:t>-1</a:t>
            </a:r>
          </a:p>
          <a:p>
            <a:r>
              <a:rPr lang="en-US" dirty="0"/>
              <a:t>150 MeV electron beam</a:t>
            </a:r>
          </a:p>
        </p:txBody>
      </p:sp>
    </p:spTree>
    <p:extLst>
      <p:ext uri="{BB962C8B-B14F-4D97-AF65-F5344CB8AC3E}">
        <p14:creationId xmlns:p14="http://schemas.microsoft.com/office/powerpoint/2010/main" val="3785126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251</Words>
  <Application>Microsoft Macintosh PowerPoint</Application>
  <PresentationFormat>Widescreen</PresentationFormat>
  <Paragraphs>44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Consideration of Rates in the  DarkLight@ARIEL Test Experiment</vt:lpstr>
      <vt:lpstr>Stopping power of electrons  in Tantalum vs. energy</vt:lpstr>
      <vt:lpstr>HVRL Experiment</vt:lpstr>
      <vt:lpstr>PowerPoint Presentation</vt:lpstr>
      <vt:lpstr>PowerPoint Presentation</vt:lpstr>
      <vt:lpstr>Ground state charge density</vt:lpstr>
      <vt:lpstr>PowerPoint Presentation</vt:lpstr>
      <vt:lpstr>PowerPoint Presentation</vt:lpstr>
      <vt:lpstr>Self-Confining Radioactive-Isotope Ion Target (SCRIT) at RIBF</vt:lpstr>
      <vt:lpstr>Neutron Production</vt:lpstr>
      <vt:lpstr>Positron Production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38</cp:revision>
  <dcterms:created xsi:type="dcterms:W3CDTF">2021-11-02T12:58:55Z</dcterms:created>
  <dcterms:modified xsi:type="dcterms:W3CDTF">2021-11-04T14:05:18Z</dcterms:modified>
</cp:coreProperties>
</file>