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5" r:id="rId2"/>
    <p:sldId id="557" r:id="rId3"/>
    <p:sldId id="5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6" autoAdjust="0"/>
    <p:restoredTop sz="96132" autoAdjust="0"/>
  </p:normalViewPr>
  <p:slideViewPr>
    <p:cSldViewPr snapToGrid="0" showGuides="1">
      <p:cViewPr varScale="1">
        <p:scale>
          <a:sx n="124" d="100"/>
          <a:sy n="124" d="100"/>
        </p:scale>
        <p:origin x="1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3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6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56BC-CD02-4360-AED2-AEB6CADDF23C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9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3426D-A3DE-B2A8-4874-E1E80463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BE105C70-BB52-687A-4A2D-5772EB435483}"/>
              </a:ext>
            </a:extLst>
          </p:cNvPr>
          <p:cNvSpPr txBox="1"/>
          <p:nvPr/>
        </p:nvSpPr>
        <p:spPr>
          <a:xfrm>
            <a:off x="1524000" y="268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07405-AE6B-58EB-696C-1F815110F2D0}"/>
              </a:ext>
            </a:extLst>
          </p:cNvPr>
          <p:cNvSpPr txBox="1"/>
          <p:nvPr/>
        </p:nvSpPr>
        <p:spPr>
          <a:xfrm>
            <a:off x="457199" y="914400"/>
            <a:ext cx="11516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Mosaix</a:t>
            </a:r>
            <a:r>
              <a:rPr lang="en-US" sz="2000" b="1" dirty="0"/>
              <a:t> Probe Card – V0</a:t>
            </a:r>
            <a:br>
              <a:rPr lang="en-US" sz="2000" b="1" dirty="0"/>
            </a:br>
            <a:r>
              <a:rPr lang="en-US" dirty="0"/>
              <a:t>Arrived March 6</a:t>
            </a:r>
            <a:r>
              <a:rPr lang="en-US" baseline="30000" dirty="0"/>
              <a:t>th</a:t>
            </a:r>
            <a:r>
              <a:rPr lang="en-US" dirty="0"/>
              <a:t>  at CERN, cables and hardware necessary to connect it to the Testing setup are (almost) ready</a:t>
            </a:r>
            <a:br>
              <a:rPr lang="en-US" dirty="0"/>
            </a:br>
            <a:r>
              <a:rPr lang="en-US" dirty="0"/>
              <a:t>(see next slide for FPC issue)</a:t>
            </a:r>
          </a:p>
        </p:txBody>
      </p:sp>
      <p:pic>
        <p:nvPicPr>
          <p:cNvPr id="3" name="Picture 2" descr="A hand in a glove holding a piece of metal&#10;&#10;AI-generated content may be incorrect.">
            <a:extLst>
              <a:ext uri="{FF2B5EF4-FFF2-40B4-BE49-F238E27FC236}">
                <a16:creationId xmlns:a16="http://schemas.microsoft.com/office/drawing/2014/main" id="{8733D367-C507-586A-DA15-1404F194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120" y="2791315"/>
            <a:ext cx="4426337" cy="2948682"/>
          </a:xfrm>
          <a:prstGeom prst="rect">
            <a:avLst/>
          </a:prstGeom>
        </p:spPr>
      </p:pic>
      <p:pic>
        <p:nvPicPr>
          <p:cNvPr id="5" name="Picture 4" descr="A person holding a device&#10;&#10;AI-generated content may be incorrect.">
            <a:extLst>
              <a:ext uri="{FF2B5EF4-FFF2-40B4-BE49-F238E27FC236}">
                <a16:creationId xmlns:a16="http://schemas.microsoft.com/office/drawing/2014/main" id="{1B09FD03-0928-3180-3842-45BD8ADF4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2829" y="2791313"/>
            <a:ext cx="4426340" cy="2948684"/>
          </a:xfrm>
          <a:prstGeom prst="rect">
            <a:avLst/>
          </a:prstGeom>
        </p:spPr>
      </p:pic>
      <p:pic>
        <p:nvPicPr>
          <p:cNvPr id="7" name="Picture 6" descr="A person holding a piece of electronic equipment&#10;&#10;AI-generated content may be incorrect.">
            <a:extLst>
              <a:ext uri="{FF2B5EF4-FFF2-40B4-BE49-F238E27FC236}">
                <a16:creationId xmlns:a16="http://schemas.microsoft.com/office/drawing/2014/main" id="{2843E4CF-FCCC-E12C-23F9-0356A7C4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9541" y="2791313"/>
            <a:ext cx="4426339" cy="29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09CB7-8874-4C1E-D5EE-D557C0A1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0EDC82EC-DF33-728C-342B-5F7A897ACBE3}"/>
              </a:ext>
            </a:extLst>
          </p:cNvPr>
          <p:cNvSpPr txBox="1"/>
          <p:nvPr/>
        </p:nvSpPr>
        <p:spPr>
          <a:xfrm>
            <a:off x="1524000" y="268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36F8E-965F-00FE-33A5-E8C7B86AD2ED}"/>
              </a:ext>
            </a:extLst>
          </p:cNvPr>
          <p:cNvSpPr txBox="1"/>
          <p:nvPr/>
        </p:nvSpPr>
        <p:spPr>
          <a:xfrm>
            <a:off x="457199" y="914400"/>
            <a:ext cx="11516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Mosaix</a:t>
            </a:r>
            <a:r>
              <a:rPr lang="en-US" sz="2000" b="1" dirty="0"/>
              <a:t> Probe Card – V0</a:t>
            </a:r>
            <a:br>
              <a:rPr lang="en-US" sz="2000" b="1" dirty="0"/>
            </a:br>
            <a:r>
              <a:rPr lang="en-US" dirty="0"/>
              <a:t>Arrived March 6</a:t>
            </a:r>
            <a:r>
              <a:rPr lang="en-US" baseline="30000" dirty="0"/>
              <a:t>th</a:t>
            </a:r>
            <a:r>
              <a:rPr lang="en-US" dirty="0"/>
              <a:t>  at CERN, cables and hardware necessary to connect it to the Testing setup are (almost) ready</a:t>
            </a:r>
            <a:br>
              <a:rPr lang="en-US" dirty="0"/>
            </a:br>
            <a:r>
              <a:rPr lang="en-US" dirty="0"/>
              <a:t>FPC delivered March 6th from the PCB workshop – we realized on March 11</a:t>
            </a:r>
            <a:r>
              <a:rPr lang="en-US" baseline="30000" dirty="0"/>
              <a:t>th</a:t>
            </a:r>
            <a:r>
              <a:rPr lang="en-US" dirty="0"/>
              <a:t> that they have been incorrectly cut</a:t>
            </a:r>
            <a:br>
              <a:rPr lang="en-US" dirty="0"/>
            </a:br>
            <a:r>
              <a:rPr lang="en-US" dirty="0"/>
              <a:t>Although we might try to use them anyway – new ones should be ready sometime next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Top and Bottom pins are cut – these are TXVSS (high speed grounds)</a:t>
            </a:r>
            <a:br>
              <a:rPr lang="en-US" dirty="0"/>
            </a:br>
            <a:r>
              <a:rPr lang="en-US" dirty="0"/>
              <a:t>Using the FPC might still be possible, but placing it in the connector may be difficult and damage the connector</a:t>
            </a:r>
          </a:p>
        </p:txBody>
      </p:sp>
      <p:pic>
        <p:nvPicPr>
          <p:cNvPr id="8" name="Picture 7" descr="A close-up of a chip&#10;&#10;AI-generated content may be incorrect.">
            <a:extLst>
              <a:ext uri="{FF2B5EF4-FFF2-40B4-BE49-F238E27FC236}">
                <a16:creationId xmlns:a16="http://schemas.microsoft.com/office/drawing/2014/main" id="{3D660E47-C6D9-6C22-A87B-61519702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6" y="3000052"/>
            <a:ext cx="4667892" cy="3500920"/>
          </a:xfrm>
          <a:prstGeom prst="rect">
            <a:avLst/>
          </a:prstGeom>
        </p:spPr>
      </p:pic>
      <p:pic>
        <p:nvPicPr>
          <p:cNvPr id="12" name="Picture 11" descr="A close-up of a chip&#10;&#10;AI-generated content may be incorrect.">
            <a:extLst>
              <a:ext uri="{FF2B5EF4-FFF2-40B4-BE49-F238E27FC236}">
                <a16:creationId xmlns:a16="http://schemas.microsoft.com/office/drawing/2014/main" id="{395DE8A6-B39C-B426-8C57-2E9CFB2E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34" y="3000053"/>
            <a:ext cx="4667892" cy="35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4D7E-C976-0408-DFA6-6B572A2DC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0E9D3EE5-B331-9EFC-B5FF-ECF198C04A3E}"/>
              </a:ext>
            </a:extLst>
          </p:cNvPr>
          <p:cNvSpPr txBox="1"/>
          <p:nvPr/>
        </p:nvSpPr>
        <p:spPr>
          <a:xfrm>
            <a:off x="1524000" y="268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CB65E-C36D-69FE-39FE-E0E8AE007567}"/>
              </a:ext>
            </a:extLst>
          </p:cNvPr>
          <p:cNvSpPr txBox="1"/>
          <p:nvPr/>
        </p:nvSpPr>
        <p:spPr>
          <a:xfrm>
            <a:off x="457199" y="914400"/>
            <a:ext cx="1151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Mosaix</a:t>
            </a:r>
            <a:r>
              <a:rPr lang="en-US" sz="2000" b="1" dirty="0"/>
              <a:t> Probe Card – V1</a:t>
            </a:r>
            <a:br>
              <a:rPr lang="en-US" sz="2000" dirty="0"/>
            </a:br>
            <a:r>
              <a:rPr lang="en-US" dirty="0"/>
              <a:t>FPC only Proposal draft design for MPI completed and sent Monday 2</a:t>
            </a:r>
            <a:r>
              <a:rPr lang="en-US" baseline="30000" dirty="0"/>
              <a:t>nd</a:t>
            </a:r>
            <a:r>
              <a:rPr lang="en-US" dirty="0"/>
              <a:t> of March – waiting for a feedback</a:t>
            </a:r>
            <a:br>
              <a:rPr lang="en-US" dirty="0"/>
            </a:br>
            <a:r>
              <a:rPr lang="en-US" dirty="0"/>
              <a:t>Pros: 	Minimized interconnects for better signal integrity, 	easier handling of the cables outside the WP </a:t>
            </a:r>
            <a:br>
              <a:rPr lang="en-US" dirty="0"/>
            </a:br>
            <a:r>
              <a:rPr lang="en-US" dirty="0"/>
              <a:t>							</a:t>
            </a:r>
            <a:r>
              <a:rPr lang="en-US" sz="1400" dirty="0"/>
              <a:t>(could be important when testing multiple MOSAIX in parallel!)</a:t>
            </a:r>
            <a:br>
              <a:rPr lang="en-US" dirty="0"/>
            </a:br>
            <a:r>
              <a:rPr lang="en-US" dirty="0"/>
              <a:t>Cons: 	Fabrication and Assembly might be technologically challenging, </a:t>
            </a:r>
            <a:r>
              <a:rPr lang="en-US" b="1" dirty="0"/>
              <a:t>MPI feedback is needed</a:t>
            </a:r>
            <a:br>
              <a:rPr lang="en-US" b="1" dirty="0"/>
            </a:br>
            <a:endParaRPr lang="en-US" sz="12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Initial testing of ER2 in DSF, to be continued</a:t>
            </a:r>
            <a:br>
              <a:rPr lang="en-US" sz="2000" b="1" dirty="0"/>
            </a:br>
            <a:r>
              <a:rPr lang="en-US" dirty="0"/>
              <a:t>Continued support to ITS3 testing team in the operation of the Wafer Prober – functionality tests still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SVT SW on WP Agent</a:t>
            </a:r>
            <a:br>
              <a:rPr lang="en-US" dirty="0"/>
            </a:br>
            <a:r>
              <a:rPr lang="en-US" dirty="0"/>
              <a:t>Implementation of </a:t>
            </a:r>
            <a:r>
              <a:rPr lang="en-US" dirty="0" err="1"/>
              <a:t>WPAgent</a:t>
            </a:r>
            <a:r>
              <a:rPr lang="en-US" dirty="0"/>
              <a:t> improvements actively ongoing in collaboration with Angelina</a:t>
            </a:r>
          </a:p>
        </p:txBody>
      </p:sp>
    </p:spTree>
    <p:extLst>
      <p:ext uri="{BB962C8B-B14F-4D97-AF65-F5344CB8AC3E}">
        <p14:creationId xmlns:p14="http://schemas.microsoft.com/office/powerpoint/2010/main" val="397275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17216</TotalTime>
  <Words>276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DCDC – Mechanical tests</dc:title>
  <dc:creator>Stefano Caregari</dc:creator>
  <cp:lastModifiedBy>Stefano Caregari</cp:lastModifiedBy>
  <cp:revision>868</cp:revision>
  <dcterms:created xsi:type="dcterms:W3CDTF">2022-01-18T08:58:19Z</dcterms:created>
  <dcterms:modified xsi:type="dcterms:W3CDTF">2026-03-12T13:22:27Z</dcterms:modified>
</cp:coreProperties>
</file>