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1" r:id="rId3"/>
    <p:sldId id="258" r:id="rId4"/>
    <p:sldId id="268" r:id="rId5"/>
    <p:sldId id="264" r:id="rId6"/>
    <p:sldId id="277" r:id="rId7"/>
    <p:sldId id="259" r:id="rId8"/>
    <p:sldId id="261" r:id="rId9"/>
    <p:sldId id="273" r:id="rId10"/>
    <p:sldId id="260" r:id="rId11"/>
    <p:sldId id="272" r:id="rId12"/>
    <p:sldId id="278" r:id="rId13"/>
    <p:sldId id="274" r:id="rId14"/>
    <p:sldId id="276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68386-73DE-8405-C688-FFFEC3BF8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2ED6D-3F72-871F-E726-B5FC67EE3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DDB30-87C8-65BC-66EB-2C7E45C6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5276A-EC77-4458-95E6-45E07A6E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BB11-A75A-639F-4DB4-9A56D03C7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8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A6DF1-8273-C6EA-717C-D4A03FDE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3813F-1969-885F-39AA-2F5025FE4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BD8DA-7D37-3147-D21A-1CBB9EA3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47FA5-54E0-8DFC-D1F3-FD5A6EF1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28E3F-8947-D406-5A5F-0DD979F5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1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331E72-CCC8-B2E7-EF00-1BE1EE1E66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CD63B-EED3-1AB2-AC6D-F41454875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405AE-DA57-3BE3-16F3-6B0A4C74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68284-5F9E-EA18-26B0-BE658CC39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46CCE-D5C4-798F-BFCC-A61E28CA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7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C6AA5-9136-8912-156C-F7575819B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DDE5A-466E-E391-995C-E7F958783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A641B-1092-5F23-2082-9CBBF6750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63626-83FF-B361-7707-4B1CFE0D2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898E5-A134-1A3A-286E-652A2319C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1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3EE78-45EE-AE64-C2C9-11B4295BA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25CD2-86B8-8839-0650-4E58C4BC8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B3A9-B0B4-69DF-E9BE-1B29E58DA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8EA9E-3F85-4BF5-C0A5-B7A0CD2B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CB1EF-5206-AF3A-57D7-EFD70A8D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4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C7F7B-3B89-6F4E-AD59-AC7F9EFA5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85BA8-DC3B-92F9-556A-ADD68BC76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CB894-D71E-345B-C1B1-B18A16D34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63222-CBC7-442A-25B0-2B5B0191F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2CE2-0F2C-CE84-DBCC-03BA6B96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9F7C1-204D-7F5C-19E0-E2C8F8DEF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AD1CA-4099-6DA2-C974-A3B67623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CAA8D-E311-D0E4-A887-ACF484A28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FB1A5-8F59-EF15-BA8A-D5C461EE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98274-FFAC-BDF1-BD63-8E1E45F4A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147F33-B5E7-77D3-3C51-AF4729F0F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0D10C8-634D-9513-3307-BE7420C1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51EB21-4A26-73A3-173F-E857801F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5D8B85-F02F-3D0A-2F3E-CEC42F64C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2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381A-F7F4-35A7-D15D-B492E5B4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C247A4-1187-1A46-BD44-CF3E4EB9E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19EFD-A7FB-C54F-1AF7-8DDEB7B3E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4C644-2A96-6187-F825-AC8F3D81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F59A9F-740A-C3DE-B73A-A47CFE13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86D442-1541-31A8-17CA-573C0FA74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DC0DF-E7BA-5C21-DB01-5D63AEEC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9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233E-9525-C940-9F69-C8C3DA4B2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26916-A5B7-D988-87A7-84B6FFA0A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C9D0E-CF45-FE41-C01A-D2F5AFB7B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24A04-D273-F9D7-7E9A-CF526DAD7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93729-AC60-F628-2FAD-F8B20C5E2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0593A-339D-9E8E-8B7C-445F01E47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0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118F2-31CF-9F0C-1641-E4C26EAD7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2F9A5-DAB7-85A9-3954-FF7F92B1C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A0878-DA2B-58EE-982D-949547FEE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695A1-5CA6-BB09-ED63-473C6F55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0B5B7-FF03-F6BB-B39A-EE569FFE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50FA2-9A51-05AE-516C-49C633A12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6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A98022-E8C0-3CBD-DC18-3CF282B8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74CFF-20FC-F86E-0EFA-76A45C283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D443E-B879-17A9-A092-113FD2EB7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032891-512F-9E47-9B7A-A63648E9A0A5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E8DD9-34CA-F085-39B9-0DE745D22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D64C6-634E-3DFA-F7FE-57B58BC2C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F4FAB5-CD3F-4A4D-8D36-03CC1C0EB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7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FCBC-1428-985C-84D9-4E470A3AA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381" y="672651"/>
            <a:ext cx="10013238" cy="22131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N-CORE: A </a:t>
            </a:r>
            <a:r>
              <a:rPr lang="en-US" dirty="0" err="1"/>
              <a:t>JLab</a:t>
            </a:r>
            <a:r>
              <a:rPr lang="en-US" dirty="0"/>
              <a:t>–MIT Academic Endpoint for </a:t>
            </a:r>
            <a:br>
              <a:rPr lang="en-US" dirty="0"/>
            </a:br>
            <a:r>
              <a:rPr lang="en-US" dirty="0"/>
              <a:t>AI-Enabled Nuclear Physics</a:t>
            </a:r>
            <a:br>
              <a:rPr lang="en-US" dirty="0"/>
            </a:br>
            <a:br>
              <a:rPr lang="en-US" sz="900" dirty="0"/>
            </a:br>
            <a:br>
              <a:rPr lang="en-US" sz="900" dirty="0"/>
            </a:br>
            <a:r>
              <a:rPr lang="en-US" sz="2400" i="1" dirty="0"/>
              <a:t>Phase I: connect one </a:t>
            </a:r>
            <a:r>
              <a:rPr lang="en-US" sz="2400" i="1" dirty="0" err="1"/>
              <a:t>JLab</a:t>
            </a:r>
            <a:r>
              <a:rPr lang="en-US" sz="2400" i="1" dirty="0"/>
              <a:t>/HPDF data path to MIT and demonstrate flagship AI workflow</a:t>
            </a:r>
            <a:br>
              <a:rPr lang="en-US" sz="900" dirty="0"/>
            </a:br>
            <a:br>
              <a:rPr lang="en-US" sz="900" dirty="0"/>
            </a:br>
            <a:r>
              <a:rPr lang="en-US" sz="2400" dirty="0"/>
              <a:t>[</a:t>
            </a:r>
            <a:r>
              <a:rPr lang="en-US" sz="2400" i="1" dirty="0"/>
              <a:t>14c Focus Area</a:t>
            </a:r>
            <a:r>
              <a:rPr lang="en-US" sz="2400" dirty="0"/>
              <a:t>]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173AF8-3688-031C-86DC-1D8F3EE1AFDA}"/>
              </a:ext>
            </a:extLst>
          </p:cNvPr>
          <p:cNvSpPr txBox="1"/>
          <p:nvPr/>
        </p:nvSpPr>
        <p:spPr>
          <a:xfrm>
            <a:off x="243708" y="4998461"/>
            <a:ext cx="86876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9-month project to establish a pilot MIT academic endpoint connected to </a:t>
            </a:r>
            <a:r>
              <a:rPr lang="en-US" sz="2400" dirty="0" err="1"/>
              <a:t>JLab</a:t>
            </a:r>
            <a:r>
              <a:rPr lang="en-US" sz="2400" dirty="0"/>
              <a:t>/HPDF workflows and demonstrate one end-to-end AI-enabled nuclear-physics workflow with measurable gains in speed, reproducibility, or scientific utility.</a:t>
            </a:r>
          </a:p>
        </p:txBody>
      </p:sp>
    </p:spTree>
    <p:extLst>
      <p:ext uri="{BB962C8B-B14F-4D97-AF65-F5344CB8AC3E}">
        <p14:creationId xmlns:p14="http://schemas.microsoft.com/office/powerpoint/2010/main" val="1196650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C605-66E3-F407-98E1-D5CAFA05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42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Workforce Development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F39BF7-D84B-53A0-63BB-EE54CD226A09}"/>
              </a:ext>
            </a:extLst>
          </p:cNvPr>
          <p:cNvSpPr txBox="1"/>
          <p:nvPr/>
        </p:nvSpPr>
        <p:spPr>
          <a:xfrm>
            <a:off x="409834" y="1516949"/>
            <a:ext cx="969109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Workforce goal - </a:t>
            </a:r>
            <a:r>
              <a:rPr lang="en-US" sz="2200" dirty="0"/>
              <a:t>Use Phase I to create a real training path linking: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MIT students and postdocs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JLab</a:t>
            </a:r>
            <a:r>
              <a:rPr lang="en-US" sz="2200" dirty="0"/>
              <a:t> HPDF/data experts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JLab</a:t>
            </a:r>
            <a:r>
              <a:rPr lang="en-US" sz="2200" dirty="0"/>
              <a:t> nuclear-physics scientists</a:t>
            </a:r>
            <a:br>
              <a:rPr lang="en-US" sz="2200" dirty="0"/>
            </a:br>
            <a:endParaRPr lang="en-US" sz="2200" dirty="0"/>
          </a:p>
          <a:p>
            <a:r>
              <a:rPr lang="en-US" sz="2200" b="1" dirty="0"/>
              <a:t>Phase I activities</a:t>
            </a:r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1–2 co-mentored trainees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hands-on work in AI-enabled NP workflows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exposure to data movement, reproducibility, and scientific validation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regular MIT–</a:t>
            </a:r>
            <a:r>
              <a:rPr lang="en-US" sz="2200" dirty="0" err="1"/>
              <a:t>JLab</a:t>
            </a:r>
            <a:r>
              <a:rPr lang="en-US" sz="2200" dirty="0"/>
              <a:t> technical collaboration</a:t>
            </a:r>
            <a:br>
              <a:rPr lang="en-US" sz="2200" dirty="0"/>
            </a:br>
            <a:endParaRPr lang="en-US" sz="2200" dirty="0"/>
          </a:p>
          <a:p>
            <a:r>
              <a:rPr lang="en-US" sz="2200" b="1" dirty="0"/>
              <a:t>Why this matters: </a:t>
            </a:r>
            <a:r>
              <a:rPr lang="en-US" sz="2200" dirty="0"/>
              <a:t>The endpoint is not only technical infrastructure. It is also the mechanism that makes </a:t>
            </a:r>
            <a:r>
              <a:rPr lang="en-US" sz="2200" dirty="0" err="1"/>
              <a:t>JLab</a:t>
            </a:r>
            <a:r>
              <a:rPr lang="en-US" sz="2200" dirty="0"/>
              <a:t>-connected work at MIT practical for trainees.</a:t>
            </a:r>
          </a:p>
        </p:txBody>
      </p:sp>
    </p:spTree>
    <p:extLst>
      <p:ext uri="{BB962C8B-B14F-4D97-AF65-F5344CB8AC3E}">
        <p14:creationId xmlns:p14="http://schemas.microsoft.com/office/powerpoint/2010/main" val="203257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F76F8-DE88-F460-5370-37D1EE3E5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AEC2B-C96C-B75D-4447-9C7D0D795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07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66E06-44A4-7AE3-9907-897067B48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F6052-6558-8F17-FC20-89B345FB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HPDF matters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38564-FB3C-9198-9726-34E166FCA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609" y="2240294"/>
            <a:ext cx="10515600" cy="4351338"/>
          </a:xfrm>
        </p:spPr>
        <p:txBody>
          <a:bodyPr>
            <a:normAutofit/>
          </a:bodyPr>
          <a:lstStyle/>
          <a:p>
            <a:r>
              <a:rPr lang="en-US" sz="2200" dirty="0"/>
              <a:t>HPDF is being built as a DOE Office of Science data facility for distributed, data-intensive science, led by </a:t>
            </a:r>
            <a:r>
              <a:rPr lang="en-US" sz="2200" dirty="0" err="1"/>
              <a:t>JLab</a:t>
            </a:r>
            <a:r>
              <a:rPr lang="en-US" sz="2200" dirty="0"/>
              <a:t> with Berkeley Lab as a partner. </a:t>
            </a:r>
          </a:p>
          <a:p>
            <a:endParaRPr lang="en-US" sz="2200" dirty="0"/>
          </a:p>
          <a:p>
            <a:r>
              <a:rPr lang="en-US" sz="2200" dirty="0"/>
              <a:t>It is intended to support integrated workflows across facilities, data resources, and users. </a:t>
            </a:r>
          </a:p>
          <a:p>
            <a:endParaRPr lang="en-US" sz="2200" dirty="0"/>
          </a:p>
          <a:p>
            <a:r>
              <a:rPr lang="en-US" sz="2200" dirty="0"/>
              <a:t>N-CORE aligns with that direction by testing one concrete university-linked workflow pattern around a </a:t>
            </a:r>
            <a:r>
              <a:rPr lang="en-US" sz="2200" dirty="0" err="1"/>
              <a:t>JLab</a:t>
            </a:r>
            <a:r>
              <a:rPr lang="en-US" sz="2200" dirty="0"/>
              <a:t> use case.  </a:t>
            </a:r>
          </a:p>
        </p:txBody>
      </p:sp>
    </p:spTree>
    <p:extLst>
      <p:ext uri="{BB962C8B-B14F-4D97-AF65-F5344CB8AC3E}">
        <p14:creationId xmlns:p14="http://schemas.microsoft.com/office/powerpoint/2010/main" val="3225476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9284E-9336-9453-36C5-33B514C7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F6D2F-33B4-C186-A10F-2EC1B6C5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node Vs. Connecting to the HPDF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8D31D-17FB-33AB-A07C-53A4F8627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1963847"/>
            <a:ext cx="11600121" cy="45290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/>
              <a:t>Connecting to HPDF gives access to </a:t>
            </a:r>
            <a:r>
              <a:rPr lang="en-US" sz="2400" b="1" dirty="0" err="1"/>
              <a:t>JLab</a:t>
            </a:r>
            <a:r>
              <a:rPr lang="en-US" sz="2400" b="1" dirty="0"/>
              <a:t> resources; </a:t>
            </a:r>
          </a:p>
          <a:p>
            <a:pPr>
              <a:buNone/>
            </a:pPr>
            <a:r>
              <a:rPr lang="en-US" sz="2400" b="1" dirty="0"/>
              <a:t>An MIT academic endpoint gives MIT a shared place to do </a:t>
            </a:r>
            <a:r>
              <a:rPr lang="en-US" sz="2400" b="1" dirty="0" err="1"/>
              <a:t>JLab</a:t>
            </a:r>
            <a:r>
              <a:rPr lang="en-US" sz="2400" b="1" dirty="0"/>
              <a:t>-connected work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shared environment for students and researchers</a:t>
            </a:r>
          </a:p>
          <a:p>
            <a:r>
              <a:rPr lang="en-US" sz="2400" dirty="0"/>
              <a:t>continuity across projects</a:t>
            </a:r>
          </a:p>
          <a:p>
            <a:r>
              <a:rPr lang="en-US" sz="2400" dirty="0"/>
              <a:t>reusable pattern for future workflows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Phase I MIT endpoint is a modest pilot environment, not a new center-scale infrastructure build</a:t>
            </a:r>
          </a:p>
        </p:txBody>
      </p:sp>
    </p:spTree>
    <p:extLst>
      <p:ext uri="{BB962C8B-B14F-4D97-AF65-F5344CB8AC3E}">
        <p14:creationId xmlns:p14="http://schemas.microsoft.com/office/powerpoint/2010/main" val="2405179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10EF9-0B6D-317F-C380-F906E7E64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1FC46-1D06-07A8-7997-A326B2F84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node Vs. Connecting to the HPDF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E6075-8660-6B45-84E4-2E8DDAC84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1995524"/>
            <a:ext cx="11109251" cy="2990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Simple framing</a:t>
            </a:r>
            <a:endParaRPr lang="en-US" sz="2200" dirty="0"/>
          </a:p>
          <a:p>
            <a:r>
              <a:rPr lang="en-US" sz="2200" dirty="0"/>
              <a:t>HPDF gives access to </a:t>
            </a:r>
            <a:r>
              <a:rPr lang="en-US" sz="2200" dirty="0" err="1"/>
              <a:t>JLab’s</a:t>
            </a:r>
            <a:r>
              <a:rPr lang="en-US" sz="2200" dirty="0"/>
              <a:t> data infrastructure.</a:t>
            </a:r>
          </a:p>
          <a:p>
            <a:r>
              <a:rPr lang="en-US" sz="2200" dirty="0"/>
              <a:t>The MIT endpoint gives MIT a real place to do the work.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Why that matters</a:t>
            </a:r>
            <a:endParaRPr lang="en-US" sz="2200" dirty="0"/>
          </a:p>
          <a:p>
            <a:r>
              <a:rPr lang="en-US" sz="2200" dirty="0"/>
              <a:t>This project is about making MIT talent easier for </a:t>
            </a:r>
            <a:r>
              <a:rPr lang="en-US" sz="2200" dirty="0" err="1"/>
              <a:t>JLab</a:t>
            </a:r>
            <a:r>
              <a:rPr lang="en-US" sz="2200" dirty="0"/>
              <a:t> to use, not only making </a:t>
            </a:r>
            <a:r>
              <a:rPr lang="en-US" sz="2200" dirty="0" err="1"/>
              <a:t>JLab</a:t>
            </a:r>
            <a:r>
              <a:rPr lang="en-US" sz="2200" dirty="0"/>
              <a:t> resources easier for MIT to access.</a:t>
            </a:r>
          </a:p>
        </p:txBody>
      </p:sp>
    </p:spTree>
    <p:extLst>
      <p:ext uri="{BB962C8B-B14F-4D97-AF65-F5344CB8AC3E}">
        <p14:creationId xmlns:p14="http://schemas.microsoft.com/office/powerpoint/2010/main" val="3647643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2821B-03D9-F48F-8F53-C34FD88F4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F3684-CC46-862D-64B3-E69858B7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assumptions are we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2BFBD-D4F6-6255-0A60-9F2AEDE7A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7011"/>
            <a:ext cx="10515600" cy="4351338"/>
          </a:xfrm>
        </p:spPr>
        <p:txBody>
          <a:bodyPr>
            <a:normAutofit/>
          </a:bodyPr>
          <a:lstStyle/>
          <a:p>
            <a:r>
              <a:rPr lang="en-US" sz="2200" dirty="0"/>
              <a:t>HPDF is a </a:t>
            </a:r>
            <a:r>
              <a:rPr lang="en-US" sz="2200" dirty="0" err="1"/>
              <a:t>JLab</a:t>
            </a:r>
            <a:r>
              <a:rPr lang="en-US" sz="2200" dirty="0"/>
              <a:t>-led distributed data facility project, but the exact mechanisms for an MIT “academic endpoint” are not prescribed publicly and would need to be designed with </a:t>
            </a:r>
            <a:r>
              <a:rPr lang="en-US" sz="2200" dirty="0" err="1"/>
              <a:t>JLab</a:t>
            </a:r>
            <a:r>
              <a:rPr lang="en-US" sz="2200" dirty="0"/>
              <a:t>/HPDF leadership.  </a:t>
            </a:r>
          </a:p>
          <a:p>
            <a:endParaRPr lang="en-US" sz="2200" dirty="0"/>
          </a:p>
          <a:p>
            <a:r>
              <a:rPr lang="en-US" sz="2200" dirty="0"/>
              <a:t>The MIT endpoint in Phase I is modest: it is a pilot environment, not a full HPDF spoke.</a:t>
            </a:r>
          </a:p>
          <a:p>
            <a:endParaRPr lang="en-US" sz="2200" dirty="0"/>
          </a:p>
          <a:p>
            <a:r>
              <a:rPr lang="en-US" sz="2200" dirty="0"/>
              <a:t>The flagship workflow should use approved </a:t>
            </a:r>
            <a:r>
              <a:rPr lang="en-US" sz="2200" dirty="0" err="1"/>
              <a:t>JLab</a:t>
            </a:r>
            <a:r>
              <a:rPr lang="en-US" sz="2200" dirty="0"/>
              <a:t> data products already suitable for a 9-month demonstration.</a:t>
            </a:r>
          </a:p>
        </p:txBody>
      </p:sp>
    </p:spTree>
    <p:extLst>
      <p:ext uri="{BB962C8B-B14F-4D97-AF65-F5344CB8AC3E}">
        <p14:creationId xmlns:p14="http://schemas.microsoft.com/office/powerpoint/2010/main" val="379508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1D12B-3665-38EB-829F-9947B02EC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8BA18-3308-BADC-FF04-4FC27122F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235" y="353674"/>
            <a:ext cx="8977527" cy="124121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N-CORE Team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43C5F6-D35F-2E49-7701-2EA002F7D511}"/>
              </a:ext>
            </a:extLst>
          </p:cNvPr>
          <p:cNvSpPr txBox="1"/>
          <p:nvPr/>
        </p:nvSpPr>
        <p:spPr>
          <a:xfrm>
            <a:off x="374002" y="2180493"/>
            <a:ext cx="1021076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200" b="1" dirty="0"/>
              <a:t>Lead institution:</a:t>
            </a:r>
            <a:r>
              <a:rPr lang="en-US" sz="2200" dirty="0"/>
              <a:t> MIT (Or Hen PI)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Partner institution:</a:t>
            </a:r>
            <a:r>
              <a:rPr lang="en-US" sz="2200" dirty="0"/>
              <a:t> Jefferson Lab</a:t>
            </a:r>
          </a:p>
          <a:p>
            <a:pPr marL="0" indent="0">
              <a:buNone/>
            </a:pPr>
            <a:endParaRPr lang="en-US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Ilya Baldin - HPDF technical Director (TBC)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Laura Biven - Chief Data Officer (TBC)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PI from the nuclear physics side (TBC)</a:t>
            </a:r>
          </a:p>
          <a:p>
            <a:endParaRPr lang="en-US" sz="2200" dirty="0"/>
          </a:p>
          <a:p>
            <a:r>
              <a:rPr lang="en-US" sz="2200" b="1" dirty="0"/>
              <a:t>Project structure</a:t>
            </a:r>
            <a:endParaRPr lang="en-US" sz="2200" dirty="0"/>
          </a:p>
          <a:p>
            <a:pPr lvl="1"/>
            <a:r>
              <a:rPr lang="en-US" sz="2200" b="1" dirty="0"/>
              <a:t>MIT:</a:t>
            </a:r>
            <a:r>
              <a:rPr lang="en-US" sz="2200" dirty="0"/>
              <a:t> endpoint, AI methods, workflow development, trainees</a:t>
            </a:r>
          </a:p>
          <a:p>
            <a:pPr lvl="1"/>
            <a:r>
              <a:rPr lang="en-US" sz="2200" b="1" dirty="0" err="1"/>
              <a:t>JLab</a:t>
            </a:r>
            <a:r>
              <a:rPr lang="en-US" sz="2200" b="1" dirty="0"/>
              <a:t> HPDF/data:</a:t>
            </a:r>
            <a:r>
              <a:rPr lang="en-US" sz="2200" dirty="0"/>
              <a:t> data path, architecture, governance</a:t>
            </a:r>
          </a:p>
          <a:p>
            <a:pPr lvl="1"/>
            <a:r>
              <a:rPr lang="en-US" sz="2200" b="1" dirty="0" err="1"/>
              <a:t>JLab</a:t>
            </a:r>
            <a:r>
              <a:rPr lang="en-US" sz="2200" b="1" dirty="0"/>
              <a:t> NP:</a:t>
            </a:r>
            <a:r>
              <a:rPr lang="en-US" sz="2200" dirty="0"/>
              <a:t> use-case selection, development, benchmark, science validation</a:t>
            </a:r>
          </a:p>
        </p:txBody>
      </p:sp>
    </p:spTree>
    <p:extLst>
      <p:ext uri="{BB962C8B-B14F-4D97-AF65-F5344CB8AC3E}">
        <p14:creationId xmlns:p14="http://schemas.microsoft.com/office/powerpoint/2010/main" val="411754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8CB52-0F8F-B10F-484E-D72852D09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591"/>
            <a:ext cx="10515600" cy="903767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F614B-C7E2-3A39-B4AE-9F2A1EEB5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76" y="1548456"/>
            <a:ext cx="11706445" cy="5011831"/>
          </a:xfrm>
        </p:spPr>
        <p:txBody>
          <a:bodyPr numCol="1" spcCol="365760"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u="sng" dirty="0"/>
              <a:t>Phase-I will do three things:</a:t>
            </a:r>
          </a:p>
          <a:p>
            <a:pPr marL="0" indent="0">
              <a:buNone/>
            </a:pPr>
            <a:endParaRPr lang="en-US" sz="1300" dirty="0"/>
          </a:p>
          <a:p>
            <a:pPr lvl="1"/>
            <a:r>
              <a:rPr lang="en-US" sz="3200" b="1" dirty="0"/>
              <a:t>Build an MIT academic endpoint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   Shared compute, storage, software, access control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b="1" dirty="0"/>
              <a:t>Create one secure </a:t>
            </a:r>
            <a:r>
              <a:rPr lang="en-US" sz="3200" b="1" dirty="0" err="1"/>
              <a:t>JLab</a:t>
            </a:r>
            <a:r>
              <a:rPr lang="en-US" sz="3200" b="1" dirty="0"/>
              <a:t>/HPDF data path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   Approved dataset, defined access, governance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r>
              <a:rPr lang="en-US" sz="3200" b="1" dirty="0"/>
              <a:t>Demonstrate one flagship AI workflow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   Run one real NP task and benchmark against baseline</a:t>
            </a:r>
            <a:br>
              <a:rPr lang="en-US" sz="3600" dirty="0"/>
            </a:br>
            <a:endParaRPr lang="en-US" sz="3600" dirty="0"/>
          </a:p>
          <a:p>
            <a:pPr marL="457200" lvl="1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b="1" dirty="0"/>
              <a:t>Deliverable: </a:t>
            </a:r>
            <a:r>
              <a:rPr lang="en-US" sz="3600" dirty="0"/>
              <a:t>One working endpoint + one working data path + one validated workflow</a:t>
            </a:r>
          </a:p>
        </p:txBody>
      </p:sp>
    </p:spTree>
    <p:extLst>
      <p:ext uri="{BB962C8B-B14F-4D97-AF65-F5344CB8AC3E}">
        <p14:creationId xmlns:p14="http://schemas.microsoft.com/office/powerpoint/2010/main" val="336599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F5B25-51CD-B4B6-4E53-DA93AAE91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EA454-B7DD-30FE-2F03-41A6AFADD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86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HPDF Academic Node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15990-4765-F19E-249B-A75287203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4" y="1488558"/>
            <a:ext cx="11598112" cy="53694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200" dirty="0"/>
              <a:t>An MIT academic endpoint is a small, persistent MIT-side environment designed to participate in a </a:t>
            </a:r>
            <a:r>
              <a:rPr lang="en-US" sz="2200" dirty="0" err="1"/>
              <a:t>JLab</a:t>
            </a:r>
            <a:r>
              <a:rPr lang="en-US" sz="2200" dirty="0"/>
              <a:t> workflow.</a:t>
            </a:r>
            <a:br>
              <a:rPr lang="en-US" sz="2200" dirty="0"/>
            </a:br>
            <a:endParaRPr lang="en-US" sz="800" dirty="0"/>
          </a:p>
          <a:p>
            <a:pPr marL="0" indent="0">
              <a:buNone/>
            </a:pPr>
            <a:r>
              <a:rPr lang="en-US" sz="2200" b="1" dirty="0"/>
              <a:t>Physically / practically, it means:</a:t>
            </a:r>
            <a:endParaRPr lang="en-US" sz="2200" dirty="0"/>
          </a:p>
          <a:p>
            <a:pPr lvl="1"/>
            <a:r>
              <a:rPr lang="en-US" sz="1800" dirty="0"/>
              <a:t>MIT compute for model development and inference</a:t>
            </a:r>
          </a:p>
          <a:p>
            <a:pPr lvl="1"/>
            <a:r>
              <a:rPr lang="en-US" sz="1800" dirty="0"/>
              <a:t>MIT storage for approved </a:t>
            </a:r>
            <a:r>
              <a:rPr lang="en-US" sz="1800" dirty="0" err="1"/>
              <a:t>JLab</a:t>
            </a:r>
            <a:r>
              <a:rPr lang="en-US" sz="1800" dirty="0"/>
              <a:t> data products or subsets</a:t>
            </a:r>
          </a:p>
          <a:p>
            <a:pPr lvl="1"/>
            <a:r>
              <a:rPr lang="en-US" sz="1800" dirty="0"/>
              <a:t>shared software environment for students and researchers</a:t>
            </a:r>
          </a:p>
          <a:p>
            <a:pPr lvl="1"/>
            <a:r>
              <a:rPr lang="en-US" sz="1800" dirty="0"/>
              <a:t>identity / access control</a:t>
            </a:r>
          </a:p>
          <a:p>
            <a:pPr lvl="1"/>
            <a:r>
              <a:rPr lang="en-US" sz="1800" dirty="0"/>
              <a:t>logging and reproducible execution</a:t>
            </a:r>
          </a:p>
          <a:p>
            <a:pPr marL="457200" lvl="1" indent="0">
              <a:buNone/>
            </a:pPr>
            <a:r>
              <a:rPr lang="en-US" sz="2000" dirty="0">
                <a:sym typeface="Wingdings" pitchFamily="2" charset="2"/>
              </a:rPr>
              <a:t> </a:t>
            </a:r>
            <a:r>
              <a:rPr lang="en-US" sz="2000" dirty="0"/>
              <a:t>The MIT endpoint is a modest pilot environment, not a new center-scale infrastructure build</a:t>
            </a:r>
            <a:br>
              <a:rPr lang="en-US" sz="2200" dirty="0"/>
            </a:br>
            <a:endParaRPr lang="en-US" sz="800" dirty="0"/>
          </a:p>
          <a:p>
            <a:pPr marL="0" indent="0">
              <a:buNone/>
            </a:pPr>
            <a:r>
              <a:rPr lang="en-US" sz="2200" b="1" dirty="0"/>
              <a:t>It is not:</a:t>
            </a:r>
            <a:endParaRPr lang="en-US" sz="2200" dirty="0"/>
          </a:p>
          <a:p>
            <a:pPr lvl="1"/>
            <a:r>
              <a:rPr lang="en-US" sz="1800" dirty="0"/>
              <a:t>a major hardware center</a:t>
            </a:r>
          </a:p>
          <a:p>
            <a:pPr lvl="1"/>
            <a:r>
              <a:rPr lang="en-US" sz="1800" dirty="0"/>
              <a:t>a replacement for HPDF</a:t>
            </a:r>
          </a:p>
          <a:p>
            <a:pPr lvl="1"/>
            <a:r>
              <a:rPr lang="en-US" sz="1800" dirty="0"/>
              <a:t>just VPN access</a:t>
            </a:r>
            <a:br>
              <a:rPr lang="en-US" sz="2200" dirty="0"/>
            </a:br>
            <a:endParaRPr lang="en-US" sz="800" dirty="0"/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200" b="1" dirty="0"/>
              <a:t>Why it matters:</a:t>
            </a:r>
            <a:r>
              <a:rPr lang="en-US" sz="2200" dirty="0"/>
              <a:t> it gives MIT a standing, shared place to contribute to </a:t>
            </a:r>
            <a:r>
              <a:rPr lang="en-US" sz="2200" dirty="0" err="1"/>
              <a:t>JLab</a:t>
            </a:r>
            <a:r>
              <a:rPr lang="en-US" sz="2200" dirty="0"/>
              <a:t> workflows.</a:t>
            </a:r>
          </a:p>
        </p:txBody>
      </p:sp>
    </p:spTree>
    <p:extLst>
      <p:ext uri="{BB962C8B-B14F-4D97-AF65-F5344CB8AC3E}">
        <p14:creationId xmlns:p14="http://schemas.microsoft.com/office/powerpoint/2010/main" val="385589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E61B0-1ACB-11E5-1B3F-2F34CC80E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BD6D0-9E64-20BA-F4D4-9C567B43D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80" y="2029836"/>
            <a:ext cx="10630439" cy="4328106"/>
          </a:xfrm>
        </p:spPr>
        <p:txBody>
          <a:bodyPr numCol="2" spcCol="182880">
            <a:noAutofit/>
          </a:bodyPr>
          <a:lstStyle/>
          <a:p>
            <a:pPr marL="0" indent="0">
              <a:buNone/>
            </a:pPr>
            <a:r>
              <a:rPr lang="en-US" sz="2200" b="1" dirty="0"/>
              <a:t>Candidate examples</a:t>
            </a:r>
            <a:endParaRPr lang="en-US" sz="2200" dirty="0"/>
          </a:p>
          <a:p>
            <a:r>
              <a:rPr lang="en-US" sz="2200" dirty="0"/>
              <a:t>AI-assisted calibration</a:t>
            </a:r>
          </a:p>
          <a:p>
            <a:r>
              <a:rPr lang="en-US" sz="2200" dirty="0"/>
              <a:t>AI-assisted reconstruction</a:t>
            </a:r>
          </a:p>
          <a:p>
            <a:r>
              <a:rPr lang="en-US" sz="2200" dirty="0"/>
              <a:t>classification / data-quality workflow</a:t>
            </a:r>
          </a:p>
          <a:p>
            <a:r>
              <a:rPr lang="en-US" sz="2200" dirty="0"/>
              <a:t>uncertainty-aware analysis / inference on a selected dataset</a:t>
            </a:r>
            <a:br>
              <a:rPr lang="en-US" sz="2200" dirty="0"/>
            </a:br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Phase I requirement</a:t>
            </a:r>
            <a:endParaRPr lang="en-US" sz="2200" dirty="0"/>
          </a:p>
          <a:p>
            <a:r>
              <a:rPr lang="en-US" sz="2200" dirty="0"/>
              <a:t>The workflow must:</a:t>
            </a:r>
          </a:p>
          <a:p>
            <a:r>
              <a:rPr lang="en-US" sz="2200" dirty="0"/>
              <a:t>use an existing </a:t>
            </a:r>
            <a:r>
              <a:rPr lang="en-US" sz="2200" dirty="0" err="1"/>
              <a:t>JLab</a:t>
            </a:r>
            <a:r>
              <a:rPr lang="en-US" sz="2200" dirty="0"/>
              <a:t> dataset or data product</a:t>
            </a:r>
          </a:p>
          <a:p>
            <a:r>
              <a:rPr lang="en-US" sz="2200" dirty="0"/>
              <a:t>be feasible in 9 months</a:t>
            </a:r>
          </a:p>
          <a:p>
            <a:r>
              <a:rPr lang="en-US" sz="2200" dirty="0"/>
              <a:t>be benchmarkable against current practice</a:t>
            </a:r>
          </a:p>
          <a:p>
            <a:r>
              <a:rPr lang="en-US" sz="2200" dirty="0"/>
              <a:t>involve both </a:t>
            </a:r>
            <a:r>
              <a:rPr lang="en-US" sz="2200" dirty="0" err="1"/>
              <a:t>JLab</a:t>
            </a:r>
            <a:r>
              <a:rPr lang="en-US" sz="2200" dirty="0"/>
              <a:t> NP expertise and MIT AI development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F0C521-7D71-F0EA-54EA-BCE4C624960D}"/>
              </a:ext>
            </a:extLst>
          </p:cNvPr>
          <p:cNvSpPr txBox="1">
            <a:spLocks/>
          </p:cNvSpPr>
          <p:nvPr/>
        </p:nvSpPr>
        <p:spPr>
          <a:xfrm>
            <a:off x="331726" y="500058"/>
            <a:ext cx="11399527" cy="1211784"/>
          </a:xfrm>
          <a:prstGeom prst="rect">
            <a:avLst/>
          </a:prstGeom>
        </p:spPr>
        <p:txBody>
          <a:bodyPr vert="horz" lIns="91440" tIns="45720" rIns="91440" bIns="45720" numCol="1" spcCol="18288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/>
              <a:t>Use case: </a:t>
            </a:r>
            <a:r>
              <a:rPr lang="en-US" sz="3200" dirty="0"/>
              <a:t>One high-value </a:t>
            </a:r>
            <a:r>
              <a:rPr lang="en-US" sz="3200" dirty="0" err="1"/>
              <a:t>JLab</a:t>
            </a:r>
            <a:r>
              <a:rPr lang="en-US" sz="3200" dirty="0"/>
              <a:t> nuclear-physics workflow that is currently slow, fragmented, or labor-intensive.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AAB132-E20A-1D3F-1106-B7CBF06D748D}"/>
              </a:ext>
            </a:extLst>
          </p:cNvPr>
          <p:cNvSpPr txBox="1"/>
          <p:nvPr/>
        </p:nvSpPr>
        <p:spPr>
          <a:xfrm>
            <a:off x="331726" y="5973221"/>
            <a:ext cx="115848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200" b="1" dirty="0"/>
              <a:t>Phase-I will choose one existing </a:t>
            </a:r>
            <a:r>
              <a:rPr lang="en-US" sz="2200" b="1" dirty="0" err="1"/>
              <a:t>JLab</a:t>
            </a:r>
            <a:r>
              <a:rPr lang="en-US" sz="2200" b="1" dirty="0"/>
              <a:t> dataset and one bottleneck task that is scientifically meaningful, feasible in 9 months, and benchmarkable against current practice.</a:t>
            </a:r>
          </a:p>
        </p:txBody>
      </p:sp>
    </p:spTree>
    <p:extLst>
      <p:ext uri="{BB962C8B-B14F-4D97-AF65-F5344CB8AC3E}">
        <p14:creationId xmlns:p14="http://schemas.microsoft.com/office/powerpoint/2010/main" val="8961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408BD-4117-F9B2-C07F-1C2C73ADB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CAC1D-9933-7597-7EF1-BCB1C965E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726" y="2029836"/>
            <a:ext cx="11640534" cy="4328106"/>
          </a:xfrm>
        </p:spPr>
        <p:txBody>
          <a:bodyPr numCol="1" spcCol="182880">
            <a:noAutofit/>
          </a:bodyPr>
          <a:lstStyle/>
          <a:p>
            <a:pPr marL="0" indent="0">
              <a:buNone/>
            </a:pPr>
            <a:r>
              <a:rPr lang="en-US" sz="2200" dirty="0" err="1"/>
              <a:t>JLab</a:t>
            </a:r>
            <a:r>
              <a:rPr lang="en-US" sz="2200" dirty="0"/>
              <a:t> dataset / data product:</a:t>
            </a:r>
          </a:p>
          <a:p>
            <a:pPr lvl="1"/>
            <a:r>
              <a:rPr lang="en-US" sz="2200" dirty="0"/>
              <a:t>approved </a:t>
            </a:r>
            <a:r>
              <a:rPr lang="en-US" sz="2200" dirty="0" err="1"/>
              <a:t>JLab</a:t>
            </a:r>
            <a:r>
              <a:rPr lang="en-US" sz="2200" dirty="0"/>
              <a:t>/HPDF-to-MIT data path</a:t>
            </a:r>
          </a:p>
          <a:p>
            <a:pPr lvl="1"/>
            <a:r>
              <a:rPr lang="en-US" sz="2200" dirty="0"/>
              <a:t>MIT academic endpoint</a:t>
            </a:r>
          </a:p>
          <a:p>
            <a:pPr lvl="1"/>
            <a:r>
              <a:rPr lang="en-US" sz="2200" dirty="0"/>
              <a:t>AI model development / training / inference</a:t>
            </a:r>
          </a:p>
          <a:p>
            <a:pPr lvl="1"/>
            <a:r>
              <a:rPr lang="en-US" sz="2200" dirty="0"/>
              <a:t>scientific output</a:t>
            </a:r>
          </a:p>
          <a:p>
            <a:pPr lvl="1"/>
            <a:r>
              <a:rPr lang="en-US" sz="2200" dirty="0"/>
              <a:t>validation against current </a:t>
            </a:r>
            <a:r>
              <a:rPr lang="en-US" sz="2200" dirty="0" err="1"/>
              <a:t>JLab</a:t>
            </a:r>
            <a:r>
              <a:rPr lang="en-US" sz="2200" dirty="0"/>
              <a:t> workflow</a:t>
            </a: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r>
              <a:rPr lang="en-US" sz="2200" dirty="0"/>
              <a:t>Three essential pieces:</a:t>
            </a:r>
          </a:p>
          <a:p>
            <a:pPr lvl="1"/>
            <a:r>
              <a:rPr lang="en-US" sz="2200" b="1" dirty="0" err="1"/>
              <a:t>JLab</a:t>
            </a:r>
            <a:r>
              <a:rPr lang="en-US" sz="2200" b="1" dirty="0"/>
              <a:t> HPDF/data side:</a:t>
            </a:r>
            <a:r>
              <a:rPr lang="en-US" sz="2200" dirty="0"/>
              <a:t> Develop approved data path</a:t>
            </a:r>
          </a:p>
          <a:p>
            <a:pPr lvl="1"/>
            <a:r>
              <a:rPr lang="en-US" sz="2200" b="1" dirty="0"/>
              <a:t>MIT &amp; </a:t>
            </a:r>
            <a:r>
              <a:rPr lang="en-US" sz="2200" b="1" dirty="0" err="1"/>
              <a:t>JLab</a:t>
            </a:r>
            <a:r>
              <a:rPr lang="en-US" sz="2200" b="1" dirty="0"/>
              <a:t>-NP side:</a:t>
            </a:r>
            <a:r>
              <a:rPr lang="en-US" sz="2200" dirty="0"/>
              <a:t> develop and run the AI workflows, validate scientific output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A94A59-9A95-4F47-86EE-59AF7035F053}"/>
              </a:ext>
            </a:extLst>
          </p:cNvPr>
          <p:cNvSpPr txBox="1">
            <a:spLocks/>
          </p:cNvSpPr>
          <p:nvPr/>
        </p:nvSpPr>
        <p:spPr>
          <a:xfrm>
            <a:off x="331726" y="500058"/>
            <a:ext cx="11399527" cy="1211784"/>
          </a:xfrm>
          <a:prstGeom prst="rect">
            <a:avLst/>
          </a:prstGeom>
        </p:spPr>
        <p:txBody>
          <a:bodyPr vert="horz" lIns="91440" tIns="45720" rIns="91440" bIns="45720" numCol="1" spcCol="18288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/>
              <a:t>Phase I Pipeline</a:t>
            </a:r>
          </a:p>
        </p:txBody>
      </p:sp>
    </p:spTree>
    <p:extLst>
      <p:ext uri="{BB962C8B-B14F-4D97-AF65-F5344CB8AC3E}">
        <p14:creationId xmlns:p14="http://schemas.microsoft.com/office/powerpoint/2010/main" val="80235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CD53B-FB15-62EE-3E56-B9CA8AAB1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0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9-months work plan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C2E797D-07E3-882B-1C17-0D27120BA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1360967"/>
            <a:ext cx="11632019" cy="5369442"/>
          </a:xfrm>
        </p:spPr>
        <p:txBody>
          <a:bodyPr numCol="2" spcCol="182880"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b="1" dirty="0"/>
              <a:t>Months 0–2:</a:t>
            </a:r>
            <a:endParaRPr lang="en-US" sz="2200" dirty="0"/>
          </a:p>
          <a:p>
            <a:pPr lvl="1"/>
            <a:r>
              <a:rPr lang="en-US" sz="2200" dirty="0"/>
              <a:t>define data-use rules and success metrics</a:t>
            </a:r>
          </a:p>
          <a:p>
            <a:pPr lvl="1"/>
            <a:r>
              <a:rPr lang="en-US" sz="2200" dirty="0"/>
              <a:t>stand up MIT endpoint</a:t>
            </a:r>
          </a:p>
          <a:p>
            <a:pPr lvl="1"/>
            <a:r>
              <a:rPr lang="en-US" sz="2200" dirty="0"/>
              <a:t>define HPDF/data connection plan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Months 2–4:</a:t>
            </a:r>
            <a:endParaRPr lang="en-US" sz="2200" dirty="0"/>
          </a:p>
          <a:p>
            <a:pPr lvl="1"/>
            <a:r>
              <a:rPr lang="en-US" sz="2200" dirty="0"/>
              <a:t>enable approved data transfer / mirrored access</a:t>
            </a:r>
          </a:p>
          <a:p>
            <a:pPr lvl="1"/>
            <a:r>
              <a:rPr lang="en-US" sz="2200" dirty="0"/>
              <a:t>load first approved data products at MIT</a:t>
            </a:r>
          </a:p>
          <a:p>
            <a:pPr lvl="1"/>
            <a:r>
              <a:rPr lang="en-US" sz="2200" dirty="0"/>
              <a:t>set up common software / container environment</a:t>
            </a:r>
          </a:p>
          <a:p>
            <a:pPr lvl="1"/>
            <a:r>
              <a:rPr lang="en-US" sz="2200" dirty="0"/>
              <a:t>establish baseline workflow benchmark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Months 4–6:</a:t>
            </a:r>
            <a:endParaRPr lang="en-US" sz="2200" dirty="0"/>
          </a:p>
          <a:p>
            <a:pPr lvl="1"/>
            <a:r>
              <a:rPr lang="en-US" sz="2200" dirty="0"/>
              <a:t>implement AI-enabled method for the chosen task</a:t>
            </a:r>
          </a:p>
          <a:p>
            <a:pPr lvl="1"/>
            <a:r>
              <a:rPr lang="en-US" sz="2200" dirty="0"/>
              <a:t>run first end-to-end tests</a:t>
            </a:r>
          </a:p>
          <a:p>
            <a:pPr lvl="1"/>
            <a:r>
              <a:rPr lang="en-US" sz="2200" dirty="0"/>
              <a:t>compare initial outputs to baseline</a:t>
            </a:r>
          </a:p>
          <a:p>
            <a:pPr lvl="1"/>
            <a:r>
              <a:rPr lang="en-US" sz="2200" dirty="0"/>
              <a:t>refine interfaces across MIT, HPDF/data, and NP teams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Months 6–8:</a:t>
            </a:r>
            <a:endParaRPr lang="en-US" sz="2200" dirty="0"/>
          </a:p>
          <a:p>
            <a:pPr lvl="1"/>
            <a:r>
              <a:rPr lang="en-US" sz="2200" dirty="0"/>
              <a:t>iterate on model and workflow</a:t>
            </a:r>
          </a:p>
          <a:p>
            <a:pPr lvl="1"/>
            <a:r>
              <a:rPr lang="en-US" sz="2200" dirty="0"/>
              <a:t>validate with </a:t>
            </a:r>
            <a:r>
              <a:rPr lang="en-US" sz="2200" dirty="0" err="1"/>
              <a:t>JLab</a:t>
            </a:r>
            <a:r>
              <a:rPr lang="en-US" sz="2200" dirty="0"/>
              <a:t> NP experts</a:t>
            </a:r>
          </a:p>
          <a:p>
            <a:pPr lvl="1"/>
            <a:r>
              <a:rPr lang="en-US" sz="2200" dirty="0"/>
              <a:t>test reproducibility and usability</a:t>
            </a:r>
          </a:p>
          <a:p>
            <a:pPr lvl="1"/>
            <a:r>
              <a:rPr lang="en-US" sz="2200" dirty="0"/>
              <a:t>document what is needed to generalize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Month 9:</a:t>
            </a:r>
            <a:endParaRPr lang="en-US" sz="2200" dirty="0"/>
          </a:p>
          <a:p>
            <a:pPr lvl="1"/>
            <a:r>
              <a:rPr lang="en-US" sz="2200" dirty="0"/>
              <a:t>deliver working endpoint + data path + flagship workflow</a:t>
            </a:r>
          </a:p>
          <a:p>
            <a:pPr lvl="1"/>
            <a:r>
              <a:rPr lang="en-US" sz="2200" dirty="0"/>
              <a:t>show benchmark results</a:t>
            </a:r>
          </a:p>
          <a:p>
            <a:pPr lvl="1"/>
            <a:r>
              <a:rPr lang="en-US" sz="2200" dirty="0"/>
              <a:t>define Phase II scale-up path</a:t>
            </a:r>
          </a:p>
        </p:txBody>
      </p:sp>
    </p:spTree>
    <p:extLst>
      <p:ext uri="{BB962C8B-B14F-4D97-AF65-F5344CB8AC3E}">
        <p14:creationId xmlns:p14="http://schemas.microsoft.com/office/powerpoint/2010/main" val="1075906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95D61-7CBB-076B-E3D4-491676620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1F0D8-3126-5BFA-F6A7-333B040A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04"/>
            <a:ext cx="10515600" cy="1059749"/>
          </a:xfrm>
        </p:spPr>
        <p:txBody>
          <a:bodyPr/>
          <a:lstStyle/>
          <a:p>
            <a:pPr algn="ctr"/>
            <a:r>
              <a:rPr lang="en-US" dirty="0"/>
              <a:t>9-months deliverables &amp; metrics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12633D-EE3D-2863-2DB3-7D6217154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59" y="1190845"/>
            <a:ext cx="11717079" cy="7549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200" b="1" dirty="0"/>
              <a:t>Primary deliverable: </a:t>
            </a:r>
            <a:r>
              <a:rPr lang="en-US" sz="2200" dirty="0"/>
              <a:t>A functioning MIT academic endpoint connected to a </a:t>
            </a:r>
            <a:r>
              <a:rPr lang="en-US" sz="2200" dirty="0" err="1"/>
              <a:t>JLab</a:t>
            </a:r>
            <a:r>
              <a:rPr lang="en-US" sz="2200" dirty="0"/>
              <a:t>/HPDF-enabled data path and used to execute one end-to-end AI-enabled nuclear-physics workflow.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9475961-20DC-2E3A-CEF4-608B5177F45D}"/>
              </a:ext>
            </a:extLst>
          </p:cNvPr>
          <p:cNvSpPr txBox="1">
            <a:spLocks/>
          </p:cNvSpPr>
          <p:nvPr/>
        </p:nvSpPr>
        <p:spPr>
          <a:xfrm>
            <a:off x="237458" y="2123003"/>
            <a:ext cx="11717079" cy="5475767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b="1" dirty="0"/>
              <a:t>Concrete deliverables</a:t>
            </a:r>
            <a:endParaRPr lang="en-US" sz="2200" dirty="0"/>
          </a:p>
          <a:p>
            <a:pPr lvl="1"/>
            <a:r>
              <a:rPr lang="en-US" sz="2200" dirty="0"/>
              <a:t>MIT endpoint stood up and operational</a:t>
            </a:r>
          </a:p>
          <a:p>
            <a:pPr lvl="1"/>
            <a:r>
              <a:rPr lang="en-US" sz="2200" dirty="0"/>
              <a:t>one approved </a:t>
            </a:r>
            <a:r>
              <a:rPr lang="en-US" sz="2200" dirty="0" err="1"/>
              <a:t>JLab</a:t>
            </a:r>
            <a:r>
              <a:rPr lang="en-US" sz="2200" dirty="0"/>
              <a:t>/HPDF-to-MIT data path in place</a:t>
            </a:r>
          </a:p>
          <a:p>
            <a:pPr lvl="1"/>
            <a:r>
              <a:rPr lang="en-US" sz="2200" dirty="0"/>
              <a:t>one flagship workflow demonstrated end-to-end</a:t>
            </a:r>
          </a:p>
          <a:p>
            <a:pPr lvl="1"/>
            <a:r>
              <a:rPr lang="en-US" sz="2200" dirty="0"/>
              <a:t>validated scientific output reviewed with </a:t>
            </a:r>
            <a:r>
              <a:rPr lang="en-US" sz="2200" dirty="0" err="1"/>
              <a:t>JLab</a:t>
            </a:r>
            <a:endParaRPr lang="en-US" sz="2200" dirty="0"/>
          </a:p>
          <a:p>
            <a:pPr lvl="1"/>
            <a:r>
              <a:rPr lang="en-US" sz="2200" dirty="0"/>
              <a:t>Phase II scale-up plan</a:t>
            </a:r>
          </a:p>
          <a:p>
            <a:pPr lvl="1"/>
            <a:endParaRPr lang="en-US" sz="8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b="1" dirty="0"/>
              <a:t>Metrics</a:t>
            </a:r>
            <a:endParaRPr lang="en-US" sz="2200" dirty="0"/>
          </a:p>
          <a:p>
            <a:pPr lvl="1"/>
            <a:r>
              <a:rPr lang="en-US" sz="2200" b="1" dirty="0"/>
              <a:t>Turnaround time:</a:t>
            </a:r>
            <a:r>
              <a:rPr lang="en-US" sz="2200" dirty="0"/>
              <a:t> faster path from data to scientific output</a:t>
            </a:r>
          </a:p>
          <a:p>
            <a:pPr lvl="1"/>
            <a:r>
              <a:rPr lang="en-US" sz="2200" b="1" dirty="0"/>
              <a:t>Reproducibility:</a:t>
            </a:r>
            <a:r>
              <a:rPr lang="en-US" sz="2200" dirty="0"/>
              <a:t> rerunnable workflow with consistent results</a:t>
            </a:r>
          </a:p>
          <a:p>
            <a:pPr lvl="1"/>
            <a:r>
              <a:rPr lang="en-US" sz="2200" b="1" dirty="0"/>
              <a:t>Scientific utility:</a:t>
            </a:r>
            <a:r>
              <a:rPr lang="en-US" sz="2200" dirty="0"/>
              <a:t> improvement in calibration, reconstruction, classification, or inference</a:t>
            </a:r>
          </a:p>
          <a:p>
            <a:pPr lvl="1"/>
            <a:r>
              <a:rPr lang="en-US" sz="2200" b="1" dirty="0"/>
              <a:t>Operational success:</a:t>
            </a:r>
            <a:r>
              <a:rPr lang="en-US" sz="2200" dirty="0"/>
              <a:t> endpoint and data path work reliably</a:t>
            </a:r>
          </a:p>
          <a:p>
            <a:pPr lvl="1"/>
            <a:r>
              <a:rPr lang="en-US" sz="2200" b="1" dirty="0"/>
              <a:t>Expansion potential:</a:t>
            </a:r>
            <a:r>
              <a:rPr lang="en-US" sz="2200" dirty="0"/>
              <a:t> clear path for additional workflows in Phase II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F464EA-92E3-46FA-4E19-49B7FD3F979E}"/>
              </a:ext>
            </a:extLst>
          </p:cNvPr>
          <p:cNvSpPr txBox="1"/>
          <p:nvPr/>
        </p:nvSpPr>
        <p:spPr>
          <a:xfrm>
            <a:off x="-1774" y="6273225"/>
            <a:ext cx="96242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/>
              <a:t>*Initial candidate use cases include AI-assisted calibration, reconstruction, or uncertainty-aware inference on an existing </a:t>
            </a:r>
            <a:r>
              <a:rPr lang="en-US" sz="1600" dirty="0" err="1"/>
              <a:t>JLab</a:t>
            </a:r>
            <a:r>
              <a:rPr lang="en-US" sz="1600" dirty="0"/>
              <a:t> dataset; the final choice will be driven by scientific value and 9-month feasibility</a:t>
            </a:r>
          </a:p>
        </p:txBody>
      </p:sp>
    </p:spTree>
    <p:extLst>
      <p:ext uri="{BB962C8B-B14F-4D97-AF65-F5344CB8AC3E}">
        <p14:creationId xmlns:p14="http://schemas.microsoft.com/office/powerpoint/2010/main" val="1773271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C5D6F-DA8A-DF32-736A-13F30A9CD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0894F-5D4A-0476-565F-6E44CBEA8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59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Why Now?  Why 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F3570-3419-4FEF-FF93-E478E85D5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285" y="1871330"/>
            <a:ext cx="10966515" cy="47514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Why now:</a:t>
            </a:r>
          </a:p>
          <a:p>
            <a:pPr lvl="1"/>
            <a:r>
              <a:rPr lang="en-US" sz="2200" dirty="0"/>
              <a:t>HPDF creates a new opportunity for distributed, data-intensive workflows</a:t>
            </a:r>
          </a:p>
          <a:p>
            <a:pPr lvl="1"/>
            <a:r>
              <a:rPr lang="en-US" sz="2200" dirty="0"/>
              <a:t>MIT has AI talent and trainees ready to engage</a:t>
            </a:r>
          </a:p>
          <a:p>
            <a:pPr lvl="1"/>
            <a:r>
              <a:rPr lang="en-US" sz="2200" dirty="0"/>
              <a:t>Phase I can test a practical </a:t>
            </a:r>
            <a:r>
              <a:rPr lang="en-US" sz="2200" dirty="0" err="1"/>
              <a:t>JLab</a:t>
            </a:r>
            <a:r>
              <a:rPr lang="en-US" sz="2200" dirty="0"/>
              <a:t>–MIT model in 9 months</a:t>
            </a:r>
            <a:br>
              <a:rPr lang="en-US" sz="2200" dirty="0"/>
            </a:br>
            <a:endParaRPr lang="en-US" sz="2200" dirty="0"/>
          </a:p>
          <a:p>
            <a:pPr marL="0" indent="0">
              <a:buNone/>
            </a:pPr>
            <a:r>
              <a:rPr lang="en-US" sz="2200" dirty="0"/>
              <a:t>Why AI:</a:t>
            </a:r>
          </a:p>
          <a:p>
            <a:pPr lvl="1"/>
            <a:r>
              <a:rPr lang="en-US" sz="2200" dirty="0"/>
              <a:t>automate calibration / reconstruction / classification</a:t>
            </a:r>
          </a:p>
          <a:p>
            <a:pPr lvl="1"/>
            <a:r>
              <a:rPr lang="en-US" sz="2200" dirty="0"/>
              <a:t>support uncertainty-aware analysis</a:t>
            </a:r>
          </a:p>
          <a:p>
            <a:pPr lvl="1"/>
            <a:r>
              <a:rPr lang="en-US" sz="2200" dirty="0"/>
              <a:t>shorten time from data to scientific output</a:t>
            </a:r>
          </a:p>
          <a:p>
            <a:pPr lvl="1"/>
            <a:r>
              <a:rPr lang="en-US" sz="2200" dirty="0"/>
              <a:t>improve reproducibility</a:t>
            </a:r>
          </a:p>
        </p:txBody>
      </p:sp>
    </p:spTree>
    <p:extLst>
      <p:ext uri="{BB962C8B-B14F-4D97-AF65-F5344CB8AC3E}">
        <p14:creationId xmlns:p14="http://schemas.microsoft.com/office/powerpoint/2010/main" val="1743937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1181</Words>
  <Application>Microsoft Macintosh PowerPoint</Application>
  <PresentationFormat>Widescreen</PresentationFormat>
  <Paragraphs>168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Office Theme</vt:lpstr>
      <vt:lpstr>N-CORE: A JLab–MIT Academic Endpoint for  AI-Enabled Nuclear Physics   Phase I: connect one JLab/HPDF data path to MIT and demonstrate flagship AI workflow  [14c Focus Area]</vt:lpstr>
      <vt:lpstr>N-CORE Team</vt:lpstr>
      <vt:lpstr>Project Overview</vt:lpstr>
      <vt:lpstr>HPDF Academic Node</vt:lpstr>
      <vt:lpstr>PowerPoint Presentation</vt:lpstr>
      <vt:lpstr>PowerPoint Presentation</vt:lpstr>
      <vt:lpstr>9-months work plan</vt:lpstr>
      <vt:lpstr>9-months deliverables &amp; metrics</vt:lpstr>
      <vt:lpstr>Why Now?  Why AI?</vt:lpstr>
      <vt:lpstr>Workforce Development Plan</vt:lpstr>
      <vt:lpstr>Backup</vt:lpstr>
      <vt:lpstr>Why HPDF matters here?</vt:lpstr>
      <vt:lpstr>Academic node Vs. Connecting to the HPDF</vt:lpstr>
      <vt:lpstr>Academic node Vs. Connecting to the HPDF</vt:lpstr>
      <vt:lpstr>What assumptions are we making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 Hen</dc:creator>
  <cp:lastModifiedBy>Or Hen</cp:lastModifiedBy>
  <cp:revision>14</cp:revision>
  <dcterms:created xsi:type="dcterms:W3CDTF">2026-03-25T16:52:48Z</dcterms:created>
  <dcterms:modified xsi:type="dcterms:W3CDTF">2026-03-30T20:18:55Z</dcterms:modified>
</cp:coreProperties>
</file>