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9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674"/>
  </p:normalViewPr>
  <p:slideViewPr>
    <p:cSldViewPr snapToGrid="0">
      <p:cViewPr varScale="1">
        <p:scale>
          <a:sx n="124" d="100"/>
          <a:sy n="124" d="100"/>
        </p:scale>
        <p:origin x="68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2075" y="150177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4290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89" indent="0" algn="ctr">
              <a:buNone/>
              <a:defRPr/>
            </a:lvl2pPr>
            <a:lvl3pPr marL="914377" indent="0" algn="ctr">
              <a:buNone/>
              <a:defRPr/>
            </a:lvl3pPr>
            <a:lvl4pPr marL="1371566" indent="0" algn="ctr">
              <a:buNone/>
              <a:defRPr/>
            </a:lvl4pPr>
            <a:lvl5pPr marL="1828754" indent="0" algn="ctr">
              <a:buNone/>
              <a:defRPr/>
            </a:lvl5pPr>
            <a:lvl6pPr marL="2285943" indent="0" algn="ctr">
              <a:buNone/>
              <a:defRPr/>
            </a:lvl6pPr>
            <a:lvl7pPr marL="2743131" indent="0" algn="ctr">
              <a:buNone/>
              <a:defRPr/>
            </a:lvl7pPr>
            <a:lvl8pPr marL="3200320" indent="0" algn="ctr">
              <a:buNone/>
              <a:defRPr/>
            </a:lvl8pPr>
            <a:lvl9pPr marL="365750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2329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9E15669-6D7E-A427-DB64-DAF54AB3D2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2623" y="1952787"/>
            <a:ext cx="11448011" cy="4067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310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6400" y="1963120"/>
            <a:ext cx="5740400" cy="405668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9999" y="1963120"/>
            <a:ext cx="5583695" cy="405668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4085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09915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5595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Line 2"/>
          <p:cNvSpPr>
            <a:spLocks noChangeShapeType="1"/>
          </p:cNvSpPr>
          <p:nvPr/>
        </p:nvSpPr>
        <p:spPr bwMode="auto">
          <a:xfrm>
            <a:off x="286809" y="6261197"/>
            <a:ext cx="11571817" cy="0"/>
          </a:xfrm>
          <a:prstGeom prst="line">
            <a:avLst/>
          </a:prstGeom>
          <a:noFill/>
          <a:ln w="38100">
            <a:solidFill>
              <a:srgbClr val="990033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2400">
              <a:latin typeface="Arial Unicode MS" pitchFamily="34" charset="-128"/>
              <a:ea typeface="+mn-ea"/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5450417" y="2933701"/>
            <a:ext cx="1219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US" sz="2400">
              <a:latin typeface="Arial Unicode MS" pitchFamily="34" charset="-128"/>
              <a:ea typeface="+mn-ea"/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5450417" y="2933701"/>
            <a:ext cx="1219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US" sz="2400">
              <a:latin typeface="Arial Unicode MS" pitchFamily="34" charset="-128"/>
              <a:ea typeface="+mn-ea"/>
            </a:endParaRPr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>
            <a:off x="322793" y="421140"/>
            <a:ext cx="11535833" cy="0"/>
          </a:xfrm>
          <a:prstGeom prst="line">
            <a:avLst/>
          </a:prstGeom>
          <a:noFill/>
          <a:ln w="38100">
            <a:solidFill>
              <a:srgbClr val="990033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2400">
              <a:latin typeface="Arial Unicode MS" pitchFamily="34" charset="-128"/>
              <a:ea typeface="+mn-ea"/>
            </a:endParaRP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10659535" y="6477001"/>
            <a:ext cx="99695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1400" b="0">
              <a:solidFill>
                <a:schemeClr val="tx1"/>
              </a:solidFill>
              <a:latin typeface="Times New Roman" pitchFamily="18" charset="0"/>
              <a:ea typeface="+mn-ea"/>
            </a:endParaRP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5791202" y="6400801"/>
            <a:ext cx="389043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2400" b="0">
              <a:solidFill>
                <a:schemeClr val="tx1"/>
              </a:solidFill>
              <a:latin typeface="Times New Roman" pitchFamily="18" charset="0"/>
              <a:ea typeface="+mn-ea"/>
            </a:endParaRP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5340353" y="6400801"/>
            <a:ext cx="50927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dirty="0">
                <a:latin typeface="Arial Unicode MS" pitchFamily="34" charset="-128"/>
                <a:ea typeface="+mn-ea"/>
              </a:rPr>
              <a:t>        </a:t>
            </a:r>
            <a:r>
              <a:rPr lang="en-US" sz="1200" b="0" dirty="0">
                <a:solidFill>
                  <a:schemeClr val="tx1"/>
                </a:solidFill>
                <a:latin typeface="Arial Unicode MS" pitchFamily="34" charset="-128"/>
                <a:ea typeface="+mn-ea"/>
              </a:rPr>
              <a:t>John Hill Visit to MIT/LNS	August 3, 2026</a:t>
            </a: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304801" y="722006"/>
            <a:ext cx="11535833" cy="840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2" y="1860789"/>
            <a:ext cx="11535833" cy="4159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446" name="Text Box 14"/>
          <p:cNvSpPr txBox="1">
            <a:spLocks noChangeArrowheads="1"/>
          </p:cNvSpPr>
          <p:nvPr userDrawn="1"/>
        </p:nvSpPr>
        <p:spPr bwMode="auto">
          <a:xfrm>
            <a:off x="10192615" y="6463131"/>
            <a:ext cx="11176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990033"/>
                </a:solidFill>
                <a:latin typeface="Arial Unicode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990033"/>
                </a:solidFill>
                <a:latin typeface="Arial Unicode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990033"/>
                </a:solidFill>
                <a:latin typeface="Arial Unicode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990033"/>
                </a:solidFill>
                <a:latin typeface="Arial Unicode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990033"/>
                </a:solidFill>
                <a:latin typeface="Arial Unicode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990033"/>
                </a:solidFill>
                <a:latin typeface="Arial Unicode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990033"/>
                </a:solidFill>
                <a:latin typeface="Arial Unicode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990033"/>
                </a:solidFill>
                <a:latin typeface="Arial Unicode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990033"/>
                </a:solidFill>
                <a:latin typeface="Arial Unicode MS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2EDF2DB7-F79B-6644-B882-FBBB58B21608}" type="slidenum">
              <a:rPr lang="en-US" sz="1200" b="0"/>
              <a:pPr eaLnBrk="1" hangingPunct="1">
                <a:spcBef>
                  <a:spcPct val="50000"/>
                </a:spcBef>
              </a:pPr>
              <a:t>‹#›</a:t>
            </a:fld>
            <a:endParaRPr lang="en-US" sz="1200" b="0" dirty="0"/>
          </a:p>
        </p:txBody>
      </p:sp>
      <p:pic>
        <p:nvPicPr>
          <p:cNvPr id="2" name="Picture 1" descr="A close up of a sign&#10;&#10;Description automatically generated">
            <a:extLst>
              <a:ext uri="{FF2B5EF4-FFF2-40B4-BE49-F238E27FC236}">
                <a16:creationId xmlns:a16="http://schemas.microsoft.com/office/drawing/2014/main" id="{B9ED1B38-D812-76FD-F6C6-501C666E43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6449145"/>
            <a:ext cx="1881680" cy="30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523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  <a:ea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  <a:ea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  <a:ea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  <a:ea typeface="ＭＳ Ｐゴシック" charset="0"/>
        </a:defRPr>
      </a:lvl5pPr>
      <a:lvl6pPr marL="457189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</a:defRPr>
      </a:lvl6pPr>
      <a:lvl7pPr marL="914377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</a:defRPr>
      </a:lvl7pPr>
      <a:lvl8pPr marL="1371566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</a:defRPr>
      </a:lvl8pPr>
      <a:lvl9pPr marL="1828754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</a:defRPr>
      </a:lvl9pPr>
    </p:titleStyle>
    <p:bodyStyle>
      <a:lvl1pPr marL="342891" indent="-342891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32" indent="-285744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charset="0"/>
        </a:defRPr>
      </a:lvl2pPr>
      <a:lvl3pPr marL="1142971" indent="-228594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ＭＳ Ｐゴシック" charset="0"/>
        </a:defRPr>
      </a:lvl3pPr>
      <a:lvl4pPr marL="1600160" indent="-228594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349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537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726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914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103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pios.cfnssbu.physics.sunysb.edu/" TargetMode="External"/><Relationship Id="rId2" Type="http://schemas.openxmlformats.org/officeDocument/2006/relationships/hyperlink" Target="https://www.sciencedirect.com/science/article/abs/pii/S0168900223004849?via%3Dihub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journals.aps.org/prc/abstract/10.1103/261w-8f3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29795-7D27-814E-929F-839F68C18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1" y="454882"/>
            <a:ext cx="11535833" cy="840527"/>
          </a:xfrm>
        </p:spPr>
        <p:txBody>
          <a:bodyPr/>
          <a:lstStyle/>
          <a:p>
            <a:r>
              <a:rPr lang="en-US" sz="4267" b="1" dirty="0">
                <a:latin typeface="Verdana" charset="0"/>
                <a:ea typeface="MS PGothic" charset="0"/>
                <a:cs typeface="Arial" panose="020B0604020202020204" pitchFamily="34" charset="0"/>
              </a:rPr>
              <a:t>Polarized Ions for EIC</a:t>
            </a:r>
            <a:endParaRPr lang="en-US" sz="4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FA4DA-85C0-3442-B837-D9F02C9809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743" y="1428805"/>
            <a:ext cx="12089258" cy="4817881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200" dirty="0">
                <a:latin typeface="Arial Unicode MS" charset="0"/>
                <a:ea typeface="MS PGothic" charset="0"/>
              </a:rPr>
              <a:t>Most important and innovative science at EIC requires polarized ion beams.</a:t>
            </a:r>
          </a:p>
          <a:p>
            <a:pPr eaLnBrk="1" hangingPunct="1">
              <a:lnSpc>
                <a:spcPct val="90000"/>
              </a:lnSpc>
            </a:pPr>
            <a:r>
              <a:rPr lang="en-US" sz="2200" dirty="0">
                <a:latin typeface="Arial Unicode MS" charset="0"/>
                <a:ea typeface="MS PGothic" charset="0"/>
              </a:rPr>
              <a:t>This requires development of twenty-first century quantum technology on a new collider.</a:t>
            </a:r>
          </a:p>
          <a:p>
            <a:pPr eaLnBrk="1" hangingPunct="1">
              <a:lnSpc>
                <a:spcPct val="90000"/>
              </a:lnSpc>
            </a:pPr>
            <a:r>
              <a:rPr lang="en-US" sz="2200" dirty="0">
                <a:latin typeface="Arial Unicode MS" charset="0"/>
                <a:ea typeface="MS PGothic" charset="0"/>
              </a:rPr>
              <a:t>For over a decade, a BNL-MIT/LNS collaboration has work on development of a </a:t>
            </a:r>
            <a:r>
              <a:rPr lang="en-US" sz="2200" b="1" dirty="0">
                <a:solidFill>
                  <a:schemeClr val="accent1"/>
                </a:solidFill>
                <a:latin typeface="Arial Unicode MS" charset="0"/>
                <a:ea typeface="MS PGothic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polarized </a:t>
            </a:r>
            <a:r>
              <a:rPr lang="en-US" sz="2200" b="1" baseline="30000" dirty="0">
                <a:solidFill>
                  <a:schemeClr val="accent1"/>
                </a:solidFill>
                <a:latin typeface="Arial Unicode MS" charset="0"/>
                <a:ea typeface="MS PGothic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2200" b="1" dirty="0">
                <a:solidFill>
                  <a:schemeClr val="accent1"/>
                </a:solidFill>
                <a:latin typeface="Arial Unicode MS" charset="0"/>
                <a:ea typeface="MS PGothic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 ion source. </a:t>
            </a:r>
            <a:endParaRPr lang="en-US" sz="1800" b="1" dirty="0">
              <a:solidFill>
                <a:schemeClr val="accent1"/>
              </a:solidFill>
              <a:latin typeface="Arial Unicode MS" charset="0"/>
              <a:ea typeface="MS PGothic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200" dirty="0">
                <a:latin typeface="Arial Unicode MS" charset="0"/>
                <a:ea typeface="MS PGothic" charset="0"/>
              </a:rPr>
              <a:t>Awaits availability of EBIS ion source to extract polarized </a:t>
            </a:r>
            <a:r>
              <a:rPr lang="en-US" sz="2200" baseline="30000" dirty="0">
                <a:latin typeface="Arial Unicode MS" charset="0"/>
                <a:ea typeface="MS PGothic" charset="0"/>
              </a:rPr>
              <a:t>3</a:t>
            </a:r>
            <a:r>
              <a:rPr lang="en-US" sz="2200" dirty="0">
                <a:latin typeface="Arial Unicode MS" charset="0"/>
                <a:ea typeface="MS PGothic" charset="0"/>
              </a:rPr>
              <a:t>He</a:t>
            </a:r>
            <a:r>
              <a:rPr lang="en-US" sz="2200" baseline="30000" dirty="0">
                <a:latin typeface="Arial Unicode MS" charset="0"/>
                <a:ea typeface="MS PGothic" charset="0"/>
              </a:rPr>
              <a:t>++</a:t>
            </a:r>
            <a:r>
              <a:rPr lang="en-US" sz="2200" dirty="0">
                <a:latin typeface="Arial Unicode MS" charset="0"/>
                <a:ea typeface="MS PGothic" charset="0"/>
              </a:rPr>
              <a:t> ions from EBIS and to measure nuclear polarization at 6 MeV.</a:t>
            </a:r>
          </a:p>
          <a:p>
            <a:pPr eaLnBrk="1" hangingPunct="1">
              <a:lnSpc>
                <a:spcPct val="90000"/>
              </a:lnSpc>
            </a:pPr>
            <a:r>
              <a:rPr lang="en-US" sz="2200" b="1" dirty="0">
                <a:solidFill>
                  <a:schemeClr val="accent1"/>
                </a:solidFill>
                <a:latin typeface="Arial Unicode MS" charset="0"/>
                <a:ea typeface="MS PGothic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EPIOS</a:t>
            </a:r>
            <a:r>
              <a:rPr lang="en-US" sz="2200" dirty="0">
                <a:latin typeface="Arial Unicode MS" charset="0"/>
                <a:ea typeface="MS PGothic" charset="0"/>
              </a:rPr>
              <a:t> (</a:t>
            </a:r>
            <a:r>
              <a:rPr lang="en-US" sz="2200" b="1" dirty="0">
                <a:latin typeface="Arial Unicode MS" charset="0"/>
                <a:ea typeface="MS PGothic" charset="0"/>
              </a:rPr>
              <a:t>E</a:t>
            </a:r>
            <a:r>
              <a:rPr lang="en-US" sz="2200" dirty="0">
                <a:latin typeface="Arial Unicode MS" charset="0"/>
                <a:ea typeface="MS PGothic" charset="0"/>
              </a:rPr>
              <a:t>IC </a:t>
            </a:r>
            <a:r>
              <a:rPr lang="en-US" sz="2200" b="1" dirty="0">
                <a:latin typeface="Arial Unicode MS" charset="0"/>
                <a:ea typeface="MS PGothic" charset="0"/>
              </a:rPr>
              <a:t>P</a:t>
            </a:r>
            <a:r>
              <a:rPr lang="en-US" sz="2200" dirty="0">
                <a:latin typeface="Arial Unicode MS" charset="0"/>
                <a:ea typeface="MS PGothic" charset="0"/>
              </a:rPr>
              <a:t>olarized </a:t>
            </a:r>
            <a:r>
              <a:rPr lang="en-US" sz="2200" b="1" dirty="0" err="1">
                <a:latin typeface="Arial Unicode MS" charset="0"/>
                <a:ea typeface="MS PGothic" charset="0"/>
              </a:rPr>
              <a:t>IO</a:t>
            </a:r>
            <a:r>
              <a:rPr lang="en-US" sz="2200" dirty="0" err="1">
                <a:latin typeface="Arial Unicode MS" charset="0"/>
                <a:ea typeface="MS PGothic" charset="0"/>
              </a:rPr>
              <a:t>n</a:t>
            </a:r>
            <a:r>
              <a:rPr lang="en-US" sz="2200" dirty="0">
                <a:latin typeface="Arial Unicode MS" charset="0"/>
                <a:ea typeface="MS PGothic" charset="0"/>
              </a:rPr>
              <a:t> </a:t>
            </a:r>
            <a:r>
              <a:rPr lang="en-US" sz="2200" b="1" dirty="0">
                <a:latin typeface="Arial Unicode MS" charset="0"/>
                <a:ea typeface="MS PGothic" charset="0"/>
              </a:rPr>
              <a:t>S</a:t>
            </a:r>
            <a:r>
              <a:rPr lang="en-US" sz="2200" dirty="0">
                <a:latin typeface="Arial Unicode MS" charset="0"/>
                <a:ea typeface="MS PGothic" charset="0"/>
              </a:rPr>
              <a:t>ource) consortium formed in March 2025 to pursue realization of polarized ion beams: </a:t>
            </a:r>
            <a:r>
              <a:rPr lang="en-US" sz="2200" baseline="30000" dirty="0">
                <a:latin typeface="Arial Unicode MS" charset="0"/>
                <a:ea typeface="MS PGothic" charset="0"/>
              </a:rPr>
              <a:t>2</a:t>
            </a:r>
            <a:r>
              <a:rPr lang="en-US" sz="2200" dirty="0">
                <a:latin typeface="Arial Unicode MS" charset="0"/>
                <a:ea typeface="MS PGothic" charset="0"/>
              </a:rPr>
              <a:t>H, </a:t>
            </a:r>
            <a:r>
              <a:rPr lang="en-US" sz="2200" baseline="30000" dirty="0">
                <a:latin typeface="Arial Unicode MS" charset="0"/>
                <a:ea typeface="MS PGothic" charset="0"/>
              </a:rPr>
              <a:t>3</a:t>
            </a:r>
            <a:r>
              <a:rPr lang="en-US" sz="2200" dirty="0">
                <a:latin typeface="Arial Unicode MS" charset="0"/>
                <a:ea typeface="MS PGothic" charset="0"/>
              </a:rPr>
              <a:t>He, </a:t>
            </a:r>
            <a:r>
              <a:rPr lang="en-US" sz="2200" baseline="30000" dirty="0">
                <a:latin typeface="Arial Unicode MS" charset="0"/>
                <a:ea typeface="MS PGothic" charset="0"/>
              </a:rPr>
              <a:t>6</a:t>
            </a:r>
            <a:r>
              <a:rPr lang="en-US" sz="2200" dirty="0">
                <a:latin typeface="Arial Unicode MS" charset="0"/>
                <a:ea typeface="MS PGothic" charset="0"/>
              </a:rPr>
              <a:t>Li, </a:t>
            </a:r>
            <a:r>
              <a:rPr lang="en-US" sz="2200" baseline="30000" dirty="0">
                <a:latin typeface="Arial Unicode MS" charset="0"/>
                <a:ea typeface="MS PGothic" charset="0"/>
              </a:rPr>
              <a:t>7</a:t>
            </a:r>
            <a:r>
              <a:rPr lang="en-US" sz="2200" dirty="0">
                <a:latin typeface="Arial Unicode MS" charset="0"/>
                <a:ea typeface="MS PGothic" charset="0"/>
              </a:rPr>
              <a:t>Li and others.</a:t>
            </a:r>
            <a:endParaRPr lang="en-US" sz="1800" b="1" dirty="0">
              <a:solidFill>
                <a:schemeClr val="accent1"/>
              </a:solidFill>
              <a:latin typeface="Arial Unicode MS" charset="0"/>
              <a:ea typeface="MS PGothic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200" dirty="0">
                <a:latin typeface="Arial Unicode MS" charset="0"/>
                <a:ea typeface="MS PGothic" charset="0"/>
              </a:rPr>
              <a:t>Focus is on </a:t>
            </a:r>
            <a:r>
              <a:rPr lang="en-US" sz="2200" b="1" dirty="0">
                <a:solidFill>
                  <a:schemeClr val="accent1"/>
                </a:solidFill>
                <a:latin typeface="Arial Unicode MS" charset="0"/>
                <a:ea typeface="MS PGothic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developing ion sources and understanding spin transport </a:t>
            </a:r>
            <a:r>
              <a:rPr lang="en-US" sz="2200" dirty="0">
                <a:latin typeface="Arial Unicode MS" charset="0"/>
                <a:ea typeface="MS PGothic" charset="0"/>
              </a:rPr>
              <a:t>from injector, to Booster, to AGS,….. </a:t>
            </a:r>
            <a:endParaRPr lang="en-US" sz="1800" b="1" dirty="0">
              <a:solidFill>
                <a:schemeClr val="accent1"/>
              </a:solidFill>
              <a:latin typeface="Arial Unicode MS" charset="0"/>
              <a:ea typeface="MS PGothic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200" dirty="0">
                <a:latin typeface="Arial Unicode MS" charset="0"/>
                <a:ea typeface="MS PGothic" charset="0"/>
              </a:rPr>
              <a:t>Most urgent issue is to educate and train a new generation of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200" dirty="0">
                <a:latin typeface="Arial Unicode MS" charset="0"/>
                <a:ea typeface="MS PGothic" charset="0"/>
              </a:rPr>
              <a:t>     physicists with expertise in experimental spin technology: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200" dirty="0">
                <a:latin typeface="Arial Unicode MS" charset="0"/>
                <a:ea typeface="MS PGothic" charset="0"/>
              </a:rPr>
              <a:t>     can attract excellent young people at MIT.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FC3856-11F3-2D38-3282-844E6F003E0C}"/>
              </a:ext>
            </a:extLst>
          </p:cNvPr>
          <p:cNvSpPr txBox="1"/>
          <p:nvPr/>
        </p:nvSpPr>
        <p:spPr>
          <a:xfrm>
            <a:off x="9986480" y="874174"/>
            <a:ext cx="19014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  <a:t>Richard Milner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AB8FD7-F5CB-CC7B-0FA0-0E17783DB1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580" y="4623372"/>
            <a:ext cx="3798994" cy="161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507728"/>
      </p:ext>
    </p:extLst>
  </p:cSld>
  <p:clrMapOvr>
    <a:masterClrMapping/>
  </p:clrMapOvr>
</p:sld>
</file>

<file path=ppt/theme/theme1.xml><?xml version="1.0" encoding="utf-8"?>
<a:theme xmlns:a="http://schemas.openxmlformats.org/drawingml/2006/main" name="MIT Laser">
  <a:themeElements>
    <a:clrScheme name="Custom 5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0000"/>
      </a:accent1>
      <a:accent2>
        <a:srgbClr val="FF8000"/>
      </a:accent2>
      <a:accent3>
        <a:srgbClr val="FFFF00"/>
      </a:accent3>
      <a:accent4>
        <a:srgbClr val="00FF00"/>
      </a:accent4>
      <a:accent5>
        <a:srgbClr val="0000FF"/>
      </a:accent5>
      <a:accent6>
        <a:srgbClr val="800080"/>
      </a:accent6>
      <a:hlink>
        <a:srgbClr val="CCCCFF"/>
      </a:hlink>
      <a:folHlink>
        <a:srgbClr val="B2B2B2"/>
      </a:folHlink>
    </a:clrScheme>
    <a:fontScheme name="MIT Laser">
      <a:majorFont>
        <a:latin typeface="Verdana"/>
        <a:ea typeface=""/>
        <a:cs typeface=""/>
      </a:majorFont>
      <a:minorFont>
        <a:latin typeface="Arial Unicode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990033"/>
            </a:solidFill>
            <a:effectLst/>
            <a:latin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990033"/>
            </a:solidFill>
            <a:effectLst/>
            <a:latin typeface="Arial Unicode MS" pitchFamily="34" charset="-128"/>
          </a:defRPr>
        </a:defPPr>
      </a:lstStyle>
    </a:lnDef>
  </a:objectDefaults>
  <a:extraClrSchemeLst>
    <a:extraClrScheme>
      <a:clrScheme name="MIT Laser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IT Laser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T Laser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T Laser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T Las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T Las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T Las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LNSWyslouch2025_State_Of_The_Laboratory" id="{25AD91E7-C19F-DB47-B18E-38C1D9C616C3}" vid="{E94A754C-7809-C24E-B4A5-270D90B107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154</Words>
  <Application>Microsoft Macintosh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 Unicode MS</vt:lpstr>
      <vt:lpstr>Arial</vt:lpstr>
      <vt:lpstr>Times New Roman</vt:lpstr>
      <vt:lpstr>Verdana</vt:lpstr>
      <vt:lpstr>MIT Laser</vt:lpstr>
      <vt:lpstr>Polarized Ions for EIC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Richard (Rick) Peterson</dc:creator>
  <cp:lastModifiedBy>Microsoft Office User</cp:lastModifiedBy>
  <cp:revision>14</cp:revision>
  <dcterms:created xsi:type="dcterms:W3CDTF">2026-07-29T18:45:35Z</dcterms:created>
  <dcterms:modified xsi:type="dcterms:W3CDTF">2026-07-30T15:02:02Z</dcterms:modified>
</cp:coreProperties>
</file>