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494" r:id="rId2"/>
    <p:sldId id="499" r:id="rId3"/>
    <p:sldId id="498" r:id="rId4"/>
    <p:sldId id="500" r:id="rId5"/>
    <p:sldId id="501" r:id="rId6"/>
    <p:sldId id="503" r:id="rId7"/>
    <p:sldId id="504" r:id="rId8"/>
    <p:sldId id="505" r:id="rId9"/>
    <p:sldId id="495" r:id="rId10"/>
    <p:sldId id="506" r:id="rId11"/>
    <p:sldId id="497" r:id="rId12"/>
    <p:sldId id="50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F15"/>
    <a:srgbClr val="9DB2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EF8A1-4A7B-422E-968C-C6571C897101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E90AC-99D5-480F-B87D-B9A73F7D3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33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2075" y="150177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32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E15669-6D7E-A427-DB64-DAF54AB3D2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3" y="1952787"/>
            <a:ext cx="11448011" cy="4067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310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963120"/>
            <a:ext cx="5740400" cy="40566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9999" y="1963120"/>
            <a:ext cx="5583695" cy="40566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408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991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595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286809" y="6261197"/>
            <a:ext cx="11571817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450417" y="2933701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5450417" y="2933701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322793" y="421140"/>
            <a:ext cx="11535833" cy="0"/>
          </a:xfrm>
          <a:prstGeom prst="line">
            <a:avLst/>
          </a:prstGeom>
          <a:noFill/>
          <a:ln w="3810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0">
              <a:latin typeface="Arial Unicode MS" pitchFamily="34" charset="-128"/>
              <a:ea typeface="+mn-ea"/>
            </a:endParaRP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10659535" y="6477001"/>
            <a:ext cx="99695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400" b="0">
              <a:solidFill>
                <a:schemeClr val="tx1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5791202" y="6400801"/>
            <a:ext cx="38904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2400" b="0">
              <a:solidFill>
                <a:schemeClr val="tx1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5340353" y="6400801"/>
            <a:ext cx="50927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dirty="0">
                <a:latin typeface="Arial Unicode MS" pitchFamily="34" charset="-128"/>
                <a:ea typeface="+mn-ea"/>
              </a:rPr>
              <a:t>        </a:t>
            </a:r>
            <a:r>
              <a:rPr lang="en-US" sz="1200" b="0" dirty="0">
                <a:solidFill>
                  <a:schemeClr val="tx1"/>
                </a:solidFill>
                <a:latin typeface="Arial Unicode MS" pitchFamily="34" charset="-128"/>
                <a:ea typeface="+mn-ea"/>
              </a:rPr>
              <a:t>John Hill Visit to MIT/LNS	August 3, 2026</a:t>
            </a: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304801" y="722006"/>
            <a:ext cx="11535833" cy="840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2" y="1860789"/>
            <a:ext cx="11535833" cy="4159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446" name="Text Box 14"/>
          <p:cNvSpPr txBox="1">
            <a:spLocks noChangeArrowheads="1"/>
          </p:cNvSpPr>
          <p:nvPr userDrawn="1"/>
        </p:nvSpPr>
        <p:spPr bwMode="auto">
          <a:xfrm>
            <a:off x="10192615" y="6463131"/>
            <a:ext cx="11176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990033"/>
                </a:solidFill>
                <a:latin typeface="Arial Unicode M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fld id="{2EDF2DB7-F79B-6644-B882-FBBB58B21608}" type="slidenum">
              <a:rPr lang="en-US" sz="1200" b="0"/>
              <a:pPr eaLnBrk="1" hangingPunct="1">
                <a:spcBef>
                  <a:spcPct val="50000"/>
                </a:spcBef>
              </a:pPr>
              <a:t>‹#›</a:t>
            </a:fld>
            <a:endParaRPr lang="en-US" sz="1200" b="0" dirty="0"/>
          </a:p>
        </p:txBody>
      </p:sp>
      <p:pic>
        <p:nvPicPr>
          <p:cNvPr id="2" name="Picture 1" descr="A close up of a sign&#10;&#10;Description automatically generated">
            <a:extLst>
              <a:ext uri="{FF2B5EF4-FFF2-40B4-BE49-F238E27FC236}">
                <a16:creationId xmlns:a16="http://schemas.microsoft.com/office/drawing/2014/main" id="{B9ED1B38-D812-76FD-F6C6-501C666E43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449145"/>
            <a:ext cx="1881680" cy="30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2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charset="0"/>
        </a:defRPr>
      </a:lvl5pPr>
      <a:lvl6pPr marL="457189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6pPr>
      <a:lvl7pPr marL="914377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7pPr>
      <a:lvl8pPr marL="1371566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8pPr>
      <a:lvl9pPr marL="1828754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0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ＭＳ Ｐゴシック" charset="0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27326AA2-30CE-3A9E-EF69-F454ADF6F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6100"/>
            <a:ext cx="12192000" cy="3225800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4B2540F6-BF49-3C5A-B58C-C0301E6042B4}"/>
              </a:ext>
            </a:extLst>
          </p:cNvPr>
          <p:cNvSpPr txBox="1">
            <a:spLocks/>
          </p:cNvSpPr>
          <p:nvPr/>
        </p:nvSpPr>
        <p:spPr bwMode="auto">
          <a:xfrm>
            <a:off x="335025" y="443746"/>
            <a:ext cx="11495314" cy="52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5pPr>
            <a:lvl6pPr marL="457189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6pPr>
            <a:lvl7pPr marL="914377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7pPr>
            <a:lvl8pPr marL="1371566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8pPr>
            <a:lvl9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kern="0" dirty="0"/>
              <a:t>Deep Underground Neutrino Experiment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FB75FE-2C89-EAFD-0536-497B136D595C}"/>
                  </a:ext>
                </a:extLst>
              </p:cNvPr>
              <p:cNvSpPr txBox="1"/>
              <p:nvPr/>
            </p:nvSpPr>
            <p:spPr>
              <a:xfrm>
                <a:off x="7570236" y="3611786"/>
                <a:ext cx="2046514" cy="32508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Φ</m:t>
                      </m:r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rgbClr val="9DB2C7"/>
                  </a:solidFill>
                  <a:effectLst/>
                  <a:latin typeface="Helvetica" pitchFamily="2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3FB75FE-2C89-EAFD-0536-497B136D5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236" y="3611786"/>
                <a:ext cx="2046514" cy="325089"/>
              </a:xfrm>
              <a:prstGeom prst="rect">
                <a:avLst/>
              </a:prstGeom>
              <a:blipFill>
                <a:blip r:embed="rId3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F33CF7-97C1-F0E6-C092-187C99FB6859}"/>
                  </a:ext>
                </a:extLst>
              </p:cNvPr>
              <p:cNvSpPr txBox="1"/>
              <p:nvPr/>
            </p:nvSpPr>
            <p:spPr>
              <a:xfrm rot="20837776">
                <a:off x="3828663" y="3397430"/>
                <a:ext cx="2046514" cy="326949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rgbClr val="9DB2C7"/>
                  </a:solidFill>
                  <a:effectLst/>
                  <a:latin typeface="Helvetica" pitchFamily="2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8F33CF7-97C1-F0E6-C092-187C99FB6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837776">
                <a:off x="3828663" y="3397430"/>
                <a:ext cx="2046514" cy="3269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987100-40D8-96C9-1D1D-6561428D8462}"/>
                  </a:ext>
                </a:extLst>
              </p:cNvPr>
              <p:cNvSpPr txBox="1"/>
              <p:nvPr/>
            </p:nvSpPr>
            <p:spPr>
              <a:xfrm>
                <a:off x="3859763" y="4468334"/>
                <a:ext cx="2046514" cy="838563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rgbClr val="9DB2C7"/>
                  </a:solidFill>
                  <a:effectLst/>
                  <a:latin typeface="Helvetica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𝑟𝑒𝑐</m:t>
                          </m:r>
                        </m:sub>
                      </m:sSub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rgbClr val="9DB2C7"/>
                  </a:solidFill>
                  <a:latin typeface="Helvetica" pitchFamily="2" charset="0"/>
                </a:endParaRPr>
              </a:p>
              <a:p>
                <a:pPr algn="l"/>
                <a:endParaRPr lang="en-US" dirty="0">
                  <a:solidFill>
                    <a:schemeClr val="bg2">
                      <a:lumMod val="20000"/>
                      <a:lumOff val="80000"/>
                    </a:schemeClr>
                  </a:solidFill>
                  <a:effectLst/>
                  <a:latin typeface="Helvetica" pitchFamily="2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2987100-40D8-96C9-1D1D-6561428D8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9763" y="4468334"/>
                <a:ext cx="2046514" cy="838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C2D9D59F-EC38-F20A-2D82-8B9F91AD91B0}"/>
              </a:ext>
            </a:extLst>
          </p:cNvPr>
          <p:cNvSpPr/>
          <p:nvPr/>
        </p:nvSpPr>
        <p:spPr>
          <a:xfrm>
            <a:off x="2792963" y="4431014"/>
            <a:ext cx="2712098" cy="573566"/>
          </a:xfrm>
          <a:prstGeom prst="rect">
            <a:avLst/>
          </a:prstGeom>
          <a:noFill/>
          <a:ln>
            <a:solidFill>
              <a:srgbClr val="9DB2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DB2C7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1A8AE5-7493-6C01-BB30-60686001E1F9}"/>
              </a:ext>
            </a:extLst>
          </p:cNvPr>
          <p:cNvSpPr/>
          <p:nvPr/>
        </p:nvSpPr>
        <p:spPr>
          <a:xfrm>
            <a:off x="6578080" y="4468333"/>
            <a:ext cx="1974981" cy="550549"/>
          </a:xfrm>
          <a:prstGeom prst="rect">
            <a:avLst/>
          </a:prstGeom>
          <a:noFill/>
          <a:ln>
            <a:solidFill>
              <a:srgbClr val="9DB2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DB2C7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80A61C-0E1F-9F58-087F-3B7E8B60977D}"/>
                  </a:ext>
                </a:extLst>
              </p:cNvPr>
              <p:cNvSpPr txBox="1"/>
              <p:nvPr/>
            </p:nvSpPr>
            <p:spPr>
              <a:xfrm>
                <a:off x="6910872" y="4473661"/>
                <a:ext cx="2046514" cy="838563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9DB2C7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srgbClr val="9DB2C7"/>
                          </a:solidFill>
                          <a:effectLst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rgbClr val="9DB2C7"/>
                  </a:solidFill>
                  <a:effectLst/>
                  <a:latin typeface="Helvetica" pitchFamily="2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𝑟𝑒𝑐</m:t>
                          </m:r>
                        </m:sub>
                      </m:sSub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9DB2C7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r>
                        <a:rPr lang="en-US" sz="1400" i="1">
                          <a:solidFill>
                            <a:srgbClr val="9DB2C7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rgbClr val="9DB2C7"/>
                  </a:solidFill>
                  <a:latin typeface="Helvetica" pitchFamily="2" charset="0"/>
                </a:endParaRPr>
              </a:p>
              <a:p>
                <a:pPr algn="l"/>
                <a:endParaRPr lang="en-US" dirty="0">
                  <a:solidFill>
                    <a:srgbClr val="9DB2C7"/>
                  </a:solidFill>
                  <a:effectLst/>
                  <a:latin typeface="Helvetica" pitchFamily="2" charset="0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C80A61C-0E1F-9F58-087F-3B7E8B609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0872" y="4473661"/>
                <a:ext cx="2046514" cy="8385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5C1E7457-FC18-BF04-D57A-12E028EDB9AE}"/>
              </a:ext>
            </a:extLst>
          </p:cNvPr>
          <p:cNvSpPr/>
          <p:nvPr/>
        </p:nvSpPr>
        <p:spPr>
          <a:xfrm>
            <a:off x="7197012" y="3509308"/>
            <a:ext cx="1803919" cy="573566"/>
          </a:xfrm>
          <a:prstGeom prst="rect">
            <a:avLst/>
          </a:prstGeom>
          <a:noFill/>
          <a:ln>
            <a:solidFill>
              <a:srgbClr val="9DB2C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443626-E1C6-1FA9-0430-ACDDA127FDB6}"/>
              </a:ext>
            </a:extLst>
          </p:cNvPr>
          <p:cNvSpPr txBox="1"/>
          <p:nvPr/>
        </p:nvSpPr>
        <p:spPr>
          <a:xfrm>
            <a:off x="279918" y="1020147"/>
            <a:ext cx="11495315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dirty="0">
                <a:effectLst/>
                <a:latin typeface="Helvetica" pitchFamily="2" charset="0"/>
              </a:rPr>
              <a:t>DUNE is a long-baseline neutrino experiment that probes fundamental questions of particle physics by precisely measuring neutrinos from accelerator and astrophysical sources.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93FC94-ED5E-1838-8790-623F2FF2A432}"/>
              </a:ext>
            </a:extLst>
          </p:cNvPr>
          <p:cNvSpPr txBox="1"/>
          <p:nvPr/>
        </p:nvSpPr>
        <p:spPr>
          <a:xfrm>
            <a:off x="335025" y="5041900"/>
            <a:ext cx="11495315" cy="124649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500" dirty="0">
                <a:effectLst/>
                <a:latin typeface="Helvetica" pitchFamily="2" charset="0"/>
              </a:rPr>
              <a:t>To achieve these science goals, DUNE combines four design choices:</a:t>
            </a:r>
          </a:p>
          <a:p>
            <a:pPr marL="342900" indent="-342900" algn="l">
              <a:buAutoNum type="arabicParenBoth"/>
            </a:pPr>
            <a:r>
              <a:rPr lang="en-US" sz="1500" dirty="0">
                <a:latin typeface="Helvetica" pitchFamily="2" charset="0"/>
              </a:rPr>
              <a:t>A wideband beam </a:t>
            </a:r>
            <a:r>
              <a:rPr lang="en-US" sz="1500" dirty="0">
                <a:latin typeface="Helvetica" pitchFamily="2" charset="0"/>
                <a:sym typeface="Wingdings" panose="05000000000000000000" pitchFamily="2" charset="2"/>
              </a:rPr>
              <a:t> world’s most intense (&gt;2 MW) accelerator neutrino beam</a:t>
            </a:r>
            <a:endParaRPr lang="en-US" sz="1500" dirty="0">
              <a:latin typeface="Helvetica" pitchFamily="2" charset="0"/>
            </a:endParaRPr>
          </a:p>
          <a:p>
            <a:pPr marL="342900" indent="-342900" algn="l">
              <a:buAutoNum type="arabicParenBoth"/>
            </a:pPr>
            <a:r>
              <a:rPr lang="en-US" sz="1500" dirty="0">
                <a:effectLst/>
                <a:latin typeface="Helvetica" pitchFamily="2" charset="0"/>
              </a:rPr>
              <a:t>A high-performance movable near detector</a:t>
            </a:r>
          </a:p>
          <a:p>
            <a:pPr marL="342900" indent="-342900" algn="l">
              <a:buAutoNum type="arabicParenBoth"/>
            </a:pPr>
            <a:r>
              <a:rPr lang="en-US" sz="1500" dirty="0">
                <a:latin typeface="Helvetica" pitchFamily="2" charset="0"/>
              </a:rPr>
              <a:t>Four* 17kt </a:t>
            </a:r>
            <a:r>
              <a:rPr lang="en-US" sz="1500" dirty="0" err="1">
                <a:latin typeface="Helvetica" pitchFamily="2" charset="0"/>
              </a:rPr>
              <a:t>LArTPC</a:t>
            </a:r>
            <a:r>
              <a:rPr lang="en-US" sz="1500" dirty="0">
                <a:latin typeface="Helvetica" pitchFamily="2" charset="0"/>
              </a:rPr>
              <a:t> far detectors </a:t>
            </a:r>
            <a:r>
              <a:rPr lang="en-US" sz="1500" dirty="0">
                <a:latin typeface="Helvetica" pitchFamily="2" charset="0"/>
                <a:sym typeface="Wingdings" panose="05000000000000000000" pitchFamily="2" charset="2"/>
              </a:rPr>
              <a:t> largest of its kind</a:t>
            </a:r>
            <a:endParaRPr lang="en-US" sz="1500" dirty="0">
              <a:latin typeface="Helvetica" pitchFamily="2" charset="0"/>
            </a:endParaRPr>
          </a:p>
          <a:p>
            <a:pPr marL="342900" indent="-342900" algn="l">
              <a:buAutoNum type="arabicParenBoth"/>
            </a:pPr>
            <a:r>
              <a:rPr lang="en-US" sz="1500" dirty="0">
                <a:effectLst/>
                <a:latin typeface="Helvetica" pitchFamily="2" charset="0"/>
              </a:rPr>
              <a:t>Longest experimental baseline of 1300 km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A8D52B-C379-FBEB-E65C-2763740E0CB8}"/>
              </a:ext>
            </a:extLst>
          </p:cNvPr>
          <p:cNvSpPr txBox="1"/>
          <p:nvPr/>
        </p:nvSpPr>
        <p:spPr>
          <a:xfrm>
            <a:off x="2207403" y="6263707"/>
            <a:ext cx="2867609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200" i="1" dirty="0">
                <a:effectLst/>
                <a:latin typeface="Helvetica" pitchFamily="2" charset="0"/>
              </a:rPr>
              <a:t>*to be completed in two phases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DA748E-45AB-C1D2-792E-28068BB34C4A}"/>
              </a:ext>
            </a:extLst>
          </p:cNvPr>
          <p:cNvSpPr txBox="1"/>
          <p:nvPr/>
        </p:nvSpPr>
        <p:spPr>
          <a:xfrm>
            <a:off x="5505062" y="5610139"/>
            <a:ext cx="635191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effectLst/>
                <a:latin typeface="Helvetica" pitchFamily="2" charset="0"/>
              </a:rPr>
              <a:t>MIT works closely with BNL’s Electronics Detector Group (EDG) on the DUNE Near Detector &amp; Far Detectors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2C8056-4496-276C-792F-44EB8DDDD5BA}"/>
              </a:ext>
            </a:extLst>
          </p:cNvPr>
          <p:cNvSpPr txBox="1"/>
          <p:nvPr/>
        </p:nvSpPr>
        <p:spPr>
          <a:xfrm>
            <a:off x="9450593" y="53788"/>
            <a:ext cx="240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</a:t>
            </a:r>
          </a:p>
        </p:txBody>
      </p:sp>
    </p:spTree>
    <p:extLst>
      <p:ext uri="{BB962C8B-B14F-4D97-AF65-F5344CB8AC3E}">
        <p14:creationId xmlns:p14="http://schemas.microsoft.com/office/powerpoint/2010/main" val="2112507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52BFC-BB17-66E4-1EA6-E5FA4D34A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DUNE Phase 2 Far Detector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0DF34-4AF6-617D-77A6-D3D28FF069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4" y="1952787"/>
            <a:ext cx="5970470" cy="4067013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err="1"/>
              <a:t>ProtoDUNE</a:t>
            </a:r>
            <a:r>
              <a:rPr lang="en-US" sz="1600" dirty="0"/>
              <a:t>-III at NP02 will serve as a large-scale engineering prototype for the mass production, installation, and integration of Phase II components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C00000"/>
                </a:solidFill>
              </a:rPr>
              <a:t>Kettel (BNL, strip-based charge readout) </a:t>
            </a:r>
            <a:r>
              <a:rPr lang="en-US" sz="1600" dirty="0"/>
              <a:t>and Russell (MIT, pixel-based charge readout) are leading proponents of competing technologies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A hybrid solution may be viable on a technically limited schedule, specifically perforated PCB shield plane + pixel anode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294D36-8AD7-99BC-E2AE-087459EC521A}"/>
              </a:ext>
            </a:extLst>
          </p:cNvPr>
          <p:cNvSpPr txBox="1"/>
          <p:nvPr/>
        </p:nvSpPr>
        <p:spPr>
          <a:xfrm>
            <a:off x="9450593" y="53788"/>
            <a:ext cx="240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CB1A4F-56E2-8FD6-2749-7A0BB3251DF1}"/>
              </a:ext>
            </a:extLst>
          </p:cNvPr>
          <p:cNvSpPr txBox="1"/>
          <p:nvPr/>
        </p:nvSpPr>
        <p:spPr>
          <a:xfrm>
            <a:off x="304800" y="75414"/>
            <a:ext cx="5483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Prospective Future BNL-MIT Collaboration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D6A2D3-F366-2EFE-4C83-B7EB8AFCC8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808" y="610852"/>
            <a:ext cx="3959826" cy="5525142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7E06D9E-7F95-9EDB-4AF6-E7AA25F1B2B2}"/>
              </a:ext>
            </a:extLst>
          </p:cNvPr>
          <p:cNvCxnSpPr/>
          <p:nvPr/>
        </p:nvCxnSpPr>
        <p:spPr bwMode="auto">
          <a:xfrm flipV="1">
            <a:off x="8069344" y="5128181"/>
            <a:ext cx="848413" cy="273378"/>
          </a:xfrm>
          <a:prstGeom prst="straightConnector1">
            <a:avLst/>
          </a:prstGeom>
          <a:ln w="2857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A6482BD-971F-F9C5-FD01-6C9E7573FA74}"/>
              </a:ext>
            </a:extLst>
          </p:cNvPr>
          <p:cNvCxnSpPr/>
          <p:nvPr/>
        </p:nvCxnSpPr>
        <p:spPr bwMode="auto">
          <a:xfrm flipV="1">
            <a:off x="9125146" y="5684363"/>
            <a:ext cx="923827" cy="335437"/>
          </a:xfrm>
          <a:prstGeom prst="straightConnector1">
            <a:avLst/>
          </a:prstGeom>
          <a:ln w="2857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13C35C2-5D86-5D97-8C4B-32BD97ADCE5E}"/>
              </a:ext>
            </a:extLst>
          </p:cNvPr>
          <p:cNvCxnSpPr/>
          <p:nvPr/>
        </p:nvCxnSpPr>
        <p:spPr bwMode="auto">
          <a:xfrm flipV="1">
            <a:off x="7880808" y="2320565"/>
            <a:ext cx="848413" cy="273378"/>
          </a:xfrm>
          <a:prstGeom prst="straightConnector1">
            <a:avLst/>
          </a:prstGeom>
          <a:ln w="2857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2907028-BD4A-5771-BB89-4FB4A52A0C47}"/>
              </a:ext>
            </a:extLst>
          </p:cNvPr>
          <p:cNvSpPr txBox="1"/>
          <p:nvPr/>
        </p:nvSpPr>
        <p:spPr>
          <a:xfrm>
            <a:off x="7197367" y="2237361"/>
            <a:ext cx="1258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Optical     charge readout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2B4EB1-7967-F54E-1E7A-056E5A9E164A}"/>
              </a:ext>
            </a:extLst>
          </p:cNvPr>
          <p:cNvSpPr txBox="1"/>
          <p:nvPr/>
        </p:nvSpPr>
        <p:spPr>
          <a:xfrm>
            <a:off x="7013543" y="5164205"/>
            <a:ext cx="1494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Strip-based</a:t>
            </a:r>
          </a:p>
          <a:p>
            <a:r>
              <a:rPr lang="en-US" sz="1400" dirty="0">
                <a:solidFill>
                  <a:srgbClr val="FF0000"/>
                </a:solidFill>
              </a:rPr>
              <a:t>charge readout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397673-046A-D475-8FC5-25D85D9DE80C}"/>
              </a:ext>
            </a:extLst>
          </p:cNvPr>
          <p:cNvSpPr txBox="1"/>
          <p:nvPr/>
        </p:nvSpPr>
        <p:spPr>
          <a:xfrm>
            <a:off x="8033992" y="5764660"/>
            <a:ext cx="1494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Pixel-based</a:t>
            </a:r>
          </a:p>
          <a:p>
            <a:r>
              <a:rPr lang="en-US" sz="1400" dirty="0">
                <a:solidFill>
                  <a:srgbClr val="FF0000"/>
                </a:solidFill>
              </a:rPr>
              <a:t>charge readout</a:t>
            </a:r>
          </a:p>
        </p:txBody>
      </p:sp>
    </p:spTree>
    <p:extLst>
      <p:ext uri="{BB962C8B-B14F-4D97-AF65-F5344CB8AC3E}">
        <p14:creationId xmlns:p14="http://schemas.microsoft.com/office/powerpoint/2010/main" val="2750020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85EA7-12F3-2953-C434-91F97696F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DUNE off-beam data analysis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1AC08E-A7BF-DB7B-D50E-7265478AAD2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Far Detector 1 anticipated to start taking physics data in Q2 2030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DUNE beam-based science anticipated Q4 2032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Early discussions among Jung (Stony Brook), </a:t>
            </a:r>
            <a:r>
              <a:rPr lang="en-US" sz="1600" dirty="0">
                <a:solidFill>
                  <a:srgbClr val="C00000"/>
                </a:solidFill>
              </a:rPr>
              <a:t>Qian (BNL)</a:t>
            </a:r>
            <a:r>
              <a:rPr lang="en-US" sz="1600" dirty="0"/>
              <a:t>, and Russell (MIT) to coordinate joint off-beam physics analyses and technical targets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Looking to leverage DOE SCGSR program for MIT students to work in-residence at BNL with EDG DUNE section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3B28ADB-DB0E-C8CD-003A-BD7DEF1BF3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0000" y="1798287"/>
            <a:ext cx="5583238" cy="371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6484CB4-4F7D-ACC0-AF9C-EBE0539C227A}"/>
              </a:ext>
            </a:extLst>
          </p:cNvPr>
          <p:cNvSpPr txBox="1"/>
          <p:nvPr/>
        </p:nvSpPr>
        <p:spPr>
          <a:xfrm>
            <a:off x="9450593" y="53788"/>
            <a:ext cx="240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E5939B0-0BFC-3CC3-9D78-6CB83F2669AC}"/>
              </a:ext>
            </a:extLst>
          </p:cNvPr>
          <p:cNvCxnSpPr>
            <a:cxnSpLocks/>
          </p:cNvCxnSpPr>
          <p:nvPr/>
        </p:nvCxnSpPr>
        <p:spPr bwMode="auto">
          <a:xfrm>
            <a:off x="10252038" y="1619026"/>
            <a:ext cx="0" cy="1414630"/>
          </a:xfrm>
          <a:prstGeom prst="straightConnector1">
            <a:avLst/>
          </a:prstGeom>
          <a:ln w="38100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0FEC399-D3D9-935B-79D4-1DF337C562AE}"/>
              </a:ext>
            </a:extLst>
          </p:cNvPr>
          <p:cNvSpPr txBox="1"/>
          <p:nvPr/>
        </p:nvSpPr>
        <p:spPr>
          <a:xfrm>
            <a:off x="7616413" y="1052163"/>
            <a:ext cx="5502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BR DOE SCGSR Nov. ’16 – May ‘17</a:t>
            </a:r>
          </a:p>
          <a:p>
            <a:r>
              <a:rPr lang="en-US" sz="1600" dirty="0"/>
              <a:t>In-residence with BNL EDG Nov. ‘16 – Aug. ‘19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763CD5-6E7A-CD8B-1D46-826B9197AA67}"/>
              </a:ext>
            </a:extLst>
          </p:cNvPr>
          <p:cNvSpPr txBox="1"/>
          <p:nvPr/>
        </p:nvSpPr>
        <p:spPr>
          <a:xfrm>
            <a:off x="6350000" y="1861419"/>
            <a:ext cx="5281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BNL EDG </a:t>
            </a:r>
            <a:r>
              <a:rPr lang="en-US" dirty="0" err="1">
                <a:solidFill>
                  <a:srgbClr val="FF0000"/>
                </a:solidFill>
              </a:rPr>
              <a:t>MicroBooNE</a:t>
            </a:r>
            <a:r>
              <a:rPr lang="en-US" dirty="0">
                <a:solidFill>
                  <a:srgbClr val="FF0000"/>
                </a:solidFill>
              </a:rPr>
              <a:t> section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18EE45-C84C-A923-71A6-E5FE59D7832C}"/>
              </a:ext>
            </a:extLst>
          </p:cNvPr>
          <p:cNvSpPr txBox="1"/>
          <p:nvPr/>
        </p:nvSpPr>
        <p:spPr>
          <a:xfrm>
            <a:off x="6350000" y="5476579"/>
            <a:ext cx="56232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JINST </a:t>
            </a:r>
            <a:r>
              <a:rPr lang="en-US" sz="1600" dirty="0"/>
              <a:t>12 (2017) 08, P08003 (158 citations)</a:t>
            </a:r>
          </a:p>
          <a:p>
            <a:r>
              <a:rPr lang="en-US" sz="1600" i="1" dirty="0"/>
              <a:t>JINST</a:t>
            </a:r>
            <a:r>
              <a:rPr lang="en-US" sz="1600" dirty="0"/>
              <a:t> 13 (2018) 07, P07006 (191 citations)</a:t>
            </a:r>
          </a:p>
          <a:p>
            <a:r>
              <a:rPr lang="en-US" sz="1600" i="1" dirty="0"/>
              <a:t>JINST</a:t>
            </a:r>
            <a:r>
              <a:rPr lang="en-US" sz="1600" dirty="0"/>
              <a:t> 13 (2018) 07, P07007 (160 citations)</a:t>
            </a:r>
            <a:endParaRPr lang="en-US" sz="1600" i="1" dirty="0"/>
          </a:p>
          <a:p>
            <a:endParaRPr lang="en-US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214F35-9D71-5F19-D400-660E4D998A24}"/>
              </a:ext>
            </a:extLst>
          </p:cNvPr>
          <p:cNvSpPr txBox="1"/>
          <p:nvPr/>
        </p:nvSpPr>
        <p:spPr>
          <a:xfrm>
            <a:off x="304800" y="75414"/>
            <a:ext cx="5483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Prospective Future BNL-MIT Collaboration</a:t>
            </a:r>
          </a:p>
        </p:txBody>
      </p:sp>
    </p:spTree>
    <p:extLst>
      <p:ext uri="{BB962C8B-B14F-4D97-AF65-F5344CB8AC3E}">
        <p14:creationId xmlns:p14="http://schemas.microsoft.com/office/powerpoint/2010/main" val="943328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23BE4-5663-3259-3F2F-E9DBE0DD7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775F9-C1E1-21C0-172C-EC2EEF90EF9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Long-standing productive research relationship with BNL EDG group</a:t>
            </a:r>
          </a:p>
          <a:p>
            <a:pPr>
              <a:buFontTx/>
              <a:buChar char="-"/>
            </a:pPr>
            <a:r>
              <a:rPr lang="en-US" sz="1600" dirty="0" err="1"/>
              <a:t>MicroBooNE</a:t>
            </a:r>
            <a:r>
              <a:rPr lang="en-US" sz="1600" dirty="0"/>
              <a:t> (past), Daya Bay (past), DUNE (present)</a:t>
            </a:r>
          </a:p>
          <a:p>
            <a:pPr>
              <a:buFontTx/>
              <a:buChar char="-"/>
            </a:pPr>
            <a:r>
              <a:rPr lang="en-US" sz="1600" dirty="0"/>
              <a:t>Pixel readout signal modeling and deconvolution for pixel-based near detector</a:t>
            </a:r>
          </a:p>
          <a:p>
            <a:pPr>
              <a:buFontTx/>
              <a:buChar char="-"/>
            </a:pPr>
            <a:r>
              <a:rPr lang="en-US" sz="1600" dirty="0"/>
              <a:t>Far detector 1 component testing and characterization</a:t>
            </a:r>
          </a:p>
          <a:p>
            <a:pPr>
              <a:buFontTx/>
              <a:buChar char="-"/>
            </a:pPr>
            <a:endParaRPr lang="en-US" sz="1600" dirty="0"/>
          </a:p>
          <a:p>
            <a:pPr>
              <a:buFontTx/>
              <a:buChar char="-"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New areas for future collaboration as DUNE transitions to phase </a:t>
            </a:r>
            <a:r>
              <a:rPr lang="en-US" sz="1600"/>
              <a:t>1 operations</a:t>
            </a:r>
            <a:endParaRPr lang="en-US" sz="1600" dirty="0"/>
          </a:p>
          <a:p>
            <a:pPr>
              <a:buFontTx/>
              <a:buChar char="-"/>
            </a:pPr>
            <a:r>
              <a:rPr lang="en-US" sz="1600" dirty="0"/>
              <a:t>Prospective trilateral team for off-beam physics</a:t>
            </a:r>
          </a:p>
          <a:p>
            <a:pPr>
              <a:buFontTx/>
              <a:buChar char="-"/>
            </a:pPr>
            <a:r>
              <a:rPr lang="en-US" sz="1600" dirty="0"/>
              <a:t>Potential hybrid charge readout solution for far detector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219D4D-A6D7-4C42-819C-3CEDC79E8B3A}"/>
              </a:ext>
            </a:extLst>
          </p:cNvPr>
          <p:cNvSpPr txBox="1"/>
          <p:nvPr/>
        </p:nvSpPr>
        <p:spPr>
          <a:xfrm>
            <a:off x="9450593" y="53788"/>
            <a:ext cx="240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</a:t>
            </a:r>
          </a:p>
        </p:txBody>
      </p:sp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208AE766-A58E-184E-7502-53463BDC0E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29" t="2" r="-17" b="-66131"/>
          <a:stretch>
            <a:fillRect/>
          </a:stretch>
        </p:blipFill>
        <p:spPr>
          <a:xfrm>
            <a:off x="8120793" y="1818519"/>
            <a:ext cx="3719841" cy="12208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C453C5-4F94-FA17-3C81-EF8744553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075" y="3818657"/>
            <a:ext cx="20669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9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0CD85-AF75-807B-959B-0F9FE890D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D078CF-F31C-5F88-CB96-8FA54C812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91" y="2271134"/>
            <a:ext cx="3713584" cy="39679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158917-8C99-DAE4-D80D-75FD31C7F3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78" r="4573" b="3414"/>
          <a:stretch>
            <a:fillRect/>
          </a:stretch>
        </p:blipFill>
        <p:spPr>
          <a:xfrm>
            <a:off x="4470836" y="1281404"/>
            <a:ext cx="7714938" cy="5573481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9CA48DCD-07FA-7940-D2BE-B20EEC478F15}"/>
              </a:ext>
            </a:extLst>
          </p:cNvPr>
          <p:cNvSpPr txBox="1">
            <a:spLocks/>
          </p:cNvSpPr>
          <p:nvPr/>
        </p:nvSpPr>
        <p:spPr bwMode="auto">
          <a:xfrm>
            <a:off x="335025" y="438366"/>
            <a:ext cx="9963805" cy="52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5pPr>
            <a:lvl6pPr marL="457189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6pPr>
            <a:lvl7pPr marL="914377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7pPr>
            <a:lvl8pPr marL="1371566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8pPr>
            <a:lvl9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/>
            <a:r>
              <a:rPr lang="en-US" kern="0" dirty="0" err="1"/>
              <a:t>NDLAr</a:t>
            </a:r>
            <a:r>
              <a:rPr lang="en-US" kern="0" dirty="0"/>
              <a:t>: Liquid Argon Near Detector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3BF7A4-84F3-A0D9-C855-9D8FC5DE6CB7}"/>
              </a:ext>
            </a:extLst>
          </p:cNvPr>
          <p:cNvCxnSpPr>
            <a:cxnSpLocks/>
          </p:cNvCxnSpPr>
          <p:nvPr/>
        </p:nvCxnSpPr>
        <p:spPr>
          <a:xfrm flipH="1" flipV="1">
            <a:off x="2531706" y="5797420"/>
            <a:ext cx="5250025" cy="684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075F6B6-A1D3-B659-35F2-AF87454FEFC2}"/>
              </a:ext>
            </a:extLst>
          </p:cNvPr>
          <p:cNvSpPr txBox="1"/>
          <p:nvPr/>
        </p:nvSpPr>
        <p:spPr>
          <a:xfrm>
            <a:off x="335023" y="849464"/>
            <a:ext cx="9636289" cy="15081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b="1" dirty="0">
                <a:effectLst/>
                <a:latin typeface="Helvetica" pitchFamily="2" charset="0"/>
              </a:rPr>
              <a:t>Purpose:</a:t>
            </a:r>
          </a:p>
          <a:p>
            <a:pPr algn="l"/>
            <a:r>
              <a:rPr lang="en-US" sz="1400" dirty="0">
                <a:latin typeface="Helvetica" pitchFamily="2" charset="0"/>
              </a:rPr>
              <a:t>- Measure LBNF beam neutrino-argon interactions in a </a:t>
            </a:r>
            <a:r>
              <a:rPr lang="en-US" sz="1400" dirty="0" err="1">
                <a:latin typeface="Helvetica" pitchFamily="2" charset="0"/>
              </a:rPr>
              <a:t>LArTPC</a:t>
            </a:r>
            <a:r>
              <a:rPr lang="en-US" sz="1400" dirty="0">
                <a:latin typeface="Helvetica" pitchFamily="2" charset="0"/>
              </a:rPr>
              <a:t> </a:t>
            </a:r>
            <a:r>
              <a:rPr lang="en-US" sz="1400" dirty="0">
                <a:latin typeface="Helvetica" pitchFamily="2" charset="0"/>
                <a:sym typeface="Wingdings" panose="05000000000000000000" pitchFamily="2" charset="2"/>
              </a:rPr>
              <a:t> Enable accurate prediction of Far Detector signals</a:t>
            </a:r>
            <a:endParaRPr lang="en-US" sz="1400" dirty="0">
              <a:effectLst/>
              <a:latin typeface="Helvetica" pitchFamily="2" charset="0"/>
            </a:endParaRPr>
          </a:p>
          <a:p>
            <a:pPr algn="l"/>
            <a:r>
              <a:rPr lang="en-US" b="1" dirty="0">
                <a:latin typeface="Helvetica" pitchFamily="2" charset="0"/>
              </a:rPr>
              <a:t>Key requirements:</a:t>
            </a:r>
          </a:p>
          <a:p>
            <a:pPr algn="l"/>
            <a:r>
              <a:rPr lang="en-US" sz="1400" dirty="0">
                <a:effectLst/>
                <a:latin typeface="Helvetica" pitchFamily="2" charset="0"/>
              </a:rPr>
              <a:t>- Large enough to constrain relevant neutrino interactions (except for forward-going muon </a:t>
            </a:r>
            <a:r>
              <a:rPr lang="en-US" sz="1400" dirty="0">
                <a:effectLst/>
                <a:latin typeface="Helvetica" pitchFamily="2" charset="0"/>
                <a:sym typeface="Wingdings" panose="05000000000000000000" pitchFamily="2" charset="2"/>
              </a:rPr>
              <a:t> purpose of TMS)</a:t>
            </a:r>
          </a:p>
          <a:p>
            <a:pPr algn="l"/>
            <a:r>
              <a:rPr lang="en-US" sz="1400" dirty="0">
                <a:latin typeface="Helvetica" pitchFamily="2" charset="0"/>
                <a:sym typeface="Wingdings" panose="05000000000000000000" pitchFamily="2" charset="2"/>
              </a:rPr>
              <a:t>- Signal fidelity at least as good as the Far Detectors</a:t>
            </a:r>
          </a:p>
          <a:p>
            <a:pPr algn="l"/>
            <a:r>
              <a:rPr lang="en-US" sz="1400" dirty="0">
                <a:effectLst/>
                <a:latin typeface="Helvetica" pitchFamily="2" charset="0"/>
                <a:sym typeface="Wingdings" panose="05000000000000000000" pitchFamily="2" charset="2"/>
              </a:rPr>
              <a:t>- Off-axis motion to decouple systematics</a:t>
            </a:r>
            <a:endParaRPr lang="en-US" sz="1400" dirty="0">
              <a:effectLst/>
              <a:latin typeface="Helvetica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B72681-0204-6141-F480-04FD26B27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040" y="5180291"/>
            <a:ext cx="312545" cy="5209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EA4D00-6D63-DCEC-1726-86B82FE74C76}"/>
              </a:ext>
            </a:extLst>
          </p:cNvPr>
          <p:cNvSpPr txBox="1"/>
          <p:nvPr/>
        </p:nvSpPr>
        <p:spPr>
          <a:xfrm>
            <a:off x="335024" y="3013500"/>
            <a:ext cx="963628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i="1" dirty="0" err="1">
                <a:solidFill>
                  <a:schemeClr val="bg2"/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NDLAr</a:t>
            </a:r>
            <a:endParaRPr lang="en-US" sz="1400" dirty="0">
              <a:solidFill>
                <a:schemeClr val="bg2"/>
              </a:solidFill>
              <a:effectLst/>
              <a:latin typeface="Helvetica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760D29-BAF5-AEE3-77AF-55E2C14182A7}"/>
              </a:ext>
            </a:extLst>
          </p:cNvPr>
          <p:cNvSpPr txBox="1"/>
          <p:nvPr/>
        </p:nvSpPr>
        <p:spPr>
          <a:xfrm>
            <a:off x="5765558" y="2905779"/>
            <a:ext cx="1618068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i="1" dirty="0">
                <a:solidFill>
                  <a:schemeClr val="bg2"/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Near Detector Hall @ Fermilab</a:t>
            </a:r>
            <a:endParaRPr lang="en-US" sz="1400" dirty="0">
              <a:solidFill>
                <a:schemeClr val="bg2"/>
              </a:solidFill>
              <a:effectLst/>
              <a:latin typeface="Helvetica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B7B63D-7CCD-DE7B-65E8-2CCD0A2B361B}"/>
              </a:ext>
            </a:extLst>
          </p:cNvPr>
          <p:cNvSpPr txBox="1"/>
          <p:nvPr/>
        </p:nvSpPr>
        <p:spPr>
          <a:xfrm>
            <a:off x="9450593" y="53788"/>
            <a:ext cx="240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</a:t>
            </a:r>
          </a:p>
        </p:txBody>
      </p:sp>
    </p:spTree>
    <p:extLst>
      <p:ext uri="{BB962C8B-B14F-4D97-AF65-F5344CB8AC3E}">
        <p14:creationId xmlns:p14="http://schemas.microsoft.com/office/powerpoint/2010/main" val="382728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F91C865-B0C1-B913-CFBC-502DEE79F9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165" r="23176"/>
          <a:stretch>
            <a:fillRect/>
          </a:stretch>
        </p:blipFill>
        <p:spPr>
          <a:xfrm>
            <a:off x="-87086" y="1636093"/>
            <a:ext cx="3453983" cy="45935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3646C1-F0E2-BC9B-B37A-53FF6C79CC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507" r="15783"/>
          <a:stretch>
            <a:fillRect/>
          </a:stretch>
        </p:blipFill>
        <p:spPr>
          <a:xfrm>
            <a:off x="3097636" y="841635"/>
            <a:ext cx="3694923" cy="2173383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35DE5EC1-BD64-5D8D-E0D6-B084BEDF8B37}"/>
              </a:ext>
            </a:extLst>
          </p:cNvPr>
          <p:cNvSpPr txBox="1">
            <a:spLocks/>
          </p:cNvSpPr>
          <p:nvPr/>
        </p:nvSpPr>
        <p:spPr bwMode="auto">
          <a:xfrm>
            <a:off x="335025" y="430437"/>
            <a:ext cx="9963805" cy="52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5pPr>
            <a:lvl6pPr marL="457189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6pPr>
            <a:lvl7pPr marL="914377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7pPr>
            <a:lvl8pPr marL="1371566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8pPr>
            <a:lvl9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>
              <a:spcBef>
                <a:spcPts val="300"/>
              </a:spcBef>
            </a:pPr>
            <a:r>
              <a:rPr lang="en-US" kern="0" dirty="0" err="1"/>
              <a:t>NDLAr</a:t>
            </a:r>
            <a:r>
              <a:rPr lang="en-US" kern="0" dirty="0"/>
              <a:t> Charge Readout System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D4F7CAD-384A-F210-B08A-316306EC6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131" y="2347746"/>
            <a:ext cx="3943739" cy="29693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F22FB2F-9323-D57A-FF58-DDF85D36BA9E}"/>
              </a:ext>
            </a:extLst>
          </p:cNvPr>
          <p:cNvSpPr txBox="1"/>
          <p:nvPr/>
        </p:nvSpPr>
        <p:spPr>
          <a:xfrm>
            <a:off x="6885992" y="939084"/>
            <a:ext cx="5306008" cy="144655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b="1" dirty="0">
                <a:effectLst/>
                <a:latin typeface="Helvetica" pitchFamily="2" charset="0"/>
              </a:rPr>
              <a:t>Scope: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Helvetica" pitchFamily="2" charset="0"/>
              </a:rPr>
              <a:t>200 m</a:t>
            </a:r>
            <a:r>
              <a:rPr lang="en-US" sz="1400" baseline="30000" dirty="0">
                <a:latin typeface="Helvetica" pitchFamily="2" charset="0"/>
              </a:rPr>
              <a:t>2</a:t>
            </a:r>
            <a:r>
              <a:rPr lang="en-US" sz="1400" dirty="0">
                <a:latin typeface="Helvetica" pitchFamily="2" charset="0"/>
              </a:rPr>
              <a:t> pixel-based charge-sensitive anodes</a:t>
            </a:r>
          </a:p>
          <a:p>
            <a:r>
              <a:rPr lang="en-US" sz="1400" dirty="0">
                <a:latin typeface="Helvetica" pitchFamily="2" charset="0"/>
              </a:rPr>
              <a:t>      - 14.336M channels driven by 224k ASICs</a:t>
            </a:r>
          </a:p>
          <a:p>
            <a:r>
              <a:rPr lang="en-US" sz="1400" dirty="0">
                <a:latin typeface="Helvetica" pitchFamily="2" charset="0"/>
              </a:rPr>
              <a:t>      - 1400 large-format anode tiles, data cables &amp; power cables</a:t>
            </a:r>
          </a:p>
          <a:p>
            <a:r>
              <a:rPr lang="en-US" sz="1400" dirty="0">
                <a:latin typeface="Helvetica" pitchFamily="2" charset="0"/>
              </a:rPr>
              <a:t>- Warm controllers driving cold electronics, providing data acquisition &amp; timing system interfacing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0750DB1-8FB6-3968-5BB3-2E55A386A963}"/>
              </a:ext>
            </a:extLst>
          </p:cNvPr>
          <p:cNvCxnSpPr>
            <a:cxnSpLocks/>
          </p:cNvCxnSpPr>
          <p:nvPr/>
        </p:nvCxnSpPr>
        <p:spPr>
          <a:xfrm>
            <a:off x="2774302" y="1337388"/>
            <a:ext cx="721567" cy="2799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41C527-DD61-A24C-5257-B01E1A78D3BC}"/>
              </a:ext>
            </a:extLst>
          </p:cNvPr>
          <p:cNvCxnSpPr>
            <a:cxnSpLocks/>
          </p:cNvCxnSpPr>
          <p:nvPr/>
        </p:nvCxnSpPr>
        <p:spPr>
          <a:xfrm flipH="1">
            <a:off x="810705" y="5940490"/>
            <a:ext cx="2556192" cy="1492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470A2AC-8C83-BCE0-9321-8303B5C82954}"/>
              </a:ext>
            </a:extLst>
          </p:cNvPr>
          <p:cNvCxnSpPr>
            <a:cxnSpLocks/>
          </p:cNvCxnSpPr>
          <p:nvPr/>
        </p:nvCxnSpPr>
        <p:spPr>
          <a:xfrm flipH="1" flipV="1">
            <a:off x="2076889" y="5855829"/>
            <a:ext cx="1290008" cy="846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E0AC1F1-2C0D-1456-2DBC-807CEA25742F}"/>
              </a:ext>
            </a:extLst>
          </p:cNvPr>
          <p:cNvCxnSpPr>
            <a:cxnSpLocks/>
          </p:cNvCxnSpPr>
          <p:nvPr/>
        </p:nvCxnSpPr>
        <p:spPr>
          <a:xfrm flipH="1">
            <a:off x="671804" y="5238339"/>
            <a:ext cx="2580016" cy="3043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F5F31F8-A676-E602-6263-B723DE07BED5}"/>
              </a:ext>
            </a:extLst>
          </p:cNvPr>
          <p:cNvCxnSpPr>
            <a:cxnSpLocks/>
          </p:cNvCxnSpPr>
          <p:nvPr/>
        </p:nvCxnSpPr>
        <p:spPr>
          <a:xfrm flipH="1" flipV="1">
            <a:off x="578498" y="5026090"/>
            <a:ext cx="2673322" cy="21224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ABD9D65-582F-38E3-1246-7A20D8AB19FA}"/>
              </a:ext>
            </a:extLst>
          </p:cNvPr>
          <p:cNvSpPr txBox="1"/>
          <p:nvPr/>
        </p:nvSpPr>
        <p:spPr>
          <a:xfrm>
            <a:off x="3422233" y="5766192"/>
            <a:ext cx="1342598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i="1" dirty="0">
                <a:effectLst/>
                <a:latin typeface="Helvetica" pitchFamily="2" charset="0"/>
                <a:sym typeface="Wingdings" panose="05000000000000000000" pitchFamily="2" charset="2"/>
              </a:rPr>
              <a:t>Anode Pixe</a:t>
            </a:r>
            <a:r>
              <a:rPr lang="en-US" sz="1400" i="1" dirty="0">
                <a:latin typeface="Helvetica" pitchFamily="2" charset="0"/>
                <a:sym typeface="Wingdings" panose="05000000000000000000" pitchFamily="2" charset="2"/>
              </a:rPr>
              <a:t>l Tile with ASICs</a:t>
            </a:r>
            <a:endParaRPr lang="en-US" sz="1400" dirty="0">
              <a:effectLst/>
              <a:latin typeface="Helvetica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524638-546C-8D97-2882-29A821F91A43}"/>
              </a:ext>
            </a:extLst>
          </p:cNvPr>
          <p:cNvSpPr txBox="1"/>
          <p:nvPr/>
        </p:nvSpPr>
        <p:spPr>
          <a:xfrm>
            <a:off x="3339411" y="5026090"/>
            <a:ext cx="1342598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i="1" dirty="0">
                <a:effectLst/>
                <a:latin typeface="Helvetica" pitchFamily="2" charset="0"/>
                <a:sym typeface="Wingdings" panose="05000000000000000000" pitchFamily="2" charset="2"/>
              </a:rPr>
              <a:t>Power and Data Cables</a:t>
            </a:r>
            <a:endParaRPr lang="en-US" sz="1400" dirty="0">
              <a:effectLst/>
              <a:latin typeface="Helvetica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62710D-EB5F-B2F2-EA18-F52414346240}"/>
              </a:ext>
            </a:extLst>
          </p:cNvPr>
          <p:cNvSpPr txBox="1"/>
          <p:nvPr/>
        </p:nvSpPr>
        <p:spPr>
          <a:xfrm>
            <a:off x="373732" y="1037373"/>
            <a:ext cx="2345233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i="1" dirty="0">
                <a:effectLst/>
                <a:latin typeface="Helvetica" pitchFamily="2" charset="0"/>
                <a:sym typeface="Wingdings" panose="05000000000000000000" pitchFamily="2" charset="2"/>
              </a:rPr>
              <a:t>Pixel Array Control, Monitor, and Network Card (PACMAN)</a:t>
            </a:r>
            <a:endParaRPr lang="en-US" sz="1400" dirty="0">
              <a:effectLst/>
              <a:latin typeface="Helvetica" pitchFamily="2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1CCF932-4325-9A91-1A05-675D27BDF9DE}"/>
              </a:ext>
            </a:extLst>
          </p:cNvPr>
          <p:cNvCxnSpPr>
            <a:cxnSpLocks/>
          </p:cNvCxnSpPr>
          <p:nvPr/>
        </p:nvCxnSpPr>
        <p:spPr>
          <a:xfrm flipV="1">
            <a:off x="5249311" y="2123753"/>
            <a:ext cx="653858" cy="14405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Left Brace 22">
            <a:extLst>
              <a:ext uri="{FF2B5EF4-FFF2-40B4-BE49-F238E27FC236}">
                <a16:creationId xmlns:a16="http://schemas.microsoft.com/office/drawing/2014/main" id="{4BF3BC41-BC25-026D-B668-5BF38A8E5063}"/>
              </a:ext>
            </a:extLst>
          </p:cNvPr>
          <p:cNvSpPr/>
          <p:nvPr/>
        </p:nvSpPr>
        <p:spPr>
          <a:xfrm rot="16200000">
            <a:off x="4208044" y="2048791"/>
            <a:ext cx="360784" cy="1593257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6AAABD-BAE1-7917-46D9-346DBD87E314}"/>
              </a:ext>
            </a:extLst>
          </p:cNvPr>
          <p:cNvSpPr txBox="1"/>
          <p:nvPr/>
        </p:nvSpPr>
        <p:spPr>
          <a:xfrm>
            <a:off x="3496878" y="2997265"/>
            <a:ext cx="177731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effectLst/>
                <a:latin typeface="Helvetica" pitchFamily="2" charset="0"/>
                <a:sym typeface="Wingdings" panose="05000000000000000000" pitchFamily="2" charset="2"/>
              </a:rPr>
              <a:t>PACMAN Enclosure</a:t>
            </a:r>
            <a:endParaRPr lang="en-US" sz="1400" dirty="0">
              <a:effectLst/>
              <a:latin typeface="Helvetica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435C80B-98BC-175F-974B-8AF078F88CE5}"/>
              </a:ext>
            </a:extLst>
          </p:cNvPr>
          <p:cNvSpPr txBox="1"/>
          <p:nvPr/>
        </p:nvSpPr>
        <p:spPr>
          <a:xfrm>
            <a:off x="3972738" y="3522890"/>
            <a:ext cx="177731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effectLst/>
                <a:latin typeface="Helvetica" pitchFamily="2" charset="0"/>
                <a:sym typeface="Wingdings" panose="05000000000000000000" pitchFamily="2" charset="2"/>
              </a:rPr>
              <a:t>Flange PCB</a:t>
            </a:r>
            <a:endParaRPr lang="en-US" sz="1400" dirty="0">
              <a:effectLst/>
              <a:latin typeface="Helvetica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CD37A6-3928-AD99-3B5A-33DC0A9C62A7}"/>
              </a:ext>
            </a:extLst>
          </p:cNvPr>
          <p:cNvSpPr txBox="1"/>
          <p:nvPr/>
        </p:nvSpPr>
        <p:spPr>
          <a:xfrm>
            <a:off x="6015134" y="5256524"/>
            <a:ext cx="3943739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effectLst/>
                <a:latin typeface="Helvetica" pitchFamily="2" charset="0"/>
                <a:sym typeface="Wingdings" panose="05000000000000000000" pitchFamily="2" charset="2"/>
              </a:rPr>
              <a:t>FSD Anode Assembly</a:t>
            </a:r>
            <a:endParaRPr lang="en-US" sz="1400" dirty="0">
              <a:effectLst/>
              <a:latin typeface="Helvetica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D4EDB5-CA0F-9B00-FF6A-6A473F17A71F}"/>
              </a:ext>
            </a:extLst>
          </p:cNvPr>
          <p:cNvSpPr txBox="1"/>
          <p:nvPr/>
        </p:nvSpPr>
        <p:spPr>
          <a:xfrm>
            <a:off x="5274191" y="5500212"/>
            <a:ext cx="6824376" cy="10156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b="1" dirty="0">
                <a:effectLst/>
                <a:latin typeface="Helvetica" pitchFamily="2" charset="0"/>
              </a:rPr>
              <a:t>Partnering Institutions:</a:t>
            </a:r>
          </a:p>
          <a:p>
            <a:r>
              <a:rPr lang="en-US" sz="1400" dirty="0">
                <a:latin typeface="Helvetica" pitchFamily="2" charset="0"/>
              </a:rPr>
              <a:t>Bern, </a:t>
            </a:r>
            <a:r>
              <a:rPr lang="en-US" sz="1400" dirty="0">
                <a:solidFill>
                  <a:srgbClr val="C00000"/>
                </a:solidFill>
                <a:latin typeface="Helvetica" pitchFamily="2" charset="0"/>
              </a:rPr>
              <a:t>BNL</a:t>
            </a:r>
            <a:r>
              <a:rPr lang="en-US" sz="1400" dirty="0">
                <a:latin typeface="Helvetica" pitchFamily="2" charset="0"/>
              </a:rPr>
              <a:t>, Caltech, Chicago, Colorado State, HKUST, LBNL, Michigan State, MIT, Ohio State, Penn, Rutgers, Syracuse, UC Davis, UC Irvine, UCSB, UTA, York</a:t>
            </a:r>
          </a:p>
          <a:p>
            <a:endParaRPr lang="en-US" sz="1400" dirty="0">
              <a:latin typeface="Helvetica" pitchFamily="2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D3362ED-C83A-126F-F2F6-450F5222A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5093" y="2347746"/>
            <a:ext cx="2226779" cy="295744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5E4C241-54B2-D6DB-5587-69A385FFE1CB}"/>
              </a:ext>
            </a:extLst>
          </p:cNvPr>
          <p:cNvSpPr txBox="1"/>
          <p:nvPr/>
        </p:nvSpPr>
        <p:spPr>
          <a:xfrm>
            <a:off x="9859347" y="5256524"/>
            <a:ext cx="223922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effectLst/>
                <a:latin typeface="Helvetica" pitchFamily="2" charset="0"/>
                <a:sym typeface="Wingdings" panose="05000000000000000000" pitchFamily="2" charset="2"/>
              </a:rPr>
              <a:t>FSD Feedthrough Installation</a:t>
            </a:r>
            <a:endParaRPr lang="en-US" sz="1400" dirty="0">
              <a:effectLst/>
              <a:latin typeface="Helvetica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95225E-49FA-A52E-0917-B005F456157F}"/>
              </a:ext>
            </a:extLst>
          </p:cNvPr>
          <p:cNvSpPr txBox="1"/>
          <p:nvPr/>
        </p:nvSpPr>
        <p:spPr>
          <a:xfrm>
            <a:off x="9450593" y="100923"/>
            <a:ext cx="2406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 (L3)</a:t>
            </a:r>
          </a:p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972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383BE25F-A7A6-751B-7DC7-0ECA3521F438}"/>
              </a:ext>
            </a:extLst>
          </p:cNvPr>
          <p:cNvSpPr txBox="1">
            <a:spLocks/>
          </p:cNvSpPr>
          <p:nvPr/>
        </p:nvSpPr>
        <p:spPr bwMode="auto">
          <a:xfrm>
            <a:off x="335025" y="421011"/>
            <a:ext cx="9963805" cy="52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5pPr>
            <a:lvl6pPr marL="457189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6pPr>
            <a:lvl7pPr marL="914377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7pPr>
            <a:lvl8pPr marL="1371566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8pPr>
            <a:lvl9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/>
            <a:r>
              <a:rPr lang="en-US" kern="0" dirty="0" err="1"/>
              <a:t>NDLAr</a:t>
            </a:r>
            <a:r>
              <a:rPr lang="en-US" kern="0" dirty="0"/>
              <a:t> Prototyping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790371-AB96-0A2C-0367-DD7361D92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460" y="1234794"/>
            <a:ext cx="1724025" cy="380047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BC4E64-7D9C-7343-1D69-560DC8AAF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3338" y="1234794"/>
            <a:ext cx="5005355" cy="3334818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89BBC2-8F15-C34A-FCB2-91C77BB268E8}"/>
              </a:ext>
            </a:extLst>
          </p:cNvPr>
          <p:cNvSpPr txBox="1"/>
          <p:nvPr/>
        </p:nvSpPr>
        <p:spPr>
          <a:xfrm>
            <a:off x="865500" y="927017"/>
            <a:ext cx="177731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 err="1">
                <a:solidFill>
                  <a:schemeClr val="bg1">
                    <a:lumMod val="50000"/>
                  </a:schemeClr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SingleCube</a:t>
            </a:r>
            <a:endParaRPr lang="en-US" sz="1400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3CD906-465A-9169-CD3C-51DE5C573B50}"/>
              </a:ext>
            </a:extLst>
          </p:cNvPr>
          <p:cNvSpPr txBox="1"/>
          <p:nvPr/>
        </p:nvSpPr>
        <p:spPr>
          <a:xfrm>
            <a:off x="3367743" y="927016"/>
            <a:ext cx="177731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Module-0</a:t>
            </a:r>
            <a:endParaRPr lang="en-US" sz="1400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16CC40-558D-34C1-037F-DFA06F280CEC}"/>
              </a:ext>
            </a:extLst>
          </p:cNvPr>
          <p:cNvSpPr txBox="1"/>
          <p:nvPr/>
        </p:nvSpPr>
        <p:spPr>
          <a:xfrm>
            <a:off x="6707355" y="925567"/>
            <a:ext cx="177731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2x2 Demonstrator</a:t>
            </a:r>
            <a:endParaRPr lang="en-US" sz="1400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0AEA4D-51C4-9D2A-F6C8-FDAB01D804B4}"/>
              </a:ext>
            </a:extLst>
          </p:cNvPr>
          <p:cNvSpPr txBox="1"/>
          <p:nvPr/>
        </p:nvSpPr>
        <p:spPr>
          <a:xfrm>
            <a:off x="10186226" y="925566"/>
            <a:ext cx="1968454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Full-Scale Demonstrator</a:t>
            </a:r>
            <a:endParaRPr lang="en-US" sz="1400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CB5CA7-5543-0C67-5823-7B3A7E1499A7}"/>
              </a:ext>
            </a:extLst>
          </p:cNvPr>
          <p:cNvSpPr txBox="1"/>
          <p:nvPr/>
        </p:nvSpPr>
        <p:spPr>
          <a:xfrm>
            <a:off x="752670" y="3587606"/>
            <a:ext cx="2002971" cy="9541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dirty="0">
                <a:solidFill>
                  <a:srgbClr val="8B959E"/>
                </a:solidFill>
                <a:effectLst/>
                <a:latin typeface="Helvetica" pitchFamily="2" charset="0"/>
              </a:rPr>
              <a:t>1x 60%-scale anode tiles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- 100 LArPix-v2a ASICs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- 4900 channels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1x PACMAN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B84429-16A1-B3B1-5F43-C844DEC1EB02}"/>
              </a:ext>
            </a:extLst>
          </p:cNvPr>
          <p:cNvSpPr txBox="1"/>
          <p:nvPr/>
        </p:nvSpPr>
        <p:spPr>
          <a:xfrm>
            <a:off x="3367743" y="5045213"/>
            <a:ext cx="2205743" cy="9541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dirty="0">
                <a:solidFill>
                  <a:srgbClr val="8B959E"/>
                </a:solidFill>
                <a:effectLst/>
                <a:latin typeface="Helvetica" pitchFamily="2" charset="0"/>
              </a:rPr>
              <a:t>16x 60%-scale anode tiles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- 1600 LArPix-v2a ASICs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- 78.4k channels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2x PACMAN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A1145A4-5914-D95C-4470-537BEE0BAE3C}"/>
                  </a:ext>
                </a:extLst>
              </p:cNvPr>
              <p:cNvSpPr txBox="1"/>
              <p:nvPr/>
            </p:nvSpPr>
            <p:spPr>
              <a:xfrm>
                <a:off x="6704530" y="4569612"/>
                <a:ext cx="2885981" cy="1600438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64</a:t>
                </a:r>
                <a:r>
                  <a:rPr lang="en-US" sz="1400" dirty="0">
                    <a:solidFill>
                      <a:srgbClr val="8B959E"/>
                    </a:solidFill>
                    <a:effectLst/>
                    <a:latin typeface="Helvetica" pitchFamily="2" charset="0"/>
                  </a:rPr>
                  <a:t>x 60%-scale anode tiles</a:t>
                </a:r>
              </a:p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- 4800 LArPix-v2a ASICs</a:t>
                </a:r>
              </a:p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- 1600 LArPix-v2b ASICs</a:t>
                </a:r>
              </a:p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- 337.7k channels</a:t>
                </a:r>
                <a:endParaRPr lang="en-US" sz="1400" dirty="0">
                  <a:solidFill>
                    <a:srgbClr val="8B959E"/>
                  </a:solidFill>
                  <a:effectLst/>
                  <a:latin typeface="Helvetica" pitchFamily="2" charset="0"/>
                </a:endParaRPr>
              </a:p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8x PACMAN</a:t>
                </a:r>
              </a:p>
              <a:p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Sited on-axis in </a:t>
                </a:r>
                <a:r>
                  <a:rPr lang="en-US" sz="1400" dirty="0" err="1">
                    <a:solidFill>
                      <a:srgbClr val="8B959E"/>
                    </a:solidFill>
                    <a:latin typeface="Helvetica" pitchFamily="2" charset="0"/>
                  </a:rPr>
                  <a:t>NuMI</a:t>
                </a:r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8B959E"/>
                        </a:solidFill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 beamline</a:t>
                </a:r>
              </a:p>
              <a:p>
                <a:pPr algn="l"/>
                <a:endParaRPr lang="en-US" sz="1400" dirty="0">
                  <a:solidFill>
                    <a:srgbClr val="8B959E"/>
                  </a:solidFill>
                  <a:effectLst/>
                  <a:latin typeface="Helvetica" pitchFamily="2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A1145A4-5914-D95C-4470-537BEE0BA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530" y="4569612"/>
                <a:ext cx="2885981" cy="1600438"/>
              </a:xfrm>
              <a:prstGeom prst="rect">
                <a:avLst/>
              </a:prstGeom>
              <a:blipFill>
                <a:blip r:embed="rId6"/>
                <a:stretch>
                  <a:fillRect l="-3805" t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7959EFA-D59A-DFAC-B92A-3AA57525EC27}"/>
              </a:ext>
            </a:extLst>
          </p:cNvPr>
          <p:cNvSpPr txBox="1"/>
          <p:nvPr/>
        </p:nvSpPr>
        <p:spPr>
          <a:xfrm>
            <a:off x="10021415" y="4774457"/>
            <a:ext cx="2205742" cy="9541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dirty="0">
                <a:solidFill>
                  <a:srgbClr val="8B959E"/>
                </a:solidFill>
                <a:effectLst/>
                <a:latin typeface="Helvetica" pitchFamily="2" charset="0"/>
              </a:rPr>
              <a:t>40x </a:t>
            </a:r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10</a:t>
            </a:r>
            <a:r>
              <a:rPr lang="en-US" sz="1400" dirty="0">
                <a:solidFill>
                  <a:srgbClr val="8B959E"/>
                </a:solidFill>
                <a:effectLst/>
                <a:latin typeface="Helvetica" pitchFamily="2" charset="0"/>
              </a:rPr>
              <a:t>0%-scale anode tiles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- 6400 LArPix-v2d ASICs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- 409.6k channels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4x PACMAN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</p:txBody>
      </p:sp>
      <p:pic>
        <p:nvPicPr>
          <p:cNvPr id="15" name="IMG_2014">
            <a:hlinkClick r:id="" action="ppaction://media"/>
            <a:extLst>
              <a:ext uri="{FF2B5EF4-FFF2-40B4-BE49-F238E27FC236}">
                <a16:creationId xmlns:a16="http://schemas.microsoft.com/office/drawing/2014/main" id="{C24274EE-8840-A766-4448-777D3E2608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03622" y="1239563"/>
            <a:ext cx="1988378" cy="3534894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D55486A-B827-8550-8532-0955C66162E8}"/>
              </a:ext>
            </a:extLst>
          </p:cNvPr>
          <p:cNvSpPr txBox="1"/>
          <p:nvPr/>
        </p:nvSpPr>
        <p:spPr>
          <a:xfrm>
            <a:off x="335025" y="4993893"/>
            <a:ext cx="2599395" cy="954107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>
                <a:effectLst/>
                <a:latin typeface="Helvetica" pitchFamily="2" charset="0"/>
              </a:rPr>
              <a:t>&gt;150 scientists/engineers from ~40 institutions in </a:t>
            </a:r>
            <a:r>
              <a:rPr lang="en-US" sz="1400" dirty="0" err="1">
                <a:effectLst/>
                <a:latin typeface="Helvetica" pitchFamily="2" charset="0"/>
              </a:rPr>
              <a:t>NDLAr</a:t>
            </a:r>
            <a:r>
              <a:rPr lang="en-US" sz="1400" dirty="0">
                <a:effectLst/>
                <a:latin typeface="Helvetica" pitchFamily="2" charset="0"/>
              </a:rPr>
              <a:t> consortium supporting detector development &amp; data analysis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46C265C-DB92-579E-1C38-7F3C9D89DA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07" y="1234794"/>
            <a:ext cx="3390900" cy="23241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F4B4D5B-E9C6-90EF-0489-234984B9B70C}"/>
              </a:ext>
            </a:extLst>
          </p:cNvPr>
          <p:cNvSpPr txBox="1"/>
          <p:nvPr/>
        </p:nvSpPr>
        <p:spPr>
          <a:xfrm>
            <a:off x="9450593" y="100923"/>
            <a:ext cx="2406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 (L3)</a:t>
            </a:r>
          </a:p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10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65B51C6A-8D30-03BC-E577-7243ECFC2594}"/>
              </a:ext>
            </a:extLst>
          </p:cNvPr>
          <p:cNvSpPr txBox="1">
            <a:spLocks/>
          </p:cNvSpPr>
          <p:nvPr/>
        </p:nvSpPr>
        <p:spPr bwMode="auto">
          <a:xfrm>
            <a:off x="335025" y="430438"/>
            <a:ext cx="9963805" cy="52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  <a:ea typeface="ＭＳ Ｐゴシック" charset="0"/>
              </a:defRPr>
            </a:lvl5pPr>
            <a:lvl6pPr marL="457189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6pPr>
            <a:lvl7pPr marL="914377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7pPr>
            <a:lvl8pPr marL="1371566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8pPr>
            <a:lvl9pPr marL="1828754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l"/>
            <a:r>
              <a:rPr lang="en-US" kern="0" dirty="0" err="1"/>
              <a:t>NDLAr</a:t>
            </a:r>
            <a:r>
              <a:rPr lang="en-US" kern="0" dirty="0"/>
              <a:t> Prototyping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A2114D-EF66-5504-15E4-19AF38FFB52C}"/>
              </a:ext>
            </a:extLst>
          </p:cNvPr>
          <p:cNvSpPr txBox="1"/>
          <p:nvPr/>
        </p:nvSpPr>
        <p:spPr>
          <a:xfrm>
            <a:off x="3121155" y="927016"/>
            <a:ext cx="2823201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Module-0</a:t>
            </a:r>
            <a:endParaRPr lang="en-US" sz="1400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7FDA5-E4E9-18A3-175C-180138810958}"/>
              </a:ext>
            </a:extLst>
          </p:cNvPr>
          <p:cNvSpPr txBox="1"/>
          <p:nvPr/>
        </p:nvSpPr>
        <p:spPr>
          <a:xfrm>
            <a:off x="5964205" y="925567"/>
            <a:ext cx="344659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2x2 Demonstrator</a:t>
            </a:r>
            <a:endParaRPr lang="en-US" sz="1400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B30270-373A-E00D-6FE3-DAA340CAE483}"/>
              </a:ext>
            </a:extLst>
          </p:cNvPr>
          <p:cNvSpPr txBox="1"/>
          <p:nvPr/>
        </p:nvSpPr>
        <p:spPr>
          <a:xfrm>
            <a:off x="9437372" y="925566"/>
            <a:ext cx="275462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50000"/>
                  </a:schemeClr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Full-Scale Demonstrator</a:t>
            </a:r>
            <a:endParaRPr lang="en-US" sz="1400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FB0917-1489-359F-A7A3-B6BCCCE393CF}"/>
              </a:ext>
            </a:extLst>
          </p:cNvPr>
          <p:cNvSpPr txBox="1"/>
          <p:nvPr/>
        </p:nvSpPr>
        <p:spPr>
          <a:xfrm>
            <a:off x="509922" y="3587607"/>
            <a:ext cx="2139820" cy="9541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dirty="0">
                <a:solidFill>
                  <a:srgbClr val="8B959E"/>
                </a:solidFill>
                <a:effectLst/>
                <a:latin typeface="Helvetica" pitchFamily="2" charset="0"/>
              </a:rPr>
              <a:t>1x 60%-scale anode tiles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- 100 LArPix-v2a ASICs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- 4900 channels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1x PACMAN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5DB6C2-3498-56AC-F673-6F6BCA64F8E6}"/>
              </a:ext>
            </a:extLst>
          </p:cNvPr>
          <p:cNvSpPr txBox="1"/>
          <p:nvPr/>
        </p:nvSpPr>
        <p:spPr>
          <a:xfrm>
            <a:off x="3443169" y="4881199"/>
            <a:ext cx="2205743" cy="9541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dirty="0">
                <a:solidFill>
                  <a:srgbClr val="8B959E"/>
                </a:solidFill>
                <a:effectLst/>
                <a:latin typeface="Helvetica" pitchFamily="2" charset="0"/>
              </a:rPr>
              <a:t>16x 60%-scale anode tiles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- 1600 LArPix-v2a ASICs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- 78.4k channels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2x PACMAN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9F0A15-83DB-8620-6815-A4540F7C3222}"/>
                  </a:ext>
                </a:extLst>
              </p:cNvPr>
              <p:cNvSpPr txBox="1"/>
              <p:nvPr/>
            </p:nvSpPr>
            <p:spPr>
              <a:xfrm>
                <a:off x="6442341" y="4377654"/>
                <a:ext cx="2885981" cy="1384995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64</a:t>
                </a:r>
                <a:r>
                  <a:rPr lang="en-US" sz="1400" dirty="0">
                    <a:solidFill>
                      <a:srgbClr val="8B959E"/>
                    </a:solidFill>
                    <a:effectLst/>
                    <a:latin typeface="Helvetica" pitchFamily="2" charset="0"/>
                  </a:rPr>
                  <a:t>x 60%-scale anode tiles</a:t>
                </a:r>
              </a:p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- 4800 LArPix-v2a ASICs</a:t>
                </a:r>
              </a:p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- 1600 LArPix-v2b ASICs</a:t>
                </a:r>
              </a:p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- 337.7k channels</a:t>
                </a:r>
                <a:endParaRPr lang="en-US" sz="1400" dirty="0">
                  <a:solidFill>
                    <a:srgbClr val="8B959E"/>
                  </a:solidFill>
                  <a:effectLst/>
                  <a:latin typeface="Helvetica" pitchFamily="2" charset="0"/>
                </a:endParaRPr>
              </a:p>
              <a:p>
                <a:pPr algn="l"/>
                <a:r>
                  <a:rPr lang="en-US" sz="1400" dirty="0">
                    <a:solidFill>
                      <a:srgbClr val="8B959E"/>
                    </a:solidFill>
                    <a:latin typeface="Helvetica" pitchFamily="2" charset="0"/>
                  </a:rPr>
                  <a:t>8x PACMAN</a:t>
                </a:r>
              </a:p>
              <a:p>
                <a:pPr algn="l"/>
                <a:r>
                  <a:rPr lang="en-US" sz="1400" dirty="0">
                    <a:solidFill>
                      <a:srgbClr val="8B959E"/>
                    </a:solidFill>
                    <a:effectLst/>
                    <a:latin typeface="Helvetica" pitchFamily="2" charset="0"/>
                  </a:rPr>
                  <a:t>Sited on-axis in </a:t>
                </a:r>
                <a:r>
                  <a:rPr lang="en-US" sz="1400" dirty="0" err="1">
                    <a:solidFill>
                      <a:srgbClr val="8B959E"/>
                    </a:solidFill>
                    <a:effectLst/>
                    <a:latin typeface="Helvetica" pitchFamily="2" charset="0"/>
                  </a:rPr>
                  <a:t>NuMI</a:t>
                </a:r>
                <a:r>
                  <a:rPr lang="en-US" sz="1400" dirty="0">
                    <a:solidFill>
                      <a:srgbClr val="8B959E"/>
                    </a:solidFill>
                    <a:effectLst/>
                    <a:latin typeface="Helvetica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8B959E"/>
                        </a:solidFill>
                        <a:effectLst/>
                        <a:latin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1400" dirty="0">
                    <a:solidFill>
                      <a:srgbClr val="8B959E"/>
                    </a:solidFill>
                    <a:effectLst/>
                    <a:latin typeface="Helvetica" pitchFamily="2" charset="0"/>
                  </a:rPr>
                  <a:t> beamline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9F0A15-83DB-8620-6815-A4540F7C3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341" y="4377654"/>
                <a:ext cx="2885981" cy="1384995"/>
              </a:xfrm>
              <a:prstGeom prst="rect">
                <a:avLst/>
              </a:prstGeom>
              <a:blipFill>
                <a:blip r:embed="rId2"/>
                <a:stretch>
                  <a:fillRect l="-3805" t="-881" b="-3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8FEAFA8-133C-013C-9B70-9D37572E56D3}"/>
              </a:ext>
            </a:extLst>
          </p:cNvPr>
          <p:cNvSpPr txBox="1"/>
          <p:nvPr/>
        </p:nvSpPr>
        <p:spPr>
          <a:xfrm>
            <a:off x="9706441" y="4391705"/>
            <a:ext cx="2205742" cy="9541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1400" dirty="0">
                <a:solidFill>
                  <a:srgbClr val="8B959E"/>
                </a:solidFill>
                <a:effectLst/>
                <a:latin typeface="Helvetica" pitchFamily="2" charset="0"/>
              </a:rPr>
              <a:t>40x </a:t>
            </a:r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10</a:t>
            </a:r>
            <a:r>
              <a:rPr lang="en-US" sz="1400" dirty="0">
                <a:solidFill>
                  <a:srgbClr val="8B959E"/>
                </a:solidFill>
                <a:effectLst/>
                <a:latin typeface="Helvetica" pitchFamily="2" charset="0"/>
              </a:rPr>
              <a:t>0%-scale anode tiles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- 6400 LArPix-v2d ASICs</a:t>
            </a: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- 409.6k channels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  <a:p>
            <a:pPr algn="l"/>
            <a:r>
              <a:rPr lang="en-US" sz="1400" dirty="0">
                <a:solidFill>
                  <a:srgbClr val="8B959E"/>
                </a:solidFill>
                <a:latin typeface="Helvetica" pitchFamily="2" charset="0"/>
              </a:rPr>
              <a:t>4x PACMAN</a:t>
            </a:r>
            <a:endParaRPr lang="en-US" sz="1400" dirty="0">
              <a:solidFill>
                <a:srgbClr val="8B959E"/>
              </a:solidFill>
              <a:effectLst/>
              <a:latin typeface="Helvetica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5CC9A4C-72B8-8DBD-D0FC-0F84849EE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0" y="1233345"/>
            <a:ext cx="3139016" cy="235426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3" name="Picture 12" descr="Chart, radar chart&#10;&#10;Description automatically generated">
            <a:extLst>
              <a:ext uri="{FF2B5EF4-FFF2-40B4-BE49-F238E27FC236}">
                <a16:creationId xmlns:a16="http://schemas.microsoft.com/office/drawing/2014/main" id="{854B0B8C-AC71-4D6B-368E-43169451C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1004" y="1230563"/>
            <a:ext cx="2810075" cy="365063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F6B719-B754-2B3C-B09F-967D08C1E6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0928" y="1230563"/>
            <a:ext cx="3446595" cy="312164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1356FA6-9087-FC1E-B218-9583E6343B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7372" y="1230563"/>
            <a:ext cx="2743880" cy="3135864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9AD6BC-9969-2CE5-2D07-EF74AC819848}"/>
              </a:ext>
            </a:extLst>
          </p:cNvPr>
          <p:cNvSpPr txBox="1"/>
          <p:nvPr/>
        </p:nvSpPr>
        <p:spPr>
          <a:xfrm>
            <a:off x="210863" y="4655490"/>
            <a:ext cx="2730025" cy="738664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>
                <a:latin typeface="Helvetica" pitchFamily="2" charset="0"/>
              </a:rPr>
              <a:t>Raw data from O(100k)-channel systems demonstrates the end-to-end system architecture</a:t>
            </a:r>
            <a:endParaRPr lang="en-US" sz="1400" dirty="0">
              <a:effectLst/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FD412C-CB29-3DD1-7CF6-205E71505091}"/>
              </a:ext>
            </a:extLst>
          </p:cNvPr>
          <p:cNvSpPr txBox="1"/>
          <p:nvPr/>
        </p:nvSpPr>
        <p:spPr>
          <a:xfrm>
            <a:off x="10748" y="927017"/>
            <a:ext cx="3130256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i="1" dirty="0" err="1">
                <a:solidFill>
                  <a:schemeClr val="bg1">
                    <a:lumMod val="50000"/>
                  </a:schemeClr>
                </a:solidFill>
                <a:effectLst/>
                <a:latin typeface="Helvetica" pitchFamily="2" charset="0"/>
                <a:sym typeface="Wingdings" panose="05000000000000000000" pitchFamily="2" charset="2"/>
              </a:rPr>
              <a:t>SingleCube</a:t>
            </a:r>
            <a:endParaRPr lang="en-US" sz="1400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EE3AAD-367E-46F8-C075-693AAADC04D6}"/>
              </a:ext>
            </a:extLst>
          </p:cNvPr>
          <p:cNvSpPr txBox="1"/>
          <p:nvPr/>
        </p:nvSpPr>
        <p:spPr>
          <a:xfrm>
            <a:off x="0" y="5940420"/>
            <a:ext cx="12191999" cy="30777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Helvetica" pitchFamily="2" charset="0"/>
              </a:rPr>
              <a:t>Towards final design, we are focused on system refinement for higher fidelity &amp; robustness </a:t>
            </a:r>
            <a:r>
              <a:rPr lang="en-US" sz="1400" dirty="0">
                <a:solidFill>
                  <a:srgbClr val="C00000"/>
                </a:solidFill>
                <a:latin typeface="Helvetica" pitchFamily="2" charset="0"/>
                <a:sym typeface="Wingdings" panose="05000000000000000000" pitchFamily="2" charset="2"/>
              </a:rPr>
              <a:t> BNL has played a critical role in convergence to final design</a:t>
            </a:r>
            <a:endParaRPr lang="en-US" sz="1400" dirty="0">
              <a:solidFill>
                <a:srgbClr val="C00000"/>
              </a:solidFill>
              <a:effectLst/>
              <a:latin typeface="Helvetica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D16619D-FC21-BF46-0917-9B74AD63CF5A}"/>
              </a:ext>
            </a:extLst>
          </p:cNvPr>
          <p:cNvSpPr txBox="1"/>
          <p:nvPr/>
        </p:nvSpPr>
        <p:spPr>
          <a:xfrm>
            <a:off x="9450593" y="100923"/>
            <a:ext cx="2406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 (L3)</a:t>
            </a:r>
          </a:p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035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5BDE38B-E651-51C1-2F51-D80BFB540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989322"/>
            <a:ext cx="3805921" cy="2854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5A5637-CE53-C971-2633-4DCAC22E8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429772"/>
            <a:ext cx="11535833" cy="840527"/>
          </a:xfrm>
        </p:spPr>
        <p:txBody>
          <a:bodyPr/>
          <a:lstStyle/>
          <a:p>
            <a:pPr algn="l"/>
            <a:r>
              <a:rPr lang="en-US" dirty="0"/>
              <a:t>GPU-Accelerated Analytic Detector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78AE6-6D39-7990-9E92-F2C9C43B60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2622" y="1113801"/>
            <a:ext cx="6950857" cy="4067013"/>
          </a:xfrm>
        </p:spPr>
        <p:txBody>
          <a:bodyPr/>
          <a:lstStyle/>
          <a:p>
            <a:pPr marL="0" indent="0">
              <a:buNone/>
            </a:pPr>
            <a:r>
              <a:rPr lang="en-US" sz="1600" i="1" dirty="0"/>
              <a:t>TRED</a:t>
            </a:r>
            <a:r>
              <a:rPr lang="en-US" sz="1600" dirty="0"/>
              <a:t> GPU-accelerated simulation package for pixelated Time Projection Detectors</a:t>
            </a:r>
          </a:p>
          <a:p>
            <a:pPr>
              <a:buFontTx/>
              <a:buChar char="-"/>
            </a:pPr>
            <a:r>
              <a:rPr lang="en-US" sz="1600" dirty="0"/>
              <a:t>Numerical integration using an effective-charge calculation based on Gaussian quadrature rules </a:t>
            </a:r>
            <a:r>
              <a:rPr lang="en-US" sz="1600" dirty="0">
                <a:sym typeface="Wingdings" panose="05000000000000000000" pitchFamily="2" charset="2"/>
              </a:rPr>
              <a:t> capture sub-pixel structure without requiring dense sampling</a:t>
            </a:r>
            <a:endParaRPr lang="en-US" sz="1600" dirty="0"/>
          </a:p>
          <a:p>
            <a:pPr>
              <a:buFontTx/>
              <a:buChar char="-"/>
            </a:pPr>
            <a:r>
              <a:rPr lang="en-US" sz="1600" dirty="0"/>
              <a:t>Efficient FFT-based computation of induction signals on electrodes using a spare, block-binned tensor representation </a:t>
            </a:r>
            <a:r>
              <a:rPr lang="en-US" sz="1600" dirty="0">
                <a:sym typeface="Wingdings" panose="05000000000000000000" pitchFamily="2" charset="2"/>
              </a:rPr>
              <a:t> low memory usage and scalable runtime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31A15E-80AD-1FFB-DBB5-8E1A2C010E17}"/>
              </a:ext>
            </a:extLst>
          </p:cNvPr>
          <p:cNvSpPr txBox="1"/>
          <p:nvPr/>
        </p:nvSpPr>
        <p:spPr>
          <a:xfrm>
            <a:off x="9450593" y="100923"/>
            <a:ext cx="2406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 (L3)</a:t>
            </a:r>
          </a:p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F43312-5732-58E0-057F-6A2F30B2B16F}"/>
              </a:ext>
            </a:extLst>
          </p:cNvPr>
          <p:cNvSpPr txBox="1"/>
          <p:nvPr/>
        </p:nvSpPr>
        <p:spPr>
          <a:xfrm>
            <a:off x="304800" y="75414"/>
            <a:ext cx="4012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Existing BNL-MIT Collaboration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1B78A8B-1DA6-BB60-CBCC-4224FC7A1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951" y="3243952"/>
            <a:ext cx="3494517" cy="26208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673D84-BDE6-98FE-1B44-6DE87ECFA8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099" y="1839793"/>
            <a:ext cx="4317278" cy="43172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E096C80-156F-DBF1-ED50-FCCAD81F0DC6}"/>
              </a:ext>
            </a:extLst>
          </p:cNvPr>
          <p:cNvSpPr txBox="1"/>
          <p:nvPr/>
        </p:nvSpPr>
        <p:spPr>
          <a:xfrm>
            <a:off x="7890236" y="1373996"/>
            <a:ext cx="4101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solidFill>
                  <a:schemeClr val="bg1"/>
                </a:solidFill>
                <a:highlight>
                  <a:srgbClr val="800000"/>
                </a:highlight>
              </a:rPr>
              <a:t>arXiv</a:t>
            </a:r>
            <a:r>
              <a:rPr lang="en-US" sz="1400" dirty="0">
                <a:solidFill>
                  <a:schemeClr val="bg1"/>
                </a:solidFill>
                <a:highlight>
                  <a:srgbClr val="800000"/>
                </a:highlight>
              </a:rPr>
              <a:t>: 2602.12052; Accepted for publication at </a:t>
            </a:r>
            <a:r>
              <a:rPr lang="en-US" sz="1400" i="1" dirty="0">
                <a:solidFill>
                  <a:schemeClr val="bg1"/>
                </a:solidFill>
                <a:highlight>
                  <a:srgbClr val="800000"/>
                </a:highlight>
              </a:rPr>
              <a:t>IEEE Transactions on Nuclear Science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0FF393-3B9E-AD9E-36CF-089CFCCB92A8}"/>
              </a:ext>
            </a:extLst>
          </p:cNvPr>
          <p:cNvSpPr txBox="1"/>
          <p:nvPr/>
        </p:nvSpPr>
        <p:spPr>
          <a:xfrm>
            <a:off x="1196103" y="5929116"/>
            <a:ext cx="5437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Collaboration with </a:t>
            </a:r>
            <a:r>
              <a:rPr lang="en-US" sz="1600" dirty="0" err="1">
                <a:solidFill>
                  <a:srgbClr val="C00000"/>
                </a:solidFill>
              </a:rPr>
              <a:t>Yousen</a:t>
            </a:r>
            <a:r>
              <a:rPr lang="en-US" sz="1600" dirty="0">
                <a:solidFill>
                  <a:srgbClr val="C00000"/>
                </a:solidFill>
              </a:rPr>
              <a:t> Zhang and Xin Qian from BNL</a:t>
            </a:r>
          </a:p>
        </p:txBody>
      </p:sp>
    </p:spTree>
    <p:extLst>
      <p:ext uri="{BB962C8B-B14F-4D97-AF65-F5344CB8AC3E}">
        <p14:creationId xmlns:p14="http://schemas.microsoft.com/office/powerpoint/2010/main" val="3817754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82CFF-8FB8-2002-B344-A236FD1B2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Signal Processing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8DB60C-886E-DE0A-8484-B6DA1CE03498}"/>
              </a:ext>
            </a:extLst>
          </p:cNvPr>
          <p:cNvSpPr txBox="1"/>
          <p:nvPr/>
        </p:nvSpPr>
        <p:spPr>
          <a:xfrm>
            <a:off x="9450593" y="100923"/>
            <a:ext cx="2406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 (L3)</a:t>
            </a:r>
          </a:p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D915A4-FDC9-40BF-DDB5-988396D3C404}"/>
              </a:ext>
            </a:extLst>
          </p:cNvPr>
          <p:cNvSpPr txBox="1"/>
          <p:nvPr/>
        </p:nvSpPr>
        <p:spPr>
          <a:xfrm>
            <a:off x="304800" y="75414"/>
            <a:ext cx="4012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Existing BNL-MIT Collaboration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FCCB27-C91D-0557-D742-DEFE0C447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77" y="2301301"/>
            <a:ext cx="6944694" cy="267689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4A98750-6257-48D4-4F6D-910058681158}"/>
              </a:ext>
            </a:extLst>
          </p:cNvPr>
          <p:cNvGrpSpPr/>
          <p:nvPr/>
        </p:nvGrpSpPr>
        <p:grpSpPr>
          <a:xfrm>
            <a:off x="139602" y="1883997"/>
            <a:ext cx="6958781" cy="4202301"/>
            <a:chOff x="5382880" y="3835977"/>
            <a:chExt cx="5180667" cy="294406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46723CB-BF81-06FA-2E7A-B52D2E02EF38}"/>
                </a:ext>
              </a:extLst>
            </p:cNvPr>
            <p:cNvGrpSpPr/>
            <p:nvPr/>
          </p:nvGrpSpPr>
          <p:grpSpPr>
            <a:xfrm>
              <a:off x="5758543" y="5780314"/>
              <a:ext cx="4805004" cy="999732"/>
              <a:chOff x="5758543" y="5780314"/>
              <a:chExt cx="4805004" cy="99973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59ECD36-68FF-255C-26EB-5AB4B480F53F}"/>
                  </a:ext>
                </a:extLst>
              </p:cNvPr>
              <p:cNvSpPr txBox="1"/>
              <p:nvPr/>
            </p:nvSpPr>
            <p:spPr>
              <a:xfrm>
                <a:off x="5809754" y="6521298"/>
                <a:ext cx="4753793" cy="258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EFE9211-7F22-80E4-3836-5E34B54AFD96}"/>
                  </a:ext>
                </a:extLst>
              </p:cNvPr>
              <p:cNvSpPr txBox="1"/>
              <p:nvPr/>
            </p:nvSpPr>
            <p:spPr>
              <a:xfrm>
                <a:off x="5758543" y="5780314"/>
                <a:ext cx="2206792" cy="6468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Drift-Beam view</a:t>
                </a:r>
              </a:p>
              <a:p>
                <a:r>
                  <a:rPr lang="en-US">
                    <a:solidFill>
                      <a:srgbClr val="FF0000"/>
                    </a:solidFill>
                  </a:rPr>
                  <a:t>Red: True ionization charges</a:t>
                </a:r>
              </a:p>
              <a:p>
                <a:r>
                  <a:rPr lang="en-US">
                    <a:solidFill>
                      <a:srgbClr val="380DD7"/>
                    </a:solidFill>
                  </a:rPr>
                  <a:t>Blue: Recorded hits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8C01C1D-A339-47CB-EE04-432C553DEBB4}"/>
                </a:ext>
              </a:extLst>
            </p:cNvPr>
            <p:cNvGrpSpPr/>
            <p:nvPr/>
          </p:nvGrpSpPr>
          <p:grpSpPr>
            <a:xfrm>
              <a:off x="6096000" y="3835977"/>
              <a:ext cx="2411361" cy="613005"/>
              <a:chOff x="6096000" y="3835977"/>
              <a:chExt cx="2411361" cy="613005"/>
            </a:xfrm>
          </p:grpSpPr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7802594F-7B65-8CA4-8FB7-F3C5858BFACC}"/>
                  </a:ext>
                </a:extLst>
              </p:cNvPr>
              <p:cNvSpPr/>
              <p:nvPr/>
            </p:nvSpPr>
            <p:spPr>
              <a:xfrm>
                <a:off x="6096000" y="3835977"/>
                <a:ext cx="2411361" cy="243977"/>
              </a:xfrm>
              <a:prstGeom prst="right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1FE6208-4774-BF3C-1857-0CB53CAE0BC9}"/>
                  </a:ext>
                </a:extLst>
              </p:cNvPr>
              <p:cNvSpPr txBox="1"/>
              <p:nvPr/>
            </p:nvSpPr>
            <p:spPr>
              <a:xfrm>
                <a:off x="6569524" y="4079650"/>
                <a:ext cx="7665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Beam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49C6E23-A938-4A6F-65F9-224515977DD3}"/>
                </a:ext>
              </a:extLst>
            </p:cNvPr>
            <p:cNvGrpSpPr/>
            <p:nvPr/>
          </p:nvGrpSpPr>
          <p:grpSpPr>
            <a:xfrm>
              <a:off x="5382880" y="4264316"/>
              <a:ext cx="835543" cy="1674368"/>
              <a:chOff x="5382880" y="4264316"/>
              <a:chExt cx="835543" cy="1674368"/>
            </a:xfrm>
          </p:grpSpPr>
          <p:sp>
            <p:nvSpPr>
              <p:cNvPr id="13" name="Arrow: Down 12">
                <a:extLst>
                  <a:ext uri="{FF2B5EF4-FFF2-40B4-BE49-F238E27FC236}">
                    <a16:creationId xmlns:a16="http://schemas.microsoft.com/office/drawing/2014/main" id="{2033CE3C-EBC8-13C4-5559-913031AB9E13}"/>
                  </a:ext>
                </a:extLst>
              </p:cNvPr>
              <p:cNvSpPr/>
              <p:nvPr/>
            </p:nvSpPr>
            <p:spPr>
              <a:xfrm>
                <a:off x="5382880" y="4264316"/>
                <a:ext cx="260837" cy="1674368"/>
              </a:xfrm>
              <a:prstGeom prst="downArrow">
                <a:avLst/>
              </a:prstGeom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36BA32-88DA-DF06-0C11-7BCC7C4896EC}"/>
                  </a:ext>
                </a:extLst>
              </p:cNvPr>
              <p:cNvSpPr txBox="1"/>
              <p:nvPr/>
            </p:nvSpPr>
            <p:spPr>
              <a:xfrm>
                <a:off x="5597997" y="5144738"/>
                <a:ext cx="6204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Drift</a:t>
                </a: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6FA0C73-05D6-E73E-E734-A36B7A6B331E}"/>
              </a:ext>
            </a:extLst>
          </p:cNvPr>
          <p:cNvSpPr txBox="1"/>
          <p:nvPr/>
        </p:nvSpPr>
        <p:spPr>
          <a:xfrm>
            <a:off x="4636055" y="1839793"/>
            <a:ext cx="2839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3 GeV positron </a:t>
            </a:r>
          </a:p>
        </p:txBody>
      </p:sp>
      <p:pic>
        <p:nvPicPr>
          <p:cNvPr id="20" name="Content Placeholder 12">
            <a:extLst>
              <a:ext uri="{FF2B5EF4-FFF2-40B4-BE49-F238E27FC236}">
                <a16:creationId xmlns:a16="http://schemas.microsoft.com/office/drawing/2014/main" id="{401B8F71-CB87-F1A1-8CD8-EE0DC89EE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94" y="1938109"/>
            <a:ext cx="4451398" cy="368458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E04EA01-4169-C583-79E9-01400B7314A3}"/>
              </a:ext>
            </a:extLst>
          </p:cNvPr>
          <p:cNvSpPr txBox="1"/>
          <p:nvPr/>
        </p:nvSpPr>
        <p:spPr>
          <a:xfrm>
            <a:off x="4854804" y="659875"/>
            <a:ext cx="7099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Deconvolution procedure developed to account for:</a:t>
            </a:r>
          </a:p>
          <a:p>
            <a:pPr marL="285750" indent="-285750">
              <a:buFontTx/>
              <a:buChar char="-"/>
            </a:pPr>
            <a:r>
              <a:rPr lang="en-US" dirty="0"/>
              <a:t>Slow sampling, charge integral, channel threshold</a:t>
            </a:r>
          </a:p>
          <a:p>
            <a:pPr marL="285750" indent="-285750">
              <a:buFontTx/>
              <a:buChar char="-"/>
            </a:pPr>
            <a:r>
              <a:rPr lang="en-US" dirty="0"/>
              <a:t>Systematic misalignment from zero-suppression due to threshold</a:t>
            </a:r>
          </a:p>
          <a:p>
            <a:r>
              <a:rPr lang="en-US" dirty="0">
                <a:solidFill>
                  <a:schemeClr val="bg1"/>
                </a:solidFill>
                <a:highlight>
                  <a:srgbClr val="800000"/>
                </a:highlight>
              </a:rPr>
              <a:t>Paper in preparation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B8F21C-E5C9-73DC-4C08-F1B1FBFB7224}"/>
              </a:ext>
            </a:extLst>
          </p:cNvPr>
          <p:cNvSpPr txBox="1"/>
          <p:nvPr/>
        </p:nvSpPr>
        <p:spPr>
          <a:xfrm>
            <a:off x="1196103" y="5929116"/>
            <a:ext cx="5437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Collaboration with </a:t>
            </a:r>
            <a:r>
              <a:rPr lang="en-US" sz="1600" dirty="0" err="1">
                <a:solidFill>
                  <a:srgbClr val="C00000"/>
                </a:solidFill>
              </a:rPr>
              <a:t>Yousen</a:t>
            </a:r>
            <a:r>
              <a:rPr lang="en-US" sz="1600" dirty="0">
                <a:solidFill>
                  <a:srgbClr val="C00000"/>
                </a:solidFill>
              </a:rPr>
              <a:t> Zhang and Xin Qian from BNL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5579A4-F842-D7A6-9806-B45C8682EC53}"/>
              </a:ext>
            </a:extLst>
          </p:cNvPr>
          <p:cNvSpPr txBox="1"/>
          <p:nvPr/>
        </p:nvSpPr>
        <p:spPr>
          <a:xfrm>
            <a:off x="7713638" y="5648713"/>
            <a:ext cx="4126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Tradeoff in spatial resolution for charge resolution</a:t>
            </a:r>
          </a:p>
        </p:txBody>
      </p:sp>
    </p:spTree>
    <p:extLst>
      <p:ext uri="{BB962C8B-B14F-4D97-AF65-F5344CB8AC3E}">
        <p14:creationId xmlns:p14="http://schemas.microsoft.com/office/powerpoint/2010/main" val="1599043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0EECDD7B-6478-9972-F676-F3F7DD189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62" y="2313571"/>
            <a:ext cx="10372627" cy="34273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1350AF-8FF9-8534-9114-A003415D0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Shield Plane Development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A1841E-B4CE-DAD9-F070-318327625076}"/>
              </a:ext>
            </a:extLst>
          </p:cNvPr>
          <p:cNvSpPr txBox="1"/>
          <p:nvPr/>
        </p:nvSpPr>
        <p:spPr>
          <a:xfrm>
            <a:off x="9450593" y="100923"/>
            <a:ext cx="2406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 (L3)</a:t>
            </a:r>
          </a:p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5A10C2-1176-7762-B743-8DE2E3E09E5F}"/>
              </a:ext>
            </a:extLst>
          </p:cNvPr>
          <p:cNvSpPr txBox="1"/>
          <p:nvPr/>
        </p:nvSpPr>
        <p:spPr>
          <a:xfrm>
            <a:off x="304800" y="75414"/>
            <a:ext cx="4012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Existing BNL-MIT Collaboration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098C82-0EB2-53B6-99CD-77A171171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2353" y="635180"/>
            <a:ext cx="2545729" cy="20094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33ED53-ECB7-97D9-D7E3-0D1AD6E8697C}"/>
              </a:ext>
            </a:extLst>
          </p:cNvPr>
          <p:cNvSpPr txBox="1"/>
          <p:nvPr/>
        </p:nvSpPr>
        <p:spPr>
          <a:xfrm>
            <a:off x="304800" y="1498862"/>
            <a:ext cx="6378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NDLAr</a:t>
            </a:r>
            <a:r>
              <a:rPr lang="en-US" dirty="0"/>
              <a:t> anode shield plane alternative design in development to mitigate pre-triggers in pixel readout response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381ABE-9D64-45B3-C0A5-7D0AC2079642}"/>
              </a:ext>
            </a:extLst>
          </p:cNvPr>
          <p:cNvSpPr txBox="1"/>
          <p:nvPr/>
        </p:nvSpPr>
        <p:spPr>
          <a:xfrm>
            <a:off x="372358" y="5798946"/>
            <a:ext cx="11468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Collaboration with Sergey Martynenko (EDG) and consulting from Bo Yu (Instrumentation Dept.) from BNL</a:t>
            </a:r>
          </a:p>
        </p:txBody>
      </p:sp>
    </p:spTree>
    <p:extLst>
      <p:ext uri="{BB962C8B-B14F-4D97-AF65-F5344CB8AC3E}">
        <p14:creationId xmlns:p14="http://schemas.microsoft.com/office/powerpoint/2010/main" val="2754152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6BF3-04E9-81CE-F0EC-17B1475EC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Far Detector 1 Component Characterization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A145C1E-C0AE-3F4B-87EB-3584A43299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" t="1836" r="1092" b="2256"/>
          <a:stretch>
            <a:fillRect/>
          </a:stretch>
        </p:blipFill>
        <p:spPr bwMode="auto">
          <a:xfrm>
            <a:off x="3210925" y="1900920"/>
            <a:ext cx="6088292" cy="2855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336852C-E657-07ED-2931-56F3F82E6238}"/>
              </a:ext>
            </a:extLst>
          </p:cNvPr>
          <p:cNvSpPr txBox="1"/>
          <p:nvPr/>
        </p:nvSpPr>
        <p:spPr>
          <a:xfrm>
            <a:off x="9450593" y="53788"/>
            <a:ext cx="240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40F15"/>
                </a:solidFill>
              </a:rPr>
              <a:t>Brooke Russell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2B65B1-2CE4-D6A0-98C3-5F479466A62E}"/>
              </a:ext>
            </a:extLst>
          </p:cNvPr>
          <p:cNvSpPr txBox="1"/>
          <p:nvPr/>
        </p:nvSpPr>
        <p:spPr>
          <a:xfrm>
            <a:off x="7852528" y="5669281"/>
            <a:ext cx="4255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Collaboration with Matthew Worcester, Niccolo Gallice, and Steven Linden from BNL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664A193-ED23-94DF-7967-0B3D8CE2F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217" y="1861419"/>
            <a:ext cx="2709133" cy="361217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B366D59-4895-29C7-3592-E6199F4596C2}"/>
              </a:ext>
            </a:extLst>
          </p:cNvPr>
          <p:cNvSpPr txBox="1"/>
          <p:nvPr/>
        </p:nvSpPr>
        <p:spPr>
          <a:xfrm>
            <a:off x="424927" y="4830184"/>
            <a:ext cx="77669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Adapter board (960 units) and edge card (1920 units) quality control testing at MIT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Optical pre-qualification to ensure no missing or out of placement components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Cryogenic test stand for channel-wise signal injection response characterization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r>
              <a:rPr lang="en-US" sz="1600" dirty="0"/>
              <a:t>Production testing anticipated to start this Fall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6501FA-3A6F-60EF-AE31-B050E7CDDDB6}"/>
              </a:ext>
            </a:extLst>
          </p:cNvPr>
          <p:cNvSpPr txBox="1"/>
          <p:nvPr/>
        </p:nvSpPr>
        <p:spPr>
          <a:xfrm>
            <a:off x="11112649" y="1861419"/>
            <a:ext cx="901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@ MIT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5682AE6-C3E1-08C5-4DD0-3A3DB25AD33E}"/>
              </a:ext>
            </a:extLst>
          </p:cNvPr>
          <p:cNvSpPr txBox="1"/>
          <p:nvPr/>
        </p:nvSpPr>
        <p:spPr>
          <a:xfrm>
            <a:off x="424927" y="2706456"/>
            <a:ext cx="2780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Far Detector 1 to be instrumented with 80x Charge Readout Plane (CRP) anodes </a:t>
            </a:r>
          </a:p>
          <a:p>
            <a:r>
              <a:rPr lang="en-US" sz="1600" dirty="0"/>
              <a:t>- 3 m x 3.37 m perforated PCBs with copper strips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4833B48-638F-D8EE-E99D-CF164163BB52}"/>
              </a:ext>
            </a:extLst>
          </p:cNvPr>
          <p:cNvSpPr txBox="1"/>
          <p:nvPr/>
        </p:nvSpPr>
        <p:spPr>
          <a:xfrm>
            <a:off x="304800" y="75414"/>
            <a:ext cx="4012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Existing BNL-MIT Collaboration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BF89079-33CC-81E4-E899-07DE3BB6C325}"/>
              </a:ext>
            </a:extLst>
          </p:cNvPr>
          <p:cNvSpPr txBox="1"/>
          <p:nvPr/>
        </p:nvSpPr>
        <p:spPr>
          <a:xfrm>
            <a:off x="424927" y="1463048"/>
            <a:ext cx="1158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BNL serves as the lead US lab on Far Detector 1; </a:t>
            </a:r>
            <a:r>
              <a:rPr lang="en-US" sz="1600" dirty="0">
                <a:solidFill>
                  <a:srgbClr val="C00000"/>
                </a:solidFill>
              </a:rPr>
              <a:t>Steve Kettel (BNL Far Detector Technical Coordinator) </a:t>
            </a:r>
            <a:r>
              <a:rPr lang="en-US" sz="1600" dirty="0"/>
              <a:t>asked Russell to get involved in component testing</a:t>
            </a:r>
          </a:p>
        </p:txBody>
      </p:sp>
    </p:spTree>
    <p:extLst>
      <p:ext uri="{BB962C8B-B14F-4D97-AF65-F5344CB8AC3E}">
        <p14:creationId xmlns:p14="http://schemas.microsoft.com/office/powerpoint/2010/main" val="927527303"/>
      </p:ext>
    </p:extLst>
  </p:cSld>
  <p:clrMapOvr>
    <a:masterClrMapping/>
  </p:clrMapOvr>
</p:sld>
</file>

<file path=ppt/theme/theme1.xml><?xml version="1.0" encoding="utf-8"?>
<a:theme xmlns:a="http://schemas.openxmlformats.org/drawingml/2006/main" name="MIT Laser">
  <a:themeElements>
    <a:clrScheme name="Custom 5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0000"/>
      </a:accent1>
      <a:accent2>
        <a:srgbClr val="FF8000"/>
      </a:accent2>
      <a:accent3>
        <a:srgbClr val="FFFF00"/>
      </a:accent3>
      <a:accent4>
        <a:srgbClr val="00FF00"/>
      </a:accent4>
      <a:accent5>
        <a:srgbClr val="0000FF"/>
      </a:accent5>
      <a:accent6>
        <a:srgbClr val="800080"/>
      </a:accent6>
      <a:hlink>
        <a:srgbClr val="CCCCFF"/>
      </a:hlink>
      <a:folHlink>
        <a:srgbClr val="B2B2B2"/>
      </a:folHlink>
    </a:clrScheme>
    <a:fontScheme name="MIT Laser">
      <a:majorFont>
        <a:latin typeface="Verdana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990033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990033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MIT Laser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T Laser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T Las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LNSWyslouch2025_State_Of_The_Laboratory" id="{25AD91E7-C19F-DB47-B18E-38C1D9C616C3}" vid="{E94A754C-7809-C24E-B4A5-270D90B107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4874</TotalTime>
  <Words>1175</Words>
  <Application>Microsoft Office PowerPoint</Application>
  <PresentationFormat>Widescreen</PresentationFormat>
  <Paragraphs>174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Arial Unicode MS</vt:lpstr>
      <vt:lpstr>Cambria Math</vt:lpstr>
      <vt:lpstr>Helvetica</vt:lpstr>
      <vt:lpstr>Times New Roman</vt:lpstr>
      <vt:lpstr>Verdana</vt:lpstr>
      <vt:lpstr>Wingdings</vt:lpstr>
      <vt:lpstr>MIT Laser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GPU-Accelerated Analytic Detector Simulation</vt:lpstr>
      <vt:lpstr>Signal Processing</vt:lpstr>
      <vt:lpstr>Shield Plane Development</vt:lpstr>
      <vt:lpstr>Far Detector 1 Component Characterization</vt:lpstr>
      <vt:lpstr>DUNE Phase 2 Far Detector 3</vt:lpstr>
      <vt:lpstr>DUNE off-beam data analysis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(Rick) Peterson</dc:creator>
  <cp:lastModifiedBy>Brooke Morrison</cp:lastModifiedBy>
  <cp:revision>3</cp:revision>
  <dcterms:created xsi:type="dcterms:W3CDTF">2026-07-29T18:45:35Z</dcterms:created>
  <dcterms:modified xsi:type="dcterms:W3CDTF">2026-08-03T01:01:36Z</dcterms:modified>
</cp:coreProperties>
</file>