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df" ContentType="application/pdf"/>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26" r:id="rId2"/>
    <p:sldId id="328" r:id="rId3"/>
    <p:sldId id="327" r:id="rId4"/>
    <p:sldId id="324" r:id="rId5"/>
    <p:sldId id="325" r:id="rId6"/>
    <p:sldId id="259" r:id="rId7"/>
    <p:sldId id="329" r:id="rId8"/>
    <p:sldId id="331" r:id="rId9"/>
    <p:sldId id="333" r:id="rId10"/>
    <p:sldId id="334" r:id="rId11"/>
    <p:sldId id="321" r:id="rId12"/>
    <p:sldId id="308" r:id="rId13"/>
    <p:sldId id="280" r:id="rId14"/>
    <p:sldId id="335" r:id="rId15"/>
    <p:sldId id="336" r:id="rId16"/>
    <p:sldId id="385" r:id="rId17"/>
    <p:sldId id="387" r:id="rId18"/>
    <p:sldId id="388" r:id="rId19"/>
    <p:sldId id="391" r:id="rId20"/>
    <p:sldId id="392" r:id="rId21"/>
    <p:sldId id="393" r:id="rId22"/>
    <p:sldId id="394" r:id="rId23"/>
    <p:sldId id="395" r:id="rId24"/>
    <p:sldId id="396" r:id="rId25"/>
    <p:sldId id="397" r:id="rId26"/>
    <p:sldId id="386" r:id="rId27"/>
    <p:sldId id="350" r:id="rId28"/>
    <p:sldId id="351" r:id="rId29"/>
    <p:sldId id="353" r:id="rId30"/>
    <p:sldId id="356" r:id="rId31"/>
    <p:sldId id="357" r:id="rId32"/>
    <p:sldId id="358" r:id="rId33"/>
    <p:sldId id="359" r:id="rId34"/>
    <p:sldId id="360" r:id="rId35"/>
    <p:sldId id="361" r:id="rId36"/>
    <p:sldId id="362" r:id="rId37"/>
    <p:sldId id="363" r:id="rId38"/>
    <p:sldId id="402" r:id="rId39"/>
    <p:sldId id="404" r:id="rId40"/>
    <p:sldId id="405" r:id="rId41"/>
    <p:sldId id="378" r:id="rId42"/>
    <p:sldId id="379" r:id="rId43"/>
    <p:sldId id="380" r:id="rId44"/>
    <p:sldId id="381" r:id="rId45"/>
    <p:sldId id="383" r:id="rId46"/>
    <p:sldId id="337" r:id="rId47"/>
    <p:sldId id="338" r:id="rId48"/>
    <p:sldId id="340" r:id="rId49"/>
    <p:sldId id="349" r:id="rId50"/>
    <p:sldId id="406" r:id="rId51"/>
    <p:sldId id="403" r:id="rId52"/>
    <p:sldId id="342" r:id="rId53"/>
    <p:sldId id="343" r:id="rId54"/>
    <p:sldId id="344" r:id="rId55"/>
    <p:sldId id="345" r:id="rId56"/>
    <p:sldId id="346" r:id="rId57"/>
    <p:sldId id="347" r:id="rId58"/>
    <p:sldId id="407"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491FF66-C3A7-44ED-9E58-4BCD2CF4DF2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a:extLst>
              <a:ext uri="{FF2B5EF4-FFF2-40B4-BE49-F238E27FC236}">
                <a16:creationId xmlns:a16="http://schemas.microsoft.com/office/drawing/2014/main" id="{AB20CE04-7AC8-41CC-879B-38F38528BDD5}"/>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076" name="Rectangle 4">
            <a:extLst>
              <a:ext uri="{FF2B5EF4-FFF2-40B4-BE49-F238E27FC236}">
                <a16:creationId xmlns:a16="http://schemas.microsoft.com/office/drawing/2014/main" id="{00D4BED0-CC41-4AC2-8F40-089B798869A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599BD8E7-212F-4546-BF6E-D718F5E663F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9C97F0EA-286E-451A-8030-74DF05E4063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a:extLst>
              <a:ext uri="{FF2B5EF4-FFF2-40B4-BE49-F238E27FC236}">
                <a16:creationId xmlns:a16="http://schemas.microsoft.com/office/drawing/2014/main" id="{99D475D3-3CC2-4F61-82B8-24155567888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48B1565-C719-4831-B0B7-98B5254324C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a:ln/>
        </p:spPr>
      </p:sp>
      <p:sp>
        <p:nvSpPr>
          <p:cNvPr id="18435"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18436" name="Slide Number Placeholder 3"/>
          <p:cNvSpPr>
            <a:spLocks noGrp="1"/>
          </p:cNvSpPr>
          <p:nvPr>
            <p:ph type="sldNum" sz="quarter" idx="5"/>
          </p:nvPr>
        </p:nvSpPr>
        <p:spPr>
          <a:noFill/>
        </p:spPr>
        <p:txBody>
          <a:bodyPr/>
          <a:lstStyle/>
          <a:p>
            <a:fld id="{99726E55-B4D2-6145-98C4-2C36ACF2DEE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a:lstStyle/>
          <a:p>
            <a:fld id="{2BCB6B08-1D44-1444-B66A-99DF0EDC8FD9}" type="slidenum">
              <a:rPr lang="en-US"/>
              <a:pPr/>
              <a:t>18</a:t>
            </a:fld>
            <a:endParaRPr lang="en-US"/>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xfrm>
            <a:off x="915988" y="4343400"/>
            <a:ext cx="5026025" cy="4114800"/>
          </a:xfrm>
          <a:noFill/>
        </p:spPr>
        <p:txBody>
          <a:bodyPr wrap="square" lIns="86489" tIns="43245" rIns="86489" bIns="43245" numCol="1" anchor="t" anchorCtr="0" compatLnSpc="1">
            <a:prstTxWarp prst="textNoShape">
              <a:avLst/>
            </a:prstTxWarp>
          </a:bodyPr>
          <a:lstStyle/>
          <a:p>
            <a:endParaRPr lang="en-US">
              <a:ea typeface="ＭＳ Ｐゴシック" pitchFamily="-103" charset="-128"/>
              <a:cs typeface="ＭＳ Ｐゴシック" pitchFamily="-103"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9306E686-101B-054A-9186-186884CB66CB}" type="slidenum">
              <a:rPr lang="en-US"/>
              <a:pPr/>
              <a:t>19</a:t>
            </a:fld>
            <a:endParaRPr lang="en-US"/>
          </a:p>
        </p:txBody>
      </p:sp>
      <p:sp>
        <p:nvSpPr>
          <p:cNvPr id="471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0" tIns="45715" rIns="91430" bIns="45715" numCol="1" anchor="t" anchorCtr="0" compatLnSpc="1">
            <a:prstTxWarp prst="textNoShape">
              <a:avLst/>
            </a:prstTxWarp>
          </a:bodyPr>
          <a:lstStyle/>
          <a:p>
            <a:endParaRPr lang="en-US">
              <a:ea typeface="ＭＳ Ｐゴシック" pitchFamily="-103" charset="-128"/>
              <a:cs typeface="ＭＳ Ｐゴシック" pitchFamily="-103"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A6BD0BA8-BBD1-DC4F-9ED6-E380CBAF32A1}" type="slidenum">
              <a:rPr lang="en-US"/>
              <a:pPr/>
              <a:t>22</a:t>
            </a:fld>
            <a:endParaRPr 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4" name="Rectangle 3"/>
          <p:cNvSpPr>
            <a:spLocks noGrp="1" noChangeArrowheads="1"/>
          </p:cNvSpPr>
          <p:nvPr>
            <p:ph type="body" idx="1"/>
          </p:nvPr>
        </p:nvSpPr>
        <p:spPr bwMode="auto">
          <a:noFill/>
        </p:spPr>
        <p:txBody>
          <a:bodyPr wrap="square" lIns="91430" tIns="45715" rIns="91430" bIns="45715" numCol="1" anchor="t" anchorCtr="0" compatLnSpc="1">
            <a:prstTxWarp prst="textNoShape">
              <a:avLst/>
            </a:prstTxWarp>
          </a:bodyPr>
          <a:lstStyle/>
          <a:p>
            <a:endParaRPr lang="en-US">
              <a:ea typeface="ＭＳ Ｐゴシック" pitchFamily="-103" charset="-128"/>
              <a:cs typeface="ＭＳ Ｐゴシック" pitchFamily="-103"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6"/>
          <p:cNvSpPr>
            <a:spLocks noGrp="1" noChangeArrowheads="1"/>
          </p:cNvSpPr>
          <p:nvPr>
            <p:ph type="sldNum" sz="quarter" idx="5"/>
          </p:nvPr>
        </p:nvSpPr>
        <p:spPr bwMode="auto">
          <a:noFill/>
          <a:ln>
            <a:round/>
            <a:headEnd/>
            <a:tailEnd/>
          </a:ln>
        </p:spPr>
        <p:txBody>
          <a:bodyPr/>
          <a:lstStyle/>
          <a:p>
            <a:pPr>
              <a:tabLst>
                <a:tab pos="633413" algn="l"/>
                <a:tab pos="1268413" algn="l"/>
                <a:tab pos="1903413" algn="l"/>
                <a:tab pos="2536825" algn="l"/>
              </a:tabLst>
            </a:pPr>
            <a:fld id="{1C0E75CA-BBEE-EA49-B2F5-2AC402022511}" type="slidenum">
              <a:rPr lang="en-US">
                <a:solidFill>
                  <a:srgbClr val="000000"/>
                </a:solidFill>
                <a:latin typeface="Times New Roman" pitchFamily="-103" charset="0"/>
              </a:rPr>
              <a:pPr>
                <a:tabLst>
                  <a:tab pos="633413" algn="l"/>
                  <a:tab pos="1268413" algn="l"/>
                  <a:tab pos="1903413" algn="l"/>
                  <a:tab pos="2536825" algn="l"/>
                </a:tabLst>
              </a:pPr>
              <a:t>36</a:t>
            </a:fld>
            <a:endParaRPr lang="en-US">
              <a:solidFill>
                <a:srgbClr val="000000"/>
              </a:solidFill>
              <a:latin typeface="Times New Roman" pitchFamily="-103" charset="0"/>
            </a:endParaRPr>
          </a:p>
        </p:txBody>
      </p:sp>
      <p:sp>
        <p:nvSpPr>
          <p:cNvPr id="37891" name="Rectangle 1"/>
          <p:cNvSpPr>
            <a:spLocks noGrp="1" noRot="1" noChangeAspect="1" noChangeArrowheads="1" noTextEdit="1"/>
          </p:cNvSpPr>
          <p:nvPr>
            <p:ph type="sldImg"/>
          </p:nvPr>
        </p:nvSpPr>
        <p:spPr bwMode="auto">
          <a:xfrm>
            <a:off x="1144588" y="695325"/>
            <a:ext cx="4568825" cy="3427413"/>
          </a:xfrm>
          <a:solidFill>
            <a:srgbClr val="FFFFFF"/>
          </a:solidFill>
          <a:ln>
            <a:solidFill>
              <a:srgbClr val="000000"/>
            </a:solidFill>
            <a:miter lim="800000"/>
            <a:headEnd/>
            <a:tailEnd/>
          </a:ln>
        </p:spPr>
      </p:sp>
      <p:sp>
        <p:nvSpPr>
          <p:cNvPr id="37892"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US">
              <a:latin typeface="Times New Roman" pitchFamily="-103" charset="0"/>
              <a:ea typeface="ＭＳ Ｐゴシック" pitchFamily="-103" charset="-128"/>
              <a:cs typeface="ＭＳ Ｐゴシック" pitchFamily="-103"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idx="5"/>
          </p:nvPr>
        </p:nvSpPr>
        <p:spPr bwMode="auto">
          <a:noFill/>
          <a:ln>
            <a:round/>
            <a:headEnd/>
            <a:tailEnd/>
          </a:ln>
        </p:spPr>
        <p:txBody>
          <a:bodyPr/>
          <a:lstStyle/>
          <a:p>
            <a:pPr>
              <a:tabLst>
                <a:tab pos="633413" algn="l"/>
                <a:tab pos="1268413" algn="l"/>
                <a:tab pos="1903413" algn="l"/>
                <a:tab pos="2536825" algn="l"/>
              </a:tabLst>
            </a:pPr>
            <a:fld id="{2D834BD3-E876-EF4B-875C-195DEE9AD104}" type="slidenum">
              <a:rPr lang="en-US">
                <a:solidFill>
                  <a:srgbClr val="000000"/>
                </a:solidFill>
                <a:latin typeface="Times New Roman" pitchFamily="-103" charset="0"/>
              </a:rPr>
              <a:pPr>
                <a:tabLst>
                  <a:tab pos="633413" algn="l"/>
                  <a:tab pos="1268413" algn="l"/>
                  <a:tab pos="1903413" algn="l"/>
                  <a:tab pos="2536825" algn="l"/>
                </a:tabLst>
              </a:pPr>
              <a:t>37</a:t>
            </a:fld>
            <a:endParaRPr lang="en-US">
              <a:solidFill>
                <a:srgbClr val="000000"/>
              </a:solidFill>
              <a:latin typeface="Times New Roman" pitchFamily="-103" charset="0"/>
            </a:endParaRPr>
          </a:p>
        </p:txBody>
      </p:sp>
      <p:sp>
        <p:nvSpPr>
          <p:cNvPr id="39939" name="Rectangle 1"/>
          <p:cNvSpPr>
            <a:spLocks noGrp="1" noRot="1" noChangeAspect="1" noChangeArrowheads="1" noTextEdit="1"/>
          </p:cNvSpPr>
          <p:nvPr>
            <p:ph type="sldImg"/>
          </p:nvPr>
        </p:nvSpPr>
        <p:spPr bwMode="auto">
          <a:xfrm>
            <a:off x="1144588" y="695325"/>
            <a:ext cx="4568825" cy="3427413"/>
          </a:xfrm>
          <a:solidFill>
            <a:srgbClr val="FFFFFF"/>
          </a:solidFill>
          <a:ln>
            <a:solidFill>
              <a:srgbClr val="000000"/>
            </a:solidFill>
            <a:miter lim="800000"/>
            <a:headEnd/>
            <a:tailEnd/>
          </a:ln>
        </p:spPr>
      </p:sp>
      <p:sp>
        <p:nvSpPr>
          <p:cNvPr id="39940"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n-US">
              <a:latin typeface="Times New Roman" pitchFamily="-103" charset="0"/>
              <a:ea typeface="ＭＳ Ｐゴシック" pitchFamily="-103" charset="-128"/>
              <a:cs typeface="ＭＳ Ｐゴシック" pitchFamily="-103"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0"/>
          <p:cNvSpPr>
            <a:spLocks noGrp="1" noChangeArrowheads="1"/>
          </p:cNvSpPr>
          <p:nvPr>
            <p:ph type="sldNum" sz="quarter" idx="5"/>
          </p:nvPr>
        </p:nvSpPr>
        <p:spPr bwMode="auto">
          <a:noFill/>
          <a:ln>
            <a:miter lim="800000"/>
            <a:headEnd/>
            <a:tailEnd/>
          </a:ln>
        </p:spPr>
        <p:txBody>
          <a:bodyPr/>
          <a:lstStyle/>
          <a:p>
            <a:fld id="{95610A65-6EA8-974B-B4D9-15112A67C9E0}" type="slidenum">
              <a:rPr lang="en-GB">
                <a:solidFill>
                  <a:srgbClr val="000000"/>
                </a:solidFill>
                <a:latin typeface="Arial" pitchFamily="-103" charset="0"/>
              </a:rPr>
              <a:pPr/>
              <a:t>39</a:t>
            </a:fld>
            <a:endParaRPr lang="en-GB">
              <a:solidFill>
                <a:srgbClr val="000000"/>
              </a:solidFill>
              <a:latin typeface="Arial" pitchFamily="-103" charset="0"/>
            </a:endParaRPr>
          </a:p>
        </p:txBody>
      </p:sp>
      <p:sp>
        <p:nvSpPr>
          <p:cNvPr id="58371" name="Text Box 1"/>
          <p:cNvSpPr txBox="1">
            <a:spLocks noChangeArrowheads="1"/>
          </p:cNvSpPr>
          <p:nvPr/>
        </p:nvSpPr>
        <p:spPr bwMode="auto">
          <a:xfrm>
            <a:off x="3884613" y="8682038"/>
            <a:ext cx="2971800" cy="458787"/>
          </a:xfrm>
          <a:prstGeom prst="rect">
            <a:avLst/>
          </a:prstGeom>
          <a:noFill/>
          <a:ln w="9525">
            <a:noFill/>
            <a:round/>
            <a:headEnd/>
            <a:tailEnd/>
          </a:ln>
        </p:spPr>
        <p:txBody>
          <a:bodyPr lIns="90000" tIns="46800" rIns="90000" bIns="46800" anchor="b">
            <a:prstTxWarp prst="textNoShape">
              <a:avLst/>
            </a:prstTxWarp>
          </a:bodyPr>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1497ED89-C012-304A-BBAA-7BA246C8C842}" type="slidenum">
              <a:rPr lang="en-GB" sz="1200" u="sng">
                <a:solidFill>
                  <a:srgbClr val="000000"/>
                </a:solidFill>
                <a:latin typeface="Arial" pitchFamily="-103" charset="0"/>
              </a:rPr>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39</a:t>
            </a:fld>
            <a:endParaRPr lang="en-GB" sz="1200" u="sng">
              <a:solidFill>
                <a:srgbClr val="000000"/>
              </a:solidFill>
              <a:latin typeface="Arial" pitchFamily="-103" charset="0"/>
            </a:endParaRPr>
          </a:p>
        </p:txBody>
      </p:sp>
      <p:sp>
        <p:nvSpPr>
          <p:cNvPr id="58372" name="Text Box 2"/>
          <p:cNvSpPr txBox="1">
            <a:spLocks noChangeArrowheads="1"/>
          </p:cNvSpPr>
          <p:nvPr/>
        </p:nvSpPr>
        <p:spPr bwMode="auto">
          <a:xfrm>
            <a:off x="0" y="8682038"/>
            <a:ext cx="2971800" cy="458787"/>
          </a:xfrm>
          <a:prstGeom prst="rect">
            <a:avLst/>
          </a:prstGeom>
          <a:noFill/>
          <a:ln w="9525">
            <a:noFill/>
            <a:round/>
            <a:headEnd/>
            <a:tailEnd/>
          </a:ln>
        </p:spPr>
        <p:txBody>
          <a:bodyPr lIns="90000" tIns="46800" rIns="90000" bIns="46800" anchor="b">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u="sng">
              <a:solidFill>
                <a:srgbClr val="000000"/>
              </a:solidFill>
              <a:latin typeface="Arial" pitchFamily="-103" charset="0"/>
            </a:endParaRPr>
          </a:p>
        </p:txBody>
      </p:sp>
      <p:sp>
        <p:nvSpPr>
          <p:cNvPr id="58373" name="Text Box 3"/>
          <p:cNvSpPr txBox="1">
            <a:spLocks noChangeArrowheads="1"/>
          </p:cNvSpPr>
          <p:nvPr/>
        </p:nvSpPr>
        <p:spPr bwMode="auto">
          <a:xfrm>
            <a:off x="0" y="0"/>
            <a:ext cx="2971800" cy="457200"/>
          </a:xfrm>
          <a:prstGeom prst="rect">
            <a:avLst/>
          </a:prstGeom>
          <a:noFill/>
          <a:ln w="9525">
            <a:noFill/>
            <a:round/>
            <a:headEnd/>
            <a:tailEnd/>
          </a:ln>
        </p:spPr>
        <p:txBody>
          <a:bodyPr lIns="90000" tIns="46800" rIns="90000" bIns="468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u="sng">
              <a:solidFill>
                <a:srgbClr val="000000"/>
              </a:solidFill>
              <a:latin typeface="Arial" pitchFamily="-103" charset="0"/>
            </a:endParaRPr>
          </a:p>
        </p:txBody>
      </p:sp>
      <p:sp>
        <p:nvSpPr>
          <p:cNvPr id="58374" name="Text Box 4"/>
          <p:cNvSpPr txBox="1">
            <a:spLocks noChangeArrowheads="1"/>
          </p:cNvSpPr>
          <p:nvPr/>
        </p:nvSpPr>
        <p:spPr bwMode="auto">
          <a:xfrm>
            <a:off x="3884613" y="0"/>
            <a:ext cx="2971800" cy="457200"/>
          </a:xfrm>
          <a:prstGeom prst="rect">
            <a:avLst/>
          </a:prstGeom>
          <a:noFill/>
          <a:ln w="9525">
            <a:noFill/>
            <a:round/>
            <a:headEnd/>
            <a:tailEnd/>
          </a:ln>
        </p:spPr>
        <p:txBody>
          <a:bodyPr lIns="90000" tIns="46800" rIns="90000" bIns="46800">
            <a:prstTxWarp prst="textNoShape">
              <a:avLst/>
            </a:prstTxWarp>
          </a:bodyPr>
          <a:lstStyle/>
          <a:p>
            <a:pPr algn="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u="sng">
              <a:solidFill>
                <a:srgbClr val="000000"/>
              </a:solidFill>
              <a:latin typeface="Arial" pitchFamily="-103" charset="0"/>
            </a:endParaRPr>
          </a:p>
        </p:txBody>
      </p:sp>
      <p:sp>
        <p:nvSpPr>
          <p:cNvPr id="58375" name="Text Box 5"/>
          <p:cNvSpPr txBox="1">
            <a:spLocks noChangeArrowheads="1"/>
          </p:cNvSpPr>
          <p:nvPr/>
        </p:nvSpPr>
        <p:spPr bwMode="auto">
          <a:xfrm>
            <a:off x="1257300" y="685800"/>
            <a:ext cx="434340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u="sng">
              <a:solidFill>
                <a:srgbClr val="000000"/>
              </a:solidFill>
              <a:latin typeface="Arial" pitchFamily="-103" charset="0"/>
            </a:endParaRPr>
          </a:p>
        </p:txBody>
      </p:sp>
      <p:sp>
        <p:nvSpPr>
          <p:cNvPr id="58376" name="Text Box 6"/>
          <p:cNvSpPr>
            <a:spLocks noGrp="1" noChangeArrowheads="1"/>
          </p:cNvSpPr>
          <p:nvPr>
            <p:ph type="body"/>
          </p:nvPr>
        </p:nvSpPr>
        <p:spPr bwMode="auto">
          <a:xfrm>
            <a:off x="685800" y="4343400"/>
            <a:ext cx="5481638" cy="4110038"/>
          </a:xfrm>
          <a:noFill/>
        </p:spPr>
        <p:txBody>
          <a:bodyPr wrap="none" numCol="1" anchor="ctr" anchorCtr="0" compatLnSpc="1">
            <a:prstTxWarp prst="textNoShape">
              <a:avLst/>
            </a:prstTxWarp>
          </a:bodyPr>
          <a:lstStyle/>
          <a:p>
            <a:pPr eaLnBrk="1" hangingPunct="1">
              <a:spcBef>
                <a:spcPct val="0"/>
              </a:spcBef>
            </a:pPr>
            <a:r>
              <a:rPr lang="en-US">
                <a:ea typeface="ＭＳ Ｐゴシック" pitchFamily="-103" charset="-128"/>
                <a:cs typeface="ＭＳ Ｐゴシック" pitchFamily="-103" charset="-128"/>
              </a:rPr>
              <a:t>Even more dramatic with linear scale in Q2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a:lstStyle/>
          <a:p>
            <a:fld id="{49E49AF1-B1B7-F14A-9DC1-CBBC37C4C87F}" type="slidenum">
              <a:rPr lang="en-US">
                <a:solidFill>
                  <a:srgbClr val="000000"/>
                </a:solidFill>
                <a:latin typeface="Arial" pitchFamily="-103" charset="0"/>
              </a:rPr>
              <a:pPr/>
              <a:t>42</a:t>
            </a:fld>
            <a:endParaRPr lang="en-US">
              <a:solidFill>
                <a:srgbClr val="000000"/>
              </a:solidFill>
              <a:latin typeface="Arial" pitchFamily="-103"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103" charset="-128"/>
              <a:cs typeface="ＭＳ Ｐゴシック" pitchFamily="-103"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ln>
            <a:round/>
            <a:headEnd/>
            <a:tailEnd/>
          </a:ln>
        </p:spPr>
        <p:txBody>
          <a:bodyPr/>
          <a:lstStyle/>
          <a:p>
            <a:fld id="{F98A7AF7-7DE6-4545-8BE7-DC0377B12E62}" type="slidenum">
              <a:rPr lang="en-US">
                <a:ea typeface="Microsoft YaHei" pitchFamily="34" charset="-122"/>
              </a:rPr>
              <a:pPr/>
              <a:t>46</a:t>
            </a:fld>
            <a:endParaRPr lang="en-US">
              <a:ea typeface="Microsoft YaHei" pitchFamily="34" charset="-122"/>
            </a:endParaRPr>
          </a:p>
        </p:txBody>
      </p:sp>
      <p:sp>
        <p:nvSpPr>
          <p:cNvPr id="4099" name="Rectangle 1"/>
          <p:cNvSpPr>
            <a:spLocks noGrp="1" noRot="1" noChangeAspect="1" noChangeArrowheads="1" noTextEdit="1"/>
          </p:cNvSpPr>
          <p:nvPr>
            <p:ph type="sldImg"/>
          </p:nvPr>
        </p:nvSpPr>
        <p:spPr>
          <a:xfrm>
            <a:off x="1210236" y="694171"/>
            <a:ext cx="4437529" cy="3429000"/>
          </a:xfrm>
          <a:solidFill>
            <a:srgbClr val="FFFFFF"/>
          </a:solidFill>
          <a:ln>
            <a:solidFill>
              <a:srgbClr val="000000"/>
            </a:solidFill>
            <a:miter lim="800000"/>
          </a:ln>
        </p:spPr>
      </p:sp>
      <p:sp>
        <p:nvSpPr>
          <p:cNvPr id="4100" name="Rectangle 2"/>
          <p:cNvSpPr>
            <a:spLocks noGrp="1" noChangeArrowheads="1"/>
          </p:cNvSpPr>
          <p:nvPr>
            <p:ph type="body" idx="1"/>
          </p:nvPr>
        </p:nvSpPr>
        <p:spPr>
          <a:xfrm>
            <a:off x="686360" y="4342535"/>
            <a:ext cx="5486681" cy="4114511"/>
          </a:xfrm>
          <a:noFill/>
        </p:spPr>
        <p:txBody>
          <a:bodyPr wrap="none" anchor="ct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pPr defTabSz="913458"/>
            <a:r>
              <a:rPr lang="en-US" dirty="0">
                <a:latin typeface="Times New Roman" charset="0"/>
                <a:ea typeface="ＭＳ Ｐゴシック" charset="-128"/>
                <a:cs typeface="ＭＳ Ｐゴシック" charset="-128"/>
              </a:rPr>
              <a:t>This figure shows the apparatus. The measurement cycle starts by loading a collection volume with polarized </a:t>
            </a:r>
            <a:r>
              <a:rPr lang="en-US" baseline="30000" dirty="0">
                <a:latin typeface="Times New Roman" charset="0"/>
                <a:ea typeface="ＭＳ Ｐゴシック" charset="-128"/>
                <a:cs typeface="ＭＳ Ｐゴシック" charset="-128"/>
              </a:rPr>
              <a:t>3</a:t>
            </a:r>
            <a:r>
              <a:rPr lang="en-US" dirty="0">
                <a:latin typeface="Times New Roman" charset="0"/>
                <a:ea typeface="ＭＳ Ｐゴシック" charset="-128"/>
                <a:cs typeface="ＭＳ Ｐゴシック" charset="-128"/>
              </a:rPr>
              <a:t>He atoms. The polarized </a:t>
            </a:r>
            <a:r>
              <a:rPr lang="en-US" baseline="30000" dirty="0">
                <a:latin typeface="Times New Roman" charset="0"/>
                <a:ea typeface="ＭＳ Ｐゴシック" charset="-128"/>
                <a:cs typeface="ＭＳ Ｐゴシック" charset="-128"/>
              </a:rPr>
              <a:t>3</a:t>
            </a:r>
            <a:r>
              <a:rPr lang="en-US" dirty="0">
                <a:latin typeface="Times New Roman" charset="0"/>
                <a:ea typeface="ＭＳ Ｐゴシック" charset="-128"/>
                <a:cs typeface="ＭＳ Ｐゴシック" charset="-128"/>
              </a:rPr>
              <a:t>He atoms are transferred into measurement cell – small temperature gradients push the helium-3 from warmer to colder regions – a technique known as heat-flush. The measurement cell is illuminated with polarized cold neutrons to produce polarized ultra-cold neutrons. A </a:t>
            </a:r>
            <a:r>
              <a:rPr lang="en-US" dirty="0">
                <a:latin typeface="Symbol" charset="2"/>
                <a:ea typeface="ＭＳ Ｐゴシック" charset="-128"/>
                <a:cs typeface="ＭＳ Ｐゴシック" charset="-128"/>
              </a:rPr>
              <a:t>p</a:t>
            </a:r>
            <a:r>
              <a:rPr lang="en-US" dirty="0">
                <a:latin typeface="Times New Roman" charset="0"/>
                <a:ea typeface="ＭＳ Ｐゴシック" charset="-128"/>
                <a:cs typeface="ＭＳ Ｐゴシック" charset="-128"/>
              </a:rPr>
              <a:t>/2 pulse rotates the spins perpendicular the primary magnetic field. We measure the precession frequency continuously. The we reverse the heat flush to Remove reduced polarization </a:t>
            </a:r>
            <a:r>
              <a:rPr lang="en-US" baseline="30000" dirty="0">
                <a:latin typeface="Times New Roman" charset="0"/>
                <a:ea typeface="ＭＳ Ｐゴシック" charset="-128"/>
                <a:cs typeface="ＭＳ Ｐゴシック" charset="-128"/>
              </a:rPr>
              <a:t>3</a:t>
            </a:r>
            <a:r>
              <a:rPr lang="en-US" dirty="0">
                <a:latin typeface="Times New Roman" charset="0"/>
                <a:ea typeface="ＭＳ Ｐゴシック" charset="-128"/>
                <a:cs typeface="ＭＳ Ｐゴシック" charset="-128"/>
              </a:rPr>
              <a:t>He atoms from measurement cell; flip the electric field and repeat.</a:t>
            </a:r>
          </a:p>
          <a:p>
            <a:pPr defTabSz="913458"/>
            <a:endParaRPr lang="en-US" baseline="-25000" dirty="0">
              <a:latin typeface="Times New Roman" charset="0"/>
              <a:ea typeface="ＭＳ Ｐゴシック" charset="-128"/>
              <a:cs typeface="ＭＳ Ｐゴシック" charset="-128"/>
            </a:endParaRPr>
          </a:p>
          <a:p>
            <a:pPr defTabSz="913458"/>
            <a:endParaRPr lang="en-US" dirty="0">
              <a:latin typeface="Times New Roman" charset="0"/>
              <a:ea typeface="ＭＳ Ｐゴシック" charset="-128"/>
              <a:cs typeface="ＭＳ Ｐゴシック" charset="-128"/>
            </a:endParaRPr>
          </a:p>
          <a:p>
            <a:pPr defTabSz="913458"/>
            <a:endParaRPr lang="en-US" dirty="0">
              <a:latin typeface="Times New Roman" charset="0"/>
              <a:ea typeface="ＭＳ Ｐゴシック" charset="-128"/>
              <a:cs typeface="ＭＳ Ｐゴシック" charset="-128"/>
            </a:endParaRPr>
          </a:p>
          <a:p>
            <a:pPr defTabSz="913458"/>
            <a:endParaRPr lang="en-US" dirty="0">
              <a:latin typeface="Times New Roman" charset="0"/>
              <a:ea typeface="ＭＳ Ｐゴシック" charset="-128"/>
              <a:cs typeface="ＭＳ Ｐゴシック" charset="-128"/>
            </a:endParaRPr>
          </a:p>
        </p:txBody>
      </p:sp>
      <p:sp>
        <p:nvSpPr>
          <p:cNvPr id="21508" name="Slide Number Placeholder 3"/>
          <p:cNvSpPr>
            <a:spLocks noGrp="1"/>
          </p:cNvSpPr>
          <p:nvPr>
            <p:ph type="sldNum" sz="quarter" idx="5"/>
          </p:nvPr>
        </p:nvSpPr>
        <p:spPr>
          <a:noFill/>
        </p:spPr>
        <p:txBody>
          <a:bodyPr/>
          <a:lstStyle/>
          <a:p>
            <a:fld id="{60DEE855-F859-2749-AE4E-90714FE39552}" type="slidenum">
              <a:rPr lang="en-US" smtClean="0">
                <a:latin typeface="Times New Roman" charset="0"/>
                <a:ea typeface="ＭＳ Ｐゴシック" charset="-128"/>
                <a:cs typeface="ＭＳ Ｐゴシック" charset="-128"/>
              </a:rPr>
              <a:pPr/>
              <a:t>56</a:t>
            </a:fld>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849336-0AFE-4A76-AEE2-F29C15959DA9}"/>
              </a:ext>
            </a:extLst>
          </p:cNvPr>
          <p:cNvSpPr>
            <a:spLocks noGrp="1" noChangeArrowheads="1"/>
          </p:cNvSpPr>
          <p:nvPr>
            <p:ph type="sldNum" sz="quarter" idx="5"/>
          </p:nvPr>
        </p:nvSpPr>
        <p:spPr>
          <a:ln/>
        </p:spPr>
        <p:txBody>
          <a:bodyPr/>
          <a:lstStyle/>
          <a:p>
            <a:fld id="{CA2956FC-6108-4D6B-826D-E5BCC6E878D7}" type="slidenum">
              <a:rPr lang="en-US" altLang="en-US"/>
              <a:pPr/>
              <a:t>6</a:t>
            </a:fld>
            <a:endParaRPr lang="en-US" altLang="en-US"/>
          </a:p>
        </p:txBody>
      </p:sp>
      <p:sp>
        <p:nvSpPr>
          <p:cNvPr id="15362" name="Rectangle 2">
            <a:extLst>
              <a:ext uri="{FF2B5EF4-FFF2-40B4-BE49-F238E27FC236}">
                <a16:creationId xmlns:a16="http://schemas.microsoft.com/office/drawing/2014/main" id="{270010E5-3ABB-4CD7-99BF-AE70C765ACD0}"/>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C46ABE39-27C7-4921-B879-555E81104FE7}"/>
              </a:ext>
            </a:extLst>
          </p:cNvPr>
          <p:cNvSpPr>
            <a:spLocks noGrp="1" noChangeArrowheads="1"/>
          </p:cNvSpPr>
          <p:nvPr>
            <p:ph type="body" idx="1"/>
          </p:nvPr>
        </p:nvSpPr>
        <p:spPr>
          <a:xfrm>
            <a:off x="914400" y="4343400"/>
            <a:ext cx="5029200" cy="411480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7DD6F96-BFF4-454A-A0BD-9030190CAC20}"/>
              </a:ext>
            </a:extLst>
          </p:cNvPr>
          <p:cNvSpPr>
            <a:spLocks noGrp="1" noChangeArrowheads="1"/>
          </p:cNvSpPr>
          <p:nvPr>
            <p:ph type="sldNum" sz="quarter" idx="5"/>
          </p:nvPr>
        </p:nvSpPr>
        <p:spPr>
          <a:ln/>
        </p:spPr>
        <p:txBody>
          <a:bodyPr/>
          <a:lstStyle/>
          <a:p>
            <a:fld id="{3D2B5C31-7163-4AF8-A109-B724A4A37A17}" type="slidenum">
              <a:rPr lang="en-US" altLang="en-US"/>
              <a:pPr/>
              <a:t>7</a:t>
            </a:fld>
            <a:endParaRPr lang="en-US" altLang="en-US"/>
          </a:p>
        </p:txBody>
      </p:sp>
      <p:sp>
        <p:nvSpPr>
          <p:cNvPr id="107522" name="Rectangle 2">
            <a:extLst>
              <a:ext uri="{FF2B5EF4-FFF2-40B4-BE49-F238E27FC236}">
                <a16:creationId xmlns:a16="http://schemas.microsoft.com/office/drawing/2014/main" id="{38B7ECC7-46AE-42E3-B5EB-88FA5410C850}"/>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200ABAE-769C-4CE5-8371-BC6687A576D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9CDF8B-8FA1-4407-855E-F0E71D7AE283}"/>
              </a:ext>
            </a:extLst>
          </p:cNvPr>
          <p:cNvSpPr>
            <a:spLocks noGrp="1" noChangeArrowheads="1"/>
          </p:cNvSpPr>
          <p:nvPr>
            <p:ph type="sldNum" sz="quarter" idx="5"/>
          </p:nvPr>
        </p:nvSpPr>
        <p:spPr>
          <a:ln/>
        </p:spPr>
        <p:txBody>
          <a:bodyPr/>
          <a:lstStyle/>
          <a:p>
            <a:fld id="{E39EFD9A-2D99-4BFB-9DFD-9FFE04B26C32}" type="slidenum">
              <a:rPr lang="en-US" altLang="en-US"/>
              <a:pPr/>
              <a:t>8</a:t>
            </a:fld>
            <a:endParaRPr lang="en-US" altLang="en-US"/>
          </a:p>
        </p:txBody>
      </p:sp>
      <p:sp>
        <p:nvSpPr>
          <p:cNvPr id="63490" name="Rectangle 2">
            <a:extLst>
              <a:ext uri="{FF2B5EF4-FFF2-40B4-BE49-F238E27FC236}">
                <a16:creationId xmlns:a16="http://schemas.microsoft.com/office/drawing/2014/main" id="{66F7603F-A6FE-4E98-97F1-138618AD6760}"/>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5218F69A-3C01-4676-8487-CFD310B979D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9DE7C4-EA54-4000-A6C6-E1EEC67B5DF3}"/>
              </a:ext>
            </a:extLst>
          </p:cNvPr>
          <p:cNvSpPr>
            <a:spLocks noGrp="1" noChangeArrowheads="1"/>
          </p:cNvSpPr>
          <p:nvPr>
            <p:ph type="sldNum" sz="quarter" idx="5"/>
          </p:nvPr>
        </p:nvSpPr>
        <p:spPr>
          <a:ln/>
        </p:spPr>
        <p:txBody>
          <a:bodyPr/>
          <a:lstStyle/>
          <a:p>
            <a:fld id="{9AF6441B-F8A1-4ED8-9C5E-ED5DB2307E16}" type="slidenum">
              <a:rPr lang="en-US" altLang="en-US"/>
              <a:pPr/>
              <a:t>9</a:t>
            </a:fld>
            <a:endParaRPr lang="en-US" altLang="en-US"/>
          </a:p>
        </p:txBody>
      </p:sp>
      <p:sp>
        <p:nvSpPr>
          <p:cNvPr id="140290" name="Rectangle 2">
            <a:extLst>
              <a:ext uri="{FF2B5EF4-FFF2-40B4-BE49-F238E27FC236}">
                <a16:creationId xmlns:a16="http://schemas.microsoft.com/office/drawing/2014/main" id="{6EEE5727-18F3-48A0-A937-235147728BFC}"/>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ED5286FC-E7AF-4B1E-8747-DEB7EBC3A16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75E743-455F-4E32-BE0B-9078DC01E77B}"/>
              </a:ext>
            </a:extLst>
          </p:cNvPr>
          <p:cNvSpPr>
            <a:spLocks noGrp="1" noChangeArrowheads="1"/>
          </p:cNvSpPr>
          <p:nvPr>
            <p:ph type="sldNum" sz="quarter" idx="5"/>
          </p:nvPr>
        </p:nvSpPr>
        <p:spPr>
          <a:ln/>
        </p:spPr>
        <p:txBody>
          <a:bodyPr/>
          <a:lstStyle/>
          <a:p>
            <a:fld id="{908B7A6C-7A8C-4760-88B8-65B9CD953A0F}" type="slidenum">
              <a:rPr lang="en-US" altLang="en-US"/>
              <a:pPr/>
              <a:t>10</a:t>
            </a:fld>
            <a:endParaRPr lang="en-US" altLang="en-US"/>
          </a:p>
        </p:txBody>
      </p:sp>
      <p:sp>
        <p:nvSpPr>
          <p:cNvPr id="142338" name="Rectangle 2">
            <a:extLst>
              <a:ext uri="{FF2B5EF4-FFF2-40B4-BE49-F238E27FC236}">
                <a16:creationId xmlns:a16="http://schemas.microsoft.com/office/drawing/2014/main" id="{4D500188-A0C5-4E1C-9F5F-74DAEA0970F1}"/>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C7A6F716-7935-4621-A197-54C07519533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713B5F-4F26-4DA9-8D8B-E56E80E86E3C}"/>
              </a:ext>
            </a:extLst>
          </p:cNvPr>
          <p:cNvSpPr>
            <a:spLocks noGrp="1" noChangeArrowheads="1"/>
          </p:cNvSpPr>
          <p:nvPr>
            <p:ph type="sldNum" sz="quarter" idx="5"/>
          </p:nvPr>
        </p:nvSpPr>
        <p:spPr>
          <a:ln/>
        </p:spPr>
        <p:txBody>
          <a:bodyPr/>
          <a:lstStyle/>
          <a:p>
            <a:fld id="{2B29345E-4D56-4998-85FD-BB47EBFBB279}" type="slidenum">
              <a:rPr lang="en-US" altLang="en-US"/>
              <a:pPr/>
              <a:t>12</a:t>
            </a:fld>
            <a:endParaRPr lang="en-US" altLang="en-US"/>
          </a:p>
        </p:txBody>
      </p:sp>
      <p:sp>
        <p:nvSpPr>
          <p:cNvPr id="129026" name="Rectangle 2">
            <a:extLst>
              <a:ext uri="{FF2B5EF4-FFF2-40B4-BE49-F238E27FC236}">
                <a16:creationId xmlns:a16="http://schemas.microsoft.com/office/drawing/2014/main" id="{21E4926A-A6D9-427D-A199-8E0EE603E40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B3EE3DF5-76F7-4423-8E13-7AB42D7AD3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B7376C-DE5E-4E98-ABAF-0EC976B659F0}"/>
              </a:ext>
            </a:extLst>
          </p:cNvPr>
          <p:cNvSpPr>
            <a:spLocks noGrp="1" noChangeArrowheads="1"/>
          </p:cNvSpPr>
          <p:nvPr>
            <p:ph type="sldNum" sz="quarter" idx="5"/>
          </p:nvPr>
        </p:nvSpPr>
        <p:spPr>
          <a:ln/>
        </p:spPr>
        <p:txBody>
          <a:bodyPr/>
          <a:lstStyle/>
          <a:p>
            <a:fld id="{E8BBC725-0736-47C2-A45B-34214007D293}" type="slidenum">
              <a:rPr lang="en-US" altLang="en-US"/>
              <a:pPr/>
              <a:t>13</a:t>
            </a:fld>
            <a:endParaRPr lang="en-US" altLang="en-US"/>
          </a:p>
        </p:txBody>
      </p:sp>
      <p:sp>
        <p:nvSpPr>
          <p:cNvPr id="64514" name="Rectangle 2">
            <a:extLst>
              <a:ext uri="{FF2B5EF4-FFF2-40B4-BE49-F238E27FC236}">
                <a16:creationId xmlns:a16="http://schemas.microsoft.com/office/drawing/2014/main" id="{C79C9184-5B44-47A6-9B4D-EC0B585B5FFE}"/>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75485968-5057-44E6-AEFF-AB523F13969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F5BCBE-C30E-4A06-9C4F-F7E89F2A6258}"/>
              </a:ext>
            </a:extLst>
          </p:cNvPr>
          <p:cNvSpPr>
            <a:spLocks noGrp="1" noChangeArrowheads="1"/>
          </p:cNvSpPr>
          <p:nvPr>
            <p:ph type="sldNum" sz="quarter" idx="5"/>
          </p:nvPr>
        </p:nvSpPr>
        <p:spPr>
          <a:ln/>
        </p:spPr>
        <p:txBody>
          <a:bodyPr/>
          <a:lstStyle/>
          <a:p>
            <a:fld id="{90EB9F59-6897-45DB-96A2-12DA065A4798}" type="slidenum">
              <a:rPr lang="en-US" altLang="en-US"/>
              <a:pPr/>
              <a:t>14</a:t>
            </a:fld>
            <a:endParaRPr lang="en-US" altLang="en-US"/>
          </a:p>
        </p:txBody>
      </p:sp>
      <p:sp>
        <p:nvSpPr>
          <p:cNvPr id="125954" name="Rectangle 2">
            <a:extLst>
              <a:ext uri="{FF2B5EF4-FFF2-40B4-BE49-F238E27FC236}">
                <a16:creationId xmlns:a16="http://schemas.microsoft.com/office/drawing/2014/main" id="{402E4CFD-0B95-4BA0-8626-6BF22C897798}"/>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BEF53F83-9CBB-4332-88BE-57211423E531}"/>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29040-A5BA-451A-8247-8C45EC92578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E01EA-A3A7-48B2-BDB5-4A3C57E76AA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40CAA8-044E-47B2-823A-5B516CB2EE5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576AA78-B999-4822-BECE-A26261BDFC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3522A6-DAFE-43DD-B9F7-EC2DFF34CD95}"/>
              </a:ext>
            </a:extLst>
          </p:cNvPr>
          <p:cNvSpPr>
            <a:spLocks noGrp="1"/>
          </p:cNvSpPr>
          <p:nvPr>
            <p:ph type="sldNum" sz="quarter" idx="12"/>
          </p:nvPr>
        </p:nvSpPr>
        <p:spPr/>
        <p:txBody>
          <a:bodyPr/>
          <a:lstStyle>
            <a:lvl1pPr>
              <a:defRPr/>
            </a:lvl1pPr>
          </a:lstStyle>
          <a:p>
            <a:fld id="{0CA4DFEC-74B2-4AE3-986D-E4994DA5AA91}" type="slidenum">
              <a:rPr lang="en-US" altLang="en-US"/>
              <a:pPr/>
              <a:t>‹#›</a:t>
            </a:fld>
            <a:endParaRPr lang="en-US" altLang="en-US"/>
          </a:p>
        </p:txBody>
      </p:sp>
    </p:spTree>
    <p:extLst>
      <p:ext uri="{BB962C8B-B14F-4D97-AF65-F5344CB8AC3E}">
        <p14:creationId xmlns:p14="http://schemas.microsoft.com/office/powerpoint/2010/main" val="418178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92A0-FDED-4E2B-BEAF-92C927A183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DE70F-68C0-431A-8F56-A36C15A42F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D299-68DF-4E5D-83B2-99BBAED1A1F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97A35D-2DBD-48CC-B248-E9BAED18CB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93BB01-9D8E-4E7A-AA27-7BA11DECE9EC}"/>
              </a:ext>
            </a:extLst>
          </p:cNvPr>
          <p:cNvSpPr>
            <a:spLocks noGrp="1"/>
          </p:cNvSpPr>
          <p:nvPr>
            <p:ph type="sldNum" sz="quarter" idx="12"/>
          </p:nvPr>
        </p:nvSpPr>
        <p:spPr/>
        <p:txBody>
          <a:bodyPr/>
          <a:lstStyle>
            <a:lvl1pPr>
              <a:defRPr/>
            </a:lvl1pPr>
          </a:lstStyle>
          <a:p>
            <a:fld id="{6361DBC0-9A0A-4269-93C7-005089041DC9}" type="slidenum">
              <a:rPr lang="en-US" altLang="en-US"/>
              <a:pPr/>
              <a:t>‹#›</a:t>
            </a:fld>
            <a:endParaRPr lang="en-US" altLang="en-US"/>
          </a:p>
        </p:txBody>
      </p:sp>
    </p:spTree>
    <p:extLst>
      <p:ext uri="{BB962C8B-B14F-4D97-AF65-F5344CB8AC3E}">
        <p14:creationId xmlns:p14="http://schemas.microsoft.com/office/powerpoint/2010/main" val="37052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66707-9CAA-459B-9216-1C003A564443}"/>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B550A7-1155-493C-8EA3-9A2BEE4BF61A}"/>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4FB5B-F1F0-4CC5-B6F2-09E321E95A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F73413-68FF-475A-95FA-E428324F296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A64E6BA-1B75-4DC1-AAC3-7A5A8257C996}"/>
              </a:ext>
            </a:extLst>
          </p:cNvPr>
          <p:cNvSpPr>
            <a:spLocks noGrp="1"/>
          </p:cNvSpPr>
          <p:nvPr>
            <p:ph type="sldNum" sz="quarter" idx="12"/>
          </p:nvPr>
        </p:nvSpPr>
        <p:spPr/>
        <p:txBody>
          <a:bodyPr/>
          <a:lstStyle>
            <a:lvl1pPr>
              <a:defRPr/>
            </a:lvl1pPr>
          </a:lstStyle>
          <a:p>
            <a:fld id="{1571D4CC-3181-4258-BB95-67B999F5B0F6}" type="slidenum">
              <a:rPr lang="en-US" altLang="en-US"/>
              <a:pPr/>
              <a:t>‹#›</a:t>
            </a:fld>
            <a:endParaRPr lang="en-US" altLang="en-US"/>
          </a:p>
        </p:txBody>
      </p:sp>
    </p:spTree>
    <p:extLst>
      <p:ext uri="{BB962C8B-B14F-4D97-AF65-F5344CB8AC3E}">
        <p14:creationId xmlns:p14="http://schemas.microsoft.com/office/powerpoint/2010/main" val="346898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9BA6-1E23-4C94-ABD2-DD2B0D251DCC}"/>
              </a:ext>
            </a:extLst>
          </p:cNvPr>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C8B950B-E241-4C17-8F32-35C9A8170C52}"/>
              </a:ext>
            </a:extLst>
          </p:cNvPr>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3C2EBF-D1F6-4336-8D09-A7BE48951AA0}"/>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9668799-F3FB-457F-98C7-41A606DD7341}"/>
              </a:ext>
            </a:extLst>
          </p:cNvPr>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1EE6057-E027-4121-91E6-CAAEB655A0D4}"/>
              </a:ext>
            </a:extLst>
          </p:cNvPr>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0DE7A6-BA14-4C46-9A57-A31C4E97BAB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E23BDBC-19B8-4859-B6AF-8C6088020FE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661203C9-871B-4304-9D35-D068D8E513F3}"/>
              </a:ext>
            </a:extLst>
          </p:cNvPr>
          <p:cNvSpPr>
            <a:spLocks noGrp="1"/>
          </p:cNvSpPr>
          <p:nvPr>
            <p:ph type="sldNum" sz="quarter" idx="12"/>
          </p:nvPr>
        </p:nvSpPr>
        <p:spPr>
          <a:xfrm>
            <a:off x="6553200" y="6245225"/>
            <a:ext cx="2133600" cy="476250"/>
          </a:xfrm>
        </p:spPr>
        <p:txBody>
          <a:bodyPr/>
          <a:lstStyle>
            <a:lvl1pPr>
              <a:defRPr/>
            </a:lvl1pPr>
          </a:lstStyle>
          <a:p>
            <a:fld id="{62C1223A-70AA-4785-9BE7-56F95E3A3B41}" type="slidenum">
              <a:rPr lang="en-US" altLang="en-US"/>
              <a:pPr/>
              <a:t>‹#›</a:t>
            </a:fld>
            <a:endParaRPr lang="en-US" altLang="en-US"/>
          </a:p>
        </p:txBody>
      </p:sp>
    </p:spTree>
    <p:extLst>
      <p:ext uri="{BB962C8B-B14F-4D97-AF65-F5344CB8AC3E}">
        <p14:creationId xmlns:p14="http://schemas.microsoft.com/office/powerpoint/2010/main" val="162185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88AE-3BE5-4367-812A-8E5656A7B088}"/>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D2930CD-80A1-4941-9AA2-CB84BA15E48C}"/>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F275F9-CE77-4EE9-9D01-107842159BDE}"/>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73E7AE2-85FC-4180-8387-05774E43E61A}"/>
              </a:ext>
            </a:extLst>
          </p:cNvPr>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1DAFB5B-6172-419E-9FA3-387349C546E6}"/>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2BEEBE67-44E3-4BDA-857B-37156DED0780}"/>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18A2761-59FC-44F9-905A-0D5DEE801587}"/>
              </a:ext>
            </a:extLst>
          </p:cNvPr>
          <p:cNvSpPr>
            <a:spLocks noGrp="1"/>
          </p:cNvSpPr>
          <p:nvPr>
            <p:ph type="sldNum" sz="quarter" idx="12"/>
          </p:nvPr>
        </p:nvSpPr>
        <p:spPr>
          <a:xfrm>
            <a:off x="6553200" y="6245225"/>
            <a:ext cx="2133600" cy="476250"/>
          </a:xfrm>
        </p:spPr>
        <p:txBody>
          <a:bodyPr/>
          <a:lstStyle>
            <a:lvl1pPr>
              <a:defRPr/>
            </a:lvl1pPr>
          </a:lstStyle>
          <a:p>
            <a:fld id="{669A5818-04FB-43DD-823C-1FC86424A985}" type="slidenum">
              <a:rPr lang="en-US" altLang="en-US"/>
              <a:pPr/>
              <a:t>‹#›</a:t>
            </a:fld>
            <a:endParaRPr lang="en-US" altLang="en-US"/>
          </a:p>
        </p:txBody>
      </p:sp>
    </p:spTree>
    <p:extLst>
      <p:ext uri="{BB962C8B-B14F-4D97-AF65-F5344CB8AC3E}">
        <p14:creationId xmlns:p14="http://schemas.microsoft.com/office/powerpoint/2010/main" val="2203974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58"/>
          <p:cNvSpPr>
            <a:spLocks noGrp="1"/>
          </p:cNvSpPr>
          <p:nvPr>
            <p:ph type="sldNum" sz="quarter" idx="10"/>
          </p:nvPr>
        </p:nvSpPr>
        <p:spPr/>
        <p:txBody>
          <a:bodyPr/>
          <a:lstStyle>
            <a:lvl1pPr>
              <a:defRPr/>
            </a:lvl1pPr>
          </a:lstStyle>
          <a:p>
            <a:pPr>
              <a:defRPr/>
            </a:pPr>
            <a:fld id="{27F2A684-DDF2-554C-B9AE-395D11F41CAA}" type="slidenum">
              <a:rPr/>
              <a:pPr>
                <a:def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r>
              <a:rPr lang="en-US"/>
              <a:t>Richard Milner</a:t>
            </a: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r>
              <a:rPr lang="en-US"/>
              <a:t>April APS Meeting                                                       April 20,2020</a:t>
            </a: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7E982220-7663-B044-8CDE-5C9DEE50FE0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r>
              <a:rPr lang="en-US"/>
              <a:t>Richard Milner</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a:t>April APS Meeting                                                       April 20,2020</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F545A35B-556E-0941-95AB-799D0FA3328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r>
              <a:rPr lang="en-US"/>
              <a:t>Richard Milner</a:t>
            </a: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r>
              <a:rPr lang="en-US"/>
              <a:t>April APS Meeting                                                       April 20,2020</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5B830ACA-21E5-EE4F-A69F-70FD50CC945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7AF9-DC71-4F6F-B4D4-F37B5B278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A0C3D-65DF-489F-A5AF-D297DCC2F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2777A-1EC7-43A2-8E2F-3B377559E6A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3A9B3BB-2BE3-4674-AF51-1B5CF864CCF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3DA96A6-5EE6-45AB-A196-318B5E15A280}"/>
              </a:ext>
            </a:extLst>
          </p:cNvPr>
          <p:cNvSpPr>
            <a:spLocks noGrp="1"/>
          </p:cNvSpPr>
          <p:nvPr>
            <p:ph type="sldNum" sz="quarter" idx="12"/>
          </p:nvPr>
        </p:nvSpPr>
        <p:spPr/>
        <p:txBody>
          <a:bodyPr/>
          <a:lstStyle>
            <a:lvl1pPr>
              <a:defRPr/>
            </a:lvl1pPr>
          </a:lstStyle>
          <a:p>
            <a:fld id="{1749521A-F1A1-4A1F-B465-2DF94FD71600}" type="slidenum">
              <a:rPr lang="en-US" altLang="en-US"/>
              <a:pPr/>
              <a:t>‹#›</a:t>
            </a:fld>
            <a:endParaRPr lang="en-US" altLang="en-US"/>
          </a:p>
        </p:txBody>
      </p:sp>
    </p:spTree>
    <p:extLst>
      <p:ext uri="{BB962C8B-B14F-4D97-AF65-F5344CB8AC3E}">
        <p14:creationId xmlns:p14="http://schemas.microsoft.com/office/powerpoint/2010/main" val="35528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B851-69F0-4EE6-BF43-9B8860EB6D2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252A2A-1EFE-4002-BD2F-B5C5FAC8981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6E721547-2A75-404C-AC5F-4AEF55056D4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807738D-DAC0-4069-A6B0-820D9A6D8DE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9E79759-0098-45E5-85D6-E3A70C3667FA}"/>
              </a:ext>
            </a:extLst>
          </p:cNvPr>
          <p:cNvSpPr>
            <a:spLocks noGrp="1"/>
          </p:cNvSpPr>
          <p:nvPr>
            <p:ph type="sldNum" sz="quarter" idx="12"/>
          </p:nvPr>
        </p:nvSpPr>
        <p:spPr/>
        <p:txBody>
          <a:bodyPr/>
          <a:lstStyle>
            <a:lvl1pPr>
              <a:defRPr/>
            </a:lvl1pPr>
          </a:lstStyle>
          <a:p>
            <a:fld id="{52A7041B-F6E7-4178-83EA-5563A2AA0488}" type="slidenum">
              <a:rPr lang="en-US" altLang="en-US"/>
              <a:pPr/>
              <a:t>‹#›</a:t>
            </a:fld>
            <a:endParaRPr lang="en-US" altLang="en-US"/>
          </a:p>
        </p:txBody>
      </p:sp>
    </p:spTree>
    <p:extLst>
      <p:ext uri="{BB962C8B-B14F-4D97-AF65-F5344CB8AC3E}">
        <p14:creationId xmlns:p14="http://schemas.microsoft.com/office/powerpoint/2010/main" val="317533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2026-5CB0-47BD-A8E9-BA361D802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F2126-5ABA-4C8D-A171-7940B1745961}"/>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058EA8-483E-4CC2-AFE2-419FBAE4F0BF}"/>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FA1367-6A30-4C7E-9CD4-0EA19ED368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A504F8D-5B43-4489-9CAE-D66000ECF80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B5C0EE8-1207-41EB-876E-43D29DE5E3D7}"/>
              </a:ext>
            </a:extLst>
          </p:cNvPr>
          <p:cNvSpPr>
            <a:spLocks noGrp="1"/>
          </p:cNvSpPr>
          <p:nvPr>
            <p:ph type="sldNum" sz="quarter" idx="12"/>
          </p:nvPr>
        </p:nvSpPr>
        <p:spPr/>
        <p:txBody>
          <a:bodyPr/>
          <a:lstStyle>
            <a:lvl1pPr>
              <a:defRPr/>
            </a:lvl1pPr>
          </a:lstStyle>
          <a:p>
            <a:fld id="{215D54B4-72DF-46D7-BFF9-BB8FD633AD80}" type="slidenum">
              <a:rPr lang="en-US" altLang="en-US"/>
              <a:pPr/>
              <a:t>‹#›</a:t>
            </a:fld>
            <a:endParaRPr lang="en-US" altLang="en-US"/>
          </a:p>
        </p:txBody>
      </p:sp>
    </p:spTree>
    <p:extLst>
      <p:ext uri="{BB962C8B-B14F-4D97-AF65-F5344CB8AC3E}">
        <p14:creationId xmlns:p14="http://schemas.microsoft.com/office/powerpoint/2010/main" val="56956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5707-4393-424D-86B8-7248C171F56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7479C-3307-4794-8F6F-3CB72CCA607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163BEC-0503-4595-B909-C4A350AC3A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B19CFA-4DF3-4E5F-8205-490D7FC7730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1C9DE-B612-4D54-B266-A1EDAD4F701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BCD314-19ED-4C6D-99AE-5433F0B7C96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6EBF154-7B6D-4E76-90B1-7A05CC27F38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0AB917F-7785-4C5C-8192-48AC4FE4FC40}"/>
              </a:ext>
            </a:extLst>
          </p:cNvPr>
          <p:cNvSpPr>
            <a:spLocks noGrp="1"/>
          </p:cNvSpPr>
          <p:nvPr>
            <p:ph type="sldNum" sz="quarter" idx="12"/>
          </p:nvPr>
        </p:nvSpPr>
        <p:spPr/>
        <p:txBody>
          <a:bodyPr/>
          <a:lstStyle>
            <a:lvl1pPr>
              <a:defRPr/>
            </a:lvl1pPr>
          </a:lstStyle>
          <a:p>
            <a:fld id="{56BF22F2-5A83-41CB-AC54-C43FA9E9B67E}" type="slidenum">
              <a:rPr lang="en-US" altLang="en-US"/>
              <a:pPr/>
              <a:t>‹#›</a:t>
            </a:fld>
            <a:endParaRPr lang="en-US" altLang="en-US"/>
          </a:p>
        </p:txBody>
      </p:sp>
    </p:spTree>
    <p:extLst>
      <p:ext uri="{BB962C8B-B14F-4D97-AF65-F5344CB8AC3E}">
        <p14:creationId xmlns:p14="http://schemas.microsoft.com/office/powerpoint/2010/main" val="351612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F735-2DC3-4BB0-AE21-69AE44D185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7C19A-0316-4728-90A8-0AE7AD884B4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53FA057-3781-41F2-9F77-4D8C21BD7A93}"/>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C282DEC-F337-493E-A895-8D4281516307}"/>
              </a:ext>
            </a:extLst>
          </p:cNvPr>
          <p:cNvSpPr>
            <a:spLocks noGrp="1"/>
          </p:cNvSpPr>
          <p:nvPr>
            <p:ph type="sldNum" sz="quarter" idx="12"/>
          </p:nvPr>
        </p:nvSpPr>
        <p:spPr/>
        <p:txBody>
          <a:bodyPr/>
          <a:lstStyle>
            <a:lvl1pPr>
              <a:defRPr/>
            </a:lvl1pPr>
          </a:lstStyle>
          <a:p>
            <a:fld id="{86FE7842-5E7B-418C-AB34-24C7A5913BFF}" type="slidenum">
              <a:rPr lang="en-US" altLang="en-US"/>
              <a:pPr/>
              <a:t>‹#›</a:t>
            </a:fld>
            <a:endParaRPr lang="en-US" altLang="en-US"/>
          </a:p>
        </p:txBody>
      </p:sp>
    </p:spTree>
    <p:extLst>
      <p:ext uri="{BB962C8B-B14F-4D97-AF65-F5344CB8AC3E}">
        <p14:creationId xmlns:p14="http://schemas.microsoft.com/office/powerpoint/2010/main" val="134034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2101B-6AA8-4BFF-9B90-C8350E46F4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DBA9943-E8C4-4131-80D6-99F211968C3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9FB2EB4-9B86-4AB8-A1F3-FFA381838835}"/>
              </a:ext>
            </a:extLst>
          </p:cNvPr>
          <p:cNvSpPr>
            <a:spLocks noGrp="1"/>
          </p:cNvSpPr>
          <p:nvPr>
            <p:ph type="sldNum" sz="quarter" idx="12"/>
          </p:nvPr>
        </p:nvSpPr>
        <p:spPr/>
        <p:txBody>
          <a:bodyPr/>
          <a:lstStyle>
            <a:lvl1pPr>
              <a:defRPr/>
            </a:lvl1pPr>
          </a:lstStyle>
          <a:p>
            <a:fld id="{B05BD574-0182-48FB-B532-13054F4CD70D}" type="slidenum">
              <a:rPr lang="en-US" altLang="en-US"/>
              <a:pPr/>
              <a:t>‹#›</a:t>
            </a:fld>
            <a:endParaRPr lang="en-US" altLang="en-US"/>
          </a:p>
        </p:txBody>
      </p:sp>
    </p:spTree>
    <p:extLst>
      <p:ext uri="{BB962C8B-B14F-4D97-AF65-F5344CB8AC3E}">
        <p14:creationId xmlns:p14="http://schemas.microsoft.com/office/powerpoint/2010/main" val="158057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F906-0290-4F4E-ABF5-182A472DD29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D98652-405F-4D39-A18A-DE800DFAEE0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16E6FA-A417-4D6D-9672-6951621D95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664A9-BBA7-4F19-9828-404CFEFDB20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863901-6F07-4162-8A7D-B80EB01A867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5431934-7F55-4A28-B54D-DE4242B3D754}"/>
              </a:ext>
            </a:extLst>
          </p:cNvPr>
          <p:cNvSpPr>
            <a:spLocks noGrp="1"/>
          </p:cNvSpPr>
          <p:nvPr>
            <p:ph type="sldNum" sz="quarter" idx="12"/>
          </p:nvPr>
        </p:nvSpPr>
        <p:spPr/>
        <p:txBody>
          <a:bodyPr/>
          <a:lstStyle>
            <a:lvl1pPr>
              <a:defRPr/>
            </a:lvl1pPr>
          </a:lstStyle>
          <a:p>
            <a:fld id="{B251323A-8676-4DE1-A1DD-93285A9A8161}" type="slidenum">
              <a:rPr lang="en-US" altLang="en-US"/>
              <a:pPr/>
              <a:t>‹#›</a:t>
            </a:fld>
            <a:endParaRPr lang="en-US" altLang="en-US"/>
          </a:p>
        </p:txBody>
      </p:sp>
    </p:spTree>
    <p:extLst>
      <p:ext uri="{BB962C8B-B14F-4D97-AF65-F5344CB8AC3E}">
        <p14:creationId xmlns:p14="http://schemas.microsoft.com/office/powerpoint/2010/main" val="272955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3DF6-EB35-481C-9DAC-106A4A964F6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823ABD-F5EC-4C95-A53C-3AAF3DFCEC2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7F299-9534-42FE-BDEA-35E9C34AED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47420-6499-4874-8CC4-2BA41049C13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549466-398C-4B73-87F8-0ABE0D960EF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532364D-D48A-4573-A5B4-BE2ADB77C0E4}"/>
              </a:ext>
            </a:extLst>
          </p:cNvPr>
          <p:cNvSpPr>
            <a:spLocks noGrp="1"/>
          </p:cNvSpPr>
          <p:nvPr>
            <p:ph type="sldNum" sz="quarter" idx="12"/>
          </p:nvPr>
        </p:nvSpPr>
        <p:spPr/>
        <p:txBody>
          <a:bodyPr/>
          <a:lstStyle>
            <a:lvl1pPr>
              <a:defRPr/>
            </a:lvl1pPr>
          </a:lstStyle>
          <a:p>
            <a:fld id="{20ECB052-E094-42D8-8311-AD47008C6EA7}" type="slidenum">
              <a:rPr lang="en-US" altLang="en-US"/>
              <a:pPr/>
              <a:t>‹#›</a:t>
            </a:fld>
            <a:endParaRPr lang="en-US" altLang="en-US"/>
          </a:p>
        </p:txBody>
      </p:sp>
    </p:spTree>
    <p:extLst>
      <p:ext uri="{BB962C8B-B14F-4D97-AF65-F5344CB8AC3E}">
        <p14:creationId xmlns:p14="http://schemas.microsoft.com/office/powerpoint/2010/main" val="122051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7BF01D-55E7-4840-8307-5ECCDC5B3E6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E7B1FE-D68D-47E9-871E-9BC87AD1AFC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9BD0D5-A097-43A7-86E5-5582B4B03F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0494D44F-BF9A-4FC9-9636-4E6BA1B81358}"/>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6C4E165-4255-4DE2-AE74-E1CA729591D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0A66456-4E7A-458B-94E4-88022C5BB4E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notesSlide" Target="../notesSlides/notesSlide11.xml"/><Relationship Id="rId7"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oleObject" Target="../embeddings/oleObject2.bin"/><Relationship Id="rId4" Type="http://schemas.openxmlformats.org/officeDocument/2006/relationships/image" Target="../media/image16.png"/><Relationship Id="rId9"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7.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17.xml"/><Relationship Id="rId16" Type="http://schemas.openxmlformats.org/officeDocument/2006/relationships/image" Target="../media/image90.png"/><Relationship Id="rId20"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jpeg"/><Relationship Id="rId10" Type="http://schemas.openxmlformats.org/officeDocument/2006/relationships/image" Target="../media/image84.emf"/><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jpeg"/></Relationships>
</file>

<file path=ppt/slides/_rels/slide4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5.pd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990600"/>
            <a:ext cx="7772400" cy="4648200"/>
          </a:xfrm>
        </p:spPr>
        <p:txBody>
          <a:bodyPr/>
          <a:lstStyle/>
          <a:p>
            <a:pPr eaLnBrk="1" hangingPunct="1"/>
            <a:r>
              <a:rPr lang="en-US" sz="3600">
                <a:solidFill>
                  <a:srgbClr val="000099"/>
                </a:solidFill>
                <a:effectLst>
                  <a:outerShdw blurRad="38100" dist="38100" dir="2700000" algn="tl">
                    <a:srgbClr val="DDDDDD"/>
                  </a:outerShdw>
                </a:effectLst>
                <a:ea typeface="ＭＳ Ｐゴシック" charset="-128"/>
                <a:cs typeface="ＭＳ Ｐゴシック" charset="-128"/>
              </a:rPr>
              <a:t>The Hadronic Physics Group at MIT </a:t>
            </a:r>
            <a:br>
              <a:rPr lang="en-US" sz="3600">
                <a:solidFill>
                  <a:srgbClr val="000099"/>
                </a:solidFill>
                <a:effectLst>
                  <a:outerShdw blurRad="38100" dist="38100" dir="2700000" algn="tl">
                    <a:srgbClr val="DDDDDD"/>
                  </a:outerShdw>
                </a:effectLst>
                <a:ea typeface="ＭＳ Ｐゴシック" charset="-128"/>
                <a:cs typeface="ＭＳ Ｐゴシック" charset="-128"/>
              </a:rPr>
            </a:br>
            <a:br>
              <a:rPr lang="en-US" sz="3600">
                <a:solidFill>
                  <a:srgbClr val="000099"/>
                </a:solidFill>
                <a:effectLst>
                  <a:outerShdw blurRad="38100" dist="38100" dir="2700000" algn="tl">
                    <a:srgbClr val="DDDDDD"/>
                  </a:outerShdw>
                </a:effectLst>
                <a:ea typeface="ＭＳ Ｐゴシック" charset="-128"/>
                <a:cs typeface="ＭＳ Ｐゴシック" charset="-128"/>
              </a:rPr>
            </a:br>
            <a:r>
              <a:rPr lang="en-US" sz="3600">
                <a:solidFill>
                  <a:srgbClr val="000099"/>
                </a:solidFill>
                <a:effectLst>
                  <a:outerShdw blurRad="38100" dist="38100" dir="2700000" algn="tl">
                    <a:srgbClr val="DDDDDD"/>
                  </a:outerShdw>
                </a:effectLst>
                <a:ea typeface="ＭＳ Ｐゴシック" charset="-128"/>
                <a:cs typeface="ＭＳ Ｐゴシック" charset="-128"/>
              </a:rPr>
              <a:t>History and Current Role</a:t>
            </a:r>
            <a:br>
              <a:rPr lang="en-US" sz="3600">
                <a:solidFill>
                  <a:srgbClr val="000099"/>
                </a:solidFill>
                <a:effectLst>
                  <a:outerShdw blurRad="38100" dist="38100" dir="2700000" algn="tl">
                    <a:srgbClr val="DDDDDD"/>
                  </a:outerShdw>
                </a:effectLst>
                <a:ea typeface="ＭＳ Ｐゴシック" charset="-128"/>
                <a:cs typeface="ＭＳ Ｐゴシック" charset="-128"/>
              </a:rPr>
            </a:br>
            <a:br>
              <a:rPr lang="en-US" sz="3600">
                <a:solidFill>
                  <a:srgbClr val="000099"/>
                </a:solidFill>
                <a:effectLst>
                  <a:outerShdw blurRad="38100" dist="38100" dir="2700000" algn="tl">
                    <a:srgbClr val="DDDDDD"/>
                  </a:outerShdw>
                </a:effectLst>
                <a:ea typeface="ＭＳ Ｐゴシック" charset="-128"/>
                <a:cs typeface="ＭＳ Ｐゴシック" charset="-128"/>
              </a:rPr>
            </a:br>
            <a:r>
              <a:rPr lang="en-US" sz="2000">
                <a:solidFill>
                  <a:srgbClr val="000099"/>
                </a:solidFill>
                <a:effectLst>
                  <a:outerShdw blurRad="38100" dist="38100" dir="2700000" algn="tl">
                    <a:srgbClr val="DDDDDD"/>
                  </a:outerShdw>
                </a:effectLst>
                <a:ea typeface="ＭＳ Ｐゴシック" charset="-128"/>
                <a:cs typeface="ＭＳ Ｐゴシック" charset="-128"/>
              </a:rPr>
              <a:t>Talk Presented at the Symposium on QCD and Nuclei</a:t>
            </a:r>
            <a:br>
              <a:rPr lang="en-US" sz="3600">
                <a:solidFill>
                  <a:srgbClr val="000099"/>
                </a:solidFill>
                <a:effectLst>
                  <a:outerShdw blurRad="38100" dist="38100" dir="2700000" algn="tl">
                    <a:srgbClr val="DDDDDD"/>
                  </a:outerShdw>
                </a:effectLst>
                <a:ea typeface="ＭＳ Ｐゴシック" charset="-128"/>
                <a:cs typeface="ＭＳ Ｐゴシック" charset="-128"/>
              </a:rPr>
            </a:br>
            <a:br>
              <a:rPr lang="en-US" sz="1200">
                <a:ea typeface="ＭＳ Ｐゴシック" charset="-128"/>
                <a:cs typeface="ＭＳ Ｐゴシック" charset="-128"/>
              </a:rPr>
            </a:br>
            <a:br>
              <a:rPr lang="en-US" sz="1200">
                <a:ea typeface="ＭＳ Ｐゴシック" charset="-128"/>
                <a:cs typeface="ＭＳ Ｐゴシック" charset="-128"/>
              </a:rPr>
            </a:br>
            <a:br>
              <a:rPr lang="en-US" sz="1200">
                <a:ea typeface="ＭＳ Ｐゴシック" charset="-128"/>
                <a:cs typeface="ＭＳ Ｐゴシック" charset="-128"/>
              </a:rPr>
            </a:br>
            <a:r>
              <a:rPr lang="en-US" sz="2000">
                <a:ea typeface="ＭＳ Ｐゴシック" charset="-128"/>
                <a:cs typeface="ＭＳ Ｐゴシック" charset="-128"/>
              </a:rPr>
              <a:t>Robert P. Redwine</a:t>
            </a:r>
            <a:br>
              <a:rPr lang="en-US" sz="2000">
                <a:ea typeface="ＭＳ Ｐゴシック" charset="-128"/>
                <a:cs typeface="ＭＳ Ｐゴシック" charset="-128"/>
              </a:rPr>
            </a:br>
            <a:br>
              <a:rPr lang="en-US" sz="1200">
                <a:ea typeface="ＭＳ Ｐゴシック" charset="-128"/>
                <a:cs typeface="ＭＳ Ｐゴシック" charset="-128"/>
              </a:rPr>
            </a:br>
            <a:r>
              <a:rPr lang="en-US" sz="2000">
                <a:solidFill>
                  <a:schemeClr val="tx1"/>
                </a:solidFill>
                <a:ea typeface="ＭＳ Ｐゴシック" charset="-128"/>
                <a:cs typeface="ＭＳ Ｐゴシック" charset="-128"/>
              </a:rPr>
              <a:t>Laboratory for Nuclear Science</a:t>
            </a:r>
            <a:br>
              <a:rPr lang="en-US" sz="2000">
                <a:solidFill>
                  <a:schemeClr val="tx1"/>
                </a:solidFill>
                <a:ea typeface="ＭＳ Ｐゴシック" charset="-128"/>
                <a:cs typeface="ＭＳ Ｐゴシック" charset="-128"/>
              </a:rPr>
            </a:br>
            <a:r>
              <a:rPr lang="en-US" sz="2000">
                <a:solidFill>
                  <a:schemeClr val="tx1"/>
                </a:solidFill>
                <a:ea typeface="ＭＳ Ｐゴシック" charset="-128"/>
                <a:cs typeface="ＭＳ Ｐゴシック" charset="-128"/>
              </a:rPr>
              <a:t>Massachusetts Institute of Technology</a:t>
            </a:r>
            <a:br>
              <a:rPr lang="en-US" sz="2000">
                <a:solidFill>
                  <a:schemeClr val="tx1"/>
                </a:solidFill>
                <a:ea typeface="ＭＳ Ｐゴシック" charset="-128"/>
                <a:cs typeface="ＭＳ Ｐゴシック" charset="-128"/>
              </a:rPr>
            </a:br>
            <a:br>
              <a:rPr lang="en-US" sz="2000">
                <a:solidFill>
                  <a:schemeClr val="tx1"/>
                </a:solidFill>
                <a:ea typeface="ＭＳ Ｐゴシック" charset="-128"/>
                <a:cs typeface="ＭＳ Ｐゴシック" charset="-128"/>
              </a:rPr>
            </a:br>
            <a:r>
              <a:rPr lang="en-US" sz="2000">
                <a:solidFill>
                  <a:schemeClr val="tx1"/>
                </a:solidFill>
                <a:ea typeface="ＭＳ Ｐゴシック" charset="-128"/>
                <a:cs typeface="ＭＳ Ｐゴシック" charset="-128"/>
              </a:rPr>
              <a:t>10 October 2021</a:t>
            </a:r>
            <a:br>
              <a:rPr lang="en-US" sz="2400">
                <a:solidFill>
                  <a:schemeClr val="tx1"/>
                </a:solidFill>
                <a:ea typeface="ＭＳ Ｐゴシック" charset="-128"/>
                <a:cs typeface="ＭＳ Ｐゴシック" charset="-128"/>
              </a:rPr>
            </a:br>
            <a:br>
              <a:rPr lang="en-US" sz="2400">
                <a:solidFill>
                  <a:schemeClr val="tx1"/>
                </a:solidFill>
                <a:ea typeface="ＭＳ Ｐゴシック" charset="-128"/>
                <a:cs typeface="ＭＳ Ｐゴシック" charset="-128"/>
              </a:rPr>
            </a:br>
            <a:endParaRPr lang="en-US" sz="2400">
              <a:solidFill>
                <a:schemeClr val="tx1"/>
              </a:solidFill>
              <a:ea typeface="ＭＳ Ｐゴシック" charset="-128"/>
              <a:cs typeface="ＭＳ Ｐゴシック" charset="-128"/>
            </a:endParaRPr>
          </a:p>
        </p:txBody>
      </p:sp>
      <p:sp>
        <p:nvSpPr>
          <p:cNvPr id="17411" name="Slide Number Placeholder 1"/>
          <p:cNvSpPr>
            <a:spLocks noGrp="1"/>
          </p:cNvSpPr>
          <p:nvPr>
            <p:ph type="sldNum" sz="quarter" idx="12"/>
          </p:nvPr>
        </p:nvSpPr>
        <p:spPr>
          <a:noFill/>
        </p:spPr>
        <p:txBody>
          <a:bodyPr/>
          <a:lstStyle/>
          <a:p>
            <a:fld id="{F3A7DE03-8D1D-1447-9906-F84B26AF1804}"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0C4917C-7B22-4818-B43E-B51EE3AFBBE0}"/>
              </a:ext>
            </a:extLst>
          </p:cNvPr>
          <p:cNvSpPr>
            <a:spLocks noGrp="1" noChangeArrowheads="1"/>
          </p:cNvSpPr>
          <p:nvPr>
            <p:ph type="title"/>
          </p:nvPr>
        </p:nvSpPr>
        <p:spPr/>
        <p:txBody>
          <a:bodyPr/>
          <a:lstStyle/>
          <a:p>
            <a:endParaRPr lang="en-US" altLang="en-US"/>
          </a:p>
        </p:txBody>
      </p:sp>
      <p:pic>
        <p:nvPicPr>
          <p:cNvPr id="141315" name="Picture 3">
            <a:extLst>
              <a:ext uri="{FF2B5EF4-FFF2-40B4-BE49-F238E27FC236}">
                <a16:creationId xmlns:a16="http://schemas.microsoft.com/office/drawing/2014/main" id="{8427312A-B24C-4081-9094-448BB6B88DD7}"/>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228600"/>
            <a:ext cx="9144000" cy="7162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16" name="Rectangle 4">
            <a:extLst>
              <a:ext uri="{FF2B5EF4-FFF2-40B4-BE49-F238E27FC236}">
                <a16:creationId xmlns:a16="http://schemas.microsoft.com/office/drawing/2014/main" id="{0FD25381-DA51-4253-BDB6-32394F1A7D66}"/>
              </a:ext>
            </a:extLst>
          </p:cNvPr>
          <p:cNvSpPr>
            <a:spLocks noGrp="1" noChangeArrowheads="1"/>
          </p:cNvSpPr>
          <p:nvPr>
            <p:ph sz="half" idx="1"/>
          </p:nvPr>
        </p:nvSpPr>
        <p:spPr/>
        <p:txBody>
          <a:bodyPr/>
          <a:lstStyle/>
          <a:p>
            <a:endParaRPr lang="en-US" altLang="en-US" sz="2800" dirty="0"/>
          </a:p>
        </p:txBody>
      </p:sp>
      <p:sp>
        <p:nvSpPr>
          <p:cNvPr id="141317" name="Rectangle 5">
            <a:extLst>
              <a:ext uri="{FF2B5EF4-FFF2-40B4-BE49-F238E27FC236}">
                <a16:creationId xmlns:a16="http://schemas.microsoft.com/office/drawing/2014/main" id="{0D6ACA3D-4AEF-48AC-AA11-777F8BA94C76}"/>
              </a:ext>
            </a:extLst>
          </p:cNvPr>
          <p:cNvSpPr>
            <a:spLocks noGrp="1" noChangeArrowheads="1"/>
          </p:cNvSpPr>
          <p:nvPr>
            <p:ph sz="quarter" idx="2"/>
          </p:nvPr>
        </p:nvSpPr>
        <p:spPr/>
        <p:txBody>
          <a:bodyPr/>
          <a:lstStyle/>
          <a:p>
            <a:endParaRPr lang="en-US"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ChangeAspect="1"/>
          </p:cNvPicPr>
          <p:nvPr/>
        </p:nvPicPr>
        <p:blipFill>
          <a:blip r:embed="rId2"/>
          <a:stretch>
            <a:fillRect/>
          </a:stretch>
        </p:blipFill>
        <p:spPr>
          <a:xfrm>
            <a:off x="-44450" y="-234950"/>
            <a:ext cx="9232900" cy="7327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842D63A5-ED48-4DA0-86FB-C2A8F217D1BA}"/>
              </a:ext>
            </a:extLst>
          </p:cNvPr>
          <p:cNvSpPr>
            <a:spLocks noGrp="1" noChangeArrowheads="1"/>
          </p:cNvSpPr>
          <p:nvPr>
            <p:ph type="title" sz="quarter"/>
          </p:nvPr>
        </p:nvSpPr>
        <p:spPr/>
        <p:txBody>
          <a:bodyPr/>
          <a:lstStyle/>
          <a:p>
            <a:endParaRPr lang="en-US" altLang="en-US"/>
          </a:p>
        </p:txBody>
      </p:sp>
      <p:pic>
        <p:nvPicPr>
          <p:cNvPr id="128005" name="Picture 5">
            <a:extLst>
              <a:ext uri="{FF2B5EF4-FFF2-40B4-BE49-F238E27FC236}">
                <a16:creationId xmlns:a16="http://schemas.microsoft.com/office/drawing/2014/main" id="{A6761AE5-D315-43F7-AAA0-8D5BE26F4F2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3581400"/>
            <a:ext cx="2667000"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6" name="Picture 6">
            <a:extLst>
              <a:ext uri="{FF2B5EF4-FFF2-40B4-BE49-F238E27FC236}">
                <a16:creationId xmlns:a16="http://schemas.microsoft.com/office/drawing/2014/main" id="{48179D49-D9B2-42C7-8692-2158D82320BA}"/>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0" y="0"/>
            <a:ext cx="52578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9" name="Picture 9">
            <a:extLst>
              <a:ext uri="{FF2B5EF4-FFF2-40B4-BE49-F238E27FC236}">
                <a16:creationId xmlns:a16="http://schemas.microsoft.com/office/drawing/2014/main" id="{0E9B6B08-61B0-4DB1-9C2C-6CD9A294AD39}"/>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5257800" y="0"/>
            <a:ext cx="38862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11" name="Picture 11">
            <a:extLst>
              <a:ext uri="{FF2B5EF4-FFF2-40B4-BE49-F238E27FC236}">
                <a16:creationId xmlns:a16="http://schemas.microsoft.com/office/drawing/2014/main" id="{EBA0840E-449C-43EF-83E2-5C3ADA234722}"/>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2667000" y="3733800"/>
            <a:ext cx="2590800" cy="3124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A7F8985-6C4B-496D-86D6-7EBBA15692FE}"/>
              </a:ext>
            </a:extLst>
          </p:cNvPr>
          <p:cNvSpPr>
            <a:spLocks noGrp="1" noChangeArrowheads="1"/>
          </p:cNvSpPr>
          <p:nvPr>
            <p:ph type="title"/>
          </p:nvPr>
        </p:nvSpPr>
        <p:spPr>
          <a:xfrm>
            <a:off x="-228600" y="0"/>
            <a:ext cx="9601200" cy="914400"/>
          </a:xfrm>
        </p:spPr>
        <p:txBody>
          <a:bodyPr/>
          <a:lstStyle/>
          <a:p>
            <a:r>
              <a:rPr lang="en-US" altLang="en-US" sz="2800" b="1">
                <a:solidFill>
                  <a:srgbClr val="0000FF"/>
                </a:solidFill>
                <a:latin typeface="Comic Sans MS" panose="030F0702030302020204" pitchFamily="66" charset="0"/>
              </a:rPr>
              <a:t>215 mA in the South Hall Ring, January 18</a:t>
            </a:r>
            <a:r>
              <a:rPr lang="en-US" altLang="en-US" sz="2800" b="1" baseline="30000">
                <a:solidFill>
                  <a:srgbClr val="0000FF"/>
                </a:solidFill>
                <a:latin typeface="Comic Sans MS" panose="030F0702030302020204" pitchFamily="66" charset="0"/>
              </a:rPr>
              <a:t>th</a:t>
            </a:r>
            <a:r>
              <a:rPr lang="en-US" altLang="en-US" sz="2800" b="1">
                <a:solidFill>
                  <a:srgbClr val="0000FF"/>
                </a:solidFill>
                <a:latin typeface="Comic Sans MS" panose="030F0702030302020204" pitchFamily="66" charset="0"/>
              </a:rPr>
              <a:t>, 1999</a:t>
            </a:r>
          </a:p>
        </p:txBody>
      </p:sp>
      <p:pic>
        <p:nvPicPr>
          <p:cNvPr id="45059" name="Picture 3">
            <a:extLst>
              <a:ext uri="{FF2B5EF4-FFF2-40B4-BE49-F238E27FC236}">
                <a16:creationId xmlns:a16="http://schemas.microsoft.com/office/drawing/2014/main" id="{1B7E10FA-03B5-4899-92B9-3E6EB7CE82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4">
            <a:extLst>
              <a:ext uri="{FF2B5EF4-FFF2-40B4-BE49-F238E27FC236}">
                <a16:creationId xmlns:a16="http://schemas.microsoft.com/office/drawing/2014/main" id="{DD0C9D88-5E54-45DE-84A5-34084C9E2F79}"/>
              </a:ext>
            </a:extLst>
          </p:cNvPr>
          <p:cNvSpPr txBox="1">
            <a:spLocks noChangeArrowheads="1"/>
          </p:cNvSpPr>
          <p:nvPr/>
        </p:nvSpPr>
        <p:spPr bwMode="auto">
          <a:xfrm>
            <a:off x="0" y="-50800"/>
            <a:ext cx="1068546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0" b="1">
                <a:solidFill>
                  <a:srgbClr val="0000FF"/>
                </a:solidFill>
                <a:latin typeface="Comic Sans MS" panose="030F0702030302020204" pitchFamily="66" charset="0"/>
              </a:rPr>
              <a:t>215 mA in South Hall Ring – January 18, 1999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3145E511-5E24-42C6-9E04-48D1C559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Research Highlights</a:t>
            </a:r>
          </a:p>
        </p:txBody>
      </p:sp>
      <p:sp>
        <p:nvSpPr>
          <p:cNvPr id="3" name="Content Placeholder 2"/>
          <p:cNvSpPr>
            <a:spLocks noGrp="1"/>
          </p:cNvSpPr>
          <p:nvPr>
            <p:ph idx="1"/>
          </p:nvPr>
        </p:nvSpPr>
        <p:spPr/>
        <p:txBody>
          <a:bodyPr/>
          <a:lstStyle/>
          <a:p>
            <a:pPr>
              <a:buNone/>
            </a:pPr>
            <a:r>
              <a:rPr lang="en-US" dirty="0"/>
              <a:t>This is by no means a comprehensive list.  I hope that it shows a representative picture of the research that the </a:t>
            </a:r>
            <a:r>
              <a:rPr lang="en-US" dirty="0" err="1"/>
              <a:t>Hadronic</a:t>
            </a:r>
            <a:r>
              <a:rPr lang="en-US" dirty="0"/>
              <a:t> Physics Group members have done over the years.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a:t>Important  Accomplishments of the </a:t>
            </a:r>
            <a:r>
              <a:rPr lang="en-US" sz="2800" dirty="0" err="1"/>
              <a:t>Hadronic</a:t>
            </a:r>
            <a:r>
              <a:rPr lang="en-US" sz="2800" dirty="0"/>
              <a:t> Physics Group Using the Bates Accelerator</a:t>
            </a:r>
          </a:p>
        </p:txBody>
      </p:sp>
      <p:sp>
        <p:nvSpPr>
          <p:cNvPr id="7" name="Content Placeholder 6"/>
          <p:cNvSpPr>
            <a:spLocks noGrp="1"/>
          </p:cNvSpPr>
          <p:nvPr>
            <p:ph idx="1"/>
          </p:nvPr>
        </p:nvSpPr>
        <p:spPr/>
        <p:txBody>
          <a:bodyPr/>
          <a:lstStyle/>
          <a:p>
            <a:r>
              <a:rPr lang="en-US" sz="2000" dirty="0"/>
              <a:t>High resolution electron scattering, using energy-loss spectrometry technique.  Energy resolutions of 10</a:t>
            </a:r>
            <a:r>
              <a:rPr lang="en-US" sz="2000" baseline="30000" dirty="0"/>
              <a:t>-4</a:t>
            </a:r>
            <a:r>
              <a:rPr lang="en-US" sz="2000" dirty="0"/>
              <a:t> obtained.  This revolutionized the field.</a:t>
            </a:r>
          </a:p>
          <a:p>
            <a:r>
              <a:rPr lang="en-US" sz="2000" dirty="0"/>
              <a:t>Pioneering coincidence experiments using the 1% high-duty-factor </a:t>
            </a:r>
            <a:r>
              <a:rPr lang="en-US" sz="2000" dirty="0" err="1"/>
              <a:t>linac</a:t>
            </a:r>
            <a:r>
              <a:rPr lang="en-US" sz="2000" dirty="0"/>
              <a:t>.</a:t>
            </a:r>
          </a:p>
          <a:p>
            <a:r>
              <a:rPr lang="en-US" sz="2000" dirty="0"/>
              <a:t>Measurements on </a:t>
            </a:r>
            <a:r>
              <a:rPr lang="en-US" sz="2000" baseline="30000" dirty="0"/>
              <a:t>2</a:t>
            </a:r>
            <a:r>
              <a:rPr lang="en-US" sz="2000" dirty="0"/>
              <a:t>H, </a:t>
            </a:r>
            <a:r>
              <a:rPr lang="en-US" sz="2000" baseline="30000" dirty="0"/>
              <a:t>3</a:t>
            </a:r>
            <a:r>
              <a:rPr lang="en-US" sz="2000" dirty="0"/>
              <a:t>H, and </a:t>
            </a:r>
            <a:r>
              <a:rPr lang="en-US" sz="2000" baseline="30000" dirty="0"/>
              <a:t>3</a:t>
            </a:r>
            <a:r>
              <a:rPr lang="en-US" sz="2000" dirty="0"/>
              <a:t>He.</a:t>
            </a:r>
          </a:p>
          <a:p>
            <a:r>
              <a:rPr lang="en-US" sz="2000" dirty="0"/>
              <a:t>First experiment to measure the neutron charge form factor.   This led to the more precise experiment at </a:t>
            </a:r>
            <a:r>
              <a:rPr lang="en-US" sz="2000" dirty="0" err="1"/>
              <a:t>JLab</a:t>
            </a:r>
            <a:r>
              <a:rPr lang="en-US" sz="2000" dirty="0"/>
              <a:t>.</a:t>
            </a:r>
          </a:p>
          <a:p>
            <a:r>
              <a:rPr lang="en-US" sz="2000" dirty="0"/>
              <a:t>First parity-violating electron scattering experiment on </a:t>
            </a:r>
            <a:r>
              <a:rPr lang="en-US" sz="2000" baseline="30000" dirty="0"/>
              <a:t>12</a:t>
            </a:r>
            <a:r>
              <a:rPr lang="en-US" sz="2000" dirty="0"/>
              <a:t>C.  This was followed by the SAMPLE experiment and led to many other measurements at Mainz and </a:t>
            </a:r>
            <a:r>
              <a:rPr lang="en-US" sz="2000" dirty="0" err="1"/>
              <a:t>JLab</a:t>
            </a:r>
            <a:r>
              <a:rPr lang="en-US" sz="2000" dirty="0"/>
              <a:t>.  Most recently, </a:t>
            </a:r>
            <a:r>
              <a:rPr lang="en-US" sz="2000" dirty="0" err="1"/>
              <a:t>QWeak</a:t>
            </a:r>
            <a:r>
              <a:rPr lang="en-US" sz="2000" dirty="0"/>
              <a:t>.</a:t>
            </a:r>
          </a:p>
          <a:p>
            <a:r>
              <a:rPr lang="en-US" sz="2000" dirty="0"/>
              <a:t>Internal target experiments using the South Hall Ring.</a:t>
            </a:r>
          </a:p>
          <a:p>
            <a:r>
              <a:rPr lang="en-US" sz="2000" dirty="0" err="1"/>
              <a:t>Linac</a:t>
            </a:r>
            <a:r>
              <a:rPr lang="en-US" sz="2000" dirty="0"/>
              <a:t> </a:t>
            </a:r>
            <a:r>
              <a:rPr lang="en-US" sz="2000" dirty="0" err="1"/>
              <a:t>recirculator</a:t>
            </a:r>
            <a:r>
              <a:rPr lang="en-US" sz="2000" dirty="0"/>
              <a:t> to double the beam energy.</a:t>
            </a:r>
          </a:p>
          <a:p>
            <a:r>
              <a:rPr lang="en-US" sz="2000" dirty="0"/>
              <a:t>Polarized electron source engineered at MIT and reproduced at Mainz and </a:t>
            </a:r>
            <a:r>
              <a:rPr lang="en-US" sz="2000" dirty="0" err="1"/>
              <a:t>JLab</a:t>
            </a:r>
            <a:r>
              <a:rPr lang="en-US" sz="2000"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a:t>Finally concerning Bates experiments, I will discuss the Bates Large Acceptance Spectrometer </a:t>
            </a:r>
            <a:r>
              <a:rPr lang="en-US" dirty="0" err="1"/>
              <a:t>Toroid</a:t>
            </a:r>
            <a:r>
              <a:rPr lang="en-US" dirty="0"/>
              <a:t> (BLAST).  BLAST used the high-duty-factor electron beam in the Bates South Hall Ring and was the last major campaign at Bates before the accelerator ended its time as a user facility.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noChangeArrowheads="1"/>
          </p:cNvSpPr>
          <p:nvPr>
            <p:ph type="sldNum" sz="quarter" idx="12"/>
          </p:nvPr>
        </p:nvSpPr>
        <p:spPr bwMode="auto">
          <a:noFill/>
          <a:ln>
            <a:miter lim="800000"/>
            <a:headEnd/>
            <a:tailEnd/>
          </a:ln>
        </p:spPr>
        <p:txBody>
          <a:bodyPr/>
          <a:lstStyle/>
          <a:p>
            <a:fld id="{6A25B6CA-6180-8343-B595-A6B0BAFF1FEB}" type="slidenum">
              <a:rPr lang="en-US"/>
              <a:pPr/>
              <a:t>18</a:t>
            </a:fld>
            <a:endParaRPr lang="en-US"/>
          </a:p>
        </p:txBody>
      </p:sp>
      <p:sp>
        <p:nvSpPr>
          <p:cNvPr id="40963" name="Rectangle 2"/>
          <p:cNvSpPr>
            <a:spLocks noGrp="1"/>
          </p:cNvSpPr>
          <p:nvPr>
            <p:ph type="title"/>
          </p:nvPr>
        </p:nvSpPr>
        <p:spPr>
          <a:xfrm>
            <a:off x="1066800" y="307975"/>
            <a:ext cx="7277100" cy="685800"/>
          </a:xfrm>
        </p:spPr>
        <p:txBody>
          <a:bodyPr/>
          <a:lstStyle/>
          <a:p>
            <a:r>
              <a:rPr lang="en-US" sz="4000" b="1">
                <a:solidFill>
                  <a:srgbClr val="0000FF"/>
                </a:solidFill>
                <a:latin typeface="Charter Black" pitchFamily="-103" charset="0"/>
                <a:ea typeface="ＭＳ Ｐゴシック" pitchFamily="-103" charset="-128"/>
                <a:cs typeface="ＭＳ Ｐゴシック" pitchFamily="-103" charset="-128"/>
              </a:rPr>
              <a:t>Bates Large Acceptance Spectrometer Toroid </a:t>
            </a:r>
          </a:p>
        </p:txBody>
      </p:sp>
      <p:sp>
        <p:nvSpPr>
          <p:cNvPr id="40964" name="Rectangle 3"/>
          <p:cNvSpPr>
            <a:spLocks noGrp="1"/>
          </p:cNvSpPr>
          <p:nvPr>
            <p:ph type="body" idx="1"/>
          </p:nvPr>
        </p:nvSpPr>
        <p:spPr>
          <a:xfrm>
            <a:off x="282575" y="1381125"/>
            <a:ext cx="8636000" cy="4762500"/>
          </a:xfrm>
        </p:spPr>
        <p:txBody>
          <a:bodyPr/>
          <a:lstStyle/>
          <a:p>
            <a:pPr>
              <a:lnSpc>
                <a:spcPct val="80000"/>
              </a:lnSpc>
              <a:spcBef>
                <a:spcPct val="40000"/>
              </a:spcBef>
              <a:buFont typeface="Wingdings" pitchFamily="-103" charset="2"/>
              <a:buChar char="Ø"/>
            </a:pPr>
            <a:r>
              <a:rPr lang="en-US" sz="2400" dirty="0">
                <a:ea typeface="ＭＳ Ｐゴシック" pitchFamily="-103" charset="-128"/>
                <a:cs typeface="ＭＳ Ｐゴシック" pitchFamily="-103" charset="-128"/>
              </a:rPr>
              <a:t>Proposed in 1991, funded in 1998-2001, installed in 2002, commissioned in 2003, production data taking from November 2003 to June 2005</a:t>
            </a:r>
          </a:p>
          <a:p>
            <a:pPr lvl="3">
              <a:lnSpc>
                <a:spcPct val="80000"/>
              </a:lnSpc>
            </a:pPr>
            <a:r>
              <a:rPr lang="en-US" sz="2400" dirty="0">
                <a:ea typeface="ＭＳ Ｐゴシック" pitchFamily="-103" charset="-128"/>
              </a:rPr>
              <a:t>500 pb</a:t>
            </a:r>
            <a:r>
              <a:rPr lang="en-US" sz="2400" baseline="30000" dirty="0">
                <a:ea typeface="ＭＳ Ｐゴシック" pitchFamily="-103" charset="-128"/>
              </a:rPr>
              <a:t>-1</a:t>
            </a:r>
            <a:r>
              <a:rPr lang="en-US" sz="2400" dirty="0">
                <a:ea typeface="ＭＳ Ｐゴシック" pitchFamily="-103" charset="-128"/>
              </a:rPr>
              <a:t> on vector and tensor polarized deuterium</a:t>
            </a:r>
          </a:p>
          <a:p>
            <a:pPr lvl="3">
              <a:lnSpc>
                <a:spcPct val="80000"/>
              </a:lnSpc>
            </a:pPr>
            <a:r>
              <a:rPr lang="en-US" sz="2400" dirty="0">
                <a:ea typeface="ＭＳ Ｐゴシック" pitchFamily="-103" charset="-128"/>
              </a:rPr>
              <a:t>  94 pb</a:t>
            </a:r>
            <a:r>
              <a:rPr lang="en-US" sz="2400" baseline="30000" dirty="0">
                <a:ea typeface="ＭＳ Ｐゴシック" pitchFamily="-103" charset="-128"/>
              </a:rPr>
              <a:t>-1</a:t>
            </a:r>
            <a:r>
              <a:rPr lang="en-US" sz="2400" dirty="0">
                <a:ea typeface="ＭＳ Ｐゴシック" pitchFamily="-103" charset="-128"/>
              </a:rPr>
              <a:t> on polarized hydrogen</a:t>
            </a:r>
          </a:p>
          <a:p>
            <a:pPr>
              <a:lnSpc>
                <a:spcPct val="80000"/>
              </a:lnSpc>
              <a:spcBef>
                <a:spcPct val="40000"/>
              </a:spcBef>
              <a:buFont typeface="Wingdings" pitchFamily="-103" charset="2"/>
              <a:buChar char="Ø"/>
            </a:pPr>
            <a:r>
              <a:rPr lang="en-US" sz="2400" dirty="0">
                <a:ea typeface="ＭＳ Ｐゴシック" pitchFamily="-103" charset="-128"/>
                <a:cs typeface="ＭＳ Ｐゴシック" pitchFamily="-103" charset="-128"/>
              </a:rPr>
              <a:t>Large acceptance detector designed to carry out complete measurement of spin-dependent electron scattering from polarized hydrogen, deuterium and </a:t>
            </a:r>
            <a:r>
              <a:rPr lang="en-US" sz="2400" baseline="30000" dirty="0">
                <a:ea typeface="ＭＳ Ｐゴシック" pitchFamily="-103" charset="-128"/>
                <a:cs typeface="ＭＳ Ｐゴシック" pitchFamily="-103" charset="-128"/>
              </a:rPr>
              <a:t>3</a:t>
            </a:r>
            <a:r>
              <a:rPr lang="en-US" sz="2400" dirty="0">
                <a:ea typeface="ＭＳ Ｐゴシック" pitchFamily="-103" charset="-128"/>
                <a:cs typeface="ＭＳ Ｐゴシック" pitchFamily="-103" charset="-128"/>
              </a:rPr>
              <a:t>He internal gas targets using the South Hall Ring (constructed 1988-92)</a:t>
            </a:r>
          </a:p>
          <a:p>
            <a:pPr>
              <a:lnSpc>
                <a:spcPct val="80000"/>
              </a:lnSpc>
              <a:spcBef>
                <a:spcPct val="40000"/>
              </a:spcBef>
              <a:buFont typeface="Wingdings" pitchFamily="-103" charset="2"/>
              <a:buChar char="Ø"/>
            </a:pPr>
            <a:r>
              <a:rPr lang="en-US" sz="2400" dirty="0">
                <a:ea typeface="ＭＳ Ｐゴシック" pitchFamily="-103" charset="-128"/>
                <a:cs typeface="ＭＳ Ｐゴシック" pitchFamily="-103" charset="-128"/>
              </a:rPr>
              <a:t>11 Ph.D. theses</a:t>
            </a:r>
          </a:p>
          <a:p>
            <a:pPr>
              <a:lnSpc>
                <a:spcPct val="80000"/>
              </a:lnSpc>
              <a:spcBef>
                <a:spcPct val="40000"/>
              </a:spcBef>
              <a:buFont typeface="Wingdings" pitchFamily="-103" charset="2"/>
              <a:buChar char="Ø"/>
            </a:pPr>
            <a:r>
              <a:rPr lang="en-US" sz="2400" dirty="0">
                <a:ea typeface="ＭＳ Ｐゴシック" pitchFamily="-103" charset="-128"/>
                <a:cs typeface="ＭＳ Ｐゴシック" pitchFamily="-103" charset="-128"/>
              </a:rPr>
              <a:t>BLAST yielded precise data on: proton and neutron form factors, deuteron form factors, and the spin structure of the deuteron.</a:t>
            </a:r>
          </a:p>
          <a:p>
            <a:pPr lvl="1">
              <a:lnSpc>
                <a:spcPct val="80000"/>
              </a:lnSpc>
              <a:spcBef>
                <a:spcPct val="40000"/>
              </a:spcBef>
              <a:buFont typeface="Wingdings" pitchFamily="-103" charset="2"/>
              <a:buNone/>
            </a:pPr>
            <a:r>
              <a:rPr lang="en-US" sz="2400" dirty="0"/>
              <a:t>   									</a:t>
            </a:r>
          </a:p>
          <a:p>
            <a:pPr lvl="1">
              <a:lnSpc>
                <a:spcPct val="80000"/>
              </a:lnSpc>
              <a:spcBef>
                <a:spcPct val="40000"/>
              </a:spcBef>
              <a:buFont typeface="Wingdings" pitchFamily="-103" charset="2"/>
              <a:buNone/>
            </a:pPr>
            <a:r>
              <a:rPr lang="en-US" sz="2400" dirty="0"/>
              <a:t>   						</a:t>
            </a:r>
          </a:p>
          <a:p>
            <a:pPr>
              <a:lnSpc>
                <a:spcPct val="80000"/>
              </a:lnSpc>
              <a:spcBef>
                <a:spcPct val="40000"/>
              </a:spcBef>
              <a:buFont typeface="Wingdings" pitchFamily="-103" charset="2"/>
              <a:buNone/>
            </a:pPr>
            <a:endParaRPr lang="en-US" sz="2000" dirty="0">
              <a:latin typeface="Comic Sans MS" pitchFamily="-103" charset="0"/>
              <a:ea typeface="ＭＳ Ｐゴシック" pitchFamily="-103" charset="-128"/>
              <a:cs typeface="ＭＳ Ｐゴシック" pitchFamily="-103" charset="-128"/>
            </a:endParaRPr>
          </a:p>
          <a:p>
            <a:pPr>
              <a:lnSpc>
                <a:spcPct val="80000"/>
              </a:lnSpc>
              <a:spcBef>
                <a:spcPct val="40000"/>
              </a:spcBef>
              <a:buFont typeface="Wingdings" pitchFamily="-103" charset="2"/>
              <a:buNone/>
            </a:pPr>
            <a:endParaRPr lang="en-US" sz="2000" dirty="0">
              <a:latin typeface="Comic Sans MS" pitchFamily="-103" charset="0"/>
              <a:ea typeface="ＭＳ Ｐゴシック" pitchFamily="-103" charset="-128"/>
              <a:cs typeface="ＭＳ Ｐゴシック" pitchFamily="-103" charset="-128"/>
            </a:endParaRPr>
          </a:p>
          <a:p>
            <a:pPr>
              <a:lnSpc>
                <a:spcPct val="80000"/>
              </a:lnSpc>
              <a:buFont typeface="Wingdings" pitchFamily="-103" charset="2"/>
              <a:buChar char="Ø"/>
            </a:pPr>
            <a:endParaRPr lang="en-US" sz="2000" dirty="0">
              <a:latin typeface="Comic Sans MS" pitchFamily="-103" charset="0"/>
              <a:ea typeface="ＭＳ Ｐゴシック" pitchFamily="-103" charset="-128"/>
              <a:cs typeface="ＭＳ Ｐゴシック" pitchFamily="-103"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Slide Number Placeholder 7"/>
          <p:cNvSpPr>
            <a:spLocks noGrp="1" noChangeArrowheads="1"/>
          </p:cNvSpPr>
          <p:nvPr>
            <p:ph type="sldNum" sz="quarter" idx="12"/>
          </p:nvPr>
        </p:nvSpPr>
        <p:spPr bwMode="auto">
          <a:noFill/>
          <a:ln>
            <a:miter lim="800000"/>
            <a:headEnd/>
            <a:tailEnd/>
          </a:ln>
        </p:spPr>
        <p:txBody>
          <a:bodyPr/>
          <a:lstStyle/>
          <a:p>
            <a:fld id="{BF1A7376-C158-0F4A-BDE6-BBE00887FA50}" type="slidenum">
              <a:rPr lang="en-US"/>
              <a:pPr/>
              <a:t>19</a:t>
            </a:fld>
            <a:endParaRPr lang="en-US"/>
          </a:p>
        </p:txBody>
      </p:sp>
      <p:sp>
        <p:nvSpPr>
          <p:cNvPr id="46086" name="Rectangle 2"/>
          <p:cNvSpPr>
            <a:spLocks noGrp="1"/>
          </p:cNvSpPr>
          <p:nvPr>
            <p:ph type="title"/>
          </p:nvPr>
        </p:nvSpPr>
        <p:spPr>
          <a:xfrm>
            <a:off x="0" y="0"/>
            <a:ext cx="9144000" cy="990600"/>
          </a:xfrm>
        </p:spPr>
        <p:txBody>
          <a:bodyPr/>
          <a:lstStyle/>
          <a:p>
            <a:r>
              <a:rPr lang="en-US" sz="3600" b="1">
                <a:solidFill>
                  <a:srgbClr val="0000FF"/>
                </a:solidFill>
                <a:latin typeface="Charter Black" pitchFamily="-103" charset="0"/>
                <a:ea typeface="ＭＳ Ｐゴシック" pitchFamily="-103" charset="-128"/>
                <a:cs typeface="ＭＳ Ｐゴシック" pitchFamily="-103" charset="-128"/>
              </a:rPr>
              <a:t>Spin-Dependent Electron Scattering</a:t>
            </a:r>
          </a:p>
        </p:txBody>
      </p:sp>
      <p:sp>
        <p:nvSpPr>
          <p:cNvPr id="46087" name="Rectangle 3"/>
          <p:cNvSpPr>
            <a:spLocks noGrp="1"/>
          </p:cNvSpPr>
          <p:nvPr>
            <p:ph type="body" sz="half" idx="3"/>
          </p:nvPr>
        </p:nvSpPr>
        <p:spPr>
          <a:xfrm>
            <a:off x="250825" y="3929063"/>
            <a:ext cx="4394200" cy="2286000"/>
          </a:xfrm>
        </p:spPr>
        <p:txBody>
          <a:bodyPr/>
          <a:lstStyle/>
          <a:p>
            <a:pPr>
              <a:lnSpc>
                <a:spcPct val="90000"/>
              </a:lnSpc>
            </a:pPr>
            <a:r>
              <a:rPr lang="en-US" sz="1800">
                <a:ea typeface="ＭＳ Ｐゴシック" pitchFamily="-103" charset="-128"/>
                <a:cs typeface="ＭＳ Ｐゴシック" pitchFamily="-103" charset="-128"/>
              </a:rPr>
              <a:t>Scattering plane</a:t>
            </a:r>
          </a:p>
          <a:p>
            <a:pPr lvl="1">
              <a:lnSpc>
                <a:spcPct val="90000"/>
              </a:lnSpc>
            </a:pPr>
            <a:r>
              <a:rPr lang="en-US" sz="1800"/>
              <a:t>incident and scattered electron</a:t>
            </a:r>
          </a:p>
          <a:p>
            <a:pPr lvl="1">
              <a:lnSpc>
                <a:spcPct val="90000"/>
              </a:lnSpc>
            </a:pPr>
            <a:r>
              <a:rPr lang="en-US" sz="1800"/>
              <a:t>q vector</a:t>
            </a:r>
          </a:p>
          <a:p>
            <a:pPr>
              <a:lnSpc>
                <a:spcPct val="90000"/>
              </a:lnSpc>
            </a:pPr>
            <a:r>
              <a:rPr lang="en-US" sz="1800">
                <a:ea typeface="ＭＳ Ｐゴシック" pitchFamily="-103" charset="-128"/>
                <a:cs typeface="ＭＳ Ｐゴシック" pitchFamily="-103" charset="-128"/>
              </a:rPr>
              <a:t>Orientation plane</a:t>
            </a:r>
          </a:p>
          <a:p>
            <a:pPr lvl="1">
              <a:lnSpc>
                <a:spcPct val="90000"/>
              </a:lnSpc>
            </a:pPr>
            <a:r>
              <a:rPr lang="en-US" sz="1800"/>
              <a:t>direction of target spin vector</a:t>
            </a:r>
          </a:p>
          <a:p>
            <a:pPr>
              <a:lnSpc>
                <a:spcPct val="90000"/>
              </a:lnSpc>
            </a:pPr>
            <a:r>
              <a:rPr lang="en-US" sz="1800">
                <a:ea typeface="ＭＳ Ｐゴシック" pitchFamily="-103" charset="-128"/>
                <a:cs typeface="ＭＳ Ｐゴシック" pitchFamily="-103" charset="-128"/>
              </a:rPr>
              <a:t>Reaction plane</a:t>
            </a:r>
          </a:p>
          <a:p>
            <a:pPr lvl="1">
              <a:lnSpc>
                <a:spcPct val="90000"/>
              </a:lnSpc>
            </a:pPr>
            <a:r>
              <a:rPr lang="en-US" sz="1800"/>
              <a:t>reaction product momenta</a:t>
            </a:r>
          </a:p>
        </p:txBody>
      </p:sp>
      <p:pic>
        <p:nvPicPr>
          <p:cNvPr id="46088" name="Picture 4" descr="schematics2"/>
          <p:cNvPicPr>
            <a:picLocks noGrp="1" noChangeAspect="1" noChangeArrowheads="1"/>
          </p:cNvPicPr>
          <p:nvPr>
            <p:ph sz="quarter" idx="2"/>
          </p:nvPr>
        </p:nvPicPr>
        <p:blipFill>
          <a:blip r:embed="rId4">
            <a:clrChange>
              <a:clrFrom>
                <a:srgbClr val="FEFEFE"/>
              </a:clrFrom>
              <a:clrTo>
                <a:srgbClr val="FEFEFE">
                  <a:alpha val="0"/>
                </a:srgbClr>
              </a:clrTo>
            </a:clrChange>
            <a:lum bright="-50000"/>
          </a:blip>
          <a:srcRect l="25824" t="6886" r="29501" b="3503"/>
          <a:stretch>
            <a:fillRect/>
          </a:stretch>
        </p:blipFill>
        <p:spPr>
          <a:xfrm>
            <a:off x="5638800" y="1244600"/>
            <a:ext cx="2439988" cy="2482850"/>
          </a:xfrm>
          <a:noFill/>
        </p:spPr>
      </p:pic>
      <p:graphicFrame>
        <p:nvGraphicFramePr>
          <p:cNvPr id="46082" name="Object 5"/>
          <p:cNvGraphicFramePr>
            <a:graphicFrameLocks noGrp="1" noChangeAspect="1"/>
          </p:cNvGraphicFramePr>
          <p:nvPr>
            <p:ph sz="quarter" idx="1"/>
          </p:nvPr>
        </p:nvGraphicFramePr>
        <p:xfrm>
          <a:off x="-638175" y="1031875"/>
          <a:ext cx="6080125" cy="3562350"/>
        </p:xfrm>
        <a:graphic>
          <a:graphicData uri="http://schemas.openxmlformats.org/presentationml/2006/ole">
            <mc:AlternateContent xmlns:mc="http://schemas.openxmlformats.org/markup-compatibility/2006">
              <mc:Choice xmlns:v="urn:schemas-microsoft-com:vml" Requires="v">
                <p:oleObj spid="_x0000_s264197" name="Bitmap Image" r:id="rId5" imgW="6647619" imgH="4191585" progId="">
                  <p:embed/>
                </p:oleObj>
              </mc:Choice>
              <mc:Fallback>
                <p:oleObj name="Bitmap Image" r:id="rId5" imgW="6647619" imgH="4191585" progId="">
                  <p:embed/>
                  <p:pic>
                    <p:nvPicPr>
                      <p:cNvPr id="0" name="Object 5"/>
                      <p:cNvPicPr>
                        <a:picLocks noChangeAspect="1" noChangeArrowheads="1"/>
                      </p:cNvPicPr>
                      <p:nvPr/>
                    </p:nvPicPr>
                    <p:blipFill>
                      <a:blip r:embed="rId6">
                        <a:clrChange>
                          <a:clrFrom>
                            <a:srgbClr val="FFFFFF"/>
                          </a:clrFrom>
                          <a:clrTo>
                            <a:srgbClr val="FFFFFF">
                              <a:alpha val="0"/>
                            </a:srgbClr>
                          </a:clrTo>
                        </a:clrChange>
                        <a:lum bright="-50000"/>
                        <a:extLst>
                          <a:ext uri="{28A0092B-C50C-407E-A947-70E740481C1C}">
                            <a14:useLocalDpi xmlns:a14="http://schemas.microsoft.com/office/drawing/2010/main" val="0"/>
                          </a:ext>
                        </a:extLst>
                      </a:blip>
                      <a:srcRect/>
                      <a:stretch>
                        <a:fillRect/>
                      </a:stretch>
                    </p:blipFill>
                    <p:spPr bwMode="auto">
                      <a:xfrm>
                        <a:off x="-638175" y="1031875"/>
                        <a:ext cx="6080125" cy="3562350"/>
                      </a:xfrm>
                      <a:prstGeom prst="rect">
                        <a:avLst/>
                      </a:prstGeom>
                      <a:noFill/>
                      <a:effectLst>
                        <a:outerShdw dist="12700" dir="2700000" algn="ctr" rotWithShape="0">
                          <a:srgbClr val="7F7F7F">
                            <a:alpha val="89998"/>
                          </a:srgb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8598" name="Rectangle 6"/>
          <p:cNvSpPr>
            <a:spLocks noChangeArrowheads="1"/>
          </p:cNvSpPr>
          <p:nvPr/>
        </p:nvSpPr>
        <p:spPr bwMode="auto">
          <a:xfrm>
            <a:off x="4572000" y="3810000"/>
            <a:ext cx="4419600" cy="2705100"/>
          </a:xfrm>
          <a:prstGeom prst="rect">
            <a:avLst/>
          </a:prstGeom>
          <a:noFill/>
          <a:ln w="9525">
            <a:noFill/>
            <a:miter lim="800000"/>
            <a:headEnd/>
            <a:tailEnd/>
          </a:ln>
          <a:effectLst>
            <a:outerShdw blurRad="12700" dist="12700" dir="2700000" algn="ctr" rotWithShape="0">
              <a:srgbClr val="7F7F7F">
                <a:alpha val="89998"/>
              </a:srgbClr>
            </a:outerShdw>
          </a:effectLst>
        </p:spPr>
        <p:txBody>
          <a:bodyPr>
            <a:prstTxWarp prst="textNoShape">
              <a:avLst/>
            </a:prstTxWarp>
          </a:bodyPr>
          <a:lstStyle/>
          <a:p>
            <a:pPr marL="342900" indent="-342900" eaLnBrk="1" hangingPunct="1">
              <a:lnSpc>
                <a:spcPct val="90000"/>
              </a:lnSpc>
              <a:spcBef>
                <a:spcPct val="20000"/>
              </a:spcBef>
              <a:buFontTx/>
              <a:buChar char="•"/>
              <a:defRPr/>
            </a:pPr>
            <a:r>
              <a:rPr lang="en-US"/>
              <a:t>For BLAST</a:t>
            </a:r>
          </a:p>
          <a:p>
            <a:pPr marL="742950" lvl="1" indent="-285750" eaLnBrk="1" hangingPunct="1">
              <a:lnSpc>
                <a:spcPct val="90000"/>
              </a:lnSpc>
              <a:spcBef>
                <a:spcPct val="20000"/>
              </a:spcBef>
              <a:buFontTx/>
              <a:buChar char="–"/>
              <a:defRPr/>
            </a:pPr>
            <a:r>
              <a:rPr lang="en-US"/>
              <a:t>target spin angle 32</a:t>
            </a:r>
            <a:r>
              <a:rPr lang="en-US">
                <a:sym typeface="Symbol" pitchFamily="-103" charset="2"/>
              </a:rPr>
              <a:t> or 47</a:t>
            </a:r>
            <a:endParaRPr lang="en-US"/>
          </a:p>
          <a:p>
            <a:pPr marL="342900" indent="-342900" eaLnBrk="1" hangingPunct="1">
              <a:lnSpc>
                <a:spcPct val="90000"/>
              </a:lnSpc>
              <a:spcBef>
                <a:spcPct val="20000"/>
              </a:spcBef>
              <a:buFontTx/>
              <a:buChar char="•"/>
              <a:defRPr/>
            </a:pPr>
            <a:r>
              <a:rPr lang="en-US"/>
              <a:t>Electron scattering into left sector</a:t>
            </a:r>
          </a:p>
          <a:p>
            <a:pPr marL="742950" lvl="1" indent="-285750" eaLnBrk="1" hangingPunct="1">
              <a:lnSpc>
                <a:spcPct val="90000"/>
              </a:lnSpc>
              <a:spcBef>
                <a:spcPct val="20000"/>
              </a:spcBef>
              <a:buFontTx/>
              <a:buChar char="–"/>
              <a:defRPr/>
            </a:pPr>
            <a:r>
              <a:rPr lang="en-US" b="1"/>
              <a:t>q</a:t>
            </a:r>
            <a:r>
              <a:rPr lang="en-US"/>
              <a:t> </a:t>
            </a:r>
            <a:r>
              <a:rPr lang="en-US">
                <a:ea typeface="Times New Roman" pitchFamily="-103" charset="0"/>
                <a:cs typeface="Times New Roman" pitchFamily="-103" charset="0"/>
              </a:rPr>
              <a:t>┴</a:t>
            </a:r>
            <a:r>
              <a:rPr lang="en-US"/>
              <a:t> </a:t>
            </a:r>
            <a:r>
              <a:rPr lang="en-US" b="1"/>
              <a:t>s</a:t>
            </a:r>
            <a:r>
              <a:rPr lang="en-US" b="1" baseline="-25000"/>
              <a:t>T</a:t>
            </a:r>
          </a:p>
          <a:p>
            <a:pPr marL="742950" lvl="1" indent="-285750" eaLnBrk="1" hangingPunct="1">
              <a:lnSpc>
                <a:spcPct val="90000"/>
              </a:lnSpc>
              <a:spcBef>
                <a:spcPct val="20000"/>
              </a:spcBef>
              <a:buFontTx/>
              <a:buChar char="–"/>
              <a:defRPr/>
            </a:pPr>
            <a:r>
              <a:rPr lang="en-US"/>
              <a:t>Enhanced neutron detection in right</a:t>
            </a:r>
          </a:p>
          <a:p>
            <a:pPr marL="342900" indent="-342900" eaLnBrk="1" hangingPunct="1">
              <a:lnSpc>
                <a:spcPct val="90000"/>
              </a:lnSpc>
              <a:spcBef>
                <a:spcPct val="20000"/>
              </a:spcBef>
              <a:buFontTx/>
              <a:buChar char="•"/>
              <a:defRPr/>
            </a:pPr>
            <a:r>
              <a:rPr lang="en-US"/>
              <a:t>Electron scattering into right sector</a:t>
            </a:r>
          </a:p>
          <a:p>
            <a:pPr marL="742950" lvl="1" indent="-285750" eaLnBrk="1" hangingPunct="1">
              <a:lnSpc>
                <a:spcPct val="90000"/>
              </a:lnSpc>
              <a:spcBef>
                <a:spcPct val="20000"/>
              </a:spcBef>
              <a:buFontTx/>
              <a:buChar char="–"/>
              <a:defRPr/>
            </a:pPr>
            <a:r>
              <a:rPr lang="en-US" b="1"/>
              <a:t>q</a:t>
            </a:r>
            <a:r>
              <a:rPr lang="en-US"/>
              <a:t> // </a:t>
            </a:r>
            <a:r>
              <a:rPr lang="en-US" b="1"/>
              <a:t>s</a:t>
            </a:r>
            <a:r>
              <a:rPr lang="en-US" b="1" baseline="-25000"/>
              <a:t>T</a:t>
            </a:r>
          </a:p>
        </p:txBody>
      </p:sp>
      <p:sp>
        <p:nvSpPr>
          <p:cNvPr id="46090" name="Text Box 7"/>
          <p:cNvSpPr txBox="1">
            <a:spLocks noChangeArrowheads="1"/>
          </p:cNvSpPr>
          <p:nvPr/>
        </p:nvSpPr>
        <p:spPr bwMode="auto">
          <a:xfrm>
            <a:off x="4975225" y="1120775"/>
            <a:ext cx="930275" cy="581025"/>
          </a:xfrm>
          <a:prstGeom prst="rect">
            <a:avLst/>
          </a:prstGeom>
          <a:noFill/>
          <a:ln w="9525">
            <a:noFill/>
            <a:miter lim="800000"/>
            <a:headEnd/>
            <a:tailEnd/>
          </a:ln>
        </p:spPr>
        <p:txBody>
          <a:bodyPr>
            <a:prstTxWarp prst="textNoShape">
              <a:avLst/>
            </a:prstTxWarp>
            <a:spAutoFit/>
          </a:bodyPr>
          <a:lstStyle/>
          <a:p>
            <a:pPr algn="ctr"/>
            <a:r>
              <a:rPr lang="en-US" sz="1600">
                <a:solidFill>
                  <a:srgbClr val="FF0000"/>
                </a:solidFill>
                <a:latin typeface="Arial" pitchFamily="-103" charset="0"/>
              </a:rPr>
              <a:t>Electron</a:t>
            </a:r>
          </a:p>
          <a:p>
            <a:pPr algn="ctr"/>
            <a:r>
              <a:rPr lang="en-US" sz="1600">
                <a:solidFill>
                  <a:srgbClr val="FF0000"/>
                </a:solidFill>
                <a:latin typeface="Arial" pitchFamily="-103" charset="0"/>
              </a:rPr>
              <a:t>Left</a:t>
            </a:r>
          </a:p>
        </p:txBody>
      </p:sp>
      <p:sp>
        <p:nvSpPr>
          <p:cNvPr id="46091" name="Text Box 8"/>
          <p:cNvSpPr txBox="1">
            <a:spLocks noChangeArrowheads="1"/>
          </p:cNvSpPr>
          <p:nvPr/>
        </p:nvSpPr>
        <p:spPr bwMode="auto">
          <a:xfrm>
            <a:off x="5003800" y="2847975"/>
            <a:ext cx="930275" cy="581025"/>
          </a:xfrm>
          <a:prstGeom prst="rect">
            <a:avLst/>
          </a:prstGeom>
          <a:noFill/>
          <a:ln w="9525">
            <a:noFill/>
            <a:miter lim="800000"/>
            <a:headEnd/>
            <a:tailEnd/>
          </a:ln>
        </p:spPr>
        <p:txBody>
          <a:bodyPr wrap="none">
            <a:prstTxWarp prst="textNoShape">
              <a:avLst/>
            </a:prstTxWarp>
            <a:spAutoFit/>
          </a:bodyPr>
          <a:lstStyle/>
          <a:p>
            <a:pPr algn="ctr"/>
            <a:r>
              <a:rPr lang="en-US" sz="1600">
                <a:latin typeface="Arial" pitchFamily="-103" charset="0"/>
              </a:rPr>
              <a:t>Electron</a:t>
            </a:r>
          </a:p>
          <a:p>
            <a:pPr algn="ctr"/>
            <a:r>
              <a:rPr lang="en-US" sz="1600">
                <a:latin typeface="Arial" pitchFamily="-103" charset="0"/>
              </a:rPr>
              <a:t>Right</a:t>
            </a:r>
          </a:p>
        </p:txBody>
      </p:sp>
      <p:graphicFrame>
        <p:nvGraphicFramePr>
          <p:cNvPr id="46083" name="Object 9"/>
          <p:cNvGraphicFramePr>
            <a:graphicFrameLocks noChangeAspect="1"/>
          </p:cNvGraphicFramePr>
          <p:nvPr/>
        </p:nvGraphicFramePr>
        <p:xfrm>
          <a:off x="7391400" y="2514600"/>
          <a:ext cx="217488" cy="338138"/>
        </p:xfrm>
        <a:graphic>
          <a:graphicData uri="http://schemas.openxmlformats.org/presentationml/2006/ole">
            <mc:AlternateContent xmlns:mc="http://schemas.openxmlformats.org/markup-compatibility/2006">
              <mc:Choice xmlns:v="urn:schemas-microsoft-com:vml" Requires="v">
                <p:oleObj spid="_x0000_s264198" name="Equation" r:id="rId7" imgW="114300" imgH="177800" progId="Equation.3">
                  <p:embed/>
                </p:oleObj>
              </mc:Choice>
              <mc:Fallback>
                <p:oleObj name="Equation" r:id="rId7" imgW="114300" imgH="1778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2514600"/>
                        <a:ext cx="217488" cy="338138"/>
                      </a:xfrm>
                      <a:prstGeom prst="rect">
                        <a:avLst/>
                      </a:prstGeom>
                      <a:solidFill>
                        <a:srgbClr val="FF00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6084" name="Object 10"/>
          <p:cNvGraphicFramePr>
            <a:graphicFrameLocks noChangeAspect="1"/>
          </p:cNvGraphicFramePr>
          <p:nvPr/>
        </p:nvGraphicFramePr>
        <p:xfrm>
          <a:off x="7696200" y="1371600"/>
          <a:ext cx="217488" cy="338138"/>
        </p:xfrm>
        <a:graphic>
          <a:graphicData uri="http://schemas.openxmlformats.org/presentationml/2006/ole">
            <mc:AlternateContent xmlns:mc="http://schemas.openxmlformats.org/markup-compatibility/2006">
              <mc:Choice xmlns:v="urn:schemas-microsoft-com:vml" Requires="v">
                <p:oleObj spid="_x0000_s264199" name="Equation" r:id="rId9" imgW="114300" imgH="177800" progId="Equation.3">
                  <p:embed/>
                </p:oleObj>
              </mc:Choice>
              <mc:Fallback>
                <p:oleObj name="Equation" r:id="rId9" imgW="114300" imgH="1778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1371600"/>
                        <a:ext cx="217488" cy="338138"/>
                      </a:xfrm>
                      <a:prstGeom prst="rect">
                        <a:avLst/>
                      </a:prstGeom>
                      <a:solidFill>
                        <a:srgbClr val="0000FF"/>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46092" name="TextBox 1"/>
          <p:cNvSpPr txBox="1">
            <a:spLocks noChangeArrowheads="1"/>
          </p:cNvSpPr>
          <p:nvPr/>
        </p:nvSpPr>
        <p:spPr bwMode="auto">
          <a:xfrm>
            <a:off x="836613" y="849313"/>
            <a:ext cx="3259137" cy="646112"/>
          </a:xfrm>
          <a:prstGeom prst="rect">
            <a:avLst/>
          </a:prstGeom>
          <a:noFill/>
          <a:ln w="9525">
            <a:noFill/>
            <a:miter lim="800000"/>
            <a:headEnd/>
            <a:tailEnd/>
          </a:ln>
        </p:spPr>
        <p:txBody>
          <a:bodyPr wrap="none">
            <a:prstTxWarp prst="textNoShape">
              <a:avLst/>
            </a:prstTxWarp>
            <a:spAutoFit/>
          </a:bodyPr>
          <a:lstStyle/>
          <a:p>
            <a:pPr eaLnBrk="1" hangingPunct="1"/>
            <a:r>
              <a:rPr lang="en-US"/>
              <a:t>T.W. Donnelly and A.S. Raskin,</a:t>
            </a:r>
          </a:p>
          <a:p>
            <a:pPr eaLnBrk="1" hangingPunct="1"/>
            <a:r>
              <a:rPr lang="en-US"/>
              <a:t>Ann. Phys. (N.Y.) </a:t>
            </a:r>
            <a:r>
              <a:rPr lang="en-US" b="1"/>
              <a:t>169</a:t>
            </a:r>
            <a:r>
              <a:rPr lang="en-US"/>
              <a:t>, 247 (1986)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229600" cy="5364163"/>
          </a:xfrm>
        </p:spPr>
        <p:txBody>
          <a:bodyPr/>
          <a:lstStyle/>
          <a:p>
            <a:pPr>
              <a:buNone/>
            </a:pPr>
            <a:r>
              <a:rPr lang="en-US" sz="2400" dirty="0"/>
              <a:t>The MIT </a:t>
            </a:r>
            <a:r>
              <a:rPr lang="en-US" sz="2400" dirty="0" err="1"/>
              <a:t>Hadronic</a:t>
            </a:r>
            <a:r>
              <a:rPr lang="en-US" sz="2400" dirty="0"/>
              <a:t> Physics Group formed about the time medium-energy accelerators (electron and proton) were being constructed at locations around the world.  The idea was to use these higher-energy, high-flux, beams to study nuclear and nucleon structure in more detail than had been possible with the lower-energy nuclear physics accelerators available up until that time.</a:t>
            </a:r>
          </a:p>
          <a:p>
            <a:pPr>
              <a:buNone/>
            </a:pPr>
            <a:endParaRPr lang="en-US" sz="2400" dirty="0"/>
          </a:p>
          <a:p>
            <a:pPr>
              <a:buNone/>
            </a:pPr>
            <a:r>
              <a:rPr lang="en-US" sz="2400" dirty="0"/>
              <a:t>This transition began around 1970, although it continued for quite some time after that.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noChangeArrowheads="1"/>
          </p:cNvSpPr>
          <p:nvPr>
            <p:ph type="sldNum" sz="quarter" idx="12"/>
          </p:nvPr>
        </p:nvSpPr>
        <p:spPr bwMode="auto">
          <a:noFill/>
          <a:ln>
            <a:miter lim="800000"/>
            <a:headEnd/>
            <a:tailEnd/>
          </a:ln>
        </p:spPr>
        <p:txBody>
          <a:bodyPr/>
          <a:lstStyle/>
          <a:p>
            <a:fld id="{C0B1BCB8-0258-7B4F-A84F-04CCEEE081CD}" type="slidenum">
              <a:rPr lang="en-US"/>
              <a:pPr/>
              <a:t>20</a:t>
            </a:fld>
            <a:endParaRPr lang="en-US" dirty="0"/>
          </a:p>
        </p:txBody>
      </p:sp>
      <p:sp>
        <p:nvSpPr>
          <p:cNvPr id="48131" name="Text Box 2"/>
          <p:cNvSpPr txBox="1">
            <a:spLocks noChangeArrowheads="1"/>
          </p:cNvSpPr>
          <p:nvPr/>
        </p:nvSpPr>
        <p:spPr bwMode="auto">
          <a:xfrm>
            <a:off x="0" y="-65088"/>
            <a:ext cx="3514725" cy="3416301"/>
          </a:xfrm>
          <a:prstGeom prst="rect">
            <a:avLst/>
          </a:prstGeom>
          <a:noFill/>
          <a:ln w="9525">
            <a:noFill/>
            <a:miter lim="800000"/>
            <a:headEnd/>
            <a:tailEnd/>
          </a:ln>
        </p:spPr>
        <p:txBody>
          <a:bodyPr>
            <a:prstTxWarp prst="textNoShape">
              <a:avLst/>
            </a:prstTxWarp>
            <a:spAutoFit/>
          </a:bodyPr>
          <a:lstStyle/>
          <a:p>
            <a:pPr algn="ctr">
              <a:spcBef>
                <a:spcPts val="1200"/>
              </a:spcBef>
              <a:spcAft>
                <a:spcPts val="300"/>
              </a:spcAft>
            </a:pPr>
            <a:r>
              <a:rPr lang="en-US" sz="3600" b="1">
                <a:solidFill>
                  <a:srgbClr val="0000FF"/>
                </a:solidFill>
                <a:latin typeface="Charter Black" pitchFamily="-103" charset="0"/>
              </a:rPr>
              <a:t>Stored Polarized Electron Beam in  Bates SHR                   for BLAST </a:t>
            </a:r>
          </a:p>
        </p:txBody>
      </p:sp>
      <p:sp>
        <p:nvSpPr>
          <p:cNvPr id="48132" name="Text Box 3"/>
          <p:cNvSpPr txBox="1">
            <a:spLocks noChangeArrowheads="1"/>
          </p:cNvSpPr>
          <p:nvPr/>
        </p:nvSpPr>
        <p:spPr bwMode="auto">
          <a:xfrm>
            <a:off x="153988" y="3824288"/>
            <a:ext cx="9796462" cy="2246312"/>
          </a:xfrm>
          <a:prstGeom prst="rect">
            <a:avLst/>
          </a:prstGeom>
          <a:noFill/>
          <a:ln w="9525">
            <a:noFill/>
            <a:miter lim="800000"/>
            <a:headEnd/>
            <a:tailEnd/>
          </a:ln>
        </p:spPr>
        <p:txBody>
          <a:bodyPr>
            <a:prstTxWarp prst="textNoShape">
              <a:avLst/>
            </a:prstTxWarp>
            <a:spAutoFit/>
          </a:bodyPr>
          <a:lstStyle/>
          <a:p>
            <a:pPr eaLnBrk="1" hangingPunct="1">
              <a:spcBef>
                <a:spcPct val="50000"/>
              </a:spcBef>
              <a:buFontTx/>
              <a:buChar char="•"/>
            </a:pPr>
            <a:r>
              <a:rPr lang="en-US">
                <a:latin typeface="Arial" pitchFamily="-103" charset="0"/>
                <a:ea typeface="Arial" pitchFamily="-103" charset="0"/>
                <a:cs typeface="Arial" pitchFamily="-103" charset="0"/>
              </a:rPr>
              <a:t> </a:t>
            </a:r>
            <a:r>
              <a:rPr lang="en-US" sz="2000">
                <a:ea typeface="Arial" pitchFamily="-103" charset="0"/>
                <a:cs typeface="Arial" pitchFamily="-103" charset="0"/>
              </a:rPr>
              <a:t>Accelerator complex and </a:t>
            </a:r>
          </a:p>
          <a:p>
            <a:pPr eaLnBrk="1" hangingPunct="1">
              <a:spcBef>
                <a:spcPct val="50000"/>
              </a:spcBef>
            </a:pPr>
            <a:r>
              <a:rPr lang="en-US" sz="2000">
                <a:ea typeface="Arial" pitchFamily="-103" charset="0"/>
                <a:cs typeface="Arial" pitchFamily="-103" charset="0"/>
              </a:rPr>
              <a:t>  BLAST experiment fully </a:t>
            </a:r>
          </a:p>
          <a:p>
            <a:pPr eaLnBrk="1" hangingPunct="1">
              <a:spcBef>
                <a:spcPct val="50000"/>
              </a:spcBef>
            </a:pPr>
            <a:r>
              <a:rPr lang="en-US" sz="2000">
                <a:ea typeface="Arial" pitchFamily="-103" charset="0"/>
                <a:cs typeface="Arial" pitchFamily="-103" charset="0"/>
              </a:rPr>
              <a:t>  automated  </a:t>
            </a:r>
          </a:p>
          <a:p>
            <a:pPr eaLnBrk="1" hangingPunct="1">
              <a:spcBef>
                <a:spcPct val="50000"/>
              </a:spcBef>
              <a:buFontTx/>
              <a:buChar char="•"/>
            </a:pPr>
            <a:r>
              <a:rPr lang="en-US" sz="2000">
                <a:ea typeface="Arial" pitchFamily="-103" charset="0"/>
                <a:cs typeface="Arial" pitchFamily="-103" charset="0"/>
              </a:rPr>
              <a:t> Stored currents: routinely fill to 250 mA, lifetime of 35 minutes </a:t>
            </a:r>
          </a:p>
          <a:p>
            <a:pPr eaLnBrk="1" hangingPunct="1">
              <a:spcBef>
                <a:spcPct val="50000"/>
              </a:spcBef>
              <a:buFontTx/>
              <a:buChar char="•"/>
            </a:pPr>
            <a:r>
              <a:rPr lang="en-US" sz="2000">
                <a:ea typeface="Arial" pitchFamily="-103" charset="0"/>
                <a:cs typeface="Arial" pitchFamily="-103" charset="0"/>
              </a:rPr>
              <a:t> Beam Polarization:	~65% with rapid reversal (flipper) </a:t>
            </a:r>
          </a:p>
        </p:txBody>
      </p:sp>
      <p:pic>
        <p:nvPicPr>
          <p:cNvPr id="48133" name="Picture 4" descr="15Jul04_103835_LDCCT_and_BeamLifetime_1hr"/>
          <p:cNvPicPr>
            <a:picLocks noChangeAspect="1" noChangeArrowheads="1"/>
          </p:cNvPicPr>
          <p:nvPr/>
        </p:nvPicPr>
        <p:blipFill>
          <a:blip r:embed="rId2"/>
          <a:srcRect/>
          <a:stretch>
            <a:fillRect/>
          </a:stretch>
        </p:blipFill>
        <p:spPr bwMode="auto">
          <a:xfrm>
            <a:off x="3057525" y="1588"/>
            <a:ext cx="6122988" cy="2833687"/>
          </a:xfrm>
          <a:prstGeom prst="rect">
            <a:avLst/>
          </a:prstGeom>
          <a:noFill/>
          <a:ln w="9525">
            <a:noFill/>
            <a:miter lim="800000"/>
            <a:headEnd/>
            <a:tailEnd/>
          </a:ln>
        </p:spPr>
      </p:pic>
      <p:pic>
        <p:nvPicPr>
          <p:cNvPr id="48134" name="Picture 9" descr="h_TimeLine"/>
          <p:cNvPicPr>
            <a:picLocks noChangeAspect="1" noChangeArrowheads="1"/>
          </p:cNvPicPr>
          <p:nvPr/>
        </p:nvPicPr>
        <p:blipFill>
          <a:blip r:embed="rId3"/>
          <a:srcRect l="-1009" t="70000" r="9244" b="-1007"/>
          <a:stretch>
            <a:fillRect/>
          </a:stretch>
        </p:blipFill>
        <p:spPr bwMode="auto">
          <a:xfrm>
            <a:off x="3309938" y="2774950"/>
            <a:ext cx="5837237" cy="2457450"/>
          </a:xfrm>
          <a:prstGeom prst="rect">
            <a:avLst/>
          </a:prstGeom>
          <a:noFill/>
          <a:ln w="9525">
            <a:noFill/>
            <a:miter lim="800000"/>
            <a:headEnd/>
            <a:tailEnd/>
          </a:ln>
        </p:spPr>
      </p:pic>
      <p:sp>
        <p:nvSpPr>
          <p:cNvPr id="48135" name="TextBox 2"/>
          <p:cNvSpPr txBox="1">
            <a:spLocks noChangeArrowheads="1"/>
          </p:cNvSpPr>
          <p:nvPr/>
        </p:nvSpPr>
        <p:spPr bwMode="auto">
          <a:xfrm>
            <a:off x="5438775" y="2835275"/>
            <a:ext cx="2154238" cy="368300"/>
          </a:xfrm>
          <a:prstGeom prst="rect">
            <a:avLst/>
          </a:prstGeom>
          <a:noFill/>
          <a:ln w="9525">
            <a:noFill/>
            <a:miter lim="800000"/>
            <a:headEnd/>
            <a:tailEnd/>
          </a:ln>
        </p:spPr>
        <p:txBody>
          <a:bodyPr wrap="none">
            <a:prstTxWarp prst="textNoShape">
              <a:avLst/>
            </a:prstTxWarp>
            <a:spAutoFit/>
          </a:bodyPr>
          <a:lstStyle/>
          <a:p>
            <a:pPr eaLnBrk="1" hangingPunct="1"/>
            <a:r>
              <a:rPr lang="en-US" b="1"/>
              <a:t>Dec 2003 – Dec 2004</a:t>
            </a:r>
          </a:p>
        </p:txBody>
      </p:sp>
      <p:sp>
        <p:nvSpPr>
          <p:cNvPr id="48137" name="TextBox 1"/>
          <p:cNvSpPr txBox="1">
            <a:spLocks noChangeArrowheads="1"/>
          </p:cNvSpPr>
          <p:nvPr/>
        </p:nvSpPr>
        <p:spPr bwMode="auto">
          <a:xfrm>
            <a:off x="7593013" y="5318125"/>
            <a:ext cx="184150" cy="3683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49238" y="73025"/>
            <a:ext cx="8562975" cy="1143000"/>
          </a:xfrm>
        </p:spPr>
        <p:txBody>
          <a:bodyPr/>
          <a:lstStyle/>
          <a:p>
            <a:r>
              <a:rPr lang="en-US" b="1">
                <a:solidFill>
                  <a:srgbClr val="0000FF"/>
                </a:solidFill>
                <a:latin typeface="Charter Black" pitchFamily="-103" charset="0"/>
                <a:ea typeface="ＭＳ Ｐゴシック" pitchFamily="-103" charset="-128"/>
                <a:cs typeface="ＭＳ Ｐゴシック" pitchFamily="-103" charset="-128"/>
              </a:rPr>
              <a:t>BLAST Atomic Beam Source</a:t>
            </a:r>
          </a:p>
        </p:txBody>
      </p:sp>
      <p:pic>
        <p:nvPicPr>
          <p:cNvPr id="49155" name="ClipArt Placeholder 8" descr="Screen Shot 2020-04-13 at 10.37.40 PM.png"/>
          <p:cNvPicPr>
            <a:picLocks noGrp="1" noChangeAspect="1" noChangeArrowheads="1"/>
          </p:cNvPicPr>
          <p:nvPr>
            <p:ph type="clipArt" sz="half" idx="2"/>
          </p:nvPr>
        </p:nvPicPr>
        <p:blipFill>
          <a:blip r:embed="rId2"/>
          <a:srcRect l="-15202" r="-15202"/>
          <a:stretch>
            <a:fillRect/>
          </a:stretch>
        </p:blipFill>
        <p:spPr>
          <a:xfrm>
            <a:off x="287338" y="1119188"/>
            <a:ext cx="4767262" cy="5146675"/>
          </a:xfrm>
        </p:spPr>
      </p:pic>
      <p:sp>
        <p:nvSpPr>
          <p:cNvPr id="49156" name="Slide Number Placeholder 6"/>
          <p:cNvSpPr>
            <a:spLocks noGrp="1" noChangeArrowheads="1"/>
          </p:cNvSpPr>
          <p:nvPr>
            <p:ph type="sldNum" sz="quarter" idx="12"/>
          </p:nvPr>
        </p:nvSpPr>
        <p:spPr bwMode="auto">
          <a:noFill/>
          <a:ln>
            <a:miter lim="800000"/>
            <a:headEnd/>
            <a:tailEnd/>
          </a:ln>
        </p:spPr>
        <p:txBody>
          <a:bodyPr/>
          <a:lstStyle/>
          <a:p>
            <a:fld id="{01BE1478-B6CE-9A49-B435-97E3622F029B}" type="slidenum">
              <a:rPr lang="en-US"/>
              <a:pPr/>
              <a:t>21</a:t>
            </a:fld>
            <a:endParaRPr lang="en-US"/>
          </a:p>
        </p:txBody>
      </p:sp>
      <p:pic>
        <p:nvPicPr>
          <p:cNvPr id="49157" name="Picture 10" descr="Screen Shot 2020-04-13 at 10.40.52 PM.png"/>
          <p:cNvPicPr>
            <a:picLocks noChangeAspect="1"/>
          </p:cNvPicPr>
          <p:nvPr/>
        </p:nvPicPr>
        <p:blipFill>
          <a:blip r:embed="rId3"/>
          <a:srcRect/>
          <a:stretch>
            <a:fillRect/>
          </a:stretch>
        </p:blipFill>
        <p:spPr bwMode="auto">
          <a:xfrm>
            <a:off x="4527550" y="1800225"/>
            <a:ext cx="4573588" cy="4259263"/>
          </a:xfrm>
          <a:prstGeom prst="rect">
            <a:avLst/>
          </a:prstGeom>
          <a:noFill/>
          <a:ln w="9525">
            <a:noFill/>
            <a:miter lim="800000"/>
            <a:headEnd/>
            <a:tailEnd/>
          </a:ln>
        </p:spPr>
      </p:pic>
      <p:sp>
        <p:nvSpPr>
          <p:cNvPr id="49158" name="TextBox 1"/>
          <p:cNvSpPr txBox="1">
            <a:spLocks noChangeArrowheads="1"/>
          </p:cNvSpPr>
          <p:nvPr/>
        </p:nvSpPr>
        <p:spPr bwMode="auto">
          <a:xfrm>
            <a:off x="5734050" y="1216025"/>
            <a:ext cx="185738" cy="369888"/>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sp>
        <p:nvSpPr>
          <p:cNvPr id="49159" name="TextBox 3"/>
          <p:cNvSpPr txBox="1">
            <a:spLocks noChangeArrowheads="1"/>
          </p:cNvSpPr>
          <p:nvPr/>
        </p:nvSpPr>
        <p:spPr bwMode="auto">
          <a:xfrm>
            <a:off x="4271963" y="5930900"/>
            <a:ext cx="3900487" cy="369888"/>
          </a:xfrm>
          <a:prstGeom prst="rect">
            <a:avLst/>
          </a:prstGeom>
          <a:noFill/>
          <a:ln w="9525">
            <a:noFill/>
            <a:miter lim="800000"/>
            <a:headEnd/>
            <a:tailEnd/>
          </a:ln>
        </p:spPr>
        <p:txBody>
          <a:bodyPr wrap="none">
            <a:prstTxWarp prst="textNoShape">
              <a:avLst/>
            </a:prstTxWarp>
            <a:spAutoFit/>
          </a:bodyPr>
          <a:lstStyle/>
          <a:p>
            <a:pPr eaLnBrk="1" hangingPunct="1"/>
            <a:r>
              <a:rPr lang="en-US"/>
              <a:t>D. Cheever </a:t>
            </a:r>
            <a:r>
              <a:rPr lang="en-US" i="1"/>
              <a:t>et al</a:t>
            </a:r>
            <a:r>
              <a:rPr lang="en-US"/>
              <a:t>., NIMA </a:t>
            </a:r>
            <a:r>
              <a:rPr lang="en-US" b="1"/>
              <a:t>556</a:t>
            </a:r>
            <a:r>
              <a:rPr lang="en-US"/>
              <a:t>, 410 (2006)</a:t>
            </a:r>
          </a:p>
        </p:txBody>
      </p:sp>
      <p:sp>
        <p:nvSpPr>
          <p:cNvPr id="49160" name="TextBox 8"/>
          <p:cNvSpPr txBox="1">
            <a:spLocks noChangeArrowheads="1"/>
          </p:cNvSpPr>
          <p:nvPr/>
        </p:nvSpPr>
        <p:spPr bwMode="auto">
          <a:xfrm>
            <a:off x="4810125" y="2681288"/>
            <a:ext cx="2454275" cy="368300"/>
          </a:xfrm>
          <a:prstGeom prst="rect">
            <a:avLst/>
          </a:prstGeom>
          <a:noFill/>
          <a:ln w="9525">
            <a:noFill/>
            <a:miter lim="800000"/>
            <a:headEnd/>
            <a:tailEnd/>
          </a:ln>
        </p:spPr>
        <p:txBody>
          <a:bodyPr wrap="none">
            <a:prstTxWarp prst="textNoShape">
              <a:avLst/>
            </a:prstTxWarp>
            <a:spAutoFit/>
          </a:bodyPr>
          <a:lstStyle/>
          <a:p>
            <a:pPr eaLnBrk="1" hangingPunct="1"/>
            <a:r>
              <a:rPr lang="en-US" b="1"/>
              <a:t>E. Ihloff  E. Tsentalovich</a:t>
            </a:r>
          </a:p>
        </p:txBody>
      </p:sp>
      <p:sp>
        <p:nvSpPr>
          <p:cNvPr id="49161" name="TextBox 1"/>
          <p:cNvSpPr txBox="1">
            <a:spLocks noChangeArrowheads="1"/>
          </p:cNvSpPr>
          <p:nvPr/>
        </p:nvSpPr>
        <p:spPr bwMode="auto">
          <a:xfrm>
            <a:off x="4740275" y="1800225"/>
            <a:ext cx="4291013" cy="369888"/>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pic>
        <p:nvPicPr>
          <p:cNvPr id="49162" name="Picture 2" descr="Screen Shot 2020-04-17 at 7.24.47 PM.png"/>
          <p:cNvPicPr>
            <a:picLocks noChangeAspect="1"/>
          </p:cNvPicPr>
          <p:nvPr/>
        </p:nvPicPr>
        <p:blipFill>
          <a:blip r:embed="rId4"/>
          <a:srcRect/>
          <a:stretch>
            <a:fillRect/>
          </a:stretch>
        </p:blipFill>
        <p:spPr bwMode="auto">
          <a:xfrm>
            <a:off x="4956175" y="1531938"/>
            <a:ext cx="2065338" cy="11811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6"/>
          <p:cNvSpPr>
            <a:spLocks noGrp="1" noChangeArrowheads="1"/>
          </p:cNvSpPr>
          <p:nvPr>
            <p:ph type="sldNum" sz="quarter" idx="12"/>
          </p:nvPr>
        </p:nvSpPr>
        <p:spPr bwMode="auto">
          <a:noFill/>
          <a:ln>
            <a:miter lim="800000"/>
            <a:headEnd/>
            <a:tailEnd/>
          </a:ln>
        </p:spPr>
        <p:txBody>
          <a:bodyPr/>
          <a:lstStyle/>
          <a:p>
            <a:fld id="{35E1FD48-4DBC-6D4E-86C5-AAD5FE4890F1}" type="slidenum">
              <a:rPr lang="en-US"/>
              <a:pPr/>
              <a:t>22</a:t>
            </a:fld>
            <a:endParaRPr lang="en-US"/>
          </a:p>
        </p:txBody>
      </p:sp>
      <p:sp>
        <p:nvSpPr>
          <p:cNvPr id="50179" name="Rectangle 2"/>
          <p:cNvSpPr>
            <a:spLocks noGrp="1"/>
          </p:cNvSpPr>
          <p:nvPr>
            <p:ph type="title"/>
          </p:nvPr>
        </p:nvSpPr>
        <p:spPr>
          <a:xfrm>
            <a:off x="685800" y="200025"/>
            <a:ext cx="7772400" cy="838200"/>
          </a:xfrm>
        </p:spPr>
        <p:txBody>
          <a:bodyPr/>
          <a:lstStyle/>
          <a:p>
            <a:r>
              <a:rPr lang="en-US" b="1">
                <a:solidFill>
                  <a:srgbClr val="0000FF"/>
                </a:solidFill>
                <a:latin typeface="Charter Black" pitchFamily="-103" charset="0"/>
                <a:ea typeface="ＭＳ Ｐゴシック" pitchFamily="-103" charset="-128"/>
                <a:cs typeface="ＭＳ Ｐゴシック" pitchFamily="-103" charset="-128"/>
              </a:rPr>
              <a:t>BLAST Detector</a:t>
            </a:r>
          </a:p>
        </p:txBody>
      </p:sp>
      <p:sp>
        <p:nvSpPr>
          <p:cNvPr id="50180" name="Rectangle 3"/>
          <p:cNvSpPr>
            <a:spLocks noGrp="1"/>
          </p:cNvSpPr>
          <p:nvPr>
            <p:ph type="body" sz="half" idx="2"/>
          </p:nvPr>
        </p:nvSpPr>
        <p:spPr>
          <a:xfrm>
            <a:off x="5073650" y="1295400"/>
            <a:ext cx="4038600" cy="5181600"/>
          </a:xfrm>
        </p:spPr>
        <p:txBody>
          <a:bodyPr/>
          <a:lstStyle/>
          <a:p>
            <a:pPr>
              <a:lnSpc>
                <a:spcPct val="80000"/>
              </a:lnSpc>
            </a:pPr>
            <a:r>
              <a:rPr lang="en-US" sz="1600">
                <a:ea typeface="ＭＳ Ｐゴシック" pitchFamily="-103" charset="-128"/>
                <a:cs typeface="ＭＳ Ｐゴシック" pitchFamily="-103" charset="-128"/>
              </a:rPr>
              <a:t>Toroidal magnetic field</a:t>
            </a:r>
          </a:p>
          <a:p>
            <a:pPr lvl="1">
              <a:lnSpc>
                <a:spcPct val="80000"/>
              </a:lnSpc>
            </a:pPr>
            <a:r>
              <a:rPr lang="en-US" sz="1600"/>
              <a:t>3.8 kG max</a:t>
            </a:r>
          </a:p>
          <a:p>
            <a:pPr>
              <a:lnSpc>
                <a:spcPct val="80000"/>
              </a:lnSpc>
            </a:pPr>
            <a:r>
              <a:rPr lang="en-US" sz="1600">
                <a:ea typeface="ＭＳ Ｐゴシック" pitchFamily="-103" charset="-128"/>
                <a:cs typeface="ＭＳ Ｐゴシック" pitchFamily="-103" charset="-128"/>
              </a:rPr>
              <a:t>Drift Chambers</a:t>
            </a:r>
          </a:p>
          <a:p>
            <a:pPr lvl="1">
              <a:lnSpc>
                <a:spcPct val="80000"/>
              </a:lnSpc>
            </a:pPr>
            <a:r>
              <a:rPr lang="en-US" sz="1600"/>
              <a:t>3 chambers/sector</a:t>
            </a:r>
          </a:p>
          <a:p>
            <a:pPr lvl="1">
              <a:lnSpc>
                <a:spcPct val="80000"/>
              </a:lnSpc>
            </a:pPr>
            <a:r>
              <a:rPr lang="en-US" sz="1600"/>
              <a:t>2 superlayers/chamber (</a:t>
            </a:r>
            <a:r>
              <a:rPr lang="en-US" sz="1600">
                <a:sym typeface="Symbol" pitchFamily="-103" charset="2"/>
              </a:rPr>
              <a:t>)</a:t>
            </a:r>
          </a:p>
          <a:p>
            <a:pPr lvl="1">
              <a:lnSpc>
                <a:spcPct val="80000"/>
              </a:lnSpc>
            </a:pPr>
            <a:r>
              <a:rPr lang="en-US" sz="1600">
                <a:sym typeface="Symbol" pitchFamily="-103" charset="2"/>
              </a:rPr>
              <a:t>3 sense layers/superlayer</a:t>
            </a:r>
          </a:p>
          <a:p>
            <a:pPr lvl="1">
              <a:lnSpc>
                <a:spcPct val="80000"/>
              </a:lnSpc>
            </a:pPr>
            <a:r>
              <a:rPr lang="en-US" sz="1600">
                <a:sym typeface="Symbol" pitchFamily="-103" charset="2"/>
              </a:rPr>
              <a:t>18 tracking layers/sector</a:t>
            </a:r>
          </a:p>
          <a:p>
            <a:pPr lvl="1">
              <a:lnSpc>
                <a:spcPct val="80000"/>
              </a:lnSpc>
            </a:pPr>
            <a:r>
              <a:rPr lang="en-US" sz="1600">
                <a:sym typeface="Symbol" pitchFamily="-103" charset="2"/>
              </a:rPr>
              <a:t>954 sense wires</a:t>
            </a:r>
          </a:p>
          <a:p>
            <a:pPr>
              <a:lnSpc>
                <a:spcPct val="80000"/>
              </a:lnSpc>
            </a:pPr>
            <a:r>
              <a:rPr lang="en-US" sz="1600">
                <a:ea typeface="ＭＳ Ｐゴシック" pitchFamily="-103" charset="-128"/>
                <a:cs typeface="ＭＳ Ｐゴシック" pitchFamily="-103" charset="-128"/>
              </a:rPr>
              <a:t>Cerenkov Detectors</a:t>
            </a:r>
          </a:p>
          <a:p>
            <a:pPr lvl="1">
              <a:lnSpc>
                <a:spcPct val="80000"/>
              </a:lnSpc>
            </a:pPr>
            <a:r>
              <a:rPr lang="en-US" sz="1600"/>
              <a:t>1 cm thick aerogel</a:t>
            </a:r>
          </a:p>
          <a:p>
            <a:pPr lvl="1">
              <a:lnSpc>
                <a:spcPct val="80000"/>
              </a:lnSpc>
            </a:pPr>
            <a:r>
              <a:rPr lang="en-US" sz="1600"/>
              <a:t>Electron identification</a:t>
            </a:r>
          </a:p>
          <a:p>
            <a:pPr>
              <a:lnSpc>
                <a:spcPct val="80000"/>
              </a:lnSpc>
            </a:pPr>
            <a:r>
              <a:rPr lang="en-US" sz="1600">
                <a:ea typeface="ＭＳ Ｐゴシック" pitchFamily="-103" charset="-128"/>
                <a:cs typeface="ＭＳ Ｐゴシック" pitchFamily="-103" charset="-128"/>
              </a:rPr>
              <a:t>Time of flight scintillators</a:t>
            </a:r>
          </a:p>
          <a:p>
            <a:pPr lvl="1">
              <a:lnSpc>
                <a:spcPct val="80000"/>
              </a:lnSpc>
            </a:pPr>
            <a:r>
              <a:rPr lang="en-US" sz="1600"/>
              <a:t>16 vertical bars, 2.5 cm thick</a:t>
            </a:r>
          </a:p>
          <a:p>
            <a:pPr lvl="1">
              <a:lnSpc>
                <a:spcPct val="80000"/>
              </a:lnSpc>
            </a:pPr>
            <a:r>
              <a:rPr lang="en-US" sz="1600"/>
              <a:t>Trigger and relative timing</a:t>
            </a:r>
          </a:p>
          <a:p>
            <a:pPr>
              <a:lnSpc>
                <a:spcPct val="80000"/>
              </a:lnSpc>
            </a:pPr>
            <a:r>
              <a:rPr lang="en-US" sz="1600">
                <a:ea typeface="ＭＳ Ｐゴシック" pitchFamily="-103" charset="-128"/>
                <a:cs typeface="ＭＳ Ｐゴシック" pitchFamily="-103" charset="-128"/>
              </a:rPr>
              <a:t>Neutron detectors</a:t>
            </a:r>
          </a:p>
          <a:p>
            <a:pPr lvl="1">
              <a:lnSpc>
                <a:spcPct val="80000"/>
              </a:lnSpc>
            </a:pPr>
            <a:r>
              <a:rPr lang="en-US" sz="1600"/>
              <a:t>10 cm thick in left sector</a:t>
            </a:r>
          </a:p>
          <a:p>
            <a:pPr lvl="1">
              <a:lnSpc>
                <a:spcPct val="80000"/>
              </a:lnSpc>
            </a:pPr>
            <a:r>
              <a:rPr lang="en-US" sz="1600"/>
              <a:t>25-30 cm thick in right sector</a:t>
            </a:r>
          </a:p>
          <a:p>
            <a:pPr>
              <a:lnSpc>
                <a:spcPct val="80000"/>
              </a:lnSpc>
            </a:pPr>
            <a:r>
              <a:rPr lang="en-US" sz="1600">
                <a:ea typeface="ＭＳ Ｐゴシック" pitchFamily="-103" charset="-128"/>
                <a:cs typeface="ＭＳ Ｐゴシック" pitchFamily="-103" charset="-128"/>
              </a:rPr>
              <a:t>2 level, 8 channel trigger system</a:t>
            </a:r>
          </a:p>
          <a:p>
            <a:pPr lvl="1">
              <a:lnSpc>
                <a:spcPct val="80000"/>
              </a:lnSpc>
            </a:pPr>
            <a:r>
              <a:rPr lang="en-US" sz="1600"/>
              <a:t>Concurrent data acquisition</a:t>
            </a:r>
          </a:p>
        </p:txBody>
      </p:sp>
      <p:pic>
        <p:nvPicPr>
          <p:cNvPr id="50181" name="Picture 4" descr="blastSpecWithCoils"/>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2400" y="1219200"/>
            <a:ext cx="5092700" cy="5092700"/>
          </a:xfrm>
          <a:prstGeom prst="rect">
            <a:avLst/>
          </a:prstGeom>
          <a:noFill/>
          <a:ln w="9525">
            <a:noFill/>
            <a:miter lim="800000"/>
            <a:headEnd/>
            <a:tailEnd/>
          </a:ln>
        </p:spPr>
      </p:pic>
      <p:cxnSp>
        <p:nvCxnSpPr>
          <p:cNvPr id="50182" name="AutoShape 5"/>
          <p:cNvCxnSpPr>
            <a:cxnSpLocks noChangeShapeType="1"/>
          </p:cNvCxnSpPr>
          <p:nvPr/>
        </p:nvCxnSpPr>
        <p:spPr bwMode="auto">
          <a:xfrm>
            <a:off x="228600" y="1600200"/>
            <a:ext cx="731838" cy="731838"/>
          </a:xfrm>
          <a:prstGeom prst="straightConnector1">
            <a:avLst/>
          </a:prstGeom>
          <a:noFill/>
          <a:ln w="12700">
            <a:solidFill>
              <a:schemeClr val="bg1"/>
            </a:solidFill>
            <a:round/>
            <a:headEnd/>
            <a:tailEnd type="triangle" w="med" len="med"/>
          </a:ln>
        </p:spPr>
      </p:cxnSp>
      <p:sp>
        <p:nvSpPr>
          <p:cNvPr id="400390" name="Rectangle 6"/>
          <p:cNvSpPr>
            <a:spLocks noChangeArrowheads="1"/>
          </p:cNvSpPr>
          <p:nvPr/>
        </p:nvSpPr>
        <p:spPr bwMode="auto">
          <a:xfrm>
            <a:off x="2209800" y="1250950"/>
            <a:ext cx="1816100" cy="366713"/>
          </a:xfrm>
          <a:prstGeom prst="rect">
            <a:avLst/>
          </a:prstGeom>
          <a:solidFill>
            <a:schemeClr val="tx1">
              <a:alpha val="0"/>
            </a:schemeClr>
          </a:solidFill>
          <a:ln>
            <a:noFill/>
          </a:ln>
          <a:effectLst/>
        </p:spPr>
        <p:txBody>
          <a:bodyPr wrap="none">
            <a:prstTxWarp prst="textNoShape">
              <a:avLst/>
            </a:prstTxWarp>
            <a:spAutoFit/>
          </a:bodyPr>
          <a:lstStyle/>
          <a:p>
            <a:pPr>
              <a:defRPr/>
            </a:pPr>
            <a:r>
              <a:rPr lang="en-US" sz="1400">
                <a:effectLst>
                  <a:outerShdw blurRad="38100" dist="38100" dir="2700000" algn="tl">
                    <a:srgbClr val="FFFFFF"/>
                  </a:outerShdw>
                </a:effectLst>
                <a:latin typeface="Papyrus" pitchFamily="-103" charset="0"/>
              </a:rPr>
              <a:t>DRIFT </a:t>
            </a:r>
            <a:r>
              <a:rPr lang="en-US" sz="1400">
                <a:latin typeface="Papyrus" pitchFamily="-103" charset="0"/>
              </a:rPr>
              <a:t>CHAMBERS</a:t>
            </a:r>
            <a:endParaRPr lang="en-US" sz="1400">
              <a:effectLst>
                <a:outerShdw blurRad="38100" dist="38100" dir="2700000" algn="tl">
                  <a:srgbClr val="FFFFFF"/>
                </a:outerShdw>
              </a:effectLst>
              <a:latin typeface="Papyrus" pitchFamily="-103" charset="0"/>
            </a:endParaRPr>
          </a:p>
        </p:txBody>
      </p:sp>
      <p:sp>
        <p:nvSpPr>
          <p:cNvPr id="400391" name="Rectangle 7"/>
          <p:cNvSpPr>
            <a:spLocks noChangeArrowheads="1"/>
          </p:cNvSpPr>
          <p:nvPr/>
        </p:nvSpPr>
        <p:spPr bwMode="auto">
          <a:xfrm>
            <a:off x="3763963" y="3994150"/>
            <a:ext cx="1203325" cy="366713"/>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CERENKOV</a:t>
            </a:r>
          </a:p>
        </p:txBody>
      </p:sp>
      <p:sp>
        <p:nvSpPr>
          <p:cNvPr id="400392" name="Rectangle 8"/>
          <p:cNvSpPr>
            <a:spLocks noChangeArrowheads="1"/>
          </p:cNvSpPr>
          <p:nvPr/>
        </p:nvSpPr>
        <p:spPr bwMode="auto">
          <a:xfrm>
            <a:off x="2895600" y="5110163"/>
            <a:ext cx="579438" cy="366712"/>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TOF</a:t>
            </a:r>
          </a:p>
        </p:txBody>
      </p:sp>
      <p:sp>
        <p:nvSpPr>
          <p:cNvPr id="400393" name="Rectangle 9"/>
          <p:cNvSpPr>
            <a:spLocks noChangeArrowheads="1"/>
          </p:cNvSpPr>
          <p:nvPr/>
        </p:nvSpPr>
        <p:spPr bwMode="auto">
          <a:xfrm>
            <a:off x="228600" y="5822950"/>
            <a:ext cx="1093788" cy="366713"/>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NEUTRON</a:t>
            </a:r>
          </a:p>
        </p:txBody>
      </p:sp>
      <p:sp>
        <p:nvSpPr>
          <p:cNvPr id="400394" name="Rectangle 10"/>
          <p:cNvSpPr>
            <a:spLocks noChangeArrowheads="1"/>
          </p:cNvSpPr>
          <p:nvPr/>
        </p:nvSpPr>
        <p:spPr bwMode="auto">
          <a:xfrm>
            <a:off x="0" y="2366963"/>
            <a:ext cx="966788" cy="366712"/>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MAGNET</a:t>
            </a:r>
          </a:p>
        </p:txBody>
      </p:sp>
      <p:sp>
        <p:nvSpPr>
          <p:cNvPr id="50188" name="Line 11"/>
          <p:cNvSpPr>
            <a:spLocks noChangeShapeType="1"/>
          </p:cNvSpPr>
          <p:nvPr/>
        </p:nvSpPr>
        <p:spPr bwMode="auto">
          <a:xfrm flipH="1">
            <a:off x="1752600" y="1752600"/>
            <a:ext cx="152400" cy="15240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50189" name="Line 12"/>
          <p:cNvSpPr>
            <a:spLocks noChangeShapeType="1"/>
          </p:cNvSpPr>
          <p:nvPr/>
        </p:nvSpPr>
        <p:spPr bwMode="auto">
          <a:xfrm flipH="1">
            <a:off x="2590800" y="1447800"/>
            <a:ext cx="381000" cy="19050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50190" name="Line 13"/>
          <p:cNvSpPr>
            <a:spLocks noChangeShapeType="1"/>
          </p:cNvSpPr>
          <p:nvPr/>
        </p:nvSpPr>
        <p:spPr bwMode="auto">
          <a:xfrm flipH="1" flipV="1">
            <a:off x="3505200" y="3352800"/>
            <a:ext cx="685800" cy="6096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50191" name="Line 14"/>
          <p:cNvSpPr>
            <a:spLocks noChangeShapeType="1"/>
          </p:cNvSpPr>
          <p:nvPr/>
        </p:nvSpPr>
        <p:spPr bwMode="auto">
          <a:xfrm flipH="1" flipV="1">
            <a:off x="533400" y="2590800"/>
            <a:ext cx="685800" cy="457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50192" name="Line 15"/>
          <p:cNvSpPr>
            <a:spLocks noChangeShapeType="1"/>
          </p:cNvSpPr>
          <p:nvPr/>
        </p:nvSpPr>
        <p:spPr bwMode="auto">
          <a:xfrm flipV="1">
            <a:off x="762000" y="4724400"/>
            <a:ext cx="228600" cy="1066800"/>
          </a:xfrm>
          <a:prstGeom prst="line">
            <a:avLst/>
          </a:prstGeom>
          <a:noFill/>
          <a:ln w="9525">
            <a:solidFill>
              <a:schemeClr val="bg1"/>
            </a:solidFill>
            <a:round/>
            <a:headEnd/>
            <a:tailEnd/>
          </a:ln>
        </p:spPr>
        <p:txBody>
          <a:bodyPr wrap="none" anchor="ctr">
            <a:prstTxWarp prst="textNoShape">
              <a:avLst/>
            </a:prstTxWarp>
          </a:bodyPr>
          <a:lstStyle/>
          <a:p>
            <a:endParaRPr lang="en-US"/>
          </a:p>
        </p:txBody>
      </p:sp>
      <p:cxnSp>
        <p:nvCxnSpPr>
          <p:cNvPr id="50193" name="AutoShape 16"/>
          <p:cNvCxnSpPr>
            <a:cxnSpLocks noChangeShapeType="1"/>
          </p:cNvCxnSpPr>
          <p:nvPr/>
        </p:nvCxnSpPr>
        <p:spPr bwMode="auto">
          <a:xfrm>
            <a:off x="3200400" y="4419600"/>
            <a:ext cx="731838" cy="731838"/>
          </a:xfrm>
          <a:prstGeom prst="straightConnector1">
            <a:avLst/>
          </a:prstGeom>
          <a:noFill/>
          <a:ln w="12700">
            <a:solidFill>
              <a:schemeClr val="bg1"/>
            </a:solidFill>
            <a:round/>
            <a:headEnd/>
            <a:tailEnd type="triangle" w="med" len="med"/>
          </a:ln>
        </p:spPr>
      </p:cxnSp>
      <p:sp>
        <p:nvSpPr>
          <p:cNvPr id="400401" name="Rectangle 17"/>
          <p:cNvSpPr>
            <a:spLocks noChangeArrowheads="1"/>
          </p:cNvSpPr>
          <p:nvPr/>
        </p:nvSpPr>
        <p:spPr bwMode="auto">
          <a:xfrm>
            <a:off x="381000" y="1708150"/>
            <a:ext cx="725488" cy="366713"/>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BEAM</a:t>
            </a:r>
          </a:p>
        </p:txBody>
      </p:sp>
      <p:sp>
        <p:nvSpPr>
          <p:cNvPr id="400402" name="Rectangle 18"/>
          <p:cNvSpPr>
            <a:spLocks noChangeArrowheads="1"/>
          </p:cNvSpPr>
          <p:nvPr/>
        </p:nvSpPr>
        <p:spPr bwMode="auto">
          <a:xfrm>
            <a:off x="3962400" y="5137150"/>
            <a:ext cx="725488" cy="366713"/>
          </a:xfrm>
          <a:prstGeom prst="rect">
            <a:avLst/>
          </a:prstGeom>
          <a:solidFill>
            <a:schemeClr val="tx1">
              <a:alpha val="0"/>
            </a:schemeClr>
          </a:solidFill>
          <a:ln>
            <a:noFill/>
          </a:ln>
          <a:effec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US" altLang="en-US" sz="1400">
                <a:effectLst>
                  <a:outerShdw blurRad="38100" dist="38100" dir="2700000" algn="tl">
                    <a:srgbClr val="FFFFFF"/>
                  </a:outerShdw>
                </a:effectLst>
                <a:latin typeface="Papyrus" panose="020B0602040200020303" pitchFamily="34" charset="77"/>
                <a:cs typeface="+mn-cs"/>
              </a:rPr>
              <a:t>BEAM</a:t>
            </a:r>
          </a:p>
        </p:txBody>
      </p:sp>
      <p:sp>
        <p:nvSpPr>
          <p:cNvPr id="400403" name="Text Box 19"/>
          <p:cNvSpPr txBox="1">
            <a:spLocks noChangeArrowheads="1"/>
          </p:cNvSpPr>
          <p:nvPr/>
        </p:nvSpPr>
        <p:spPr bwMode="auto">
          <a:xfrm>
            <a:off x="1524000" y="1516063"/>
            <a:ext cx="942975" cy="366712"/>
          </a:xfrm>
          <a:prstGeom prst="rect">
            <a:avLst/>
          </a:prstGeom>
          <a:noFill/>
          <a:ln>
            <a:noFill/>
          </a:ln>
          <a:effectLst/>
        </p:spPr>
        <p:txBody>
          <a:bodyPr wrap="none">
            <a:prstTxWarp prst="textNoShape">
              <a:avLst/>
            </a:prstTxWarp>
            <a:spAutoFit/>
          </a:bodyPr>
          <a:lstStyle/>
          <a:p>
            <a:pPr>
              <a:defRPr/>
            </a:pPr>
            <a:r>
              <a:rPr lang="en-US" sz="1400">
                <a:latin typeface="Papyrus" pitchFamily="-103" charset="0"/>
              </a:rPr>
              <a:t>TARGET</a:t>
            </a:r>
            <a:endParaRPr lang="en-US" sz="1400">
              <a:effectLst>
                <a:outerShdw blurRad="38100" dist="38100" dir="2700000" algn="tl">
                  <a:srgbClr val="DDDDDD"/>
                </a:outerShdw>
              </a:effectLst>
              <a:latin typeface="Papyrus" pitchFamily="-103" charset="0"/>
            </a:endParaRPr>
          </a:p>
        </p:txBody>
      </p:sp>
      <p:sp>
        <p:nvSpPr>
          <p:cNvPr id="50197" name="Line 20"/>
          <p:cNvSpPr>
            <a:spLocks noChangeShapeType="1"/>
          </p:cNvSpPr>
          <p:nvPr/>
        </p:nvSpPr>
        <p:spPr bwMode="auto">
          <a:xfrm flipH="1" flipV="1">
            <a:off x="2438400" y="4572000"/>
            <a:ext cx="685800" cy="457200"/>
          </a:xfrm>
          <a:prstGeom prst="line">
            <a:avLst/>
          </a:prstGeom>
          <a:noFill/>
          <a:ln w="9525">
            <a:solidFill>
              <a:schemeClr val="bg1"/>
            </a:solidFill>
            <a:round/>
            <a:headEnd/>
            <a:tailEnd/>
          </a:ln>
        </p:spPr>
        <p:txBody>
          <a:bodyPr wrap="none" anchor="ctr">
            <a:prstTxWarp prst="textNoShape">
              <a:avLst/>
            </a:prstTxWarp>
          </a:bodyPr>
          <a:lstStyle/>
          <a:p>
            <a:endParaRPr lang="en-US"/>
          </a:p>
        </p:txBody>
      </p:sp>
      <p:sp>
        <p:nvSpPr>
          <p:cNvPr id="50198" name="Line 21"/>
          <p:cNvSpPr>
            <a:spLocks noChangeShapeType="1"/>
          </p:cNvSpPr>
          <p:nvPr/>
        </p:nvSpPr>
        <p:spPr bwMode="auto">
          <a:xfrm>
            <a:off x="3352800" y="4495800"/>
            <a:ext cx="609600" cy="609600"/>
          </a:xfrm>
          <a:prstGeom prst="line">
            <a:avLst/>
          </a:prstGeom>
          <a:noFill/>
          <a:ln w="57150">
            <a:solidFill>
              <a:schemeClr val="tx1"/>
            </a:solidFill>
            <a:round/>
            <a:headEnd/>
            <a:tailEnd type="triangle" w="med" len="med"/>
          </a:ln>
        </p:spPr>
        <p:txBody>
          <a:bodyPr>
            <a:prstTxWarp prst="textNoShape">
              <a:avLst/>
            </a:prstTxWarp>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noChangeArrowheads="1"/>
          </p:cNvSpPr>
          <p:nvPr>
            <p:ph type="sldNum" sz="quarter" idx="12"/>
          </p:nvPr>
        </p:nvSpPr>
        <p:spPr bwMode="auto">
          <a:noFill/>
          <a:ln>
            <a:miter lim="800000"/>
            <a:headEnd/>
            <a:tailEnd/>
          </a:ln>
        </p:spPr>
        <p:txBody>
          <a:bodyPr/>
          <a:lstStyle/>
          <a:p>
            <a:fld id="{79078302-1693-7B41-92D9-8971193EB4B1}" type="slidenum">
              <a:rPr lang="en-US"/>
              <a:pPr/>
              <a:t>23</a:t>
            </a:fld>
            <a:endParaRPr lang="en-US"/>
          </a:p>
        </p:txBody>
      </p:sp>
      <p:sp>
        <p:nvSpPr>
          <p:cNvPr id="52227" name="Rectangle 2"/>
          <p:cNvSpPr>
            <a:spLocks noGrp="1"/>
          </p:cNvSpPr>
          <p:nvPr>
            <p:ph type="title"/>
          </p:nvPr>
        </p:nvSpPr>
        <p:spPr>
          <a:xfrm>
            <a:off x="685800" y="0"/>
            <a:ext cx="7772400" cy="1143000"/>
          </a:xfrm>
        </p:spPr>
        <p:txBody>
          <a:bodyPr/>
          <a:lstStyle/>
          <a:p>
            <a:r>
              <a:rPr lang="en-US" b="1">
                <a:solidFill>
                  <a:srgbClr val="0000FF"/>
                </a:solidFill>
                <a:latin typeface="Charter Black" pitchFamily="-103" charset="0"/>
                <a:ea typeface="ＭＳ Ｐゴシック" pitchFamily="-103" charset="-128"/>
                <a:cs typeface="ＭＳ Ｐゴシック" pitchFamily="-103" charset="-128"/>
              </a:rPr>
              <a:t>BLAST Toroid</a:t>
            </a:r>
          </a:p>
        </p:txBody>
      </p:sp>
      <p:pic>
        <p:nvPicPr>
          <p:cNvPr id="52228" name="Picture 3"/>
          <p:cNvPicPr>
            <a:picLocks noGrp="1" noChangeAspect="1" noChangeArrowheads="1"/>
          </p:cNvPicPr>
          <p:nvPr>
            <p:ph idx="1"/>
          </p:nvPr>
        </p:nvPicPr>
        <p:blipFill>
          <a:blip r:embed="rId2"/>
          <a:srcRect l="5325"/>
          <a:stretch>
            <a:fillRect/>
          </a:stretch>
        </p:blipFill>
        <p:spPr>
          <a:xfrm>
            <a:off x="228600" y="1130300"/>
            <a:ext cx="6248400" cy="5118100"/>
          </a:xfrm>
        </p:spPr>
      </p:pic>
      <p:sp>
        <p:nvSpPr>
          <p:cNvPr id="52229" name="Rectangle 4"/>
          <p:cNvSpPr>
            <a:spLocks noChangeArrowheads="1"/>
          </p:cNvSpPr>
          <p:nvPr/>
        </p:nvSpPr>
        <p:spPr bwMode="auto">
          <a:xfrm>
            <a:off x="6477000" y="1219200"/>
            <a:ext cx="2895600" cy="2540000"/>
          </a:xfrm>
          <a:prstGeom prst="rect">
            <a:avLst/>
          </a:prstGeom>
          <a:noFill/>
          <a:ln w="9525">
            <a:noFill/>
            <a:miter lim="800000"/>
            <a:headEnd/>
            <a:tailEnd/>
          </a:ln>
        </p:spPr>
        <p:txBody>
          <a:bodyPr>
            <a:prstTxWarp prst="textNoShape">
              <a:avLst/>
            </a:prstTxWarp>
            <a:spAutoFit/>
          </a:bodyPr>
          <a:lstStyle/>
          <a:p>
            <a:pPr eaLnBrk="1" hangingPunct="1">
              <a:lnSpc>
                <a:spcPct val="90000"/>
              </a:lnSpc>
              <a:spcBef>
                <a:spcPct val="20000"/>
              </a:spcBef>
            </a:pPr>
            <a:endParaRPr lang="en-US" sz="1700">
              <a:solidFill>
                <a:schemeClr val="hlink"/>
              </a:solidFill>
              <a:latin typeface="Helvetica" pitchFamily="-103" charset="0"/>
            </a:endParaRPr>
          </a:p>
          <a:p>
            <a:pPr eaLnBrk="1" hangingPunct="1">
              <a:lnSpc>
                <a:spcPct val="90000"/>
              </a:lnSpc>
              <a:spcBef>
                <a:spcPct val="20000"/>
              </a:spcBef>
              <a:buSzPct val="75000"/>
              <a:buFontTx/>
              <a:buChar char="•"/>
            </a:pPr>
            <a:r>
              <a:rPr lang="en-US" sz="2000">
                <a:solidFill>
                  <a:schemeClr val="tx2"/>
                </a:solidFill>
                <a:latin typeface="Helvetica" pitchFamily="-103" charset="0"/>
              </a:rPr>
              <a:t> </a:t>
            </a:r>
            <a:r>
              <a:rPr lang="en-US" sz="1400">
                <a:solidFill>
                  <a:srgbClr val="003399"/>
                </a:solidFill>
                <a:latin typeface="Arial" pitchFamily="-103" charset="0"/>
              </a:rPr>
              <a:t>8 copper coils</a:t>
            </a:r>
          </a:p>
          <a:p>
            <a:pPr lvl="1" eaLnBrk="1" hangingPunct="1">
              <a:lnSpc>
                <a:spcPct val="90000"/>
              </a:lnSpc>
              <a:spcBef>
                <a:spcPct val="20000"/>
              </a:spcBef>
              <a:buFontTx/>
              <a:buChar char="–"/>
            </a:pPr>
            <a:r>
              <a:rPr lang="en-US" sz="1400">
                <a:solidFill>
                  <a:srgbClr val="003399"/>
                </a:solidFill>
                <a:latin typeface="Arial" pitchFamily="-103" charset="0"/>
              </a:rPr>
              <a:t> 6730 A</a:t>
            </a:r>
          </a:p>
          <a:p>
            <a:pPr lvl="1" eaLnBrk="1" hangingPunct="1">
              <a:lnSpc>
                <a:spcPct val="90000"/>
              </a:lnSpc>
              <a:spcBef>
                <a:spcPct val="20000"/>
              </a:spcBef>
              <a:buFontTx/>
              <a:buChar char="–"/>
            </a:pPr>
            <a:r>
              <a:rPr lang="en-US" sz="1400">
                <a:solidFill>
                  <a:srgbClr val="003399"/>
                </a:solidFill>
                <a:latin typeface="Arial" pitchFamily="-103" charset="0"/>
              </a:rPr>
              <a:t> 3700 G</a:t>
            </a:r>
          </a:p>
          <a:p>
            <a:pPr lvl="1" eaLnBrk="1" hangingPunct="1">
              <a:lnSpc>
                <a:spcPct val="90000"/>
              </a:lnSpc>
              <a:spcBef>
                <a:spcPct val="20000"/>
              </a:spcBef>
            </a:pPr>
            <a:endParaRPr lang="en-US" sz="1400">
              <a:solidFill>
                <a:srgbClr val="003399"/>
              </a:solidFill>
              <a:latin typeface="Arial" pitchFamily="-103" charset="0"/>
            </a:endParaRPr>
          </a:p>
          <a:p>
            <a:pPr eaLnBrk="1" hangingPunct="1">
              <a:lnSpc>
                <a:spcPct val="90000"/>
              </a:lnSpc>
              <a:spcBef>
                <a:spcPct val="20000"/>
              </a:spcBef>
              <a:buClr>
                <a:schemeClr val="tx1"/>
              </a:buClr>
              <a:buFont typeface="Times" pitchFamily="-103" charset="0"/>
              <a:buChar char="•"/>
            </a:pPr>
            <a:r>
              <a:rPr lang="en-US" sz="1400">
                <a:solidFill>
                  <a:srgbClr val="003399"/>
                </a:solidFill>
                <a:latin typeface="Arial" pitchFamily="-103" charset="0"/>
              </a:rPr>
              <a:t> field mapped (3D)</a:t>
            </a:r>
          </a:p>
          <a:p>
            <a:pPr lvl="1" eaLnBrk="1" hangingPunct="1">
              <a:lnSpc>
                <a:spcPct val="90000"/>
              </a:lnSpc>
              <a:spcBef>
                <a:spcPct val="20000"/>
              </a:spcBef>
              <a:buClr>
                <a:schemeClr val="hlink"/>
              </a:buClr>
              <a:buFont typeface="Times" pitchFamily="-103" charset="0"/>
              <a:buChar char="–"/>
            </a:pPr>
            <a:r>
              <a:rPr lang="en-US" sz="1400">
                <a:solidFill>
                  <a:srgbClr val="003399"/>
                </a:solidFill>
                <a:latin typeface="Arial" pitchFamily="-103" charset="0"/>
              </a:rPr>
              <a:t> coil position adjusted</a:t>
            </a:r>
          </a:p>
          <a:p>
            <a:pPr lvl="1" eaLnBrk="1" hangingPunct="1">
              <a:lnSpc>
                <a:spcPct val="90000"/>
              </a:lnSpc>
              <a:spcBef>
                <a:spcPct val="20000"/>
              </a:spcBef>
              <a:buClr>
                <a:schemeClr val="hlink"/>
              </a:buClr>
              <a:buFont typeface="Times" pitchFamily="-103" charset="0"/>
              <a:buChar char="–"/>
            </a:pPr>
            <a:r>
              <a:rPr lang="en-US" sz="1400">
                <a:solidFill>
                  <a:srgbClr val="003399"/>
                </a:solidFill>
                <a:latin typeface="Arial" pitchFamily="-103" charset="0"/>
              </a:rPr>
              <a:t> ±1% of calculated</a:t>
            </a:r>
          </a:p>
          <a:p>
            <a:pPr lvl="1" eaLnBrk="1" hangingPunct="1">
              <a:lnSpc>
                <a:spcPct val="90000"/>
              </a:lnSpc>
              <a:spcBef>
                <a:spcPct val="20000"/>
              </a:spcBef>
              <a:buClr>
                <a:schemeClr val="hlink"/>
              </a:buClr>
              <a:buFont typeface="Times" pitchFamily="-103" charset="0"/>
              <a:buChar char="–"/>
            </a:pPr>
            <a:r>
              <a:rPr lang="en-US" sz="1400">
                <a:solidFill>
                  <a:srgbClr val="003399"/>
                </a:solidFill>
                <a:latin typeface="Arial" pitchFamily="-103" charset="0"/>
              </a:rPr>
              <a:t> minimize target field</a:t>
            </a:r>
          </a:p>
          <a:p>
            <a:pPr lvl="1" eaLnBrk="1" hangingPunct="1">
              <a:lnSpc>
                <a:spcPct val="90000"/>
              </a:lnSpc>
              <a:spcBef>
                <a:spcPct val="20000"/>
              </a:spcBef>
              <a:buClr>
                <a:schemeClr val="hlink"/>
              </a:buClr>
              <a:buFont typeface="Times" pitchFamily="-103" charset="0"/>
              <a:buChar char="–"/>
            </a:pPr>
            <a:r>
              <a:rPr lang="en-US" sz="1400">
                <a:solidFill>
                  <a:srgbClr val="003399"/>
                </a:solidFill>
                <a:latin typeface="Arial" pitchFamily="-103" charset="0"/>
              </a:rPr>
              <a:t> tracking</a:t>
            </a:r>
          </a:p>
        </p:txBody>
      </p:sp>
      <p:pic>
        <p:nvPicPr>
          <p:cNvPr id="52230" name="Picture 5" descr="blast_field"/>
          <p:cNvPicPr>
            <a:picLocks noChangeAspect="1" noChangeArrowheads="1"/>
          </p:cNvPicPr>
          <p:nvPr/>
        </p:nvPicPr>
        <p:blipFill>
          <a:blip r:embed="rId3"/>
          <a:srcRect/>
          <a:stretch>
            <a:fillRect/>
          </a:stretch>
        </p:blipFill>
        <p:spPr bwMode="auto">
          <a:xfrm>
            <a:off x="5562600" y="3810000"/>
            <a:ext cx="3352800" cy="24384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2700" y="0"/>
            <a:ext cx="9131300" cy="947738"/>
          </a:xfrm>
        </p:spPr>
        <p:txBody>
          <a:bodyPr/>
          <a:lstStyle/>
          <a:p>
            <a:pPr eaLnBrk="1" hangingPunct="1"/>
            <a:r>
              <a:rPr lang="en-US" sz="4000" b="1">
                <a:solidFill>
                  <a:srgbClr val="0000FF"/>
                </a:solidFill>
                <a:latin typeface="Charter Black" pitchFamily="-103" charset="0"/>
                <a:ea typeface="ＭＳ Ｐゴシック" pitchFamily="-103" charset="-128"/>
                <a:cs typeface="ＭＳ Ｐゴシック" pitchFamily="-103" charset="-128"/>
              </a:rPr>
              <a:t>Charge Distribution of Neutron</a:t>
            </a:r>
          </a:p>
        </p:txBody>
      </p:sp>
      <p:pic>
        <p:nvPicPr>
          <p:cNvPr id="53251" name="Content Placeholder 6"/>
          <p:cNvPicPr>
            <a:picLocks noGrp="1" noChangeAspect="1" noChangeArrowheads="1"/>
          </p:cNvPicPr>
          <p:nvPr>
            <p:ph idx="1"/>
          </p:nvPr>
        </p:nvPicPr>
        <p:blipFill>
          <a:blip r:embed="rId2"/>
          <a:srcRect t="-35289" b="-35289"/>
          <a:stretch>
            <a:fillRect/>
          </a:stretch>
        </p:blipFill>
        <p:spPr>
          <a:xfrm>
            <a:off x="957263" y="3184525"/>
            <a:ext cx="7329487" cy="4003675"/>
          </a:xfrm>
        </p:spPr>
      </p:pic>
      <p:sp>
        <p:nvSpPr>
          <p:cNvPr id="53252" name="Slide Number Placeholder 5"/>
          <p:cNvSpPr>
            <a:spLocks noGrp="1" noChangeArrowheads="1"/>
          </p:cNvSpPr>
          <p:nvPr>
            <p:ph type="sldNum" sz="quarter" idx="12"/>
          </p:nvPr>
        </p:nvSpPr>
        <p:spPr bwMode="auto">
          <a:noFill/>
          <a:ln>
            <a:miter lim="800000"/>
            <a:headEnd/>
            <a:tailEnd/>
          </a:ln>
        </p:spPr>
        <p:txBody>
          <a:bodyPr/>
          <a:lstStyle/>
          <a:p>
            <a:fld id="{83C2E6FA-70D5-404C-9791-E41AEB9EA045}" type="slidenum">
              <a:rPr lang="en-US"/>
              <a:pPr/>
              <a:t>24</a:t>
            </a:fld>
            <a:endParaRPr lang="en-US"/>
          </a:p>
        </p:txBody>
      </p:sp>
      <p:pic>
        <p:nvPicPr>
          <p:cNvPr id="53253" name="Picture 8"/>
          <p:cNvPicPr>
            <a:picLocks noChangeAspect="1"/>
          </p:cNvPicPr>
          <p:nvPr/>
        </p:nvPicPr>
        <p:blipFill>
          <a:blip r:embed="rId3"/>
          <a:srcRect/>
          <a:stretch>
            <a:fillRect/>
          </a:stretch>
        </p:blipFill>
        <p:spPr bwMode="auto">
          <a:xfrm>
            <a:off x="2347913" y="966788"/>
            <a:ext cx="4443412" cy="2889250"/>
          </a:xfrm>
          <a:prstGeom prst="rect">
            <a:avLst/>
          </a:prstGeom>
          <a:noFill/>
          <a:ln w="9525">
            <a:noFill/>
            <a:miter lim="800000"/>
            <a:headEnd/>
            <a:tailEnd/>
          </a:ln>
        </p:spPr>
      </p:pic>
      <p:sp>
        <p:nvSpPr>
          <p:cNvPr id="53254" name="TextBox 9"/>
          <p:cNvSpPr txBox="1">
            <a:spLocks noChangeArrowheads="1"/>
          </p:cNvSpPr>
          <p:nvPr/>
        </p:nvSpPr>
        <p:spPr bwMode="auto">
          <a:xfrm>
            <a:off x="6932613" y="1592263"/>
            <a:ext cx="2062162" cy="923925"/>
          </a:xfrm>
          <a:prstGeom prst="rect">
            <a:avLst/>
          </a:prstGeom>
          <a:noFill/>
          <a:ln w="9525">
            <a:noFill/>
            <a:miter lim="800000"/>
            <a:headEnd/>
            <a:tailEnd/>
          </a:ln>
        </p:spPr>
        <p:txBody>
          <a:bodyPr wrap="none">
            <a:prstTxWarp prst="textNoShape">
              <a:avLst/>
            </a:prstTxWarp>
            <a:spAutoFit/>
          </a:bodyPr>
          <a:lstStyle/>
          <a:p>
            <a:pPr eaLnBrk="1" hangingPunct="1"/>
            <a:r>
              <a:rPr lang="en-US"/>
              <a:t>E. Geis </a:t>
            </a:r>
            <a:r>
              <a:rPr lang="en-US" i="1"/>
              <a:t>et al.</a:t>
            </a:r>
            <a:r>
              <a:rPr lang="en-US"/>
              <a:t>,</a:t>
            </a:r>
          </a:p>
          <a:p>
            <a:pPr eaLnBrk="1" hangingPunct="1"/>
            <a:r>
              <a:rPr lang="en-US"/>
              <a:t>Phys. Rev. Lett. </a:t>
            </a:r>
            <a:r>
              <a:rPr lang="en-US" b="1"/>
              <a:t>101</a:t>
            </a:r>
            <a:r>
              <a:rPr lang="en-US"/>
              <a:t>, </a:t>
            </a:r>
          </a:p>
          <a:p>
            <a:pPr eaLnBrk="1" hangingPunct="1"/>
            <a:r>
              <a:rPr lang="en-US"/>
              <a:t>042501 (2008)</a:t>
            </a:r>
          </a:p>
        </p:txBody>
      </p:sp>
      <p:sp>
        <p:nvSpPr>
          <p:cNvPr id="53255" name="TextBox 10"/>
          <p:cNvSpPr txBox="1">
            <a:spLocks noChangeArrowheads="1"/>
          </p:cNvSpPr>
          <p:nvPr/>
        </p:nvSpPr>
        <p:spPr bwMode="auto">
          <a:xfrm>
            <a:off x="7758113" y="3602038"/>
            <a:ext cx="1287462" cy="922337"/>
          </a:xfrm>
          <a:prstGeom prst="rect">
            <a:avLst/>
          </a:prstGeom>
          <a:noFill/>
          <a:ln w="9525">
            <a:noFill/>
            <a:miter lim="800000"/>
            <a:headEnd/>
            <a:tailEnd/>
          </a:ln>
        </p:spPr>
        <p:txBody>
          <a:bodyPr wrap="none">
            <a:prstTxWarp prst="textNoShape">
              <a:avLst/>
            </a:prstTxWarp>
            <a:spAutoFit/>
          </a:bodyPr>
          <a:lstStyle/>
          <a:p>
            <a:pPr eaLnBrk="1" hangingPunct="1"/>
            <a:r>
              <a:rPr lang="en-US" b="1"/>
              <a:t>Highlighted </a:t>
            </a:r>
          </a:p>
          <a:p>
            <a:pPr eaLnBrk="1" hangingPunct="1"/>
            <a:r>
              <a:rPr lang="en-US" b="1"/>
              <a:t>in</a:t>
            </a:r>
          </a:p>
          <a:p>
            <a:pPr eaLnBrk="1" hangingPunct="1"/>
            <a:r>
              <a:rPr lang="en-US" b="1"/>
              <a:t> </a:t>
            </a:r>
          </a:p>
        </p:txBody>
      </p:sp>
      <p:cxnSp>
        <p:nvCxnSpPr>
          <p:cNvPr id="13" name="Straight Arrow Connector 12"/>
          <p:cNvCxnSpPr>
            <a:cxnSpLocks noChangeShapeType="1"/>
          </p:cNvCxnSpPr>
          <p:nvPr/>
        </p:nvCxnSpPr>
        <p:spPr bwMode="auto">
          <a:xfrm flipH="1">
            <a:off x="3495675" y="3602038"/>
            <a:ext cx="841375" cy="466725"/>
          </a:xfrm>
          <a:prstGeom prst="straightConnector1">
            <a:avLst/>
          </a:prstGeom>
          <a:noFill/>
          <a:ln w="76200">
            <a:solidFill>
              <a:srgbClr val="FF0000"/>
            </a:solidFill>
            <a:round/>
            <a:headEnd/>
            <a:tailEnd type="arrow" w="med" len="med"/>
          </a:ln>
          <a:effectLst>
            <a:outerShdw blurRad="40000" dist="20000" dir="5400000" rotWithShape="0">
              <a:srgbClr val="000000">
                <a:alpha val="37999"/>
              </a:srgbClr>
            </a:outerShdw>
          </a:effectLst>
        </p:spPr>
      </p:cxnSp>
      <p:sp>
        <p:nvSpPr>
          <p:cNvPr id="53257" name="TextBox 2"/>
          <p:cNvSpPr txBox="1">
            <a:spLocks noChangeArrowheads="1"/>
          </p:cNvSpPr>
          <p:nvPr/>
        </p:nvSpPr>
        <p:spPr bwMode="auto">
          <a:xfrm>
            <a:off x="12700" y="3144838"/>
            <a:ext cx="2874963" cy="923925"/>
          </a:xfrm>
          <a:prstGeom prst="rect">
            <a:avLst/>
          </a:prstGeom>
          <a:noFill/>
          <a:ln w="9525">
            <a:noFill/>
            <a:miter lim="800000"/>
            <a:headEnd/>
            <a:tailEnd/>
          </a:ln>
        </p:spPr>
        <p:txBody>
          <a:bodyPr wrap="none">
            <a:prstTxWarp prst="textNoShape">
              <a:avLst/>
            </a:prstTxWarp>
            <a:spAutoFit/>
          </a:bodyPr>
          <a:lstStyle/>
          <a:p>
            <a:pPr eaLnBrk="1" hangingPunct="1"/>
            <a:r>
              <a:rPr lang="en-US"/>
              <a:t>D.K. Hasell </a:t>
            </a:r>
            <a:r>
              <a:rPr lang="en-US" i="1"/>
              <a:t>et al.</a:t>
            </a:r>
            <a:r>
              <a:rPr lang="en-US"/>
              <a:t>,</a:t>
            </a:r>
          </a:p>
          <a:p>
            <a:pPr eaLnBrk="1" hangingPunct="1"/>
            <a:r>
              <a:rPr lang="en-US"/>
              <a:t>Ann. Rev. Nucl. and Part. Sci.</a:t>
            </a:r>
          </a:p>
          <a:p>
            <a:pPr eaLnBrk="1" hangingPunct="1"/>
            <a:r>
              <a:rPr lang="en-US" b="1"/>
              <a:t>61</a:t>
            </a:r>
            <a:r>
              <a:rPr lang="en-US"/>
              <a:t>, 409 (2011)</a:t>
            </a:r>
          </a:p>
        </p:txBody>
      </p:sp>
      <p:pic>
        <p:nvPicPr>
          <p:cNvPr id="53258" name="Picture 13" descr="BLAST_logo.gif"/>
          <p:cNvPicPr>
            <a:picLocks noChangeAspect="1"/>
          </p:cNvPicPr>
          <p:nvPr/>
        </p:nvPicPr>
        <p:blipFill>
          <a:blip r:embed="rId4"/>
          <a:srcRect/>
          <a:stretch>
            <a:fillRect/>
          </a:stretch>
        </p:blipFill>
        <p:spPr bwMode="auto">
          <a:xfrm>
            <a:off x="298450" y="1260475"/>
            <a:ext cx="1174750" cy="1149350"/>
          </a:xfrm>
          <a:prstGeom prst="rect">
            <a:avLst/>
          </a:prstGeom>
          <a:noFill/>
          <a:ln w="9525">
            <a:noFill/>
            <a:miter lim="800000"/>
            <a:headEnd/>
            <a:tailEnd/>
          </a:ln>
        </p:spPr>
      </p:pic>
      <p:pic>
        <p:nvPicPr>
          <p:cNvPr id="53259" name="Picture 1"/>
          <p:cNvPicPr>
            <a:picLocks noChangeAspect="1"/>
          </p:cNvPicPr>
          <p:nvPr/>
        </p:nvPicPr>
        <p:blipFill>
          <a:blip r:embed="rId5"/>
          <a:srcRect/>
          <a:stretch>
            <a:fillRect/>
          </a:stretch>
        </p:blipFill>
        <p:spPr bwMode="auto">
          <a:xfrm>
            <a:off x="7758113" y="4430713"/>
            <a:ext cx="1236662" cy="1543050"/>
          </a:xfrm>
          <a:prstGeom prst="rect">
            <a:avLst/>
          </a:prstGeom>
          <a:noFill/>
          <a:ln w="9525">
            <a:noFill/>
            <a:miter lim="800000"/>
            <a:headEnd/>
            <a:tailEnd/>
          </a:ln>
        </p:spPr>
      </p:pic>
      <p:sp>
        <p:nvSpPr>
          <p:cNvPr id="53260" name="TextBox 1"/>
          <p:cNvSpPr txBox="1">
            <a:spLocks noChangeArrowheads="1"/>
          </p:cNvSpPr>
          <p:nvPr/>
        </p:nvSpPr>
        <p:spPr bwMode="auto">
          <a:xfrm>
            <a:off x="3378200" y="4254500"/>
            <a:ext cx="958850" cy="369888"/>
          </a:xfrm>
          <a:prstGeom prst="rect">
            <a:avLst/>
          </a:prstGeom>
          <a:noFill/>
          <a:ln w="9525">
            <a:noFill/>
            <a:miter lim="800000"/>
            <a:headEnd/>
            <a:tailEnd/>
          </a:ln>
        </p:spPr>
        <p:txBody>
          <a:bodyPr wrap="none">
            <a:prstTxWarp prst="textNoShape">
              <a:avLst/>
            </a:prstTxWarp>
            <a:spAutoFit/>
          </a:bodyPr>
          <a:lstStyle/>
          <a:p>
            <a:pPr eaLnBrk="1" hangingPunct="1"/>
            <a:r>
              <a:rPr lang="en-US" b="1"/>
              <a:t>neutron</a:t>
            </a:r>
          </a:p>
        </p:txBody>
      </p:sp>
      <p:sp>
        <p:nvSpPr>
          <p:cNvPr id="53261" name="TextBox 7"/>
          <p:cNvSpPr txBox="1">
            <a:spLocks noChangeArrowheads="1"/>
          </p:cNvSpPr>
          <p:nvPr/>
        </p:nvSpPr>
        <p:spPr bwMode="auto">
          <a:xfrm>
            <a:off x="6859588" y="4244975"/>
            <a:ext cx="842962" cy="369888"/>
          </a:xfrm>
          <a:prstGeom prst="rect">
            <a:avLst/>
          </a:prstGeom>
          <a:noFill/>
          <a:ln w="9525">
            <a:noFill/>
            <a:miter lim="800000"/>
            <a:headEnd/>
            <a:tailEnd/>
          </a:ln>
        </p:spPr>
        <p:txBody>
          <a:bodyPr wrap="none">
            <a:prstTxWarp prst="textNoShape">
              <a:avLst/>
            </a:prstTxWarp>
            <a:spAutoFit/>
          </a:bodyPr>
          <a:lstStyle/>
          <a:p>
            <a:pPr eaLnBrk="1" hangingPunct="1"/>
            <a:r>
              <a:rPr lang="en-US" b="1"/>
              <a:t>proton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a:xfrm>
            <a:off x="0" y="1366838"/>
            <a:ext cx="3776663" cy="2974975"/>
          </a:xfrm>
        </p:spPr>
        <p:txBody>
          <a:bodyPr/>
          <a:lstStyle/>
          <a:p>
            <a:pPr eaLnBrk="1" hangingPunct="1"/>
            <a:r>
              <a:rPr lang="en-US" sz="3200" b="1">
                <a:solidFill>
                  <a:srgbClr val="0000FF"/>
                </a:solidFill>
                <a:latin typeface="Charter Black" pitchFamily="-103" charset="0"/>
                <a:ea typeface="ＭＳ Ｐゴシック" pitchFamily="-103" charset="-128"/>
                <a:cs typeface="ＭＳ Ｐゴシック" pitchFamily="-103" charset="-128"/>
              </a:rPr>
              <a:t>Precision measurement of deuteron tensor analyzing powers with BLAST </a:t>
            </a:r>
          </a:p>
        </p:txBody>
      </p:sp>
      <p:sp>
        <p:nvSpPr>
          <p:cNvPr id="3" name="Subtitle 2"/>
          <p:cNvSpPr>
            <a:spLocks noGrp="1"/>
          </p:cNvSpPr>
          <p:nvPr>
            <p:ph type="subTitle" idx="1"/>
          </p:nvPr>
        </p:nvSpPr>
        <p:spPr>
          <a:xfrm>
            <a:off x="131763" y="5194300"/>
            <a:ext cx="3644900" cy="1050925"/>
          </a:xfrm>
        </p:spPr>
        <p:txBody>
          <a:bodyPr rtlCol="0">
            <a:normAutofit fontScale="92500"/>
          </a:bodyPr>
          <a:lstStyle/>
          <a:p>
            <a:pPr algn="l" eaLnBrk="1" fontAlgn="auto" hangingPunct="1">
              <a:spcAft>
                <a:spcPts val="0"/>
              </a:spcAft>
              <a:buFont typeface="Arial"/>
              <a:buNone/>
              <a:defRPr/>
            </a:pPr>
            <a:r>
              <a:rPr lang="en-US" dirty="0">
                <a:solidFill>
                  <a:schemeClr val="tx1"/>
                </a:solidFill>
                <a:latin typeface="Charter Black"/>
                <a:ea typeface="+mn-ea"/>
                <a:cs typeface="Charter Black"/>
              </a:rPr>
              <a:t>Precision data validate effective field theory</a:t>
            </a:r>
          </a:p>
        </p:txBody>
      </p:sp>
      <p:sp>
        <p:nvSpPr>
          <p:cNvPr id="54276" name="Slide Number Placeholder 5"/>
          <p:cNvSpPr>
            <a:spLocks noGrp="1" noChangeArrowheads="1"/>
          </p:cNvSpPr>
          <p:nvPr>
            <p:ph type="sldNum" sz="quarter" idx="12"/>
          </p:nvPr>
        </p:nvSpPr>
        <p:spPr bwMode="auto">
          <a:noFill/>
          <a:ln>
            <a:miter lim="800000"/>
            <a:headEnd/>
            <a:tailEnd/>
          </a:ln>
        </p:spPr>
        <p:txBody>
          <a:bodyPr/>
          <a:lstStyle/>
          <a:p>
            <a:fld id="{0124BB79-F104-4F42-9575-38552F4C66C5}" type="slidenum">
              <a:rPr lang="en-US"/>
              <a:pPr/>
              <a:t>25</a:t>
            </a:fld>
            <a:endParaRPr lang="en-US"/>
          </a:p>
        </p:txBody>
      </p:sp>
      <p:pic>
        <p:nvPicPr>
          <p:cNvPr id="54277" name="Picture 6"/>
          <p:cNvPicPr>
            <a:picLocks noChangeAspect="1"/>
          </p:cNvPicPr>
          <p:nvPr/>
        </p:nvPicPr>
        <p:blipFill>
          <a:blip r:embed="rId2"/>
          <a:srcRect/>
          <a:stretch>
            <a:fillRect/>
          </a:stretch>
        </p:blipFill>
        <p:spPr bwMode="auto">
          <a:xfrm>
            <a:off x="3621088" y="0"/>
            <a:ext cx="5522912" cy="6356350"/>
          </a:xfrm>
          <a:prstGeom prst="rect">
            <a:avLst/>
          </a:prstGeom>
          <a:noFill/>
          <a:ln w="9525">
            <a:noFill/>
            <a:miter lim="800000"/>
            <a:headEnd/>
            <a:tailEnd/>
          </a:ln>
        </p:spPr>
      </p:pic>
      <p:sp>
        <p:nvSpPr>
          <p:cNvPr id="54278" name="TextBox 7"/>
          <p:cNvSpPr txBox="1">
            <a:spLocks noChangeArrowheads="1"/>
          </p:cNvSpPr>
          <p:nvPr/>
        </p:nvSpPr>
        <p:spPr bwMode="auto">
          <a:xfrm>
            <a:off x="131763" y="4449763"/>
            <a:ext cx="3476625" cy="646112"/>
          </a:xfrm>
          <a:prstGeom prst="rect">
            <a:avLst/>
          </a:prstGeom>
          <a:noFill/>
          <a:ln w="9525">
            <a:noFill/>
            <a:miter lim="800000"/>
            <a:headEnd/>
            <a:tailEnd/>
          </a:ln>
        </p:spPr>
        <p:txBody>
          <a:bodyPr wrap="none">
            <a:prstTxWarp prst="textNoShape">
              <a:avLst/>
            </a:prstTxWarp>
            <a:spAutoFit/>
          </a:bodyPr>
          <a:lstStyle/>
          <a:p>
            <a:pPr eaLnBrk="1" hangingPunct="1"/>
            <a:r>
              <a:rPr lang="en-US"/>
              <a:t>C. Zhang </a:t>
            </a:r>
            <a:r>
              <a:rPr lang="en-US" i="1"/>
              <a:t>et al.</a:t>
            </a:r>
            <a:r>
              <a:rPr lang="en-US"/>
              <a:t>, </a:t>
            </a:r>
          </a:p>
          <a:p>
            <a:pPr eaLnBrk="1" hangingPunct="1"/>
            <a:r>
              <a:rPr lang="en-US"/>
              <a:t>Phys. Rev. Lett. </a:t>
            </a:r>
            <a:r>
              <a:rPr lang="en-US" b="1"/>
              <a:t>107</a:t>
            </a:r>
            <a:r>
              <a:rPr lang="en-US"/>
              <a:t>, 252501 (2011) </a:t>
            </a:r>
          </a:p>
        </p:txBody>
      </p:sp>
      <p:pic>
        <p:nvPicPr>
          <p:cNvPr id="54279" name="Picture 8" descr="BLAST_logo.gif"/>
          <p:cNvPicPr>
            <a:picLocks noChangeAspect="1"/>
          </p:cNvPicPr>
          <p:nvPr/>
        </p:nvPicPr>
        <p:blipFill>
          <a:blip r:embed="rId3"/>
          <a:srcRect/>
          <a:stretch>
            <a:fillRect/>
          </a:stretch>
        </p:blipFill>
        <p:spPr bwMode="auto">
          <a:xfrm>
            <a:off x="19050" y="19050"/>
            <a:ext cx="1133475" cy="11080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Now, Reviews of Some Experiments at Other Laboratories</a:t>
            </a:r>
          </a:p>
        </p:txBody>
      </p:sp>
      <p:sp>
        <p:nvSpPr>
          <p:cNvPr id="3" name="Content Placeholder 2"/>
          <p:cNvSpPr>
            <a:spLocks noGrp="1"/>
          </p:cNvSpPr>
          <p:nvPr>
            <p:ph idx="1"/>
          </p:nvPr>
        </p:nvSpPr>
        <p:spPr/>
        <p:txBody>
          <a:bodyPr/>
          <a:lstStyle/>
          <a:p>
            <a:r>
              <a:rPr lang="en-US" sz="2400" dirty="0"/>
              <a:t>First, the HERMES experiment at DESY, led by Richard Milner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144463"/>
            <a:ext cx="9144000" cy="1143001"/>
          </a:xfrm>
        </p:spPr>
        <p:txBody>
          <a:bodyPr/>
          <a:lstStyle/>
          <a:p>
            <a:r>
              <a:rPr lang="en-US" sz="4000" b="1">
                <a:solidFill>
                  <a:srgbClr val="0000FF"/>
                </a:solidFill>
                <a:latin typeface="Charter Black" pitchFamily="-103" charset="0"/>
                <a:ea typeface="ＭＳ Ｐゴシック" pitchFamily="-103" charset="-128"/>
                <a:cs typeface="ＭＳ Ｐゴシック" pitchFamily="-103" charset="-128"/>
              </a:rPr>
              <a:t>DESY Laboratory, Hamburg, DE</a:t>
            </a:r>
          </a:p>
        </p:txBody>
      </p:sp>
      <p:pic>
        <p:nvPicPr>
          <p:cNvPr id="24579" name="Content Placeholder 6" descr="2006-00-00_DESY_Luftbild_mit_HERA_PETRA_DORIS_FLASH.jpg"/>
          <p:cNvPicPr>
            <a:picLocks noGrp="1" noChangeAspect="1" noChangeArrowheads="1"/>
          </p:cNvPicPr>
          <p:nvPr>
            <p:ph idx="1"/>
          </p:nvPr>
        </p:nvPicPr>
        <p:blipFill>
          <a:blip r:embed="rId2"/>
          <a:srcRect l="-7582" r="-7582"/>
          <a:stretch>
            <a:fillRect/>
          </a:stretch>
        </p:blipFill>
        <p:spPr>
          <a:xfrm>
            <a:off x="-300038" y="950913"/>
            <a:ext cx="9825038" cy="5403850"/>
          </a:xfrm>
        </p:spPr>
      </p:pic>
      <p:sp>
        <p:nvSpPr>
          <p:cNvPr id="24580" name="Slide Number Placeholder 5"/>
          <p:cNvSpPr>
            <a:spLocks noGrp="1" noChangeArrowheads="1"/>
          </p:cNvSpPr>
          <p:nvPr>
            <p:ph type="sldNum" sz="quarter" idx="12"/>
          </p:nvPr>
        </p:nvSpPr>
        <p:spPr bwMode="auto">
          <a:noFill/>
          <a:ln>
            <a:miter lim="800000"/>
            <a:headEnd/>
            <a:tailEnd/>
          </a:ln>
        </p:spPr>
        <p:txBody>
          <a:bodyPr/>
          <a:lstStyle/>
          <a:p>
            <a:fld id="{7C651F4F-77DC-5E4E-A4F2-2D0650297A12}" type="slidenum">
              <a:rPr lang="en-US"/>
              <a:pPr/>
              <a:t>27</a:t>
            </a:fld>
            <a:endParaRPr lang="en-US"/>
          </a:p>
        </p:txBody>
      </p:sp>
      <p:pic>
        <p:nvPicPr>
          <p:cNvPr id="24581" name="Picture 13" descr="hermeslogo.gif"/>
          <p:cNvPicPr>
            <a:picLocks noChangeAspect="1"/>
          </p:cNvPicPr>
          <p:nvPr/>
        </p:nvPicPr>
        <p:blipFill>
          <a:blip r:embed="rId3"/>
          <a:srcRect/>
          <a:stretch>
            <a:fillRect/>
          </a:stretch>
        </p:blipFill>
        <p:spPr bwMode="auto">
          <a:xfrm>
            <a:off x="4994275" y="1927225"/>
            <a:ext cx="841375" cy="544513"/>
          </a:xfrm>
          <a:prstGeom prst="rect">
            <a:avLst/>
          </a:prstGeom>
          <a:solidFill>
            <a:schemeClr val="bg1"/>
          </a:solidFill>
          <a:ln w="9525">
            <a:noFill/>
            <a:miter lim="800000"/>
            <a:headEnd/>
            <a:tailEnd/>
          </a:ln>
        </p:spPr>
      </p:pic>
      <p:pic>
        <p:nvPicPr>
          <p:cNvPr id="24582" name="Picture 7" descr="logobig_transparent.png"/>
          <p:cNvPicPr>
            <a:picLocks noChangeAspect="1"/>
          </p:cNvPicPr>
          <p:nvPr/>
        </p:nvPicPr>
        <p:blipFill>
          <a:blip r:embed="rId4"/>
          <a:srcRect/>
          <a:stretch>
            <a:fillRect/>
          </a:stretch>
        </p:blipFill>
        <p:spPr bwMode="auto">
          <a:xfrm>
            <a:off x="4362450" y="4035425"/>
            <a:ext cx="785813" cy="530225"/>
          </a:xfrm>
          <a:prstGeom prst="rect">
            <a:avLst/>
          </a:prstGeom>
          <a:solidFill>
            <a:schemeClr val="bg1"/>
          </a:solidFill>
          <a:ln w="9525">
            <a:noFill/>
            <a:miter lim="800000"/>
            <a:headEnd/>
            <a:tailEnd/>
          </a:ln>
        </p:spPr>
      </p:pic>
      <p:pic>
        <p:nvPicPr>
          <p:cNvPr id="24583" name="Picture 9" descr="zeus.gif"/>
          <p:cNvPicPr>
            <a:picLocks noChangeAspect="1"/>
          </p:cNvPicPr>
          <p:nvPr/>
        </p:nvPicPr>
        <p:blipFill>
          <a:blip r:embed="rId5"/>
          <a:srcRect/>
          <a:stretch>
            <a:fillRect/>
          </a:stretch>
        </p:blipFill>
        <p:spPr bwMode="auto">
          <a:xfrm>
            <a:off x="8037513" y="2825750"/>
            <a:ext cx="720725" cy="712788"/>
          </a:xfrm>
          <a:prstGeom prst="rect">
            <a:avLst/>
          </a:prstGeom>
          <a:noFill/>
          <a:ln w="9525">
            <a:noFill/>
            <a:miter lim="800000"/>
            <a:headEnd/>
            <a:tailEnd/>
          </a:ln>
        </p:spPr>
      </p:pic>
      <p:sp>
        <p:nvSpPr>
          <p:cNvPr id="24584" name="TextBox 1"/>
          <p:cNvSpPr txBox="1">
            <a:spLocks noChangeArrowheads="1"/>
          </p:cNvSpPr>
          <p:nvPr/>
        </p:nvSpPr>
        <p:spPr bwMode="auto">
          <a:xfrm>
            <a:off x="3832225" y="2898775"/>
            <a:ext cx="2197100" cy="368300"/>
          </a:xfrm>
          <a:prstGeom prst="rect">
            <a:avLst/>
          </a:prstGeom>
          <a:noFill/>
          <a:ln w="9525">
            <a:noFill/>
            <a:miter lim="800000"/>
            <a:headEnd/>
            <a:tailEnd/>
          </a:ln>
        </p:spPr>
        <p:txBody>
          <a:bodyPr wrap="none">
            <a:prstTxWarp prst="textNoShape">
              <a:avLst/>
            </a:prstTxWarp>
            <a:spAutoFit/>
          </a:bodyPr>
          <a:lstStyle/>
          <a:p>
            <a:pPr eaLnBrk="1" hangingPunct="1"/>
            <a:r>
              <a:rPr lang="en-US">
                <a:solidFill>
                  <a:schemeClr val="bg1"/>
                </a:solidFill>
                <a:latin typeface="Charter Black" pitchFamily="-103" charset="0"/>
              </a:rPr>
              <a:t>HERA 1992-2007</a:t>
            </a:r>
          </a:p>
        </p:txBody>
      </p:sp>
      <p:sp>
        <p:nvSpPr>
          <p:cNvPr id="24585" name="TextBox 2"/>
          <p:cNvSpPr txBox="1">
            <a:spLocks noChangeArrowheads="1"/>
          </p:cNvSpPr>
          <p:nvPr/>
        </p:nvSpPr>
        <p:spPr bwMode="auto">
          <a:xfrm>
            <a:off x="7218363" y="5183188"/>
            <a:ext cx="185737" cy="369887"/>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24586" name="Picture 6" descr="soergel_volker_c2.jpg"/>
          <p:cNvPicPr>
            <a:picLocks noChangeAspect="1"/>
          </p:cNvPicPr>
          <p:nvPr/>
        </p:nvPicPr>
        <p:blipFill>
          <a:blip r:embed="rId6"/>
          <a:srcRect/>
          <a:stretch>
            <a:fillRect/>
          </a:stretch>
        </p:blipFill>
        <p:spPr bwMode="auto">
          <a:xfrm>
            <a:off x="7786688" y="4656138"/>
            <a:ext cx="1081087" cy="1687512"/>
          </a:xfrm>
          <a:prstGeom prst="rect">
            <a:avLst/>
          </a:prstGeom>
          <a:noFill/>
          <a:ln w="9525">
            <a:noFill/>
            <a:miter lim="800000"/>
            <a:headEnd/>
            <a:tailEnd/>
          </a:ln>
        </p:spPr>
      </p:pic>
      <p:pic>
        <p:nvPicPr>
          <p:cNvPr id="24587" name="Picture 1" descr="Voss.jpeg"/>
          <p:cNvPicPr>
            <a:picLocks noChangeAspect="1"/>
          </p:cNvPicPr>
          <p:nvPr/>
        </p:nvPicPr>
        <p:blipFill>
          <a:blip r:embed="rId7"/>
          <a:srcRect/>
          <a:stretch>
            <a:fillRect/>
          </a:stretch>
        </p:blipFill>
        <p:spPr bwMode="auto">
          <a:xfrm>
            <a:off x="344488" y="5022850"/>
            <a:ext cx="860425" cy="1316038"/>
          </a:xfrm>
          <a:prstGeom prst="rect">
            <a:avLst/>
          </a:prstGeom>
          <a:noFill/>
          <a:ln w="9525">
            <a:noFill/>
            <a:miter lim="800000"/>
            <a:headEnd/>
            <a:tailEnd/>
          </a:ln>
        </p:spPr>
      </p:pic>
      <p:sp>
        <p:nvSpPr>
          <p:cNvPr id="24588" name="TextBox 2"/>
          <p:cNvSpPr txBox="1">
            <a:spLocks noChangeArrowheads="1"/>
          </p:cNvSpPr>
          <p:nvPr/>
        </p:nvSpPr>
        <p:spPr bwMode="auto">
          <a:xfrm>
            <a:off x="1235075" y="6007100"/>
            <a:ext cx="890588" cy="369888"/>
          </a:xfrm>
          <a:prstGeom prst="rect">
            <a:avLst/>
          </a:prstGeom>
          <a:noFill/>
          <a:ln w="9525">
            <a:noFill/>
            <a:miter lim="800000"/>
            <a:headEnd/>
            <a:tailEnd/>
          </a:ln>
        </p:spPr>
        <p:txBody>
          <a:bodyPr wrap="none">
            <a:prstTxWarp prst="textNoShape">
              <a:avLst/>
            </a:prstTxWarp>
            <a:spAutoFit/>
          </a:bodyPr>
          <a:lstStyle/>
          <a:p>
            <a:pPr eaLnBrk="1" hangingPunct="1"/>
            <a:r>
              <a:rPr lang="en-US" b="1">
                <a:solidFill>
                  <a:schemeClr val="bg1"/>
                </a:solidFill>
              </a:rPr>
              <a:t>G. Voss</a:t>
            </a:r>
          </a:p>
        </p:txBody>
      </p:sp>
      <p:sp>
        <p:nvSpPr>
          <p:cNvPr id="24589" name="TextBox 6"/>
          <p:cNvSpPr txBox="1">
            <a:spLocks noChangeArrowheads="1"/>
          </p:cNvSpPr>
          <p:nvPr/>
        </p:nvSpPr>
        <p:spPr bwMode="auto">
          <a:xfrm>
            <a:off x="6761163" y="5553075"/>
            <a:ext cx="1149350" cy="646113"/>
          </a:xfrm>
          <a:prstGeom prst="rect">
            <a:avLst/>
          </a:prstGeom>
          <a:noFill/>
          <a:ln w="9525">
            <a:noFill/>
            <a:miter lim="800000"/>
            <a:headEnd/>
            <a:tailEnd/>
          </a:ln>
        </p:spPr>
        <p:txBody>
          <a:bodyPr wrap="none">
            <a:prstTxWarp prst="textNoShape">
              <a:avLst/>
            </a:prstTxWarp>
            <a:spAutoFit/>
          </a:bodyPr>
          <a:lstStyle/>
          <a:p>
            <a:pPr eaLnBrk="1" hangingPunct="1"/>
            <a:r>
              <a:rPr lang="en-US" b="1">
                <a:solidFill>
                  <a:schemeClr val="bg1"/>
                </a:solidFill>
              </a:rPr>
              <a:t>V. Soergel</a:t>
            </a:r>
          </a:p>
          <a:p>
            <a:pPr eaLnBrk="1" hangingPunct="1"/>
            <a:r>
              <a:rPr lang="en-US" b="1">
                <a:solidFill>
                  <a:schemeClr val="bg1"/>
                </a:solidFill>
              </a:rPr>
              <a:t>B. Wiik</a:t>
            </a:r>
          </a:p>
        </p:txBody>
      </p:sp>
      <p:pic>
        <p:nvPicPr>
          <p:cNvPr id="24590" name="Picture 1" descr="Wagner.jpeg"/>
          <p:cNvPicPr>
            <a:picLocks noChangeAspect="1"/>
          </p:cNvPicPr>
          <p:nvPr/>
        </p:nvPicPr>
        <p:blipFill>
          <a:blip r:embed="rId8"/>
          <a:srcRect/>
          <a:stretch>
            <a:fillRect/>
          </a:stretch>
        </p:blipFill>
        <p:spPr bwMode="auto">
          <a:xfrm>
            <a:off x="7972425" y="925513"/>
            <a:ext cx="900113" cy="1257300"/>
          </a:xfrm>
          <a:prstGeom prst="rect">
            <a:avLst/>
          </a:prstGeom>
          <a:noFill/>
          <a:ln w="9525">
            <a:noFill/>
            <a:miter lim="800000"/>
            <a:headEnd/>
            <a:tailEnd/>
          </a:ln>
        </p:spPr>
      </p:pic>
      <p:sp>
        <p:nvSpPr>
          <p:cNvPr id="24591" name="TextBox 2"/>
          <p:cNvSpPr txBox="1">
            <a:spLocks noChangeArrowheads="1"/>
          </p:cNvSpPr>
          <p:nvPr/>
        </p:nvSpPr>
        <p:spPr bwMode="auto">
          <a:xfrm>
            <a:off x="7718425" y="2170113"/>
            <a:ext cx="1193800" cy="369887"/>
          </a:xfrm>
          <a:prstGeom prst="rect">
            <a:avLst/>
          </a:prstGeom>
          <a:noFill/>
          <a:ln w="9525">
            <a:noFill/>
            <a:miter lim="800000"/>
            <a:headEnd/>
            <a:tailEnd/>
          </a:ln>
        </p:spPr>
        <p:txBody>
          <a:bodyPr wrap="none">
            <a:prstTxWarp prst="textNoShape">
              <a:avLst/>
            </a:prstTxWarp>
            <a:spAutoFit/>
          </a:bodyPr>
          <a:lstStyle/>
          <a:p>
            <a:pPr eaLnBrk="1" hangingPunct="1"/>
            <a:r>
              <a:rPr lang="en-US" b="1">
                <a:solidFill>
                  <a:schemeClr val="bg1"/>
                </a:solidFill>
              </a:rPr>
              <a:t>A. Wagner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0325" y="3332163"/>
            <a:ext cx="3367088" cy="2287587"/>
          </a:xfrm>
        </p:spPr>
        <p:txBody>
          <a:bodyPr/>
          <a:lstStyle/>
          <a:p>
            <a:r>
              <a:rPr lang="en-US" sz="2800" b="1">
                <a:solidFill>
                  <a:srgbClr val="0000FF"/>
                </a:solidFill>
                <a:latin typeface="Charter Black" pitchFamily="-103" charset="0"/>
                <a:ea typeface="ＭＳ Ｐゴシック" pitchFamily="-103" charset="-128"/>
                <a:cs typeface="ＭＳ Ｐゴシック" pitchFamily="-103" charset="-128"/>
              </a:rPr>
              <a:t>Polarized e-/e+</a:t>
            </a:r>
            <a:br>
              <a:rPr lang="en-US" sz="2800" b="1">
                <a:solidFill>
                  <a:srgbClr val="0000FF"/>
                </a:solidFill>
                <a:latin typeface="Charter Black" pitchFamily="-103" charset="0"/>
                <a:ea typeface="ＭＳ Ｐゴシック" pitchFamily="-103" charset="-128"/>
                <a:cs typeface="ＭＳ Ｐゴシック" pitchFamily="-103" charset="-128"/>
              </a:rPr>
            </a:br>
            <a:r>
              <a:rPr lang="en-US" sz="2800" b="1">
                <a:solidFill>
                  <a:srgbClr val="0000FF"/>
                </a:solidFill>
                <a:latin typeface="Charter Black" pitchFamily="-103" charset="0"/>
                <a:ea typeface="ＭＳ Ｐゴシック" pitchFamily="-103" charset="-128"/>
                <a:cs typeface="ＭＳ Ｐゴシック" pitchFamily="-103" charset="-128"/>
              </a:rPr>
              <a:t> Beam in HERA</a:t>
            </a:r>
          </a:p>
        </p:txBody>
      </p:sp>
      <p:sp>
        <p:nvSpPr>
          <p:cNvPr id="25603" name="Slide Number Placeholder 5"/>
          <p:cNvSpPr>
            <a:spLocks noGrp="1" noChangeArrowheads="1"/>
          </p:cNvSpPr>
          <p:nvPr>
            <p:ph type="sldNum" sz="quarter" idx="12"/>
          </p:nvPr>
        </p:nvSpPr>
        <p:spPr bwMode="auto">
          <a:noFill/>
          <a:ln>
            <a:miter lim="800000"/>
            <a:headEnd/>
            <a:tailEnd/>
          </a:ln>
        </p:spPr>
        <p:txBody>
          <a:bodyPr/>
          <a:lstStyle/>
          <a:p>
            <a:fld id="{3C1FE4A0-E032-BF49-BC33-AF7CCC2B5109}" type="slidenum">
              <a:rPr lang="en-US"/>
              <a:pPr/>
              <a:t>28</a:t>
            </a:fld>
            <a:endParaRPr lang="en-US"/>
          </a:p>
        </p:txBody>
      </p:sp>
      <p:sp>
        <p:nvSpPr>
          <p:cNvPr id="25604" name="TextBox 1"/>
          <p:cNvSpPr txBox="1">
            <a:spLocks noChangeArrowheads="1"/>
          </p:cNvSpPr>
          <p:nvPr/>
        </p:nvSpPr>
        <p:spPr bwMode="auto">
          <a:xfrm>
            <a:off x="1390650" y="63500"/>
            <a:ext cx="6346825" cy="708025"/>
          </a:xfrm>
          <a:prstGeom prst="rect">
            <a:avLst/>
          </a:prstGeom>
          <a:noFill/>
          <a:ln w="9525">
            <a:noFill/>
            <a:miter lim="800000"/>
            <a:headEnd/>
            <a:tailEnd/>
          </a:ln>
        </p:spPr>
        <p:txBody>
          <a:bodyPr wrap="none">
            <a:prstTxWarp prst="textNoShape">
              <a:avLst/>
            </a:prstTxWarp>
            <a:spAutoFit/>
          </a:bodyPr>
          <a:lstStyle/>
          <a:p>
            <a:pPr eaLnBrk="1" hangingPunct="1"/>
            <a:r>
              <a:rPr lang="en-US" sz="4000" b="1">
                <a:solidFill>
                  <a:srgbClr val="0000FF"/>
                </a:solidFill>
                <a:latin typeface="Charter Black" pitchFamily="-103" charset="0"/>
              </a:rPr>
              <a:t>Realization of HERMES</a:t>
            </a:r>
          </a:p>
        </p:txBody>
      </p:sp>
      <p:sp>
        <p:nvSpPr>
          <p:cNvPr id="3" name="TextBox 2"/>
          <p:cNvSpPr txBox="1"/>
          <p:nvPr/>
        </p:nvSpPr>
        <p:spPr>
          <a:xfrm>
            <a:off x="125413" y="819150"/>
            <a:ext cx="8482012" cy="2862263"/>
          </a:xfrm>
          <a:prstGeom prst="rect">
            <a:avLst/>
          </a:prstGeom>
          <a:noFill/>
        </p:spPr>
        <p:txBody>
          <a:bodyPr wrap="none">
            <a:spAutoFit/>
          </a:bodyPr>
          <a:lstStyle/>
          <a:p>
            <a:pPr marL="285750" indent="-285750" eaLnBrk="1" hangingPunct="1">
              <a:buFont typeface="Arial"/>
              <a:buChar char="•"/>
              <a:defRPr/>
            </a:pPr>
            <a:r>
              <a:rPr lang="en-US" dirty="0">
                <a:latin typeface="Calibri" charset="0"/>
                <a:ea typeface="ＭＳ Ｐゴシック" charset="0"/>
                <a:cs typeface="ＭＳ Ｐゴシック" charset="0"/>
              </a:rPr>
              <a:t>January 2, 1990: HERMES proposal submitted to DESY </a:t>
            </a:r>
          </a:p>
          <a:p>
            <a:pPr marL="285750" indent="-285750" eaLnBrk="1" hangingPunct="1">
              <a:buFont typeface="Arial"/>
              <a:buChar char="•"/>
              <a:defRPr/>
            </a:pPr>
            <a:r>
              <a:rPr lang="en-US" dirty="0">
                <a:latin typeface="Calibri" charset="0"/>
                <a:ea typeface="ＭＳ Ｐゴシック" charset="0"/>
                <a:cs typeface="ＭＳ Ｐゴシック" charset="0"/>
              </a:rPr>
              <a:t>October 1990: HERMES conditionally approved upon demonstration of &gt;50% electron </a:t>
            </a:r>
          </a:p>
          <a:p>
            <a:pPr eaLnBrk="1" hangingPunct="1">
              <a:defRPr/>
            </a:pPr>
            <a:r>
              <a:rPr lang="en-US" dirty="0">
                <a:latin typeface="Calibri" charset="0"/>
                <a:ea typeface="ＭＳ Ｐゴシック" charset="0"/>
                <a:cs typeface="ＭＳ Ｐゴシック" charset="0"/>
              </a:rPr>
              <a:t>      polarization in HERA (achieved in August 1992)</a:t>
            </a:r>
          </a:p>
          <a:p>
            <a:pPr marL="285750" indent="-285750" eaLnBrk="1" hangingPunct="1">
              <a:buFont typeface="Arial"/>
              <a:buChar char="•"/>
              <a:defRPr/>
            </a:pPr>
            <a:r>
              <a:rPr lang="en-US" dirty="0">
                <a:latin typeface="Calibri" charset="0"/>
                <a:ea typeface="ＭＳ Ｐゴシック" charset="0"/>
                <a:cs typeface="ＭＳ Ｐゴシック" charset="0"/>
              </a:rPr>
              <a:t>October 2, 1992: HERMES officially approved</a:t>
            </a:r>
          </a:p>
          <a:p>
            <a:pPr marL="285750" indent="-285750" eaLnBrk="1" hangingPunct="1">
              <a:buFont typeface="Arial"/>
              <a:buChar char="•"/>
              <a:defRPr/>
            </a:pPr>
            <a:r>
              <a:rPr lang="en-US" dirty="0">
                <a:latin typeface="Calibri" charset="0"/>
                <a:ea typeface="ＭＳ Ｐゴシック" charset="0"/>
                <a:cs typeface="ＭＳ Ｐゴシック" charset="0"/>
              </a:rPr>
              <a:t>Summer 1994: Full test experiment installed in E. Hall and successfully operated</a:t>
            </a:r>
          </a:p>
          <a:p>
            <a:pPr marL="285750" indent="-285750" eaLnBrk="1" hangingPunct="1">
              <a:buFont typeface="Arial"/>
              <a:buChar char="•"/>
              <a:defRPr/>
            </a:pPr>
            <a:r>
              <a:rPr lang="en-US" dirty="0">
                <a:latin typeface="Calibri" charset="0"/>
                <a:ea typeface="ＭＳ Ｐゴシック" charset="0"/>
                <a:cs typeface="ＭＳ Ｐゴシック" charset="0"/>
              </a:rPr>
              <a:t>October 17, 1994: Beginning of HERMES detector installation</a:t>
            </a:r>
          </a:p>
          <a:p>
            <a:pPr marL="285750" indent="-285750" eaLnBrk="1" hangingPunct="1">
              <a:buFont typeface="Arial"/>
              <a:buChar char="•"/>
              <a:defRPr/>
            </a:pPr>
            <a:r>
              <a:rPr lang="en-US" dirty="0">
                <a:latin typeface="Calibri" charset="0"/>
                <a:ea typeface="ＭＳ Ｐゴシック" charset="0"/>
                <a:cs typeface="ＭＳ Ｐゴシック" charset="0"/>
              </a:rPr>
              <a:t>February 1995: HERMES detector </a:t>
            </a:r>
          </a:p>
          <a:p>
            <a:pPr eaLnBrk="1" hangingPunct="1">
              <a:defRPr/>
            </a:pPr>
            <a:r>
              <a:rPr lang="en-US" dirty="0">
                <a:latin typeface="Calibri" charset="0"/>
                <a:ea typeface="ＭＳ Ｐゴシック" charset="0"/>
                <a:cs typeface="ＭＳ Ｐゴシック" charset="0"/>
              </a:rPr>
              <a:t>      rolled in</a:t>
            </a:r>
          </a:p>
          <a:p>
            <a:pPr marL="285750" indent="-285750" eaLnBrk="1" hangingPunct="1">
              <a:buFont typeface="Arial"/>
              <a:buChar char="•"/>
              <a:defRPr/>
            </a:pPr>
            <a:r>
              <a:rPr lang="en-US" dirty="0">
                <a:latin typeface="Calibri" charset="0"/>
                <a:ea typeface="ＭＳ Ｐゴシック" charset="0"/>
                <a:cs typeface="ＭＳ Ｐゴシック" charset="0"/>
              </a:rPr>
              <a:t>August 1995: HERMES data taking</a:t>
            </a:r>
          </a:p>
          <a:p>
            <a:pPr eaLnBrk="1" hangingPunct="1">
              <a:defRPr/>
            </a:pPr>
            <a:r>
              <a:rPr lang="en-US" dirty="0">
                <a:latin typeface="Calibri" charset="0"/>
                <a:ea typeface="ＭＳ Ｐゴシック" charset="0"/>
                <a:cs typeface="ＭＳ Ｐゴシック" charset="0"/>
              </a:rPr>
              <a:t>     on polarized </a:t>
            </a:r>
            <a:r>
              <a:rPr lang="en-US" baseline="30000" dirty="0">
                <a:latin typeface="Calibri" charset="0"/>
                <a:ea typeface="ＭＳ Ｐゴシック" charset="0"/>
                <a:cs typeface="ＭＳ Ｐゴシック" charset="0"/>
              </a:rPr>
              <a:t>3</a:t>
            </a:r>
            <a:r>
              <a:rPr lang="en-US" dirty="0">
                <a:latin typeface="Calibri" charset="0"/>
                <a:ea typeface="ＭＳ Ｐゴシック" charset="0"/>
                <a:cs typeface="ＭＳ Ｐゴシック" charset="0"/>
              </a:rPr>
              <a:t>He begins</a:t>
            </a:r>
          </a:p>
        </p:txBody>
      </p:sp>
      <p:sp>
        <p:nvSpPr>
          <p:cNvPr id="25606" name="TextBox 1"/>
          <p:cNvSpPr txBox="1">
            <a:spLocks noChangeArrowheads="1"/>
          </p:cNvSpPr>
          <p:nvPr/>
        </p:nvSpPr>
        <p:spPr bwMode="auto">
          <a:xfrm>
            <a:off x="5780088" y="4249738"/>
            <a:ext cx="185737" cy="369887"/>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25607" name="Picture 6" descr="HERApol.pdf"/>
          <p:cNvPicPr>
            <a:picLocks noChangeAspect="1"/>
          </p:cNvPicPr>
          <p:nvPr/>
        </p:nvPicPr>
        <p:blipFill>
          <a:blip r:embed="rId2"/>
          <a:srcRect/>
          <a:stretch>
            <a:fillRect/>
          </a:stretch>
        </p:blipFill>
        <p:spPr bwMode="auto">
          <a:xfrm>
            <a:off x="3846513" y="2635250"/>
            <a:ext cx="5297487" cy="42227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b="1">
                <a:solidFill>
                  <a:srgbClr val="0000FF"/>
                </a:solidFill>
                <a:latin typeface="Charter Black" pitchFamily="-103" charset="0"/>
                <a:ea typeface="ＭＳ Ｐゴシック" pitchFamily="-103" charset="-128"/>
                <a:cs typeface="ＭＳ Ｐゴシック" pitchFamily="-103" charset="-128"/>
              </a:rPr>
              <a:t>HERMES Spectrometer</a:t>
            </a:r>
          </a:p>
        </p:txBody>
      </p:sp>
      <p:sp>
        <p:nvSpPr>
          <p:cNvPr id="27651" name="Slide Number Placeholder 5"/>
          <p:cNvSpPr>
            <a:spLocks noGrp="1" noChangeArrowheads="1"/>
          </p:cNvSpPr>
          <p:nvPr>
            <p:ph type="sldNum" sz="quarter" idx="12"/>
          </p:nvPr>
        </p:nvSpPr>
        <p:spPr bwMode="auto">
          <a:noFill/>
          <a:ln>
            <a:miter lim="800000"/>
            <a:headEnd/>
            <a:tailEnd/>
          </a:ln>
        </p:spPr>
        <p:txBody>
          <a:bodyPr/>
          <a:lstStyle/>
          <a:p>
            <a:fld id="{29052DDD-10DD-864E-AE0D-E0DAED9783EA}" type="slidenum">
              <a:rPr lang="en-US"/>
              <a:pPr/>
              <a:t>29</a:t>
            </a:fld>
            <a:endParaRPr lang="en-US"/>
          </a:p>
        </p:txBody>
      </p:sp>
      <p:sp>
        <p:nvSpPr>
          <p:cNvPr id="27652" name="TextBox 2"/>
          <p:cNvSpPr txBox="1">
            <a:spLocks noChangeArrowheads="1"/>
          </p:cNvSpPr>
          <p:nvPr/>
        </p:nvSpPr>
        <p:spPr bwMode="auto">
          <a:xfrm>
            <a:off x="1830388" y="2589213"/>
            <a:ext cx="185737" cy="369887"/>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27653" name="Picture 6" descr="Screen Shot 2020-04-16 at 8.21.01 PM.png"/>
          <p:cNvPicPr>
            <a:picLocks noChangeAspect="1"/>
          </p:cNvPicPr>
          <p:nvPr/>
        </p:nvPicPr>
        <p:blipFill>
          <a:blip r:embed="rId2"/>
          <a:srcRect/>
          <a:stretch>
            <a:fillRect/>
          </a:stretch>
        </p:blipFill>
        <p:spPr bwMode="auto">
          <a:xfrm>
            <a:off x="0" y="1335088"/>
            <a:ext cx="9144000" cy="496093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2800">
                <a:ea typeface="ＭＳ Ｐゴシック" charset="-128"/>
                <a:cs typeface="ＭＳ Ｐゴシック" charset="-128"/>
              </a:rPr>
              <a:t>The Hadronic Physics Group at MIT  </a:t>
            </a:r>
          </a:p>
        </p:txBody>
      </p:sp>
      <p:sp>
        <p:nvSpPr>
          <p:cNvPr id="19459" name="Rectangle 3"/>
          <p:cNvSpPr>
            <a:spLocks noGrp="1" noChangeArrowheads="1"/>
          </p:cNvSpPr>
          <p:nvPr>
            <p:ph type="body" idx="1"/>
          </p:nvPr>
        </p:nvSpPr>
        <p:spPr/>
        <p:txBody>
          <a:bodyPr/>
          <a:lstStyle/>
          <a:p>
            <a:pPr eaLnBrk="1" hangingPunct="1">
              <a:lnSpc>
                <a:spcPct val="80000"/>
              </a:lnSpc>
            </a:pPr>
            <a:r>
              <a:rPr lang="en-US" sz="2400" dirty="0">
                <a:ea typeface="ＭＳ Ｐゴシック" charset="-128"/>
                <a:cs typeface="ＭＳ Ｐゴシック" charset="-128"/>
              </a:rPr>
              <a:t>Common interests in the study of nuclear and particle physics.</a:t>
            </a:r>
          </a:p>
          <a:p>
            <a:pPr eaLnBrk="1" hangingPunct="1">
              <a:lnSpc>
                <a:spcPct val="80000"/>
              </a:lnSpc>
            </a:pPr>
            <a:endParaRPr lang="en-US" sz="2400" dirty="0">
              <a:ea typeface="ＭＳ Ｐゴシック" charset="-128"/>
              <a:cs typeface="ＭＳ Ｐゴシック" charset="-128"/>
            </a:endParaRPr>
          </a:p>
          <a:p>
            <a:pPr eaLnBrk="1" hangingPunct="1">
              <a:lnSpc>
                <a:spcPct val="80000"/>
              </a:lnSpc>
            </a:pPr>
            <a:r>
              <a:rPr lang="en-US" sz="2400" dirty="0">
                <a:ea typeface="ＭＳ Ｐゴシック" charset="-128"/>
                <a:cs typeface="ＭＳ Ｐゴシック" charset="-128"/>
              </a:rPr>
              <a:t>Collaborative in approach, sharing resources to be most effective in leadership roles in important experiments.</a:t>
            </a:r>
          </a:p>
          <a:p>
            <a:pPr eaLnBrk="1" hangingPunct="1">
              <a:lnSpc>
                <a:spcPct val="80000"/>
              </a:lnSpc>
            </a:pPr>
            <a:endParaRPr lang="en-US" sz="2400" dirty="0">
              <a:ea typeface="ＭＳ Ｐゴシック" charset="-128"/>
              <a:cs typeface="ＭＳ Ｐゴシック" charset="-128"/>
            </a:endParaRPr>
          </a:p>
          <a:p>
            <a:pPr eaLnBrk="1" hangingPunct="1">
              <a:lnSpc>
                <a:spcPct val="80000"/>
              </a:lnSpc>
            </a:pPr>
            <a:r>
              <a:rPr lang="en-US" sz="2400" dirty="0">
                <a:ea typeface="ＭＳ Ｐゴシック" charset="-128"/>
                <a:cs typeface="ＭＳ Ｐゴシック" charset="-128"/>
              </a:rPr>
              <a:t>Major efforts over the years at MIT/Bates, BNL, </a:t>
            </a:r>
            <a:r>
              <a:rPr lang="en-US" sz="2400" dirty="0" err="1">
                <a:ea typeface="ＭＳ Ｐゴシック" charset="-128"/>
                <a:cs typeface="ＭＳ Ｐゴシック" charset="-128"/>
              </a:rPr>
              <a:t>JLab</a:t>
            </a:r>
            <a:r>
              <a:rPr lang="en-US" sz="2400" dirty="0">
                <a:ea typeface="ＭＳ Ｐゴシック" charset="-128"/>
                <a:cs typeface="ＭＳ Ｐゴシック" charset="-128"/>
              </a:rPr>
              <a:t>, DESY, CERN, LAMPF, PSI, TRIUMF, Mainz, FRIB, ORNL.  </a:t>
            </a:r>
          </a:p>
          <a:p>
            <a:pPr eaLnBrk="1" hangingPunct="1">
              <a:lnSpc>
                <a:spcPct val="80000"/>
              </a:lnSpc>
            </a:pPr>
            <a:endParaRPr lang="en-US" sz="2400" dirty="0">
              <a:ea typeface="ＭＳ Ｐゴシック" charset="-128"/>
              <a:cs typeface="ＭＳ Ｐゴシック" charset="-128"/>
            </a:endParaRPr>
          </a:p>
          <a:p>
            <a:pPr eaLnBrk="1" hangingPunct="1">
              <a:lnSpc>
                <a:spcPct val="80000"/>
              </a:lnSpc>
            </a:pPr>
            <a:r>
              <a:rPr lang="en-US" sz="2400" dirty="0">
                <a:ea typeface="ＭＳ Ｐゴシック" charset="-128"/>
                <a:cs typeface="ＭＳ Ｐゴシック" charset="-128"/>
              </a:rPr>
              <a:t>We are very proud to have trained many of the leaders in our field and in other fields.</a:t>
            </a:r>
          </a:p>
          <a:p>
            <a:pPr eaLnBrk="1" hangingPunct="1">
              <a:lnSpc>
                <a:spcPct val="80000"/>
              </a:lnSpc>
            </a:pPr>
            <a:endParaRPr lang="en-US" sz="1800" dirty="0">
              <a:ea typeface="ＭＳ Ｐゴシック" charset="-128"/>
              <a:cs typeface="ＭＳ Ｐゴシック" charset="-128"/>
            </a:endParaRPr>
          </a:p>
          <a:p>
            <a:pPr eaLnBrk="1" hangingPunct="1">
              <a:lnSpc>
                <a:spcPct val="80000"/>
              </a:lnSpc>
              <a:buNone/>
            </a:pPr>
            <a:endParaRPr lang="en-US" sz="1800" dirty="0">
              <a:ea typeface="ＭＳ Ｐゴシック" charset="-128"/>
              <a:cs typeface="ＭＳ Ｐゴシック" charset="-128"/>
            </a:endParaRPr>
          </a:p>
        </p:txBody>
      </p:sp>
      <p:sp>
        <p:nvSpPr>
          <p:cNvPr id="19460" name="Slide Number Placeholder 1"/>
          <p:cNvSpPr>
            <a:spLocks noGrp="1"/>
          </p:cNvSpPr>
          <p:nvPr>
            <p:ph type="sldNum" sz="quarter" idx="12"/>
          </p:nvPr>
        </p:nvSpPr>
        <p:spPr>
          <a:noFill/>
        </p:spPr>
        <p:txBody>
          <a:bodyPr/>
          <a:lstStyle/>
          <a:p>
            <a:fld id="{14E9E3F6-EECE-DC4F-960D-5D4DF8843971}" type="slidenum">
              <a:rPr lang="en-US">
                <a:latin typeface="Times New Roman" charset="0"/>
                <a:ea typeface="ＭＳ Ｐゴシック" charset="-128"/>
                <a:cs typeface="ＭＳ Ｐゴシック" charset="-128"/>
              </a:rPr>
              <a:pPr/>
              <a:t>3</a:t>
            </a:fld>
            <a:endParaRPr lang="en-US">
              <a:latin typeface="Times New Roman" charset="0"/>
              <a:ea typeface="ＭＳ Ｐゴシック" charset="-128"/>
              <a:cs typeface="ＭＳ Ｐゴシック"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b="1">
                <a:solidFill>
                  <a:srgbClr val="0000FF"/>
                </a:solidFill>
                <a:latin typeface="Charter Black" pitchFamily="-103" charset="0"/>
                <a:ea typeface="ＭＳ Ｐゴシック" pitchFamily="-103" charset="-128"/>
                <a:cs typeface="ＭＳ Ｐゴシック" pitchFamily="-103" charset="-128"/>
              </a:rPr>
              <a:t>HERMES Scientific Output</a:t>
            </a:r>
          </a:p>
        </p:txBody>
      </p:sp>
      <p:sp>
        <p:nvSpPr>
          <p:cNvPr id="28674" name="Content Placeholder 2"/>
          <p:cNvSpPr>
            <a:spLocks noGrp="1"/>
          </p:cNvSpPr>
          <p:nvPr>
            <p:ph idx="1"/>
          </p:nvPr>
        </p:nvSpPr>
        <p:spPr>
          <a:xfrm>
            <a:off x="457200" y="1304925"/>
            <a:ext cx="8229600" cy="4686300"/>
          </a:xfrm>
        </p:spPr>
        <p:txBody>
          <a:bodyPr/>
          <a:lstStyle/>
          <a:p>
            <a:pPr>
              <a:buFont typeface="Arial" charset="0"/>
              <a:buChar char="•"/>
              <a:defRPr/>
            </a:pPr>
            <a:r>
              <a:rPr lang="en-US" b="1" dirty="0"/>
              <a:t>Run I: 1995-2000</a:t>
            </a:r>
          </a:p>
          <a:p>
            <a:pPr marL="0" indent="0">
              <a:buFont typeface="Arial" charset="0"/>
              <a:buNone/>
              <a:defRPr/>
            </a:pPr>
            <a:r>
              <a:rPr lang="en-US" dirty="0"/>
              <a:t>	Long. pol. targets of </a:t>
            </a:r>
            <a:r>
              <a:rPr lang="en-US" baseline="30000" dirty="0"/>
              <a:t>3</a:t>
            </a:r>
            <a:r>
              <a:rPr lang="en-US" dirty="0"/>
              <a:t>He, </a:t>
            </a:r>
            <a:r>
              <a:rPr lang="en-US" baseline="30000" dirty="0"/>
              <a:t>1</a:t>
            </a:r>
            <a:r>
              <a:rPr lang="en-US" dirty="0"/>
              <a:t>H and </a:t>
            </a:r>
            <a:r>
              <a:rPr lang="en-US" baseline="30000" dirty="0"/>
              <a:t>2</a:t>
            </a:r>
            <a:r>
              <a:rPr lang="en-US" dirty="0"/>
              <a:t>H</a:t>
            </a:r>
          </a:p>
          <a:p>
            <a:pPr marL="0" indent="0">
              <a:buFont typeface="Arial" charset="0"/>
              <a:buNone/>
              <a:defRPr/>
            </a:pPr>
            <a:r>
              <a:rPr lang="en-US" dirty="0"/>
              <a:t>	DIS and SIDIS</a:t>
            </a:r>
          </a:p>
          <a:p>
            <a:pPr>
              <a:buFont typeface="Arial" charset="0"/>
              <a:buChar char="•"/>
              <a:defRPr/>
            </a:pPr>
            <a:r>
              <a:rPr lang="en-US" b="1" dirty="0"/>
              <a:t>Run </a:t>
            </a:r>
            <a:r>
              <a:rPr lang="en-US" b="1" dirty="0" err="1"/>
              <a:t>IIa</a:t>
            </a:r>
            <a:r>
              <a:rPr lang="en-US" b="1" dirty="0"/>
              <a:t>: 2002-2005</a:t>
            </a:r>
          </a:p>
          <a:p>
            <a:pPr marL="0" indent="0">
              <a:buFont typeface="Arial" charset="0"/>
              <a:buNone/>
              <a:defRPr/>
            </a:pPr>
            <a:r>
              <a:rPr lang="en-US" dirty="0"/>
              <a:t>	Trans. pol. targets of </a:t>
            </a:r>
            <a:r>
              <a:rPr lang="en-US" baseline="30000" dirty="0"/>
              <a:t>1</a:t>
            </a:r>
            <a:r>
              <a:rPr lang="en-US" dirty="0"/>
              <a:t>H and </a:t>
            </a:r>
            <a:r>
              <a:rPr lang="en-US" baseline="30000" dirty="0"/>
              <a:t>2</a:t>
            </a:r>
            <a:r>
              <a:rPr lang="en-US" dirty="0"/>
              <a:t>H</a:t>
            </a:r>
          </a:p>
          <a:p>
            <a:pPr marL="0" indent="0">
              <a:buFont typeface="Arial" charset="0"/>
              <a:buNone/>
              <a:defRPr/>
            </a:pPr>
            <a:r>
              <a:rPr lang="en-US" dirty="0"/>
              <a:t>	</a:t>
            </a:r>
            <a:r>
              <a:rPr lang="en-US" dirty="0" err="1"/>
              <a:t>Transversity</a:t>
            </a:r>
            <a:r>
              <a:rPr lang="en-US" dirty="0"/>
              <a:t> and TMDs</a:t>
            </a:r>
          </a:p>
          <a:p>
            <a:pPr>
              <a:buFont typeface="Arial" charset="0"/>
              <a:buChar char="•"/>
              <a:defRPr/>
            </a:pPr>
            <a:r>
              <a:rPr lang="en-US" b="1" dirty="0"/>
              <a:t>Run </a:t>
            </a:r>
            <a:r>
              <a:rPr lang="en-US" b="1" dirty="0" err="1"/>
              <a:t>IIb</a:t>
            </a:r>
            <a:r>
              <a:rPr lang="en-US" b="1" dirty="0"/>
              <a:t>: 2005-2007</a:t>
            </a:r>
          </a:p>
          <a:p>
            <a:pPr marL="0" indent="0">
              <a:buFont typeface="Arial" charset="0"/>
              <a:buNone/>
              <a:defRPr/>
            </a:pPr>
            <a:r>
              <a:rPr lang="en-US" dirty="0"/>
              <a:t>	Recoil detector  - GPDs</a:t>
            </a:r>
          </a:p>
        </p:txBody>
      </p:sp>
      <p:sp>
        <p:nvSpPr>
          <p:cNvPr id="30724" name="Slide Number Placeholder 5"/>
          <p:cNvSpPr>
            <a:spLocks noGrp="1" noChangeArrowheads="1"/>
          </p:cNvSpPr>
          <p:nvPr>
            <p:ph type="sldNum" sz="quarter" idx="12"/>
          </p:nvPr>
        </p:nvSpPr>
        <p:spPr bwMode="auto">
          <a:noFill/>
          <a:ln>
            <a:miter lim="800000"/>
            <a:headEnd/>
            <a:tailEnd/>
          </a:ln>
        </p:spPr>
        <p:txBody>
          <a:bodyPr/>
          <a:lstStyle/>
          <a:p>
            <a:fld id="{35529905-7638-824E-9C72-2293BF745367}" type="slidenum">
              <a:rPr lang="en-US"/>
              <a:pPr/>
              <a:t>30</a:t>
            </a:fld>
            <a:endParaRPr lang="en-US"/>
          </a:p>
        </p:txBody>
      </p:sp>
      <p:sp>
        <p:nvSpPr>
          <p:cNvPr id="30725" name="TextBox 1"/>
          <p:cNvSpPr txBox="1">
            <a:spLocks noChangeArrowheads="1"/>
          </p:cNvSpPr>
          <p:nvPr/>
        </p:nvSpPr>
        <p:spPr bwMode="auto">
          <a:xfrm>
            <a:off x="5626100" y="4887913"/>
            <a:ext cx="3479800" cy="954087"/>
          </a:xfrm>
          <a:prstGeom prst="rect">
            <a:avLst/>
          </a:prstGeom>
          <a:noFill/>
          <a:ln w="9525">
            <a:noFill/>
            <a:miter lim="800000"/>
            <a:headEnd/>
            <a:tailEnd/>
          </a:ln>
        </p:spPr>
        <p:txBody>
          <a:bodyPr wrap="none">
            <a:prstTxWarp prst="textNoShape">
              <a:avLst/>
            </a:prstTxWarp>
            <a:spAutoFit/>
          </a:bodyPr>
          <a:lstStyle/>
          <a:p>
            <a:pPr marL="457200" indent="-457200" eaLnBrk="1" hangingPunct="1">
              <a:buFont typeface="Wingdings" pitchFamily="-103" charset="2"/>
              <a:buChar char="Ø"/>
            </a:pPr>
            <a:r>
              <a:rPr lang="en-US" sz="2800" b="1"/>
              <a:t>80 scientific papers</a:t>
            </a:r>
          </a:p>
          <a:p>
            <a:pPr marL="457200" indent="-457200" eaLnBrk="1" hangingPunct="1">
              <a:buFont typeface="Wingdings" pitchFamily="-103" charset="2"/>
              <a:buChar char="Ø"/>
            </a:pPr>
            <a:r>
              <a:rPr lang="en-US" sz="2800" b="1"/>
              <a:t>90 Ph.D. theses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238500" y="206375"/>
            <a:ext cx="5448300" cy="1143000"/>
          </a:xfrm>
        </p:spPr>
        <p:txBody>
          <a:bodyPr/>
          <a:lstStyle/>
          <a:p>
            <a:r>
              <a:rPr lang="en-US" sz="3600">
                <a:solidFill>
                  <a:srgbClr val="0000FF"/>
                </a:solidFill>
                <a:latin typeface="Charter Black" pitchFamily="-103" charset="0"/>
                <a:ea typeface="ＭＳ Ｐゴシック" pitchFamily="-103" charset="-128"/>
                <a:cs typeface="ＭＳ Ｐゴシック" pitchFamily="-103" charset="-128"/>
              </a:rPr>
              <a:t>Flavor Dependence of Quark Polarizations </a:t>
            </a:r>
          </a:p>
        </p:txBody>
      </p:sp>
      <p:sp>
        <p:nvSpPr>
          <p:cNvPr id="31747" name="Slide Number Placeholder 5"/>
          <p:cNvSpPr>
            <a:spLocks noGrp="1" noChangeArrowheads="1"/>
          </p:cNvSpPr>
          <p:nvPr>
            <p:ph type="sldNum" sz="quarter" idx="12"/>
          </p:nvPr>
        </p:nvSpPr>
        <p:spPr bwMode="auto">
          <a:noFill/>
          <a:ln>
            <a:miter lim="800000"/>
            <a:headEnd/>
            <a:tailEnd/>
          </a:ln>
        </p:spPr>
        <p:txBody>
          <a:bodyPr/>
          <a:lstStyle/>
          <a:p>
            <a:fld id="{2880E63A-F120-1D4F-BD0C-DDE6E139A310}" type="slidenum">
              <a:rPr lang="en-US"/>
              <a:pPr/>
              <a:t>31</a:t>
            </a:fld>
            <a:endParaRPr lang="en-US"/>
          </a:p>
        </p:txBody>
      </p:sp>
      <p:sp>
        <p:nvSpPr>
          <p:cNvPr id="31748" name="TextBox 10"/>
          <p:cNvSpPr txBox="1">
            <a:spLocks noChangeArrowheads="1"/>
          </p:cNvSpPr>
          <p:nvPr/>
        </p:nvSpPr>
        <p:spPr bwMode="auto">
          <a:xfrm>
            <a:off x="1693863" y="2501900"/>
            <a:ext cx="184150" cy="3683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31749" name="Picture 11" descr="Deltaq.jpg"/>
          <p:cNvPicPr>
            <a:picLocks noChangeAspect="1"/>
          </p:cNvPicPr>
          <p:nvPr/>
        </p:nvPicPr>
        <p:blipFill>
          <a:blip r:embed="rId2"/>
          <a:srcRect/>
          <a:stretch>
            <a:fillRect/>
          </a:stretch>
        </p:blipFill>
        <p:spPr bwMode="auto">
          <a:xfrm>
            <a:off x="5222875" y="1538288"/>
            <a:ext cx="4171950" cy="4799012"/>
          </a:xfrm>
          <a:prstGeom prst="rect">
            <a:avLst/>
          </a:prstGeom>
          <a:noFill/>
          <a:ln w="9525">
            <a:noFill/>
            <a:miter lim="800000"/>
            <a:headEnd/>
            <a:tailEnd/>
          </a:ln>
        </p:spPr>
      </p:pic>
      <p:pic>
        <p:nvPicPr>
          <p:cNvPr id="31750" name="Picture 2" descr="Screen Shot 2020-04-13 at 10.21.36 PM.png"/>
          <p:cNvPicPr>
            <a:picLocks noChangeAspect="1"/>
          </p:cNvPicPr>
          <p:nvPr/>
        </p:nvPicPr>
        <p:blipFill>
          <a:blip r:embed="rId3"/>
          <a:srcRect/>
          <a:stretch>
            <a:fillRect/>
          </a:stretch>
        </p:blipFill>
        <p:spPr bwMode="auto">
          <a:xfrm>
            <a:off x="57150" y="2732088"/>
            <a:ext cx="4902200" cy="3111500"/>
          </a:xfrm>
          <a:prstGeom prst="rect">
            <a:avLst/>
          </a:prstGeom>
          <a:noFill/>
          <a:ln w="9525">
            <a:noFill/>
            <a:miter lim="800000"/>
            <a:headEnd/>
            <a:tailEnd/>
          </a:ln>
        </p:spPr>
      </p:pic>
      <p:sp>
        <p:nvSpPr>
          <p:cNvPr id="31751" name="TextBox 1"/>
          <p:cNvSpPr txBox="1">
            <a:spLocks noChangeArrowheads="1"/>
          </p:cNvSpPr>
          <p:nvPr/>
        </p:nvSpPr>
        <p:spPr bwMode="auto">
          <a:xfrm>
            <a:off x="827088" y="5840413"/>
            <a:ext cx="4102100" cy="646112"/>
          </a:xfrm>
          <a:prstGeom prst="rect">
            <a:avLst/>
          </a:prstGeom>
          <a:noFill/>
          <a:ln w="9525">
            <a:noFill/>
            <a:miter lim="800000"/>
            <a:headEnd/>
            <a:tailEnd/>
          </a:ln>
        </p:spPr>
        <p:txBody>
          <a:bodyPr wrap="none">
            <a:prstTxWarp prst="textNoShape">
              <a:avLst/>
            </a:prstTxWarp>
            <a:spAutoFit/>
          </a:bodyPr>
          <a:lstStyle/>
          <a:p>
            <a:pPr eaLnBrk="1" hangingPunct="1"/>
            <a:r>
              <a:rPr lang="en-US"/>
              <a:t>C. Diaconu </a:t>
            </a:r>
            <a:r>
              <a:rPr lang="en-US" i="1"/>
              <a:t>et al</a:t>
            </a:r>
            <a:r>
              <a:rPr lang="en-US"/>
              <a:t>., Ann. Rev. Nucl. Part. Sci,</a:t>
            </a:r>
          </a:p>
          <a:p>
            <a:pPr eaLnBrk="1" hangingPunct="1"/>
            <a:r>
              <a:rPr lang="en-US" b="1"/>
              <a:t>60</a:t>
            </a:r>
            <a:r>
              <a:rPr lang="en-US"/>
              <a:t>, 101 (2010)</a:t>
            </a:r>
          </a:p>
        </p:txBody>
      </p:sp>
      <p:sp>
        <p:nvSpPr>
          <p:cNvPr id="31752" name="TextBox 1"/>
          <p:cNvSpPr txBox="1">
            <a:spLocks noChangeArrowheads="1"/>
          </p:cNvSpPr>
          <p:nvPr/>
        </p:nvSpPr>
        <p:spPr bwMode="auto">
          <a:xfrm>
            <a:off x="1292225" y="2082800"/>
            <a:ext cx="185738" cy="3683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31753" name="Picture 2" descr="Screen Shot 2020-04-16 at 9.07.13 PM.png"/>
          <p:cNvPicPr>
            <a:picLocks noChangeAspect="1"/>
          </p:cNvPicPr>
          <p:nvPr/>
        </p:nvPicPr>
        <p:blipFill>
          <a:blip r:embed="rId4"/>
          <a:srcRect/>
          <a:stretch>
            <a:fillRect/>
          </a:stretch>
        </p:blipFill>
        <p:spPr bwMode="auto">
          <a:xfrm>
            <a:off x="95250" y="503238"/>
            <a:ext cx="3143250" cy="2335212"/>
          </a:xfrm>
          <a:prstGeom prst="rect">
            <a:avLst/>
          </a:prstGeom>
          <a:noFill/>
          <a:ln w="9525">
            <a:noFill/>
            <a:miter lim="800000"/>
            <a:headEnd/>
            <a:tailEnd/>
          </a:ln>
        </p:spPr>
      </p:pic>
      <p:sp>
        <p:nvSpPr>
          <p:cNvPr id="31754" name="TextBox 1"/>
          <p:cNvSpPr txBox="1">
            <a:spLocks noChangeArrowheads="1"/>
          </p:cNvSpPr>
          <p:nvPr/>
        </p:nvSpPr>
        <p:spPr bwMode="auto">
          <a:xfrm>
            <a:off x="3527425" y="1587500"/>
            <a:ext cx="1531938" cy="923925"/>
          </a:xfrm>
          <a:prstGeom prst="rect">
            <a:avLst/>
          </a:prstGeom>
          <a:noFill/>
          <a:ln w="9525">
            <a:noFill/>
            <a:miter lim="800000"/>
            <a:headEnd/>
            <a:tailEnd/>
          </a:ln>
        </p:spPr>
        <p:txBody>
          <a:bodyPr wrap="none">
            <a:prstTxWarp prst="textNoShape">
              <a:avLst/>
            </a:prstTxWarp>
            <a:spAutoFit/>
          </a:bodyPr>
          <a:lstStyle/>
          <a:p>
            <a:pPr eaLnBrk="1" hangingPunct="1"/>
            <a:r>
              <a:rPr lang="en-US" b="1"/>
              <a:t>Violent</a:t>
            </a:r>
          </a:p>
          <a:p>
            <a:pPr eaLnBrk="1" hangingPunct="1"/>
            <a:r>
              <a:rPr lang="en-US" b="1"/>
              <a:t>destruction of</a:t>
            </a:r>
          </a:p>
          <a:p>
            <a:pPr eaLnBrk="1" hangingPunct="1"/>
            <a:r>
              <a:rPr lang="en-US" b="1"/>
              <a:t>proton!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203200"/>
            <a:ext cx="9144000" cy="1143000"/>
          </a:xfrm>
        </p:spPr>
        <p:txBody>
          <a:bodyPr/>
          <a:lstStyle/>
          <a:p>
            <a:r>
              <a:rPr lang="en-US">
                <a:solidFill>
                  <a:srgbClr val="0000FF"/>
                </a:solidFill>
                <a:latin typeface="Charter Black" pitchFamily="-103" charset="0"/>
                <a:ea typeface="ＭＳ Ｐゴシック" pitchFamily="-103" charset="-128"/>
                <a:cs typeface="ＭＳ Ｐゴシック" pitchFamily="-103" charset="-128"/>
              </a:rPr>
              <a:t>Transverse Momentum Dependence</a:t>
            </a:r>
          </a:p>
        </p:txBody>
      </p:sp>
      <p:sp>
        <p:nvSpPr>
          <p:cNvPr id="32771" name="Slide Number Placeholder 5"/>
          <p:cNvSpPr>
            <a:spLocks noGrp="1" noChangeArrowheads="1"/>
          </p:cNvSpPr>
          <p:nvPr>
            <p:ph type="sldNum" sz="quarter" idx="12"/>
          </p:nvPr>
        </p:nvSpPr>
        <p:spPr bwMode="auto">
          <a:noFill/>
          <a:ln>
            <a:miter lim="800000"/>
            <a:headEnd/>
            <a:tailEnd/>
          </a:ln>
        </p:spPr>
        <p:txBody>
          <a:bodyPr/>
          <a:lstStyle/>
          <a:p>
            <a:fld id="{E426BD3D-D5A6-5B49-BE40-DE05CA9055E0}" type="slidenum">
              <a:rPr lang="en-US"/>
              <a:pPr/>
              <a:t>32</a:t>
            </a:fld>
            <a:endParaRPr lang="en-US"/>
          </a:p>
        </p:txBody>
      </p:sp>
      <p:pic>
        <p:nvPicPr>
          <p:cNvPr id="32772" name="Picture 7" descr="Screen Shot 2020-04-13 at 10.24.07 PM.png"/>
          <p:cNvPicPr>
            <a:picLocks noChangeAspect="1"/>
          </p:cNvPicPr>
          <p:nvPr/>
        </p:nvPicPr>
        <p:blipFill>
          <a:blip r:embed="rId2"/>
          <a:srcRect/>
          <a:stretch>
            <a:fillRect/>
          </a:stretch>
        </p:blipFill>
        <p:spPr bwMode="auto">
          <a:xfrm>
            <a:off x="-128588" y="2173288"/>
            <a:ext cx="6843713" cy="3692525"/>
          </a:xfrm>
          <a:prstGeom prst="rect">
            <a:avLst/>
          </a:prstGeom>
          <a:noFill/>
          <a:ln w="9525">
            <a:noFill/>
            <a:miter lim="800000"/>
            <a:headEnd/>
            <a:tailEnd/>
          </a:ln>
        </p:spPr>
      </p:pic>
      <p:sp>
        <p:nvSpPr>
          <p:cNvPr id="32773" name="TextBox 1"/>
          <p:cNvSpPr txBox="1">
            <a:spLocks noChangeArrowheads="1"/>
          </p:cNvSpPr>
          <p:nvPr/>
        </p:nvSpPr>
        <p:spPr bwMode="auto">
          <a:xfrm>
            <a:off x="550863" y="1803400"/>
            <a:ext cx="4165600" cy="369888"/>
          </a:xfrm>
          <a:prstGeom prst="rect">
            <a:avLst/>
          </a:prstGeom>
          <a:noFill/>
          <a:ln w="9525">
            <a:noFill/>
            <a:miter lim="800000"/>
            <a:headEnd/>
            <a:tailEnd/>
          </a:ln>
        </p:spPr>
        <p:txBody>
          <a:bodyPr wrap="none">
            <a:prstTxWarp prst="textNoShape">
              <a:avLst/>
            </a:prstTxWarp>
            <a:spAutoFit/>
          </a:bodyPr>
          <a:lstStyle/>
          <a:p>
            <a:pPr eaLnBrk="1" hangingPunct="1"/>
            <a:r>
              <a:rPr lang="en-US" b="1">
                <a:latin typeface="Charter Black" pitchFamily="-103" charset="0"/>
              </a:rPr>
              <a:t>First observation of Sivers effect!</a:t>
            </a:r>
          </a:p>
        </p:txBody>
      </p:sp>
      <p:sp>
        <p:nvSpPr>
          <p:cNvPr id="32774" name="TextBox 2"/>
          <p:cNvSpPr txBox="1">
            <a:spLocks noChangeArrowheads="1"/>
          </p:cNvSpPr>
          <p:nvPr/>
        </p:nvSpPr>
        <p:spPr bwMode="auto">
          <a:xfrm>
            <a:off x="647700" y="5910263"/>
            <a:ext cx="7894638" cy="368300"/>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0000"/>
                </a:solidFill>
                <a:latin typeface="Charter Black" pitchFamily="-103" charset="0"/>
              </a:rPr>
              <a:t>Orbital angular momentum of quarks inside proton is non-zero!</a:t>
            </a:r>
          </a:p>
        </p:txBody>
      </p:sp>
      <p:sp>
        <p:nvSpPr>
          <p:cNvPr id="32775" name="TextBox 6"/>
          <p:cNvSpPr txBox="1">
            <a:spLocks noChangeArrowheads="1"/>
          </p:cNvSpPr>
          <p:nvPr/>
        </p:nvSpPr>
        <p:spPr bwMode="auto">
          <a:xfrm>
            <a:off x="7161213" y="3600450"/>
            <a:ext cx="1708150" cy="923925"/>
          </a:xfrm>
          <a:prstGeom prst="rect">
            <a:avLst/>
          </a:prstGeom>
          <a:noFill/>
          <a:ln w="9525">
            <a:noFill/>
            <a:miter lim="800000"/>
            <a:headEnd/>
            <a:tailEnd/>
          </a:ln>
        </p:spPr>
        <p:txBody>
          <a:bodyPr wrap="none">
            <a:prstTxWarp prst="textNoShape">
              <a:avLst/>
            </a:prstTxWarp>
            <a:spAutoFit/>
          </a:bodyPr>
          <a:lstStyle/>
          <a:p>
            <a:pPr eaLnBrk="1" hangingPunct="1"/>
            <a:r>
              <a:rPr lang="en-US" b="1"/>
              <a:t>SIDIS from a</a:t>
            </a:r>
          </a:p>
          <a:p>
            <a:pPr eaLnBrk="1" hangingPunct="1"/>
            <a:r>
              <a:rPr lang="en-US" b="1"/>
              <a:t>transversely </a:t>
            </a:r>
          </a:p>
          <a:p>
            <a:pPr eaLnBrk="1" hangingPunct="1"/>
            <a:r>
              <a:rPr lang="en-US" b="1"/>
              <a:t>polarized target</a:t>
            </a:r>
          </a:p>
        </p:txBody>
      </p:sp>
      <p:pic>
        <p:nvPicPr>
          <p:cNvPr id="32776" name="Picture 2" descr="Screen Shot 2020-04-16 at 9.10.09 PM.png"/>
          <p:cNvPicPr>
            <a:picLocks noChangeAspect="1"/>
          </p:cNvPicPr>
          <p:nvPr/>
        </p:nvPicPr>
        <p:blipFill>
          <a:blip r:embed="rId3"/>
          <a:srcRect/>
          <a:stretch>
            <a:fillRect/>
          </a:stretch>
        </p:blipFill>
        <p:spPr bwMode="auto">
          <a:xfrm>
            <a:off x="6315075" y="1566863"/>
            <a:ext cx="2822575" cy="153987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57200" y="12700"/>
            <a:ext cx="8229600" cy="1143000"/>
          </a:xfrm>
        </p:spPr>
        <p:txBody>
          <a:bodyPr/>
          <a:lstStyle/>
          <a:p>
            <a:r>
              <a:rPr lang="en-US" b="1">
                <a:solidFill>
                  <a:srgbClr val="0000FF"/>
                </a:solidFill>
                <a:latin typeface="Charter Black" pitchFamily="-103" charset="0"/>
                <a:ea typeface="ＭＳ Ｐゴシック" pitchFamily="-103" charset="-128"/>
                <a:cs typeface="ＭＳ Ｐゴシック" pitchFamily="-103" charset="-128"/>
              </a:rPr>
              <a:t>Hard Exclusive Processes</a:t>
            </a:r>
          </a:p>
        </p:txBody>
      </p:sp>
      <p:sp>
        <p:nvSpPr>
          <p:cNvPr id="33795" name="Slide Number Placeholder 5"/>
          <p:cNvSpPr>
            <a:spLocks noGrp="1" noChangeArrowheads="1"/>
          </p:cNvSpPr>
          <p:nvPr>
            <p:ph type="sldNum" sz="quarter" idx="12"/>
          </p:nvPr>
        </p:nvSpPr>
        <p:spPr bwMode="auto">
          <a:noFill/>
          <a:ln>
            <a:miter lim="800000"/>
            <a:headEnd/>
            <a:tailEnd/>
          </a:ln>
        </p:spPr>
        <p:txBody>
          <a:bodyPr/>
          <a:lstStyle/>
          <a:p>
            <a:fld id="{83BA5506-4DB9-F541-8DC5-4F149D138F8B}" type="slidenum">
              <a:rPr lang="en-US"/>
              <a:pPr/>
              <a:t>33</a:t>
            </a:fld>
            <a:endParaRPr lang="en-US"/>
          </a:p>
        </p:txBody>
      </p:sp>
      <p:pic>
        <p:nvPicPr>
          <p:cNvPr id="33796" name="Picture 7" descr="Screen Shot 2020-04-16 at 8.39.40 PM.png"/>
          <p:cNvPicPr>
            <a:picLocks noChangeAspect="1"/>
          </p:cNvPicPr>
          <p:nvPr/>
        </p:nvPicPr>
        <p:blipFill>
          <a:blip r:embed="rId2"/>
          <a:srcRect/>
          <a:stretch>
            <a:fillRect/>
          </a:stretch>
        </p:blipFill>
        <p:spPr bwMode="auto">
          <a:xfrm>
            <a:off x="911225" y="1150938"/>
            <a:ext cx="2887663" cy="2678112"/>
          </a:xfrm>
          <a:prstGeom prst="rect">
            <a:avLst/>
          </a:prstGeom>
          <a:noFill/>
          <a:ln w="9525">
            <a:noFill/>
            <a:miter lim="800000"/>
            <a:headEnd/>
            <a:tailEnd/>
          </a:ln>
        </p:spPr>
      </p:pic>
      <p:pic>
        <p:nvPicPr>
          <p:cNvPr id="33797" name="Picture 9" descr="Screen Shot 2020-04-16 at 8.41.19 PM.png"/>
          <p:cNvPicPr>
            <a:picLocks noChangeAspect="1"/>
          </p:cNvPicPr>
          <p:nvPr/>
        </p:nvPicPr>
        <p:blipFill>
          <a:blip r:embed="rId3"/>
          <a:srcRect/>
          <a:stretch>
            <a:fillRect/>
          </a:stretch>
        </p:blipFill>
        <p:spPr bwMode="auto">
          <a:xfrm>
            <a:off x="4635500" y="1673225"/>
            <a:ext cx="4522788" cy="4314825"/>
          </a:xfrm>
          <a:prstGeom prst="rect">
            <a:avLst/>
          </a:prstGeom>
          <a:noFill/>
          <a:ln w="9525">
            <a:noFill/>
            <a:miter lim="800000"/>
            <a:headEnd/>
            <a:tailEnd/>
          </a:ln>
        </p:spPr>
      </p:pic>
      <p:sp>
        <p:nvSpPr>
          <p:cNvPr id="33798" name="TextBox 10"/>
          <p:cNvSpPr txBox="1">
            <a:spLocks noChangeArrowheads="1"/>
          </p:cNvSpPr>
          <p:nvPr/>
        </p:nvSpPr>
        <p:spPr bwMode="auto">
          <a:xfrm>
            <a:off x="4321175" y="4800600"/>
            <a:ext cx="185738" cy="1200150"/>
          </a:xfrm>
          <a:prstGeom prst="rect">
            <a:avLst/>
          </a:prstGeom>
          <a:solidFill>
            <a:schemeClr val="bg1"/>
          </a:solidFill>
          <a:ln w="9525">
            <a:noFill/>
            <a:miter lim="800000"/>
            <a:headEnd/>
            <a:tailEnd/>
          </a:ln>
        </p:spPr>
        <p:txBody>
          <a:bodyPr wrap="none">
            <a:prstTxWarp prst="textNoShape">
              <a:avLst/>
            </a:prstTxWarp>
            <a:spAutoFit/>
          </a:bodyPr>
          <a:lstStyle/>
          <a:p>
            <a:pPr eaLnBrk="1" hangingPunct="1"/>
            <a:endParaRPr lang="en-US"/>
          </a:p>
          <a:p>
            <a:pPr eaLnBrk="1" hangingPunct="1"/>
            <a:endParaRPr lang="en-US"/>
          </a:p>
          <a:p>
            <a:pPr eaLnBrk="1" hangingPunct="1"/>
            <a:endParaRPr lang="en-US"/>
          </a:p>
          <a:p>
            <a:pPr eaLnBrk="1" hangingPunct="1"/>
            <a:endParaRPr lang="en-US"/>
          </a:p>
        </p:txBody>
      </p:sp>
      <p:pic>
        <p:nvPicPr>
          <p:cNvPr id="33799" name="Picture 13" descr="Screen Shot 2020-04-16 at 8.43.16 PM.png"/>
          <p:cNvPicPr>
            <a:picLocks noChangeAspect="1"/>
          </p:cNvPicPr>
          <p:nvPr/>
        </p:nvPicPr>
        <p:blipFill>
          <a:blip r:embed="rId4"/>
          <a:srcRect/>
          <a:stretch>
            <a:fillRect/>
          </a:stretch>
        </p:blipFill>
        <p:spPr bwMode="auto">
          <a:xfrm>
            <a:off x="808038" y="4176713"/>
            <a:ext cx="2987675" cy="2030412"/>
          </a:xfrm>
          <a:prstGeom prst="rect">
            <a:avLst/>
          </a:prstGeom>
          <a:noFill/>
          <a:ln w="9525">
            <a:noFill/>
            <a:miter lim="800000"/>
            <a:headEnd/>
            <a:tailEnd/>
          </a:ln>
        </p:spPr>
      </p:pic>
      <p:sp>
        <p:nvSpPr>
          <p:cNvPr id="33800" name="TextBox 14"/>
          <p:cNvSpPr txBox="1">
            <a:spLocks noChangeArrowheads="1"/>
          </p:cNvSpPr>
          <p:nvPr/>
        </p:nvSpPr>
        <p:spPr bwMode="auto">
          <a:xfrm>
            <a:off x="808038" y="4046538"/>
            <a:ext cx="1574800" cy="368300"/>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sp>
        <p:nvSpPr>
          <p:cNvPr id="33801" name="TextBox 15"/>
          <p:cNvSpPr txBox="1">
            <a:spLocks noChangeArrowheads="1"/>
          </p:cNvSpPr>
          <p:nvPr/>
        </p:nvSpPr>
        <p:spPr bwMode="auto">
          <a:xfrm>
            <a:off x="2906713" y="4111625"/>
            <a:ext cx="995362" cy="369888"/>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sp>
        <p:nvSpPr>
          <p:cNvPr id="33802" name="TextBox 16"/>
          <p:cNvSpPr txBox="1">
            <a:spLocks noChangeArrowheads="1"/>
          </p:cNvSpPr>
          <p:nvPr/>
        </p:nvSpPr>
        <p:spPr bwMode="auto">
          <a:xfrm>
            <a:off x="457200" y="6116638"/>
            <a:ext cx="1925638" cy="368300"/>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sp>
        <p:nvSpPr>
          <p:cNvPr id="33803" name="TextBox 17"/>
          <p:cNvSpPr txBox="1">
            <a:spLocks noChangeArrowheads="1"/>
          </p:cNvSpPr>
          <p:nvPr/>
        </p:nvSpPr>
        <p:spPr bwMode="auto">
          <a:xfrm>
            <a:off x="812800" y="3927475"/>
            <a:ext cx="3316288" cy="369888"/>
          </a:xfrm>
          <a:prstGeom prst="rect">
            <a:avLst/>
          </a:prstGeom>
          <a:noFill/>
          <a:ln w="9525">
            <a:noFill/>
            <a:miter lim="800000"/>
            <a:headEnd/>
            <a:tailEnd/>
          </a:ln>
        </p:spPr>
        <p:txBody>
          <a:bodyPr wrap="none">
            <a:prstTxWarp prst="textNoShape">
              <a:avLst/>
            </a:prstTxWarp>
            <a:spAutoFit/>
          </a:bodyPr>
          <a:lstStyle/>
          <a:p>
            <a:pPr eaLnBrk="1" hangingPunct="1"/>
            <a:r>
              <a:rPr lang="en-US" b="1"/>
              <a:t>Generalized Parton Distributions</a:t>
            </a:r>
          </a:p>
        </p:txBody>
      </p:sp>
      <p:sp>
        <p:nvSpPr>
          <p:cNvPr id="33804" name="TextBox 18"/>
          <p:cNvSpPr txBox="1">
            <a:spLocks noChangeArrowheads="1"/>
          </p:cNvSpPr>
          <p:nvPr/>
        </p:nvSpPr>
        <p:spPr bwMode="auto">
          <a:xfrm>
            <a:off x="5708650" y="1087438"/>
            <a:ext cx="2068513" cy="368300"/>
          </a:xfrm>
          <a:prstGeom prst="rect">
            <a:avLst/>
          </a:prstGeom>
          <a:noFill/>
          <a:ln w="9525">
            <a:noFill/>
            <a:miter lim="800000"/>
            <a:headEnd/>
            <a:tailEnd/>
          </a:ln>
        </p:spPr>
        <p:txBody>
          <a:bodyPr wrap="none">
            <a:prstTxWarp prst="textNoShape">
              <a:avLst/>
            </a:prstTxWarp>
            <a:spAutoFit/>
          </a:bodyPr>
          <a:lstStyle/>
          <a:p>
            <a:pPr eaLnBrk="1" hangingPunct="1"/>
            <a:r>
              <a:rPr lang="en-US" b="1"/>
              <a:t>First measurement!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2225"/>
            <a:ext cx="9144000" cy="1143000"/>
          </a:xfrm>
        </p:spPr>
        <p:txBody>
          <a:bodyPr/>
          <a:lstStyle/>
          <a:p>
            <a:r>
              <a:rPr lang="en-US">
                <a:solidFill>
                  <a:srgbClr val="0000FF"/>
                </a:solidFill>
                <a:latin typeface="Charter Black" pitchFamily="-103" charset="0"/>
                <a:ea typeface="ＭＳ Ｐゴシック" pitchFamily="-103" charset="-128"/>
                <a:cs typeface="ＭＳ Ｐゴシック" pitchFamily="-103" charset="-128"/>
              </a:rPr>
              <a:t>Hadron Attenuation in Nuclei</a:t>
            </a:r>
          </a:p>
        </p:txBody>
      </p:sp>
      <p:sp>
        <p:nvSpPr>
          <p:cNvPr id="34819" name="Slide Number Placeholder 5"/>
          <p:cNvSpPr>
            <a:spLocks noGrp="1" noChangeArrowheads="1"/>
          </p:cNvSpPr>
          <p:nvPr>
            <p:ph type="sldNum" sz="quarter" idx="12"/>
          </p:nvPr>
        </p:nvSpPr>
        <p:spPr bwMode="auto">
          <a:noFill/>
          <a:ln>
            <a:miter lim="800000"/>
            <a:headEnd/>
            <a:tailEnd/>
          </a:ln>
        </p:spPr>
        <p:txBody>
          <a:bodyPr/>
          <a:lstStyle/>
          <a:p>
            <a:fld id="{F96BFFD0-3758-D749-A654-62BA95FE7F68}" type="slidenum">
              <a:rPr lang="en-US"/>
              <a:pPr/>
              <a:t>34</a:t>
            </a:fld>
            <a:endParaRPr lang="en-US"/>
          </a:p>
        </p:txBody>
      </p:sp>
      <p:pic>
        <p:nvPicPr>
          <p:cNvPr id="34820" name="Picture 7" descr="Screen Shot 2020-04-16 at 8.25.34 PM.png"/>
          <p:cNvPicPr>
            <a:picLocks noChangeAspect="1"/>
          </p:cNvPicPr>
          <p:nvPr/>
        </p:nvPicPr>
        <p:blipFill>
          <a:blip r:embed="rId2"/>
          <a:srcRect/>
          <a:stretch>
            <a:fillRect/>
          </a:stretch>
        </p:blipFill>
        <p:spPr bwMode="auto">
          <a:xfrm>
            <a:off x="4276725" y="1085850"/>
            <a:ext cx="3470275" cy="2509838"/>
          </a:xfrm>
          <a:prstGeom prst="rect">
            <a:avLst/>
          </a:prstGeom>
          <a:noFill/>
          <a:ln w="9525">
            <a:noFill/>
            <a:miter lim="800000"/>
            <a:headEnd/>
            <a:tailEnd/>
          </a:ln>
        </p:spPr>
      </p:pic>
      <p:pic>
        <p:nvPicPr>
          <p:cNvPr id="34821" name="Picture 9" descr="Screen Shot 2020-04-16 at 8.25.42 PM.png"/>
          <p:cNvPicPr>
            <a:picLocks noChangeAspect="1"/>
          </p:cNvPicPr>
          <p:nvPr/>
        </p:nvPicPr>
        <p:blipFill>
          <a:blip r:embed="rId3"/>
          <a:srcRect/>
          <a:stretch>
            <a:fillRect/>
          </a:stretch>
        </p:blipFill>
        <p:spPr bwMode="auto">
          <a:xfrm>
            <a:off x="4548188" y="1187450"/>
            <a:ext cx="4578350" cy="1008063"/>
          </a:xfrm>
          <a:prstGeom prst="rect">
            <a:avLst/>
          </a:prstGeom>
          <a:noFill/>
          <a:ln w="9525">
            <a:noFill/>
            <a:miter lim="800000"/>
            <a:headEnd/>
            <a:tailEnd/>
          </a:ln>
        </p:spPr>
      </p:pic>
      <p:sp>
        <p:nvSpPr>
          <p:cNvPr id="34822" name="TextBox 10"/>
          <p:cNvSpPr txBox="1">
            <a:spLocks noChangeArrowheads="1"/>
          </p:cNvSpPr>
          <p:nvPr/>
        </p:nvSpPr>
        <p:spPr bwMode="auto">
          <a:xfrm>
            <a:off x="3838575" y="4387850"/>
            <a:ext cx="184150" cy="369888"/>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34823" name="Picture 11" descr="Screen Shot 2020-04-16 at 8.27.47 PM.png"/>
          <p:cNvPicPr>
            <a:picLocks noChangeAspect="1"/>
          </p:cNvPicPr>
          <p:nvPr/>
        </p:nvPicPr>
        <p:blipFill>
          <a:blip r:embed="rId4"/>
          <a:srcRect/>
          <a:stretch>
            <a:fillRect/>
          </a:stretch>
        </p:blipFill>
        <p:spPr bwMode="auto">
          <a:xfrm>
            <a:off x="3175" y="900113"/>
            <a:ext cx="9134475" cy="5462587"/>
          </a:xfrm>
          <a:prstGeom prst="rect">
            <a:avLst/>
          </a:prstGeom>
          <a:noFill/>
          <a:ln w="9525">
            <a:noFill/>
            <a:miter lim="800000"/>
            <a:headEnd/>
            <a:tailEnd/>
          </a:ln>
        </p:spPr>
      </p:pic>
      <p:pic>
        <p:nvPicPr>
          <p:cNvPr id="34824" name="Picture 13" descr="Screen Shot 2020-04-16 at 8.25.34 PM.png"/>
          <p:cNvPicPr>
            <a:picLocks noChangeAspect="1"/>
          </p:cNvPicPr>
          <p:nvPr/>
        </p:nvPicPr>
        <p:blipFill>
          <a:blip r:embed="rId2"/>
          <a:srcRect/>
          <a:stretch>
            <a:fillRect/>
          </a:stretch>
        </p:blipFill>
        <p:spPr bwMode="auto">
          <a:xfrm>
            <a:off x="6253163" y="2432050"/>
            <a:ext cx="2897187" cy="2093913"/>
          </a:xfrm>
          <a:prstGeom prst="rect">
            <a:avLst/>
          </a:prstGeom>
          <a:noFill/>
          <a:ln w="9525">
            <a:noFill/>
            <a:miter lim="800000"/>
            <a:headEnd/>
            <a:tailEnd/>
          </a:ln>
        </p:spPr>
      </p:pic>
      <p:pic>
        <p:nvPicPr>
          <p:cNvPr id="34825" name="Picture 15" descr="Screen Shot 2020-04-16 at 8.25.42 PM.png"/>
          <p:cNvPicPr>
            <a:picLocks noChangeAspect="1"/>
          </p:cNvPicPr>
          <p:nvPr/>
        </p:nvPicPr>
        <p:blipFill>
          <a:blip r:embed="rId3"/>
          <a:srcRect/>
          <a:stretch>
            <a:fillRect/>
          </a:stretch>
        </p:blipFill>
        <p:spPr bwMode="auto">
          <a:xfrm>
            <a:off x="6173788" y="4783138"/>
            <a:ext cx="2854325" cy="628650"/>
          </a:xfrm>
          <a:prstGeom prst="rect">
            <a:avLst/>
          </a:prstGeom>
          <a:noFill/>
          <a:ln w="9525">
            <a:noFill/>
            <a:miter lim="800000"/>
            <a:headEnd/>
            <a:tailEnd/>
          </a:ln>
        </p:spPr>
      </p:pic>
      <p:sp>
        <p:nvSpPr>
          <p:cNvPr id="34826" name="TextBox 16"/>
          <p:cNvSpPr txBox="1">
            <a:spLocks noChangeArrowheads="1"/>
          </p:cNvSpPr>
          <p:nvPr/>
        </p:nvSpPr>
        <p:spPr bwMode="auto">
          <a:xfrm>
            <a:off x="8686800" y="2463800"/>
            <a:ext cx="450850" cy="923925"/>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a:p>
            <a:pPr eaLnBrk="1" hangingPunct="1"/>
            <a:endParaRPr lang="en-US"/>
          </a:p>
          <a:p>
            <a:pPr eaLnBrk="1" hangingPunct="1"/>
            <a:endParaRPr lang="en-US"/>
          </a:p>
        </p:txBody>
      </p:sp>
      <p:sp>
        <p:nvSpPr>
          <p:cNvPr id="34827" name="TextBox 17"/>
          <p:cNvSpPr txBox="1">
            <a:spLocks noChangeArrowheads="1"/>
          </p:cNvSpPr>
          <p:nvPr/>
        </p:nvSpPr>
        <p:spPr bwMode="auto">
          <a:xfrm>
            <a:off x="8610600" y="4222750"/>
            <a:ext cx="539750" cy="369888"/>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22225"/>
            <a:ext cx="9144000" cy="1143000"/>
          </a:xfrm>
        </p:spPr>
        <p:txBody>
          <a:bodyPr/>
          <a:lstStyle/>
          <a:p>
            <a:r>
              <a:rPr lang="en-US">
                <a:solidFill>
                  <a:srgbClr val="0000FF"/>
                </a:solidFill>
                <a:latin typeface="Charter Black" pitchFamily="-103" charset="0"/>
                <a:ea typeface="ＭＳ Ｐゴシック" pitchFamily="-103" charset="-128"/>
                <a:cs typeface="ＭＳ Ｐゴシック" pitchFamily="-103" charset="-128"/>
              </a:rPr>
              <a:t>Hadron Attenuation in Nuclei</a:t>
            </a:r>
          </a:p>
        </p:txBody>
      </p:sp>
      <p:sp>
        <p:nvSpPr>
          <p:cNvPr id="35843" name="Slide Number Placeholder 5"/>
          <p:cNvSpPr>
            <a:spLocks noGrp="1" noChangeArrowheads="1"/>
          </p:cNvSpPr>
          <p:nvPr>
            <p:ph type="sldNum" sz="quarter" idx="12"/>
          </p:nvPr>
        </p:nvSpPr>
        <p:spPr bwMode="auto">
          <a:noFill/>
          <a:ln>
            <a:miter lim="800000"/>
            <a:headEnd/>
            <a:tailEnd/>
          </a:ln>
        </p:spPr>
        <p:txBody>
          <a:bodyPr/>
          <a:lstStyle/>
          <a:p>
            <a:fld id="{FB52D458-4245-3647-81E5-9387ECE127A7}" type="slidenum">
              <a:rPr lang="en-US"/>
              <a:pPr/>
              <a:t>35</a:t>
            </a:fld>
            <a:endParaRPr lang="en-US"/>
          </a:p>
        </p:txBody>
      </p:sp>
      <p:pic>
        <p:nvPicPr>
          <p:cNvPr id="35844" name="Picture 7" descr="Screen Shot 2020-04-16 at 8.25.34 PM.png"/>
          <p:cNvPicPr>
            <a:picLocks noChangeAspect="1"/>
          </p:cNvPicPr>
          <p:nvPr/>
        </p:nvPicPr>
        <p:blipFill>
          <a:blip r:embed="rId2"/>
          <a:srcRect/>
          <a:stretch>
            <a:fillRect/>
          </a:stretch>
        </p:blipFill>
        <p:spPr bwMode="auto">
          <a:xfrm>
            <a:off x="4276725" y="1085850"/>
            <a:ext cx="3470275" cy="2509838"/>
          </a:xfrm>
          <a:prstGeom prst="rect">
            <a:avLst/>
          </a:prstGeom>
          <a:noFill/>
          <a:ln w="9525">
            <a:noFill/>
            <a:miter lim="800000"/>
            <a:headEnd/>
            <a:tailEnd/>
          </a:ln>
        </p:spPr>
      </p:pic>
      <p:pic>
        <p:nvPicPr>
          <p:cNvPr id="35845" name="Picture 9" descr="Screen Shot 2020-04-16 at 8.25.42 PM.png"/>
          <p:cNvPicPr>
            <a:picLocks noChangeAspect="1"/>
          </p:cNvPicPr>
          <p:nvPr/>
        </p:nvPicPr>
        <p:blipFill>
          <a:blip r:embed="rId3"/>
          <a:srcRect/>
          <a:stretch>
            <a:fillRect/>
          </a:stretch>
        </p:blipFill>
        <p:spPr bwMode="auto">
          <a:xfrm>
            <a:off x="4548188" y="1187450"/>
            <a:ext cx="4578350" cy="1008063"/>
          </a:xfrm>
          <a:prstGeom prst="rect">
            <a:avLst/>
          </a:prstGeom>
          <a:noFill/>
          <a:ln w="9525">
            <a:noFill/>
            <a:miter lim="800000"/>
            <a:headEnd/>
            <a:tailEnd/>
          </a:ln>
        </p:spPr>
      </p:pic>
      <p:sp>
        <p:nvSpPr>
          <p:cNvPr id="35846" name="TextBox 10"/>
          <p:cNvSpPr txBox="1">
            <a:spLocks noChangeArrowheads="1"/>
          </p:cNvSpPr>
          <p:nvPr/>
        </p:nvSpPr>
        <p:spPr bwMode="auto">
          <a:xfrm>
            <a:off x="3838575" y="4387850"/>
            <a:ext cx="184150" cy="369888"/>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35847" name="Picture 11" descr="Screen Shot 2020-04-16 at 8.27.47 PM.png"/>
          <p:cNvPicPr>
            <a:picLocks noChangeAspect="1"/>
          </p:cNvPicPr>
          <p:nvPr/>
        </p:nvPicPr>
        <p:blipFill>
          <a:blip r:embed="rId4"/>
          <a:srcRect/>
          <a:stretch>
            <a:fillRect/>
          </a:stretch>
        </p:blipFill>
        <p:spPr bwMode="auto">
          <a:xfrm>
            <a:off x="3175" y="900113"/>
            <a:ext cx="9134475" cy="5462587"/>
          </a:xfrm>
          <a:prstGeom prst="rect">
            <a:avLst/>
          </a:prstGeom>
          <a:noFill/>
          <a:ln w="9525">
            <a:noFill/>
            <a:miter lim="800000"/>
            <a:headEnd/>
            <a:tailEnd/>
          </a:ln>
        </p:spPr>
      </p:pic>
      <p:pic>
        <p:nvPicPr>
          <p:cNvPr id="35848" name="Picture 13" descr="Screen Shot 2020-04-16 at 8.25.34 PM.png"/>
          <p:cNvPicPr>
            <a:picLocks noChangeAspect="1"/>
          </p:cNvPicPr>
          <p:nvPr/>
        </p:nvPicPr>
        <p:blipFill>
          <a:blip r:embed="rId2"/>
          <a:srcRect/>
          <a:stretch>
            <a:fillRect/>
          </a:stretch>
        </p:blipFill>
        <p:spPr bwMode="auto">
          <a:xfrm>
            <a:off x="6253163" y="2432050"/>
            <a:ext cx="2897187" cy="2093913"/>
          </a:xfrm>
          <a:prstGeom prst="rect">
            <a:avLst/>
          </a:prstGeom>
          <a:noFill/>
          <a:ln w="9525">
            <a:noFill/>
            <a:miter lim="800000"/>
            <a:headEnd/>
            <a:tailEnd/>
          </a:ln>
        </p:spPr>
      </p:pic>
      <p:pic>
        <p:nvPicPr>
          <p:cNvPr id="35849" name="Picture 15" descr="Screen Shot 2020-04-16 at 8.25.42 PM.png"/>
          <p:cNvPicPr>
            <a:picLocks noChangeAspect="1"/>
          </p:cNvPicPr>
          <p:nvPr/>
        </p:nvPicPr>
        <p:blipFill>
          <a:blip r:embed="rId3"/>
          <a:srcRect/>
          <a:stretch>
            <a:fillRect/>
          </a:stretch>
        </p:blipFill>
        <p:spPr bwMode="auto">
          <a:xfrm>
            <a:off x="6173788" y="4783138"/>
            <a:ext cx="2854325" cy="628650"/>
          </a:xfrm>
          <a:prstGeom prst="rect">
            <a:avLst/>
          </a:prstGeom>
          <a:noFill/>
          <a:ln w="9525">
            <a:noFill/>
            <a:miter lim="800000"/>
            <a:headEnd/>
            <a:tailEnd/>
          </a:ln>
        </p:spPr>
      </p:pic>
      <p:sp>
        <p:nvSpPr>
          <p:cNvPr id="35850" name="TextBox 16"/>
          <p:cNvSpPr txBox="1">
            <a:spLocks noChangeArrowheads="1"/>
          </p:cNvSpPr>
          <p:nvPr/>
        </p:nvSpPr>
        <p:spPr bwMode="auto">
          <a:xfrm>
            <a:off x="8686800" y="2463800"/>
            <a:ext cx="450850" cy="923925"/>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a:p>
            <a:pPr eaLnBrk="1" hangingPunct="1"/>
            <a:endParaRPr lang="en-US"/>
          </a:p>
          <a:p>
            <a:pPr eaLnBrk="1" hangingPunct="1"/>
            <a:endParaRPr lang="en-US"/>
          </a:p>
        </p:txBody>
      </p:sp>
      <p:sp>
        <p:nvSpPr>
          <p:cNvPr id="35851" name="TextBox 17"/>
          <p:cNvSpPr txBox="1">
            <a:spLocks noChangeArrowheads="1"/>
          </p:cNvSpPr>
          <p:nvPr/>
        </p:nvSpPr>
        <p:spPr bwMode="auto">
          <a:xfrm>
            <a:off x="8610600" y="4222750"/>
            <a:ext cx="539750" cy="369888"/>
          </a:xfrm>
          <a:prstGeom prst="rect">
            <a:avLst/>
          </a:prstGeom>
          <a:solidFill>
            <a:schemeClr val="bg1"/>
          </a:solidFill>
          <a:ln w="9525">
            <a:noFill/>
            <a:miter lim="800000"/>
            <a:headEnd/>
            <a:tailEnd/>
          </a:ln>
        </p:spPr>
        <p:txBody>
          <a:bodyPr>
            <a:prstTxWarp prst="textNoShape">
              <a:avLst/>
            </a:prstTxWarp>
            <a:spAutoFit/>
          </a:bodyPr>
          <a:lstStyle/>
          <a:p>
            <a:pPr eaLnBrk="1" hangingPunct="1"/>
            <a:endParaRPr lang="en-US"/>
          </a:p>
        </p:txBody>
      </p:sp>
      <p:sp>
        <p:nvSpPr>
          <p:cNvPr id="35852" name="TextBox 1"/>
          <p:cNvSpPr txBox="1">
            <a:spLocks noChangeArrowheads="1"/>
          </p:cNvSpPr>
          <p:nvPr/>
        </p:nvSpPr>
        <p:spPr bwMode="auto">
          <a:xfrm rot="-2048167">
            <a:off x="338138" y="2990850"/>
            <a:ext cx="6532562" cy="1384300"/>
          </a:xfrm>
          <a:prstGeom prst="rect">
            <a:avLst/>
          </a:prstGeom>
          <a:noFill/>
          <a:ln w="9525">
            <a:noFill/>
            <a:miter lim="800000"/>
            <a:headEnd/>
            <a:tailEnd/>
          </a:ln>
        </p:spPr>
        <p:txBody>
          <a:bodyPr wrap="none">
            <a:prstTxWarp prst="textNoShape">
              <a:avLst/>
            </a:prstTxWarp>
            <a:spAutoFit/>
          </a:bodyPr>
          <a:lstStyle/>
          <a:p>
            <a:pPr algn="ctr" eaLnBrk="1" hangingPunct="1"/>
            <a:r>
              <a:rPr lang="en-US" sz="2800" b="1">
                <a:solidFill>
                  <a:srgbClr val="FF0000"/>
                </a:solidFill>
                <a:latin typeface="Charter Black" pitchFamily="-103" charset="0"/>
              </a:rPr>
              <a:t>Important baseline to understand </a:t>
            </a:r>
          </a:p>
          <a:p>
            <a:pPr algn="ctr" eaLnBrk="1" hangingPunct="1"/>
            <a:r>
              <a:rPr lang="en-US" sz="2800" b="1">
                <a:solidFill>
                  <a:srgbClr val="FF0000"/>
                </a:solidFill>
                <a:latin typeface="Charter Black" pitchFamily="-103" charset="0"/>
              </a:rPr>
              <a:t>parton propagation </a:t>
            </a:r>
          </a:p>
          <a:p>
            <a:pPr algn="ctr" eaLnBrk="1" hangingPunct="1"/>
            <a:r>
              <a:rPr lang="en-US" sz="2800" b="1">
                <a:solidFill>
                  <a:srgbClr val="FF0000"/>
                </a:solidFill>
                <a:latin typeface="Charter Black" pitchFamily="-103" charset="0"/>
              </a:rPr>
              <a:t>in Quark Gluon Plasma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2030413" y="849313"/>
            <a:ext cx="6892925" cy="1193800"/>
          </a:xfrm>
          <a:prstGeom prst="rect">
            <a:avLst/>
          </a:prstGeom>
          <a:noFill/>
          <a:ln w="9525">
            <a:noFill/>
            <a:round/>
            <a:headEnd/>
            <a:tailEnd/>
          </a:ln>
        </p:spPr>
        <p:txBody>
          <a:bodyPr lIns="81639" tIns="42452" rIns="81639" bIns="42452">
            <a:prstTxWarp prst="textNoShape">
              <a:avLst/>
            </a:prstTxWarp>
            <a:spAutoFit/>
          </a:bodyPr>
          <a:lstStyle/>
          <a:p>
            <a:pPr eaLnBrk="1" hangingPunct="1">
              <a:tabLst>
                <a:tab pos="723900" algn="l"/>
                <a:tab pos="1447800" algn="l"/>
                <a:tab pos="2171700" algn="l"/>
                <a:tab pos="2895600" algn="l"/>
                <a:tab pos="3619500" algn="l"/>
                <a:tab pos="4343400" algn="l"/>
                <a:tab pos="5067300" algn="l"/>
                <a:tab pos="5791200" algn="l"/>
              </a:tabLst>
            </a:pPr>
            <a:r>
              <a:rPr lang="en-US">
                <a:solidFill>
                  <a:srgbClr val="000000"/>
                </a:solidFill>
                <a:latin typeface="Arial" pitchFamily="-103" charset="0"/>
              </a:rPr>
              <a:t>A central goal of high-energy electron scattering is to determine the 3D partonic picture of the nucleon and the nucleus.  This is encoded in </a:t>
            </a:r>
            <a:r>
              <a:rPr lang="en-US" b="1">
                <a:solidFill>
                  <a:srgbClr val="FF0000"/>
                </a:solidFill>
                <a:latin typeface="Arial" pitchFamily="-103" charset="0"/>
              </a:rPr>
              <a:t>Generalized Parton Distributions</a:t>
            </a:r>
            <a:r>
              <a:rPr lang="en-US" b="1">
                <a:solidFill>
                  <a:srgbClr val="000000"/>
                </a:solidFill>
                <a:latin typeface="Arial" pitchFamily="-103" charset="0"/>
              </a:rPr>
              <a:t> </a:t>
            </a:r>
            <a:r>
              <a:rPr lang="en-US">
                <a:solidFill>
                  <a:srgbClr val="000000"/>
                </a:solidFill>
                <a:latin typeface="Arial" pitchFamily="-103" charset="0"/>
              </a:rPr>
              <a:t>and </a:t>
            </a:r>
          </a:p>
          <a:p>
            <a:pPr eaLnBrk="1" hangingPunct="1">
              <a:tabLst>
                <a:tab pos="723900" algn="l"/>
                <a:tab pos="1447800" algn="l"/>
                <a:tab pos="2171700" algn="l"/>
                <a:tab pos="2895600" algn="l"/>
                <a:tab pos="3619500" algn="l"/>
                <a:tab pos="4343400" algn="l"/>
                <a:tab pos="5067300" algn="l"/>
                <a:tab pos="5791200" algn="l"/>
              </a:tabLst>
            </a:pPr>
            <a:r>
              <a:rPr lang="en-US" b="1">
                <a:solidFill>
                  <a:srgbClr val="FF0000"/>
                </a:solidFill>
                <a:latin typeface="Arial" pitchFamily="-103" charset="0"/>
              </a:rPr>
              <a:t>Transverse Momentum Dependent Distributions</a:t>
            </a:r>
            <a:endParaRPr lang="en-US">
              <a:solidFill>
                <a:srgbClr val="000000"/>
              </a:solidFill>
              <a:latin typeface="Arial" pitchFamily="-103" charset="0"/>
            </a:endParaRPr>
          </a:p>
        </p:txBody>
      </p:sp>
      <p:sp>
        <p:nvSpPr>
          <p:cNvPr id="36867" name="Oval 4"/>
          <p:cNvSpPr>
            <a:spLocks noChangeArrowheads="1"/>
          </p:cNvSpPr>
          <p:nvPr/>
        </p:nvSpPr>
        <p:spPr bwMode="auto">
          <a:xfrm>
            <a:off x="2776538" y="2165350"/>
            <a:ext cx="3070225" cy="947738"/>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pic>
        <p:nvPicPr>
          <p:cNvPr id="36868" name="Picture 5"/>
          <p:cNvPicPr>
            <a:picLocks noChangeAspect="1" noChangeArrowheads="1"/>
          </p:cNvPicPr>
          <p:nvPr/>
        </p:nvPicPr>
        <p:blipFill>
          <a:blip r:embed="rId3"/>
          <a:srcRect/>
          <a:stretch>
            <a:fillRect/>
          </a:stretch>
        </p:blipFill>
        <p:spPr bwMode="auto">
          <a:xfrm>
            <a:off x="3525838" y="2400300"/>
            <a:ext cx="1362075" cy="441325"/>
          </a:xfrm>
          <a:prstGeom prst="rect">
            <a:avLst/>
          </a:prstGeom>
          <a:noFill/>
          <a:ln w="9525">
            <a:noFill/>
            <a:round/>
            <a:headEnd/>
            <a:tailEnd/>
          </a:ln>
        </p:spPr>
      </p:pic>
      <p:sp>
        <p:nvSpPr>
          <p:cNvPr id="36869" name="Line 6"/>
          <p:cNvSpPr>
            <a:spLocks noChangeShapeType="1"/>
          </p:cNvSpPr>
          <p:nvPr/>
        </p:nvSpPr>
        <p:spPr bwMode="auto">
          <a:xfrm flipH="1">
            <a:off x="2055813" y="3071813"/>
            <a:ext cx="884237" cy="881062"/>
          </a:xfrm>
          <a:prstGeom prst="line">
            <a:avLst/>
          </a:prstGeom>
          <a:noFill/>
          <a:ln w="108000">
            <a:solidFill>
              <a:srgbClr val="000000"/>
            </a:solidFill>
            <a:round/>
            <a:headEnd/>
            <a:tailEnd type="triangle" w="med" len="med"/>
          </a:ln>
        </p:spPr>
        <p:txBody>
          <a:bodyPr lIns="82945" tIns="41473" rIns="82945" bIns="41473">
            <a:prstTxWarp prst="textNoShape">
              <a:avLst/>
            </a:prstTxWarp>
          </a:bodyPr>
          <a:lstStyle/>
          <a:p>
            <a:endParaRPr lang="en-US"/>
          </a:p>
        </p:txBody>
      </p:sp>
      <p:sp>
        <p:nvSpPr>
          <p:cNvPr id="36870" name="Oval 7"/>
          <p:cNvSpPr>
            <a:spLocks noChangeArrowheads="1"/>
          </p:cNvSpPr>
          <p:nvPr/>
        </p:nvSpPr>
        <p:spPr bwMode="auto">
          <a:xfrm>
            <a:off x="665163" y="4040188"/>
            <a:ext cx="2938462" cy="979487"/>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pic>
        <p:nvPicPr>
          <p:cNvPr id="36871" name="Picture 8"/>
          <p:cNvPicPr>
            <a:picLocks noChangeAspect="1" noChangeArrowheads="1"/>
          </p:cNvPicPr>
          <p:nvPr/>
        </p:nvPicPr>
        <p:blipFill>
          <a:blip r:embed="rId4"/>
          <a:srcRect/>
          <a:stretch>
            <a:fillRect/>
          </a:stretch>
        </p:blipFill>
        <p:spPr bwMode="auto">
          <a:xfrm>
            <a:off x="1417638" y="4305300"/>
            <a:ext cx="1435100" cy="441325"/>
          </a:xfrm>
          <a:prstGeom prst="rect">
            <a:avLst/>
          </a:prstGeom>
          <a:noFill/>
          <a:ln w="9525">
            <a:noFill/>
            <a:round/>
            <a:headEnd/>
            <a:tailEnd/>
          </a:ln>
        </p:spPr>
      </p:pic>
      <p:sp>
        <p:nvSpPr>
          <p:cNvPr id="36872" name="Oval 9"/>
          <p:cNvSpPr>
            <a:spLocks noChangeArrowheads="1"/>
          </p:cNvSpPr>
          <p:nvPr/>
        </p:nvSpPr>
        <p:spPr bwMode="auto">
          <a:xfrm>
            <a:off x="5124450" y="4084638"/>
            <a:ext cx="2940050" cy="979487"/>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sp>
        <p:nvSpPr>
          <p:cNvPr id="36873" name="Line 10"/>
          <p:cNvSpPr>
            <a:spLocks noChangeShapeType="1"/>
          </p:cNvSpPr>
          <p:nvPr/>
        </p:nvSpPr>
        <p:spPr bwMode="auto">
          <a:xfrm>
            <a:off x="5649913" y="3071813"/>
            <a:ext cx="914400" cy="914400"/>
          </a:xfrm>
          <a:prstGeom prst="line">
            <a:avLst/>
          </a:prstGeom>
          <a:noFill/>
          <a:ln w="108000">
            <a:solidFill>
              <a:srgbClr val="000000"/>
            </a:solidFill>
            <a:round/>
            <a:headEnd/>
            <a:tailEnd type="triangle" w="med" len="med"/>
          </a:ln>
        </p:spPr>
        <p:txBody>
          <a:bodyPr lIns="82945" tIns="41473" rIns="82945" bIns="41473">
            <a:prstTxWarp prst="textNoShape">
              <a:avLst/>
            </a:prstTxWarp>
          </a:bodyPr>
          <a:lstStyle/>
          <a:p>
            <a:endParaRPr lang="en-US"/>
          </a:p>
        </p:txBody>
      </p:sp>
      <p:pic>
        <p:nvPicPr>
          <p:cNvPr id="36874" name="Picture 11"/>
          <p:cNvPicPr>
            <a:picLocks noChangeAspect="1" noChangeArrowheads="1"/>
          </p:cNvPicPr>
          <p:nvPr/>
        </p:nvPicPr>
        <p:blipFill>
          <a:blip r:embed="rId5"/>
          <a:srcRect/>
          <a:stretch>
            <a:fillRect/>
          </a:stretch>
        </p:blipFill>
        <p:spPr bwMode="auto">
          <a:xfrm>
            <a:off x="5843588" y="4318000"/>
            <a:ext cx="1546225" cy="439738"/>
          </a:xfrm>
          <a:prstGeom prst="rect">
            <a:avLst/>
          </a:prstGeom>
          <a:noFill/>
          <a:ln w="9525">
            <a:noFill/>
            <a:round/>
            <a:headEnd/>
            <a:tailEnd/>
          </a:ln>
        </p:spPr>
      </p:pic>
      <p:pic>
        <p:nvPicPr>
          <p:cNvPr id="36875" name="Picture 12"/>
          <p:cNvPicPr>
            <a:picLocks noChangeAspect="1" noChangeArrowheads="1"/>
          </p:cNvPicPr>
          <p:nvPr/>
        </p:nvPicPr>
        <p:blipFill>
          <a:blip r:embed="rId6"/>
          <a:srcRect/>
          <a:stretch>
            <a:fillRect/>
          </a:stretch>
        </p:blipFill>
        <p:spPr bwMode="auto">
          <a:xfrm>
            <a:off x="1835150" y="2876550"/>
            <a:ext cx="625475" cy="404813"/>
          </a:xfrm>
          <a:prstGeom prst="rect">
            <a:avLst/>
          </a:prstGeom>
          <a:noFill/>
          <a:ln w="9525">
            <a:noFill/>
            <a:round/>
            <a:headEnd/>
            <a:tailEnd/>
          </a:ln>
        </p:spPr>
      </p:pic>
      <p:pic>
        <p:nvPicPr>
          <p:cNvPr id="36876" name="Picture 13"/>
          <p:cNvPicPr>
            <a:picLocks noChangeAspect="1" noChangeArrowheads="1"/>
          </p:cNvPicPr>
          <p:nvPr/>
        </p:nvPicPr>
        <p:blipFill>
          <a:blip r:embed="rId7"/>
          <a:srcRect/>
          <a:stretch>
            <a:fillRect/>
          </a:stretch>
        </p:blipFill>
        <p:spPr bwMode="auto">
          <a:xfrm>
            <a:off x="6015038" y="2878138"/>
            <a:ext cx="625475" cy="476250"/>
          </a:xfrm>
          <a:prstGeom prst="rect">
            <a:avLst/>
          </a:prstGeom>
          <a:noFill/>
          <a:ln w="9525">
            <a:noFill/>
            <a:round/>
            <a:headEnd/>
            <a:tailEnd/>
          </a:ln>
        </p:spPr>
      </p:pic>
      <p:sp>
        <p:nvSpPr>
          <p:cNvPr id="36877" name="Text Box 14"/>
          <p:cNvSpPr txBox="1">
            <a:spLocks noChangeArrowheads="1"/>
          </p:cNvSpPr>
          <p:nvPr/>
        </p:nvSpPr>
        <p:spPr bwMode="auto">
          <a:xfrm>
            <a:off x="195263" y="2738438"/>
            <a:ext cx="2122487" cy="1223962"/>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 pos="1447800" algn="l"/>
                <a:tab pos="2171700" algn="l"/>
              </a:tabLst>
            </a:pPr>
            <a:r>
              <a:rPr lang="en-US">
                <a:solidFill>
                  <a:srgbClr val="FF0000"/>
                </a:solidFill>
                <a:latin typeface="Arial" pitchFamily="-103" charset="0"/>
              </a:rPr>
              <a:t>T</a:t>
            </a:r>
            <a:r>
              <a:rPr lang="en-US">
                <a:latin typeface="Arial" pitchFamily="-103" charset="0"/>
              </a:rPr>
              <a:t>ransverse</a:t>
            </a:r>
          </a:p>
          <a:p>
            <a:pPr eaLnBrk="1" hangingPunct="1">
              <a:tabLst>
                <a:tab pos="723900" algn="l"/>
                <a:tab pos="1447800" algn="l"/>
                <a:tab pos="2171700" algn="l"/>
              </a:tabLst>
            </a:pPr>
            <a:r>
              <a:rPr lang="en-US">
                <a:solidFill>
                  <a:srgbClr val="FF0000"/>
                </a:solidFill>
                <a:latin typeface="Arial" pitchFamily="-103" charset="0"/>
              </a:rPr>
              <a:t>M</a:t>
            </a:r>
            <a:r>
              <a:rPr lang="en-US">
                <a:solidFill>
                  <a:srgbClr val="000000"/>
                </a:solidFill>
                <a:latin typeface="Arial" pitchFamily="-103" charset="0"/>
              </a:rPr>
              <a:t>omentum</a:t>
            </a:r>
            <a:r>
              <a:rPr lang="en-US">
                <a:solidFill>
                  <a:srgbClr val="FF0000"/>
                </a:solidFill>
                <a:latin typeface="Arial" pitchFamily="-103" charset="0"/>
              </a:rPr>
              <a:t> </a:t>
            </a:r>
          </a:p>
          <a:p>
            <a:pPr eaLnBrk="1" hangingPunct="1">
              <a:tabLst>
                <a:tab pos="723900" algn="l"/>
                <a:tab pos="1447800" algn="l"/>
                <a:tab pos="2171700" algn="l"/>
              </a:tabLst>
            </a:pPr>
            <a:r>
              <a:rPr lang="en-US">
                <a:solidFill>
                  <a:srgbClr val="FF0000"/>
                </a:solidFill>
                <a:latin typeface="Arial" pitchFamily="-103" charset="0"/>
              </a:rPr>
              <a:t>D</a:t>
            </a:r>
            <a:r>
              <a:rPr lang="en-US">
                <a:solidFill>
                  <a:srgbClr val="000000"/>
                </a:solidFill>
                <a:latin typeface="Arial" pitchFamily="-103" charset="0"/>
              </a:rPr>
              <a:t>ependent</a:t>
            </a:r>
          </a:p>
          <a:p>
            <a:pPr eaLnBrk="1" hangingPunct="1">
              <a:tabLst>
                <a:tab pos="723900" algn="l"/>
                <a:tab pos="1447800" algn="l"/>
                <a:tab pos="2171700" algn="l"/>
              </a:tabLst>
            </a:pPr>
            <a:r>
              <a:rPr lang="en-US">
                <a:solidFill>
                  <a:srgbClr val="000000"/>
                </a:solidFill>
                <a:latin typeface="Arial" pitchFamily="-103" charset="0"/>
              </a:rPr>
              <a:t>distributions</a:t>
            </a:r>
          </a:p>
        </p:txBody>
      </p:sp>
      <p:sp>
        <p:nvSpPr>
          <p:cNvPr id="36878" name="Text Box 15"/>
          <p:cNvSpPr txBox="1">
            <a:spLocks noChangeArrowheads="1"/>
          </p:cNvSpPr>
          <p:nvPr/>
        </p:nvSpPr>
        <p:spPr bwMode="auto">
          <a:xfrm>
            <a:off x="6921500" y="2803525"/>
            <a:ext cx="2122488" cy="1222375"/>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 pos="1447800" algn="l"/>
                <a:tab pos="2171700" algn="l"/>
              </a:tabLst>
            </a:pPr>
            <a:r>
              <a:rPr lang="en-US">
                <a:solidFill>
                  <a:srgbClr val="FF0000"/>
                </a:solidFill>
                <a:latin typeface="Arial" pitchFamily="-103" charset="0"/>
              </a:rPr>
              <a:t>G</a:t>
            </a:r>
            <a:r>
              <a:rPr lang="en-US">
                <a:solidFill>
                  <a:srgbClr val="000000"/>
                </a:solidFill>
                <a:latin typeface="Arial" pitchFamily="-103" charset="0"/>
              </a:rPr>
              <a:t>eneralized</a:t>
            </a:r>
          </a:p>
          <a:p>
            <a:pPr eaLnBrk="1" hangingPunct="1">
              <a:tabLst>
                <a:tab pos="723900" algn="l"/>
                <a:tab pos="1447800" algn="l"/>
                <a:tab pos="2171700" algn="l"/>
              </a:tabLst>
            </a:pPr>
            <a:r>
              <a:rPr lang="en-US">
                <a:solidFill>
                  <a:srgbClr val="FF0000"/>
                </a:solidFill>
                <a:latin typeface="Arial" pitchFamily="-103" charset="0"/>
              </a:rPr>
              <a:t>P</a:t>
            </a:r>
            <a:r>
              <a:rPr lang="en-US">
                <a:solidFill>
                  <a:srgbClr val="000000"/>
                </a:solidFill>
                <a:latin typeface="Arial" pitchFamily="-103" charset="0"/>
              </a:rPr>
              <a:t>arton </a:t>
            </a:r>
          </a:p>
          <a:p>
            <a:pPr eaLnBrk="1" hangingPunct="1">
              <a:tabLst>
                <a:tab pos="723900" algn="l"/>
                <a:tab pos="1447800" algn="l"/>
                <a:tab pos="2171700" algn="l"/>
              </a:tabLst>
            </a:pPr>
            <a:r>
              <a:rPr lang="en-US">
                <a:solidFill>
                  <a:srgbClr val="FF0000"/>
                </a:solidFill>
                <a:latin typeface="Arial" pitchFamily="-103" charset="0"/>
              </a:rPr>
              <a:t>D</a:t>
            </a:r>
            <a:r>
              <a:rPr lang="en-US">
                <a:solidFill>
                  <a:srgbClr val="000000"/>
                </a:solidFill>
                <a:latin typeface="Arial" pitchFamily="-103" charset="0"/>
              </a:rPr>
              <a:t>istributions</a:t>
            </a:r>
          </a:p>
        </p:txBody>
      </p:sp>
      <p:sp>
        <p:nvSpPr>
          <p:cNvPr id="36879" name="Text Box 16"/>
          <p:cNvSpPr txBox="1">
            <a:spLocks noChangeArrowheads="1"/>
          </p:cNvSpPr>
          <p:nvPr/>
        </p:nvSpPr>
        <p:spPr bwMode="auto">
          <a:xfrm>
            <a:off x="522288" y="1990725"/>
            <a:ext cx="8131175" cy="815975"/>
          </a:xfrm>
          <a:prstGeom prst="rect">
            <a:avLst/>
          </a:prstGeom>
          <a:noFill/>
          <a:ln w="9525">
            <a:noFill/>
            <a:round/>
            <a:headEnd/>
            <a:tailEnd/>
          </a:ln>
        </p:spPr>
        <p:txBody>
          <a:bodyPr lIns="81639" tIns="50419" rIns="81639" bIns="40820">
            <a:prstTxWarp prst="textNoShape">
              <a:avLst/>
            </a:prstTxWarp>
          </a:bodyPr>
          <a:lstStyle/>
          <a:p>
            <a:pPr algn="r" eaLnBrk="1" hangingPunct="1">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500" b="1">
                <a:solidFill>
                  <a:srgbClr val="000000"/>
                </a:solidFill>
              </a:rPr>
              <a:t>Wigner  distribution</a:t>
            </a:r>
          </a:p>
          <a:p>
            <a:pPr algn="r" eaLnBrk="1" hangingPunct="1">
              <a:lnSpc>
                <a:spcPct val="97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500">
                <a:solidFill>
                  <a:srgbClr val="0000FF"/>
                </a:solidFill>
              </a:rPr>
              <a:t> </a:t>
            </a:r>
            <a:r>
              <a:rPr lang="en-US" sz="2500">
                <a:solidFill>
                  <a:srgbClr val="000000"/>
                </a:solidFill>
              </a:rPr>
              <a:t> </a:t>
            </a:r>
          </a:p>
        </p:txBody>
      </p:sp>
      <p:pic>
        <p:nvPicPr>
          <p:cNvPr id="36880" name="Picture 18"/>
          <p:cNvPicPr>
            <a:picLocks noChangeAspect="1" noChangeArrowheads="1"/>
          </p:cNvPicPr>
          <p:nvPr/>
        </p:nvPicPr>
        <p:blipFill>
          <a:blip r:embed="rId8"/>
          <a:srcRect/>
          <a:stretch>
            <a:fillRect/>
          </a:stretch>
        </p:blipFill>
        <p:spPr bwMode="auto">
          <a:xfrm>
            <a:off x="354013" y="947738"/>
            <a:ext cx="1550987" cy="1784350"/>
          </a:xfrm>
          <a:prstGeom prst="rect">
            <a:avLst/>
          </a:prstGeom>
          <a:noFill/>
          <a:ln w="9525">
            <a:noFill/>
            <a:miter lim="800000"/>
            <a:headEnd/>
            <a:tailEnd/>
          </a:ln>
        </p:spPr>
      </p:pic>
      <p:pic>
        <p:nvPicPr>
          <p:cNvPr id="36881" name="Picture 10"/>
          <p:cNvPicPr>
            <a:picLocks noChangeAspect="1" noChangeArrowheads="1"/>
          </p:cNvPicPr>
          <p:nvPr/>
        </p:nvPicPr>
        <p:blipFill>
          <a:blip r:embed="rId9"/>
          <a:srcRect/>
          <a:stretch>
            <a:fillRect/>
          </a:stretch>
        </p:blipFill>
        <p:spPr bwMode="auto">
          <a:xfrm>
            <a:off x="103188" y="5056188"/>
            <a:ext cx="2187575" cy="1336675"/>
          </a:xfrm>
          <a:prstGeom prst="rect">
            <a:avLst/>
          </a:prstGeom>
          <a:noFill/>
          <a:ln w="9525">
            <a:noFill/>
            <a:round/>
            <a:headEnd/>
            <a:tailEnd/>
          </a:ln>
        </p:spPr>
      </p:pic>
      <p:pic>
        <p:nvPicPr>
          <p:cNvPr id="36882" name="Picture 15"/>
          <p:cNvPicPr>
            <a:picLocks noChangeAspect="1" noChangeArrowheads="1"/>
          </p:cNvPicPr>
          <p:nvPr/>
        </p:nvPicPr>
        <p:blipFill>
          <a:blip r:embed="rId10"/>
          <a:srcRect/>
          <a:stretch>
            <a:fillRect/>
          </a:stretch>
        </p:blipFill>
        <p:spPr bwMode="auto">
          <a:xfrm>
            <a:off x="2705100" y="5367338"/>
            <a:ext cx="1179513" cy="1130300"/>
          </a:xfrm>
          <a:prstGeom prst="rect">
            <a:avLst/>
          </a:prstGeom>
          <a:noFill/>
          <a:ln w="9525">
            <a:noFill/>
            <a:round/>
            <a:headEnd/>
            <a:tailEnd/>
          </a:ln>
        </p:spPr>
      </p:pic>
      <p:sp>
        <p:nvSpPr>
          <p:cNvPr id="36883" name="Text Box 17"/>
          <p:cNvSpPr txBox="1">
            <a:spLocks noChangeArrowheads="1"/>
          </p:cNvSpPr>
          <p:nvPr/>
        </p:nvSpPr>
        <p:spPr bwMode="auto">
          <a:xfrm>
            <a:off x="2763838" y="5019675"/>
            <a:ext cx="815975" cy="314325"/>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Lst>
            </a:pPr>
            <a:r>
              <a:rPr lang="en-US">
                <a:solidFill>
                  <a:srgbClr val="FF0000"/>
                </a:solidFill>
                <a:latin typeface="Arial" pitchFamily="-103" charset="0"/>
              </a:rPr>
              <a:t>SIDIS</a:t>
            </a:r>
            <a:endParaRPr lang="en-US">
              <a:solidFill>
                <a:srgbClr val="000000"/>
              </a:solidFill>
              <a:latin typeface="Arial" pitchFamily="-103" charset="0"/>
            </a:endParaRPr>
          </a:p>
        </p:txBody>
      </p:sp>
      <p:pic>
        <p:nvPicPr>
          <p:cNvPr id="36884" name="Picture 16"/>
          <p:cNvPicPr>
            <a:picLocks noChangeAspect="1" noChangeArrowheads="1"/>
          </p:cNvPicPr>
          <p:nvPr/>
        </p:nvPicPr>
        <p:blipFill>
          <a:blip r:embed="rId11"/>
          <a:srcRect/>
          <a:stretch>
            <a:fillRect/>
          </a:stretch>
        </p:blipFill>
        <p:spPr bwMode="auto">
          <a:xfrm>
            <a:off x="5578475" y="5449888"/>
            <a:ext cx="1127125" cy="1131887"/>
          </a:xfrm>
          <a:prstGeom prst="rect">
            <a:avLst/>
          </a:prstGeom>
          <a:noFill/>
          <a:ln w="9525">
            <a:noFill/>
            <a:round/>
            <a:headEnd/>
            <a:tailEnd/>
          </a:ln>
        </p:spPr>
      </p:pic>
      <p:sp>
        <p:nvSpPr>
          <p:cNvPr id="36885" name="Text Box 18"/>
          <p:cNvSpPr txBox="1">
            <a:spLocks noChangeArrowheads="1"/>
          </p:cNvSpPr>
          <p:nvPr/>
        </p:nvSpPr>
        <p:spPr bwMode="auto">
          <a:xfrm>
            <a:off x="5676900" y="5087938"/>
            <a:ext cx="815975" cy="322262"/>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Lst>
            </a:pPr>
            <a:r>
              <a:rPr lang="en-US">
                <a:solidFill>
                  <a:srgbClr val="FF0000"/>
                </a:solidFill>
                <a:latin typeface="Arial" pitchFamily="-103" charset="0"/>
              </a:rPr>
              <a:t>DES</a:t>
            </a:r>
            <a:endParaRPr lang="en-US">
              <a:solidFill>
                <a:srgbClr val="000000"/>
              </a:solidFill>
              <a:latin typeface="Arial" pitchFamily="-103" charset="0"/>
            </a:endParaRPr>
          </a:p>
        </p:txBody>
      </p:sp>
      <p:pic>
        <p:nvPicPr>
          <p:cNvPr id="36886" name="Picture 22"/>
          <p:cNvPicPr>
            <a:picLocks noChangeAspect="1" noChangeArrowheads="1"/>
          </p:cNvPicPr>
          <p:nvPr/>
        </p:nvPicPr>
        <p:blipFill>
          <a:blip r:embed="rId12"/>
          <a:srcRect/>
          <a:stretch>
            <a:fillRect/>
          </a:stretch>
        </p:blipFill>
        <p:spPr bwMode="auto">
          <a:xfrm>
            <a:off x="6937375" y="5105400"/>
            <a:ext cx="2206625" cy="1612900"/>
          </a:xfrm>
          <a:prstGeom prst="rect">
            <a:avLst/>
          </a:prstGeom>
          <a:noFill/>
          <a:ln w="9525">
            <a:noFill/>
            <a:round/>
            <a:headEnd/>
            <a:tailEnd/>
          </a:ln>
        </p:spPr>
      </p:pic>
      <p:sp>
        <p:nvSpPr>
          <p:cNvPr id="36887" name="TextBox 3"/>
          <p:cNvSpPr txBox="1">
            <a:spLocks noChangeArrowheads="1"/>
          </p:cNvSpPr>
          <p:nvPr/>
        </p:nvSpPr>
        <p:spPr bwMode="auto">
          <a:xfrm>
            <a:off x="709613" y="142875"/>
            <a:ext cx="7712075" cy="708025"/>
          </a:xfrm>
          <a:prstGeom prst="rect">
            <a:avLst/>
          </a:prstGeom>
          <a:noFill/>
          <a:ln w="9525">
            <a:noFill/>
            <a:miter lim="800000"/>
            <a:headEnd/>
            <a:tailEnd/>
          </a:ln>
        </p:spPr>
        <p:txBody>
          <a:bodyPr wrap="none">
            <a:prstTxWarp prst="textNoShape">
              <a:avLst/>
            </a:prstTxWarp>
            <a:spAutoFit/>
          </a:bodyPr>
          <a:lstStyle/>
          <a:p>
            <a:pPr eaLnBrk="1" hangingPunct="1"/>
            <a:r>
              <a:rPr lang="en-US" sz="4000" b="1">
                <a:solidFill>
                  <a:srgbClr val="0000FF"/>
                </a:solidFill>
                <a:latin typeface="Charter Black" pitchFamily="-103" charset="0"/>
              </a:rPr>
              <a:t>Twenty First Century Proton</a:t>
            </a:r>
          </a:p>
        </p:txBody>
      </p:sp>
      <p:sp>
        <p:nvSpPr>
          <p:cNvPr id="36888" name="Slide Number Placeholder 6"/>
          <p:cNvSpPr>
            <a:spLocks noGrp="1" noChangeArrowheads="1"/>
          </p:cNvSpPr>
          <p:nvPr>
            <p:ph type="sldNum" sz="quarter" idx="12"/>
          </p:nvPr>
        </p:nvSpPr>
        <p:spPr bwMode="auto">
          <a:noFill/>
          <a:ln>
            <a:miter lim="800000"/>
            <a:headEnd/>
            <a:tailEnd/>
          </a:ln>
        </p:spPr>
        <p:txBody>
          <a:bodyPr/>
          <a:lstStyle/>
          <a:p>
            <a:fld id="{8AC0B2B0-86CB-274F-98CC-FC0EC03C9CEF}" type="slidenum">
              <a:rPr lang="en-US"/>
              <a:pPr/>
              <a:t>36</a:t>
            </a:fld>
            <a:endParaRPr lang="en-US"/>
          </a:p>
        </p:txBody>
      </p:sp>
      <p:sp>
        <p:nvSpPr>
          <p:cNvPr id="36889" name="TextBox 2"/>
          <p:cNvSpPr txBox="1">
            <a:spLocks noChangeArrowheads="1"/>
          </p:cNvSpPr>
          <p:nvPr/>
        </p:nvSpPr>
        <p:spPr bwMode="auto">
          <a:xfrm>
            <a:off x="3543300" y="3402013"/>
            <a:ext cx="1651000" cy="646112"/>
          </a:xfrm>
          <a:prstGeom prst="rect">
            <a:avLst/>
          </a:prstGeom>
          <a:noFill/>
          <a:ln w="9525">
            <a:noFill/>
            <a:miter lim="800000"/>
            <a:headEnd/>
            <a:tailEnd/>
          </a:ln>
        </p:spPr>
        <p:txBody>
          <a:bodyPr wrap="none">
            <a:prstTxWarp prst="textNoShape">
              <a:avLst/>
            </a:prstTxWarp>
            <a:spAutoFit/>
          </a:bodyPr>
          <a:lstStyle/>
          <a:p>
            <a:pPr eaLnBrk="1" hangingPunct="1"/>
            <a:r>
              <a:rPr lang="en-US" b="1" i="1">
                <a:solidFill>
                  <a:srgbClr val="FF0000"/>
                </a:solidFill>
              </a:rPr>
              <a:t>Orbital motion</a:t>
            </a:r>
          </a:p>
          <a:p>
            <a:pPr eaLnBrk="1" hangingPunct="1"/>
            <a:r>
              <a:rPr lang="en-US" b="1" i="1">
                <a:solidFill>
                  <a:srgbClr val="FF0000"/>
                </a:solidFill>
              </a:rPr>
              <a:t>accessible!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2030413" y="849313"/>
            <a:ext cx="6892925" cy="1193800"/>
          </a:xfrm>
          <a:prstGeom prst="rect">
            <a:avLst/>
          </a:prstGeom>
          <a:noFill/>
          <a:ln w="9525">
            <a:noFill/>
            <a:round/>
            <a:headEnd/>
            <a:tailEnd/>
          </a:ln>
        </p:spPr>
        <p:txBody>
          <a:bodyPr lIns="81639" tIns="42452" rIns="81639" bIns="42452">
            <a:prstTxWarp prst="textNoShape">
              <a:avLst/>
            </a:prstTxWarp>
            <a:spAutoFit/>
          </a:bodyPr>
          <a:lstStyle/>
          <a:p>
            <a:pPr eaLnBrk="1" hangingPunct="1">
              <a:tabLst>
                <a:tab pos="723900" algn="l"/>
                <a:tab pos="1447800" algn="l"/>
                <a:tab pos="2171700" algn="l"/>
                <a:tab pos="2895600" algn="l"/>
                <a:tab pos="3619500" algn="l"/>
                <a:tab pos="4343400" algn="l"/>
                <a:tab pos="5067300" algn="l"/>
                <a:tab pos="5791200" algn="l"/>
              </a:tabLst>
            </a:pPr>
            <a:r>
              <a:rPr lang="en-US">
                <a:solidFill>
                  <a:srgbClr val="000000"/>
                </a:solidFill>
                <a:latin typeface="Arial" pitchFamily="-103" charset="0"/>
              </a:rPr>
              <a:t>A central goal of high-energy electron scattering is to determine the 3D partonic picture of the nucleon and the nucleus.  This is encoded in </a:t>
            </a:r>
            <a:r>
              <a:rPr lang="en-US" b="1">
                <a:solidFill>
                  <a:srgbClr val="FF0000"/>
                </a:solidFill>
                <a:latin typeface="Arial" pitchFamily="-103" charset="0"/>
              </a:rPr>
              <a:t>Generalized Parton Distributions</a:t>
            </a:r>
            <a:r>
              <a:rPr lang="en-US" b="1">
                <a:solidFill>
                  <a:srgbClr val="000000"/>
                </a:solidFill>
                <a:latin typeface="Arial" pitchFamily="-103" charset="0"/>
              </a:rPr>
              <a:t> </a:t>
            </a:r>
            <a:r>
              <a:rPr lang="en-US">
                <a:solidFill>
                  <a:srgbClr val="000000"/>
                </a:solidFill>
                <a:latin typeface="Arial" pitchFamily="-103" charset="0"/>
              </a:rPr>
              <a:t>and </a:t>
            </a:r>
          </a:p>
          <a:p>
            <a:pPr eaLnBrk="1" hangingPunct="1">
              <a:tabLst>
                <a:tab pos="723900" algn="l"/>
                <a:tab pos="1447800" algn="l"/>
                <a:tab pos="2171700" algn="l"/>
                <a:tab pos="2895600" algn="l"/>
                <a:tab pos="3619500" algn="l"/>
                <a:tab pos="4343400" algn="l"/>
                <a:tab pos="5067300" algn="l"/>
                <a:tab pos="5791200" algn="l"/>
              </a:tabLst>
            </a:pPr>
            <a:r>
              <a:rPr lang="en-US" b="1">
                <a:solidFill>
                  <a:srgbClr val="FF0000"/>
                </a:solidFill>
                <a:latin typeface="Arial" pitchFamily="-103" charset="0"/>
              </a:rPr>
              <a:t>Transverse Momentum Dependent Distributions</a:t>
            </a:r>
            <a:endParaRPr lang="en-US">
              <a:solidFill>
                <a:srgbClr val="000000"/>
              </a:solidFill>
              <a:latin typeface="Arial" pitchFamily="-103" charset="0"/>
            </a:endParaRPr>
          </a:p>
        </p:txBody>
      </p:sp>
      <p:sp>
        <p:nvSpPr>
          <p:cNvPr id="38915" name="Oval 4"/>
          <p:cNvSpPr>
            <a:spLocks noChangeArrowheads="1"/>
          </p:cNvSpPr>
          <p:nvPr/>
        </p:nvSpPr>
        <p:spPr bwMode="auto">
          <a:xfrm>
            <a:off x="2776538" y="2165350"/>
            <a:ext cx="3070225" cy="947738"/>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pic>
        <p:nvPicPr>
          <p:cNvPr id="38916" name="Picture 5"/>
          <p:cNvPicPr>
            <a:picLocks noChangeAspect="1" noChangeArrowheads="1"/>
          </p:cNvPicPr>
          <p:nvPr/>
        </p:nvPicPr>
        <p:blipFill>
          <a:blip r:embed="rId3"/>
          <a:srcRect/>
          <a:stretch>
            <a:fillRect/>
          </a:stretch>
        </p:blipFill>
        <p:spPr bwMode="auto">
          <a:xfrm>
            <a:off x="3525838" y="2400300"/>
            <a:ext cx="1362075" cy="441325"/>
          </a:xfrm>
          <a:prstGeom prst="rect">
            <a:avLst/>
          </a:prstGeom>
          <a:noFill/>
          <a:ln w="9525">
            <a:noFill/>
            <a:round/>
            <a:headEnd/>
            <a:tailEnd/>
          </a:ln>
        </p:spPr>
      </p:pic>
      <p:sp>
        <p:nvSpPr>
          <p:cNvPr id="38917" name="Line 6"/>
          <p:cNvSpPr>
            <a:spLocks noChangeShapeType="1"/>
          </p:cNvSpPr>
          <p:nvPr/>
        </p:nvSpPr>
        <p:spPr bwMode="auto">
          <a:xfrm flipH="1">
            <a:off x="2055813" y="3071813"/>
            <a:ext cx="884237" cy="881062"/>
          </a:xfrm>
          <a:prstGeom prst="line">
            <a:avLst/>
          </a:prstGeom>
          <a:noFill/>
          <a:ln w="108000">
            <a:solidFill>
              <a:srgbClr val="000000"/>
            </a:solidFill>
            <a:round/>
            <a:headEnd/>
            <a:tailEnd type="triangle" w="med" len="med"/>
          </a:ln>
        </p:spPr>
        <p:txBody>
          <a:bodyPr lIns="82945" tIns="41473" rIns="82945" bIns="41473">
            <a:prstTxWarp prst="textNoShape">
              <a:avLst/>
            </a:prstTxWarp>
          </a:bodyPr>
          <a:lstStyle/>
          <a:p>
            <a:endParaRPr lang="en-US"/>
          </a:p>
        </p:txBody>
      </p:sp>
      <p:sp>
        <p:nvSpPr>
          <p:cNvPr id="38918" name="Oval 7"/>
          <p:cNvSpPr>
            <a:spLocks noChangeArrowheads="1"/>
          </p:cNvSpPr>
          <p:nvPr/>
        </p:nvSpPr>
        <p:spPr bwMode="auto">
          <a:xfrm>
            <a:off x="665163" y="4040188"/>
            <a:ext cx="2938462" cy="979487"/>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pic>
        <p:nvPicPr>
          <p:cNvPr id="38919" name="Picture 8"/>
          <p:cNvPicPr>
            <a:picLocks noChangeAspect="1" noChangeArrowheads="1"/>
          </p:cNvPicPr>
          <p:nvPr/>
        </p:nvPicPr>
        <p:blipFill>
          <a:blip r:embed="rId4"/>
          <a:srcRect/>
          <a:stretch>
            <a:fillRect/>
          </a:stretch>
        </p:blipFill>
        <p:spPr bwMode="auto">
          <a:xfrm>
            <a:off x="1417638" y="4305300"/>
            <a:ext cx="1435100" cy="441325"/>
          </a:xfrm>
          <a:prstGeom prst="rect">
            <a:avLst/>
          </a:prstGeom>
          <a:noFill/>
          <a:ln w="9525">
            <a:noFill/>
            <a:round/>
            <a:headEnd/>
            <a:tailEnd/>
          </a:ln>
        </p:spPr>
      </p:pic>
      <p:sp>
        <p:nvSpPr>
          <p:cNvPr id="38920" name="Oval 9"/>
          <p:cNvSpPr>
            <a:spLocks noChangeArrowheads="1"/>
          </p:cNvSpPr>
          <p:nvPr/>
        </p:nvSpPr>
        <p:spPr bwMode="auto">
          <a:xfrm>
            <a:off x="5124450" y="4084638"/>
            <a:ext cx="2940050" cy="979487"/>
          </a:xfrm>
          <a:prstGeom prst="ellipse">
            <a:avLst/>
          </a:prstGeom>
          <a:solidFill>
            <a:srgbClr val="99CCFF"/>
          </a:solidFill>
          <a:ln w="9525">
            <a:solidFill>
              <a:srgbClr val="000000"/>
            </a:solidFill>
            <a:round/>
            <a:headEnd/>
            <a:tailEnd/>
          </a:ln>
        </p:spPr>
        <p:txBody>
          <a:bodyPr wrap="none" lIns="82945" tIns="41473" rIns="82945" bIns="41473" anchor="ctr">
            <a:prstTxWarp prst="textNoShape">
              <a:avLst/>
            </a:prstTxWarp>
          </a:bodyPr>
          <a:lstStyle/>
          <a:p>
            <a:pPr eaLnBrk="1" hangingPunct="1"/>
            <a:endParaRPr lang="en-US"/>
          </a:p>
        </p:txBody>
      </p:sp>
      <p:sp>
        <p:nvSpPr>
          <p:cNvPr id="38921" name="Line 10"/>
          <p:cNvSpPr>
            <a:spLocks noChangeShapeType="1"/>
          </p:cNvSpPr>
          <p:nvPr/>
        </p:nvSpPr>
        <p:spPr bwMode="auto">
          <a:xfrm>
            <a:off x="5649913" y="3071813"/>
            <a:ext cx="914400" cy="914400"/>
          </a:xfrm>
          <a:prstGeom prst="line">
            <a:avLst/>
          </a:prstGeom>
          <a:noFill/>
          <a:ln w="108000">
            <a:solidFill>
              <a:srgbClr val="000000"/>
            </a:solidFill>
            <a:round/>
            <a:headEnd/>
            <a:tailEnd type="triangle" w="med" len="med"/>
          </a:ln>
        </p:spPr>
        <p:txBody>
          <a:bodyPr lIns="82945" tIns="41473" rIns="82945" bIns="41473">
            <a:prstTxWarp prst="textNoShape">
              <a:avLst/>
            </a:prstTxWarp>
          </a:bodyPr>
          <a:lstStyle/>
          <a:p>
            <a:endParaRPr lang="en-US"/>
          </a:p>
        </p:txBody>
      </p:sp>
      <p:pic>
        <p:nvPicPr>
          <p:cNvPr id="38922" name="Picture 11"/>
          <p:cNvPicPr>
            <a:picLocks noChangeAspect="1" noChangeArrowheads="1"/>
          </p:cNvPicPr>
          <p:nvPr/>
        </p:nvPicPr>
        <p:blipFill>
          <a:blip r:embed="rId5"/>
          <a:srcRect/>
          <a:stretch>
            <a:fillRect/>
          </a:stretch>
        </p:blipFill>
        <p:spPr bwMode="auto">
          <a:xfrm>
            <a:off x="5843588" y="4318000"/>
            <a:ext cx="1546225" cy="439738"/>
          </a:xfrm>
          <a:prstGeom prst="rect">
            <a:avLst/>
          </a:prstGeom>
          <a:noFill/>
          <a:ln w="9525">
            <a:noFill/>
            <a:round/>
            <a:headEnd/>
            <a:tailEnd/>
          </a:ln>
        </p:spPr>
      </p:pic>
      <p:pic>
        <p:nvPicPr>
          <p:cNvPr id="38923" name="Picture 12"/>
          <p:cNvPicPr>
            <a:picLocks noChangeAspect="1" noChangeArrowheads="1"/>
          </p:cNvPicPr>
          <p:nvPr/>
        </p:nvPicPr>
        <p:blipFill>
          <a:blip r:embed="rId6"/>
          <a:srcRect/>
          <a:stretch>
            <a:fillRect/>
          </a:stretch>
        </p:blipFill>
        <p:spPr bwMode="auto">
          <a:xfrm>
            <a:off x="1835150" y="2876550"/>
            <a:ext cx="625475" cy="404813"/>
          </a:xfrm>
          <a:prstGeom prst="rect">
            <a:avLst/>
          </a:prstGeom>
          <a:noFill/>
          <a:ln w="9525">
            <a:noFill/>
            <a:round/>
            <a:headEnd/>
            <a:tailEnd/>
          </a:ln>
        </p:spPr>
      </p:pic>
      <p:pic>
        <p:nvPicPr>
          <p:cNvPr id="38924" name="Picture 13"/>
          <p:cNvPicPr>
            <a:picLocks noChangeAspect="1" noChangeArrowheads="1"/>
          </p:cNvPicPr>
          <p:nvPr/>
        </p:nvPicPr>
        <p:blipFill>
          <a:blip r:embed="rId7"/>
          <a:srcRect/>
          <a:stretch>
            <a:fillRect/>
          </a:stretch>
        </p:blipFill>
        <p:spPr bwMode="auto">
          <a:xfrm>
            <a:off x="6015038" y="2878138"/>
            <a:ext cx="625475" cy="476250"/>
          </a:xfrm>
          <a:prstGeom prst="rect">
            <a:avLst/>
          </a:prstGeom>
          <a:noFill/>
          <a:ln w="9525">
            <a:noFill/>
            <a:round/>
            <a:headEnd/>
            <a:tailEnd/>
          </a:ln>
        </p:spPr>
      </p:pic>
      <p:sp>
        <p:nvSpPr>
          <p:cNvPr id="38925" name="Text Box 14"/>
          <p:cNvSpPr txBox="1">
            <a:spLocks noChangeArrowheads="1"/>
          </p:cNvSpPr>
          <p:nvPr/>
        </p:nvSpPr>
        <p:spPr bwMode="auto">
          <a:xfrm>
            <a:off x="195263" y="2738438"/>
            <a:ext cx="2122487" cy="1223962"/>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 pos="1447800" algn="l"/>
                <a:tab pos="2171700" algn="l"/>
              </a:tabLst>
            </a:pPr>
            <a:r>
              <a:rPr lang="en-US">
                <a:solidFill>
                  <a:srgbClr val="FF0000"/>
                </a:solidFill>
                <a:latin typeface="Arial" pitchFamily="-103" charset="0"/>
              </a:rPr>
              <a:t>T</a:t>
            </a:r>
            <a:r>
              <a:rPr lang="en-US">
                <a:latin typeface="Arial" pitchFamily="-103" charset="0"/>
              </a:rPr>
              <a:t>ransverse</a:t>
            </a:r>
          </a:p>
          <a:p>
            <a:pPr eaLnBrk="1" hangingPunct="1">
              <a:tabLst>
                <a:tab pos="723900" algn="l"/>
                <a:tab pos="1447800" algn="l"/>
                <a:tab pos="2171700" algn="l"/>
              </a:tabLst>
            </a:pPr>
            <a:r>
              <a:rPr lang="en-US">
                <a:solidFill>
                  <a:srgbClr val="FF0000"/>
                </a:solidFill>
                <a:latin typeface="Arial" pitchFamily="-103" charset="0"/>
              </a:rPr>
              <a:t>M</a:t>
            </a:r>
            <a:r>
              <a:rPr lang="en-US">
                <a:solidFill>
                  <a:srgbClr val="000000"/>
                </a:solidFill>
                <a:latin typeface="Arial" pitchFamily="-103" charset="0"/>
              </a:rPr>
              <a:t>omentum</a:t>
            </a:r>
            <a:r>
              <a:rPr lang="en-US">
                <a:solidFill>
                  <a:srgbClr val="FF0000"/>
                </a:solidFill>
                <a:latin typeface="Arial" pitchFamily="-103" charset="0"/>
              </a:rPr>
              <a:t> </a:t>
            </a:r>
          </a:p>
          <a:p>
            <a:pPr eaLnBrk="1" hangingPunct="1">
              <a:tabLst>
                <a:tab pos="723900" algn="l"/>
                <a:tab pos="1447800" algn="l"/>
                <a:tab pos="2171700" algn="l"/>
              </a:tabLst>
            </a:pPr>
            <a:r>
              <a:rPr lang="en-US">
                <a:solidFill>
                  <a:srgbClr val="FF0000"/>
                </a:solidFill>
                <a:latin typeface="Arial" pitchFamily="-103" charset="0"/>
              </a:rPr>
              <a:t>D</a:t>
            </a:r>
            <a:r>
              <a:rPr lang="en-US">
                <a:solidFill>
                  <a:srgbClr val="000000"/>
                </a:solidFill>
                <a:latin typeface="Arial" pitchFamily="-103" charset="0"/>
              </a:rPr>
              <a:t>ependent</a:t>
            </a:r>
          </a:p>
          <a:p>
            <a:pPr eaLnBrk="1" hangingPunct="1">
              <a:tabLst>
                <a:tab pos="723900" algn="l"/>
                <a:tab pos="1447800" algn="l"/>
                <a:tab pos="2171700" algn="l"/>
              </a:tabLst>
            </a:pPr>
            <a:r>
              <a:rPr lang="en-US">
                <a:solidFill>
                  <a:srgbClr val="000000"/>
                </a:solidFill>
                <a:latin typeface="Arial" pitchFamily="-103" charset="0"/>
              </a:rPr>
              <a:t>distributions</a:t>
            </a:r>
          </a:p>
        </p:txBody>
      </p:sp>
      <p:sp>
        <p:nvSpPr>
          <p:cNvPr id="38926" name="Text Box 15"/>
          <p:cNvSpPr txBox="1">
            <a:spLocks noChangeArrowheads="1"/>
          </p:cNvSpPr>
          <p:nvPr/>
        </p:nvSpPr>
        <p:spPr bwMode="auto">
          <a:xfrm>
            <a:off x="6921500" y="2803525"/>
            <a:ext cx="2122488" cy="1222375"/>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 pos="1447800" algn="l"/>
                <a:tab pos="2171700" algn="l"/>
              </a:tabLst>
            </a:pPr>
            <a:r>
              <a:rPr lang="en-US">
                <a:solidFill>
                  <a:srgbClr val="FF0000"/>
                </a:solidFill>
                <a:latin typeface="Arial" pitchFamily="-103" charset="0"/>
              </a:rPr>
              <a:t>G</a:t>
            </a:r>
            <a:r>
              <a:rPr lang="en-US">
                <a:solidFill>
                  <a:srgbClr val="000000"/>
                </a:solidFill>
                <a:latin typeface="Arial" pitchFamily="-103" charset="0"/>
              </a:rPr>
              <a:t>eneralized</a:t>
            </a:r>
          </a:p>
          <a:p>
            <a:pPr eaLnBrk="1" hangingPunct="1">
              <a:tabLst>
                <a:tab pos="723900" algn="l"/>
                <a:tab pos="1447800" algn="l"/>
                <a:tab pos="2171700" algn="l"/>
              </a:tabLst>
            </a:pPr>
            <a:r>
              <a:rPr lang="en-US">
                <a:solidFill>
                  <a:srgbClr val="FF0000"/>
                </a:solidFill>
                <a:latin typeface="Arial" pitchFamily="-103" charset="0"/>
              </a:rPr>
              <a:t>P</a:t>
            </a:r>
            <a:r>
              <a:rPr lang="en-US">
                <a:solidFill>
                  <a:srgbClr val="000000"/>
                </a:solidFill>
                <a:latin typeface="Arial" pitchFamily="-103" charset="0"/>
              </a:rPr>
              <a:t>arton </a:t>
            </a:r>
          </a:p>
          <a:p>
            <a:pPr eaLnBrk="1" hangingPunct="1">
              <a:tabLst>
                <a:tab pos="723900" algn="l"/>
                <a:tab pos="1447800" algn="l"/>
                <a:tab pos="2171700" algn="l"/>
              </a:tabLst>
            </a:pPr>
            <a:r>
              <a:rPr lang="en-US">
                <a:solidFill>
                  <a:srgbClr val="FF0000"/>
                </a:solidFill>
                <a:latin typeface="Arial" pitchFamily="-103" charset="0"/>
              </a:rPr>
              <a:t>D</a:t>
            </a:r>
            <a:r>
              <a:rPr lang="en-US">
                <a:solidFill>
                  <a:srgbClr val="000000"/>
                </a:solidFill>
                <a:latin typeface="Arial" pitchFamily="-103" charset="0"/>
              </a:rPr>
              <a:t>istributions</a:t>
            </a:r>
          </a:p>
        </p:txBody>
      </p:sp>
      <p:sp>
        <p:nvSpPr>
          <p:cNvPr id="38927" name="Text Box 16"/>
          <p:cNvSpPr txBox="1">
            <a:spLocks noChangeArrowheads="1"/>
          </p:cNvSpPr>
          <p:nvPr/>
        </p:nvSpPr>
        <p:spPr bwMode="auto">
          <a:xfrm>
            <a:off x="522288" y="1990725"/>
            <a:ext cx="8131175" cy="815975"/>
          </a:xfrm>
          <a:prstGeom prst="rect">
            <a:avLst/>
          </a:prstGeom>
          <a:noFill/>
          <a:ln w="9525">
            <a:noFill/>
            <a:round/>
            <a:headEnd/>
            <a:tailEnd/>
          </a:ln>
        </p:spPr>
        <p:txBody>
          <a:bodyPr lIns="81639" tIns="50419" rIns="81639" bIns="40820">
            <a:prstTxWarp prst="textNoShape">
              <a:avLst/>
            </a:prstTxWarp>
          </a:bodyPr>
          <a:lstStyle/>
          <a:p>
            <a:pPr algn="r" eaLnBrk="1" hangingPunct="1">
              <a:lnSpc>
                <a:spcPct val="98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2500" b="1">
                <a:solidFill>
                  <a:srgbClr val="000000"/>
                </a:solidFill>
              </a:rPr>
              <a:t>Wigner  distribution</a:t>
            </a:r>
          </a:p>
          <a:p>
            <a:pPr algn="r" eaLnBrk="1" hangingPunct="1">
              <a:lnSpc>
                <a:spcPct val="97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1500">
                <a:solidFill>
                  <a:srgbClr val="0000FF"/>
                </a:solidFill>
              </a:rPr>
              <a:t> </a:t>
            </a:r>
            <a:r>
              <a:rPr lang="en-US" sz="2500">
                <a:solidFill>
                  <a:srgbClr val="000000"/>
                </a:solidFill>
              </a:rPr>
              <a:t> </a:t>
            </a:r>
          </a:p>
        </p:txBody>
      </p:sp>
      <p:pic>
        <p:nvPicPr>
          <p:cNvPr id="38928" name="Picture 18"/>
          <p:cNvPicPr>
            <a:picLocks noChangeAspect="1" noChangeArrowheads="1"/>
          </p:cNvPicPr>
          <p:nvPr/>
        </p:nvPicPr>
        <p:blipFill>
          <a:blip r:embed="rId8"/>
          <a:srcRect/>
          <a:stretch>
            <a:fillRect/>
          </a:stretch>
        </p:blipFill>
        <p:spPr bwMode="auto">
          <a:xfrm>
            <a:off x="354013" y="947738"/>
            <a:ext cx="1550987" cy="1784350"/>
          </a:xfrm>
          <a:prstGeom prst="rect">
            <a:avLst/>
          </a:prstGeom>
          <a:noFill/>
          <a:ln w="9525">
            <a:noFill/>
            <a:miter lim="800000"/>
            <a:headEnd/>
            <a:tailEnd/>
          </a:ln>
        </p:spPr>
      </p:pic>
      <p:pic>
        <p:nvPicPr>
          <p:cNvPr id="38929" name="Picture 10"/>
          <p:cNvPicPr>
            <a:picLocks noChangeAspect="1" noChangeArrowheads="1"/>
          </p:cNvPicPr>
          <p:nvPr/>
        </p:nvPicPr>
        <p:blipFill>
          <a:blip r:embed="rId9"/>
          <a:srcRect/>
          <a:stretch>
            <a:fillRect/>
          </a:stretch>
        </p:blipFill>
        <p:spPr bwMode="auto">
          <a:xfrm>
            <a:off x="103188" y="5056188"/>
            <a:ext cx="2187575" cy="1336675"/>
          </a:xfrm>
          <a:prstGeom prst="rect">
            <a:avLst/>
          </a:prstGeom>
          <a:noFill/>
          <a:ln w="9525">
            <a:noFill/>
            <a:round/>
            <a:headEnd/>
            <a:tailEnd/>
          </a:ln>
        </p:spPr>
      </p:pic>
      <p:pic>
        <p:nvPicPr>
          <p:cNvPr id="38930" name="Picture 15"/>
          <p:cNvPicPr>
            <a:picLocks noChangeAspect="1" noChangeArrowheads="1"/>
          </p:cNvPicPr>
          <p:nvPr/>
        </p:nvPicPr>
        <p:blipFill>
          <a:blip r:embed="rId10"/>
          <a:srcRect/>
          <a:stretch>
            <a:fillRect/>
          </a:stretch>
        </p:blipFill>
        <p:spPr bwMode="auto">
          <a:xfrm>
            <a:off x="2705100" y="5367338"/>
            <a:ext cx="1179513" cy="1130300"/>
          </a:xfrm>
          <a:prstGeom prst="rect">
            <a:avLst/>
          </a:prstGeom>
          <a:noFill/>
          <a:ln w="9525">
            <a:noFill/>
            <a:round/>
            <a:headEnd/>
            <a:tailEnd/>
          </a:ln>
        </p:spPr>
      </p:pic>
      <p:sp>
        <p:nvSpPr>
          <p:cNvPr id="38931" name="Text Box 17"/>
          <p:cNvSpPr txBox="1">
            <a:spLocks noChangeArrowheads="1"/>
          </p:cNvSpPr>
          <p:nvPr/>
        </p:nvSpPr>
        <p:spPr bwMode="auto">
          <a:xfrm>
            <a:off x="2763838" y="5019675"/>
            <a:ext cx="815975" cy="314325"/>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Lst>
            </a:pPr>
            <a:r>
              <a:rPr lang="en-US">
                <a:solidFill>
                  <a:srgbClr val="FF0000"/>
                </a:solidFill>
                <a:latin typeface="Arial" pitchFamily="-103" charset="0"/>
              </a:rPr>
              <a:t>SIDIS</a:t>
            </a:r>
            <a:endParaRPr lang="en-US">
              <a:solidFill>
                <a:srgbClr val="000000"/>
              </a:solidFill>
              <a:latin typeface="Arial" pitchFamily="-103" charset="0"/>
            </a:endParaRPr>
          </a:p>
        </p:txBody>
      </p:sp>
      <p:pic>
        <p:nvPicPr>
          <p:cNvPr id="38932" name="Picture 16"/>
          <p:cNvPicPr>
            <a:picLocks noChangeAspect="1" noChangeArrowheads="1"/>
          </p:cNvPicPr>
          <p:nvPr/>
        </p:nvPicPr>
        <p:blipFill>
          <a:blip r:embed="rId11"/>
          <a:srcRect/>
          <a:stretch>
            <a:fillRect/>
          </a:stretch>
        </p:blipFill>
        <p:spPr bwMode="auto">
          <a:xfrm>
            <a:off x="5578475" y="5449888"/>
            <a:ext cx="1127125" cy="1131887"/>
          </a:xfrm>
          <a:prstGeom prst="rect">
            <a:avLst/>
          </a:prstGeom>
          <a:noFill/>
          <a:ln w="9525">
            <a:noFill/>
            <a:round/>
            <a:headEnd/>
            <a:tailEnd/>
          </a:ln>
        </p:spPr>
      </p:pic>
      <p:sp>
        <p:nvSpPr>
          <p:cNvPr id="38933" name="Text Box 18"/>
          <p:cNvSpPr txBox="1">
            <a:spLocks noChangeArrowheads="1"/>
          </p:cNvSpPr>
          <p:nvPr/>
        </p:nvSpPr>
        <p:spPr bwMode="auto">
          <a:xfrm>
            <a:off x="5676900" y="5087938"/>
            <a:ext cx="815975" cy="322262"/>
          </a:xfrm>
          <a:prstGeom prst="rect">
            <a:avLst/>
          </a:prstGeom>
          <a:noFill/>
          <a:ln w="9525">
            <a:noFill/>
            <a:round/>
            <a:headEnd/>
            <a:tailEnd/>
          </a:ln>
        </p:spPr>
        <p:txBody>
          <a:bodyPr lIns="81639" tIns="40820" rIns="81639" bIns="40820">
            <a:prstTxWarp prst="textNoShape">
              <a:avLst/>
            </a:prstTxWarp>
          </a:bodyPr>
          <a:lstStyle/>
          <a:p>
            <a:pPr eaLnBrk="1" hangingPunct="1">
              <a:tabLst>
                <a:tab pos="723900" algn="l"/>
              </a:tabLst>
            </a:pPr>
            <a:r>
              <a:rPr lang="en-US">
                <a:solidFill>
                  <a:srgbClr val="FF0000"/>
                </a:solidFill>
                <a:latin typeface="Arial" pitchFamily="-103" charset="0"/>
              </a:rPr>
              <a:t>DES</a:t>
            </a:r>
            <a:endParaRPr lang="en-US">
              <a:solidFill>
                <a:srgbClr val="000000"/>
              </a:solidFill>
              <a:latin typeface="Arial" pitchFamily="-103" charset="0"/>
            </a:endParaRPr>
          </a:p>
        </p:txBody>
      </p:sp>
      <p:pic>
        <p:nvPicPr>
          <p:cNvPr id="38934" name="Picture 22"/>
          <p:cNvPicPr>
            <a:picLocks noChangeAspect="1" noChangeArrowheads="1"/>
          </p:cNvPicPr>
          <p:nvPr/>
        </p:nvPicPr>
        <p:blipFill>
          <a:blip r:embed="rId12"/>
          <a:srcRect/>
          <a:stretch>
            <a:fillRect/>
          </a:stretch>
        </p:blipFill>
        <p:spPr bwMode="auto">
          <a:xfrm>
            <a:off x="6937375" y="5105400"/>
            <a:ext cx="2206625" cy="1612900"/>
          </a:xfrm>
          <a:prstGeom prst="rect">
            <a:avLst/>
          </a:prstGeom>
          <a:noFill/>
          <a:ln w="9525">
            <a:noFill/>
            <a:round/>
            <a:headEnd/>
            <a:tailEnd/>
          </a:ln>
        </p:spPr>
      </p:pic>
      <p:sp>
        <p:nvSpPr>
          <p:cNvPr id="38935" name="TextBox 3"/>
          <p:cNvSpPr txBox="1">
            <a:spLocks noChangeArrowheads="1"/>
          </p:cNvSpPr>
          <p:nvPr/>
        </p:nvSpPr>
        <p:spPr bwMode="auto">
          <a:xfrm>
            <a:off x="709613" y="142875"/>
            <a:ext cx="7712075" cy="708025"/>
          </a:xfrm>
          <a:prstGeom prst="rect">
            <a:avLst/>
          </a:prstGeom>
          <a:noFill/>
          <a:ln w="9525">
            <a:noFill/>
            <a:miter lim="800000"/>
            <a:headEnd/>
            <a:tailEnd/>
          </a:ln>
        </p:spPr>
        <p:txBody>
          <a:bodyPr wrap="none">
            <a:prstTxWarp prst="textNoShape">
              <a:avLst/>
            </a:prstTxWarp>
            <a:spAutoFit/>
          </a:bodyPr>
          <a:lstStyle/>
          <a:p>
            <a:pPr eaLnBrk="1" hangingPunct="1"/>
            <a:r>
              <a:rPr lang="en-US" sz="4000" b="1">
                <a:solidFill>
                  <a:srgbClr val="0000FF"/>
                </a:solidFill>
                <a:latin typeface="Charter Black" pitchFamily="-103" charset="0"/>
              </a:rPr>
              <a:t>Twenty First Century Proton</a:t>
            </a:r>
          </a:p>
        </p:txBody>
      </p:sp>
      <p:sp>
        <p:nvSpPr>
          <p:cNvPr id="38936" name="Slide Number Placeholder 6"/>
          <p:cNvSpPr>
            <a:spLocks noGrp="1" noChangeArrowheads="1"/>
          </p:cNvSpPr>
          <p:nvPr>
            <p:ph type="sldNum" sz="quarter" idx="12"/>
          </p:nvPr>
        </p:nvSpPr>
        <p:spPr bwMode="auto">
          <a:noFill/>
          <a:ln>
            <a:miter lim="800000"/>
            <a:headEnd/>
            <a:tailEnd/>
          </a:ln>
        </p:spPr>
        <p:txBody>
          <a:bodyPr/>
          <a:lstStyle/>
          <a:p>
            <a:fld id="{FDD47102-7C7C-D848-9C0F-10BB1DB1419B}" type="slidenum">
              <a:rPr lang="en-US"/>
              <a:pPr/>
              <a:t>37</a:t>
            </a:fld>
            <a:endParaRPr lang="en-US"/>
          </a:p>
        </p:txBody>
      </p:sp>
      <p:sp>
        <p:nvSpPr>
          <p:cNvPr id="38937" name="TextBox 2"/>
          <p:cNvSpPr txBox="1">
            <a:spLocks noChangeArrowheads="1"/>
          </p:cNvSpPr>
          <p:nvPr/>
        </p:nvSpPr>
        <p:spPr bwMode="auto">
          <a:xfrm>
            <a:off x="3543300" y="3402013"/>
            <a:ext cx="1651000" cy="646112"/>
          </a:xfrm>
          <a:prstGeom prst="rect">
            <a:avLst/>
          </a:prstGeom>
          <a:noFill/>
          <a:ln w="9525">
            <a:noFill/>
            <a:miter lim="800000"/>
            <a:headEnd/>
            <a:tailEnd/>
          </a:ln>
        </p:spPr>
        <p:txBody>
          <a:bodyPr wrap="none">
            <a:prstTxWarp prst="textNoShape">
              <a:avLst/>
            </a:prstTxWarp>
            <a:spAutoFit/>
          </a:bodyPr>
          <a:lstStyle/>
          <a:p>
            <a:pPr eaLnBrk="1" hangingPunct="1"/>
            <a:r>
              <a:rPr lang="en-US" b="1" i="1">
                <a:solidFill>
                  <a:srgbClr val="FF0000"/>
                </a:solidFill>
              </a:rPr>
              <a:t>Orbital motion</a:t>
            </a:r>
          </a:p>
          <a:p>
            <a:pPr eaLnBrk="1" hangingPunct="1"/>
            <a:r>
              <a:rPr lang="en-US" b="1" i="1">
                <a:solidFill>
                  <a:srgbClr val="FF0000"/>
                </a:solidFill>
              </a:rPr>
              <a:t>accessible!</a:t>
            </a:r>
          </a:p>
        </p:txBody>
      </p:sp>
      <p:sp>
        <p:nvSpPr>
          <p:cNvPr id="38938" name="TextBox 2"/>
          <p:cNvSpPr txBox="1">
            <a:spLocks noChangeArrowheads="1"/>
          </p:cNvSpPr>
          <p:nvPr/>
        </p:nvSpPr>
        <p:spPr bwMode="auto">
          <a:xfrm rot="-1459820">
            <a:off x="265113" y="2463800"/>
            <a:ext cx="8507412" cy="1323975"/>
          </a:xfrm>
          <a:prstGeom prst="rect">
            <a:avLst/>
          </a:prstGeom>
          <a:noFill/>
          <a:ln w="9525">
            <a:noFill/>
            <a:miter lim="800000"/>
            <a:headEnd/>
            <a:tailEnd/>
          </a:ln>
        </p:spPr>
        <p:txBody>
          <a:bodyPr wrap="none">
            <a:prstTxWarp prst="textNoShape">
              <a:avLst/>
            </a:prstTxWarp>
            <a:spAutoFit/>
          </a:bodyPr>
          <a:lstStyle/>
          <a:p>
            <a:pPr algn="ctr" eaLnBrk="1" hangingPunct="1"/>
            <a:r>
              <a:rPr lang="en-US" sz="4000" b="1">
                <a:solidFill>
                  <a:srgbClr val="FF0000"/>
                </a:solidFill>
                <a:latin typeface="Charter Black" pitchFamily="-103" charset="0"/>
              </a:rPr>
              <a:t>HERMES had a major influence </a:t>
            </a:r>
          </a:p>
          <a:p>
            <a:pPr algn="ctr" eaLnBrk="1" hangingPunct="1"/>
            <a:r>
              <a:rPr lang="en-US" sz="4000" b="1">
                <a:solidFill>
                  <a:srgbClr val="FF0000"/>
                </a:solidFill>
                <a:latin typeface="Charter Black" pitchFamily="-103" charset="0"/>
              </a:rPr>
              <a:t>on this development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Next, the OLYMPUS experiment at DESY</a:t>
            </a:r>
          </a:p>
        </p:txBody>
      </p:sp>
      <p:sp>
        <p:nvSpPr>
          <p:cNvPr id="3" name="Content Placeholder 2"/>
          <p:cNvSpPr>
            <a:spLocks noGrp="1"/>
          </p:cNvSpPr>
          <p:nvPr>
            <p:ph idx="1"/>
          </p:nvPr>
        </p:nvSpPr>
        <p:spPr/>
        <p:txBody>
          <a:bodyPr/>
          <a:lstStyle/>
          <a:p>
            <a:endParaRPr lang="en-US" dirty="0"/>
          </a:p>
          <a:p>
            <a:endParaRPr lang="en-US" dirty="0"/>
          </a:p>
          <a:p>
            <a:r>
              <a:rPr lang="en-US" sz="2800" dirty="0"/>
              <a:t>OLYMPUS made important use of the former BLAST detector.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2" descr="gepgmp_ratio_linQ2.png"/>
          <p:cNvPicPr>
            <a:picLocks noChangeAspect="1"/>
          </p:cNvPicPr>
          <p:nvPr/>
        </p:nvPicPr>
        <p:blipFill>
          <a:blip r:embed="rId3"/>
          <a:srcRect/>
          <a:stretch>
            <a:fillRect/>
          </a:stretch>
        </p:blipFill>
        <p:spPr bwMode="auto">
          <a:xfrm>
            <a:off x="381000" y="990600"/>
            <a:ext cx="3871913" cy="5638800"/>
          </a:xfrm>
          <a:prstGeom prst="rect">
            <a:avLst/>
          </a:prstGeom>
          <a:noFill/>
          <a:ln w="9525">
            <a:noFill/>
            <a:miter lim="800000"/>
            <a:headEnd/>
            <a:tailEnd/>
          </a:ln>
        </p:spPr>
      </p:pic>
      <p:sp>
        <p:nvSpPr>
          <p:cNvPr id="57347" name="Slide Number Placeholder 5"/>
          <p:cNvSpPr>
            <a:spLocks noGrp="1"/>
          </p:cNvSpPr>
          <p:nvPr>
            <p:ph type="sldNum" sz="quarter" idx="12"/>
          </p:nvPr>
        </p:nvSpPr>
        <p:spPr bwMode="auto">
          <a:noFill/>
          <a:ln>
            <a:miter lim="800000"/>
            <a:headEnd/>
            <a:tailEnd/>
          </a:ln>
        </p:spPr>
        <p:txBody>
          <a:bodyPr/>
          <a:lstStyle/>
          <a:p>
            <a:fld id="{0C565471-37D5-0342-ABF7-AA7F0FD25E24}" type="slidenum">
              <a:rPr lang="en-GB" sz="1400">
                <a:solidFill>
                  <a:srgbClr val="000000"/>
                </a:solidFill>
                <a:latin typeface="Arial" pitchFamily="-103" charset="0"/>
              </a:rPr>
              <a:pPr/>
              <a:t>39</a:t>
            </a:fld>
            <a:endParaRPr lang="en-GB" sz="1400">
              <a:solidFill>
                <a:srgbClr val="000000"/>
              </a:solidFill>
              <a:latin typeface="Arial" pitchFamily="-103" charset="0"/>
            </a:endParaRPr>
          </a:p>
        </p:txBody>
      </p:sp>
      <p:sp>
        <p:nvSpPr>
          <p:cNvPr id="18435" name="Text Box 2"/>
          <p:cNvSpPr txBox="1">
            <a:spLocks noChangeArrowheads="1"/>
          </p:cNvSpPr>
          <p:nvPr/>
        </p:nvSpPr>
        <p:spPr bwMode="auto">
          <a:xfrm>
            <a:off x="4038600" y="2014538"/>
            <a:ext cx="4953000" cy="1755775"/>
          </a:xfrm>
          <a:prstGeom prst="rect">
            <a:avLst/>
          </a:prstGeom>
          <a:noFill/>
          <a:ln>
            <a:noFill/>
          </a:ln>
        </p:spPr>
        <p:txBody>
          <a:bodyPr lIns="89907" tIns="46751" rIns="89907" bIns="46751">
            <a:spAutoFit/>
          </a:bodyPr>
          <a:lstStyle>
            <a:lvl1pPr marL="376238" indent="-376238" eaLnBrk="0" hangingPunct="0">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cs typeface="ＭＳ Ｐゴシック" charset="0"/>
              </a:defRPr>
            </a:lvl1pPr>
            <a:lvl2pPr marL="742950" indent="-285750" eaLnBrk="0" hangingPunct="0">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2pPr>
            <a:lvl3pPr marL="1143000" indent="-228600" eaLnBrk="0" hangingPunct="0">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3pPr>
            <a:lvl4pPr marL="1600200" indent="-228600" eaLnBrk="0" hangingPunct="0">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4pPr>
            <a:lvl5pPr marL="2057400" indent="-228600" eaLnBrk="0" hangingPunct="0">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376238" algn="l"/>
                <a:tab pos="884238" algn="l"/>
                <a:tab pos="1393825" algn="l"/>
                <a:tab pos="1903413" algn="l"/>
                <a:tab pos="2413000" algn="l"/>
                <a:tab pos="2921000" algn="l"/>
                <a:tab pos="3430588" algn="l"/>
                <a:tab pos="3938588" algn="l"/>
                <a:tab pos="4448175" algn="l"/>
                <a:tab pos="4956175" algn="l"/>
                <a:tab pos="5465763" algn="l"/>
                <a:tab pos="5975350" algn="l"/>
                <a:tab pos="6483350" algn="l"/>
                <a:tab pos="6992938" algn="l"/>
                <a:tab pos="7502525" algn="l"/>
                <a:tab pos="8010525" algn="l"/>
                <a:tab pos="8518525" algn="l"/>
                <a:tab pos="9028113" algn="l"/>
                <a:tab pos="9537700" algn="l"/>
                <a:tab pos="10047288" algn="l"/>
                <a:tab pos="10555288" algn="l"/>
              </a:tabLst>
              <a:defRPr sz="2400">
                <a:solidFill>
                  <a:schemeClr val="tx1"/>
                </a:solidFill>
                <a:latin typeface="Calibri" charset="0"/>
                <a:ea typeface="ＭＳ Ｐゴシック" charset="0"/>
              </a:defRPr>
            </a:lvl9pPr>
          </a:lstStyle>
          <a:p>
            <a:pPr>
              <a:buClr>
                <a:srgbClr val="333399"/>
              </a:buClr>
              <a:buSzPct val="150000"/>
              <a:buFont typeface="Wingdings" charset="0"/>
              <a:buChar char=""/>
              <a:defRPr/>
            </a:pPr>
            <a:r>
              <a:rPr lang="en-GB" sz="1800" dirty="0">
                <a:solidFill>
                  <a:srgbClr val="000000"/>
                </a:solidFill>
                <a:latin typeface="+mn-lt"/>
              </a:rPr>
              <a:t>All </a:t>
            </a:r>
            <a:r>
              <a:rPr lang="en-GB" sz="1800" dirty="0" err="1">
                <a:solidFill>
                  <a:srgbClr val="000000"/>
                </a:solidFill>
                <a:latin typeface="+mn-lt"/>
              </a:rPr>
              <a:t>Rosenbluth</a:t>
            </a:r>
            <a:r>
              <a:rPr lang="en-GB" sz="1800" dirty="0">
                <a:solidFill>
                  <a:srgbClr val="000000"/>
                </a:solidFill>
                <a:latin typeface="+mn-lt"/>
              </a:rPr>
              <a:t> data from SLAC and </a:t>
            </a:r>
            <a:r>
              <a:rPr lang="en-GB" sz="1800" dirty="0" err="1">
                <a:solidFill>
                  <a:srgbClr val="000000"/>
                </a:solidFill>
                <a:latin typeface="+mn-lt"/>
              </a:rPr>
              <a:t>JLab</a:t>
            </a:r>
            <a:r>
              <a:rPr lang="en-GB" sz="1800" dirty="0">
                <a:solidFill>
                  <a:srgbClr val="000000"/>
                </a:solidFill>
                <a:latin typeface="+mn-lt"/>
              </a:rPr>
              <a:t> in agreement </a:t>
            </a:r>
          </a:p>
          <a:p>
            <a:pPr>
              <a:buClr>
                <a:srgbClr val="333399"/>
              </a:buClr>
              <a:buSzPct val="150000"/>
              <a:buFont typeface="Wingdings" charset="0"/>
              <a:buChar char=""/>
              <a:defRPr/>
            </a:pPr>
            <a:r>
              <a:rPr lang="en-GB" sz="1800" dirty="0">
                <a:solidFill>
                  <a:srgbClr val="000000"/>
                </a:solidFill>
                <a:latin typeface="+mn-lt"/>
              </a:rPr>
              <a:t>Dramatic discrepancy between </a:t>
            </a:r>
            <a:r>
              <a:rPr lang="en-GB" sz="1800" dirty="0" err="1">
                <a:solidFill>
                  <a:srgbClr val="000000"/>
                </a:solidFill>
                <a:latin typeface="+mn-lt"/>
              </a:rPr>
              <a:t>Rosenbluth</a:t>
            </a:r>
            <a:r>
              <a:rPr lang="en-GB" sz="1800" dirty="0">
                <a:solidFill>
                  <a:srgbClr val="000000"/>
                </a:solidFill>
                <a:latin typeface="+mn-lt"/>
              </a:rPr>
              <a:t> and recoil polarization technique</a:t>
            </a:r>
          </a:p>
          <a:p>
            <a:pPr>
              <a:buClr>
                <a:srgbClr val="333399"/>
              </a:buClr>
              <a:buSzPct val="150000"/>
              <a:buFont typeface="Wingdings" charset="0"/>
              <a:buChar char=""/>
              <a:defRPr/>
            </a:pPr>
            <a:r>
              <a:rPr lang="en-GB" sz="1800" dirty="0">
                <a:solidFill>
                  <a:srgbClr val="000000"/>
                </a:solidFill>
                <a:latin typeface="+mn-lt"/>
              </a:rPr>
              <a:t>Contribution of multi-photon exchange widely accepted explanation of discrepancy</a:t>
            </a:r>
          </a:p>
        </p:txBody>
      </p:sp>
      <p:sp>
        <p:nvSpPr>
          <p:cNvPr id="18436" name="Text Box 3"/>
          <p:cNvSpPr txBox="1">
            <a:spLocks noChangeArrowheads="1"/>
          </p:cNvSpPr>
          <p:nvPr/>
        </p:nvSpPr>
        <p:spPr bwMode="auto">
          <a:xfrm>
            <a:off x="5089525" y="1347788"/>
            <a:ext cx="2865438" cy="509587"/>
          </a:xfrm>
          <a:prstGeom prst="rect">
            <a:avLst/>
          </a:prstGeom>
          <a:noFill/>
          <a:ln>
            <a:noFill/>
          </a:ln>
        </p:spPr>
        <p:txBody>
          <a:bodyPr lIns="89907" tIns="46751" rIns="89907" bIns="46751">
            <a:spAutoFit/>
          </a:bodyPr>
          <a:lstStyle>
            <a:lvl1pPr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2pPr>
            <a:lvl3pPr marL="11430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3pPr>
            <a:lvl4pPr marL="16002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4pPr>
            <a:lvl5pPr marL="20574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9pPr>
          </a:lstStyle>
          <a:p>
            <a:pPr>
              <a:buClr>
                <a:srgbClr val="C80000"/>
              </a:buClr>
              <a:defRPr/>
            </a:pPr>
            <a:r>
              <a:rPr lang="en-GB" sz="2700" b="1" dirty="0">
                <a:solidFill>
                  <a:srgbClr val="FF0000"/>
                </a:solidFill>
                <a:latin typeface="+mn-lt"/>
              </a:rPr>
              <a:t>Jefferson Lab 2000</a:t>
            </a:r>
          </a:p>
        </p:txBody>
      </p:sp>
      <p:sp>
        <p:nvSpPr>
          <p:cNvPr id="57350" name="Text Box 5"/>
          <p:cNvSpPr txBox="1">
            <a:spLocks noChangeArrowheads="1"/>
          </p:cNvSpPr>
          <p:nvPr/>
        </p:nvSpPr>
        <p:spPr bwMode="auto">
          <a:xfrm>
            <a:off x="0" y="153988"/>
            <a:ext cx="9144000" cy="1203325"/>
          </a:xfrm>
          <a:prstGeom prst="rect">
            <a:avLst/>
          </a:prstGeom>
          <a:noFill/>
          <a:ln w="9525">
            <a:noFill/>
            <a:round/>
            <a:headEnd/>
            <a:tailEnd/>
          </a:ln>
        </p:spPr>
        <p:txBody>
          <a:bodyPr lIns="89907" tIns="46751" rIns="89907" bIns="46751">
            <a:prstTxWarp prst="textNoShape">
              <a:avLst/>
            </a:prstTxWarp>
            <a:spAutoFit/>
          </a:bodyPr>
          <a:lstStyle/>
          <a:p>
            <a:pPr algn="ctr">
              <a:buClr>
                <a:srgbClr val="E70000"/>
              </a:buClr>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pPr>
            <a:r>
              <a:rPr lang="en-GB" sz="3200" b="1">
                <a:solidFill>
                  <a:srgbClr val="0000FF"/>
                </a:solidFill>
                <a:latin typeface="Charter Black" pitchFamily="-103" charset="0"/>
              </a:rPr>
              <a:t> </a:t>
            </a:r>
            <a:r>
              <a:rPr lang="en-GB" sz="3600" b="1">
                <a:solidFill>
                  <a:srgbClr val="0000FF"/>
                </a:solidFill>
                <a:latin typeface="Charter Black" pitchFamily="-103" charset="0"/>
              </a:rPr>
              <a:t>Discrepancy in Proton </a:t>
            </a:r>
          </a:p>
          <a:p>
            <a:pPr algn="ctr">
              <a:buClr>
                <a:srgbClr val="E70000"/>
              </a:buClr>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pPr>
            <a:r>
              <a:rPr lang="en-GB" sz="3600" b="1">
                <a:solidFill>
                  <a:srgbClr val="0000FF"/>
                </a:solidFill>
                <a:latin typeface="Charter Black" pitchFamily="-103" charset="0"/>
              </a:rPr>
              <a:t>Form Factor Ratio</a:t>
            </a:r>
          </a:p>
        </p:txBody>
      </p:sp>
      <p:sp>
        <p:nvSpPr>
          <p:cNvPr id="18438" name="Text Box 7"/>
          <p:cNvSpPr txBox="1">
            <a:spLocks noChangeArrowheads="1"/>
          </p:cNvSpPr>
          <p:nvPr/>
        </p:nvSpPr>
        <p:spPr bwMode="auto">
          <a:xfrm>
            <a:off x="3886200" y="5572125"/>
            <a:ext cx="2319338" cy="371475"/>
          </a:xfrm>
          <a:prstGeom prst="rect">
            <a:avLst/>
          </a:prstGeom>
          <a:noFill/>
          <a:ln>
            <a:noFill/>
          </a:ln>
        </p:spPr>
        <p:txBody>
          <a:bodyPr wrap="none" lIns="89907" tIns="46751" rIns="89907" bIns="46751">
            <a:spAutoFit/>
          </a:bodyPr>
          <a:lstStyle>
            <a:lvl1pPr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2pPr>
            <a:lvl3pPr marL="11430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3pPr>
            <a:lvl4pPr marL="16002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4pPr>
            <a:lvl5pPr marL="2057400" indent="-228600" eaLnBrk="0" hangingPunct="0">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0" algn="l"/>
                <a:tab pos="506413" algn="l"/>
                <a:tab pos="1016000" algn="l"/>
                <a:tab pos="1525588" algn="l"/>
                <a:tab pos="2033588" algn="l"/>
                <a:tab pos="2543175" algn="l"/>
                <a:tab pos="3052763" algn="l"/>
                <a:tab pos="3562350" algn="l"/>
                <a:tab pos="4068763" algn="l"/>
                <a:tab pos="4578350" algn="l"/>
                <a:tab pos="5087938" algn="l"/>
                <a:tab pos="5595938" algn="l"/>
                <a:tab pos="6105525" algn="l"/>
                <a:tab pos="6615113" algn="l"/>
                <a:tab pos="7124700" algn="l"/>
                <a:tab pos="7631113" algn="l"/>
                <a:tab pos="8140700" algn="l"/>
                <a:tab pos="8650288" algn="l"/>
                <a:tab pos="9158288" algn="l"/>
                <a:tab pos="9667875" algn="l"/>
                <a:tab pos="10177463" algn="l"/>
              </a:tabLst>
              <a:defRPr sz="2400">
                <a:solidFill>
                  <a:schemeClr val="tx1"/>
                </a:solidFill>
                <a:latin typeface="Calibri" charset="0"/>
                <a:ea typeface="ＭＳ Ｐゴシック" charset="0"/>
              </a:defRPr>
            </a:lvl9pPr>
          </a:lstStyle>
          <a:p>
            <a:pPr>
              <a:buClr>
                <a:srgbClr val="FF0000"/>
              </a:buClr>
              <a:defRPr/>
            </a:pPr>
            <a:r>
              <a:rPr lang="en-GB" sz="1800" b="1" dirty="0">
                <a:solidFill>
                  <a:srgbClr val="FF0000"/>
                </a:solidFill>
                <a:latin typeface="+mn-lt"/>
              </a:rPr>
              <a:t>Dramatic discrepancy!</a:t>
            </a:r>
          </a:p>
        </p:txBody>
      </p:sp>
      <p:sp>
        <p:nvSpPr>
          <p:cNvPr id="57352" name="TextBox 10"/>
          <p:cNvSpPr txBox="1">
            <a:spLocks noChangeArrowheads="1"/>
          </p:cNvSpPr>
          <p:nvPr/>
        </p:nvSpPr>
        <p:spPr bwMode="auto">
          <a:xfrm>
            <a:off x="5334000" y="6019800"/>
            <a:ext cx="1717675" cy="369888"/>
          </a:xfrm>
          <a:prstGeom prst="rect">
            <a:avLst/>
          </a:prstGeom>
          <a:noFill/>
          <a:ln w="9525">
            <a:noFill/>
            <a:miter lim="800000"/>
            <a:headEnd/>
            <a:tailEnd/>
          </a:ln>
        </p:spPr>
        <p:txBody>
          <a:bodyPr wrap="none" lIns="91344" tIns="45672" rIns="91344" bIns="45672">
            <a:prstTxWarp prst="textNoShape">
              <a:avLst/>
            </a:prstTxWarp>
            <a:spAutoFit/>
          </a:bodyPr>
          <a:lstStyle/>
          <a:p>
            <a:pPr eaLnBrk="1" hangingPunct="1"/>
            <a:r>
              <a:rPr lang="en-US" b="1">
                <a:solidFill>
                  <a:srgbClr val="000000"/>
                </a:solidFill>
                <a:latin typeface="Arial" pitchFamily="-103" charset="0"/>
              </a:rPr>
              <a:t>&gt;800 citations</a:t>
            </a:r>
          </a:p>
        </p:txBody>
      </p:sp>
      <p:sp>
        <p:nvSpPr>
          <p:cNvPr id="57353" name="Line 4"/>
          <p:cNvSpPr>
            <a:spLocks noChangeShapeType="1"/>
          </p:cNvSpPr>
          <p:nvPr/>
        </p:nvSpPr>
        <p:spPr bwMode="auto">
          <a:xfrm>
            <a:off x="3962400" y="3886200"/>
            <a:ext cx="0" cy="1676400"/>
          </a:xfrm>
          <a:prstGeom prst="line">
            <a:avLst/>
          </a:prstGeom>
          <a:noFill/>
          <a:ln w="57240">
            <a:solidFill>
              <a:srgbClr val="FF0000"/>
            </a:solidFill>
            <a:miter lim="800000"/>
            <a:headEnd type="triangle" w="med" len="med"/>
            <a:tailEnd type="triangle" w="med" len="med"/>
          </a:ln>
        </p:spPr>
        <p:txBody>
          <a:bodyPr lIns="91344" tIns="45672" rIns="91344" bIns="45672">
            <a:prstTxWarp prst="textNoShape">
              <a:avLst/>
            </a:prstTxWarp>
          </a:bodyPr>
          <a:lstStyle/>
          <a:p>
            <a:endParaRPr lang="en-US"/>
          </a:p>
        </p:txBody>
      </p:sp>
      <p:pic>
        <p:nvPicPr>
          <p:cNvPr id="57354" name="Picture 4" descr="Screen Shot 2020-04-14 at 8.16.23 PM.png"/>
          <p:cNvPicPr>
            <a:picLocks noChangeAspect="1"/>
          </p:cNvPicPr>
          <p:nvPr/>
        </p:nvPicPr>
        <p:blipFill>
          <a:blip r:embed="rId4"/>
          <a:srcRect/>
          <a:stretch>
            <a:fillRect/>
          </a:stretch>
        </p:blipFill>
        <p:spPr bwMode="auto">
          <a:xfrm>
            <a:off x="4470400" y="3965575"/>
            <a:ext cx="4584700" cy="1447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Current Faculty and Research Scientists in the </a:t>
            </a:r>
            <a:r>
              <a:rPr lang="en-US" sz="3200" dirty="0" err="1"/>
              <a:t>Hadronic</a:t>
            </a:r>
            <a:r>
              <a:rPr lang="en-US" sz="3200" dirty="0"/>
              <a:t> Physics Group</a:t>
            </a:r>
          </a:p>
        </p:txBody>
      </p:sp>
      <p:sp>
        <p:nvSpPr>
          <p:cNvPr id="3" name="Content Placeholder 2"/>
          <p:cNvSpPr>
            <a:spLocks noGrp="1"/>
          </p:cNvSpPr>
          <p:nvPr>
            <p:ph idx="1"/>
          </p:nvPr>
        </p:nvSpPr>
        <p:spPr/>
        <p:txBody>
          <a:bodyPr/>
          <a:lstStyle/>
          <a:p>
            <a:pPr>
              <a:buNone/>
            </a:pPr>
            <a:endParaRPr lang="en-US" sz="2800" dirty="0"/>
          </a:p>
          <a:p>
            <a:pPr>
              <a:buNone/>
            </a:pPr>
            <a:r>
              <a:rPr lang="en-US" sz="2800" dirty="0"/>
              <a:t>Faculty:  William </a:t>
            </a:r>
            <a:r>
              <a:rPr lang="en-US" sz="2800" dirty="0" err="1"/>
              <a:t>Bertozzi</a:t>
            </a:r>
            <a:r>
              <a:rPr lang="en-US" sz="2800" dirty="0"/>
              <a:t>, Ronald Garcia Ruiz,    Or Hen, Stanley Kowalski, June Matthews, Richard Milner, Robert Redwine,              Michael Williams</a:t>
            </a:r>
          </a:p>
          <a:p>
            <a:pPr>
              <a:buNone/>
            </a:pPr>
            <a:endParaRPr lang="en-US" sz="2800" dirty="0"/>
          </a:p>
          <a:p>
            <a:pPr>
              <a:buNone/>
            </a:pPr>
            <a:r>
              <a:rPr lang="en-US" sz="2800" dirty="0"/>
              <a:t>Research Scientists:  T. William Donnelly,     </a:t>
            </a:r>
            <a:r>
              <a:rPr lang="en-US" sz="2800" dirty="0" err="1"/>
              <a:t>Shalev</a:t>
            </a:r>
            <a:r>
              <a:rPr lang="en-US" sz="2800" dirty="0"/>
              <a:t> </a:t>
            </a:r>
            <a:r>
              <a:rPr lang="en-US" sz="2800" dirty="0" err="1"/>
              <a:t>Gilad</a:t>
            </a:r>
            <a:r>
              <a:rPr lang="en-US" sz="2800" dirty="0"/>
              <a:t>, Douglas </a:t>
            </a:r>
            <a:r>
              <a:rPr lang="en-US" sz="2800" dirty="0" err="1"/>
              <a:t>Hasell</a:t>
            </a:r>
            <a:endParaRPr 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ubtitle 2"/>
          <p:cNvSpPr>
            <a:spLocks noGrp="1"/>
          </p:cNvSpPr>
          <p:nvPr>
            <p:ph type="subTitle" idx="1"/>
          </p:nvPr>
        </p:nvSpPr>
        <p:spPr>
          <a:xfrm>
            <a:off x="152400" y="4343400"/>
            <a:ext cx="8991600" cy="2057400"/>
          </a:xfrm>
        </p:spPr>
        <p:txBody>
          <a:bodyPr/>
          <a:lstStyle/>
          <a:p>
            <a:pPr algn="l" eaLnBrk="1" hangingPunct="1"/>
            <a:endParaRPr lang="en-US" sz="2400">
              <a:solidFill>
                <a:srgbClr val="898989"/>
              </a:solidFill>
              <a:ea typeface="ＭＳ Ｐゴシック" pitchFamily="-103" charset="-128"/>
              <a:cs typeface="ＭＳ Ｐゴシック" pitchFamily="-103" charset="-128"/>
            </a:endParaRPr>
          </a:p>
          <a:p>
            <a:pPr algn="l" eaLnBrk="1" hangingPunct="1">
              <a:buFontTx/>
              <a:buChar char="•"/>
            </a:pPr>
            <a:endParaRPr lang="en-US" sz="2400">
              <a:solidFill>
                <a:srgbClr val="898989"/>
              </a:solidFill>
              <a:ea typeface="ＭＳ Ｐゴシック" pitchFamily="-103" charset="-128"/>
              <a:cs typeface="ＭＳ Ｐゴシック" pitchFamily="-103" charset="-128"/>
            </a:endParaRPr>
          </a:p>
          <a:p>
            <a:pPr eaLnBrk="1" hangingPunct="1">
              <a:buFontTx/>
              <a:buChar char="•"/>
            </a:pPr>
            <a:endParaRPr lang="en-US" sz="2400">
              <a:solidFill>
                <a:srgbClr val="898989"/>
              </a:solidFill>
              <a:ea typeface="ＭＳ Ｐゴシック" pitchFamily="-103" charset="-128"/>
              <a:cs typeface="ＭＳ Ｐゴシック" pitchFamily="-103" charset="-128"/>
            </a:endParaRPr>
          </a:p>
        </p:txBody>
      </p:sp>
      <p:sp>
        <p:nvSpPr>
          <p:cNvPr id="59395" name="Slide Number Placeholder 5"/>
          <p:cNvSpPr>
            <a:spLocks noGrp="1" noChangeArrowheads="1"/>
          </p:cNvSpPr>
          <p:nvPr>
            <p:ph type="sldNum" sz="quarter" idx="12"/>
          </p:nvPr>
        </p:nvSpPr>
        <p:spPr bwMode="auto">
          <a:noFill/>
          <a:ln>
            <a:miter lim="800000"/>
            <a:headEnd/>
            <a:tailEnd/>
          </a:ln>
        </p:spPr>
        <p:txBody>
          <a:bodyPr/>
          <a:lstStyle/>
          <a:p>
            <a:fld id="{DA416DF1-716D-7945-BBED-FF343F11DECB}" type="slidenum">
              <a:rPr lang="en-US">
                <a:latin typeface="Arial" pitchFamily="-103" charset="0"/>
              </a:rPr>
              <a:pPr/>
              <a:t>40</a:t>
            </a:fld>
            <a:endParaRPr lang="en-US">
              <a:latin typeface="Arial" pitchFamily="-103" charset="0"/>
            </a:endParaRPr>
          </a:p>
        </p:txBody>
      </p:sp>
      <p:sp>
        <p:nvSpPr>
          <p:cNvPr id="59396" name="TextBox 23"/>
          <p:cNvSpPr txBox="1">
            <a:spLocks noChangeArrowheads="1"/>
          </p:cNvSpPr>
          <p:nvPr/>
        </p:nvSpPr>
        <p:spPr bwMode="auto">
          <a:xfrm>
            <a:off x="8763000" y="1143000"/>
            <a:ext cx="312738" cy="369888"/>
          </a:xfrm>
          <a:prstGeom prst="rect">
            <a:avLst/>
          </a:prstGeom>
          <a:noFill/>
          <a:ln w="9525">
            <a:noFill/>
            <a:miter lim="800000"/>
            <a:headEnd/>
            <a:tailEnd/>
          </a:ln>
        </p:spPr>
        <p:txBody>
          <a:bodyPr wrap="none">
            <a:prstTxWarp prst="textNoShape">
              <a:avLst/>
            </a:prstTxWarp>
            <a:spAutoFit/>
          </a:bodyPr>
          <a:lstStyle/>
          <a:p>
            <a:pPr eaLnBrk="1" hangingPunct="1"/>
            <a:r>
              <a:rPr lang="en-US" b="1"/>
              <a:t>2</a:t>
            </a:r>
          </a:p>
        </p:txBody>
      </p:sp>
      <p:sp>
        <p:nvSpPr>
          <p:cNvPr id="59397" name="TextBox 1"/>
          <p:cNvSpPr txBox="1">
            <a:spLocks noChangeArrowheads="1"/>
          </p:cNvSpPr>
          <p:nvPr/>
        </p:nvSpPr>
        <p:spPr bwMode="auto">
          <a:xfrm>
            <a:off x="0" y="6350"/>
            <a:ext cx="9075738" cy="1754188"/>
          </a:xfrm>
          <a:prstGeom prst="rect">
            <a:avLst/>
          </a:prstGeom>
          <a:noFill/>
          <a:ln w="9525">
            <a:noFill/>
            <a:miter lim="800000"/>
            <a:headEnd/>
            <a:tailEnd/>
          </a:ln>
        </p:spPr>
        <p:txBody>
          <a:bodyPr>
            <a:prstTxWarp prst="textNoShape">
              <a:avLst/>
            </a:prstTxWarp>
            <a:spAutoFit/>
          </a:bodyPr>
          <a:lstStyle/>
          <a:p>
            <a:pPr algn="ctr" eaLnBrk="1" hangingPunct="1"/>
            <a:r>
              <a:rPr lang="en-US" sz="3600" b="1">
                <a:solidFill>
                  <a:srgbClr val="0000FF"/>
                </a:solidFill>
                <a:latin typeface="Charter Black" pitchFamily="-103" charset="0"/>
              </a:rPr>
              <a:t>Definitive determination of </a:t>
            </a:r>
          </a:p>
          <a:p>
            <a:pPr algn="ctr" eaLnBrk="1" hangingPunct="1"/>
            <a:r>
              <a:rPr lang="en-US" sz="3600" b="1">
                <a:solidFill>
                  <a:srgbClr val="0000FF"/>
                </a:solidFill>
                <a:latin typeface="Charter Black" pitchFamily="-103" charset="0"/>
              </a:rPr>
              <a:t>contributions beyond single photon exchange </a:t>
            </a:r>
            <a:endParaRPr lang="en-US" sz="3600"/>
          </a:p>
        </p:txBody>
      </p:sp>
      <p:pic>
        <p:nvPicPr>
          <p:cNvPr id="59398" name="Picture 2" descr="Screen Shot 2020-04-14 at 8.18.11 PM.png"/>
          <p:cNvPicPr>
            <a:picLocks noChangeAspect="1"/>
          </p:cNvPicPr>
          <p:nvPr/>
        </p:nvPicPr>
        <p:blipFill>
          <a:blip r:embed="rId2"/>
          <a:srcRect/>
          <a:stretch>
            <a:fillRect/>
          </a:stretch>
        </p:blipFill>
        <p:spPr bwMode="auto">
          <a:xfrm>
            <a:off x="781050" y="1882775"/>
            <a:ext cx="7705725" cy="43354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4"/>
          <p:cNvSpPr>
            <a:spLocks noGrp="1" noChangeArrowheads="1"/>
          </p:cNvSpPr>
          <p:nvPr>
            <p:ph type="sldNum" sz="quarter" idx="12"/>
          </p:nvPr>
        </p:nvSpPr>
        <p:spPr bwMode="auto">
          <a:noFill/>
          <a:ln>
            <a:miter lim="800000"/>
            <a:headEnd/>
            <a:tailEnd/>
          </a:ln>
        </p:spPr>
        <p:txBody>
          <a:bodyPr/>
          <a:lstStyle/>
          <a:p>
            <a:fld id="{358CF01A-A10B-3140-A9CB-AEE404423896}" type="slidenum">
              <a:rPr lang="en-US"/>
              <a:pPr/>
              <a:t>41</a:t>
            </a:fld>
            <a:endParaRPr lang="en-US"/>
          </a:p>
        </p:txBody>
      </p:sp>
      <p:sp>
        <p:nvSpPr>
          <p:cNvPr id="60419" name="TextBox 8"/>
          <p:cNvSpPr txBox="1">
            <a:spLocks noChangeArrowheads="1"/>
          </p:cNvSpPr>
          <p:nvPr/>
        </p:nvSpPr>
        <p:spPr bwMode="auto">
          <a:xfrm>
            <a:off x="228600" y="228600"/>
            <a:ext cx="449263" cy="369888"/>
          </a:xfrm>
          <a:prstGeom prst="rect">
            <a:avLst/>
          </a:prstGeom>
          <a:noFill/>
          <a:ln w="9525">
            <a:noFill/>
            <a:miter lim="800000"/>
            <a:headEnd/>
            <a:tailEnd/>
          </a:ln>
        </p:spPr>
        <p:txBody>
          <a:bodyPr wrap="none">
            <a:prstTxWarp prst="textNoShape">
              <a:avLst/>
            </a:prstTxWarp>
            <a:spAutoFit/>
          </a:bodyPr>
          <a:lstStyle/>
          <a:p>
            <a:pPr eaLnBrk="1" hangingPunct="1"/>
            <a:r>
              <a:rPr lang="en-US"/>
              <a:t>     </a:t>
            </a:r>
          </a:p>
        </p:txBody>
      </p:sp>
      <p:pic>
        <p:nvPicPr>
          <p:cNvPr id="60420" name="Picture 2"/>
          <p:cNvPicPr>
            <a:picLocks noChangeAspect="1" noChangeArrowheads="1"/>
          </p:cNvPicPr>
          <p:nvPr/>
        </p:nvPicPr>
        <p:blipFill>
          <a:blip r:embed="rId2"/>
          <a:srcRect/>
          <a:stretch>
            <a:fillRect/>
          </a:stretch>
        </p:blipFill>
        <p:spPr bwMode="auto">
          <a:xfrm>
            <a:off x="4533900" y="2971800"/>
            <a:ext cx="4616450" cy="3429000"/>
          </a:xfrm>
          <a:prstGeom prst="rect">
            <a:avLst/>
          </a:prstGeom>
          <a:noFill/>
          <a:ln w="9525">
            <a:noFill/>
            <a:miter lim="800000"/>
            <a:headEnd/>
            <a:tailEnd/>
          </a:ln>
        </p:spPr>
      </p:pic>
      <p:grpSp>
        <p:nvGrpSpPr>
          <p:cNvPr id="2" name="Group 20"/>
          <p:cNvGrpSpPr>
            <a:grpSpLocks/>
          </p:cNvGrpSpPr>
          <p:nvPr/>
        </p:nvGrpSpPr>
        <p:grpSpPr bwMode="auto">
          <a:xfrm>
            <a:off x="4533900" y="-9525"/>
            <a:ext cx="4619625" cy="2963863"/>
            <a:chOff x="431800" y="1074738"/>
            <a:chExt cx="8316913" cy="5307012"/>
          </a:xfrm>
        </p:grpSpPr>
        <p:pic>
          <p:nvPicPr>
            <p:cNvPr id="60425" name="Picture 4"/>
            <p:cNvPicPr>
              <a:picLocks noChangeAspect="1" noChangeArrowheads="1"/>
            </p:cNvPicPr>
            <p:nvPr/>
          </p:nvPicPr>
          <p:blipFill>
            <a:blip r:embed="rId3"/>
            <a:srcRect/>
            <a:stretch>
              <a:fillRect/>
            </a:stretch>
          </p:blipFill>
          <p:spPr bwMode="auto">
            <a:xfrm>
              <a:off x="431800" y="1074738"/>
              <a:ext cx="8316913" cy="5307012"/>
            </a:xfrm>
            <a:prstGeom prst="rect">
              <a:avLst/>
            </a:prstGeom>
            <a:noFill/>
            <a:ln w="9525">
              <a:noFill/>
              <a:miter lim="800000"/>
              <a:headEnd/>
              <a:tailEnd/>
            </a:ln>
          </p:spPr>
        </p:pic>
        <p:pic>
          <p:nvPicPr>
            <p:cNvPr id="60426" name="Picture 11" descr="OLYMPUSlogo.jpeg"/>
            <p:cNvPicPr>
              <a:picLocks noChangeAspect="1"/>
            </p:cNvPicPr>
            <p:nvPr/>
          </p:nvPicPr>
          <p:blipFill>
            <a:blip r:embed="rId4">
              <a:clrChange>
                <a:clrFrom>
                  <a:srgbClr val="3366CC"/>
                </a:clrFrom>
                <a:clrTo>
                  <a:srgbClr val="3366CC">
                    <a:alpha val="0"/>
                  </a:srgbClr>
                </a:clrTo>
              </a:clrChange>
              <a:lum bright="-14000" contrast="28000"/>
            </a:blip>
            <a:srcRect/>
            <a:stretch>
              <a:fillRect/>
            </a:stretch>
          </p:blipFill>
          <p:spPr bwMode="auto">
            <a:xfrm>
              <a:off x="2590800" y="2787653"/>
              <a:ext cx="1876862" cy="1250947"/>
            </a:xfrm>
            <a:prstGeom prst="rect">
              <a:avLst/>
            </a:prstGeom>
            <a:solidFill>
              <a:schemeClr val="accent1"/>
            </a:solidFill>
            <a:ln w="31750">
              <a:solidFill>
                <a:srgbClr val="FF0000"/>
              </a:solidFill>
              <a:miter lim="800000"/>
              <a:headEnd/>
              <a:tailEnd/>
            </a:ln>
          </p:spPr>
        </p:pic>
        <p:sp>
          <p:nvSpPr>
            <p:cNvPr id="60427" name="Oval 14"/>
            <p:cNvSpPr>
              <a:spLocks noChangeArrowheads="1"/>
            </p:cNvSpPr>
            <p:nvPr/>
          </p:nvSpPr>
          <p:spPr bwMode="auto">
            <a:xfrm rot="-900000">
              <a:off x="4121743" y="4085010"/>
              <a:ext cx="595023" cy="186389"/>
            </a:xfrm>
            <a:prstGeom prst="ellipse">
              <a:avLst/>
            </a:prstGeom>
            <a:noFill/>
            <a:ln w="34925">
              <a:solidFill>
                <a:srgbClr val="FF0000"/>
              </a:solidFill>
              <a:round/>
              <a:headEnd/>
              <a:tailEnd/>
            </a:ln>
          </p:spPr>
          <p:txBody>
            <a:bodyPr>
              <a:prstTxWarp prst="textNoShape">
                <a:avLst/>
              </a:prstTxWarp>
            </a:bodyPr>
            <a:lstStyle/>
            <a:p>
              <a:pPr defTabSz="911225"/>
              <a:endParaRPr lang="en-US"/>
            </a:p>
          </p:txBody>
        </p:sp>
        <p:sp>
          <p:nvSpPr>
            <p:cNvPr id="60428" name="TextBox 19"/>
            <p:cNvSpPr txBox="1">
              <a:spLocks noChangeArrowheads="1"/>
            </p:cNvSpPr>
            <p:nvPr/>
          </p:nvSpPr>
          <p:spPr bwMode="auto">
            <a:xfrm>
              <a:off x="4663320" y="3944037"/>
              <a:ext cx="996921" cy="400082"/>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chemeClr val="bg1"/>
                  </a:solidFill>
                  <a:latin typeface="Arial" pitchFamily="-103" charset="0"/>
                </a:rPr>
                <a:t>DORIS</a:t>
              </a:r>
            </a:p>
          </p:txBody>
        </p:sp>
      </p:grpSp>
      <p:pic>
        <p:nvPicPr>
          <p:cNvPr id="60422" name="Picture 2" descr="phoenixrising1.jpg"/>
          <p:cNvPicPr>
            <a:picLocks noChangeAspect="1"/>
          </p:cNvPicPr>
          <p:nvPr/>
        </p:nvPicPr>
        <p:blipFill>
          <a:blip r:embed="rId5"/>
          <a:srcRect/>
          <a:stretch>
            <a:fillRect/>
          </a:stretch>
        </p:blipFill>
        <p:spPr bwMode="auto">
          <a:xfrm>
            <a:off x="0" y="0"/>
            <a:ext cx="4533900" cy="6265863"/>
          </a:xfrm>
          <a:prstGeom prst="rect">
            <a:avLst/>
          </a:prstGeom>
          <a:noFill/>
          <a:ln w="9525">
            <a:noFill/>
            <a:miter lim="800000"/>
            <a:headEnd/>
            <a:tailEnd/>
          </a:ln>
        </p:spPr>
      </p:pic>
      <p:pic>
        <p:nvPicPr>
          <p:cNvPr id="60423" name="Picture 9" descr="logobig_transparent.png"/>
          <p:cNvPicPr>
            <a:picLocks noChangeAspect="1"/>
          </p:cNvPicPr>
          <p:nvPr/>
        </p:nvPicPr>
        <p:blipFill>
          <a:blip r:embed="rId6"/>
          <a:srcRect/>
          <a:stretch>
            <a:fillRect/>
          </a:stretch>
        </p:blipFill>
        <p:spPr bwMode="auto">
          <a:xfrm>
            <a:off x="1581150" y="1254125"/>
            <a:ext cx="2220913" cy="1684338"/>
          </a:xfrm>
          <a:prstGeom prst="rect">
            <a:avLst/>
          </a:prstGeom>
          <a:noFill/>
          <a:ln w="9525">
            <a:noFill/>
            <a:miter lim="800000"/>
            <a:headEnd/>
            <a:tailEnd/>
          </a:ln>
        </p:spPr>
      </p:pic>
      <p:pic>
        <p:nvPicPr>
          <p:cNvPr id="60424" name="Picture 8" descr="BLAST_logo.gif"/>
          <p:cNvPicPr>
            <a:picLocks noChangeAspect="1"/>
          </p:cNvPicPr>
          <p:nvPr/>
        </p:nvPicPr>
        <p:blipFill>
          <a:blip r:embed="rId7"/>
          <a:srcRect/>
          <a:stretch>
            <a:fillRect/>
          </a:stretch>
        </p:blipFill>
        <p:spPr bwMode="auto">
          <a:xfrm>
            <a:off x="2484438" y="4224338"/>
            <a:ext cx="1409700" cy="137795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ChangeArrowheads="1"/>
          </p:cNvSpPr>
          <p:nvPr/>
        </p:nvSpPr>
        <p:spPr bwMode="auto">
          <a:xfrm>
            <a:off x="381000" y="5257800"/>
            <a:ext cx="7620000" cy="1066800"/>
          </a:xfrm>
          <a:prstGeom prst="rect">
            <a:avLst/>
          </a:prstGeom>
          <a:solidFill>
            <a:srgbClr val="FFFF4F"/>
          </a:solidFill>
          <a:ln w="25400">
            <a:solidFill>
              <a:srgbClr val="FF0000"/>
            </a:solidFill>
            <a:miter lim="800000"/>
            <a:headEnd/>
            <a:tailEnd/>
          </a:ln>
        </p:spPr>
        <p:txBody>
          <a:bodyPr wrap="none" lIns="91344" tIns="45672" rIns="91344" bIns="45672" anchor="ctr">
            <a:prstTxWarp prst="textNoShape">
              <a:avLst/>
            </a:prstTxWarp>
          </a:bodyPr>
          <a:lstStyle/>
          <a:p>
            <a:endParaRPr lang="en-US" b="1">
              <a:solidFill>
                <a:srgbClr val="000000"/>
              </a:solidFill>
            </a:endParaRPr>
          </a:p>
        </p:txBody>
      </p:sp>
      <p:sp>
        <p:nvSpPr>
          <p:cNvPr id="61443" name="Rectangle 6"/>
          <p:cNvSpPr>
            <a:spLocks noChangeArrowheads="1"/>
          </p:cNvSpPr>
          <p:nvPr/>
        </p:nvSpPr>
        <p:spPr bwMode="auto">
          <a:xfrm>
            <a:off x="149225" y="865188"/>
            <a:ext cx="8972550" cy="5795962"/>
          </a:xfrm>
          <a:prstGeom prst="rect">
            <a:avLst/>
          </a:prstGeom>
          <a:noFill/>
          <a:ln w="9525">
            <a:noFill/>
            <a:miter lim="800000"/>
            <a:headEnd/>
            <a:tailEnd/>
          </a:ln>
        </p:spPr>
        <p:txBody>
          <a:bodyPr lIns="91344" tIns="45672" rIns="91344" bIns="45672">
            <a:prstTxWarp prst="textNoShape">
              <a:avLst/>
            </a:prstTxWarp>
            <a:spAutoFit/>
          </a:bodyPr>
          <a:lstStyle/>
          <a:p>
            <a:pPr marL="225425" indent="-225425">
              <a:spcBef>
                <a:spcPct val="50000"/>
              </a:spcBef>
              <a:buFontTx/>
              <a:buChar char="•"/>
            </a:pPr>
            <a:r>
              <a:rPr lang="en-US" sz="2400"/>
              <a:t>Electrons/positrons (100mA) at 2 GeV in DORIS storage ring at DESY: data taken in fall 2012 before DORIS ceased operation.</a:t>
            </a:r>
          </a:p>
          <a:p>
            <a:pPr marL="225425" indent="-225425">
              <a:spcBef>
                <a:spcPct val="50000"/>
              </a:spcBef>
              <a:buFontTx/>
              <a:buChar char="•"/>
            </a:pPr>
            <a:r>
              <a:rPr lang="en-US" sz="2400"/>
              <a:t>Unpolarized internal hydrogen target                                                3x10</a:t>
            </a:r>
            <a:r>
              <a:rPr lang="en-US" sz="2400" baseline="30000"/>
              <a:t>15 </a:t>
            </a:r>
            <a:r>
              <a:rPr lang="en-US" sz="2400"/>
              <a:t>at/cm</a:t>
            </a:r>
            <a:r>
              <a:rPr lang="en-US" sz="2400" baseline="30000"/>
              <a:t>2</a:t>
            </a:r>
            <a:r>
              <a:rPr lang="en-US" sz="2400"/>
              <a:t>  Lumi  = 10</a:t>
            </a:r>
            <a:r>
              <a:rPr lang="en-US" sz="2400" baseline="30000"/>
              <a:t>33</a:t>
            </a:r>
            <a:r>
              <a:rPr lang="en-US" sz="2400"/>
              <a:t> / (cm</a:t>
            </a:r>
            <a:r>
              <a:rPr lang="en-US" sz="2400" baseline="30000"/>
              <a:t>2</a:t>
            </a:r>
            <a:r>
              <a:rPr lang="en-US" sz="2400"/>
              <a:t>s)</a:t>
            </a:r>
          </a:p>
          <a:p>
            <a:pPr marL="225425" indent="-225425">
              <a:spcBef>
                <a:spcPct val="50000"/>
              </a:spcBef>
              <a:buFontTx/>
              <a:buChar char="•"/>
            </a:pPr>
            <a:r>
              <a:rPr lang="en-US" sz="2400"/>
              <a:t>Large acceptance detector for e-p in                                            coincidence: utilized existing BLAST   </a:t>
            </a:r>
            <a:endParaRPr lang="en-US" sz="2400" baseline="30000"/>
          </a:p>
          <a:p>
            <a:pPr marL="225425" indent="-225425">
              <a:spcBef>
                <a:spcPct val="50000"/>
              </a:spcBef>
              <a:buFontTx/>
              <a:buChar char="•"/>
            </a:pPr>
            <a:r>
              <a:rPr lang="en-US" sz="2400"/>
              <a:t>Redundant monitoring of luminosity:</a:t>
            </a:r>
            <a:br>
              <a:rPr lang="en-US" sz="2400"/>
            </a:br>
            <a:r>
              <a:rPr lang="en-US" sz="2400"/>
              <a:t>Pressure, temperature, flow, current</a:t>
            </a:r>
            <a:br>
              <a:rPr lang="en-US" sz="2400"/>
            </a:br>
            <a:r>
              <a:rPr lang="en-US" sz="2400"/>
              <a:t>Small-angle elastic scatt. at high ε / low Q</a:t>
            </a:r>
            <a:r>
              <a:rPr lang="en-US" sz="2400" baseline="30000"/>
              <a:t>2</a:t>
            </a:r>
            <a:br>
              <a:rPr lang="en-US" sz="2400" baseline="30000"/>
            </a:br>
            <a:r>
              <a:rPr lang="en-US" sz="2400"/>
              <a:t>Symmetric Moller/Bhabha scattering</a:t>
            </a:r>
            <a:endParaRPr lang="en-US" sz="2400" baseline="30000"/>
          </a:p>
          <a:p>
            <a:pPr marL="225425" indent="-225425">
              <a:spcBef>
                <a:spcPts val="2000"/>
              </a:spcBef>
              <a:buFontTx/>
              <a:buChar char="•"/>
            </a:pPr>
            <a:r>
              <a:rPr lang="en-US" sz="2400" b="1">
                <a:solidFill>
                  <a:srgbClr val="C80000"/>
                </a:solidFill>
              </a:rPr>
              <a:t>  Measured ratio of positron-proton to electron-proton</a:t>
            </a:r>
            <a:br>
              <a:rPr lang="en-US" sz="2400" b="1">
                <a:solidFill>
                  <a:srgbClr val="C80000"/>
                </a:solidFill>
              </a:rPr>
            </a:br>
            <a:r>
              <a:rPr lang="en-US" sz="2400" b="1">
                <a:solidFill>
                  <a:srgbClr val="C80000"/>
                </a:solidFill>
              </a:rPr>
              <a:t>  unpolarized elastic scattering with goal of ≈1% stat.+sys. </a:t>
            </a:r>
          </a:p>
          <a:p>
            <a:pPr marL="225425" indent="-225425">
              <a:spcBef>
                <a:spcPct val="50000"/>
              </a:spcBef>
              <a:buFontTx/>
              <a:buChar char="•"/>
            </a:pPr>
            <a:endParaRPr lang="en-US" b="1" baseline="30000">
              <a:solidFill>
                <a:srgbClr val="009C00"/>
              </a:solidFill>
            </a:endParaRPr>
          </a:p>
        </p:txBody>
      </p:sp>
      <p:sp>
        <p:nvSpPr>
          <p:cNvPr id="61444" name="Text Box 2"/>
          <p:cNvSpPr txBox="1">
            <a:spLocks noChangeArrowheads="1"/>
          </p:cNvSpPr>
          <p:nvPr/>
        </p:nvSpPr>
        <p:spPr bwMode="auto">
          <a:xfrm flipH="1">
            <a:off x="304800" y="5334000"/>
            <a:ext cx="76200" cy="914400"/>
          </a:xfrm>
          <a:prstGeom prst="rect">
            <a:avLst/>
          </a:prstGeom>
          <a:noFill/>
          <a:ln w="9525">
            <a:noFill/>
            <a:miter lim="800000"/>
            <a:headEnd/>
            <a:tailEnd/>
          </a:ln>
        </p:spPr>
        <p:txBody>
          <a:bodyPr lIns="91344" tIns="45672" rIns="91344" bIns="45672">
            <a:prstTxWarp prst="textNoShape">
              <a:avLst/>
            </a:prstTxWarp>
          </a:bodyPr>
          <a:lstStyle/>
          <a:p>
            <a:pPr marL="227013" indent="-227013"/>
            <a:endParaRPr lang="en-US" b="1">
              <a:solidFill>
                <a:srgbClr val="000000"/>
              </a:solidFill>
            </a:endParaRPr>
          </a:p>
        </p:txBody>
      </p:sp>
      <p:sp>
        <p:nvSpPr>
          <p:cNvPr id="61445" name="Text Box 5"/>
          <p:cNvSpPr txBox="1">
            <a:spLocks noChangeArrowheads="1"/>
          </p:cNvSpPr>
          <p:nvPr/>
        </p:nvSpPr>
        <p:spPr bwMode="auto">
          <a:xfrm>
            <a:off x="1471613" y="120650"/>
            <a:ext cx="7019925" cy="769938"/>
          </a:xfrm>
          <a:prstGeom prst="rect">
            <a:avLst/>
          </a:prstGeom>
          <a:noFill/>
          <a:ln w="9525">
            <a:noFill/>
            <a:miter lim="800000"/>
            <a:headEnd/>
            <a:tailEnd/>
          </a:ln>
        </p:spPr>
        <p:txBody>
          <a:bodyPr wrap="none">
            <a:prstTxWarp prst="textNoShape">
              <a:avLst/>
            </a:prstTxWarp>
            <a:spAutoFit/>
          </a:bodyPr>
          <a:lstStyle/>
          <a:p>
            <a:r>
              <a:rPr lang="en-US" sz="4400" b="1">
                <a:solidFill>
                  <a:srgbClr val="0000FF"/>
                </a:solidFill>
                <a:latin typeface="Charter Black" pitchFamily="-103" charset="0"/>
              </a:rPr>
              <a:t>The             Experiment</a:t>
            </a:r>
          </a:p>
        </p:txBody>
      </p:sp>
      <p:sp>
        <p:nvSpPr>
          <p:cNvPr id="61446" name="Slide Number Placeholder 3"/>
          <p:cNvSpPr>
            <a:spLocks noGrp="1" noChangeArrowheads="1"/>
          </p:cNvSpPr>
          <p:nvPr>
            <p:ph type="sldNum" sz="quarter" idx="12"/>
          </p:nvPr>
        </p:nvSpPr>
        <p:spPr bwMode="auto">
          <a:noFill/>
          <a:ln>
            <a:miter lim="800000"/>
            <a:headEnd/>
            <a:tailEnd/>
          </a:ln>
        </p:spPr>
        <p:txBody>
          <a:bodyPr/>
          <a:lstStyle/>
          <a:p>
            <a:fld id="{C12D5C84-CC0D-704C-A490-E2DD0C800792}" type="slidenum">
              <a:rPr lang="en-US"/>
              <a:pPr/>
              <a:t>42</a:t>
            </a:fld>
            <a:endParaRPr lang="en-US"/>
          </a:p>
        </p:txBody>
      </p:sp>
      <p:pic>
        <p:nvPicPr>
          <p:cNvPr id="61447" name="Picture 7" descr="logobig_transparent.png"/>
          <p:cNvPicPr>
            <a:picLocks noChangeAspect="1"/>
          </p:cNvPicPr>
          <p:nvPr/>
        </p:nvPicPr>
        <p:blipFill>
          <a:blip r:embed="rId3"/>
          <a:srcRect/>
          <a:stretch>
            <a:fillRect/>
          </a:stretch>
        </p:blipFill>
        <p:spPr bwMode="auto">
          <a:xfrm>
            <a:off x="3167063" y="4763"/>
            <a:ext cx="1403350" cy="954087"/>
          </a:xfrm>
          <a:prstGeom prst="rect">
            <a:avLst/>
          </a:prstGeom>
          <a:noFill/>
          <a:ln w="9525">
            <a:noFill/>
            <a:miter lim="800000"/>
            <a:headEnd/>
            <a:tailEnd/>
          </a:ln>
        </p:spPr>
      </p:pic>
      <p:sp>
        <p:nvSpPr>
          <p:cNvPr id="61448" name="TextBox 4"/>
          <p:cNvSpPr txBox="1">
            <a:spLocks noChangeArrowheads="1"/>
          </p:cNvSpPr>
          <p:nvPr/>
        </p:nvSpPr>
        <p:spPr bwMode="auto">
          <a:xfrm>
            <a:off x="6257925" y="3695700"/>
            <a:ext cx="184150" cy="369888"/>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pic>
        <p:nvPicPr>
          <p:cNvPr id="61449" name="Picture 5" descr="Last_Day_of OLYMPUS.jpg"/>
          <p:cNvPicPr>
            <a:picLocks noChangeAspect="1"/>
          </p:cNvPicPr>
          <p:nvPr/>
        </p:nvPicPr>
        <p:blipFill>
          <a:blip r:embed="rId4"/>
          <a:srcRect/>
          <a:stretch>
            <a:fillRect/>
          </a:stretch>
        </p:blipFill>
        <p:spPr bwMode="auto">
          <a:xfrm>
            <a:off x="5434013" y="1704975"/>
            <a:ext cx="3570287" cy="2676525"/>
          </a:xfrm>
          <a:prstGeom prst="rect">
            <a:avLst/>
          </a:prstGeom>
          <a:noFill/>
          <a:ln w="9525">
            <a:noFill/>
            <a:miter lim="800000"/>
            <a:headEnd/>
            <a:tailEnd/>
          </a:ln>
        </p:spPr>
      </p:pic>
      <p:sp>
        <p:nvSpPr>
          <p:cNvPr id="61450" name="TextBox 6"/>
          <p:cNvSpPr txBox="1">
            <a:spLocks noChangeArrowheads="1"/>
          </p:cNvSpPr>
          <p:nvPr/>
        </p:nvSpPr>
        <p:spPr bwMode="auto">
          <a:xfrm>
            <a:off x="5969000" y="4394200"/>
            <a:ext cx="2935288" cy="522288"/>
          </a:xfrm>
          <a:prstGeom prst="rect">
            <a:avLst/>
          </a:prstGeom>
          <a:noFill/>
          <a:ln w="9525">
            <a:noFill/>
            <a:miter lim="800000"/>
            <a:headEnd/>
            <a:tailEnd/>
          </a:ln>
        </p:spPr>
        <p:txBody>
          <a:bodyPr wrap="none">
            <a:prstTxWarp prst="textNoShape">
              <a:avLst/>
            </a:prstTxWarp>
            <a:spAutoFit/>
          </a:bodyPr>
          <a:lstStyle/>
          <a:p>
            <a:pPr eaLnBrk="1" hangingPunct="1"/>
            <a:r>
              <a:rPr lang="en-US" sz="1400" b="1"/>
              <a:t>RM, Uwe Schneekloth, Michael Kohl,</a:t>
            </a:r>
          </a:p>
          <a:p>
            <a:pPr eaLnBrk="1" hangingPunct="1"/>
            <a:r>
              <a:rPr lang="en-US" sz="1400" b="1"/>
              <a:t>Douglas Hasell</a:t>
            </a:r>
          </a:p>
        </p:txBody>
      </p:sp>
      <p:sp>
        <p:nvSpPr>
          <p:cNvPr id="61451" name="TextBox 4"/>
          <p:cNvSpPr txBox="1">
            <a:spLocks noChangeArrowheads="1"/>
          </p:cNvSpPr>
          <p:nvPr/>
        </p:nvSpPr>
        <p:spPr bwMode="auto">
          <a:xfrm>
            <a:off x="6019800" y="1719263"/>
            <a:ext cx="1676400" cy="369887"/>
          </a:xfrm>
          <a:prstGeom prst="rect">
            <a:avLst/>
          </a:prstGeom>
          <a:noFill/>
          <a:ln w="9525">
            <a:noFill/>
            <a:miter lim="800000"/>
            <a:headEnd/>
            <a:tailEnd/>
          </a:ln>
        </p:spPr>
        <p:txBody>
          <a:bodyPr wrap="none">
            <a:prstTxWarp prst="textNoShape">
              <a:avLst/>
            </a:prstTxWarp>
            <a:spAutoFit/>
          </a:bodyPr>
          <a:lstStyle/>
          <a:p>
            <a:pPr eaLnBrk="1" hangingPunct="1"/>
            <a:r>
              <a:rPr lang="en-US" b="1">
                <a:solidFill>
                  <a:schemeClr val="bg1"/>
                </a:solidFill>
              </a:rPr>
              <a:t>January 1, 2013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0"/>
            <a:ext cx="8229600" cy="914400"/>
          </a:xfrm>
        </p:spPr>
        <p:txBody>
          <a:bodyPr/>
          <a:lstStyle/>
          <a:p>
            <a:pPr eaLnBrk="1" hangingPunct="1"/>
            <a:r>
              <a:rPr lang="en-US" b="1">
                <a:solidFill>
                  <a:srgbClr val="0000FF"/>
                </a:solidFill>
                <a:latin typeface="Charter Black" pitchFamily="-103" charset="0"/>
                <a:ea typeface="ＭＳ Ｐゴシック" pitchFamily="-103" charset="-128"/>
                <a:cs typeface="ＭＳ Ｐゴシック" pitchFamily="-103" charset="-128"/>
              </a:rPr>
              <a:t>The         Magnetic Toroid</a:t>
            </a:r>
          </a:p>
        </p:txBody>
      </p:sp>
      <p:sp>
        <p:nvSpPr>
          <p:cNvPr id="63491" name="Slide Number Placeholder 6"/>
          <p:cNvSpPr>
            <a:spLocks noGrp="1" noChangeArrowheads="1"/>
          </p:cNvSpPr>
          <p:nvPr>
            <p:ph type="sldNum" sz="quarter" idx="12"/>
          </p:nvPr>
        </p:nvSpPr>
        <p:spPr bwMode="auto">
          <a:noFill/>
          <a:ln>
            <a:miter lim="800000"/>
            <a:headEnd/>
            <a:tailEnd/>
          </a:ln>
        </p:spPr>
        <p:txBody>
          <a:bodyPr/>
          <a:lstStyle/>
          <a:p>
            <a:fld id="{820DA2B4-3F2A-C548-B167-2CC7C58E0214}" type="slidenum">
              <a:rPr lang="en-US"/>
              <a:pPr/>
              <a:t>43</a:t>
            </a:fld>
            <a:endParaRPr lang="en-US"/>
          </a:p>
        </p:txBody>
      </p:sp>
      <p:sp>
        <p:nvSpPr>
          <p:cNvPr id="63492" name="TextBox 8"/>
          <p:cNvSpPr txBox="1">
            <a:spLocks noChangeArrowheads="1"/>
          </p:cNvSpPr>
          <p:nvPr/>
        </p:nvSpPr>
        <p:spPr bwMode="auto">
          <a:xfrm>
            <a:off x="2681288" y="5792788"/>
            <a:ext cx="1966912" cy="461962"/>
          </a:xfrm>
          <a:prstGeom prst="rect">
            <a:avLst/>
          </a:prstGeom>
          <a:noFill/>
          <a:ln w="9525">
            <a:noFill/>
            <a:miter lim="800000"/>
            <a:headEnd/>
            <a:tailEnd/>
          </a:ln>
        </p:spPr>
        <p:txBody>
          <a:bodyPr wrap="none">
            <a:prstTxWarp prst="textNoShape">
              <a:avLst/>
            </a:prstTxWarp>
            <a:spAutoFit/>
          </a:bodyPr>
          <a:lstStyle/>
          <a:p>
            <a:pPr eaLnBrk="1" hangingPunct="1"/>
            <a:r>
              <a:rPr lang="en-US" sz="2400" b="1">
                <a:solidFill>
                  <a:srgbClr val="FF0000"/>
                </a:solidFill>
              </a:rPr>
              <a:t>MIT and DESY</a:t>
            </a:r>
          </a:p>
        </p:txBody>
      </p:sp>
      <p:pic>
        <p:nvPicPr>
          <p:cNvPr id="63493" name="Picture 7" descr="logobig_transparent.png"/>
          <p:cNvPicPr>
            <a:picLocks noChangeAspect="1"/>
          </p:cNvPicPr>
          <p:nvPr/>
        </p:nvPicPr>
        <p:blipFill>
          <a:blip r:embed="rId2"/>
          <a:srcRect/>
          <a:stretch>
            <a:fillRect/>
          </a:stretch>
        </p:blipFill>
        <p:spPr bwMode="auto">
          <a:xfrm>
            <a:off x="2147888" y="-23813"/>
            <a:ext cx="1300162" cy="900113"/>
          </a:xfrm>
          <a:prstGeom prst="rect">
            <a:avLst/>
          </a:prstGeom>
          <a:noFill/>
          <a:ln w="9525">
            <a:noFill/>
            <a:miter lim="800000"/>
            <a:headEnd/>
            <a:tailEnd/>
          </a:ln>
        </p:spPr>
      </p:pic>
      <p:pic>
        <p:nvPicPr>
          <p:cNvPr id="63494" name="Content Placeholder 2" descr="Detector_fromabove.jpg"/>
          <p:cNvPicPr>
            <a:picLocks noGrp="1" noChangeAspect="1" noChangeArrowheads="1"/>
          </p:cNvPicPr>
          <p:nvPr>
            <p:ph sz="half" idx="1"/>
          </p:nvPr>
        </p:nvPicPr>
        <p:blipFill>
          <a:blip r:embed="rId3"/>
          <a:srcRect t="-24712" b="-24712"/>
          <a:stretch>
            <a:fillRect/>
          </a:stretch>
        </p:blipFill>
        <p:spPr>
          <a:xfrm>
            <a:off x="457200" y="-396875"/>
            <a:ext cx="8229600" cy="7937500"/>
          </a:xfrm>
        </p:spPr>
      </p:pic>
      <p:sp>
        <p:nvSpPr>
          <p:cNvPr id="63495" name="TextBox 3"/>
          <p:cNvSpPr txBox="1">
            <a:spLocks noChangeArrowheads="1"/>
          </p:cNvSpPr>
          <p:nvPr/>
        </p:nvSpPr>
        <p:spPr bwMode="auto">
          <a:xfrm>
            <a:off x="6191250" y="5595938"/>
            <a:ext cx="1966913" cy="461962"/>
          </a:xfrm>
          <a:prstGeom prst="rect">
            <a:avLst/>
          </a:prstGeom>
          <a:noFill/>
          <a:ln w="9525">
            <a:noFill/>
            <a:miter lim="800000"/>
            <a:headEnd/>
            <a:tailEnd/>
          </a:ln>
        </p:spPr>
        <p:txBody>
          <a:bodyPr wrap="none">
            <a:prstTxWarp prst="textNoShape">
              <a:avLst/>
            </a:prstTxWarp>
            <a:spAutoFit/>
          </a:bodyPr>
          <a:lstStyle/>
          <a:p>
            <a:pPr eaLnBrk="1" hangingPunct="1"/>
            <a:r>
              <a:rPr lang="en-US" sz="2400" b="1">
                <a:solidFill>
                  <a:schemeClr val="bg1"/>
                </a:solidFill>
              </a:rPr>
              <a:t>MIT and DESY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9688"/>
            <a:ext cx="8229600" cy="919162"/>
          </a:xfrm>
        </p:spPr>
        <p:txBody>
          <a:bodyPr/>
          <a:lstStyle/>
          <a:p>
            <a:pPr eaLnBrk="1" hangingPunct="1"/>
            <a:r>
              <a:rPr lang="en-US" b="1">
                <a:solidFill>
                  <a:srgbClr val="0000FF"/>
                </a:solidFill>
                <a:ea typeface="ＭＳ Ｐゴシック" pitchFamily="-103" charset="-128"/>
                <a:cs typeface="ＭＳ Ｐゴシック" pitchFamily="-103" charset="-128"/>
              </a:rPr>
              <a:t>                    </a:t>
            </a:r>
            <a:r>
              <a:rPr lang="en-US" sz="4000" b="1">
                <a:solidFill>
                  <a:srgbClr val="0000FF"/>
                </a:solidFill>
                <a:latin typeface="Charter Black" pitchFamily="-103" charset="0"/>
                <a:ea typeface="ＭＳ Ｐゴシック" pitchFamily="-103" charset="-128"/>
                <a:cs typeface="ＭＳ Ｐゴシック" pitchFamily="-103" charset="-128"/>
              </a:rPr>
              <a:t>Drift Chambers   </a:t>
            </a:r>
            <a:r>
              <a:rPr lang="en-US" sz="3600" b="1">
                <a:solidFill>
                  <a:srgbClr val="FF0000"/>
                </a:solidFill>
                <a:ea typeface="ＭＳ Ｐゴシック" pitchFamily="-103" charset="-128"/>
                <a:cs typeface="ＭＳ Ｐゴシック" pitchFamily="-103" charset="-128"/>
              </a:rPr>
              <a:t>MIT</a:t>
            </a:r>
          </a:p>
        </p:txBody>
      </p:sp>
      <p:pic>
        <p:nvPicPr>
          <p:cNvPr id="64515" name="Content Placeholder 7"/>
          <p:cNvPicPr>
            <a:picLocks noGrp="1" noChangeAspect="1" noChangeArrowheads="1"/>
          </p:cNvPicPr>
          <p:nvPr>
            <p:ph sz="half" idx="1"/>
          </p:nvPr>
        </p:nvPicPr>
        <p:blipFill>
          <a:blip r:embed="rId2"/>
          <a:srcRect t="12897" b="12897"/>
          <a:stretch>
            <a:fillRect/>
          </a:stretch>
        </p:blipFill>
        <p:spPr>
          <a:xfrm>
            <a:off x="457200" y="1600200"/>
            <a:ext cx="8153400" cy="4525963"/>
          </a:xfrm>
        </p:spPr>
      </p:pic>
      <p:sp>
        <p:nvSpPr>
          <p:cNvPr id="64516" name="Slide Number Placeholder 6"/>
          <p:cNvSpPr>
            <a:spLocks noGrp="1" noChangeArrowheads="1"/>
          </p:cNvSpPr>
          <p:nvPr>
            <p:ph type="sldNum" sz="quarter" idx="12"/>
          </p:nvPr>
        </p:nvSpPr>
        <p:spPr bwMode="auto">
          <a:noFill/>
          <a:ln>
            <a:miter lim="800000"/>
            <a:headEnd/>
            <a:tailEnd/>
          </a:ln>
        </p:spPr>
        <p:txBody>
          <a:bodyPr/>
          <a:lstStyle/>
          <a:p>
            <a:fld id="{F9C74886-012D-374B-BD5B-61B61320EAE1}" type="slidenum">
              <a:rPr lang="en-US"/>
              <a:pPr/>
              <a:t>44</a:t>
            </a:fld>
            <a:endParaRPr lang="en-US"/>
          </a:p>
        </p:txBody>
      </p:sp>
      <p:pic>
        <p:nvPicPr>
          <p:cNvPr id="64517" name="Picture 7" descr="logobig_transparent.png"/>
          <p:cNvPicPr>
            <a:picLocks noChangeAspect="1"/>
          </p:cNvPicPr>
          <p:nvPr/>
        </p:nvPicPr>
        <p:blipFill>
          <a:blip r:embed="rId3"/>
          <a:srcRect/>
          <a:stretch>
            <a:fillRect/>
          </a:stretch>
        </p:blipFill>
        <p:spPr bwMode="auto">
          <a:xfrm>
            <a:off x="1806575" y="23813"/>
            <a:ext cx="1301750" cy="901700"/>
          </a:xfrm>
          <a:prstGeom prst="rect">
            <a:avLst/>
          </a:prstGeom>
          <a:noFill/>
          <a:ln w="9525">
            <a:noFill/>
            <a:miter lim="800000"/>
            <a:headEnd/>
            <a:tailEnd/>
          </a:ln>
        </p:spPr>
      </p:pic>
      <p:sp>
        <p:nvSpPr>
          <p:cNvPr id="64518" name="TextBox 1"/>
          <p:cNvSpPr txBox="1">
            <a:spLocks noChangeArrowheads="1"/>
          </p:cNvSpPr>
          <p:nvPr/>
        </p:nvSpPr>
        <p:spPr bwMode="auto">
          <a:xfrm>
            <a:off x="762000" y="1090613"/>
            <a:ext cx="7575550" cy="369887"/>
          </a:xfrm>
          <a:prstGeom prst="rect">
            <a:avLst/>
          </a:prstGeom>
          <a:noFill/>
          <a:ln w="9525">
            <a:noFill/>
            <a:miter lim="800000"/>
            <a:headEnd/>
            <a:tailEnd/>
          </a:ln>
        </p:spPr>
        <p:txBody>
          <a:bodyPr wrap="none">
            <a:prstTxWarp prst="textNoShape">
              <a:avLst/>
            </a:prstTxWarp>
            <a:spAutoFit/>
          </a:bodyPr>
          <a:lstStyle/>
          <a:p>
            <a:pPr eaLnBrk="1" hangingPunct="1"/>
            <a:r>
              <a:rPr lang="en-US"/>
              <a:t>Complete chambers rewired at DESY in summer 2010 by teams of MIT students</a:t>
            </a:r>
          </a:p>
        </p:txBody>
      </p:sp>
      <p:sp>
        <p:nvSpPr>
          <p:cNvPr id="64519" name="TextBox 1"/>
          <p:cNvSpPr txBox="1">
            <a:spLocks noChangeArrowheads="1"/>
          </p:cNvSpPr>
          <p:nvPr/>
        </p:nvSpPr>
        <p:spPr bwMode="auto">
          <a:xfrm>
            <a:off x="5124450" y="5753100"/>
            <a:ext cx="3494088" cy="369888"/>
          </a:xfrm>
          <a:prstGeom prst="rect">
            <a:avLst/>
          </a:prstGeom>
          <a:noFill/>
          <a:ln w="9525">
            <a:noFill/>
            <a:miter lim="800000"/>
            <a:headEnd/>
            <a:tailEnd/>
          </a:ln>
        </p:spPr>
        <p:txBody>
          <a:bodyPr wrap="none">
            <a:prstTxWarp prst="textNoShape">
              <a:avLst/>
            </a:prstTxWarp>
            <a:spAutoFit/>
          </a:bodyPr>
          <a:lstStyle/>
          <a:p>
            <a:pPr eaLnBrk="1" hangingPunct="1"/>
            <a:r>
              <a:rPr lang="en-US" b="1">
                <a:solidFill>
                  <a:schemeClr val="bg1"/>
                </a:solidFill>
              </a:rPr>
              <a:t>R. Redwine, D. Hasell and J. Kelsey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7788"/>
            <a:ext cx="8229600" cy="1143001"/>
          </a:xfrm>
        </p:spPr>
        <p:txBody>
          <a:bodyPr/>
          <a:lstStyle/>
          <a:p>
            <a:r>
              <a:rPr lang="en-US" b="1">
                <a:solidFill>
                  <a:srgbClr val="0000FF"/>
                </a:solidFill>
                <a:latin typeface="Charter Black" pitchFamily="-103" charset="0"/>
                <a:ea typeface="ＭＳ Ｐゴシック" pitchFamily="-103" charset="-128"/>
                <a:cs typeface="ＭＳ Ｐゴシック" pitchFamily="-103" charset="-128"/>
              </a:rPr>
              <a:t>OLYMPUS Results</a:t>
            </a:r>
          </a:p>
        </p:txBody>
      </p:sp>
      <p:sp>
        <p:nvSpPr>
          <p:cNvPr id="66563" name="Slide Number Placeholder 4"/>
          <p:cNvSpPr>
            <a:spLocks noGrp="1" noChangeArrowheads="1"/>
          </p:cNvSpPr>
          <p:nvPr>
            <p:ph type="sldNum" sz="quarter" idx="12"/>
          </p:nvPr>
        </p:nvSpPr>
        <p:spPr bwMode="auto">
          <a:noFill/>
          <a:ln>
            <a:miter lim="800000"/>
            <a:headEnd/>
            <a:tailEnd/>
          </a:ln>
        </p:spPr>
        <p:txBody>
          <a:bodyPr/>
          <a:lstStyle/>
          <a:p>
            <a:fld id="{7FAD2A79-E350-8B45-85C3-52C71389FA78}" type="slidenum">
              <a:rPr lang="en-US"/>
              <a:pPr/>
              <a:t>45</a:t>
            </a:fld>
            <a:endParaRPr lang="en-US"/>
          </a:p>
        </p:txBody>
      </p:sp>
      <p:pic>
        <p:nvPicPr>
          <p:cNvPr id="66564" name="Picture 6" descr="Screen Shot 2020-04-14 at 8.19.58 PM.png"/>
          <p:cNvPicPr>
            <a:picLocks noChangeAspect="1"/>
          </p:cNvPicPr>
          <p:nvPr/>
        </p:nvPicPr>
        <p:blipFill>
          <a:blip r:embed="rId2"/>
          <a:srcRect/>
          <a:stretch>
            <a:fillRect/>
          </a:stretch>
        </p:blipFill>
        <p:spPr bwMode="auto">
          <a:xfrm>
            <a:off x="2351088" y="906463"/>
            <a:ext cx="6908800" cy="5186362"/>
          </a:xfrm>
          <a:prstGeom prst="rect">
            <a:avLst/>
          </a:prstGeom>
          <a:noFill/>
          <a:ln w="9525">
            <a:noFill/>
            <a:miter lim="800000"/>
            <a:headEnd/>
            <a:tailEnd/>
          </a:ln>
        </p:spPr>
      </p:pic>
      <p:sp>
        <p:nvSpPr>
          <p:cNvPr id="66565" name="TextBox 7"/>
          <p:cNvSpPr txBox="1">
            <a:spLocks noChangeArrowheads="1"/>
          </p:cNvSpPr>
          <p:nvPr/>
        </p:nvSpPr>
        <p:spPr bwMode="auto">
          <a:xfrm>
            <a:off x="3275013" y="5753100"/>
            <a:ext cx="3529012" cy="646113"/>
          </a:xfrm>
          <a:prstGeom prst="rect">
            <a:avLst/>
          </a:prstGeom>
          <a:noFill/>
          <a:ln w="9525">
            <a:noFill/>
            <a:miter lim="800000"/>
            <a:headEnd/>
            <a:tailEnd/>
          </a:ln>
        </p:spPr>
        <p:txBody>
          <a:bodyPr wrap="none">
            <a:prstTxWarp prst="textNoShape">
              <a:avLst/>
            </a:prstTxWarp>
            <a:spAutoFit/>
          </a:bodyPr>
          <a:lstStyle/>
          <a:p>
            <a:pPr eaLnBrk="1" hangingPunct="1"/>
            <a:r>
              <a:rPr lang="en-US"/>
              <a:t>B. Henderson </a:t>
            </a:r>
            <a:r>
              <a:rPr lang="en-US" i="1"/>
              <a:t>et al.</a:t>
            </a:r>
          </a:p>
          <a:p>
            <a:pPr eaLnBrk="1" hangingPunct="1"/>
            <a:r>
              <a:rPr lang="en-US"/>
              <a:t>Phys. Rev. Lett.  </a:t>
            </a:r>
            <a:r>
              <a:rPr lang="en-US" b="1"/>
              <a:t>118</a:t>
            </a:r>
            <a:r>
              <a:rPr lang="en-US"/>
              <a:t>, 092501 (2017)</a:t>
            </a:r>
          </a:p>
        </p:txBody>
      </p:sp>
      <p:sp>
        <p:nvSpPr>
          <p:cNvPr id="66566" name="TextBox 1"/>
          <p:cNvSpPr txBox="1">
            <a:spLocks noChangeArrowheads="1"/>
          </p:cNvSpPr>
          <p:nvPr/>
        </p:nvSpPr>
        <p:spPr bwMode="auto">
          <a:xfrm>
            <a:off x="3933825" y="4010025"/>
            <a:ext cx="4289425" cy="646113"/>
          </a:xfrm>
          <a:prstGeom prst="rect">
            <a:avLst/>
          </a:prstGeom>
          <a:noFill/>
          <a:ln w="9525">
            <a:noFill/>
            <a:miter lim="800000"/>
            <a:headEnd/>
            <a:tailEnd/>
          </a:ln>
        </p:spPr>
        <p:txBody>
          <a:bodyPr wrap="none">
            <a:prstTxWarp prst="textNoShape">
              <a:avLst/>
            </a:prstTxWarp>
            <a:spAutoFit/>
          </a:bodyPr>
          <a:lstStyle/>
          <a:p>
            <a:pPr eaLnBrk="1" hangingPunct="1"/>
            <a:r>
              <a:rPr lang="en-US" b="1">
                <a:solidFill>
                  <a:srgbClr val="FF0000"/>
                </a:solidFill>
                <a:latin typeface="Charter Black" pitchFamily="-103" charset="0"/>
              </a:rPr>
              <a:t>Single Photon Exchange Rules!</a:t>
            </a:r>
          </a:p>
          <a:p>
            <a:pPr eaLnBrk="1" hangingPunct="1"/>
            <a:r>
              <a:rPr lang="en-US" b="1">
                <a:solidFill>
                  <a:srgbClr val="FF0000"/>
                </a:solidFill>
                <a:latin typeface="Charter Black" pitchFamily="-103" charset="0"/>
              </a:rPr>
              <a:t>Where are the Hard Two-Photons?</a:t>
            </a:r>
          </a:p>
        </p:txBody>
      </p:sp>
      <p:sp>
        <p:nvSpPr>
          <p:cNvPr id="66567" name="TextBox 5"/>
          <p:cNvSpPr txBox="1">
            <a:spLocks noChangeArrowheads="1"/>
          </p:cNvSpPr>
          <p:nvPr/>
        </p:nvSpPr>
        <p:spPr bwMode="auto">
          <a:xfrm>
            <a:off x="120650" y="1122363"/>
            <a:ext cx="2874963" cy="5354637"/>
          </a:xfrm>
          <a:prstGeom prst="rect">
            <a:avLst/>
          </a:prstGeom>
          <a:noFill/>
          <a:ln w="9525">
            <a:noFill/>
            <a:miter lim="800000"/>
            <a:headEnd/>
            <a:tailEnd/>
          </a:ln>
        </p:spPr>
        <p:txBody>
          <a:bodyPr wrap="none">
            <a:prstTxWarp prst="textNoShape">
              <a:avLst/>
            </a:prstTxWarp>
            <a:spAutoFit/>
          </a:bodyPr>
          <a:lstStyle/>
          <a:p>
            <a:pPr eaLnBrk="1" hangingPunct="1"/>
            <a:endParaRPr lang="en-US" b="1"/>
          </a:p>
          <a:p>
            <a:pPr eaLnBrk="1" hangingPunct="1"/>
            <a:r>
              <a:rPr lang="en-US"/>
              <a:t>                        Jan </a:t>
            </a:r>
          </a:p>
          <a:p>
            <a:pPr eaLnBrk="1" hangingPunct="1"/>
            <a:r>
              <a:rPr lang="en-US"/>
              <a:t>                   Bernauer</a:t>
            </a:r>
          </a:p>
          <a:p>
            <a:pPr eaLnBrk="1" hangingPunct="1"/>
            <a:endParaRPr lang="en-US"/>
          </a:p>
          <a:p>
            <a:pPr eaLnBrk="1" hangingPunct="1"/>
            <a:endParaRPr lang="en-US"/>
          </a:p>
          <a:p>
            <a:pPr eaLnBrk="1" hangingPunct="1"/>
            <a:endParaRPr lang="en-US"/>
          </a:p>
          <a:p>
            <a:pPr eaLnBrk="1" hangingPunct="1"/>
            <a:r>
              <a:rPr lang="en-US"/>
              <a:t> </a:t>
            </a:r>
          </a:p>
          <a:p>
            <a:pPr eaLnBrk="1" hangingPunct="1"/>
            <a:r>
              <a:rPr lang="en-US"/>
              <a:t>     Brian          Lauren </a:t>
            </a:r>
          </a:p>
          <a:p>
            <a:pPr eaLnBrk="1" hangingPunct="1"/>
            <a:r>
              <a:rPr lang="en-US"/>
              <a:t>Henderson       Ice</a:t>
            </a:r>
          </a:p>
          <a:p>
            <a:pPr eaLnBrk="1" hangingPunct="1"/>
            <a:endParaRPr lang="en-US"/>
          </a:p>
          <a:p>
            <a:pPr eaLnBrk="1" hangingPunct="1"/>
            <a:endParaRPr lang="en-US"/>
          </a:p>
          <a:p>
            <a:pPr eaLnBrk="1" hangingPunct="1"/>
            <a:endParaRPr lang="en-US"/>
          </a:p>
          <a:p>
            <a:pPr eaLnBrk="1" hangingPunct="1"/>
            <a:r>
              <a:rPr lang="en-US"/>
              <a:t>  Colton        Rebecca</a:t>
            </a:r>
          </a:p>
          <a:p>
            <a:pPr eaLnBrk="1" hangingPunct="1"/>
            <a:r>
              <a:rPr lang="en-US"/>
              <a:t>O’Connor     Russell</a:t>
            </a:r>
          </a:p>
          <a:p>
            <a:pPr eaLnBrk="1" hangingPunct="1"/>
            <a:endParaRPr lang="en-US"/>
          </a:p>
          <a:p>
            <a:pPr eaLnBrk="1" hangingPunct="1"/>
            <a:r>
              <a:rPr lang="en-US"/>
              <a:t>   Axel </a:t>
            </a:r>
          </a:p>
          <a:p>
            <a:pPr eaLnBrk="1" hangingPunct="1"/>
            <a:r>
              <a:rPr lang="en-US"/>
              <a:t>Schmidt</a:t>
            </a:r>
          </a:p>
          <a:p>
            <a:pPr eaLnBrk="1" hangingPunct="1"/>
            <a:endParaRPr lang="en-US"/>
          </a:p>
          <a:p>
            <a:pPr eaLnBrk="1" hangingPunct="1"/>
            <a:r>
              <a:rPr lang="en-US"/>
              <a:t>Douglas Hasell, Michael Kohl</a:t>
            </a:r>
          </a:p>
        </p:txBody>
      </p:sp>
      <p:pic>
        <p:nvPicPr>
          <p:cNvPr id="66568" name="Picture 16" descr="Bernauer.jpeg"/>
          <p:cNvPicPr>
            <a:picLocks noChangeAspect="1"/>
          </p:cNvPicPr>
          <p:nvPr/>
        </p:nvPicPr>
        <p:blipFill>
          <a:blip r:embed="rId3"/>
          <a:srcRect/>
          <a:stretch>
            <a:fillRect/>
          </a:stretch>
        </p:blipFill>
        <p:spPr bwMode="auto">
          <a:xfrm>
            <a:off x="311150" y="1273175"/>
            <a:ext cx="765175" cy="736600"/>
          </a:xfrm>
          <a:prstGeom prst="rect">
            <a:avLst/>
          </a:prstGeom>
          <a:noFill/>
          <a:ln w="9525">
            <a:noFill/>
            <a:miter lim="800000"/>
            <a:headEnd/>
            <a:tailEnd/>
          </a:ln>
        </p:spPr>
      </p:pic>
      <p:pic>
        <p:nvPicPr>
          <p:cNvPr id="66569" name="Picture 10" descr="Screen Shot 2015-11-19 at 2.19.56 PM.png"/>
          <p:cNvPicPr>
            <a:picLocks noChangeAspect="1"/>
          </p:cNvPicPr>
          <p:nvPr/>
        </p:nvPicPr>
        <p:blipFill>
          <a:blip r:embed="rId4"/>
          <a:srcRect/>
          <a:stretch>
            <a:fillRect/>
          </a:stretch>
        </p:blipFill>
        <p:spPr bwMode="auto">
          <a:xfrm>
            <a:off x="249238" y="2243138"/>
            <a:ext cx="889000" cy="836612"/>
          </a:xfrm>
          <a:prstGeom prst="rect">
            <a:avLst/>
          </a:prstGeom>
          <a:noFill/>
          <a:ln w="9525">
            <a:noFill/>
            <a:miter lim="800000"/>
            <a:headEnd/>
            <a:tailEnd/>
          </a:ln>
        </p:spPr>
      </p:pic>
      <p:pic>
        <p:nvPicPr>
          <p:cNvPr id="66570" name="Picture 11" descr="O'Connor.jpeg"/>
          <p:cNvPicPr>
            <a:picLocks noChangeAspect="1"/>
          </p:cNvPicPr>
          <p:nvPr/>
        </p:nvPicPr>
        <p:blipFill>
          <a:blip r:embed="rId5"/>
          <a:srcRect/>
          <a:stretch>
            <a:fillRect/>
          </a:stretch>
        </p:blipFill>
        <p:spPr bwMode="auto">
          <a:xfrm>
            <a:off x="265113" y="3678238"/>
            <a:ext cx="688975" cy="768350"/>
          </a:xfrm>
          <a:prstGeom prst="rect">
            <a:avLst/>
          </a:prstGeom>
          <a:noFill/>
          <a:ln w="9525">
            <a:noFill/>
            <a:miter lim="800000"/>
            <a:headEnd/>
            <a:tailEnd/>
          </a:ln>
        </p:spPr>
      </p:pic>
      <p:pic>
        <p:nvPicPr>
          <p:cNvPr id="66571" name="Picture 12" descr="becky_photo.jpg"/>
          <p:cNvPicPr>
            <a:picLocks noChangeAspect="1"/>
          </p:cNvPicPr>
          <p:nvPr/>
        </p:nvPicPr>
        <p:blipFill>
          <a:blip r:embed="rId6"/>
          <a:srcRect/>
          <a:stretch>
            <a:fillRect/>
          </a:stretch>
        </p:blipFill>
        <p:spPr bwMode="auto">
          <a:xfrm>
            <a:off x="1397000" y="3638550"/>
            <a:ext cx="733425" cy="815975"/>
          </a:xfrm>
          <a:prstGeom prst="rect">
            <a:avLst/>
          </a:prstGeom>
          <a:noFill/>
          <a:ln w="9525">
            <a:noFill/>
            <a:miter lim="800000"/>
            <a:headEnd/>
            <a:tailEnd/>
          </a:ln>
        </p:spPr>
      </p:pic>
      <p:pic>
        <p:nvPicPr>
          <p:cNvPr id="66572" name="Picture 13" descr="Screen Shot 2015-11-19 at 2.18.53 PM.png"/>
          <p:cNvPicPr>
            <a:picLocks noChangeAspect="1"/>
          </p:cNvPicPr>
          <p:nvPr/>
        </p:nvPicPr>
        <p:blipFill>
          <a:blip r:embed="rId7"/>
          <a:srcRect/>
          <a:stretch>
            <a:fillRect/>
          </a:stretch>
        </p:blipFill>
        <p:spPr bwMode="auto">
          <a:xfrm>
            <a:off x="1304925" y="5180013"/>
            <a:ext cx="849313" cy="855662"/>
          </a:xfrm>
          <a:prstGeom prst="rect">
            <a:avLst/>
          </a:prstGeom>
          <a:noFill/>
          <a:ln w="9525">
            <a:noFill/>
            <a:miter lim="800000"/>
            <a:headEnd/>
            <a:tailEnd/>
          </a:ln>
        </p:spPr>
      </p:pic>
      <p:pic>
        <p:nvPicPr>
          <p:cNvPr id="66573" name="Picture 5" descr="Screen Shot 2020-04-15 at 3.17.17 PM.png"/>
          <p:cNvPicPr>
            <a:picLocks noChangeAspect="1"/>
          </p:cNvPicPr>
          <p:nvPr/>
        </p:nvPicPr>
        <p:blipFill>
          <a:blip r:embed="rId8"/>
          <a:srcRect/>
          <a:stretch>
            <a:fillRect/>
          </a:stretch>
        </p:blipFill>
        <p:spPr bwMode="auto">
          <a:xfrm>
            <a:off x="1473200" y="2159000"/>
            <a:ext cx="603250" cy="93345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1279525" y="-228600"/>
            <a:ext cx="11806238" cy="1371600"/>
          </a:xfrm>
          <a:prstGeom prst="rect">
            <a:avLst/>
          </a:prstGeom>
          <a:noFill/>
          <a:ln w="9525">
            <a:noFill/>
            <a:round/>
            <a:headEnd/>
            <a:tailEnd/>
          </a:ln>
          <a:effectLst/>
        </p:spPr>
        <p:txBody>
          <a:bodyPr lIns="90000" tIns="45000" rIns="90000" bIns="45000" anchor="ctr">
            <a:prstTxWarp prst="textNoShape">
              <a:avLst/>
            </a:prstTxWarp>
          </a:bodyPr>
          <a:lstStyle/>
          <a:p>
            <a:pPr algn="ctr" eaLnBrk="1">
              <a:buClr>
                <a:srgbClr val="000000"/>
              </a:buClr>
              <a:buSzPct val="100000"/>
              <a:buFont typeface="Times New Roman"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endParaRPr lang="en-US" sz="3200" b="1">
              <a:solidFill>
                <a:srgbClr val="002060"/>
              </a:solidFill>
              <a:latin typeface="Calibri" charset="0"/>
            </a:endParaRPr>
          </a:p>
        </p:txBody>
      </p:sp>
      <p:pic>
        <p:nvPicPr>
          <p:cNvPr id="3075" name="Picture 2"/>
          <p:cNvPicPr>
            <a:picLocks noChangeAspect="1" noChangeArrowheads="1"/>
          </p:cNvPicPr>
          <p:nvPr/>
        </p:nvPicPr>
        <p:blipFill>
          <a:blip r:embed="rId3"/>
          <a:srcRect t="17714"/>
          <a:stretch>
            <a:fillRect/>
          </a:stretch>
        </p:blipFill>
        <p:spPr bwMode="auto">
          <a:xfrm>
            <a:off x="4005263" y="1100138"/>
            <a:ext cx="1065212" cy="1128712"/>
          </a:xfrm>
          <a:prstGeom prst="rect">
            <a:avLst/>
          </a:prstGeom>
          <a:noFill/>
          <a:ln w="36720">
            <a:noFill/>
            <a:round/>
            <a:headEnd/>
            <a:tailEnd/>
          </a:ln>
          <a:effectLst/>
        </p:spPr>
      </p:pic>
      <p:sp>
        <p:nvSpPr>
          <p:cNvPr id="3076" name="Rectangle 3"/>
          <p:cNvSpPr>
            <a:spLocks noChangeArrowheads="1"/>
          </p:cNvSpPr>
          <p:nvPr/>
        </p:nvSpPr>
        <p:spPr bwMode="auto">
          <a:xfrm>
            <a:off x="3857625" y="2252663"/>
            <a:ext cx="127952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A. Brinson</a:t>
            </a:r>
          </a:p>
        </p:txBody>
      </p:sp>
      <p:pic>
        <p:nvPicPr>
          <p:cNvPr id="3077" name="Picture 4"/>
          <p:cNvPicPr>
            <a:picLocks noChangeAspect="1" noChangeArrowheads="1"/>
          </p:cNvPicPr>
          <p:nvPr/>
        </p:nvPicPr>
        <p:blipFill>
          <a:blip r:embed="rId4"/>
          <a:srcRect/>
          <a:stretch>
            <a:fillRect/>
          </a:stretch>
        </p:blipFill>
        <p:spPr bwMode="auto">
          <a:xfrm>
            <a:off x="5329238" y="1087438"/>
            <a:ext cx="898525" cy="1157287"/>
          </a:xfrm>
          <a:prstGeom prst="rect">
            <a:avLst/>
          </a:prstGeom>
          <a:noFill/>
          <a:ln w="36720">
            <a:noFill/>
            <a:round/>
            <a:headEnd/>
            <a:tailEnd/>
          </a:ln>
          <a:effectLst/>
        </p:spPr>
      </p:pic>
      <p:sp>
        <p:nvSpPr>
          <p:cNvPr id="3078" name="Rectangle 5"/>
          <p:cNvSpPr>
            <a:spLocks noChangeArrowheads="1"/>
          </p:cNvSpPr>
          <p:nvPr/>
        </p:nvSpPr>
        <p:spPr bwMode="auto">
          <a:xfrm>
            <a:off x="5121275" y="2244725"/>
            <a:ext cx="127952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S. Udrescu</a:t>
            </a:r>
          </a:p>
          <a:p>
            <a:pPr algn="ctr" eaLnBrk="1">
              <a:buClr>
                <a:srgbClr val="000000"/>
              </a:buClr>
              <a:buSzPct val="100000"/>
              <a:buFont typeface="Times New Roman" charset="0"/>
              <a:buNone/>
              <a:tabLst>
                <a:tab pos="723900" algn="l"/>
              </a:tabLst>
            </a:pPr>
            <a:endParaRPr lang="en-US" sz="1400">
              <a:solidFill>
                <a:srgbClr val="003D73"/>
              </a:solidFill>
            </a:endParaRPr>
          </a:p>
        </p:txBody>
      </p:sp>
      <p:sp>
        <p:nvSpPr>
          <p:cNvPr id="3079" name="Freeform 6"/>
          <p:cNvSpPr>
            <a:spLocks noChangeArrowheads="1"/>
          </p:cNvSpPr>
          <p:nvPr/>
        </p:nvSpPr>
        <p:spPr bwMode="auto">
          <a:xfrm>
            <a:off x="3875088" y="722313"/>
            <a:ext cx="5014912" cy="1843087"/>
          </a:xfrm>
          <a:custGeom>
            <a:avLst/>
            <a:gdLst>
              <a:gd name="T0" fmla="*/ 2147483646 w 7053"/>
              <a:gd name="T1" fmla="*/ 0 h 5142"/>
              <a:gd name="T2" fmla="*/ 0 w 7053"/>
              <a:gd name="T3" fmla="*/ 2147483646 h 5142"/>
              <a:gd name="T4" fmla="*/ 0 w 7053"/>
              <a:gd name="T5" fmla="*/ 2147483646 h 5142"/>
              <a:gd name="T6" fmla="*/ 2147483646 w 7053"/>
              <a:gd name="T7" fmla="*/ 2147483646 h 5142"/>
              <a:gd name="T8" fmla="*/ 2147483646 w 7053"/>
              <a:gd name="T9" fmla="*/ 2147483646 h 5142"/>
              <a:gd name="T10" fmla="*/ 2147483646 w 7053"/>
              <a:gd name="T11" fmla="*/ 2147483646 h 5142"/>
              <a:gd name="T12" fmla="*/ 2147483646 w 7053"/>
              <a:gd name="T13" fmla="*/ 2147483646 h 5142"/>
              <a:gd name="T14" fmla="*/ 2147483646 w 7053"/>
              <a:gd name="T15" fmla="*/ 0 h 5142"/>
              <a:gd name="T16" fmla="*/ 2147483646 w 7053"/>
              <a:gd name="T17" fmla="*/ 0 h 5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53" h="5142">
                <a:moveTo>
                  <a:pt x="856" y="0"/>
                </a:moveTo>
                <a:cubicBezTo>
                  <a:pt x="428" y="0"/>
                  <a:pt x="0" y="428"/>
                  <a:pt x="0" y="856"/>
                </a:cubicBezTo>
                <a:lnTo>
                  <a:pt x="0" y="4284"/>
                </a:lnTo>
                <a:cubicBezTo>
                  <a:pt x="0" y="4712"/>
                  <a:pt x="428" y="5141"/>
                  <a:pt x="856" y="5141"/>
                </a:cubicBezTo>
                <a:lnTo>
                  <a:pt x="6196" y="5141"/>
                </a:lnTo>
                <a:cubicBezTo>
                  <a:pt x="6624" y="5141"/>
                  <a:pt x="7052" y="4712"/>
                  <a:pt x="7052" y="4284"/>
                </a:cubicBezTo>
                <a:lnTo>
                  <a:pt x="7052" y="856"/>
                </a:lnTo>
                <a:cubicBezTo>
                  <a:pt x="7052" y="428"/>
                  <a:pt x="6624" y="0"/>
                  <a:pt x="6196" y="0"/>
                </a:cubicBezTo>
                <a:lnTo>
                  <a:pt x="856" y="0"/>
                </a:lnTo>
              </a:path>
            </a:pathLst>
          </a:custGeom>
          <a:noFill/>
          <a:ln w="19080" cap="flat">
            <a:solidFill>
              <a:srgbClr val="00508F"/>
            </a:solidFill>
            <a:round/>
            <a:headEnd/>
            <a:tailEnd/>
          </a:ln>
          <a:effectLst/>
        </p:spPr>
        <p:txBody>
          <a:bodyPr wrap="none" anchor="ctr">
            <a:prstTxWarp prst="textNoShape">
              <a:avLst/>
            </a:prstTxWarp>
          </a:bodyPr>
          <a:lstStyle/>
          <a:p>
            <a:endParaRPr lang="en-US"/>
          </a:p>
        </p:txBody>
      </p:sp>
      <p:sp>
        <p:nvSpPr>
          <p:cNvPr id="3080" name="Rectangle 7"/>
          <p:cNvSpPr>
            <a:spLocks noChangeArrowheads="1"/>
          </p:cNvSpPr>
          <p:nvPr/>
        </p:nvSpPr>
        <p:spPr bwMode="auto">
          <a:xfrm>
            <a:off x="5014913" y="685800"/>
            <a:ext cx="296227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 pos="1447800" algn="l"/>
                <a:tab pos="2171700" algn="l"/>
                <a:tab pos="2895600" algn="l"/>
              </a:tabLst>
            </a:pPr>
            <a:r>
              <a:rPr lang="en-US" sz="1400" b="1">
                <a:solidFill>
                  <a:srgbClr val="003D73"/>
                </a:solidFill>
              </a:rPr>
              <a:t>Graduate students</a:t>
            </a:r>
          </a:p>
        </p:txBody>
      </p:sp>
      <p:sp>
        <p:nvSpPr>
          <p:cNvPr id="3081" name="Freeform 8"/>
          <p:cNvSpPr>
            <a:spLocks noChangeArrowheads="1"/>
          </p:cNvSpPr>
          <p:nvPr/>
        </p:nvSpPr>
        <p:spPr bwMode="auto">
          <a:xfrm>
            <a:off x="3867150" y="2779713"/>
            <a:ext cx="5048250" cy="1828800"/>
          </a:xfrm>
          <a:custGeom>
            <a:avLst/>
            <a:gdLst>
              <a:gd name="T0" fmla="*/ 2147483646 w 13571"/>
              <a:gd name="T1" fmla="*/ 0 h 5082"/>
              <a:gd name="T2" fmla="*/ 0 w 13571"/>
              <a:gd name="T3" fmla="*/ 2147483646 h 5082"/>
              <a:gd name="T4" fmla="*/ 0 w 13571"/>
              <a:gd name="T5" fmla="*/ 2147483646 h 5082"/>
              <a:gd name="T6" fmla="*/ 2147483646 w 13571"/>
              <a:gd name="T7" fmla="*/ 2147483646 h 5082"/>
              <a:gd name="T8" fmla="*/ 2147483646 w 13571"/>
              <a:gd name="T9" fmla="*/ 2147483646 h 5082"/>
              <a:gd name="T10" fmla="*/ 2147483646 w 13571"/>
              <a:gd name="T11" fmla="*/ 2147483646 h 5082"/>
              <a:gd name="T12" fmla="*/ 2147483646 w 13571"/>
              <a:gd name="T13" fmla="*/ 2147483646 h 5082"/>
              <a:gd name="T14" fmla="*/ 2147483646 w 13571"/>
              <a:gd name="T15" fmla="*/ 0 h 5082"/>
              <a:gd name="T16" fmla="*/ 2147483646 w 13571"/>
              <a:gd name="T17" fmla="*/ 0 h 50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71" h="5082">
                <a:moveTo>
                  <a:pt x="846" y="0"/>
                </a:moveTo>
                <a:cubicBezTo>
                  <a:pt x="423" y="0"/>
                  <a:pt x="0" y="423"/>
                  <a:pt x="0" y="846"/>
                </a:cubicBezTo>
                <a:lnTo>
                  <a:pt x="0" y="4234"/>
                </a:lnTo>
                <a:cubicBezTo>
                  <a:pt x="0" y="4657"/>
                  <a:pt x="423" y="5081"/>
                  <a:pt x="846" y="5081"/>
                </a:cubicBezTo>
                <a:lnTo>
                  <a:pt x="12723" y="5081"/>
                </a:lnTo>
                <a:cubicBezTo>
                  <a:pt x="13146" y="5081"/>
                  <a:pt x="13570" y="4657"/>
                  <a:pt x="13570" y="4234"/>
                </a:cubicBezTo>
                <a:lnTo>
                  <a:pt x="13570" y="846"/>
                </a:lnTo>
                <a:cubicBezTo>
                  <a:pt x="13570" y="423"/>
                  <a:pt x="13146" y="0"/>
                  <a:pt x="12723" y="0"/>
                </a:cubicBezTo>
                <a:lnTo>
                  <a:pt x="846" y="0"/>
                </a:lnTo>
              </a:path>
            </a:pathLst>
          </a:custGeom>
          <a:noFill/>
          <a:ln w="19080" cap="flat">
            <a:solidFill>
              <a:srgbClr val="00508F"/>
            </a:solidFill>
            <a:round/>
            <a:headEnd/>
            <a:tailEnd/>
          </a:ln>
          <a:effectLst/>
        </p:spPr>
        <p:txBody>
          <a:bodyPr wrap="none" anchor="ctr">
            <a:prstTxWarp prst="textNoShape">
              <a:avLst/>
            </a:prstTxWarp>
          </a:bodyPr>
          <a:lstStyle/>
          <a:p>
            <a:endParaRPr lang="en-US"/>
          </a:p>
        </p:txBody>
      </p:sp>
      <p:sp>
        <p:nvSpPr>
          <p:cNvPr id="3082" name="Rectangle 9"/>
          <p:cNvSpPr>
            <a:spLocks noChangeArrowheads="1"/>
          </p:cNvSpPr>
          <p:nvPr/>
        </p:nvSpPr>
        <p:spPr bwMode="auto">
          <a:xfrm>
            <a:off x="5030788" y="4217988"/>
            <a:ext cx="1293812" cy="749300"/>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S. Wilkins</a:t>
            </a:r>
          </a:p>
          <a:p>
            <a:pPr algn="ctr" eaLnBrk="1">
              <a:buClr>
                <a:srgbClr val="000000"/>
              </a:buClr>
              <a:buSzPct val="100000"/>
              <a:buFont typeface="Times New Roman" charset="0"/>
              <a:buNone/>
              <a:tabLst>
                <a:tab pos="723900" algn="l"/>
              </a:tabLst>
            </a:pPr>
            <a:endParaRPr lang="en-US" sz="1400">
              <a:solidFill>
                <a:srgbClr val="003D73"/>
              </a:solidFill>
            </a:endParaRPr>
          </a:p>
        </p:txBody>
      </p:sp>
      <p:sp>
        <p:nvSpPr>
          <p:cNvPr id="3083" name="Rectangle 10"/>
          <p:cNvSpPr>
            <a:spLocks noChangeArrowheads="1"/>
          </p:cNvSpPr>
          <p:nvPr/>
        </p:nvSpPr>
        <p:spPr bwMode="auto">
          <a:xfrm>
            <a:off x="6283325" y="4232275"/>
            <a:ext cx="1293813" cy="750888"/>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J. Karthein</a:t>
            </a:r>
          </a:p>
          <a:p>
            <a:pPr algn="ctr" eaLnBrk="1">
              <a:buClr>
                <a:srgbClr val="000000"/>
              </a:buClr>
              <a:buSzPct val="100000"/>
              <a:buFont typeface="Times New Roman" charset="0"/>
              <a:buNone/>
              <a:tabLst>
                <a:tab pos="723900" algn="l"/>
              </a:tabLst>
            </a:pPr>
            <a:endParaRPr lang="en-US" sz="1400">
              <a:solidFill>
                <a:srgbClr val="003D73"/>
              </a:solidFill>
            </a:endParaRPr>
          </a:p>
        </p:txBody>
      </p:sp>
      <p:sp>
        <p:nvSpPr>
          <p:cNvPr id="3084" name="Rectangle 11"/>
          <p:cNvSpPr>
            <a:spLocks noChangeArrowheads="1"/>
          </p:cNvSpPr>
          <p:nvPr/>
        </p:nvSpPr>
        <p:spPr bwMode="auto">
          <a:xfrm>
            <a:off x="4892675" y="4776788"/>
            <a:ext cx="2997200" cy="749300"/>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 pos="1447800" algn="l"/>
                <a:tab pos="2171700" algn="l"/>
                <a:tab pos="2895600" algn="l"/>
              </a:tabLst>
            </a:pPr>
            <a:r>
              <a:rPr lang="en-US" sz="1400" b="1">
                <a:solidFill>
                  <a:srgbClr val="003D73"/>
                </a:solidFill>
              </a:rPr>
              <a:t>Support LNS/Bates </a:t>
            </a:r>
          </a:p>
        </p:txBody>
      </p:sp>
      <p:pic>
        <p:nvPicPr>
          <p:cNvPr id="3085" name="Picture 12"/>
          <p:cNvPicPr>
            <a:picLocks noChangeAspect="1" noChangeArrowheads="1"/>
          </p:cNvPicPr>
          <p:nvPr/>
        </p:nvPicPr>
        <p:blipFill>
          <a:blip r:embed="rId5"/>
          <a:srcRect/>
          <a:stretch>
            <a:fillRect/>
          </a:stretch>
        </p:blipFill>
        <p:spPr bwMode="auto">
          <a:xfrm>
            <a:off x="3941763" y="3095625"/>
            <a:ext cx="973137" cy="1090613"/>
          </a:xfrm>
          <a:prstGeom prst="rect">
            <a:avLst/>
          </a:prstGeom>
          <a:noFill/>
          <a:ln w="36720">
            <a:noFill/>
            <a:round/>
            <a:headEnd/>
            <a:tailEnd/>
          </a:ln>
          <a:effectLst/>
        </p:spPr>
      </p:pic>
      <p:pic>
        <p:nvPicPr>
          <p:cNvPr id="3086" name="Picture 13"/>
          <p:cNvPicPr>
            <a:picLocks noChangeAspect="1" noChangeArrowheads="1"/>
          </p:cNvPicPr>
          <p:nvPr/>
        </p:nvPicPr>
        <p:blipFill>
          <a:blip r:embed="rId6"/>
          <a:srcRect/>
          <a:stretch>
            <a:fillRect/>
          </a:stretch>
        </p:blipFill>
        <p:spPr bwMode="auto">
          <a:xfrm>
            <a:off x="5192713" y="3119438"/>
            <a:ext cx="1095375" cy="1068387"/>
          </a:xfrm>
          <a:prstGeom prst="rect">
            <a:avLst/>
          </a:prstGeom>
          <a:noFill/>
          <a:ln w="36720">
            <a:noFill/>
            <a:round/>
            <a:headEnd/>
            <a:tailEnd/>
          </a:ln>
          <a:effectLst/>
        </p:spPr>
      </p:pic>
      <p:pic>
        <p:nvPicPr>
          <p:cNvPr id="3087" name="Picture 14"/>
          <p:cNvPicPr>
            <a:picLocks noChangeAspect="1" noChangeArrowheads="1"/>
          </p:cNvPicPr>
          <p:nvPr/>
        </p:nvPicPr>
        <p:blipFill>
          <a:blip r:embed="rId7"/>
          <a:srcRect/>
          <a:stretch>
            <a:fillRect/>
          </a:stretch>
        </p:blipFill>
        <p:spPr bwMode="auto">
          <a:xfrm>
            <a:off x="6429375" y="3135313"/>
            <a:ext cx="949325" cy="1101725"/>
          </a:xfrm>
          <a:prstGeom prst="rect">
            <a:avLst/>
          </a:prstGeom>
          <a:noFill/>
          <a:ln w="36720">
            <a:noFill/>
            <a:round/>
            <a:headEnd/>
            <a:tailEnd/>
          </a:ln>
          <a:effectLst/>
        </p:spPr>
      </p:pic>
      <p:sp>
        <p:nvSpPr>
          <p:cNvPr id="3088" name="Freeform 16"/>
          <p:cNvSpPr>
            <a:spLocks noChangeArrowheads="1"/>
          </p:cNvSpPr>
          <p:nvPr/>
        </p:nvSpPr>
        <p:spPr bwMode="auto">
          <a:xfrm>
            <a:off x="1143000" y="685800"/>
            <a:ext cx="1819275" cy="1849438"/>
          </a:xfrm>
          <a:custGeom>
            <a:avLst/>
            <a:gdLst>
              <a:gd name="T0" fmla="*/ 2147483646 w 3649"/>
              <a:gd name="T1" fmla="*/ 0 h 5142"/>
              <a:gd name="T2" fmla="*/ 0 w 3649"/>
              <a:gd name="T3" fmla="*/ 2147483646 h 5142"/>
              <a:gd name="T4" fmla="*/ 0 w 3649"/>
              <a:gd name="T5" fmla="*/ 2147483646 h 5142"/>
              <a:gd name="T6" fmla="*/ 2147483646 w 3649"/>
              <a:gd name="T7" fmla="*/ 2147483646 h 5142"/>
              <a:gd name="T8" fmla="*/ 2147483646 w 3649"/>
              <a:gd name="T9" fmla="*/ 2147483646 h 5142"/>
              <a:gd name="T10" fmla="*/ 2147483646 w 3649"/>
              <a:gd name="T11" fmla="*/ 2147483646 h 5142"/>
              <a:gd name="T12" fmla="*/ 2147483646 w 3649"/>
              <a:gd name="T13" fmla="*/ 2147483646 h 5142"/>
              <a:gd name="T14" fmla="*/ 2147483646 w 3649"/>
              <a:gd name="T15" fmla="*/ 0 h 5142"/>
              <a:gd name="T16" fmla="*/ 2147483646 w 3649"/>
              <a:gd name="T17" fmla="*/ 0 h 5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9" h="5142">
                <a:moveTo>
                  <a:pt x="608" y="0"/>
                </a:moveTo>
                <a:cubicBezTo>
                  <a:pt x="304" y="0"/>
                  <a:pt x="0" y="303"/>
                  <a:pt x="0" y="607"/>
                </a:cubicBezTo>
                <a:lnTo>
                  <a:pt x="0" y="4533"/>
                </a:lnTo>
                <a:cubicBezTo>
                  <a:pt x="0" y="4837"/>
                  <a:pt x="304" y="5141"/>
                  <a:pt x="608" y="5141"/>
                </a:cubicBezTo>
                <a:lnTo>
                  <a:pt x="3040" y="5141"/>
                </a:lnTo>
                <a:cubicBezTo>
                  <a:pt x="3344" y="5141"/>
                  <a:pt x="3648" y="4837"/>
                  <a:pt x="3648" y="4533"/>
                </a:cubicBezTo>
                <a:lnTo>
                  <a:pt x="3648" y="607"/>
                </a:lnTo>
                <a:cubicBezTo>
                  <a:pt x="3648" y="303"/>
                  <a:pt x="3344" y="0"/>
                  <a:pt x="3040" y="0"/>
                </a:cubicBezTo>
                <a:lnTo>
                  <a:pt x="608" y="0"/>
                </a:lnTo>
              </a:path>
            </a:pathLst>
          </a:custGeom>
          <a:noFill/>
          <a:ln w="19080" cap="flat">
            <a:solidFill>
              <a:srgbClr val="00508F"/>
            </a:solidFill>
            <a:round/>
            <a:headEnd/>
            <a:tailEnd/>
          </a:ln>
          <a:effectLst/>
        </p:spPr>
        <p:txBody>
          <a:bodyPr wrap="none" anchor="ctr">
            <a:prstTxWarp prst="textNoShape">
              <a:avLst/>
            </a:prstTxWarp>
          </a:bodyPr>
          <a:lstStyle/>
          <a:p>
            <a:endParaRPr lang="en-US"/>
          </a:p>
        </p:txBody>
      </p:sp>
      <p:sp>
        <p:nvSpPr>
          <p:cNvPr id="3089" name="Rectangle 17"/>
          <p:cNvSpPr>
            <a:spLocks noChangeArrowheads="1"/>
          </p:cNvSpPr>
          <p:nvPr/>
        </p:nvSpPr>
        <p:spPr bwMode="auto">
          <a:xfrm>
            <a:off x="568325" y="639763"/>
            <a:ext cx="296227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 pos="1447800" algn="l"/>
                <a:tab pos="2171700" algn="l"/>
                <a:tab pos="2895600" algn="l"/>
              </a:tabLst>
            </a:pPr>
            <a:r>
              <a:rPr lang="en-US" sz="1400" b="1">
                <a:solidFill>
                  <a:srgbClr val="003D73"/>
                </a:solidFill>
              </a:rPr>
              <a:t>PI</a:t>
            </a:r>
          </a:p>
        </p:txBody>
      </p:sp>
      <p:sp>
        <p:nvSpPr>
          <p:cNvPr id="3090" name="Rectangle 18"/>
          <p:cNvSpPr>
            <a:spLocks noChangeArrowheads="1"/>
          </p:cNvSpPr>
          <p:nvPr/>
        </p:nvSpPr>
        <p:spPr bwMode="auto">
          <a:xfrm>
            <a:off x="1266825" y="2197100"/>
            <a:ext cx="156527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R.F. Garcia Ruiz</a:t>
            </a:r>
          </a:p>
        </p:txBody>
      </p:sp>
      <p:pic>
        <p:nvPicPr>
          <p:cNvPr id="3091" name="Picture 19"/>
          <p:cNvPicPr>
            <a:picLocks noChangeAspect="1" noChangeArrowheads="1"/>
          </p:cNvPicPr>
          <p:nvPr/>
        </p:nvPicPr>
        <p:blipFill>
          <a:blip r:embed="rId8"/>
          <a:srcRect/>
          <a:stretch>
            <a:fillRect/>
          </a:stretch>
        </p:blipFill>
        <p:spPr bwMode="auto">
          <a:xfrm>
            <a:off x="1636713" y="1031875"/>
            <a:ext cx="889000" cy="1173163"/>
          </a:xfrm>
          <a:prstGeom prst="rect">
            <a:avLst/>
          </a:prstGeom>
          <a:noFill/>
          <a:ln w="36720">
            <a:noFill/>
            <a:round/>
            <a:headEnd/>
            <a:tailEnd/>
          </a:ln>
          <a:effectLst/>
        </p:spPr>
      </p:pic>
      <p:sp>
        <p:nvSpPr>
          <p:cNvPr id="3092" name="Freeform 26"/>
          <p:cNvSpPr>
            <a:spLocks noChangeArrowheads="1"/>
          </p:cNvSpPr>
          <p:nvPr/>
        </p:nvSpPr>
        <p:spPr bwMode="auto">
          <a:xfrm>
            <a:off x="3867150" y="2779713"/>
            <a:ext cx="5048250" cy="1828800"/>
          </a:xfrm>
          <a:custGeom>
            <a:avLst/>
            <a:gdLst>
              <a:gd name="T0" fmla="*/ 2147483646 w 13571"/>
              <a:gd name="T1" fmla="*/ 0 h 5082"/>
              <a:gd name="T2" fmla="*/ 0 w 13571"/>
              <a:gd name="T3" fmla="*/ 2147483646 h 5082"/>
              <a:gd name="T4" fmla="*/ 0 w 13571"/>
              <a:gd name="T5" fmla="*/ 2147483646 h 5082"/>
              <a:gd name="T6" fmla="*/ 2147483646 w 13571"/>
              <a:gd name="T7" fmla="*/ 2147483646 h 5082"/>
              <a:gd name="T8" fmla="*/ 2147483646 w 13571"/>
              <a:gd name="T9" fmla="*/ 2147483646 h 5082"/>
              <a:gd name="T10" fmla="*/ 2147483646 w 13571"/>
              <a:gd name="T11" fmla="*/ 2147483646 h 5082"/>
              <a:gd name="T12" fmla="*/ 2147483646 w 13571"/>
              <a:gd name="T13" fmla="*/ 2147483646 h 5082"/>
              <a:gd name="T14" fmla="*/ 2147483646 w 13571"/>
              <a:gd name="T15" fmla="*/ 0 h 5082"/>
              <a:gd name="T16" fmla="*/ 2147483646 w 13571"/>
              <a:gd name="T17" fmla="*/ 0 h 50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571" h="5082">
                <a:moveTo>
                  <a:pt x="846" y="0"/>
                </a:moveTo>
                <a:cubicBezTo>
                  <a:pt x="423" y="0"/>
                  <a:pt x="0" y="423"/>
                  <a:pt x="0" y="846"/>
                </a:cubicBezTo>
                <a:lnTo>
                  <a:pt x="0" y="4234"/>
                </a:lnTo>
                <a:cubicBezTo>
                  <a:pt x="0" y="4657"/>
                  <a:pt x="423" y="5081"/>
                  <a:pt x="846" y="5081"/>
                </a:cubicBezTo>
                <a:lnTo>
                  <a:pt x="12723" y="5081"/>
                </a:lnTo>
                <a:cubicBezTo>
                  <a:pt x="13146" y="5081"/>
                  <a:pt x="13570" y="4657"/>
                  <a:pt x="13570" y="4234"/>
                </a:cubicBezTo>
                <a:lnTo>
                  <a:pt x="13570" y="846"/>
                </a:lnTo>
                <a:cubicBezTo>
                  <a:pt x="13570" y="423"/>
                  <a:pt x="13146" y="0"/>
                  <a:pt x="12723" y="0"/>
                </a:cubicBezTo>
                <a:lnTo>
                  <a:pt x="846" y="0"/>
                </a:lnTo>
              </a:path>
            </a:pathLst>
          </a:custGeom>
          <a:noFill/>
          <a:ln w="19080" cap="flat">
            <a:solidFill>
              <a:srgbClr val="00508F"/>
            </a:solidFill>
            <a:round/>
            <a:headEnd/>
            <a:tailEnd/>
          </a:ln>
          <a:effectLst/>
        </p:spPr>
        <p:txBody>
          <a:bodyPr wrap="none" anchor="ctr">
            <a:prstTxWarp prst="textNoShape">
              <a:avLst/>
            </a:prstTxWarp>
          </a:bodyPr>
          <a:lstStyle/>
          <a:p>
            <a:endParaRPr lang="en-US"/>
          </a:p>
        </p:txBody>
      </p:sp>
      <p:sp>
        <p:nvSpPr>
          <p:cNvPr id="3093" name="Text Box 33"/>
          <p:cNvSpPr txBox="1">
            <a:spLocks noChangeArrowheads="1"/>
          </p:cNvSpPr>
          <p:nvPr/>
        </p:nvSpPr>
        <p:spPr bwMode="auto">
          <a:xfrm>
            <a:off x="3867150" y="4232275"/>
            <a:ext cx="1147763" cy="295275"/>
          </a:xfrm>
          <a:prstGeom prst="rect">
            <a:avLst/>
          </a:prstGeom>
          <a:noFill/>
          <a:ln w="9525">
            <a:noFill/>
            <a:round/>
            <a:headEnd/>
            <a:tailEnd/>
          </a:ln>
          <a:effectLst/>
        </p:spPr>
        <p:txBody>
          <a:bodyPr lIns="90000" tIns="57347" rIns="90000" bIns="45000">
            <a:prstTxWarp prst="textNoShape">
              <a:avLst/>
            </a:prstTxWarp>
          </a:bodyPr>
          <a:lstStyle/>
          <a:p>
            <a:pPr algn="ctr" eaLnBrk="1">
              <a:lnSpc>
                <a:spcPct val="93000"/>
              </a:lnSpc>
              <a:buClr>
                <a:srgbClr val="000000"/>
              </a:buClr>
              <a:buSzPct val="100000"/>
              <a:buFont typeface="Times New Roman" charset="0"/>
              <a:buNone/>
              <a:tabLst>
                <a:tab pos="723900" algn="l"/>
              </a:tabLst>
            </a:pPr>
            <a:r>
              <a:rPr lang="en-US" sz="1400" b="1">
                <a:solidFill>
                  <a:srgbClr val="003D73"/>
                </a:solidFill>
              </a:rPr>
              <a:t>A. Vernon</a:t>
            </a:r>
          </a:p>
        </p:txBody>
      </p:sp>
      <p:sp>
        <p:nvSpPr>
          <p:cNvPr id="3094" name="Rectangle 47"/>
          <p:cNvSpPr>
            <a:spLocks noChangeArrowheads="1"/>
          </p:cNvSpPr>
          <p:nvPr/>
        </p:nvSpPr>
        <p:spPr bwMode="auto">
          <a:xfrm>
            <a:off x="7497763" y="4243388"/>
            <a:ext cx="1293812" cy="749300"/>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I. Belosevic</a:t>
            </a:r>
          </a:p>
          <a:p>
            <a:pPr algn="ctr" eaLnBrk="1">
              <a:buClr>
                <a:srgbClr val="000000"/>
              </a:buClr>
              <a:buSzPct val="100000"/>
              <a:buFont typeface="Times New Roman" charset="0"/>
              <a:buNone/>
              <a:tabLst>
                <a:tab pos="723900" algn="l"/>
              </a:tabLst>
            </a:pPr>
            <a:endParaRPr lang="en-US" sz="1400">
              <a:solidFill>
                <a:srgbClr val="003D73"/>
              </a:solidFill>
            </a:endParaRPr>
          </a:p>
        </p:txBody>
      </p:sp>
      <p:pic>
        <p:nvPicPr>
          <p:cNvPr id="3095" name="Picture 48"/>
          <p:cNvPicPr>
            <a:picLocks noChangeAspect="1" noChangeArrowheads="1"/>
          </p:cNvPicPr>
          <p:nvPr/>
        </p:nvPicPr>
        <p:blipFill>
          <a:blip r:embed="rId9"/>
          <a:srcRect/>
          <a:stretch>
            <a:fillRect/>
          </a:stretch>
        </p:blipFill>
        <p:spPr bwMode="auto">
          <a:xfrm>
            <a:off x="7559675" y="3144838"/>
            <a:ext cx="1133475" cy="1096962"/>
          </a:xfrm>
          <a:prstGeom prst="rect">
            <a:avLst/>
          </a:prstGeom>
          <a:noFill/>
          <a:ln w="36720">
            <a:noFill/>
            <a:round/>
            <a:headEnd/>
            <a:tailEnd/>
          </a:ln>
          <a:effectLst/>
        </p:spPr>
      </p:pic>
      <p:pic>
        <p:nvPicPr>
          <p:cNvPr id="3096" name="Picture 2"/>
          <p:cNvPicPr>
            <a:picLocks noChangeAspect="1"/>
          </p:cNvPicPr>
          <p:nvPr/>
        </p:nvPicPr>
        <p:blipFill>
          <a:blip r:embed="rId10"/>
          <a:srcRect/>
          <a:stretch>
            <a:fillRect/>
          </a:stretch>
        </p:blipFill>
        <p:spPr bwMode="auto">
          <a:xfrm>
            <a:off x="6477000" y="1020763"/>
            <a:ext cx="1149350" cy="1497012"/>
          </a:xfrm>
          <a:prstGeom prst="rect">
            <a:avLst/>
          </a:prstGeom>
          <a:noFill/>
          <a:ln w="9525">
            <a:noFill/>
            <a:miter lim="800000"/>
            <a:headEnd/>
            <a:tailEnd/>
          </a:ln>
        </p:spPr>
      </p:pic>
      <p:sp>
        <p:nvSpPr>
          <p:cNvPr id="3097" name="Rectangle 5"/>
          <p:cNvSpPr>
            <a:spLocks noChangeArrowheads="1"/>
          </p:cNvSpPr>
          <p:nvPr/>
        </p:nvSpPr>
        <p:spPr bwMode="auto">
          <a:xfrm>
            <a:off x="7551738" y="2235200"/>
            <a:ext cx="1279525" cy="688975"/>
          </a:xfrm>
          <a:prstGeom prst="rect">
            <a:avLst/>
          </a:prstGeom>
          <a:noFill/>
          <a:ln w="36720">
            <a:noFill/>
            <a:round/>
            <a:headEnd/>
            <a:tailEnd/>
          </a:ln>
          <a:effectLst/>
        </p:spPr>
        <p:txBody>
          <a:bodyPr lIns="90000" tIns="45000" rIns="90000" bIns="45000">
            <a:prstTxWarp prst="textNoShape">
              <a:avLst/>
            </a:prstTxWarp>
          </a:bodyPr>
          <a:lstStyle/>
          <a:p>
            <a:pPr algn="ctr" eaLnBrk="1">
              <a:buClr>
                <a:srgbClr val="000000"/>
              </a:buClr>
              <a:buSzPct val="100000"/>
              <a:buFont typeface="Times New Roman" charset="0"/>
              <a:buNone/>
              <a:tabLst>
                <a:tab pos="723900" algn="l"/>
              </a:tabLst>
            </a:pPr>
            <a:r>
              <a:rPr lang="en-US" sz="1400" b="1">
                <a:solidFill>
                  <a:srgbClr val="003D73"/>
                </a:solidFill>
              </a:rPr>
              <a:t>F. Pastrana</a:t>
            </a:r>
          </a:p>
          <a:p>
            <a:pPr algn="ctr" eaLnBrk="1">
              <a:buClr>
                <a:srgbClr val="000000"/>
              </a:buClr>
              <a:buSzPct val="100000"/>
              <a:buFont typeface="Times New Roman" charset="0"/>
              <a:buNone/>
              <a:tabLst>
                <a:tab pos="723900" algn="l"/>
              </a:tabLst>
            </a:pPr>
            <a:endParaRPr lang="en-US" sz="1400">
              <a:solidFill>
                <a:srgbClr val="003D73"/>
              </a:solidFill>
            </a:endParaRPr>
          </a:p>
        </p:txBody>
      </p:sp>
      <p:pic>
        <p:nvPicPr>
          <p:cNvPr id="3098" name="Picture 5"/>
          <p:cNvPicPr>
            <a:picLocks noChangeAspect="1"/>
          </p:cNvPicPr>
          <p:nvPr/>
        </p:nvPicPr>
        <p:blipFill>
          <a:blip r:embed="rId11"/>
          <a:srcRect/>
          <a:stretch>
            <a:fillRect/>
          </a:stretch>
        </p:blipFill>
        <p:spPr bwMode="auto">
          <a:xfrm>
            <a:off x="7799388" y="1041400"/>
            <a:ext cx="1031875" cy="1209675"/>
          </a:xfrm>
          <a:prstGeom prst="rect">
            <a:avLst/>
          </a:prstGeom>
          <a:noFill/>
          <a:ln w="9525">
            <a:noFill/>
            <a:miter lim="800000"/>
            <a:headEnd/>
            <a:tailEnd/>
          </a:ln>
        </p:spPr>
      </p:pic>
      <p:sp>
        <p:nvSpPr>
          <p:cNvPr id="3099" name="Freeform 6"/>
          <p:cNvSpPr>
            <a:spLocks noChangeArrowheads="1"/>
          </p:cNvSpPr>
          <p:nvPr/>
        </p:nvSpPr>
        <p:spPr bwMode="auto">
          <a:xfrm>
            <a:off x="3841750" y="4784725"/>
            <a:ext cx="5073650" cy="1924050"/>
          </a:xfrm>
          <a:custGeom>
            <a:avLst/>
            <a:gdLst>
              <a:gd name="T0" fmla="*/ 2147483646 w 7053"/>
              <a:gd name="T1" fmla="*/ 0 h 5142"/>
              <a:gd name="T2" fmla="*/ 0 w 7053"/>
              <a:gd name="T3" fmla="*/ 2147483646 h 5142"/>
              <a:gd name="T4" fmla="*/ 0 w 7053"/>
              <a:gd name="T5" fmla="*/ 2147483646 h 5142"/>
              <a:gd name="T6" fmla="*/ 2147483646 w 7053"/>
              <a:gd name="T7" fmla="*/ 2147483646 h 5142"/>
              <a:gd name="T8" fmla="*/ 2147483646 w 7053"/>
              <a:gd name="T9" fmla="*/ 2147483646 h 5142"/>
              <a:gd name="T10" fmla="*/ 2147483646 w 7053"/>
              <a:gd name="T11" fmla="*/ 2147483646 h 5142"/>
              <a:gd name="T12" fmla="*/ 2147483646 w 7053"/>
              <a:gd name="T13" fmla="*/ 2147483646 h 5142"/>
              <a:gd name="T14" fmla="*/ 2147483646 w 7053"/>
              <a:gd name="T15" fmla="*/ 0 h 5142"/>
              <a:gd name="T16" fmla="*/ 2147483646 w 7053"/>
              <a:gd name="T17" fmla="*/ 0 h 51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53" h="5142">
                <a:moveTo>
                  <a:pt x="856" y="0"/>
                </a:moveTo>
                <a:cubicBezTo>
                  <a:pt x="428" y="0"/>
                  <a:pt x="0" y="428"/>
                  <a:pt x="0" y="856"/>
                </a:cubicBezTo>
                <a:lnTo>
                  <a:pt x="0" y="4284"/>
                </a:lnTo>
                <a:cubicBezTo>
                  <a:pt x="0" y="4712"/>
                  <a:pt x="428" y="5141"/>
                  <a:pt x="856" y="5141"/>
                </a:cubicBezTo>
                <a:lnTo>
                  <a:pt x="6196" y="5141"/>
                </a:lnTo>
                <a:cubicBezTo>
                  <a:pt x="6624" y="5141"/>
                  <a:pt x="7052" y="4712"/>
                  <a:pt x="7052" y="4284"/>
                </a:cubicBezTo>
                <a:lnTo>
                  <a:pt x="7052" y="856"/>
                </a:lnTo>
                <a:cubicBezTo>
                  <a:pt x="7052" y="428"/>
                  <a:pt x="6624" y="0"/>
                  <a:pt x="6196" y="0"/>
                </a:cubicBezTo>
                <a:lnTo>
                  <a:pt x="856" y="0"/>
                </a:lnTo>
              </a:path>
            </a:pathLst>
          </a:custGeom>
          <a:noFill/>
          <a:ln w="19080" cap="flat">
            <a:solidFill>
              <a:srgbClr val="00508F"/>
            </a:solidFill>
            <a:round/>
            <a:headEnd/>
            <a:tailEnd/>
          </a:ln>
          <a:effectLst/>
        </p:spPr>
        <p:txBody>
          <a:bodyPr wrap="none" anchor="ctr">
            <a:prstTxWarp prst="textNoShape">
              <a:avLst/>
            </a:prstTxWarp>
          </a:bodyPr>
          <a:lstStyle/>
          <a:p>
            <a:endParaRPr lang="en-US"/>
          </a:p>
        </p:txBody>
      </p:sp>
      <p:pic>
        <p:nvPicPr>
          <p:cNvPr id="3100" name="Picture 10"/>
          <p:cNvPicPr>
            <a:picLocks noChangeAspect="1"/>
          </p:cNvPicPr>
          <p:nvPr/>
        </p:nvPicPr>
        <p:blipFill>
          <a:blip r:embed="rId12"/>
          <a:srcRect/>
          <a:stretch>
            <a:fillRect/>
          </a:stretch>
        </p:blipFill>
        <p:spPr bwMode="auto">
          <a:xfrm>
            <a:off x="5421313" y="5116513"/>
            <a:ext cx="933450" cy="1241425"/>
          </a:xfrm>
          <a:prstGeom prst="rect">
            <a:avLst/>
          </a:prstGeom>
          <a:noFill/>
          <a:ln w="9525">
            <a:noFill/>
            <a:miter lim="800000"/>
            <a:headEnd/>
            <a:tailEnd/>
          </a:ln>
        </p:spPr>
      </p:pic>
      <p:sp>
        <p:nvSpPr>
          <p:cNvPr id="3101" name="Rectangle 11"/>
          <p:cNvSpPr>
            <a:spLocks noChangeArrowheads="1"/>
          </p:cNvSpPr>
          <p:nvPr/>
        </p:nvSpPr>
        <p:spPr bwMode="auto">
          <a:xfrm>
            <a:off x="5372100" y="6354763"/>
            <a:ext cx="939800" cy="338137"/>
          </a:xfrm>
          <a:prstGeom prst="rect">
            <a:avLst/>
          </a:prstGeom>
          <a:noFill/>
          <a:ln w="9525">
            <a:noFill/>
            <a:miter lim="800000"/>
            <a:headEnd/>
            <a:tailEnd/>
          </a:ln>
        </p:spPr>
        <p:txBody>
          <a:bodyPr wrap="none">
            <a:prstTxWarp prst="textNoShape">
              <a:avLst/>
            </a:prstTxWarp>
            <a:spAutoFit/>
          </a:bodyPr>
          <a:lstStyle/>
          <a:p>
            <a:r>
              <a:rPr lang="en-US" sz="1600" b="1">
                <a:solidFill>
                  <a:srgbClr val="002060"/>
                </a:solidFill>
              </a:rPr>
              <a:t>E. Ihloff</a:t>
            </a:r>
          </a:p>
        </p:txBody>
      </p:sp>
      <p:sp>
        <p:nvSpPr>
          <p:cNvPr id="3102" name="Rectangle 1"/>
          <p:cNvSpPr>
            <a:spLocks noChangeArrowheads="1"/>
          </p:cNvSpPr>
          <p:nvPr/>
        </p:nvSpPr>
        <p:spPr bwMode="auto">
          <a:xfrm>
            <a:off x="5822950" y="2778125"/>
            <a:ext cx="1223963" cy="369888"/>
          </a:xfrm>
          <a:prstGeom prst="rect">
            <a:avLst/>
          </a:prstGeom>
          <a:noFill/>
          <a:ln w="9525">
            <a:noFill/>
            <a:miter lim="800000"/>
            <a:headEnd/>
            <a:tailEnd/>
          </a:ln>
        </p:spPr>
        <p:txBody>
          <a:bodyPr wrap="none">
            <a:prstTxWarp prst="textNoShape">
              <a:avLst/>
            </a:prstTxWarp>
            <a:spAutoFit/>
          </a:bodyPr>
          <a:lstStyle/>
          <a:p>
            <a:r>
              <a:rPr lang="en-US" b="1">
                <a:solidFill>
                  <a:srgbClr val="003D73"/>
                </a:solidFill>
              </a:rPr>
              <a:t>Postdocs</a:t>
            </a:r>
            <a:endParaRPr lang="en-US"/>
          </a:p>
        </p:txBody>
      </p:sp>
      <p:sp>
        <p:nvSpPr>
          <p:cNvPr id="3103" name="Rectangle 11"/>
          <p:cNvSpPr>
            <a:spLocks noChangeArrowheads="1"/>
          </p:cNvSpPr>
          <p:nvPr/>
        </p:nvSpPr>
        <p:spPr bwMode="auto">
          <a:xfrm>
            <a:off x="6367463" y="6354763"/>
            <a:ext cx="1393825" cy="338137"/>
          </a:xfrm>
          <a:prstGeom prst="rect">
            <a:avLst/>
          </a:prstGeom>
          <a:noFill/>
          <a:ln w="9525">
            <a:noFill/>
            <a:miter lim="800000"/>
            <a:headEnd/>
            <a:tailEnd/>
          </a:ln>
        </p:spPr>
        <p:txBody>
          <a:bodyPr wrap="none">
            <a:prstTxWarp prst="textNoShape">
              <a:avLst/>
            </a:prstTxWarp>
            <a:spAutoFit/>
          </a:bodyPr>
          <a:lstStyle/>
          <a:p>
            <a:r>
              <a:rPr lang="en-US" sz="1600" b="1">
                <a:solidFill>
                  <a:srgbClr val="002060"/>
                </a:solidFill>
              </a:rPr>
              <a:t>D. Petterson</a:t>
            </a:r>
          </a:p>
        </p:txBody>
      </p:sp>
      <p:sp>
        <p:nvSpPr>
          <p:cNvPr id="3104" name="Rectangle 11"/>
          <p:cNvSpPr>
            <a:spLocks noChangeArrowheads="1"/>
          </p:cNvSpPr>
          <p:nvPr/>
        </p:nvSpPr>
        <p:spPr bwMode="auto">
          <a:xfrm>
            <a:off x="7696200" y="6362700"/>
            <a:ext cx="933450" cy="338138"/>
          </a:xfrm>
          <a:prstGeom prst="rect">
            <a:avLst/>
          </a:prstGeom>
          <a:noFill/>
          <a:ln w="9525">
            <a:noFill/>
            <a:miter lim="800000"/>
            <a:headEnd/>
            <a:tailEnd/>
          </a:ln>
        </p:spPr>
        <p:txBody>
          <a:bodyPr wrap="none">
            <a:prstTxWarp prst="textNoShape">
              <a:avLst/>
            </a:prstTxWarp>
            <a:spAutoFit/>
          </a:bodyPr>
          <a:lstStyle/>
          <a:p>
            <a:r>
              <a:rPr lang="en-US" sz="1600" b="1">
                <a:solidFill>
                  <a:srgbClr val="002060"/>
                </a:solidFill>
              </a:rPr>
              <a:t>C. Vidal</a:t>
            </a:r>
          </a:p>
        </p:txBody>
      </p:sp>
      <p:pic>
        <p:nvPicPr>
          <p:cNvPr id="3105" name="Picture 3"/>
          <p:cNvPicPr>
            <a:picLocks noChangeAspect="1"/>
          </p:cNvPicPr>
          <p:nvPr/>
        </p:nvPicPr>
        <p:blipFill>
          <a:blip r:embed="rId13"/>
          <a:srcRect/>
          <a:stretch>
            <a:fillRect/>
          </a:stretch>
        </p:blipFill>
        <p:spPr bwMode="auto">
          <a:xfrm>
            <a:off x="6642100" y="5151438"/>
            <a:ext cx="866775" cy="1208087"/>
          </a:xfrm>
          <a:prstGeom prst="rect">
            <a:avLst/>
          </a:prstGeom>
          <a:noFill/>
          <a:ln w="9525">
            <a:noFill/>
            <a:miter lim="800000"/>
            <a:headEnd/>
            <a:tailEnd/>
          </a:ln>
        </p:spPr>
      </p:pic>
      <p:pic>
        <p:nvPicPr>
          <p:cNvPr id="3106" name="Picture 4" descr="Chris Vidal"/>
          <p:cNvPicPr>
            <a:picLocks noChangeAspect="1" noChangeArrowheads="1"/>
          </p:cNvPicPr>
          <p:nvPr/>
        </p:nvPicPr>
        <p:blipFill>
          <a:blip r:embed="rId14"/>
          <a:srcRect l="13493" r="9134"/>
          <a:stretch>
            <a:fillRect/>
          </a:stretch>
        </p:blipFill>
        <p:spPr bwMode="auto">
          <a:xfrm>
            <a:off x="7720013" y="5143500"/>
            <a:ext cx="914400" cy="1181100"/>
          </a:xfrm>
          <a:prstGeom prst="rect">
            <a:avLst/>
          </a:prstGeom>
          <a:noFill/>
          <a:ln w="9525">
            <a:noFill/>
            <a:miter lim="800000"/>
            <a:headEnd/>
            <a:tailEnd/>
          </a:ln>
        </p:spPr>
      </p:pic>
      <p:sp>
        <p:nvSpPr>
          <p:cNvPr id="3107" name="Rectangle 11"/>
          <p:cNvSpPr>
            <a:spLocks noChangeArrowheads="1"/>
          </p:cNvSpPr>
          <p:nvPr/>
        </p:nvSpPr>
        <p:spPr bwMode="auto">
          <a:xfrm>
            <a:off x="3916363" y="6337300"/>
            <a:ext cx="1528762" cy="339725"/>
          </a:xfrm>
          <a:prstGeom prst="rect">
            <a:avLst/>
          </a:prstGeom>
          <a:noFill/>
          <a:ln w="9525">
            <a:noFill/>
            <a:miter lim="800000"/>
            <a:headEnd/>
            <a:tailEnd/>
          </a:ln>
        </p:spPr>
        <p:txBody>
          <a:bodyPr wrap="none">
            <a:prstTxWarp prst="textNoShape">
              <a:avLst/>
            </a:prstTxWarp>
            <a:spAutoFit/>
          </a:bodyPr>
          <a:lstStyle/>
          <a:p>
            <a:r>
              <a:rPr lang="en-US" sz="1600" b="1">
                <a:solidFill>
                  <a:srgbClr val="002060"/>
                </a:solidFill>
              </a:rPr>
              <a:t>A. Convertino</a:t>
            </a:r>
          </a:p>
        </p:txBody>
      </p:sp>
      <p:pic>
        <p:nvPicPr>
          <p:cNvPr id="3108" name="Picture 39" descr="Anna Maria Convertino"/>
          <p:cNvPicPr>
            <a:picLocks noChangeAspect="1" noChangeArrowheads="1"/>
          </p:cNvPicPr>
          <p:nvPr/>
        </p:nvPicPr>
        <p:blipFill>
          <a:blip r:embed="rId15"/>
          <a:srcRect l="14082" r="3896"/>
          <a:stretch>
            <a:fillRect/>
          </a:stretch>
        </p:blipFill>
        <p:spPr bwMode="auto">
          <a:xfrm>
            <a:off x="4198938" y="5140325"/>
            <a:ext cx="968375" cy="1181100"/>
          </a:xfrm>
          <a:prstGeom prst="rect">
            <a:avLst/>
          </a:prstGeom>
          <a:noFill/>
          <a:ln w="9525">
            <a:noFill/>
            <a:miter lim="800000"/>
            <a:headEnd/>
            <a:tailEnd/>
          </a:ln>
        </p:spPr>
      </p:pic>
      <p:pic>
        <p:nvPicPr>
          <p:cNvPr id="3109" name="Picture 3"/>
          <p:cNvPicPr>
            <a:picLocks noChangeAspect="1"/>
          </p:cNvPicPr>
          <p:nvPr/>
        </p:nvPicPr>
        <p:blipFill>
          <a:blip r:embed="rId16"/>
          <a:srcRect/>
          <a:stretch>
            <a:fillRect/>
          </a:stretch>
        </p:blipFill>
        <p:spPr bwMode="auto">
          <a:xfrm>
            <a:off x="223838" y="2800350"/>
            <a:ext cx="3317875" cy="1681163"/>
          </a:xfrm>
          <a:prstGeom prst="rect">
            <a:avLst/>
          </a:prstGeom>
          <a:noFill/>
          <a:ln w="9525">
            <a:noFill/>
            <a:miter lim="800000"/>
            <a:headEnd/>
            <a:tailEnd/>
          </a:ln>
        </p:spPr>
      </p:pic>
      <p:sp>
        <p:nvSpPr>
          <p:cNvPr id="45" name="Rounded Rectangle 9_1"/>
          <p:cNvSpPr/>
          <p:nvPr/>
        </p:nvSpPr>
        <p:spPr>
          <a:xfrm>
            <a:off x="369888" y="76200"/>
            <a:ext cx="8267700" cy="490538"/>
          </a:xfrm>
          <a:prstGeom prst="roundRect">
            <a:avLst>
              <a:gd name="adj" fmla="val 16667"/>
            </a:avLst>
          </a:prstGeom>
          <a:solidFill>
            <a:srgbClr val="ADC5E7">
              <a:alpha val="16000"/>
            </a:srgbClr>
          </a:solidFill>
          <a:ln w="25560">
            <a:solidFill>
              <a:srgbClr val="003D73"/>
            </a:solidFill>
            <a:round/>
          </a:ln>
        </p:spPr>
        <p:style>
          <a:lnRef idx="0">
            <a:scrgbClr r="0" g="0" b="0"/>
          </a:lnRef>
          <a:fillRef idx="0">
            <a:scrgbClr r="0" g="0" b="0"/>
          </a:fillRef>
          <a:effectRef idx="0">
            <a:scrgbClr r="0" g="0" b="0"/>
          </a:effectRef>
          <a:fontRef idx="minor"/>
        </p:style>
        <p:txBody>
          <a:bodyPr lIns="90000" tIns="45000" rIns="90000" bIns="45000" anchor="ctr"/>
          <a:lstStyle/>
          <a:p>
            <a:pPr algn="ctr" eaLnBrk="1">
              <a:defRPr/>
            </a:pPr>
            <a:r>
              <a:rPr lang="en-US" altLang="en-US" sz="2800" b="1" dirty="0">
                <a:solidFill>
                  <a:srgbClr val="0D1F63"/>
                </a:solidFill>
                <a:latin typeface="Calibri" panose="020F0502020204030204" pitchFamily="34" charset="0"/>
              </a:rPr>
              <a:t>Exotic</a:t>
            </a:r>
            <a:r>
              <a:rPr lang="en-US" altLang="en-US" sz="2800" b="1" dirty="0">
                <a:solidFill>
                  <a:srgbClr val="002060"/>
                </a:solidFill>
                <a:latin typeface="Calibri" panose="020F0502020204030204" pitchFamily="34" charset="0"/>
              </a:rPr>
              <a:t> Atoms and Molecules for Nuclear science @MIT</a:t>
            </a:r>
          </a:p>
        </p:txBody>
      </p:sp>
      <p:pic>
        <p:nvPicPr>
          <p:cNvPr id="3111" name="Picture 4"/>
          <p:cNvPicPr>
            <a:picLocks noChangeAspect="1"/>
          </p:cNvPicPr>
          <p:nvPr/>
        </p:nvPicPr>
        <p:blipFill>
          <a:blip r:embed="rId17"/>
          <a:srcRect/>
          <a:stretch>
            <a:fillRect/>
          </a:stretch>
        </p:blipFill>
        <p:spPr bwMode="auto">
          <a:xfrm>
            <a:off x="2343150" y="5362575"/>
            <a:ext cx="733425" cy="735013"/>
          </a:xfrm>
          <a:prstGeom prst="rect">
            <a:avLst/>
          </a:prstGeom>
          <a:noFill/>
          <a:ln w="9525">
            <a:noFill/>
            <a:miter lim="800000"/>
            <a:headEnd/>
            <a:tailEnd/>
          </a:ln>
        </p:spPr>
      </p:pic>
      <p:sp>
        <p:nvSpPr>
          <p:cNvPr id="3112" name="Rectangle 5"/>
          <p:cNvSpPr>
            <a:spLocks noChangeArrowheads="1"/>
          </p:cNvSpPr>
          <p:nvPr/>
        </p:nvSpPr>
        <p:spPr bwMode="auto">
          <a:xfrm>
            <a:off x="223838" y="4792663"/>
            <a:ext cx="2940050" cy="647700"/>
          </a:xfrm>
          <a:prstGeom prst="rect">
            <a:avLst/>
          </a:prstGeom>
          <a:noFill/>
          <a:ln w="9525">
            <a:noFill/>
            <a:miter lim="800000"/>
            <a:headEnd/>
            <a:tailEnd/>
          </a:ln>
        </p:spPr>
        <p:txBody>
          <a:bodyPr wrap="none">
            <a:prstTxWarp prst="textNoShape">
              <a:avLst/>
            </a:prstTxWarp>
            <a:spAutoFit/>
          </a:bodyPr>
          <a:lstStyle/>
          <a:p>
            <a:r>
              <a:rPr lang="en-US" b="1">
                <a:solidFill>
                  <a:srgbClr val="002060"/>
                </a:solidFill>
                <a:latin typeface="Calibri" charset="0"/>
              </a:rPr>
              <a:t>Leading role at international </a:t>
            </a:r>
          </a:p>
          <a:p>
            <a:r>
              <a:rPr lang="en-US" b="1">
                <a:solidFill>
                  <a:srgbClr val="002060"/>
                </a:solidFill>
                <a:latin typeface="Calibri" charset="0"/>
              </a:rPr>
              <a:t>collaborations:</a:t>
            </a:r>
            <a:endParaRPr lang="en-US"/>
          </a:p>
        </p:txBody>
      </p:sp>
      <p:pic>
        <p:nvPicPr>
          <p:cNvPr id="3113" name="Picture 6"/>
          <p:cNvPicPr>
            <a:picLocks noChangeAspect="1"/>
          </p:cNvPicPr>
          <p:nvPr/>
        </p:nvPicPr>
        <p:blipFill>
          <a:blip r:embed="rId18"/>
          <a:srcRect/>
          <a:stretch>
            <a:fillRect/>
          </a:stretch>
        </p:blipFill>
        <p:spPr bwMode="auto">
          <a:xfrm>
            <a:off x="911225" y="6321425"/>
            <a:ext cx="1635125" cy="295275"/>
          </a:xfrm>
          <a:prstGeom prst="rect">
            <a:avLst/>
          </a:prstGeom>
          <a:noFill/>
          <a:ln w="9525">
            <a:noFill/>
            <a:miter lim="800000"/>
            <a:headEnd/>
            <a:tailEnd/>
          </a:ln>
        </p:spPr>
      </p:pic>
      <p:pic>
        <p:nvPicPr>
          <p:cNvPr id="3114" name="Picture 7"/>
          <p:cNvPicPr>
            <a:picLocks noChangeAspect="1"/>
          </p:cNvPicPr>
          <p:nvPr/>
        </p:nvPicPr>
        <p:blipFill>
          <a:blip r:embed="rId19"/>
          <a:srcRect/>
          <a:stretch>
            <a:fillRect/>
          </a:stretch>
        </p:blipFill>
        <p:spPr bwMode="auto">
          <a:xfrm>
            <a:off x="1439863" y="5445125"/>
            <a:ext cx="687387" cy="646113"/>
          </a:xfrm>
          <a:prstGeom prst="rect">
            <a:avLst/>
          </a:prstGeom>
          <a:noFill/>
          <a:ln w="9525">
            <a:noFill/>
            <a:miter lim="800000"/>
            <a:headEnd/>
            <a:tailEnd/>
          </a:ln>
        </p:spPr>
      </p:pic>
      <p:pic>
        <p:nvPicPr>
          <p:cNvPr id="3115" name="Picture 41" descr="ISOLDE Logos, Layouts and Templates | ISOLDE"/>
          <p:cNvPicPr>
            <a:picLocks noChangeAspect="1" noChangeArrowheads="1"/>
          </p:cNvPicPr>
          <p:nvPr/>
        </p:nvPicPr>
        <p:blipFill>
          <a:blip r:embed="rId20"/>
          <a:srcRect/>
          <a:stretch>
            <a:fillRect/>
          </a:stretch>
        </p:blipFill>
        <p:spPr bwMode="auto">
          <a:xfrm>
            <a:off x="127000" y="5583238"/>
            <a:ext cx="1168400" cy="3873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2"/>
          <a:srcRect/>
          <a:stretch>
            <a:fillRect/>
          </a:stretch>
        </p:blipFill>
        <p:spPr bwMode="auto">
          <a:xfrm>
            <a:off x="6367463" y="2219325"/>
            <a:ext cx="2552700" cy="1274763"/>
          </a:xfrm>
          <a:prstGeom prst="rect">
            <a:avLst/>
          </a:prstGeom>
          <a:noFill/>
          <a:ln w="9525">
            <a:noFill/>
            <a:miter lim="800000"/>
            <a:headEnd/>
            <a:tailEnd/>
          </a:ln>
        </p:spPr>
      </p:pic>
      <p:pic>
        <p:nvPicPr>
          <p:cNvPr id="5123" name="Picture 853"/>
          <p:cNvPicPr>
            <a:picLocks noChangeAspect="1" noChangeArrowheads="1"/>
          </p:cNvPicPr>
          <p:nvPr/>
        </p:nvPicPr>
        <p:blipFill>
          <a:blip r:embed="rId3"/>
          <a:srcRect/>
          <a:stretch>
            <a:fillRect/>
          </a:stretch>
        </p:blipFill>
        <p:spPr bwMode="auto">
          <a:xfrm>
            <a:off x="2300288" y="2692400"/>
            <a:ext cx="928687" cy="842963"/>
          </a:xfrm>
          <a:prstGeom prst="rect">
            <a:avLst/>
          </a:prstGeom>
          <a:noFill/>
          <a:ln w="36720">
            <a:noFill/>
            <a:miter lim="800000"/>
            <a:headEnd/>
            <a:tailEnd/>
          </a:ln>
        </p:spPr>
      </p:pic>
      <p:pic>
        <p:nvPicPr>
          <p:cNvPr id="5124" name="Picture 854"/>
          <p:cNvPicPr>
            <a:picLocks noChangeAspect="1" noChangeArrowheads="1"/>
          </p:cNvPicPr>
          <p:nvPr/>
        </p:nvPicPr>
        <p:blipFill>
          <a:blip r:embed="rId4"/>
          <a:srcRect t="18405" r="47932"/>
          <a:stretch>
            <a:fillRect/>
          </a:stretch>
        </p:blipFill>
        <p:spPr bwMode="auto">
          <a:xfrm>
            <a:off x="717550" y="2589213"/>
            <a:ext cx="1230313" cy="973137"/>
          </a:xfrm>
          <a:prstGeom prst="rect">
            <a:avLst/>
          </a:prstGeom>
          <a:noFill/>
          <a:ln w="36720">
            <a:noFill/>
            <a:miter lim="800000"/>
            <a:headEnd/>
            <a:tailEnd/>
          </a:ln>
        </p:spPr>
      </p:pic>
      <p:sp>
        <p:nvSpPr>
          <p:cNvPr id="856" name="TextBox 855"/>
          <p:cNvSpPr txBox="1"/>
          <p:nvPr/>
        </p:nvSpPr>
        <p:spPr>
          <a:xfrm>
            <a:off x="979488" y="3346450"/>
            <a:ext cx="527050" cy="419100"/>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11</a:t>
            </a:r>
            <a:r>
              <a:rPr lang="en-US" b="1">
                <a:solidFill>
                  <a:srgbClr val="0D1F63"/>
                </a:solidFill>
                <a:latin typeface="Calibri" charset="0"/>
              </a:rPr>
              <a:t>Li</a:t>
            </a:r>
            <a:endParaRPr lang="en-US"/>
          </a:p>
        </p:txBody>
      </p:sp>
      <p:sp>
        <p:nvSpPr>
          <p:cNvPr id="857" name="TextBox 856"/>
          <p:cNvSpPr txBox="1"/>
          <p:nvPr/>
        </p:nvSpPr>
        <p:spPr>
          <a:xfrm>
            <a:off x="2436813" y="3389313"/>
            <a:ext cx="527050" cy="420687"/>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23</a:t>
            </a:r>
            <a:r>
              <a:rPr lang="en-US" b="1">
                <a:solidFill>
                  <a:srgbClr val="0D1F63"/>
                </a:solidFill>
                <a:latin typeface="Calibri" charset="0"/>
              </a:rPr>
              <a:t>O</a:t>
            </a:r>
            <a:endParaRPr lang="en-US"/>
          </a:p>
        </p:txBody>
      </p:sp>
      <p:pic>
        <p:nvPicPr>
          <p:cNvPr id="5127" name="Picture 857"/>
          <p:cNvPicPr>
            <a:picLocks noChangeAspect="1" noChangeArrowheads="1"/>
          </p:cNvPicPr>
          <p:nvPr/>
        </p:nvPicPr>
        <p:blipFill>
          <a:blip r:embed="rId5"/>
          <a:srcRect/>
          <a:stretch>
            <a:fillRect/>
          </a:stretch>
        </p:blipFill>
        <p:spPr bwMode="auto">
          <a:xfrm>
            <a:off x="2679700" y="1633538"/>
            <a:ext cx="725488" cy="612775"/>
          </a:xfrm>
          <a:prstGeom prst="rect">
            <a:avLst/>
          </a:prstGeom>
          <a:noFill/>
          <a:ln w="36720">
            <a:noFill/>
            <a:miter lim="800000"/>
            <a:headEnd/>
            <a:tailEnd/>
          </a:ln>
        </p:spPr>
      </p:pic>
      <p:sp>
        <p:nvSpPr>
          <p:cNvPr id="859" name="TextBox 858"/>
          <p:cNvSpPr txBox="1"/>
          <p:nvPr/>
        </p:nvSpPr>
        <p:spPr>
          <a:xfrm>
            <a:off x="2779713" y="2241550"/>
            <a:ext cx="528637" cy="420688"/>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12</a:t>
            </a:r>
            <a:r>
              <a:rPr lang="en-US" b="1">
                <a:solidFill>
                  <a:srgbClr val="0D1F63"/>
                </a:solidFill>
                <a:latin typeface="Calibri" charset="0"/>
              </a:rPr>
              <a:t>C</a:t>
            </a:r>
            <a:endParaRPr lang="en-US"/>
          </a:p>
        </p:txBody>
      </p:sp>
      <p:sp>
        <p:nvSpPr>
          <p:cNvPr id="860" name="TextBox 859"/>
          <p:cNvSpPr txBox="1"/>
          <p:nvPr/>
        </p:nvSpPr>
        <p:spPr>
          <a:xfrm>
            <a:off x="1508125" y="2271713"/>
            <a:ext cx="527050" cy="420687"/>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8</a:t>
            </a:r>
            <a:r>
              <a:rPr lang="en-US" b="1">
                <a:solidFill>
                  <a:srgbClr val="0D1F63"/>
                </a:solidFill>
                <a:latin typeface="Calibri" charset="0"/>
              </a:rPr>
              <a:t>He</a:t>
            </a:r>
            <a:endParaRPr lang="en-US"/>
          </a:p>
        </p:txBody>
      </p:sp>
      <p:sp>
        <p:nvSpPr>
          <p:cNvPr id="861" name="TextBox 860"/>
          <p:cNvSpPr txBox="1"/>
          <p:nvPr/>
        </p:nvSpPr>
        <p:spPr>
          <a:xfrm>
            <a:off x="5186363" y="2303463"/>
            <a:ext cx="800100" cy="552450"/>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60</a:t>
            </a:r>
            <a:r>
              <a:rPr lang="en-US" b="1">
                <a:solidFill>
                  <a:srgbClr val="0D1F63"/>
                </a:solidFill>
                <a:latin typeface="Calibri" charset="0"/>
              </a:rPr>
              <a:t>Ca</a:t>
            </a:r>
            <a:endParaRPr lang="en-US"/>
          </a:p>
        </p:txBody>
      </p:sp>
      <p:sp>
        <p:nvSpPr>
          <p:cNvPr id="862" name="TextBox 861"/>
          <p:cNvSpPr txBox="1"/>
          <p:nvPr/>
        </p:nvSpPr>
        <p:spPr>
          <a:xfrm>
            <a:off x="608013" y="2271713"/>
            <a:ext cx="528637" cy="420687"/>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2</a:t>
            </a:r>
            <a:r>
              <a:rPr lang="en-US" b="1">
                <a:solidFill>
                  <a:srgbClr val="0D1F63"/>
                </a:solidFill>
                <a:latin typeface="Calibri" charset="0"/>
              </a:rPr>
              <a:t>H</a:t>
            </a:r>
            <a:endParaRPr lang="en-US"/>
          </a:p>
        </p:txBody>
      </p:sp>
      <p:sp>
        <p:nvSpPr>
          <p:cNvPr id="863" name="TextBox 862"/>
          <p:cNvSpPr txBox="1"/>
          <p:nvPr/>
        </p:nvSpPr>
        <p:spPr>
          <a:xfrm>
            <a:off x="2041525" y="6219825"/>
            <a:ext cx="800100" cy="554038"/>
          </a:xfrm>
          <a:prstGeom prst="rect">
            <a:avLst/>
          </a:prstGeom>
          <a:noFill/>
          <a:ln w="36720">
            <a:noFill/>
          </a:ln>
        </p:spPr>
        <p:txBody>
          <a:bodyPr lIns="90000" tIns="45000" rIns="90000" bIns="45000">
            <a:prstTxWarp prst="textNoShape">
              <a:avLst/>
            </a:prstTxWarp>
          </a:bodyPr>
          <a:lstStyle/>
          <a:p>
            <a:r>
              <a:rPr lang="en-US" b="1" baseline="33000">
                <a:solidFill>
                  <a:srgbClr val="0D1F63"/>
                </a:solidFill>
                <a:latin typeface="Calibri" charset="0"/>
              </a:rPr>
              <a:t>223</a:t>
            </a:r>
            <a:r>
              <a:rPr lang="en-US" b="1">
                <a:solidFill>
                  <a:srgbClr val="0D1F63"/>
                </a:solidFill>
                <a:latin typeface="Calibri" charset="0"/>
              </a:rPr>
              <a:t>Ra</a:t>
            </a:r>
            <a:endParaRPr lang="en-US"/>
          </a:p>
        </p:txBody>
      </p:sp>
      <p:pic>
        <p:nvPicPr>
          <p:cNvPr id="5133" name="Picture 863"/>
          <p:cNvPicPr>
            <a:picLocks noChangeAspect="1" noChangeArrowheads="1"/>
          </p:cNvPicPr>
          <p:nvPr/>
        </p:nvPicPr>
        <p:blipFill>
          <a:blip r:embed="rId6"/>
          <a:srcRect/>
          <a:stretch>
            <a:fillRect/>
          </a:stretch>
        </p:blipFill>
        <p:spPr bwMode="auto">
          <a:xfrm rot="-5319600">
            <a:off x="2526507" y="5469731"/>
            <a:ext cx="741362" cy="561975"/>
          </a:xfrm>
          <a:prstGeom prst="rect">
            <a:avLst/>
          </a:prstGeom>
          <a:noFill/>
          <a:ln w="36720">
            <a:noFill/>
            <a:miter lim="800000"/>
            <a:headEnd/>
            <a:tailEnd/>
          </a:ln>
        </p:spPr>
      </p:pic>
      <p:pic>
        <p:nvPicPr>
          <p:cNvPr id="5134" name="Picture 864"/>
          <p:cNvPicPr>
            <a:picLocks noChangeAspect="1" noChangeArrowheads="1"/>
          </p:cNvPicPr>
          <p:nvPr/>
        </p:nvPicPr>
        <p:blipFill>
          <a:blip r:embed="rId6"/>
          <a:srcRect/>
          <a:stretch>
            <a:fillRect/>
          </a:stretch>
        </p:blipFill>
        <p:spPr bwMode="auto">
          <a:xfrm rot="-5319600">
            <a:off x="1228725" y="5503863"/>
            <a:ext cx="739775" cy="561975"/>
          </a:xfrm>
          <a:prstGeom prst="rect">
            <a:avLst/>
          </a:prstGeom>
          <a:noFill/>
          <a:ln w="36720">
            <a:noFill/>
            <a:miter lim="800000"/>
            <a:headEnd/>
            <a:tailEnd/>
          </a:ln>
        </p:spPr>
      </p:pic>
      <p:sp>
        <p:nvSpPr>
          <p:cNvPr id="866" name="Straight Connector 865"/>
          <p:cNvSpPr/>
          <p:nvPr/>
        </p:nvSpPr>
        <p:spPr>
          <a:xfrm flipH="1" flipV="1">
            <a:off x="1525588" y="5148263"/>
            <a:ext cx="9525" cy="990600"/>
          </a:xfrm>
          <a:prstGeom prst="line">
            <a:avLst/>
          </a:prstGeom>
          <a:ln w="18360">
            <a:solidFill>
              <a:srgbClr val="ED1C24"/>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67" name="Straight Connector 866"/>
          <p:cNvSpPr/>
          <p:nvPr/>
        </p:nvSpPr>
        <p:spPr>
          <a:xfrm flipH="1" flipV="1">
            <a:off x="1663700" y="5157788"/>
            <a:ext cx="9525" cy="990600"/>
          </a:xfrm>
          <a:prstGeom prst="line">
            <a:avLst/>
          </a:prstGeom>
          <a:ln w="18360">
            <a:solidFill>
              <a:srgbClr val="21409A"/>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68" name="Straight Connector 867"/>
          <p:cNvSpPr/>
          <p:nvPr/>
        </p:nvSpPr>
        <p:spPr>
          <a:xfrm flipH="1" flipV="1">
            <a:off x="2819400" y="5118100"/>
            <a:ext cx="9525" cy="989013"/>
          </a:xfrm>
          <a:prstGeom prst="line">
            <a:avLst/>
          </a:prstGeom>
          <a:ln w="18360">
            <a:solidFill>
              <a:srgbClr val="ED1C24"/>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69" name="Straight Connector 868"/>
          <p:cNvSpPr/>
          <p:nvPr/>
        </p:nvSpPr>
        <p:spPr>
          <a:xfrm>
            <a:off x="2967038" y="5505450"/>
            <a:ext cx="12700" cy="788988"/>
          </a:xfrm>
          <a:prstGeom prst="line">
            <a:avLst/>
          </a:prstGeom>
          <a:ln w="18360">
            <a:solidFill>
              <a:srgbClr val="21409A"/>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70" name="Straight Connector 869"/>
          <p:cNvSpPr/>
          <p:nvPr/>
        </p:nvSpPr>
        <p:spPr>
          <a:xfrm flipH="1" flipV="1">
            <a:off x="1522413" y="5153025"/>
            <a:ext cx="9525" cy="990600"/>
          </a:xfrm>
          <a:prstGeom prst="line">
            <a:avLst/>
          </a:prstGeom>
          <a:ln w="18360">
            <a:solidFill>
              <a:srgbClr val="ED1C24"/>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71" name="Straight Connector 870"/>
          <p:cNvSpPr/>
          <p:nvPr/>
        </p:nvSpPr>
        <p:spPr>
          <a:xfrm flipH="1" flipV="1">
            <a:off x="1662113" y="5162550"/>
            <a:ext cx="7937" cy="990600"/>
          </a:xfrm>
          <a:prstGeom prst="line">
            <a:avLst/>
          </a:prstGeom>
          <a:ln w="18360">
            <a:solidFill>
              <a:srgbClr val="21409A"/>
            </a:solidFill>
            <a:round/>
            <a:headEnd type="triangle" w="med" len="med"/>
            <a:tailEnd type="triangle" w="med" len="med"/>
          </a:ln>
        </p:spPr>
        <p:style>
          <a:lnRef idx="0">
            <a:scrgbClr r="0" g="0" b="0"/>
          </a:lnRef>
          <a:fillRef idx="0">
            <a:scrgbClr r="0" g="0" b="0"/>
          </a:fillRef>
          <a:effectRef idx="0">
            <a:scrgbClr r="0" g="0" b="0"/>
          </a:effectRef>
          <a:fontRef idx="minor"/>
        </p:style>
      </p:sp>
      <p:sp>
        <p:nvSpPr>
          <p:cNvPr id="872" name="TextBox 871"/>
          <p:cNvSpPr txBox="1"/>
          <p:nvPr/>
        </p:nvSpPr>
        <p:spPr>
          <a:xfrm>
            <a:off x="1655763" y="4775200"/>
            <a:ext cx="1376362" cy="319088"/>
          </a:xfrm>
          <a:prstGeom prst="rect">
            <a:avLst/>
          </a:prstGeom>
          <a:noFill/>
          <a:ln w="36720">
            <a:noFill/>
          </a:ln>
        </p:spPr>
        <p:txBody>
          <a:bodyPr lIns="90000" tIns="45000" rIns="90000" bIns="45000">
            <a:prstTxWarp prst="textNoShape">
              <a:avLst/>
            </a:prstTxWarp>
          </a:bodyPr>
          <a:lstStyle/>
          <a:p>
            <a:r>
              <a:rPr lang="en-US" b="1">
                <a:solidFill>
                  <a:srgbClr val="0D1F63"/>
                </a:solidFill>
                <a:latin typeface="TeX Gyre Termes Math" charset="0"/>
              </a:rPr>
              <a:t>T-reversal</a:t>
            </a:r>
            <a:endParaRPr lang="en-US"/>
          </a:p>
        </p:txBody>
      </p:sp>
      <p:sp>
        <p:nvSpPr>
          <p:cNvPr id="873" name="Straight Connector 872"/>
          <p:cNvSpPr/>
          <p:nvPr/>
        </p:nvSpPr>
        <p:spPr>
          <a:xfrm>
            <a:off x="2224088" y="5064125"/>
            <a:ext cx="19050" cy="1120775"/>
          </a:xfrm>
          <a:prstGeom prst="line">
            <a:avLst/>
          </a:prstGeom>
          <a:ln w="18360">
            <a:solidFill>
              <a:srgbClr val="004586"/>
            </a:solidFill>
            <a:custDash>
              <a:ds d="100000" sp="249020"/>
              <a:ds d="100000" sp="249020"/>
              <a:ds d="498039" sp="249020"/>
              <a:ds d="498039" sp="249020"/>
              <a:ds d="498039" sp="249020"/>
            </a:custDash>
            <a:round/>
            <a:headEnd type="triangle" w="med" len="med"/>
            <a:tailEnd type="triangle" w="med" len="med"/>
          </a:ln>
        </p:spPr>
        <p:style>
          <a:lnRef idx="0">
            <a:scrgbClr r="0" g="0" b="0"/>
          </a:lnRef>
          <a:fillRef idx="0">
            <a:scrgbClr r="0" g="0" b="0"/>
          </a:fillRef>
          <a:effectRef idx="0">
            <a:scrgbClr r="0" g="0" b="0"/>
          </a:effectRef>
          <a:fontRef idx="minor"/>
        </p:style>
      </p:sp>
      <p:sp>
        <p:nvSpPr>
          <p:cNvPr id="874" name="TextBox 873"/>
          <p:cNvSpPr txBox="1"/>
          <p:nvPr/>
        </p:nvSpPr>
        <p:spPr>
          <a:xfrm>
            <a:off x="1020763" y="5110163"/>
            <a:ext cx="1376362" cy="319087"/>
          </a:xfrm>
          <a:prstGeom prst="rect">
            <a:avLst/>
          </a:prstGeom>
          <a:noFill/>
          <a:ln w="36720">
            <a:noFill/>
          </a:ln>
        </p:spPr>
        <p:txBody>
          <a:bodyPr lIns="90000" tIns="45000" rIns="90000" bIns="45000">
            <a:prstTxWarp prst="textNoShape">
              <a:avLst/>
            </a:prstTxWarp>
          </a:bodyPr>
          <a:lstStyle/>
          <a:p>
            <a:r>
              <a:rPr lang="en-US" sz="1200" b="1">
                <a:solidFill>
                  <a:srgbClr val="CE181E"/>
                </a:solidFill>
                <a:latin typeface="TeX Gyre Termes Math" charset="0"/>
              </a:rPr>
              <a:t>EDM</a:t>
            </a:r>
            <a:endParaRPr lang="en-US" sz="1200"/>
          </a:p>
        </p:txBody>
      </p:sp>
      <p:sp>
        <p:nvSpPr>
          <p:cNvPr id="875" name="TextBox 874"/>
          <p:cNvSpPr txBox="1"/>
          <p:nvPr/>
        </p:nvSpPr>
        <p:spPr>
          <a:xfrm>
            <a:off x="2316163" y="5110163"/>
            <a:ext cx="1377950" cy="319087"/>
          </a:xfrm>
          <a:prstGeom prst="rect">
            <a:avLst/>
          </a:prstGeom>
          <a:noFill/>
          <a:ln w="36720">
            <a:noFill/>
          </a:ln>
        </p:spPr>
        <p:txBody>
          <a:bodyPr lIns="90000" tIns="45000" rIns="90000" bIns="45000">
            <a:prstTxWarp prst="textNoShape">
              <a:avLst/>
            </a:prstTxWarp>
          </a:bodyPr>
          <a:lstStyle/>
          <a:p>
            <a:r>
              <a:rPr lang="en-US" sz="1200" b="1">
                <a:solidFill>
                  <a:srgbClr val="CE181E"/>
                </a:solidFill>
                <a:latin typeface="TeX Gyre Termes Math" charset="0"/>
              </a:rPr>
              <a:t>EDM</a:t>
            </a:r>
            <a:endParaRPr lang="en-US" sz="1200"/>
          </a:p>
        </p:txBody>
      </p:sp>
      <p:sp>
        <p:nvSpPr>
          <p:cNvPr id="876" name="TextBox 875"/>
          <p:cNvSpPr txBox="1"/>
          <p:nvPr/>
        </p:nvSpPr>
        <p:spPr>
          <a:xfrm>
            <a:off x="1668463" y="5110163"/>
            <a:ext cx="1377950" cy="319087"/>
          </a:xfrm>
          <a:prstGeom prst="rect">
            <a:avLst/>
          </a:prstGeom>
          <a:noFill/>
          <a:ln w="36720">
            <a:noFill/>
          </a:ln>
        </p:spPr>
        <p:txBody>
          <a:bodyPr lIns="90000" tIns="45000" rIns="90000" bIns="45000">
            <a:prstTxWarp prst="textNoShape">
              <a:avLst/>
            </a:prstTxWarp>
          </a:bodyPr>
          <a:lstStyle/>
          <a:p>
            <a:r>
              <a:rPr lang="en-US" sz="1200" b="1">
                <a:solidFill>
                  <a:srgbClr val="0066B3"/>
                </a:solidFill>
                <a:latin typeface="TeX Gyre Termes Math" charset="0"/>
              </a:rPr>
              <a:t>MDM</a:t>
            </a:r>
            <a:endParaRPr lang="en-US" sz="1200"/>
          </a:p>
        </p:txBody>
      </p:sp>
      <p:sp>
        <p:nvSpPr>
          <p:cNvPr id="877" name="TextBox 876"/>
          <p:cNvSpPr txBox="1"/>
          <p:nvPr/>
        </p:nvSpPr>
        <p:spPr>
          <a:xfrm>
            <a:off x="1804988" y="6491288"/>
            <a:ext cx="1116012" cy="455612"/>
          </a:xfrm>
          <a:prstGeom prst="rect">
            <a:avLst/>
          </a:prstGeom>
          <a:noFill/>
          <a:ln w="36720">
            <a:noFill/>
          </a:ln>
        </p:spPr>
        <p:txBody>
          <a:bodyPr lIns="90000" tIns="45000" rIns="90000" bIns="45000">
            <a:prstTxWarp prst="textNoShape">
              <a:avLst/>
            </a:prstTxWarp>
          </a:bodyPr>
          <a:lstStyle/>
          <a:p>
            <a:r>
              <a:rPr lang="en-US" sz="1400" b="1" i="1">
                <a:solidFill>
                  <a:srgbClr val="002060"/>
                </a:solidFill>
                <a:latin typeface="Calibri" charset="0"/>
              </a:rPr>
              <a:t>Z</a:t>
            </a:r>
            <a:r>
              <a:rPr lang="en-US" sz="1400" b="1">
                <a:solidFill>
                  <a:srgbClr val="002060"/>
                </a:solidFill>
                <a:latin typeface="Calibri" charset="0"/>
              </a:rPr>
              <a:t>=88,</a:t>
            </a:r>
            <a:r>
              <a:rPr lang="en-US" sz="1400" b="1" i="1">
                <a:solidFill>
                  <a:srgbClr val="002060"/>
                </a:solidFill>
                <a:latin typeface="Calibri" charset="0"/>
              </a:rPr>
              <a:t> N</a:t>
            </a:r>
            <a:r>
              <a:rPr lang="en-US" sz="1400" b="1">
                <a:solidFill>
                  <a:srgbClr val="002060"/>
                </a:solidFill>
                <a:latin typeface="Calibri" charset="0"/>
              </a:rPr>
              <a:t>=136</a:t>
            </a:r>
            <a:endParaRPr lang="en-US" sz="1400"/>
          </a:p>
          <a:p>
            <a:endParaRPr lang="en-US" sz="1400"/>
          </a:p>
        </p:txBody>
      </p:sp>
      <p:sp>
        <p:nvSpPr>
          <p:cNvPr id="878" name="TextBox 877"/>
          <p:cNvSpPr txBox="1"/>
          <p:nvPr/>
        </p:nvSpPr>
        <p:spPr>
          <a:xfrm>
            <a:off x="182563" y="963613"/>
            <a:ext cx="6027737" cy="768350"/>
          </a:xfrm>
          <a:prstGeom prst="rect">
            <a:avLst/>
          </a:prstGeom>
          <a:noFill/>
          <a:ln w="36720">
            <a:noFill/>
          </a:ln>
        </p:spPr>
        <p:txBody>
          <a:bodyPr lIns="90000" tIns="45000" rIns="90000" bIns="45000">
            <a:prstTxWarp prst="textNoShape">
              <a:avLst/>
            </a:prstTxWarp>
          </a:bodyPr>
          <a:lstStyle/>
          <a:p>
            <a:pPr marL="215900" indent="-215900">
              <a:buClr>
                <a:srgbClr val="000000"/>
              </a:buClr>
              <a:buSzPct val="45000"/>
              <a:buFont typeface="Wingdings" charset="2"/>
              <a:buChar char=""/>
            </a:pPr>
            <a:r>
              <a:rPr lang="en-US" sz="1600" b="1">
                <a:solidFill>
                  <a:srgbClr val="0D1F63"/>
                </a:solidFill>
                <a:latin typeface="Times New Roman" charset="0"/>
              </a:rPr>
              <a:t>What is the nature of the nuclear force? </a:t>
            </a:r>
            <a:endParaRPr lang="en-US" sz="1600">
              <a:latin typeface="Times New Roman" charset="0"/>
            </a:endParaRPr>
          </a:p>
          <a:p>
            <a:pPr marL="215900" indent="-215900"/>
            <a:r>
              <a:rPr lang="en-US" sz="1600" b="1">
                <a:solidFill>
                  <a:srgbClr val="0D1F63"/>
                </a:solidFill>
                <a:latin typeface="Times New Roman" charset="0"/>
              </a:rPr>
              <a:t>    Connection with QCD?</a:t>
            </a:r>
            <a:endParaRPr lang="en-US" sz="1600">
              <a:latin typeface="Times New Roman" charset="0"/>
            </a:endParaRPr>
          </a:p>
          <a:p>
            <a:pPr marL="215900" indent="-215900">
              <a:buClr>
                <a:srgbClr val="000000"/>
              </a:buClr>
              <a:buSzPct val="45000"/>
              <a:buFont typeface="Wingdings" charset="2"/>
              <a:buChar char=""/>
            </a:pPr>
            <a:r>
              <a:rPr lang="en-US" sz="1600" b="1">
                <a:solidFill>
                  <a:srgbClr val="0D1F63"/>
                </a:solidFill>
                <a:latin typeface="Times New Roman" charset="0"/>
              </a:rPr>
              <a:t>How do nuclear phenomena emerge?</a:t>
            </a:r>
            <a:endParaRPr lang="en-US" sz="1600">
              <a:latin typeface="Times New Roman" charset="0"/>
            </a:endParaRPr>
          </a:p>
        </p:txBody>
      </p:sp>
      <p:sp>
        <p:nvSpPr>
          <p:cNvPr id="880" name="TextBox 879"/>
          <p:cNvSpPr txBox="1"/>
          <p:nvPr/>
        </p:nvSpPr>
        <p:spPr>
          <a:xfrm>
            <a:off x="7116763" y="3460750"/>
            <a:ext cx="1733550" cy="431800"/>
          </a:xfrm>
          <a:prstGeom prst="rect">
            <a:avLst/>
          </a:prstGeom>
          <a:noFill/>
          <a:ln w="36720">
            <a:noFill/>
          </a:ln>
        </p:spPr>
        <p:txBody>
          <a:bodyPr lIns="90000" tIns="45000" rIns="90000" bIns="45000">
            <a:prstTxWarp prst="textNoShape">
              <a:avLst/>
            </a:prstTxWarp>
          </a:bodyPr>
          <a:lstStyle/>
          <a:p>
            <a:r>
              <a:rPr lang="en-US" sz="1200" b="1">
                <a:solidFill>
                  <a:srgbClr val="0D1F63"/>
                </a:solidFill>
              </a:rPr>
              <a:t>Neutron star</a:t>
            </a:r>
            <a:endParaRPr lang="en-US" sz="1200"/>
          </a:p>
        </p:txBody>
      </p:sp>
      <p:sp>
        <p:nvSpPr>
          <p:cNvPr id="881" name="Freeform 880"/>
          <p:cNvSpPr/>
          <p:nvPr/>
        </p:nvSpPr>
        <p:spPr>
          <a:xfrm rot="886800" flipV="1">
            <a:off x="5800725" y="2233613"/>
            <a:ext cx="1209675" cy="427037"/>
          </a:xfrm>
          <a:custGeom>
            <a:avLst/>
            <a:gdLst/>
            <a:ahLst/>
            <a:cxnLst/>
            <a:rect l="l" t="t"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gradFill rotWithShape="0">
            <a:gsLst>
              <a:gs pos="0">
                <a:srgbClr val="FFFFFF"/>
              </a:gs>
              <a:gs pos="100000">
                <a:srgbClr val="0066B3"/>
              </a:gs>
            </a:gsLst>
            <a:lin ang="3600000"/>
          </a:gradFill>
          <a:ln w="36720">
            <a:noFill/>
          </a:ln>
        </p:spPr>
        <p:style>
          <a:lnRef idx="0">
            <a:scrgbClr r="0" g="0" b="0"/>
          </a:lnRef>
          <a:fillRef idx="0">
            <a:scrgbClr r="0" g="0" b="0"/>
          </a:fillRef>
          <a:effectRef idx="0">
            <a:scrgbClr r="0" g="0" b="0"/>
          </a:effectRef>
          <a:fontRef idx="minor"/>
        </p:style>
      </p:sp>
      <p:sp>
        <p:nvSpPr>
          <p:cNvPr id="882" name="TextBox 881"/>
          <p:cNvSpPr txBox="1"/>
          <p:nvPr/>
        </p:nvSpPr>
        <p:spPr>
          <a:xfrm>
            <a:off x="5022850" y="1022350"/>
            <a:ext cx="4056063" cy="827088"/>
          </a:xfrm>
          <a:prstGeom prst="rect">
            <a:avLst/>
          </a:prstGeom>
          <a:noFill/>
          <a:ln w="36720">
            <a:noFill/>
          </a:ln>
        </p:spPr>
        <p:txBody>
          <a:bodyPr lIns="90000" tIns="45000" rIns="90000" bIns="45000">
            <a:prstTxWarp prst="textNoShape">
              <a:avLst/>
            </a:prstTxWarp>
          </a:bodyPr>
          <a:lstStyle/>
          <a:p>
            <a:pPr marL="215900" indent="-215900">
              <a:buClr>
                <a:srgbClr val="000000"/>
              </a:buClr>
              <a:buSzPct val="45000"/>
              <a:buFont typeface="Wingdings" charset="2"/>
              <a:buChar char=""/>
            </a:pPr>
            <a:r>
              <a:rPr lang="en-US" sz="1600" b="1">
                <a:solidFill>
                  <a:srgbClr val="0D1F63"/>
                </a:solidFill>
                <a:latin typeface="Times New Roman" charset="0"/>
              </a:rPr>
              <a:t>What are the properties of nuclear matter?</a:t>
            </a:r>
            <a:endParaRPr lang="en-US" sz="1600">
              <a:latin typeface="Times New Roman" charset="0"/>
            </a:endParaRPr>
          </a:p>
          <a:p>
            <a:pPr marL="215900" indent="-215900">
              <a:buClr>
                <a:srgbClr val="000000"/>
              </a:buClr>
              <a:buSzPct val="45000"/>
              <a:buFont typeface="Wingdings" charset="2"/>
              <a:buChar char=""/>
            </a:pPr>
            <a:r>
              <a:rPr lang="en-US" sz="1600" b="1">
                <a:solidFill>
                  <a:srgbClr val="0D1F63"/>
                </a:solidFill>
                <a:latin typeface="Times New Roman" charset="0"/>
              </a:rPr>
              <a:t>What are the limits of nuclear existence?</a:t>
            </a:r>
            <a:endParaRPr lang="en-US" sz="1600">
              <a:latin typeface="Times New Roman" charset="0"/>
            </a:endParaRPr>
          </a:p>
        </p:txBody>
      </p:sp>
      <p:sp>
        <p:nvSpPr>
          <p:cNvPr id="883" name="TextBox 882"/>
          <p:cNvSpPr txBox="1"/>
          <p:nvPr/>
        </p:nvSpPr>
        <p:spPr>
          <a:xfrm>
            <a:off x="415925" y="4076700"/>
            <a:ext cx="3617913" cy="665163"/>
          </a:xfrm>
          <a:prstGeom prst="rect">
            <a:avLst/>
          </a:prstGeom>
          <a:noFill/>
          <a:ln w="36720">
            <a:noFill/>
          </a:ln>
        </p:spPr>
        <p:txBody>
          <a:bodyPr lIns="90000" tIns="45000" rIns="90000" bIns="45000">
            <a:prstTxWarp prst="textNoShape">
              <a:avLst/>
            </a:prstTxWarp>
          </a:bodyPr>
          <a:lstStyle/>
          <a:p>
            <a:pPr marL="215900" indent="-215900">
              <a:buClr>
                <a:srgbClr val="000000"/>
              </a:buClr>
              <a:buSzPct val="45000"/>
              <a:buFont typeface="Wingdings" charset="2"/>
              <a:buChar char=""/>
            </a:pPr>
            <a:r>
              <a:rPr lang="en-US" b="1">
                <a:solidFill>
                  <a:srgbClr val="0D1F63"/>
                </a:solidFill>
                <a:latin typeface="Times New Roman" charset="0"/>
              </a:rPr>
              <a:t>Why is there more m</a:t>
            </a:r>
            <a:r>
              <a:rPr lang="en-US" sz="1600" b="1">
                <a:solidFill>
                  <a:srgbClr val="0D1F63"/>
                </a:solidFill>
                <a:latin typeface="Times New Roman" charset="0"/>
              </a:rPr>
              <a:t>atter than antimatter  in the universe?</a:t>
            </a:r>
            <a:endParaRPr lang="en-US" sz="1600">
              <a:latin typeface="Times New Roman" charset="0"/>
            </a:endParaRPr>
          </a:p>
        </p:txBody>
      </p:sp>
      <p:pic>
        <p:nvPicPr>
          <p:cNvPr id="5152" name="Picture 883"/>
          <p:cNvPicPr>
            <a:picLocks noChangeAspect="1" noChangeArrowheads="1"/>
          </p:cNvPicPr>
          <p:nvPr/>
        </p:nvPicPr>
        <p:blipFill>
          <a:blip r:embed="rId7"/>
          <a:srcRect/>
          <a:stretch>
            <a:fillRect/>
          </a:stretch>
        </p:blipFill>
        <p:spPr bwMode="auto">
          <a:xfrm>
            <a:off x="6630988" y="5202238"/>
            <a:ext cx="763587" cy="1574800"/>
          </a:xfrm>
          <a:prstGeom prst="rect">
            <a:avLst/>
          </a:prstGeom>
          <a:noFill/>
          <a:ln w="36720">
            <a:noFill/>
            <a:miter lim="800000"/>
            <a:headEnd/>
            <a:tailEnd/>
          </a:ln>
        </p:spPr>
      </p:pic>
      <p:sp>
        <p:nvSpPr>
          <p:cNvPr id="885" name="TextBox 884"/>
          <p:cNvSpPr txBox="1"/>
          <p:nvPr/>
        </p:nvSpPr>
        <p:spPr>
          <a:xfrm>
            <a:off x="6507163" y="4960938"/>
            <a:ext cx="571500" cy="622300"/>
          </a:xfrm>
          <a:prstGeom prst="rect">
            <a:avLst/>
          </a:prstGeom>
          <a:noFill/>
          <a:ln w="36720">
            <a:noFill/>
          </a:ln>
        </p:spPr>
        <p:txBody>
          <a:bodyPr lIns="90000" tIns="45000" rIns="90000" bIns="45000">
            <a:prstTxWarp prst="textNoShape">
              <a:avLst/>
            </a:prstTxWarp>
          </a:bodyPr>
          <a:lstStyle/>
          <a:p>
            <a:r>
              <a:rPr lang="en-US" sz="1400" b="1" i="1">
                <a:solidFill>
                  <a:srgbClr val="003366"/>
                </a:solidFill>
                <a:latin typeface="TeX Gyre Termes Math" charset="0"/>
              </a:rPr>
              <a:t>e</a:t>
            </a:r>
            <a:r>
              <a:rPr lang="en-US" sz="1400" b="1" i="1" baseline="33000">
                <a:solidFill>
                  <a:srgbClr val="003366"/>
                </a:solidFill>
                <a:latin typeface="TeX Gyre Termes Math" charset="0"/>
              </a:rPr>
              <a:t>-</a:t>
            </a:r>
            <a:endParaRPr lang="en-US" sz="1400"/>
          </a:p>
        </p:txBody>
      </p:sp>
      <p:sp>
        <p:nvSpPr>
          <p:cNvPr id="886" name="TextBox 885"/>
          <p:cNvSpPr txBox="1"/>
          <p:nvPr/>
        </p:nvSpPr>
        <p:spPr>
          <a:xfrm>
            <a:off x="7165975" y="4960938"/>
            <a:ext cx="571500" cy="622300"/>
          </a:xfrm>
          <a:prstGeom prst="rect">
            <a:avLst/>
          </a:prstGeom>
          <a:noFill/>
          <a:ln w="36720">
            <a:noFill/>
          </a:ln>
        </p:spPr>
        <p:txBody>
          <a:bodyPr lIns="90000" tIns="45000" rIns="90000" bIns="45000">
            <a:prstTxWarp prst="textNoShape">
              <a:avLst/>
            </a:prstTxWarp>
          </a:bodyPr>
          <a:lstStyle/>
          <a:p>
            <a:r>
              <a:rPr lang="en-US" sz="1400" b="1" i="1">
                <a:solidFill>
                  <a:srgbClr val="003366"/>
                </a:solidFill>
                <a:latin typeface="TeX Gyre Termes Math" charset="0"/>
              </a:rPr>
              <a:t>e</a:t>
            </a:r>
            <a:r>
              <a:rPr lang="en-US" sz="1400" b="1" i="1" baseline="33000">
                <a:solidFill>
                  <a:srgbClr val="003366"/>
                </a:solidFill>
                <a:latin typeface="TeX Gyre Termes Math" charset="0"/>
              </a:rPr>
              <a:t>-</a:t>
            </a:r>
            <a:endParaRPr lang="en-US" sz="1400"/>
          </a:p>
        </p:txBody>
      </p:sp>
      <p:pic>
        <p:nvPicPr>
          <p:cNvPr id="5155" name="Picture 886"/>
          <p:cNvPicPr>
            <a:picLocks noChangeAspect="1" noChangeArrowheads="1"/>
          </p:cNvPicPr>
          <p:nvPr/>
        </p:nvPicPr>
        <p:blipFill>
          <a:blip r:embed="rId8"/>
          <a:srcRect/>
          <a:stretch>
            <a:fillRect/>
          </a:stretch>
        </p:blipFill>
        <p:spPr bwMode="auto">
          <a:xfrm>
            <a:off x="7124700" y="5619750"/>
            <a:ext cx="198438" cy="296863"/>
          </a:xfrm>
          <a:prstGeom prst="rect">
            <a:avLst/>
          </a:prstGeom>
          <a:noFill/>
          <a:ln w="36720">
            <a:noFill/>
            <a:miter lim="800000"/>
            <a:headEnd/>
            <a:tailEnd/>
          </a:ln>
        </p:spPr>
      </p:pic>
      <p:sp>
        <p:nvSpPr>
          <p:cNvPr id="888" name="TextBox 887"/>
          <p:cNvSpPr txBox="1"/>
          <p:nvPr/>
        </p:nvSpPr>
        <p:spPr>
          <a:xfrm>
            <a:off x="4940300" y="4076700"/>
            <a:ext cx="4117975" cy="1101725"/>
          </a:xfrm>
          <a:prstGeom prst="rect">
            <a:avLst/>
          </a:prstGeom>
          <a:noFill/>
          <a:ln w="36720">
            <a:noFill/>
          </a:ln>
        </p:spPr>
        <p:txBody>
          <a:bodyPr lIns="90000" tIns="45000" rIns="90000" bIns="45000">
            <a:prstTxWarp prst="textNoShape">
              <a:avLst/>
            </a:prstTxWarp>
          </a:bodyPr>
          <a:lstStyle/>
          <a:p>
            <a:pPr marL="215900" indent="-215900">
              <a:buClr>
                <a:srgbClr val="000000"/>
              </a:buClr>
              <a:buSzPct val="45000"/>
              <a:buFont typeface="Wingdings" charset="2"/>
              <a:buChar char=""/>
            </a:pPr>
            <a:r>
              <a:rPr lang="en-US" b="1">
                <a:solidFill>
                  <a:srgbClr val="0D1F63"/>
                </a:solidFill>
                <a:latin typeface="Times New Roman" charset="0"/>
              </a:rPr>
              <a:t>Are there new fundamental particles and forces?</a:t>
            </a:r>
            <a:endParaRPr lang="en-US">
              <a:latin typeface="Calibri" charset="0"/>
            </a:endParaRPr>
          </a:p>
          <a:p>
            <a:pPr marL="215900" indent="-215900">
              <a:buClr>
                <a:srgbClr val="000000"/>
              </a:buClr>
              <a:buSzPct val="45000"/>
              <a:buFont typeface="Wingdings" charset="2"/>
              <a:buChar char=""/>
            </a:pPr>
            <a:r>
              <a:rPr lang="en-US" b="1">
                <a:solidFill>
                  <a:srgbClr val="0D1F63"/>
                </a:solidFill>
                <a:latin typeface="Times New Roman" charset="0"/>
              </a:rPr>
              <a:t>What are the properties of Dark Matter?</a:t>
            </a:r>
            <a:endParaRPr lang="en-US">
              <a:latin typeface="Calibri" charset="0"/>
            </a:endParaRPr>
          </a:p>
        </p:txBody>
      </p:sp>
      <p:sp>
        <p:nvSpPr>
          <p:cNvPr id="889" name="Rounded Rectangle 13"/>
          <p:cNvSpPr/>
          <p:nvPr/>
        </p:nvSpPr>
        <p:spPr>
          <a:xfrm>
            <a:off x="4916488" y="3905250"/>
            <a:ext cx="4135437" cy="2881313"/>
          </a:xfrm>
          <a:prstGeom prst="roundRect">
            <a:avLst>
              <a:gd name="adj" fmla="val 16667"/>
            </a:avLst>
          </a:prstGeom>
          <a:solidFill>
            <a:srgbClr val="ADC5E7">
              <a:alpha val="13000"/>
            </a:srgbClr>
          </a:solidFill>
          <a:ln w="25560">
            <a:solidFill>
              <a:srgbClr val="0D1F63"/>
            </a:solidFill>
            <a:round/>
          </a:ln>
        </p:spPr>
        <p:style>
          <a:lnRef idx="0">
            <a:scrgbClr r="0" g="0" b="0"/>
          </a:lnRef>
          <a:fillRef idx="0">
            <a:scrgbClr r="0" g="0" b="0"/>
          </a:fillRef>
          <a:effectRef idx="0">
            <a:scrgbClr r="0" g="0" b="0"/>
          </a:effectRef>
          <a:fontRef idx="minor"/>
        </p:style>
      </p:sp>
      <p:sp>
        <p:nvSpPr>
          <p:cNvPr id="890" name="TextBox 889"/>
          <p:cNvSpPr txBox="1"/>
          <p:nvPr/>
        </p:nvSpPr>
        <p:spPr>
          <a:xfrm>
            <a:off x="6111875" y="1731963"/>
            <a:ext cx="531813" cy="596900"/>
          </a:xfrm>
          <a:prstGeom prst="rect">
            <a:avLst/>
          </a:prstGeom>
          <a:noFill/>
          <a:ln w="36720">
            <a:noFill/>
          </a:ln>
        </p:spPr>
        <p:txBody>
          <a:bodyPr lIns="90000" tIns="45000" rIns="90000" bIns="45000">
            <a:prstTxWarp prst="textNoShape">
              <a:avLst/>
            </a:prstTxWarp>
          </a:bodyPr>
          <a:lstStyle/>
          <a:p>
            <a:r>
              <a:rPr lang="en-US" sz="4000" b="1">
                <a:solidFill>
                  <a:srgbClr val="0D1F63"/>
                </a:solidFill>
                <a:latin typeface="TeX Gyre Termes Math" charset="0"/>
              </a:rPr>
              <a:t>?</a:t>
            </a:r>
            <a:endParaRPr lang="en-US" sz="4000"/>
          </a:p>
        </p:txBody>
      </p:sp>
      <p:sp>
        <p:nvSpPr>
          <p:cNvPr id="891" name="Rounded Rectangle 9_1"/>
          <p:cNvSpPr/>
          <p:nvPr/>
        </p:nvSpPr>
        <p:spPr>
          <a:xfrm>
            <a:off x="717550" y="98425"/>
            <a:ext cx="7702550" cy="762000"/>
          </a:xfrm>
          <a:prstGeom prst="roundRect">
            <a:avLst>
              <a:gd name="adj" fmla="val 16667"/>
            </a:avLst>
          </a:prstGeom>
          <a:solidFill>
            <a:srgbClr val="ADC5E7">
              <a:alpha val="16000"/>
            </a:srgbClr>
          </a:solidFill>
          <a:ln w="25560">
            <a:solidFill>
              <a:srgbClr val="003D73"/>
            </a:solidFill>
            <a:round/>
          </a:ln>
        </p:spPr>
        <p:style>
          <a:lnRef idx="0">
            <a:scrgbClr r="0" g="0" b="0"/>
          </a:lnRef>
          <a:fillRef idx="0">
            <a:scrgbClr r="0" g="0" b="0"/>
          </a:fillRef>
          <a:effectRef idx="0">
            <a:scrgbClr r="0" g="0" b="0"/>
          </a:effectRef>
          <a:fontRef idx="minor"/>
        </p:style>
        <p:txBody>
          <a:bodyPr lIns="90000" tIns="45000" rIns="90000" bIns="45000" anchor="ctr">
            <a:prstTxWarp prst="textNoShape">
              <a:avLst/>
            </a:prstTxWarp>
          </a:bodyPr>
          <a:lstStyle/>
          <a:p>
            <a:pPr algn="ctr"/>
            <a:r>
              <a:rPr lang="en-US" sz="2600" b="1">
                <a:solidFill>
                  <a:srgbClr val="002060"/>
                </a:solidFill>
                <a:latin typeface="Times New Roman" charset="0"/>
                <a:ea typeface="Noto Sans CJK SC Regular" charset="0"/>
                <a:cs typeface="Noto Sans CJK SC Regular" charset="0"/>
              </a:rPr>
              <a:t>Precision studies of exotic atoms and molecules </a:t>
            </a:r>
          </a:p>
          <a:p>
            <a:pPr algn="ctr"/>
            <a:r>
              <a:rPr lang="en-US" sz="2600" b="1">
                <a:solidFill>
                  <a:srgbClr val="002060"/>
                </a:solidFill>
                <a:latin typeface="Times New Roman" charset="0"/>
                <a:ea typeface="Noto Sans CJK SC Regular" charset="0"/>
                <a:cs typeface="Noto Sans CJK SC Regular" charset="0"/>
              </a:rPr>
              <a:t>for nuclear science	</a:t>
            </a:r>
            <a:endParaRPr lang="en-US" sz="2600" b="1">
              <a:solidFill>
                <a:srgbClr val="0D1F63"/>
              </a:solidFill>
              <a:latin typeface="Times New Roman" charset="0"/>
              <a:cs typeface="Microsoft YaHei" pitchFamily="34" charset="-122"/>
            </a:endParaRPr>
          </a:p>
        </p:txBody>
      </p:sp>
      <p:sp>
        <p:nvSpPr>
          <p:cNvPr id="892" name="Rounded Rectangle 13_0"/>
          <p:cNvSpPr/>
          <p:nvPr/>
        </p:nvSpPr>
        <p:spPr>
          <a:xfrm>
            <a:off x="4900613" y="990600"/>
            <a:ext cx="4137025" cy="2819400"/>
          </a:xfrm>
          <a:prstGeom prst="roundRect">
            <a:avLst>
              <a:gd name="adj" fmla="val 16667"/>
            </a:avLst>
          </a:prstGeom>
          <a:solidFill>
            <a:srgbClr val="ADC5E7">
              <a:alpha val="13000"/>
            </a:srgbClr>
          </a:solidFill>
          <a:ln w="25560">
            <a:solidFill>
              <a:srgbClr val="0D1F63"/>
            </a:solidFill>
            <a:round/>
          </a:ln>
        </p:spPr>
        <p:style>
          <a:lnRef idx="0">
            <a:scrgbClr r="0" g="0" b="0"/>
          </a:lnRef>
          <a:fillRef idx="0">
            <a:scrgbClr r="0" g="0" b="0"/>
          </a:fillRef>
          <a:effectRef idx="0">
            <a:scrgbClr r="0" g="0" b="0"/>
          </a:effectRef>
          <a:fontRef idx="minor"/>
        </p:style>
      </p:sp>
      <p:sp>
        <p:nvSpPr>
          <p:cNvPr id="893" name="Rounded Rectangle 13_1"/>
          <p:cNvSpPr/>
          <p:nvPr/>
        </p:nvSpPr>
        <p:spPr>
          <a:xfrm>
            <a:off x="104775" y="963613"/>
            <a:ext cx="4664075" cy="2835275"/>
          </a:xfrm>
          <a:prstGeom prst="roundRect">
            <a:avLst>
              <a:gd name="adj" fmla="val 16667"/>
            </a:avLst>
          </a:prstGeom>
          <a:solidFill>
            <a:srgbClr val="ADC5E7">
              <a:alpha val="13000"/>
            </a:srgbClr>
          </a:solidFill>
          <a:ln w="25560">
            <a:solidFill>
              <a:srgbClr val="0D1F63"/>
            </a:solidFill>
            <a:round/>
          </a:ln>
        </p:spPr>
        <p:style>
          <a:lnRef idx="0">
            <a:scrgbClr r="0" g="0" b="0"/>
          </a:lnRef>
          <a:fillRef idx="0">
            <a:scrgbClr r="0" g="0" b="0"/>
          </a:fillRef>
          <a:effectRef idx="0">
            <a:scrgbClr r="0" g="0" b="0"/>
          </a:effectRef>
          <a:fontRef idx="minor"/>
        </p:style>
      </p:sp>
      <p:sp>
        <p:nvSpPr>
          <p:cNvPr id="894" name="Rounded Rectangle 13_2"/>
          <p:cNvSpPr/>
          <p:nvPr/>
        </p:nvSpPr>
        <p:spPr>
          <a:xfrm>
            <a:off x="139700" y="3870325"/>
            <a:ext cx="4529138" cy="2903538"/>
          </a:xfrm>
          <a:prstGeom prst="roundRect">
            <a:avLst>
              <a:gd name="adj" fmla="val 16667"/>
            </a:avLst>
          </a:prstGeom>
          <a:solidFill>
            <a:srgbClr val="ADC5E7">
              <a:alpha val="13000"/>
            </a:srgbClr>
          </a:solidFill>
          <a:ln w="25560">
            <a:solidFill>
              <a:srgbClr val="0D1F63"/>
            </a:solidFill>
            <a:round/>
          </a:ln>
        </p:spPr>
        <p:style>
          <a:lnRef idx="0">
            <a:scrgbClr r="0" g="0" b="0"/>
          </a:lnRef>
          <a:fillRef idx="0">
            <a:scrgbClr r="0" g="0" b="0"/>
          </a:fillRef>
          <a:effectRef idx="0">
            <a:scrgbClr r="0" g="0" b="0"/>
          </a:effectRef>
          <a:fontRef idx="minor"/>
        </p:style>
      </p:sp>
      <p:pic>
        <p:nvPicPr>
          <p:cNvPr id="5163" name="Picture 2"/>
          <p:cNvPicPr>
            <a:picLocks noChangeAspect="1"/>
          </p:cNvPicPr>
          <p:nvPr/>
        </p:nvPicPr>
        <p:blipFill>
          <a:blip r:embed="rId9"/>
          <a:srcRect/>
          <a:stretch>
            <a:fillRect/>
          </a:stretch>
        </p:blipFill>
        <p:spPr bwMode="auto">
          <a:xfrm>
            <a:off x="5256213" y="1849438"/>
            <a:ext cx="438150" cy="514350"/>
          </a:xfrm>
          <a:prstGeom prst="rect">
            <a:avLst/>
          </a:prstGeom>
          <a:noFill/>
          <a:ln w="9525">
            <a:noFill/>
            <a:miter lim="800000"/>
            <a:headEnd/>
            <a:tailEnd/>
          </a:ln>
        </p:spPr>
      </p:pic>
      <p:pic>
        <p:nvPicPr>
          <p:cNvPr id="5164" name="Picture 3"/>
          <p:cNvPicPr>
            <a:picLocks noChangeAspect="1"/>
          </p:cNvPicPr>
          <p:nvPr/>
        </p:nvPicPr>
        <p:blipFill>
          <a:blip r:embed="rId10"/>
          <a:srcRect/>
          <a:stretch>
            <a:fillRect/>
          </a:stretch>
        </p:blipFill>
        <p:spPr bwMode="auto">
          <a:xfrm>
            <a:off x="627063" y="1773238"/>
            <a:ext cx="1381125" cy="552450"/>
          </a:xfrm>
          <a:prstGeom prst="rect">
            <a:avLst/>
          </a:prstGeom>
          <a:noFill/>
          <a:ln w="9525">
            <a:noFill/>
            <a:miter lim="800000"/>
            <a:headEnd/>
            <a:tailEnd/>
          </a:ln>
        </p:spPr>
      </p:pic>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srcRect t="2" b="1651"/>
          <a:stretch>
            <a:fillRect/>
          </a:stretch>
        </p:blipFill>
        <p:spPr bwMode="auto">
          <a:xfrm>
            <a:off x="533400" y="1066800"/>
            <a:ext cx="7010400" cy="4805363"/>
          </a:xfrm>
          <a:prstGeom prst="rect">
            <a:avLst/>
          </a:prstGeom>
          <a:noFill/>
          <a:ln w="9525">
            <a:noFill/>
            <a:miter lim="800000"/>
            <a:headEnd/>
            <a:tailEnd/>
          </a:ln>
        </p:spPr>
      </p:pic>
      <p:sp>
        <p:nvSpPr>
          <p:cNvPr id="7171" name="Rectangle 4"/>
          <p:cNvSpPr>
            <a:spLocks noChangeArrowheads="1"/>
          </p:cNvSpPr>
          <p:nvPr/>
        </p:nvSpPr>
        <p:spPr bwMode="auto">
          <a:xfrm>
            <a:off x="4800600" y="6064250"/>
            <a:ext cx="7848600" cy="779463"/>
          </a:xfrm>
          <a:prstGeom prst="rect">
            <a:avLst/>
          </a:prstGeom>
          <a:noFill/>
          <a:ln w="9525">
            <a:noFill/>
            <a:miter lim="800000"/>
            <a:headEnd/>
            <a:tailEnd/>
          </a:ln>
        </p:spPr>
        <p:txBody>
          <a:bodyPr>
            <a:prstTxWarp prst="textNoShape">
              <a:avLst/>
            </a:prstTxWarp>
            <a:spAutoFit/>
          </a:bodyPr>
          <a:lstStyle/>
          <a:p>
            <a:pPr marL="342900" indent="-342900" algn="just" eaLnBrk="1">
              <a:lnSpc>
                <a:spcPct val="93000"/>
              </a:lnSpc>
              <a:buClr>
                <a:srgbClr val="000000"/>
              </a:buClr>
              <a:buSzPct val="100000"/>
              <a:buFont typeface="Wingdings" charset="2"/>
              <a:buChar char=""/>
            </a:pPr>
            <a:r>
              <a:rPr lang="en-US" sz="1200">
                <a:latin typeface="Calibri" charset="0"/>
                <a:ea typeface="Calibri" charset="0"/>
                <a:cs typeface="Arial" charset="0"/>
              </a:rPr>
              <a:t>December 2020: CRIS project started Dec 2020</a:t>
            </a:r>
          </a:p>
          <a:p>
            <a:pPr marL="342900" indent="-342900" algn="just" eaLnBrk="1">
              <a:lnSpc>
                <a:spcPct val="93000"/>
              </a:lnSpc>
              <a:buClr>
                <a:srgbClr val="000000"/>
              </a:buClr>
              <a:buSzPct val="100000"/>
              <a:buFont typeface="Wingdings" charset="2"/>
              <a:buChar char=""/>
            </a:pPr>
            <a:r>
              <a:rPr lang="en-US" sz="1200">
                <a:latin typeface="Calibri" charset="0"/>
                <a:ea typeface="Calibri" charset="0"/>
                <a:cs typeface="Arial" charset="0"/>
              </a:rPr>
              <a:t>May 2021: Beamline Design completed</a:t>
            </a:r>
          </a:p>
          <a:p>
            <a:pPr marL="342900" indent="-342900" algn="just" eaLnBrk="1">
              <a:lnSpc>
                <a:spcPct val="93000"/>
              </a:lnSpc>
              <a:buClr>
                <a:srgbClr val="000000"/>
              </a:buClr>
              <a:buSzPct val="100000"/>
              <a:buFont typeface="Wingdings" charset="2"/>
              <a:buChar char=""/>
            </a:pPr>
            <a:r>
              <a:rPr lang="en-US" sz="1200">
                <a:latin typeface="Calibri" charset="0"/>
                <a:ea typeface="Calibri" charset="0"/>
                <a:cs typeface="Arial" charset="0"/>
              </a:rPr>
              <a:t>June-August 2021: Experimental parts purchased</a:t>
            </a:r>
          </a:p>
          <a:p>
            <a:pPr marL="342900" indent="-342900" algn="just" eaLnBrk="1">
              <a:lnSpc>
                <a:spcPct val="93000"/>
              </a:lnSpc>
              <a:buClr>
                <a:srgbClr val="000000"/>
              </a:buClr>
              <a:buSzPct val="100000"/>
              <a:buFont typeface="Courier New" charset="0"/>
              <a:buChar char="o"/>
            </a:pPr>
            <a:r>
              <a:rPr lang="en-US" sz="1200">
                <a:latin typeface="Calibri" charset="0"/>
                <a:ea typeface="Calibri" charset="0"/>
                <a:cs typeface="Arial" charset="0"/>
              </a:rPr>
              <a:t>Installation at FRIB expected in March 2022</a:t>
            </a:r>
          </a:p>
        </p:txBody>
      </p:sp>
      <p:sp>
        <p:nvSpPr>
          <p:cNvPr id="7172" name="Rectangle 1"/>
          <p:cNvSpPr>
            <a:spLocks noChangeArrowheads="1"/>
          </p:cNvSpPr>
          <p:nvPr/>
        </p:nvSpPr>
        <p:spPr bwMode="auto">
          <a:xfrm>
            <a:off x="5410200" y="696913"/>
            <a:ext cx="3589338" cy="369887"/>
          </a:xfrm>
          <a:prstGeom prst="rect">
            <a:avLst/>
          </a:prstGeom>
          <a:noFill/>
          <a:ln w="9525">
            <a:noFill/>
            <a:miter lim="800000"/>
            <a:headEnd/>
            <a:tailEnd/>
          </a:ln>
        </p:spPr>
        <p:txBody>
          <a:bodyPr wrap="none">
            <a:prstTxWarp prst="textNoShape">
              <a:avLst/>
            </a:prstTxWarp>
            <a:spAutoFit/>
          </a:bodyPr>
          <a:lstStyle/>
          <a:p>
            <a:r>
              <a:rPr lang="en-US" b="1">
                <a:solidFill>
                  <a:srgbClr val="000000"/>
                </a:solidFill>
                <a:latin typeface="Times New Roman" charset="0"/>
                <a:ea typeface="Arial" charset="0"/>
                <a:cs typeface="Arial" charset="0"/>
              </a:rPr>
              <a:t>-&gt; Supported by Bates@LNS-MIT</a:t>
            </a:r>
            <a:endParaRPr lang="en-US"/>
          </a:p>
        </p:txBody>
      </p:sp>
      <p:sp>
        <p:nvSpPr>
          <p:cNvPr id="5" name="Rounded Rectangle 9_1"/>
          <p:cNvSpPr/>
          <p:nvPr/>
        </p:nvSpPr>
        <p:spPr>
          <a:xfrm>
            <a:off x="1143000" y="76200"/>
            <a:ext cx="6846888" cy="558800"/>
          </a:xfrm>
          <a:prstGeom prst="roundRect">
            <a:avLst>
              <a:gd name="adj" fmla="val 16667"/>
            </a:avLst>
          </a:prstGeom>
          <a:solidFill>
            <a:srgbClr val="ADC5E7">
              <a:alpha val="16000"/>
            </a:srgbClr>
          </a:solidFill>
          <a:ln w="25560">
            <a:solidFill>
              <a:srgbClr val="003D73"/>
            </a:solidFill>
            <a:round/>
          </a:ln>
        </p:spPr>
        <p:style>
          <a:lnRef idx="0">
            <a:scrgbClr r="0" g="0" b="0"/>
          </a:lnRef>
          <a:fillRef idx="0">
            <a:scrgbClr r="0" g="0" b="0"/>
          </a:fillRef>
          <a:effectRef idx="0">
            <a:scrgbClr r="0" g="0" b="0"/>
          </a:effectRef>
          <a:fontRef idx="minor"/>
        </p:style>
        <p:txBody>
          <a:bodyPr lIns="90000" tIns="45000" rIns="90000" bIns="45000" anchor="ctr">
            <a:prstTxWarp prst="textNoShape">
              <a:avLst/>
            </a:prstTxWarp>
          </a:bodyPr>
          <a:lstStyle/>
          <a:p>
            <a:pPr algn="ctr" eaLnBrk="1">
              <a:lnSpc>
                <a:spcPct val="93000"/>
              </a:lnSpc>
              <a:buClr>
                <a:srgbClr val="000000"/>
              </a:buClr>
              <a:buSzPct val="100000"/>
            </a:pPr>
            <a:r>
              <a:rPr lang="en-US" sz="2800" b="1">
                <a:solidFill>
                  <a:srgbClr val="002060"/>
                </a:solidFill>
                <a:latin typeface="Times New Roman" charset="0"/>
                <a:ea typeface="Calibri" charset="0"/>
                <a:cs typeface="Arial" charset="0"/>
              </a:rPr>
              <a:t>Development of a new beamline at FRIB</a:t>
            </a:r>
            <a:endParaRPr lang="en-US" sz="2800">
              <a:solidFill>
                <a:srgbClr val="002060"/>
              </a:solidFill>
              <a:cs typeface="Microsoft YaHei" pitchFamily="34"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Efforts Mike Williams is Leading</a:t>
            </a:r>
          </a:p>
        </p:txBody>
      </p:sp>
      <p:pic>
        <p:nvPicPr>
          <p:cNvPr id="4" name="Content Placeholder 3" descr="ForBob.pdf"/>
          <p:cNvPicPr>
            <a:picLocks noGrp="1" noChangeAspect="1"/>
          </p:cNvPicPr>
          <p:nvPr>
            <p:ph idx="1"/>
          </p:nvPr>
        </p:nvPicPr>
        <mc:AlternateContent xmlns:mc="http://schemas.openxmlformats.org/markup-compatibility/2006">
          <mc:Choice xmlns:ma="http://schemas.microsoft.com/office/mac/drawingml/2008/main" xmlns:mv="urn:schemas-microsoft-com:mac:vml" xmlns="" Requires="ma">
            <p:blipFill>
              <a:blip r:embed="rId2"/>
              <a:srcRect l="-18187" r="-18187"/>
              <a:stretch>
                <a:fillRect/>
              </a:stretch>
            </p:blipFill>
          </mc:Choice>
          <mc:Fallback>
            <p:blipFill>
              <a:blip r:embed="rId3"/>
              <a:srcRect l="-18187" r="-18187"/>
              <a:stretch>
                <a:fillRect/>
              </a:stretch>
            </p:blipFill>
          </mc:Fallback>
        </mc:AlternateContent>
        <p:spPr>
          <a:xfrm>
            <a:off x="457179" y="1524000"/>
            <a:ext cx="8932693" cy="499535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5762"/>
          </a:xfrm>
        </p:spPr>
        <p:txBody>
          <a:bodyPr/>
          <a:lstStyle/>
          <a:p>
            <a:endParaRPr lang="en-US" sz="2400" dirty="0"/>
          </a:p>
        </p:txBody>
      </p:sp>
      <p:sp>
        <p:nvSpPr>
          <p:cNvPr id="3" name="Content Placeholder 2"/>
          <p:cNvSpPr>
            <a:spLocks noGrp="1"/>
          </p:cNvSpPr>
          <p:nvPr>
            <p:ph idx="1"/>
          </p:nvPr>
        </p:nvSpPr>
        <p:spPr>
          <a:xfrm>
            <a:off x="457200" y="914400"/>
            <a:ext cx="8229600" cy="5211763"/>
          </a:xfrm>
        </p:spPr>
        <p:txBody>
          <a:bodyPr/>
          <a:lstStyle/>
          <a:p>
            <a:r>
              <a:rPr lang="en-US" dirty="0"/>
              <a:t>The Bates Linear Electron Accelerator was a focus of the research done by the </a:t>
            </a:r>
            <a:r>
              <a:rPr lang="en-US" dirty="0" err="1"/>
              <a:t>Hadronic</a:t>
            </a:r>
            <a:r>
              <a:rPr lang="en-US" dirty="0"/>
              <a:t> Physics Group for many years.  It remains an important part of our research capabilities.  Although the accelerator is no longer operated as a user facility, its unique space, equipment, and especially technical staff are major contributors to our research.  I will now review some of the history and personnel at Bates.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Study of Short-Range Correlations in Nuclei</a:t>
            </a:r>
          </a:p>
        </p:txBody>
      </p:sp>
      <p:sp>
        <p:nvSpPr>
          <p:cNvPr id="3" name="Content Placeholder 2"/>
          <p:cNvSpPr>
            <a:spLocks noGrp="1"/>
          </p:cNvSpPr>
          <p:nvPr>
            <p:ph idx="1"/>
          </p:nvPr>
        </p:nvSpPr>
        <p:spPr/>
        <p:txBody>
          <a:bodyPr/>
          <a:lstStyle/>
          <a:p>
            <a:endParaRPr lang="en-US" dirty="0"/>
          </a:p>
          <a:p>
            <a:r>
              <a:rPr lang="en-US" dirty="0"/>
              <a:t>This has long been a significant interest of June Matthews.</a:t>
            </a:r>
          </a:p>
          <a:p>
            <a:r>
              <a:rPr lang="en-US" dirty="0"/>
              <a:t>Or Hen has recently been leading very impressive studies of such correlations and he will tell you </a:t>
            </a:r>
            <a:r>
              <a:rPr lang="en-US"/>
              <a:t>about them </a:t>
            </a:r>
            <a:r>
              <a:rPr lang="en-US" dirty="0"/>
              <a:t>in his talk </a:t>
            </a:r>
            <a:r>
              <a:rPr lang="en-US"/>
              <a:t>later today.</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Pion</a:t>
            </a:r>
            <a:r>
              <a:rPr lang="en-US" dirty="0"/>
              <a:t>-Nucleus Interactions</a:t>
            </a:r>
          </a:p>
        </p:txBody>
      </p:sp>
      <p:sp>
        <p:nvSpPr>
          <p:cNvPr id="3" name="Content Placeholder 2"/>
          <p:cNvSpPr>
            <a:spLocks noGrp="1"/>
          </p:cNvSpPr>
          <p:nvPr>
            <p:ph idx="1"/>
          </p:nvPr>
        </p:nvSpPr>
        <p:spPr/>
        <p:txBody>
          <a:bodyPr/>
          <a:lstStyle/>
          <a:p>
            <a:r>
              <a:rPr lang="en-US" dirty="0"/>
              <a:t>Much of the work on the so-called Meson Factories (LAMPF, PSI, TRIUMF) involved using </a:t>
            </a:r>
            <a:r>
              <a:rPr lang="en-US" dirty="0" err="1"/>
              <a:t>pions</a:t>
            </a:r>
            <a:r>
              <a:rPr lang="en-US" dirty="0"/>
              <a:t> produced by the high-intensity proton beams to study </a:t>
            </a:r>
            <a:r>
              <a:rPr lang="en-US" dirty="0" err="1"/>
              <a:t>pion</a:t>
            </a:r>
            <a:r>
              <a:rPr lang="en-US" dirty="0"/>
              <a:t>-nucleus interactions.  Our efforts were largely concentrated on studying the absorption of </a:t>
            </a:r>
            <a:r>
              <a:rPr lang="en-US" dirty="0" err="1"/>
              <a:t>pions</a:t>
            </a:r>
            <a:r>
              <a:rPr lang="en-US" dirty="0"/>
              <a:t> on nuclei. The main finding was that such absorption occurs primarily on </a:t>
            </a:r>
            <a:r>
              <a:rPr lang="en-US" dirty="0" err="1"/>
              <a:t>n-p</a:t>
            </a:r>
            <a:r>
              <a:rPr lang="en-US" dirty="0"/>
              <a:t> pairs.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title"/>
          </p:nvPr>
        </p:nvSpPr>
        <p:spPr>
          <a:xfrm>
            <a:off x="685800" y="228600"/>
            <a:ext cx="7772400" cy="1143000"/>
          </a:xfrm>
        </p:spPr>
        <p:txBody>
          <a:bodyPr/>
          <a:lstStyle/>
          <a:p>
            <a:r>
              <a:rPr lang="en-US" sz="3600">
                <a:ea typeface="ＭＳ Ｐゴシック" charset="-128"/>
                <a:cs typeface="ＭＳ Ｐゴシック" charset="-128"/>
              </a:rPr>
              <a:t>Search for Neutron EDM</a:t>
            </a:r>
          </a:p>
        </p:txBody>
      </p:sp>
      <p:sp>
        <p:nvSpPr>
          <p:cNvPr id="16387" name="Content Placeholder 7"/>
          <p:cNvSpPr>
            <a:spLocks noGrp="1"/>
          </p:cNvSpPr>
          <p:nvPr>
            <p:ph idx="1"/>
          </p:nvPr>
        </p:nvSpPr>
        <p:spPr>
          <a:xfrm>
            <a:off x="685800" y="1447800"/>
            <a:ext cx="7772400" cy="4648200"/>
          </a:xfrm>
        </p:spPr>
        <p:txBody>
          <a:bodyPr/>
          <a:lstStyle/>
          <a:p>
            <a:r>
              <a:rPr lang="en-US" sz="2000">
                <a:ea typeface="ＭＳ Ｐゴシック" charset="-128"/>
                <a:cs typeface="ＭＳ Ｐゴシック" charset="-128"/>
              </a:rPr>
              <a:t>A non-zero value of the neutron electric dipole moment would indicate a violation of fundamental symmetries (T-violation) and would be a critical test of the Standard Model.</a:t>
            </a:r>
          </a:p>
          <a:p>
            <a:r>
              <a:rPr lang="en-US" sz="2000">
                <a:ea typeface="ＭＳ Ｐゴシック" charset="-128"/>
                <a:cs typeface="ＭＳ Ｐゴシック" charset="-128"/>
              </a:rPr>
              <a:t>The Standard Model prediction for the neutron EDM is               ~ 10</a:t>
            </a:r>
            <a:r>
              <a:rPr lang="en-US" sz="2000" baseline="30000">
                <a:ea typeface="ＭＳ Ｐゴシック" charset="-128"/>
                <a:cs typeface="ＭＳ Ｐゴシック" charset="-128"/>
              </a:rPr>
              <a:t>-31</a:t>
            </a:r>
            <a:r>
              <a:rPr lang="en-US" sz="2000">
                <a:ea typeface="ＭＳ Ｐゴシック" charset="-128"/>
                <a:cs typeface="ＭＳ Ｐゴシック" charset="-128"/>
              </a:rPr>
              <a:t> e-cm.  Extensions to the SM imply a value of nEDM several orders of magnitude larger.</a:t>
            </a:r>
          </a:p>
          <a:p>
            <a:r>
              <a:rPr lang="en-US" sz="2000">
                <a:ea typeface="ＭＳ Ｐゴシック" charset="-128"/>
                <a:cs typeface="ＭＳ Ｐゴシック" charset="-128"/>
              </a:rPr>
              <a:t>For some years the most stringent upper limit for nEDM was     3 X 10</a:t>
            </a:r>
            <a:r>
              <a:rPr lang="en-US" sz="2000" baseline="30000">
                <a:ea typeface="ＭＳ Ｐゴシック" charset="-128"/>
                <a:cs typeface="ＭＳ Ｐゴシック" charset="-128"/>
              </a:rPr>
              <a:t>-26</a:t>
            </a:r>
            <a:r>
              <a:rPr lang="en-US" sz="2000">
                <a:ea typeface="ＭＳ Ｐゴシック" charset="-128"/>
                <a:cs typeface="ＭＳ Ｐゴシック" charset="-128"/>
              </a:rPr>
              <a:t> e-cm, which came from a reactor experiment at ILL (Grenoble).</a:t>
            </a:r>
          </a:p>
          <a:p>
            <a:r>
              <a:rPr lang="en-US" sz="2000">
                <a:ea typeface="ＭＳ Ｐゴシック" charset="-128"/>
                <a:cs typeface="ＭＳ Ｐゴシック" charset="-128"/>
              </a:rPr>
              <a:t>There are several efforts underway around the world to improve the upper limit (or make a discovery).  The Paul Scherrer Institute recently reported an upper limit of 1.8 X 10</a:t>
            </a:r>
            <a:r>
              <a:rPr lang="en-US" sz="2000" baseline="30000">
                <a:ea typeface="ＭＳ Ｐゴシック" charset="-128"/>
                <a:cs typeface="ＭＳ Ｐゴシック" charset="-128"/>
              </a:rPr>
              <a:t>-26</a:t>
            </a:r>
            <a:r>
              <a:rPr lang="en-US" sz="2000">
                <a:ea typeface="ＭＳ Ｐゴシック" charset="-128"/>
                <a:cs typeface="ＭＳ Ｐゴシック" charset="-128"/>
              </a:rPr>
              <a:t> e-cm.  This is of course only slightly better than the previous upper limit.</a:t>
            </a:r>
          </a:p>
          <a:p>
            <a:endParaRPr lang="en-US" sz="2000">
              <a:ea typeface="ＭＳ Ｐゴシック" charset="-128"/>
              <a:cs typeface="ＭＳ Ｐゴシック" charset="-128"/>
            </a:endParaRPr>
          </a:p>
          <a:p>
            <a:endParaRPr lang="en-US">
              <a:ea typeface="ＭＳ Ｐゴシック" charset="-128"/>
              <a:cs typeface="ＭＳ Ｐゴシック" charset="-128"/>
            </a:endParaRPr>
          </a:p>
        </p:txBody>
      </p:sp>
      <p:sp>
        <p:nvSpPr>
          <p:cNvPr id="16388" name="Slide Number Placeholder 2"/>
          <p:cNvSpPr>
            <a:spLocks noGrp="1"/>
          </p:cNvSpPr>
          <p:nvPr>
            <p:ph type="sldNum" sz="quarter" idx="12"/>
          </p:nvPr>
        </p:nvSpPr>
        <p:spPr>
          <a:noFill/>
        </p:spPr>
        <p:txBody>
          <a:bodyPr/>
          <a:lstStyle/>
          <a:p>
            <a:fld id="{49125558-BFC7-4E4B-965B-830D62C61505}" type="slidenum">
              <a:rPr lang="en-US" smtClean="0">
                <a:latin typeface="Times New Roman" charset="0"/>
                <a:ea typeface="ＭＳ Ｐゴシック" charset="-128"/>
                <a:cs typeface="ＭＳ Ｐゴシック" charset="-128"/>
              </a:rPr>
              <a:pPr/>
              <a:t>52</a:t>
            </a:fld>
            <a:endParaRPr lang="en-US">
              <a:latin typeface="Times New Roman" charset="0"/>
              <a:ea typeface="ＭＳ Ｐゴシック" charset="-128"/>
              <a:cs typeface="ＭＳ Ｐゴシック"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5"/>
          <p:cNvSpPr>
            <a:spLocks noGrp="1"/>
          </p:cNvSpPr>
          <p:nvPr>
            <p:ph type="body" idx="1"/>
          </p:nvPr>
        </p:nvSpPr>
        <p:spPr>
          <a:xfrm>
            <a:off x="685800" y="457200"/>
            <a:ext cx="7772400" cy="5638800"/>
          </a:xfrm>
        </p:spPr>
        <p:txBody>
          <a:bodyPr/>
          <a:lstStyle/>
          <a:p>
            <a:pPr>
              <a:buFontTx/>
              <a:buNone/>
            </a:pPr>
            <a:r>
              <a:rPr lang="en-US" sz="2800">
                <a:ea typeface="ＭＳ Ｐゴシック" charset="-128"/>
                <a:cs typeface="ＭＳ Ｐゴシック" charset="-128"/>
              </a:rPr>
              <a:t>        On the next slide the measured 90% confidence level upper limits for nEDM are shown as a function of time, including the recent PSI result (in red).  Also shown are expectations for a non-zero value from different extensions to the Standard Model.</a:t>
            </a:r>
          </a:p>
          <a:p>
            <a:pPr>
              <a:buFontTx/>
              <a:buNone/>
            </a:pPr>
            <a:endParaRPr lang="en-US" sz="2000">
              <a:ea typeface="ＭＳ Ｐゴシック" charset="-128"/>
              <a:cs typeface="ＭＳ Ｐゴシック" charset="-128"/>
            </a:endParaRPr>
          </a:p>
          <a:p>
            <a:pPr>
              <a:buFontTx/>
              <a:buNone/>
            </a:pPr>
            <a:endParaRPr lang="en-US" sz="2000">
              <a:ea typeface="ＭＳ Ｐゴシック" charset="-128"/>
              <a:cs typeface="ＭＳ Ｐゴシック" charset="-128"/>
            </a:endParaRPr>
          </a:p>
        </p:txBody>
      </p:sp>
      <p:sp>
        <p:nvSpPr>
          <p:cNvPr id="17411" name="Slide Number Placeholder 4"/>
          <p:cNvSpPr>
            <a:spLocks noGrp="1"/>
          </p:cNvSpPr>
          <p:nvPr>
            <p:ph type="sldNum" sz="quarter" idx="10"/>
          </p:nvPr>
        </p:nvSpPr>
        <p:spPr>
          <a:noFill/>
        </p:spPr>
        <p:txBody>
          <a:bodyPr/>
          <a:lstStyle/>
          <a:p>
            <a:fld id="{147C7C6E-D7CD-9E40-B387-229AE5F252F4}" type="slidenum">
              <a:rPr lang="en-US" smtClean="0">
                <a:latin typeface="Times New Roman" charset="0"/>
                <a:ea typeface="ＭＳ Ｐゴシック" charset="-128"/>
                <a:cs typeface="ＭＳ Ｐゴシック" charset="-128"/>
              </a:rPr>
              <a:pPr/>
              <a:t>53</a:t>
            </a:fld>
            <a:endParaRPr lang="en-US">
              <a:latin typeface="Times New Roman" charset="0"/>
              <a:ea typeface="ＭＳ Ｐゴシック" charset="-128"/>
              <a:cs typeface="ＭＳ Ｐゴシック" charset="-128"/>
            </a:endParaRPr>
          </a:p>
        </p:txBody>
      </p:sp>
      <p:sp>
        <p:nvSpPr>
          <p:cNvPr id="4" name="Date Placeholder 3"/>
          <p:cNvSpPr>
            <a:spLocks noGrp="1"/>
          </p:cNvSpPr>
          <p:nvPr>
            <p:ph type="dt" sz="quarter" idx="4294967295"/>
          </p:nvPr>
        </p:nvSpPr>
        <p:spPr>
          <a:xfrm>
            <a:off x="0" y="6248400"/>
            <a:ext cx="1905000" cy="457200"/>
          </a:xfrm>
        </p:spPr>
        <p:txBody>
          <a:bodyPr/>
          <a:lstStyle/>
          <a:p>
            <a:pPr>
              <a:defRPr/>
            </a:pPr>
            <a:r>
              <a:rPr lang="en-US"/>
              <a:t>June 10, 2013</a:t>
            </a:r>
            <a:endParaRPr lang="en-US"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2AB30F0E-79F9-B346-A600-FE6158DA556F}" type="slidenum">
              <a:rPr lang="en-US" smtClean="0">
                <a:latin typeface="Times New Roman" charset="0"/>
                <a:ea typeface="ＭＳ Ｐゴシック" charset="-128"/>
                <a:cs typeface="ＭＳ Ｐゴシック" charset="-128"/>
              </a:rPr>
              <a:pPr/>
              <a:t>54</a:t>
            </a:fld>
            <a:endParaRPr lang="en-US">
              <a:latin typeface="Times New Roman" charset="0"/>
              <a:ea typeface="ＭＳ Ｐゴシック" charset="-128"/>
              <a:cs typeface="ＭＳ Ｐゴシック" charset="-128"/>
            </a:endParaRPr>
          </a:p>
        </p:txBody>
      </p:sp>
      <p:pic>
        <p:nvPicPr>
          <p:cNvPr id="18435" name="Picture 3" descr="4_1"/>
          <p:cNvPicPr>
            <a:picLocks noChangeAspect="1" noChangeArrowheads="1"/>
          </p:cNvPicPr>
          <p:nvPr/>
        </p:nvPicPr>
        <p:blipFill>
          <a:blip r:embed="rId2"/>
          <a:srcRect/>
          <a:stretch>
            <a:fillRect/>
          </a:stretch>
        </p:blipFill>
        <p:spPr bwMode="auto">
          <a:xfrm>
            <a:off x="1295400" y="609600"/>
            <a:ext cx="7010400" cy="6248400"/>
          </a:xfrm>
          <a:prstGeom prst="rect">
            <a:avLst/>
          </a:prstGeom>
          <a:noFill/>
          <a:ln w="28575">
            <a:solidFill>
              <a:srgbClr val="FFFFFF"/>
            </a:solidFill>
            <a:miter lim="800000"/>
            <a:headEnd/>
            <a:tailEnd/>
          </a:ln>
        </p:spPr>
      </p:pic>
      <p:sp>
        <p:nvSpPr>
          <p:cNvPr id="18436" name="Text Box 4"/>
          <p:cNvSpPr txBox="1">
            <a:spLocks noChangeArrowheads="1"/>
          </p:cNvSpPr>
          <p:nvPr/>
        </p:nvSpPr>
        <p:spPr bwMode="auto">
          <a:xfrm>
            <a:off x="2066925" y="6019800"/>
            <a:ext cx="1276350" cy="641350"/>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r>
              <a:rPr lang="en-US">
                <a:solidFill>
                  <a:srgbClr val="000000"/>
                </a:solidFill>
                <a:latin typeface="Comic Sans MS" charset="0"/>
              </a:rPr>
              <a:t>       </a:t>
            </a:r>
          </a:p>
        </p:txBody>
      </p:sp>
      <p:sp>
        <p:nvSpPr>
          <p:cNvPr id="18437" name="Text Box 5"/>
          <p:cNvSpPr txBox="1">
            <a:spLocks noChangeArrowheads="1"/>
          </p:cNvSpPr>
          <p:nvPr/>
        </p:nvSpPr>
        <p:spPr bwMode="auto">
          <a:xfrm>
            <a:off x="4267200" y="4419600"/>
            <a:ext cx="2232025" cy="915988"/>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endParaRPr lang="en-US">
              <a:solidFill>
                <a:srgbClr val="000000"/>
              </a:solidFill>
              <a:latin typeface="Comic Sans MS" charset="0"/>
            </a:endParaRPr>
          </a:p>
          <a:p>
            <a:r>
              <a:rPr lang="en-US">
                <a:solidFill>
                  <a:srgbClr val="000000"/>
                </a:solidFill>
                <a:latin typeface="Comic Sans MS" charset="0"/>
              </a:rPr>
              <a:t>                              </a:t>
            </a:r>
          </a:p>
        </p:txBody>
      </p:sp>
      <p:sp>
        <p:nvSpPr>
          <p:cNvPr id="18438" name="Text Box 6"/>
          <p:cNvSpPr txBox="1">
            <a:spLocks noChangeArrowheads="1"/>
          </p:cNvSpPr>
          <p:nvPr/>
        </p:nvSpPr>
        <p:spPr bwMode="auto">
          <a:xfrm>
            <a:off x="3581400" y="6216650"/>
            <a:ext cx="1685925" cy="641350"/>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r>
              <a:rPr lang="en-US">
                <a:solidFill>
                  <a:srgbClr val="000000"/>
                </a:solidFill>
                <a:latin typeface="Comic Sans MS" charset="0"/>
              </a:rPr>
              <a:t>                      </a:t>
            </a:r>
          </a:p>
        </p:txBody>
      </p:sp>
      <p:sp>
        <p:nvSpPr>
          <p:cNvPr id="18439" name="Text Box 7"/>
          <p:cNvSpPr txBox="1">
            <a:spLocks noChangeArrowheads="1"/>
          </p:cNvSpPr>
          <p:nvPr/>
        </p:nvSpPr>
        <p:spPr bwMode="auto">
          <a:xfrm>
            <a:off x="3276600" y="4800600"/>
            <a:ext cx="866775" cy="915988"/>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r>
              <a:rPr lang="en-US">
                <a:solidFill>
                  <a:srgbClr val="000000"/>
                </a:solidFill>
                <a:latin typeface="Comic Sans MS" charset="0"/>
              </a:rPr>
              <a:t>       </a:t>
            </a:r>
          </a:p>
          <a:p>
            <a:endParaRPr lang="en-US">
              <a:solidFill>
                <a:srgbClr val="000000"/>
              </a:solidFill>
              <a:latin typeface="Comic Sans MS" charset="0"/>
            </a:endParaRPr>
          </a:p>
        </p:txBody>
      </p:sp>
      <p:sp>
        <p:nvSpPr>
          <p:cNvPr id="18440" name="Text Box 8"/>
          <p:cNvSpPr txBox="1">
            <a:spLocks noChangeArrowheads="1"/>
          </p:cNvSpPr>
          <p:nvPr/>
        </p:nvSpPr>
        <p:spPr bwMode="auto">
          <a:xfrm rot="-2939558">
            <a:off x="6041231" y="3636169"/>
            <a:ext cx="458788" cy="501650"/>
          </a:xfrm>
          <a:prstGeom prst="rect">
            <a:avLst/>
          </a:prstGeom>
          <a:solidFill>
            <a:srgbClr val="FFFFFF"/>
          </a:solidFill>
          <a:ln w="9525">
            <a:noFill/>
            <a:miter lim="800000"/>
            <a:headEnd/>
            <a:tailEnd/>
          </a:ln>
        </p:spPr>
        <p:txBody>
          <a:bodyPr vert="eaVert" wrap="none">
            <a:prstTxWarp prst="textNoShape">
              <a:avLst/>
            </a:prstTxWarp>
            <a:spAutoFit/>
          </a:bodyPr>
          <a:lstStyle/>
          <a:p>
            <a:r>
              <a:rPr lang="en-US">
                <a:solidFill>
                  <a:srgbClr val="000000"/>
                </a:solidFill>
                <a:latin typeface="Comic Sans MS" charset="0"/>
              </a:rPr>
              <a:t>      </a:t>
            </a:r>
          </a:p>
        </p:txBody>
      </p:sp>
      <p:sp>
        <p:nvSpPr>
          <p:cNvPr id="18441" name="Text Box 9"/>
          <p:cNvSpPr txBox="1">
            <a:spLocks noChangeArrowheads="1"/>
          </p:cNvSpPr>
          <p:nvPr/>
        </p:nvSpPr>
        <p:spPr bwMode="auto">
          <a:xfrm>
            <a:off x="3429000" y="3886200"/>
            <a:ext cx="2232025" cy="915988"/>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endParaRPr lang="en-US">
              <a:solidFill>
                <a:srgbClr val="000000"/>
              </a:solidFill>
              <a:latin typeface="Comic Sans MS" charset="0"/>
            </a:endParaRPr>
          </a:p>
          <a:p>
            <a:r>
              <a:rPr lang="en-US">
                <a:solidFill>
                  <a:srgbClr val="000000"/>
                </a:solidFill>
                <a:latin typeface="Comic Sans MS" charset="0"/>
              </a:rPr>
              <a:t>                              </a:t>
            </a:r>
          </a:p>
        </p:txBody>
      </p:sp>
      <p:sp>
        <p:nvSpPr>
          <p:cNvPr id="18442" name="Text Box 10"/>
          <p:cNvSpPr txBox="1">
            <a:spLocks noChangeArrowheads="1"/>
          </p:cNvSpPr>
          <p:nvPr/>
        </p:nvSpPr>
        <p:spPr bwMode="auto">
          <a:xfrm rot="-3242882">
            <a:off x="5507831" y="3864769"/>
            <a:ext cx="458788" cy="501650"/>
          </a:xfrm>
          <a:prstGeom prst="rect">
            <a:avLst/>
          </a:prstGeom>
          <a:solidFill>
            <a:srgbClr val="FFFFFF"/>
          </a:solidFill>
          <a:ln w="9525">
            <a:noFill/>
            <a:miter lim="800000"/>
            <a:headEnd/>
            <a:tailEnd/>
          </a:ln>
        </p:spPr>
        <p:txBody>
          <a:bodyPr vert="eaVert" wrap="none">
            <a:prstTxWarp prst="textNoShape">
              <a:avLst/>
            </a:prstTxWarp>
            <a:spAutoFit/>
          </a:bodyPr>
          <a:lstStyle/>
          <a:p>
            <a:r>
              <a:rPr lang="en-US">
                <a:solidFill>
                  <a:srgbClr val="000000"/>
                </a:solidFill>
                <a:latin typeface="Comic Sans MS" charset="0"/>
              </a:rPr>
              <a:t>      </a:t>
            </a:r>
          </a:p>
        </p:txBody>
      </p:sp>
      <p:sp>
        <p:nvSpPr>
          <p:cNvPr id="18443" name="Text Box 11"/>
          <p:cNvSpPr txBox="1">
            <a:spLocks noChangeArrowheads="1"/>
          </p:cNvSpPr>
          <p:nvPr/>
        </p:nvSpPr>
        <p:spPr bwMode="auto">
          <a:xfrm>
            <a:off x="4114800" y="1371600"/>
            <a:ext cx="2232025" cy="915988"/>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a:p>
            <a:endParaRPr lang="en-US">
              <a:solidFill>
                <a:srgbClr val="000000"/>
              </a:solidFill>
              <a:latin typeface="Comic Sans MS" charset="0"/>
            </a:endParaRPr>
          </a:p>
          <a:p>
            <a:r>
              <a:rPr lang="en-US">
                <a:solidFill>
                  <a:srgbClr val="000000"/>
                </a:solidFill>
                <a:latin typeface="Comic Sans MS" charset="0"/>
              </a:rPr>
              <a:t>                              </a:t>
            </a:r>
          </a:p>
        </p:txBody>
      </p:sp>
      <p:sp>
        <p:nvSpPr>
          <p:cNvPr id="18444" name="Oval 12"/>
          <p:cNvSpPr>
            <a:spLocks noChangeAspect="1" noChangeArrowheads="1"/>
          </p:cNvSpPr>
          <p:nvPr/>
        </p:nvSpPr>
        <p:spPr bwMode="auto">
          <a:xfrm>
            <a:off x="6477000" y="3733800"/>
            <a:ext cx="92075" cy="92075"/>
          </a:xfrm>
          <a:prstGeom prst="ellipse">
            <a:avLst/>
          </a:prstGeom>
          <a:solidFill>
            <a:srgbClr val="000000"/>
          </a:solidFill>
          <a:ln w="9525">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18445" name="Text Box 13"/>
          <p:cNvSpPr txBox="1">
            <a:spLocks noChangeArrowheads="1"/>
          </p:cNvSpPr>
          <p:nvPr/>
        </p:nvSpPr>
        <p:spPr bwMode="auto">
          <a:xfrm rot="-3242882">
            <a:off x="5507037" y="2646363"/>
            <a:ext cx="733425" cy="774700"/>
          </a:xfrm>
          <a:prstGeom prst="rect">
            <a:avLst/>
          </a:prstGeom>
          <a:solidFill>
            <a:srgbClr val="FFFFFF"/>
          </a:solidFill>
          <a:ln w="9525">
            <a:noFill/>
            <a:miter lim="800000"/>
            <a:headEnd/>
            <a:tailEnd/>
          </a:ln>
        </p:spPr>
        <p:txBody>
          <a:bodyPr vert="eaVert" wrap="none">
            <a:prstTxWarp prst="textNoShape">
              <a:avLst/>
            </a:prstTxWarp>
            <a:spAutoFit/>
          </a:bodyPr>
          <a:lstStyle/>
          <a:p>
            <a:r>
              <a:rPr lang="en-US">
                <a:solidFill>
                  <a:srgbClr val="000000"/>
                </a:solidFill>
                <a:latin typeface="Comic Sans MS" charset="0"/>
              </a:rPr>
              <a:t>          </a:t>
            </a:r>
          </a:p>
          <a:p>
            <a:endParaRPr lang="en-US">
              <a:solidFill>
                <a:srgbClr val="000000"/>
              </a:solidFill>
              <a:latin typeface="Comic Sans MS" charset="0"/>
            </a:endParaRPr>
          </a:p>
        </p:txBody>
      </p:sp>
      <p:sp>
        <p:nvSpPr>
          <p:cNvPr id="18446" name="Text Box 14"/>
          <p:cNvSpPr txBox="1">
            <a:spLocks noChangeArrowheads="1"/>
          </p:cNvSpPr>
          <p:nvPr/>
        </p:nvSpPr>
        <p:spPr bwMode="auto">
          <a:xfrm rot="-3242882">
            <a:off x="5354637" y="2722563"/>
            <a:ext cx="733425" cy="774700"/>
          </a:xfrm>
          <a:prstGeom prst="rect">
            <a:avLst/>
          </a:prstGeom>
          <a:solidFill>
            <a:srgbClr val="FFFFFF"/>
          </a:solidFill>
          <a:ln w="9525">
            <a:noFill/>
            <a:miter lim="800000"/>
            <a:headEnd/>
            <a:tailEnd/>
          </a:ln>
        </p:spPr>
        <p:txBody>
          <a:bodyPr vert="eaVert" wrap="none">
            <a:prstTxWarp prst="textNoShape">
              <a:avLst/>
            </a:prstTxWarp>
            <a:spAutoFit/>
          </a:bodyPr>
          <a:lstStyle/>
          <a:p>
            <a:r>
              <a:rPr lang="en-US">
                <a:solidFill>
                  <a:srgbClr val="000000"/>
                </a:solidFill>
                <a:latin typeface="Comic Sans MS" charset="0"/>
              </a:rPr>
              <a:t>          </a:t>
            </a:r>
          </a:p>
          <a:p>
            <a:endParaRPr lang="en-US">
              <a:solidFill>
                <a:srgbClr val="000000"/>
              </a:solidFill>
              <a:latin typeface="Comic Sans MS" charset="0"/>
            </a:endParaRPr>
          </a:p>
        </p:txBody>
      </p:sp>
      <p:sp>
        <p:nvSpPr>
          <p:cNvPr id="18447" name="Text Box 15"/>
          <p:cNvSpPr txBox="1">
            <a:spLocks noChangeArrowheads="1"/>
          </p:cNvSpPr>
          <p:nvPr/>
        </p:nvSpPr>
        <p:spPr bwMode="auto">
          <a:xfrm>
            <a:off x="5867400" y="3244850"/>
            <a:ext cx="252413" cy="366713"/>
          </a:xfrm>
          <a:prstGeom prst="rect">
            <a:avLst/>
          </a:prstGeom>
          <a:solidFill>
            <a:srgbClr val="FFFFFF"/>
          </a:solidFill>
          <a:ln w="9525">
            <a:noFill/>
            <a:miter lim="800000"/>
            <a:headEnd/>
            <a:tailEnd/>
          </a:ln>
        </p:spPr>
        <p:txBody>
          <a:bodyPr wrap="none">
            <a:prstTxWarp prst="textNoShape">
              <a:avLst/>
            </a:prstTxWarp>
            <a:spAutoFit/>
          </a:bodyPr>
          <a:lstStyle/>
          <a:p>
            <a:r>
              <a:rPr lang="en-US">
                <a:solidFill>
                  <a:srgbClr val="000000"/>
                </a:solidFill>
                <a:latin typeface="Comic Sans MS" charset="0"/>
              </a:rPr>
              <a:t> </a:t>
            </a:r>
          </a:p>
        </p:txBody>
      </p:sp>
      <p:sp>
        <p:nvSpPr>
          <p:cNvPr id="18448" name="Oval 16"/>
          <p:cNvSpPr>
            <a:spLocks noChangeAspect="1" noChangeArrowheads="1"/>
          </p:cNvSpPr>
          <p:nvPr/>
        </p:nvSpPr>
        <p:spPr bwMode="auto">
          <a:xfrm>
            <a:off x="6934200" y="3810000"/>
            <a:ext cx="92075" cy="92075"/>
          </a:xfrm>
          <a:prstGeom prst="ellipse">
            <a:avLst/>
          </a:prstGeom>
          <a:solidFill>
            <a:schemeClr val="tx1"/>
          </a:solidFill>
          <a:ln w="9525">
            <a:solidFill>
              <a:schemeClr val="tx1"/>
            </a:solidFill>
            <a:round/>
            <a:headEnd/>
            <a:tailEnd/>
          </a:ln>
        </p:spPr>
        <p:txBody>
          <a:bodyPr wrap="none" anchor="ctr">
            <a:prstTxWarp prst="textNoShape">
              <a:avLst/>
            </a:prstTxWarp>
            <a:spAutoFit/>
          </a:bodyPr>
          <a:lstStyle/>
          <a:p>
            <a:endParaRPr lang="en-US">
              <a:solidFill>
                <a:srgbClr val="000000"/>
              </a:solidFill>
              <a:latin typeface="Calibri" charset="0"/>
            </a:endParaRPr>
          </a:p>
        </p:txBody>
      </p:sp>
      <p:sp>
        <p:nvSpPr>
          <p:cNvPr id="18449" name="TextBox 19"/>
          <p:cNvSpPr txBox="1">
            <a:spLocks noChangeArrowheads="1"/>
          </p:cNvSpPr>
          <p:nvPr/>
        </p:nvSpPr>
        <p:spPr bwMode="auto">
          <a:xfrm>
            <a:off x="8001000" y="3733800"/>
            <a:ext cx="319088"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latin typeface="Wingdings" charset="2"/>
                <a:ea typeface="Wingdings" charset="2"/>
                <a:cs typeface="Wingdings" charset="2"/>
                <a:sym typeface="Wingdings" charset="2"/>
              </a:rPr>
              <a:t></a:t>
            </a:r>
            <a:endParaRPr lang="en-US" sz="140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3200">
                <a:ea typeface="ＭＳ Ｐゴシック" charset="-128"/>
                <a:cs typeface="ＭＳ Ｐゴシック" charset="-128"/>
              </a:rPr>
              <a:t>nEDM Search at the Spallation Neutron Source at ORNL</a:t>
            </a:r>
          </a:p>
        </p:txBody>
      </p:sp>
      <p:sp>
        <p:nvSpPr>
          <p:cNvPr id="19459" name="Text Placeholder 2"/>
          <p:cNvSpPr>
            <a:spLocks noGrp="1"/>
          </p:cNvSpPr>
          <p:nvPr>
            <p:ph type="body" idx="1"/>
          </p:nvPr>
        </p:nvSpPr>
        <p:spPr/>
        <p:txBody>
          <a:bodyPr/>
          <a:lstStyle/>
          <a:p>
            <a:r>
              <a:rPr lang="en-US" sz="2000">
                <a:ea typeface="ＭＳ Ｐゴシック" charset="-128"/>
                <a:cs typeface="ＭＳ Ｐゴシック" charset="-128"/>
              </a:rPr>
              <a:t>Measure precession of polarized neutrons with parallel and anti-parallel B and E fields.  A difference in precession rates would indicate an EDM.</a:t>
            </a:r>
          </a:p>
          <a:p>
            <a:endParaRPr lang="en-US" sz="2000">
              <a:ea typeface="ＭＳ Ｐゴシック" charset="-128"/>
              <a:cs typeface="ＭＳ Ｐゴシック" charset="-128"/>
            </a:endParaRPr>
          </a:p>
          <a:p>
            <a:r>
              <a:rPr lang="en-US" sz="2000">
                <a:ea typeface="ＭＳ Ｐゴシック" charset="-128"/>
                <a:cs typeface="ＭＳ Ｐゴシック" charset="-128"/>
              </a:rPr>
              <a:t>Current limitation is not statistics, but systematics, </a:t>
            </a:r>
            <a:r>
              <a:rPr lang="en-US" sz="2000" i="1">
                <a:ea typeface="ＭＳ Ｐゴシック" charset="-128"/>
                <a:cs typeface="ＭＳ Ｐゴシック" charset="-128"/>
              </a:rPr>
              <a:t>e.g.</a:t>
            </a:r>
            <a:r>
              <a:rPr lang="en-US" sz="2000">
                <a:ea typeface="ＭＳ Ｐゴシック" charset="-128"/>
                <a:cs typeface="ＭＳ Ｐゴシック" charset="-128"/>
              </a:rPr>
              <a:t> knowledge of and uniformity of the magnetic field.</a:t>
            </a:r>
          </a:p>
          <a:p>
            <a:endParaRPr lang="en-US" sz="2000">
              <a:ea typeface="ＭＳ Ｐゴシック" charset="-128"/>
              <a:cs typeface="ＭＳ Ｐゴシック" charset="-128"/>
            </a:endParaRPr>
          </a:p>
          <a:p>
            <a:r>
              <a:rPr lang="en-US" sz="2000">
                <a:ea typeface="ＭＳ Ｐゴシック" charset="-128"/>
                <a:cs typeface="ＭＳ Ｐゴシック" charset="-128"/>
              </a:rPr>
              <a:t>We will use polarized </a:t>
            </a:r>
            <a:r>
              <a:rPr lang="en-US" sz="2000" baseline="30000">
                <a:ea typeface="ＭＳ Ｐゴシック" charset="-128"/>
                <a:cs typeface="ＭＳ Ｐゴシック" charset="-128"/>
              </a:rPr>
              <a:t>3</a:t>
            </a:r>
            <a:r>
              <a:rPr lang="en-US" sz="2000">
                <a:ea typeface="ＭＳ Ｐゴシック" charset="-128"/>
                <a:cs typeface="ＭＳ Ｐゴシック" charset="-128"/>
              </a:rPr>
              <a:t>He as a “co-magnetometer”.  The precession will take place in a volume of superfluid </a:t>
            </a:r>
            <a:r>
              <a:rPr lang="en-US" sz="2000" baseline="30000">
                <a:ea typeface="ＭＳ Ｐゴシック" charset="-128"/>
                <a:cs typeface="ＭＳ Ｐゴシック" charset="-128"/>
              </a:rPr>
              <a:t>4</a:t>
            </a:r>
            <a:r>
              <a:rPr lang="en-US" sz="2000">
                <a:ea typeface="ＭＳ Ｐゴシック" charset="-128"/>
                <a:cs typeface="ＭＳ Ｐゴシック" charset="-128"/>
              </a:rPr>
              <a:t>He.</a:t>
            </a:r>
          </a:p>
          <a:p>
            <a:endParaRPr lang="en-US" sz="2000">
              <a:ea typeface="ＭＳ Ｐゴシック" charset="-128"/>
              <a:cs typeface="ＭＳ Ｐゴシック" charset="-128"/>
            </a:endParaRPr>
          </a:p>
          <a:p>
            <a:r>
              <a:rPr lang="en-US" sz="2000">
                <a:ea typeface="ＭＳ Ｐゴシック" charset="-128"/>
                <a:cs typeface="ＭＳ Ｐゴシック" charset="-128"/>
              </a:rPr>
              <a:t>The reaction we will actually measure is</a:t>
            </a:r>
          </a:p>
          <a:p>
            <a:pPr>
              <a:buFontTx/>
              <a:buNone/>
            </a:pPr>
            <a:r>
              <a:rPr lang="en-US" sz="2000">
                <a:ea typeface="ＭＳ Ｐゴシック" charset="-128"/>
                <a:cs typeface="ＭＳ Ｐゴシック" charset="-128"/>
              </a:rPr>
              <a:t>              n + </a:t>
            </a:r>
            <a:r>
              <a:rPr lang="en-US" sz="2000" baseline="30000">
                <a:ea typeface="ＭＳ Ｐゴシック" charset="-128"/>
                <a:cs typeface="ＭＳ Ｐゴシック" charset="-128"/>
              </a:rPr>
              <a:t>3</a:t>
            </a:r>
            <a:r>
              <a:rPr lang="en-US" sz="2000">
                <a:ea typeface="ＭＳ Ｐゴシック" charset="-128"/>
                <a:cs typeface="ＭＳ Ｐゴシック" charset="-128"/>
              </a:rPr>
              <a:t>He  </a:t>
            </a:r>
            <a:r>
              <a:rPr lang="en-US" sz="2000">
                <a:ea typeface="ＭＳ Ｐゴシック" charset="-128"/>
                <a:cs typeface="ＭＳ Ｐゴシック" charset="-128"/>
                <a:sym typeface="Wingdings" charset="2"/>
              </a:rPr>
              <a:t>   p  +  t</a:t>
            </a:r>
            <a:endParaRPr lang="en-US" sz="2000">
              <a:ea typeface="ＭＳ Ｐゴシック" charset="-128"/>
              <a:cs typeface="ＭＳ Ｐゴシック" charset="-128"/>
            </a:endParaRPr>
          </a:p>
          <a:p>
            <a:endParaRPr lang="en-US" sz="2000">
              <a:ea typeface="ＭＳ Ｐゴシック" charset="-128"/>
              <a:cs typeface="ＭＳ Ｐゴシック" charset="-128"/>
            </a:endParaRPr>
          </a:p>
          <a:p>
            <a:endParaRPr lang="en-US" sz="2000">
              <a:ea typeface="ＭＳ Ｐゴシック" charset="-128"/>
              <a:cs typeface="ＭＳ Ｐゴシック" charset="-128"/>
            </a:endParaRPr>
          </a:p>
        </p:txBody>
      </p:sp>
      <p:sp>
        <p:nvSpPr>
          <p:cNvPr id="19460" name="Slide Number Placeholder 3"/>
          <p:cNvSpPr>
            <a:spLocks noGrp="1"/>
          </p:cNvSpPr>
          <p:nvPr>
            <p:ph type="sldNum" sz="quarter" idx="10"/>
          </p:nvPr>
        </p:nvSpPr>
        <p:spPr>
          <a:noFill/>
        </p:spPr>
        <p:txBody>
          <a:bodyPr/>
          <a:lstStyle/>
          <a:p>
            <a:fld id="{95B2BDE8-78F5-054C-9FD3-63D9870F64AA}" type="slidenum">
              <a:rPr lang="en-US" smtClean="0">
                <a:latin typeface="Times New Roman" charset="0"/>
                <a:ea typeface="ＭＳ Ｐゴシック" charset="-128"/>
                <a:cs typeface="ＭＳ Ｐゴシック" charset="-128"/>
              </a:rPr>
              <a:pPr/>
              <a:t>55</a:t>
            </a:fld>
            <a:endParaRPr lang="en-US">
              <a:latin typeface="Times New Roman" charset="0"/>
              <a:ea typeface="ＭＳ Ｐゴシック" charset="-128"/>
              <a:cs typeface="ＭＳ Ｐゴシック"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5326063" cy="381000"/>
          </a:xfrm>
        </p:spPr>
        <p:txBody>
          <a:bodyPr>
            <a:normAutofit fontScale="90000"/>
          </a:bodyPr>
          <a:lstStyle/>
          <a:p>
            <a:pPr>
              <a:defRPr/>
            </a:pPr>
            <a:r>
              <a:rPr lang="en-US" sz="3200" dirty="0"/>
              <a:t>Search for Neutron EDM</a:t>
            </a:r>
            <a:br>
              <a:rPr lang="en-US" sz="3200" dirty="0"/>
            </a:br>
            <a:br>
              <a:rPr lang="en-US" sz="3200" dirty="0"/>
            </a:br>
            <a:r>
              <a:rPr lang="en-US" sz="3200" dirty="0"/>
              <a:t>Measurement Cycle </a:t>
            </a:r>
            <a:br>
              <a:rPr lang="en-US" sz="3200" dirty="0"/>
            </a:br>
            <a:br>
              <a:rPr lang="en-US" dirty="0"/>
            </a:br>
            <a:r>
              <a:rPr lang="en-US" sz="2400" dirty="0"/>
              <a:t> </a:t>
            </a:r>
          </a:p>
        </p:txBody>
      </p:sp>
      <p:pic>
        <p:nvPicPr>
          <p:cNvPr id="20483" name="Picture 3" descr="C:\Users\v4t\AppData\Local\Microsoft\Windows\Temporary Internet Files\Content.Outlook\13TSZMT1\Section for Measurement Cycle Slide2 (2).JPG"/>
          <p:cNvPicPr>
            <a:picLocks noChangeAspect="1" noChangeArrowheads="1"/>
          </p:cNvPicPr>
          <p:nvPr/>
        </p:nvPicPr>
        <p:blipFill>
          <a:blip r:embed="rId3"/>
          <a:srcRect l="39740" t="4691" r="29350" b="3185"/>
          <a:stretch>
            <a:fillRect/>
          </a:stretch>
        </p:blipFill>
        <p:spPr bwMode="auto">
          <a:xfrm>
            <a:off x="5507038" y="55563"/>
            <a:ext cx="3525837" cy="6802437"/>
          </a:xfrm>
          <a:prstGeom prst="rect">
            <a:avLst/>
          </a:prstGeom>
          <a:noFill/>
          <a:ln w="9525">
            <a:noFill/>
            <a:miter lim="800000"/>
            <a:headEnd/>
            <a:tailEnd/>
          </a:ln>
        </p:spPr>
      </p:pic>
      <p:sp>
        <p:nvSpPr>
          <p:cNvPr id="14" name="Rectangle 4"/>
          <p:cNvSpPr txBox="1">
            <a:spLocks noChangeArrowheads="1"/>
          </p:cNvSpPr>
          <p:nvPr/>
        </p:nvSpPr>
        <p:spPr>
          <a:xfrm>
            <a:off x="127000" y="1398588"/>
            <a:ext cx="5486400" cy="4114800"/>
          </a:xfrm>
          <a:prstGeom prst="rect">
            <a:avLst/>
          </a:prstGeom>
        </p:spPr>
        <p:txBody>
          <a:bodyPr>
            <a:normAutofit/>
          </a:bodyPr>
          <a:lstStyle/>
          <a:p>
            <a:pPr marL="288925" indent="-288925" fontAlgn="auto">
              <a:lnSpc>
                <a:spcPct val="90000"/>
              </a:lnSpc>
              <a:spcBef>
                <a:spcPct val="20000"/>
              </a:spcBef>
              <a:spcAft>
                <a:spcPts val="0"/>
              </a:spcAft>
              <a:buFontTx/>
              <a:buAutoNum type="arabicPeriod"/>
              <a:defRPr/>
            </a:pPr>
            <a:r>
              <a:rPr lang="en-US" dirty="0">
                <a:latin typeface="+mn-lt"/>
                <a:ea typeface="+mn-ea"/>
                <a:cs typeface="+mn-cs"/>
              </a:rPr>
              <a:t>Load collection volume with polarized </a:t>
            </a:r>
            <a:r>
              <a:rPr lang="en-US" baseline="30000" dirty="0">
                <a:latin typeface="+mn-lt"/>
                <a:ea typeface="+mn-ea"/>
                <a:cs typeface="+mn-cs"/>
              </a:rPr>
              <a:t>3</a:t>
            </a:r>
            <a:r>
              <a:rPr lang="en-US" dirty="0">
                <a:latin typeface="+mn-lt"/>
                <a:ea typeface="+mn-ea"/>
                <a:cs typeface="+mn-cs"/>
              </a:rPr>
              <a:t>He atoms</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Transfer polarized </a:t>
            </a:r>
            <a:r>
              <a:rPr lang="en-US" baseline="30000" dirty="0">
                <a:latin typeface="+mn-lt"/>
                <a:ea typeface="+mn-ea"/>
                <a:cs typeface="+mn-cs"/>
              </a:rPr>
              <a:t>3</a:t>
            </a:r>
            <a:r>
              <a:rPr lang="en-US" dirty="0">
                <a:latin typeface="+mn-lt"/>
                <a:ea typeface="+mn-ea"/>
                <a:cs typeface="+mn-cs"/>
              </a:rPr>
              <a:t>He atoms into measurement cell</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Illuminate measurement cell with polarized cold neutrons to produce polarized UCN </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Apply a </a:t>
            </a:r>
            <a:r>
              <a:rPr lang="en-US" dirty="0">
                <a:latin typeface="Symbol" pitchFamily="18" charset="2"/>
                <a:ea typeface="+mn-ea"/>
                <a:cs typeface="+mn-cs"/>
              </a:rPr>
              <a:t>p</a:t>
            </a:r>
            <a:r>
              <a:rPr lang="en-US" dirty="0">
                <a:latin typeface="+mn-lt"/>
                <a:ea typeface="+mn-ea"/>
                <a:cs typeface="+mn-cs"/>
              </a:rPr>
              <a:t>/2 pulse to rotate spins perpendicular to B</a:t>
            </a:r>
            <a:r>
              <a:rPr lang="en-US" baseline="-25000" dirty="0">
                <a:latin typeface="+mn-lt"/>
                <a:ea typeface="+mn-ea"/>
                <a:cs typeface="+mn-cs"/>
              </a:rPr>
              <a:t>0</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Measure precession frequency</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Remove reduced polarization </a:t>
            </a:r>
            <a:r>
              <a:rPr lang="en-US" baseline="30000" dirty="0">
                <a:latin typeface="+mn-lt"/>
                <a:ea typeface="+mn-ea"/>
                <a:cs typeface="+mn-cs"/>
              </a:rPr>
              <a:t>3</a:t>
            </a:r>
            <a:r>
              <a:rPr lang="en-US" dirty="0">
                <a:latin typeface="+mn-lt"/>
                <a:ea typeface="+mn-ea"/>
                <a:cs typeface="+mn-cs"/>
              </a:rPr>
              <a:t>He atoms from measurement cell</a:t>
            </a:r>
          </a:p>
          <a:p>
            <a:pPr marL="288925" indent="-288925" fontAlgn="auto">
              <a:lnSpc>
                <a:spcPct val="90000"/>
              </a:lnSpc>
              <a:spcBef>
                <a:spcPct val="20000"/>
              </a:spcBef>
              <a:spcAft>
                <a:spcPts val="0"/>
              </a:spcAft>
              <a:buFontTx/>
              <a:buAutoNum type="arabicPeriod"/>
              <a:defRPr/>
            </a:pPr>
            <a:r>
              <a:rPr lang="en-US" dirty="0">
                <a:latin typeface="+mn-lt"/>
                <a:ea typeface="+mn-ea"/>
                <a:cs typeface="+mn-cs"/>
              </a:rPr>
              <a:t>Flip E-field &amp; Go to 1.</a:t>
            </a:r>
          </a:p>
        </p:txBody>
      </p:sp>
      <p:sp>
        <p:nvSpPr>
          <p:cNvPr id="22" name="Oval 12"/>
          <p:cNvSpPr>
            <a:spLocks noChangeAspect="1" noChangeArrowheads="1"/>
          </p:cNvSpPr>
          <p:nvPr/>
        </p:nvSpPr>
        <p:spPr bwMode="auto">
          <a:xfrm>
            <a:off x="9032875" y="5546725"/>
            <a:ext cx="36513" cy="3651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3" name="Oval 13"/>
          <p:cNvSpPr>
            <a:spLocks noChangeAspect="1" noChangeArrowheads="1"/>
          </p:cNvSpPr>
          <p:nvPr/>
        </p:nvSpPr>
        <p:spPr bwMode="auto">
          <a:xfrm>
            <a:off x="8880475" y="5470525"/>
            <a:ext cx="36513" cy="3651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4" name="Oval 14"/>
          <p:cNvSpPr>
            <a:spLocks noChangeAspect="1" noChangeArrowheads="1"/>
          </p:cNvSpPr>
          <p:nvPr/>
        </p:nvSpPr>
        <p:spPr bwMode="auto">
          <a:xfrm>
            <a:off x="9148763" y="5470525"/>
            <a:ext cx="36512" cy="3651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5" name="Oval 15"/>
          <p:cNvSpPr>
            <a:spLocks noChangeAspect="1" noChangeArrowheads="1"/>
          </p:cNvSpPr>
          <p:nvPr/>
        </p:nvSpPr>
        <p:spPr bwMode="auto">
          <a:xfrm>
            <a:off x="8691563" y="5470525"/>
            <a:ext cx="36512" cy="36513"/>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26" name="Oval 16"/>
          <p:cNvSpPr>
            <a:spLocks noChangeAspect="1" noChangeArrowheads="1"/>
          </p:cNvSpPr>
          <p:nvPr/>
        </p:nvSpPr>
        <p:spPr bwMode="auto">
          <a:xfrm>
            <a:off x="9005888" y="5319713"/>
            <a:ext cx="36512" cy="36512"/>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30" name="AutoShape 40"/>
          <p:cNvSpPr>
            <a:spLocks noChangeAspect="1" noChangeArrowheads="1"/>
          </p:cNvSpPr>
          <p:nvPr/>
        </p:nvSpPr>
        <p:spPr bwMode="auto">
          <a:xfrm>
            <a:off x="2541588" y="5629275"/>
            <a:ext cx="279400" cy="279400"/>
          </a:xfrm>
          <a:prstGeom prst="flowChartSummingJunction">
            <a:avLst/>
          </a:prstGeom>
          <a:noFill/>
          <a:ln w="38100">
            <a:solidFill>
              <a:schemeClr val="tx1"/>
            </a:solidFill>
            <a:round/>
            <a:headEnd/>
            <a:tailEnd/>
          </a:ln>
        </p:spPr>
        <p:txBody>
          <a:bodyPr wrap="none" anchor="ctr">
            <a:prstTxWarp prst="textNoShape">
              <a:avLst/>
            </a:prstTxWarp>
          </a:bodyPr>
          <a:lstStyle/>
          <a:p>
            <a:endParaRPr lang="en-US"/>
          </a:p>
        </p:txBody>
      </p:sp>
      <p:sp>
        <p:nvSpPr>
          <p:cNvPr id="31" name="AutoShape 41"/>
          <p:cNvSpPr>
            <a:spLocks noChangeAspect="1" noChangeArrowheads="1"/>
          </p:cNvSpPr>
          <p:nvPr/>
        </p:nvSpPr>
        <p:spPr bwMode="auto">
          <a:xfrm>
            <a:off x="2546350" y="5618163"/>
            <a:ext cx="293688" cy="293687"/>
          </a:xfrm>
          <a:prstGeom prst="flowChartSummingJunction">
            <a:avLst/>
          </a:prstGeom>
          <a:noFill/>
          <a:ln w="38100">
            <a:solidFill>
              <a:schemeClr val="accent2"/>
            </a:solidFill>
            <a:round/>
            <a:headEnd/>
            <a:tailEnd/>
          </a:ln>
        </p:spPr>
        <p:txBody>
          <a:bodyPr wrap="none" anchor="ctr">
            <a:prstTxWarp prst="textNoShape">
              <a:avLst/>
            </a:prstTxWarp>
          </a:bodyPr>
          <a:lstStyle/>
          <a:p>
            <a:pPr algn="ctr"/>
            <a:endParaRPr lang="en-US" sz="1800">
              <a:solidFill>
                <a:srgbClr val="00CCFF"/>
              </a:solidFill>
            </a:endParaRPr>
          </a:p>
        </p:txBody>
      </p:sp>
      <p:sp>
        <p:nvSpPr>
          <p:cNvPr id="32" name="Line 42"/>
          <p:cNvSpPr>
            <a:spLocks noChangeShapeType="1"/>
          </p:cNvSpPr>
          <p:nvPr/>
        </p:nvSpPr>
        <p:spPr bwMode="auto">
          <a:xfrm rot="5400000" flipV="1">
            <a:off x="2742407" y="4907756"/>
            <a:ext cx="12700" cy="1728787"/>
          </a:xfrm>
          <a:prstGeom prst="line">
            <a:avLst/>
          </a:prstGeom>
          <a:noFill/>
          <a:ln w="63500">
            <a:solidFill>
              <a:schemeClr val="accent2"/>
            </a:solidFill>
            <a:round/>
            <a:headEnd/>
            <a:tailEnd type="triangle" w="med" len="med"/>
          </a:ln>
        </p:spPr>
        <p:txBody>
          <a:bodyPr>
            <a:prstTxWarp prst="textNoShape">
              <a:avLst/>
            </a:prstTxWarp>
          </a:bodyPr>
          <a:lstStyle/>
          <a:p>
            <a:endParaRPr lang="en-US"/>
          </a:p>
        </p:txBody>
      </p:sp>
      <p:sp>
        <p:nvSpPr>
          <p:cNvPr id="33" name="Line 43"/>
          <p:cNvSpPr>
            <a:spLocks noChangeShapeType="1"/>
          </p:cNvSpPr>
          <p:nvPr/>
        </p:nvSpPr>
        <p:spPr bwMode="auto">
          <a:xfrm rot="5400000" flipV="1">
            <a:off x="2726532" y="4907756"/>
            <a:ext cx="12700" cy="1728787"/>
          </a:xfrm>
          <a:prstGeom prst="line">
            <a:avLst/>
          </a:prstGeom>
          <a:noFill/>
          <a:ln w="63500">
            <a:solidFill>
              <a:schemeClr val="tx1"/>
            </a:solidFill>
            <a:round/>
            <a:headEnd/>
            <a:tailEnd type="triangle" w="med" len="med"/>
          </a:ln>
        </p:spPr>
        <p:txBody>
          <a:bodyPr>
            <a:prstTxWarp prst="textNoShape">
              <a:avLst/>
            </a:prstTxWarp>
          </a:bodyPr>
          <a:lstStyle/>
          <a:p>
            <a:endParaRPr lang="en-US"/>
          </a:p>
        </p:txBody>
      </p:sp>
      <p:grpSp>
        <p:nvGrpSpPr>
          <p:cNvPr id="2" name="Group 47"/>
          <p:cNvGrpSpPr>
            <a:grpSpLocks/>
          </p:cNvGrpSpPr>
          <p:nvPr/>
        </p:nvGrpSpPr>
        <p:grpSpPr bwMode="auto">
          <a:xfrm>
            <a:off x="6099175" y="520700"/>
            <a:ext cx="1827213" cy="4581525"/>
            <a:chOff x="5977647" y="520038"/>
            <a:chExt cx="1827256" cy="4582119"/>
          </a:xfrm>
        </p:grpSpPr>
        <p:cxnSp>
          <p:nvCxnSpPr>
            <p:cNvPr id="37" name="Straight Connector 36"/>
            <p:cNvCxnSpPr/>
            <p:nvPr/>
          </p:nvCxnSpPr>
          <p:spPr>
            <a:xfrm>
              <a:off x="7804903" y="520038"/>
              <a:ext cx="0" cy="303728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977647" y="3531916"/>
              <a:ext cx="1824081" cy="37469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2410" y="3892325"/>
              <a:ext cx="0" cy="118601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5977647" y="5052939"/>
              <a:ext cx="223843" cy="4921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0495" name="Picture 19" descr="einstein2"/>
          <p:cNvPicPr>
            <a:picLocks noChangeAspect="1" noChangeArrowheads="1"/>
          </p:cNvPicPr>
          <p:nvPr/>
        </p:nvPicPr>
        <p:blipFill>
          <a:blip r:embed="rId4"/>
          <a:srcRect r="58546" b="4297"/>
          <a:stretch>
            <a:fillRect/>
          </a:stretch>
        </p:blipFill>
        <p:spPr bwMode="auto">
          <a:xfrm flipH="1">
            <a:off x="7785100" y="5791200"/>
            <a:ext cx="244475" cy="819150"/>
          </a:xfrm>
          <a:prstGeom prst="rect">
            <a:avLst/>
          </a:prstGeom>
          <a:noFill/>
          <a:ln w="9525">
            <a:noFill/>
            <a:miter lim="800000"/>
            <a:headEnd/>
            <a:tailEnd/>
          </a:ln>
        </p:spPr>
      </p:pic>
      <p:grpSp>
        <p:nvGrpSpPr>
          <p:cNvPr id="3" name="Group 68"/>
          <p:cNvGrpSpPr>
            <a:grpSpLocks/>
          </p:cNvGrpSpPr>
          <p:nvPr/>
        </p:nvGrpSpPr>
        <p:grpSpPr bwMode="auto">
          <a:xfrm>
            <a:off x="6146800" y="3313113"/>
            <a:ext cx="2165350" cy="1741487"/>
            <a:chOff x="6019463" y="3313723"/>
            <a:chExt cx="2165802" cy="1740415"/>
          </a:xfrm>
        </p:grpSpPr>
        <p:grpSp>
          <p:nvGrpSpPr>
            <p:cNvPr id="5" name="Group 51"/>
            <p:cNvGrpSpPr>
              <a:grpSpLocks/>
            </p:cNvGrpSpPr>
            <p:nvPr/>
          </p:nvGrpSpPr>
          <p:grpSpPr bwMode="auto">
            <a:xfrm>
              <a:off x="6019463" y="3559741"/>
              <a:ext cx="1766297" cy="1494397"/>
              <a:chOff x="5977647" y="3595769"/>
              <a:chExt cx="1766297" cy="1494397"/>
            </a:xfrm>
          </p:grpSpPr>
          <p:cxnSp>
            <p:nvCxnSpPr>
              <p:cNvPr id="53" name="Straight Connector 52"/>
              <p:cNvCxnSpPr/>
              <p:nvPr/>
            </p:nvCxnSpPr>
            <p:spPr>
              <a:xfrm>
                <a:off x="7743316" y="3595661"/>
                <a:ext cx="0" cy="274469"/>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977647" y="3609940"/>
                <a:ext cx="1760906" cy="369659"/>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982411" y="3958975"/>
                <a:ext cx="0" cy="1097874"/>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5977647" y="5053676"/>
                <a:ext cx="165134" cy="3649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flipH="1">
              <a:off x="7786720" y="3769055"/>
              <a:ext cx="209594" cy="4918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996314" y="3773815"/>
              <a:ext cx="188951" cy="39663"/>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74151" y="3313723"/>
              <a:ext cx="1587" cy="510860"/>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20" name="Oval 10"/>
          <p:cNvSpPr>
            <a:spLocks noChangeAspect="1" noChangeArrowheads="1"/>
          </p:cNvSpPr>
          <p:nvPr/>
        </p:nvSpPr>
        <p:spPr bwMode="auto">
          <a:xfrm>
            <a:off x="7913688" y="558800"/>
            <a:ext cx="36512" cy="36513"/>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 name="Date Placeholder 5"/>
          <p:cNvSpPr>
            <a:spLocks noGrp="1"/>
          </p:cNvSpPr>
          <p:nvPr>
            <p:ph type="dt" sz="quarter" idx="10"/>
          </p:nvPr>
        </p:nvSpPr>
        <p:spPr/>
        <p:txBody>
          <a:bodyPr/>
          <a:lstStyle/>
          <a:p>
            <a:pPr>
              <a:defRPr/>
            </a:pPr>
            <a:endParaRPr lang="en-US" dirty="0"/>
          </a:p>
        </p:txBody>
      </p:sp>
      <p:sp>
        <p:nvSpPr>
          <p:cNvPr id="20499" name="Slide Number Placeholder 6"/>
          <p:cNvSpPr>
            <a:spLocks noGrp="1"/>
          </p:cNvSpPr>
          <p:nvPr>
            <p:ph type="sldNum" sz="quarter" idx="12"/>
          </p:nvPr>
        </p:nvSpPr>
        <p:spPr>
          <a:noFill/>
        </p:spPr>
        <p:txBody>
          <a:bodyPr/>
          <a:lstStyle/>
          <a:p>
            <a:fld id="{A67F7BB8-B5CA-1A4F-8328-B1063223224A}" type="slidenum">
              <a:rPr lang="en-US" smtClean="0">
                <a:latin typeface="Times New Roman" charset="0"/>
                <a:ea typeface="ＭＳ Ｐゴシック" charset="-128"/>
                <a:cs typeface="ＭＳ Ｐゴシック" charset="-128"/>
              </a:rPr>
              <a:pPr/>
              <a:t>56</a:t>
            </a:fld>
            <a:endParaRPr lang="en-US">
              <a:latin typeface="Times New Roman" charset="0"/>
              <a:ea typeface="ＭＳ Ｐゴシック" charset="-128"/>
              <a:cs typeface="ＭＳ Ｐゴシック" charset="-128"/>
            </a:endParaRPr>
          </a:p>
        </p:txBody>
      </p:sp>
      <p:sp>
        <p:nvSpPr>
          <p:cNvPr id="8" name="Footer Placeholder 7"/>
          <p:cNvSpPr>
            <a:spLocks noGrp="1"/>
          </p:cNvSpPr>
          <p:nvPr>
            <p:ph type="ftr" sz="quarter" idx="11"/>
          </p:nvPr>
        </p:nvSpPr>
        <p:spPr/>
        <p:txBody>
          <a:bodyPr/>
          <a:lstStyle/>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14">
                                            <p:txEl>
                                              <p:pRg st="0" end="0"/>
                                            </p:txEl>
                                          </p:spTgt>
                                        </p:tgtEl>
                                      </p:cBhvr>
                                    </p:animEffect>
                                    <p:animScale>
                                      <p:cBhvr>
                                        <p:cTn id="7" dur="1000" autoRev="1" fill="hold"/>
                                        <p:tgtEl>
                                          <p:spTgt spid="14">
                                            <p:txEl>
                                              <p:pRg st="0" end="0"/>
                                            </p:txEl>
                                          </p:spTgt>
                                        </p:tgtEl>
                                      </p:cBhvr>
                                      <p:by x="105000" y="105000"/>
                                    </p:animScale>
                                  </p:childTnLst>
                                </p:cTn>
                              </p:par>
                            </p:childTnLst>
                          </p:cTn>
                        </p:par>
                        <p:par>
                          <p:cTn id="8" fill="hold">
                            <p:stCondLst>
                              <p:cond delay="2000"/>
                            </p:stCondLst>
                            <p:childTnLst>
                              <p:par>
                                <p:cTn id="9" presetID="1" presetClass="entr" presetSubtype="0" fill="hold" grpId="3"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2000"/>
                            </p:stCondLst>
                            <p:childTnLst>
                              <p:par>
                                <p:cTn id="12" presetID="42" presetClass="path" presetSubtype="0" accel="50000" decel="50000" fill="hold" grpId="0" nodeType="afterEffect">
                                  <p:stCondLst>
                                    <p:cond delay="0"/>
                                  </p:stCondLst>
                                  <p:childTnLst>
                                    <p:animMotion origin="layout" path="M -2.22222E-6 7.40741E-7 L -2.22222E-6 0.43472 " pathEditMode="relative" rAng="0" ptsTypes="AA">
                                      <p:cBhvr>
                                        <p:cTn id="13" dur="2000" fill="hold"/>
                                        <p:tgtEl>
                                          <p:spTgt spid="20"/>
                                        </p:tgtEl>
                                        <p:attrNameLst>
                                          <p:attrName>ppt_x</p:attrName>
                                          <p:attrName>ppt_y</p:attrName>
                                        </p:attrNameLst>
                                      </p:cBhvr>
                                      <p:rCtr x="0" y="217"/>
                                    </p:animMotion>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2000" tmFilter="0, 0; .2, .5; .8, .5; 1, 0"/>
                                        <p:tgtEl>
                                          <p:spTgt spid="14">
                                            <p:txEl>
                                              <p:pRg st="1" end="1"/>
                                            </p:txEl>
                                          </p:spTgt>
                                        </p:tgtEl>
                                      </p:cBhvr>
                                    </p:animEffect>
                                    <p:animScale>
                                      <p:cBhvr>
                                        <p:cTn id="18" dur="1000" autoRev="1" fill="hold"/>
                                        <p:tgtEl>
                                          <p:spTgt spid="14">
                                            <p:txEl>
                                              <p:pRg st="1" end="1"/>
                                            </p:txEl>
                                          </p:spTgt>
                                        </p:tgtEl>
                                      </p:cBhvr>
                                      <p:by x="105000" y="105000"/>
                                    </p:animScale>
                                  </p:childTnLst>
                                </p:cTn>
                              </p:par>
                            </p:childTnLst>
                          </p:cTn>
                        </p:par>
                        <p:par>
                          <p:cTn id="19" fill="hold">
                            <p:stCondLst>
                              <p:cond delay="2000"/>
                            </p:stCondLst>
                            <p:childTnLst>
                              <p:par>
                                <p:cTn id="20" presetID="0" presetClass="path" presetSubtype="0" accel="50000" decel="50000" fill="hold" grpId="1" nodeType="afterEffect">
                                  <p:stCondLst>
                                    <p:cond delay="0"/>
                                  </p:stCondLst>
                                  <p:childTnLst>
                                    <p:animMotion origin="layout" path="M -2.22222E-6 0.43138 L -0.10937 0.45915 L -0.14965 0.47119 L -0.2 0.48438 L -0.20087 0.54316 L -0.2 0.60565 L -0.20087 0.65124 L -0.18906 0.65563 L -0.17344 0.65887 " pathEditMode="relative" rAng="0" ptsTypes="AAAAAAAAA">
                                      <p:cBhvr>
                                        <p:cTn id="21" dur="2000" fill="hold"/>
                                        <p:tgtEl>
                                          <p:spTgt spid="20"/>
                                        </p:tgtEl>
                                        <p:attrNameLst>
                                          <p:attrName>ppt_x</p:attrName>
                                          <p:attrName>ppt_y</p:attrName>
                                        </p:attrNameLst>
                                      </p:cBhvr>
                                      <p:rCtr x="-101" y="114"/>
                                    </p:animMotion>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2000" tmFilter="0, 0; .2, .5; .8, .5; 1, 0"/>
                                        <p:tgtEl>
                                          <p:spTgt spid="14">
                                            <p:txEl>
                                              <p:pRg st="2" end="2"/>
                                            </p:txEl>
                                          </p:spTgt>
                                        </p:tgtEl>
                                      </p:cBhvr>
                                    </p:animEffect>
                                    <p:animScale>
                                      <p:cBhvr>
                                        <p:cTn id="26" dur="1000" autoRev="1" fill="hold"/>
                                        <p:tgtEl>
                                          <p:spTgt spid="14">
                                            <p:txEl>
                                              <p:pRg st="2" end="2"/>
                                            </p:txEl>
                                          </p:spTgt>
                                        </p:tgtEl>
                                      </p:cBhvr>
                                      <p:by x="105000" y="105000"/>
                                    </p:animScale>
                                  </p:childTnLst>
                                </p:cTn>
                              </p:par>
                            </p:childTnLst>
                          </p:cTn>
                        </p:par>
                        <p:par>
                          <p:cTn id="27" fill="hold">
                            <p:stCondLst>
                              <p:cond delay="2000"/>
                            </p:stCondLst>
                            <p:childTnLst>
                              <p:par>
                                <p:cTn id="28" presetID="1" presetClass="entr" presetSubtype="0" fill="hold" grpId="1" nodeType="after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grpId="1"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par>
                          <p:cTn id="38" fill="hold">
                            <p:stCondLst>
                              <p:cond delay="2000"/>
                            </p:stCondLst>
                            <p:childTnLst>
                              <p:par>
                                <p:cTn id="39" presetID="0" presetClass="path" presetSubtype="0" accel="50000" decel="50000" fill="hold" grpId="0" nodeType="afterEffect">
                                  <p:stCondLst>
                                    <p:cond delay="0"/>
                                  </p:stCondLst>
                                  <p:childTnLst>
                                    <p:animMotion origin="layout" path="M -0.00018 0.00093 L -0.2875 -0.06132 " pathEditMode="relative" ptsTypes="AA">
                                      <p:cBhvr>
                                        <p:cTn id="40" dur="2000" fill="hold"/>
                                        <p:tgtEl>
                                          <p:spTgt spid="22"/>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3.61111E-6 -2.86045E-6 L -0.27483 -0.05415 " pathEditMode="relative" ptsTypes="AA">
                                      <p:cBhvr>
                                        <p:cTn id="42" dur="2000" fill="hold"/>
                                        <p:tgtEl>
                                          <p:spTgt spid="23"/>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00017 0.00069 L -0.30677 -0.0574 " pathEditMode="relative" ptsTypes="AA">
                                      <p:cBhvr>
                                        <p:cTn id="44" dur="2000" fill="hold"/>
                                        <p:tgtEl>
                                          <p:spTgt spid="24"/>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00035 0.00023 L -0.25746 -0.05161 " pathEditMode="relative" ptsTypes="AA">
                                      <p:cBhvr>
                                        <p:cTn id="46" dur="2000" fill="hold"/>
                                        <p:tgtEl>
                                          <p:spTgt spid="25"/>
                                        </p:tgtEl>
                                        <p:attrNameLst>
                                          <p:attrName>ppt_x</p:attrName>
                                          <p:attrName>ppt_y</p:attrName>
                                        </p:attrNameLst>
                                      </p:cBhvr>
                                    </p:animMotion>
                                  </p:childTnLst>
                                </p:cTn>
                              </p:par>
                              <p:par>
                                <p:cTn id="47" presetID="0" presetClass="path" presetSubtype="0" accel="50000" decel="50000" fill="hold" grpId="0" nodeType="withEffect">
                                  <p:stCondLst>
                                    <p:cond delay="0"/>
                                  </p:stCondLst>
                                  <p:childTnLst>
                                    <p:animMotion origin="layout" path="M 3.33333E-6 -0.00093 L -0.28646 -0.02708 " pathEditMode="relative" ptsTypes="AA">
                                      <p:cBhvr>
                                        <p:cTn id="48" dur="2000" fill="hold"/>
                                        <p:tgtEl>
                                          <p:spTgt spid="26"/>
                                        </p:tgtEl>
                                        <p:attrNameLst>
                                          <p:attrName>ppt_x</p:attrName>
                                          <p:attrName>ppt_y</p:attrName>
                                        </p:attrNameLst>
                                      </p:cBhvr>
                                    </p:animMotion>
                                  </p:childTnLst>
                                </p:cTn>
                              </p:par>
                            </p:childTnLst>
                          </p:cTn>
                        </p:par>
                        <p:par>
                          <p:cTn id="49" fill="hold">
                            <p:stCondLst>
                              <p:cond delay="4000"/>
                            </p:stCondLst>
                            <p:childTnLst>
                              <p:par>
                                <p:cTn id="50" presetID="26" presetClass="emph" presetSubtype="0" fill="hold" nodeType="afterEffect">
                                  <p:stCondLst>
                                    <p:cond delay="0"/>
                                  </p:stCondLst>
                                  <p:childTnLst>
                                    <p:animEffect transition="out" filter="fade">
                                      <p:cBhvr>
                                        <p:cTn id="51" dur="2000" tmFilter="0, 0; .2, .5; .8, .5; 1, 0"/>
                                        <p:tgtEl>
                                          <p:spTgt spid="14">
                                            <p:txEl>
                                              <p:pRg st="3" end="3"/>
                                            </p:txEl>
                                          </p:spTgt>
                                        </p:tgtEl>
                                      </p:cBhvr>
                                    </p:animEffect>
                                    <p:animScale>
                                      <p:cBhvr>
                                        <p:cTn id="52" dur="1000" autoRev="1" fill="hold"/>
                                        <p:tgtEl>
                                          <p:spTgt spid="14">
                                            <p:txEl>
                                              <p:pRg st="3" end="3"/>
                                            </p:txEl>
                                          </p:spTgt>
                                        </p:tgtEl>
                                      </p:cBhvr>
                                      <p:by x="105000" y="105000"/>
                                    </p:animScale>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par>
                          <p:cTn id="57" fill="hold">
                            <p:stCondLst>
                              <p:cond delay="6000"/>
                            </p:stCondLst>
                            <p:childTnLst>
                              <p:par>
                                <p:cTn id="58" presetID="10" presetClass="exit" presetSubtype="0" fill="hold" grpId="1" nodeType="afterEffect">
                                  <p:stCondLst>
                                    <p:cond delay="0"/>
                                  </p:stCondLst>
                                  <p:childTnLst>
                                    <p:animEffect transition="out" filter="fade">
                                      <p:cBhvr>
                                        <p:cTn id="59" dur="3000"/>
                                        <p:tgtEl>
                                          <p:spTgt spid="30"/>
                                        </p:tgtEl>
                                      </p:cBhvr>
                                    </p:animEffect>
                                    <p:set>
                                      <p:cBhvr>
                                        <p:cTn id="60" dur="1" fill="hold">
                                          <p:stCondLst>
                                            <p:cond delay="2999"/>
                                          </p:stCondLst>
                                        </p:cTn>
                                        <p:tgtEl>
                                          <p:spTgt spid="3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3000"/>
                                        <p:tgtEl>
                                          <p:spTgt spid="31"/>
                                        </p:tgtEl>
                                      </p:cBhvr>
                                    </p:animEffect>
                                    <p:set>
                                      <p:cBhvr>
                                        <p:cTn id="63" dur="1" fill="hold">
                                          <p:stCondLst>
                                            <p:cond delay="2999"/>
                                          </p:stCondLst>
                                        </p:cTn>
                                        <p:tgtEl>
                                          <p:spTgt spid="31"/>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30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3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2000" tmFilter="0, 0; .2, .5; .8, .5; 1, 0"/>
                                        <p:tgtEl>
                                          <p:spTgt spid="14">
                                            <p:txEl>
                                              <p:pRg st="4" end="4"/>
                                            </p:txEl>
                                          </p:spTgt>
                                        </p:tgtEl>
                                      </p:cBhvr>
                                    </p:animEffect>
                                    <p:animScale>
                                      <p:cBhvr>
                                        <p:cTn id="74" dur="1000" autoRev="1" fill="hold"/>
                                        <p:tgtEl>
                                          <p:spTgt spid="14">
                                            <p:txEl>
                                              <p:pRg st="4" end="4"/>
                                            </p:txEl>
                                          </p:spTgt>
                                        </p:tgtEl>
                                      </p:cBhvr>
                                      <p:by x="105000" y="105000"/>
                                    </p:animScale>
                                  </p:childTnLst>
                                </p:cTn>
                              </p:par>
                            </p:childTnLst>
                          </p:cTn>
                        </p:par>
                        <p:par>
                          <p:cTn id="75" fill="hold">
                            <p:stCondLst>
                              <p:cond delay="2000"/>
                            </p:stCondLst>
                            <p:childTnLst>
                              <p:par>
                                <p:cTn id="76" presetID="8" presetClass="emph" presetSubtype="0" repeatCount="indefinite" fill="hold" grpId="1" nodeType="afterEffect">
                                  <p:stCondLst>
                                    <p:cond delay="0"/>
                                  </p:stCondLst>
                                  <p:endCondLst>
                                    <p:cond evt="onNext" delay="0">
                                      <p:tgtEl>
                                        <p:sldTgt/>
                                      </p:tgtEl>
                                    </p:cond>
                                  </p:endCondLst>
                                  <p:childTnLst>
                                    <p:animRot by="21600000">
                                      <p:cBhvr>
                                        <p:cTn id="77" dur="5000" fill="hold"/>
                                        <p:tgtEl>
                                          <p:spTgt spid="33"/>
                                        </p:tgtEl>
                                        <p:attrNameLst>
                                          <p:attrName>r</p:attrName>
                                        </p:attrNameLst>
                                      </p:cBhvr>
                                    </p:animRot>
                                  </p:childTnLst>
                                </p:cTn>
                              </p:par>
                              <p:par>
                                <p:cTn id="78" presetID="8" presetClass="emph" presetSubtype="0" repeatCount="indefinite" fill="hold" grpId="1" nodeType="withEffect">
                                  <p:stCondLst>
                                    <p:cond delay="0"/>
                                  </p:stCondLst>
                                  <p:endCondLst>
                                    <p:cond evt="onNext" delay="0">
                                      <p:tgtEl>
                                        <p:sldTgt/>
                                      </p:tgtEl>
                                    </p:cond>
                                  </p:endCondLst>
                                  <p:childTnLst>
                                    <p:animRot by="21600000">
                                      <p:cBhvr>
                                        <p:cTn id="79" dur="3000" fill="hold"/>
                                        <p:tgtEl>
                                          <p:spTgt spid="32"/>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2000" tmFilter="0, 0; .2, .5; .8, .5; 1, 0"/>
                                        <p:tgtEl>
                                          <p:spTgt spid="14">
                                            <p:txEl>
                                              <p:pRg st="5" end="5"/>
                                            </p:txEl>
                                          </p:spTgt>
                                        </p:tgtEl>
                                      </p:cBhvr>
                                    </p:animEffect>
                                    <p:animScale>
                                      <p:cBhvr>
                                        <p:cTn id="84" dur="1000" autoRev="1" fill="hold"/>
                                        <p:tgtEl>
                                          <p:spTgt spid="14">
                                            <p:txEl>
                                              <p:pRg st="5" end="5"/>
                                            </p:txEl>
                                          </p:spTgt>
                                        </p:tgtEl>
                                      </p:cBhvr>
                                      <p:by x="105000" y="105000"/>
                                    </p:animScale>
                                  </p:childTnLst>
                                </p:cTn>
                              </p:par>
                              <p:par>
                                <p:cTn id="85" presetID="1" presetClass="exit" presetSubtype="0" fill="hold" grpId="2" nodeType="withEffect">
                                  <p:stCondLst>
                                    <p:cond delay="0"/>
                                  </p:stCondLst>
                                  <p:childTnLst>
                                    <p:set>
                                      <p:cBhvr>
                                        <p:cTn id="86" dur="1" fill="hold">
                                          <p:stCondLst>
                                            <p:cond delay="0"/>
                                          </p:stCondLst>
                                        </p:cTn>
                                        <p:tgtEl>
                                          <p:spTgt spid="33"/>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32"/>
                                        </p:tgtEl>
                                        <p:attrNameLst>
                                          <p:attrName>style.visibility</p:attrName>
                                        </p:attrNameLst>
                                      </p:cBhvr>
                                      <p:to>
                                        <p:strVal val="hidden"/>
                                      </p:to>
                                    </p:set>
                                  </p:childTnLst>
                                </p:cTn>
                              </p:par>
                            </p:childTnLst>
                          </p:cTn>
                        </p:par>
                        <p:par>
                          <p:cTn id="89" fill="hold">
                            <p:stCondLst>
                              <p:cond delay="2000"/>
                            </p:stCondLst>
                            <p:childTnLst>
                              <p:par>
                                <p:cTn id="90" presetID="0" presetClass="path" presetSubtype="0" accel="50000" decel="50000" fill="hold" grpId="2" nodeType="afterEffect">
                                  <p:stCondLst>
                                    <p:cond delay="0"/>
                                  </p:stCondLst>
                                  <p:childTnLst>
                                    <p:animMotion origin="layout" path="M -0.16962 0.65741 L -0.19514 0.64815 L -0.19566 0.5544 L -0.19305 0.48912 L -0.13663 0.47616 L -0.02969 0.44352 L -0.00156 0.43727 L -0.00104 0.47338 L 0.01927 0.46551 L 0.0415 0.47268 L 0.04045 0.40602 " pathEditMode="relative" rAng="0" ptsTypes="AAAAAAAAAAA">
                                      <p:cBhvr>
                                        <p:cTn id="91" dur="2000" fill="hold"/>
                                        <p:tgtEl>
                                          <p:spTgt spid="20"/>
                                        </p:tgtEl>
                                        <p:attrNameLst>
                                          <p:attrName>ppt_x</p:attrName>
                                          <p:attrName>ppt_y</p:attrName>
                                        </p:attrNameLst>
                                      </p:cBhvr>
                                      <p:rCtr x="93" y="-126"/>
                                    </p:animMotion>
                                  </p:childTnLst>
                                </p:cTn>
                              </p:par>
                            </p:childTnLst>
                          </p:cTn>
                        </p:par>
                      </p:childTnLst>
                    </p:cTn>
                  </p:par>
                  <p:par>
                    <p:cTn id="92" fill="hold">
                      <p:stCondLst>
                        <p:cond delay="indefinite"/>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2000" tmFilter="0, 0; .2, .5; .8, .5; 1, 0"/>
                                        <p:tgtEl>
                                          <p:spTgt spid="14">
                                            <p:txEl>
                                              <p:pRg st="6" end="6"/>
                                            </p:txEl>
                                          </p:spTgt>
                                        </p:tgtEl>
                                      </p:cBhvr>
                                    </p:animEffect>
                                    <p:animScale>
                                      <p:cBhvr>
                                        <p:cTn id="96" dur="1000" autoRev="1" fill="hold"/>
                                        <p:tgtEl>
                                          <p:spTgt spid="14">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0" grpId="0" animBg="1"/>
      <p:bldP spid="30" grpId="1" animBg="1"/>
      <p:bldP spid="31" grpId="0" animBg="1"/>
      <p:bldP spid="31" grpId="1" animBg="1"/>
      <p:bldP spid="32" grpId="0" animBg="1"/>
      <p:bldP spid="32" grpId="1" animBg="1"/>
      <p:bldP spid="32" grpId="2" animBg="1"/>
      <p:bldP spid="33" grpId="0" animBg="1"/>
      <p:bldP spid="33" grpId="1" animBg="1"/>
      <p:bldP spid="33" grpId="2" animBg="1"/>
      <p:bldP spid="20" grpId="0" animBg="1"/>
      <p:bldP spid="20" grpId="1" animBg="1"/>
      <p:bldP spid="20" grpId="2" animBg="1"/>
      <p:bldP spid="20" grpId="3"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381000"/>
            <a:ext cx="7772400" cy="685800"/>
          </a:xfrm>
        </p:spPr>
        <p:txBody>
          <a:bodyPr/>
          <a:lstStyle/>
          <a:p>
            <a:r>
              <a:rPr lang="en-US" sz="2800">
                <a:solidFill>
                  <a:srgbClr val="262699"/>
                </a:solidFill>
                <a:ea typeface="ＭＳ Ｐゴシック" charset="-128"/>
                <a:cs typeface="ＭＳ Ｐゴシック" charset="-128"/>
              </a:rPr>
              <a:t>Current Status and MIT Roles</a:t>
            </a:r>
          </a:p>
        </p:txBody>
      </p:sp>
      <p:sp>
        <p:nvSpPr>
          <p:cNvPr id="22531" name="Content Placeholder 2"/>
          <p:cNvSpPr>
            <a:spLocks noGrp="1"/>
          </p:cNvSpPr>
          <p:nvPr>
            <p:ph idx="1"/>
          </p:nvPr>
        </p:nvSpPr>
        <p:spPr>
          <a:xfrm>
            <a:off x="685800" y="1219200"/>
            <a:ext cx="7772400" cy="4724400"/>
          </a:xfrm>
        </p:spPr>
        <p:txBody>
          <a:bodyPr/>
          <a:lstStyle/>
          <a:p>
            <a:r>
              <a:rPr lang="en-US" sz="1800" dirty="0">
                <a:ea typeface="ＭＳ Ｐゴシック" charset="-128"/>
                <a:cs typeface="ＭＳ Ｐゴシック" charset="-128"/>
              </a:rPr>
              <a:t>The experiment is currently in the phase of demonstrating the feasibility of the most challenging </a:t>
            </a:r>
            <a:r>
              <a:rPr lang="en-US" sz="1800">
                <a:ea typeface="ＭＳ Ｐゴシック" charset="-128"/>
                <a:cs typeface="ＭＳ Ｐゴシック" charset="-128"/>
              </a:rPr>
              <a:t>technical aspects.</a:t>
            </a:r>
          </a:p>
          <a:p>
            <a:r>
              <a:rPr lang="en-US" sz="1800" dirty="0">
                <a:ea typeface="ＭＳ Ｐゴシック" charset="-128"/>
                <a:cs typeface="ＭＳ Ｐゴシック" charset="-128"/>
              </a:rPr>
              <a:t>We do expect that additional competing experiments will be reporting initial results reasonably soon.  We also expect that ultimately our experiment will be the most sensitive.</a:t>
            </a:r>
          </a:p>
          <a:p>
            <a:r>
              <a:rPr lang="en-US" sz="1800" dirty="0">
                <a:ea typeface="ＭＳ Ｐゴシック" charset="-128"/>
                <a:cs typeface="ＭＳ Ｐゴシック" charset="-128"/>
              </a:rPr>
              <a:t>MIT has contributed to various aspects of the </a:t>
            </a:r>
            <a:r>
              <a:rPr lang="en-US" sz="1800" dirty="0" err="1">
                <a:ea typeface="ＭＳ Ｐゴシック" charset="-128"/>
                <a:cs typeface="ＭＳ Ｐゴシック" charset="-128"/>
              </a:rPr>
              <a:t>nEDM</a:t>
            </a:r>
            <a:r>
              <a:rPr lang="en-US" sz="1800" dirty="0">
                <a:ea typeface="ＭＳ Ｐゴシック" charset="-128"/>
                <a:cs typeface="ＭＳ Ｐゴシック" charset="-128"/>
              </a:rPr>
              <a:t> project:  design of the neutron guide, plans for the </a:t>
            </a:r>
            <a:r>
              <a:rPr lang="en-US" sz="1800" baseline="30000" dirty="0">
                <a:ea typeface="ＭＳ Ｐゴシック" charset="-128"/>
                <a:cs typeface="ＭＳ Ｐゴシック" charset="-128"/>
              </a:rPr>
              <a:t>3</a:t>
            </a:r>
            <a:r>
              <a:rPr lang="en-US" sz="1800" dirty="0">
                <a:ea typeface="ＭＳ Ｐゴシック" charset="-128"/>
                <a:cs typeface="ＭＳ Ｐゴシック" charset="-128"/>
              </a:rPr>
              <a:t>He Atomic Beam Source, initial concept for slow controls, cryogenic engineering, film burner tests, and light collection efficiency tests.  Our main effort at this time is evaluation and improvement of the </a:t>
            </a:r>
            <a:r>
              <a:rPr lang="en-US" sz="1800" baseline="30000" dirty="0">
                <a:ea typeface="ＭＳ Ｐゴシック" charset="-128"/>
                <a:cs typeface="ＭＳ Ｐゴシック" charset="-128"/>
              </a:rPr>
              <a:t>3</a:t>
            </a:r>
            <a:r>
              <a:rPr lang="en-US" sz="1800" dirty="0">
                <a:ea typeface="ＭＳ Ｐゴシック" charset="-128"/>
                <a:cs typeface="ＭＳ Ｐゴシック" charset="-128"/>
              </a:rPr>
              <a:t>He Atomic Beam Source.  We recently added a postdoctoral fellow (Mark </a:t>
            </a:r>
            <a:r>
              <a:rPr lang="en-US" sz="1800" dirty="0" err="1">
                <a:ea typeface="ＭＳ Ｐゴシック" charset="-128"/>
                <a:cs typeface="ＭＳ Ｐゴシック" charset="-128"/>
              </a:rPr>
              <a:t>Broering</a:t>
            </a:r>
            <a:r>
              <a:rPr lang="en-US" sz="1800" dirty="0">
                <a:ea typeface="ＭＳ Ｐゴシック" charset="-128"/>
                <a:cs typeface="ＭＳ Ｐゴシック" charset="-128"/>
              </a:rPr>
              <a:t>) who is focusing on this effort.</a:t>
            </a:r>
          </a:p>
          <a:p>
            <a:r>
              <a:rPr lang="en-US" sz="1800" dirty="0">
                <a:ea typeface="ＭＳ Ｐゴシック" charset="-128"/>
                <a:cs typeface="ＭＳ Ｐゴシック" charset="-128"/>
              </a:rPr>
              <a:t>As the experiment goes forward, we expect to increase our involvement and commitment, especially building on the capabilities of the Bates Research and Engineering Center.  The expertise at Bates is very important to this project.</a:t>
            </a:r>
          </a:p>
          <a:p>
            <a:r>
              <a:rPr lang="en-US" sz="1800" dirty="0">
                <a:ea typeface="ＭＳ Ｐゴシック" charset="-128"/>
                <a:cs typeface="ＭＳ Ｐゴシック" charset="-128"/>
              </a:rPr>
              <a:t>R. Redwine serves as Chair of the </a:t>
            </a:r>
            <a:r>
              <a:rPr lang="en-US" sz="1800" dirty="0" err="1">
                <a:ea typeface="ＭＳ Ｐゴシック" charset="-128"/>
                <a:cs typeface="ＭＳ Ｐゴシック" charset="-128"/>
              </a:rPr>
              <a:t>nEDM</a:t>
            </a:r>
            <a:r>
              <a:rPr lang="en-US" sz="1800" dirty="0">
                <a:ea typeface="ＭＳ Ｐゴシック" charset="-128"/>
                <a:cs typeface="ＭＳ Ｐゴシック" charset="-128"/>
              </a:rPr>
              <a:t> Collaboration Board.</a:t>
            </a:r>
          </a:p>
        </p:txBody>
      </p:sp>
      <p:sp>
        <p:nvSpPr>
          <p:cNvPr id="22532" name="Slide Number Placeholder 1"/>
          <p:cNvSpPr>
            <a:spLocks noGrp="1"/>
          </p:cNvSpPr>
          <p:nvPr>
            <p:ph type="sldNum" sz="quarter" idx="12"/>
          </p:nvPr>
        </p:nvSpPr>
        <p:spPr>
          <a:noFill/>
        </p:spPr>
        <p:txBody>
          <a:bodyPr/>
          <a:lstStyle/>
          <a:p>
            <a:fld id="{F5F8A060-81DD-8C47-B8ED-930F1B15921D}" type="slidenum">
              <a:rPr lang="en-US">
                <a:latin typeface="Times New Roman" charset="0"/>
                <a:ea typeface="ＭＳ Ｐゴシック" charset="-128"/>
                <a:cs typeface="ＭＳ Ｐゴシック" charset="-128"/>
              </a:rPr>
              <a:pPr/>
              <a:t>57</a:t>
            </a:fld>
            <a:endParaRPr lang="en-US">
              <a:latin typeface="Times New Roman" charset="0"/>
              <a:ea typeface="ＭＳ Ｐゴシック" charset="-128"/>
              <a:cs typeface="ＭＳ Ｐゴシック"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pPr>
              <a:buNone/>
            </a:pPr>
            <a:endParaRPr lang="en-US" sz="2800" dirty="0"/>
          </a:p>
          <a:p>
            <a:pPr>
              <a:buNone/>
            </a:pPr>
            <a:r>
              <a:rPr lang="en-US" sz="2800" dirty="0"/>
              <a:t>I hope that this talk has helped you understand the role that the MIT </a:t>
            </a:r>
            <a:r>
              <a:rPr lang="en-US" sz="2800" dirty="0" err="1"/>
              <a:t>Hadronic</a:t>
            </a:r>
            <a:r>
              <a:rPr lang="en-US" sz="2800" dirty="0"/>
              <a:t> Physics Group has played in nuclear physics research and education.  I very much appreciate your attention and we are delighted that you are participating in the Symposium.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5E6D1BF6-8014-45CB-B33C-A586ABFBF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10972800" cy="7543800"/>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a:extLst>
              <a:ext uri="{FF2B5EF4-FFF2-40B4-BE49-F238E27FC236}">
                <a16:creationId xmlns:a16="http://schemas.microsoft.com/office/drawing/2014/main" id="{AF01FD4A-E79D-4A39-A158-AB857518E7A0}"/>
              </a:ext>
            </a:extLst>
          </p:cNvPr>
          <p:cNvSpPr txBox="1">
            <a:spLocks noChangeArrowheads="1"/>
          </p:cNvSpPr>
          <p:nvPr/>
        </p:nvSpPr>
        <p:spPr bwMode="auto">
          <a:xfrm>
            <a:off x="669925" y="269875"/>
            <a:ext cx="809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latin typeface="Times New Roman" panose="02020603050405020304" pitchFamily="18" charset="0"/>
            </a:endParaRPr>
          </a:p>
        </p:txBody>
      </p:sp>
      <p:sp>
        <p:nvSpPr>
          <p:cNvPr id="14340" name="Text Box 4">
            <a:extLst>
              <a:ext uri="{FF2B5EF4-FFF2-40B4-BE49-F238E27FC236}">
                <a16:creationId xmlns:a16="http://schemas.microsoft.com/office/drawing/2014/main" id="{8F0C5A31-62CE-4388-B949-C34FAA1350FD}"/>
              </a:ext>
            </a:extLst>
          </p:cNvPr>
          <p:cNvSpPr txBox="1">
            <a:spLocks noChangeArrowheads="1"/>
          </p:cNvSpPr>
          <p:nvPr/>
        </p:nvSpPr>
        <p:spPr bwMode="auto">
          <a:xfrm>
            <a:off x="2895600" y="3124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latin typeface="Times New Roman" panose="02020603050405020304" pitchFamily="18" charset="0"/>
            </a:endParaRPr>
          </a:p>
        </p:txBody>
      </p:sp>
      <p:sp>
        <p:nvSpPr>
          <p:cNvPr id="14341" name="Rectangle 5">
            <a:extLst>
              <a:ext uri="{FF2B5EF4-FFF2-40B4-BE49-F238E27FC236}">
                <a16:creationId xmlns:a16="http://schemas.microsoft.com/office/drawing/2014/main" id="{E65F6EC1-3C08-4223-B336-3DA76DA640D8}"/>
              </a:ext>
            </a:extLst>
          </p:cNvPr>
          <p:cNvSpPr>
            <a:spLocks noChangeArrowheads="1"/>
          </p:cNvSpPr>
          <p:nvPr/>
        </p:nvSpPr>
        <p:spPr bwMode="auto">
          <a:xfrm>
            <a:off x="1657350" y="1338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342" name="Text Box 6">
            <a:extLst>
              <a:ext uri="{FF2B5EF4-FFF2-40B4-BE49-F238E27FC236}">
                <a16:creationId xmlns:a16="http://schemas.microsoft.com/office/drawing/2014/main" id="{142C5D28-E322-448F-BC63-A85347A0745F}"/>
              </a:ext>
            </a:extLst>
          </p:cNvPr>
          <p:cNvSpPr txBox="1">
            <a:spLocks noChangeArrowheads="1"/>
          </p:cNvSpPr>
          <p:nvPr/>
        </p:nvSpPr>
        <p:spPr bwMode="auto">
          <a:xfrm>
            <a:off x="533400" y="304800"/>
            <a:ext cx="8382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solidFill>
                  <a:srgbClr val="0000FF"/>
                </a:solidFill>
                <a:latin typeface="Comic Sans MS" panose="030F0702030302020204" pitchFamily="66" charset="0"/>
              </a:rPr>
              <a:t>Bates: MIT’s own accelerator laboratory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4E7FCC69-CDF3-4CCD-904C-E545AB7E2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05840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36CA1EA-9353-483B-A24D-372114FA7BD3}"/>
              </a:ext>
            </a:extLst>
          </p:cNvPr>
          <p:cNvSpPr>
            <a:spLocks noGrp="1" noChangeArrowheads="1"/>
          </p:cNvSpPr>
          <p:nvPr>
            <p:ph type="title"/>
          </p:nvPr>
        </p:nvSpPr>
        <p:spPr>
          <a:xfrm>
            <a:off x="457200" y="0"/>
            <a:ext cx="8229600" cy="685800"/>
          </a:xfrm>
        </p:spPr>
        <p:txBody>
          <a:bodyPr/>
          <a:lstStyle/>
          <a:p>
            <a:r>
              <a:rPr lang="en-US" altLang="en-US" sz="3200" b="1">
                <a:solidFill>
                  <a:srgbClr val="0000FF"/>
                </a:solidFill>
                <a:latin typeface="Comic Sans MS" panose="030F0702030302020204" pitchFamily="66" charset="0"/>
              </a:rPr>
              <a:t>April 1999</a:t>
            </a:r>
          </a:p>
        </p:txBody>
      </p:sp>
      <p:graphicFrame>
        <p:nvGraphicFramePr>
          <p:cNvPr id="48131" name="Object 3">
            <a:extLst>
              <a:ext uri="{FF2B5EF4-FFF2-40B4-BE49-F238E27FC236}">
                <a16:creationId xmlns:a16="http://schemas.microsoft.com/office/drawing/2014/main" id="{D01B5ED9-50FC-4CFF-996B-BD28D629A7B8}"/>
              </a:ext>
            </a:extLst>
          </p:cNvPr>
          <p:cNvGraphicFramePr>
            <a:graphicFrameLocks noGrp="1" noChangeAspect="1"/>
          </p:cNvGraphicFramePr>
          <p:nvPr>
            <p:ph sz="half" idx="1"/>
          </p:nvPr>
        </p:nvGraphicFramePr>
        <p:xfrm>
          <a:off x="4419600" y="0"/>
          <a:ext cx="4724400" cy="6858000"/>
        </p:xfrm>
        <a:graphic>
          <a:graphicData uri="http://schemas.openxmlformats.org/presentationml/2006/ole">
            <mc:AlternateContent xmlns:mc="http://schemas.openxmlformats.org/markup-compatibility/2006">
              <mc:Choice xmlns:v="urn:schemas-microsoft-com:vml" Requires="v">
                <p:oleObj spid="_x0000_s168963" name="Photo Editor Photo" r:id="rId4" imgW="18285714" imgH="27095238" progId="">
                  <p:embed/>
                </p:oleObj>
              </mc:Choice>
              <mc:Fallback>
                <p:oleObj name="Photo Editor Photo" r:id="rId4" imgW="18285714" imgH="2709523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0"/>
                        <a:ext cx="4724400" cy="6858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2" name="Text Box 4">
            <a:extLst>
              <a:ext uri="{FF2B5EF4-FFF2-40B4-BE49-F238E27FC236}">
                <a16:creationId xmlns:a16="http://schemas.microsoft.com/office/drawing/2014/main" id="{5EFC220D-62C3-4ABD-B32C-7732A69F0F81}"/>
              </a:ext>
            </a:extLst>
          </p:cNvPr>
          <p:cNvSpPr txBox="1">
            <a:spLocks noChangeArrowheads="1"/>
          </p:cNvSpPr>
          <p:nvPr/>
        </p:nvSpPr>
        <p:spPr bwMode="auto">
          <a:xfrm>
            <a:off x="669925" y="1560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pic>
        <p:nvPicPr>
          <p:cNvPr id="48133" name="Picture 5">
            <a:extLst>
              <a:ext uri="{FF2B5EF4-FFF2-40B4-BE49-F238E27FC236}">
                <a16:creationId xmlns:a16="http://schemas.microsoft.com/office/drawing/2014/main" id="{C2CBD95E-AB86-4110-BD9A-1CB094EBB8F1}"/>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0" y="0"/>
            <a:ext cx="4419600" cy="6858000"/>
          </a:xfrm>
          <a:noFill/>
          <a:ln/>
          <a:extLst>
            <a:ext uri="{909E8E84-426E-40DD-AFC4-6F175D3DCCD1}">
              <a14:hiddenFill xmlns:a14="http://schemas.microsoft.com/office/drawing/2010/main">
                <a:solidFill>
                  <a:srgbClr val="FFCC99"/>
                </a:solidFill>
              </a14:hiddenFill>
            </a:ext>
          </a:extLst>
        </p:spPr>
      </p:pic>
      <p:sp>
        <p:nvSpPr>
          <p:cNvPr id="48135" name="Text Box 7">
            <a:extLst>
              <a:ext uri="{FF2B5EF4-FFF2-40B4-BE49-F238E27FC236}">
                <a16:creationId xmlns:a16="http://schemas.microsoft.com/office/drawing/2014/main" id="{D3D63823-49DA-44AC-95CA-B644DDBDAB29}"/>
              </a:ext>
            </a:extLst>
          </p:cNvPr>
          <p:cNvSpPr txBox="1">
            <a:spLocks noChangeArrowheads="1"/>
          </p:cNvSpPr>
          <p:nvPr/>
        </p:nvSpPr>
        <p:spPr bwMode="auto">
          <a:xfrm>
            <a:off x="5622925" y="254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b="1">
                <a:solidFill>
                  <a:srgbClr val="0000FF"/>
                </a:solidFill>
                <a:latin typeface="Comic Sans MS" panose="030F0702030302020204" pitchFamily="66" charset="0"/>
              </a:rPr>
              <a:t>April 1999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BC1AFFE-6E24-437B-A6D4-30D88A29FD3D}"/>
              </a:ext>
            </a:extLst>
          </p:cNvPr>
          <p:cNvSpPr>
            <a:spLocks noGrp="1" noChangeArrowheads="1"/>
          </p:cNvSpPr>
          <p:nvPr>
            <p:ph type="title"/>
          </p:nvPr>
        </p:nvSpPr>
        <p:spPr/>
        <p:txBody>
          <a:bodyPr/>
          <a:lstStyle/>
          <a:p>
            <a:endParaRPr lang="en-US" altLang="en-US"/>
          </a:p>
        </p:txBody>
      </p:sp>
      <p:pic>
        <p:nvPicPr>
          <p:cNvPr id="139267" name="Picture 3">
            <a:extLst>
              <a:ext uri="{FF2B5EF4-FFF2-40B4-BE49-F238E27FC236}">
                <a16:creationId xmlns:a16="http://schemas.microsoft.com/office/drawing/2014/main" id="{7C250896-48EE-4205-B454-528B7E7ADD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TotalTime>
  <Words>2811</Words>
  <Application>Microsoft Macintosh PowerPoint</Application>
  <PresentationFormat>On-screen Show (4:3)</PresentationFormat>
  <Paragraphs>447</Paragraphs>
  <Slides>58</Slides>
  <Notes>18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58</vt:i4>
      </vt:variant>
    </vt:vector>
  </HeadingPairs>
  <TitlesOfParts>
    <vt:vector size="74" baseType="lpstr">
      <vt:lpstr>Arial</vt:lpstr>
      <vt:lpstr>Calibri</vt:lpstr>
      <vt:lpstr>Charter Black</vt:lpstr>
      <vt:lpstr>Comic Sans MS</vt:lpstr>
      <vt:lpstr>Courier New</vt:lpstr>
      <vt:lpstr>Helvetica</vt:lpstr>
      <vt:lpstr>Papyrus</vt:lpstr>
      <vt:lpstr>Symbol</vt:lpstr>
      <vt:lpstr>TeX Gyre Termes Math</vt:lpstr>
      <vt:lpstr>Times</vt:lpstr>
      <vt:lpstr>Times New Roman</vt:lpstr>
      <vt:lpstr>Wingdings</vt:lpstr>
      <vt:lpstr>Default Design</vt:lpstr>
      <vt:lpstr>Photo Editor Photo</vt:lpstr>
      <vt:lpstr>Bitmap Image</vt:lpstr>
      <vt:lpstr>Equation</vt:lpstr>
      <vt:lpstr>The Hadronic Physics Group at MIT   History and Current Role  Talk Presented at the Symposium on QCD and Nuclei    Robert P. Redwine  Laboratory for Nuclear Science Massachusetts Institute of Technology  10 October 2021  </vt:lpstr>
      <vt:lpstr>PowerPoint Presentation</vt:lpstr>
      <vt:lpstr>The Hadronic Physics Group at MIT  </vt:lpstr>
      <vt:lpstr>Current Faculty and Research Scientists in the Hadronic Physics Group</vt:lpstr>
      <vt:lpstr>PowerPoint Presentation</vt:lpstr>
      <vt:lpstr>PowerPoint Presentation</vt:lpstr>
      <vt:lpstr>PowerPoint Presentation</vt:lpstr>
      <vt:lpstr>April 1999</vt:lpstr>
      <vt:lpstr>PowerPoint Presentation</vt:lpstr>
      <vt:lpstr>PowerPoint Presentation</vt:lpstr>
      <vt:lpstr>PowerPoint Presentation</vt:lpstr>
      <vt:lpstr>PowerPoint Presentation</vt:lpstr>
      <vt:lpstr>215 mA in the South Hall Ring, January 18th, 1999</vt:lpstr>
      <vt:lpstr>PowerPoint Presentation</vt:lpstr>
      <vt:lpstr>Some Research Highlights</vt:lpstr>
      <vt:lpstr>Important  Accomplishments of the Hadronic Physics Group Using the Bates Accelerator</vt:lpstr>
      <vt:lpstr>PowerPoint Presentation</vt:lpstr>
      <vt:lpstr>Bates Large Acceptance Spectrometer Toroid </vt:lpstr>
      <vt:lpstr>Spin-Dependent Electron Scattering</vt:lpstr>
      <vt:lpstr>PowerPoint Presentation</vt:lpstr>
      <vt:lpstr>BLAST Atomic Beam Source</vt:lpstr>
      <vt:lpstr>BLAST Detector</vt:lpstr>
      <vt:lpstr>BLAST Toroid</vt:lpstr>
      <vt:lpstr>Charge Distribution of Neutron</vt:lpstr>
      <vt:lpstr>Precision measurement of deuteron tensor analyzing powers with BLAST </vt:lpstr>
      <vt:lpstr>Now, Reviews of Some Experiments at Other Laboratories</vt:lpstr>
      <vt:lpstr>DESY Laboratory, Hamburg, DE</vt:lpstr>
      <vt:lpstr>Polarized e-/e+  Beam in HERA</vt:lpstr>
      <vt:lpstr>HERMES Spectrometer</vt:lpstr>
      <vt:lpstr>HERMES Scientific Output</vt:lpstr>
      <vt:lpstr>Flavor Dependence of Quark Polarizations </vt:lpstr>
      <vt:lpstr>Transverse Momentum Dependence</vt:lpstr>
      <vt:lpstr>Hard Exclusive Processes</vt:lpstr>
      <vt:lpstr>Hadron Attenuation in Nuclei</vt:lpstr>
      <vt:lpstr>Hadron Attenuation in Nuclei</vt:lpstr>
      <vt:lpstr>PowerPoint Presentation</vt:lpstr>
      <vt:lpstr>PowerPoint Presentation</vt:lpstr>
      <vt:lpstr>Next, the OLYMPUS experiment at DESY</vt:lpstr>
      <vt:lpstr>PowerPoint Presentation</vt:lpstr>
      <vt:lpstr>PowerPoint Presentation</vt:lpstr>
      <vt:lpstr>PowerPoint Presentation</vt:lpstr>
      <vt:lpstr>PowerPoint Presentation</vt:lpstr>
      <vt:lpstr>The         Magnetic Toroid</vt:lpstr>
      <vt:lpstr>                    Drift Chambers   MIT</vt:lpstr>
      <vt:lpstr>OLYMPUS Results</vt:lpstr>
      <vt:lpstr>PowerPoint Presentation</vt:lpstr>
      <vt:lpstr>PowerPoint Presentation</vt:lpstr>
      <vt:lpstr>PowerPoint Presentation</vt:lpstr>
      <vt:lpstr>Efforts Mike Williams is Leading</vt:lpstr>
      <vt:lpstr>Study of Short-Range Correlations in Nuclei</vt:lpstr>
      <vt:lpstr>Pion-Nucleus Interactions</vt:lpstr>
      <vt:lpstr>Search for Neutron EDM</vt:lpstr>
      <vt:lpstr>PowerPoint Presentation</vt:lpstr>
      <vt:lpstr>PowerPoint Presentation</vt:lpstr>
      <vt:lpstr>nEDM Search at the Spallation Neutron Source at ORNL</vt:lpstr>
      <vt:lpstr>Search for Neutron EDM  Measurement Cycle    </vt:lpstr>
      <vt:lpstr>Current Status and MIT Roles</vt:lpstr>
      <vt:lpstr>Conclusion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Bates: MIT’s own accelerator laboratory</dc:title>
  <dc:creator>milner</dc:creator>
  <cp:lastModifiedBy>Microsoft Office User</cp:lastModifiedBy>
  <cp:revision>74</cp:revision>
  <dcterms:created xsi:type="dcterms:W3CDTF">2021-10-10T12:25:39Z</dcterms:created>
  <dcterms:modified xsi:type="dcterms:W3CDTF">2021-10-10T14:49:07Z</dcterms:modified>
</cp:coreProperties>
</file>