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verage"/>
      <p:regular r:id="rId24"/>
    </p:embeddedFont>
    <p:embeddedFont>
      <p:font typeface="Oswald"/>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verage-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0437ded54c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0437ded54c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fourth </a:t>
            </a:r>
            <a:r>
              <a:rPr lang="en-GB"/>
              <a:t>parameter</a:t>
            </a:r>
            <a:r>
              <a:rPr lang="en-GB"/>
              <a:t> </a:t>
            </a:r>
            <a:r>
              <a:rPr lang="en-GB"/>
              <a:t>that</a:t>
            </a:r>
            <a:r>
              <a:rPr lang="en-GB"/>
              <a:t> is calculated automatically. We modified the script to obtain this number.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0437ded54c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0437ded54c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Here, we ran the fitting program with 5 points and then with 3 points and we notice that the minimum error is smallest when we use three points and a luminosity ratio of 20%. But it is also interesting that at the </a:t>
            </a:r>
            <a:r>
              <a:rPr lang="en-GB"/>
              <a:t>luminosity</a:t>
            </a:r>
            <a:r>
              <a:rPr lang="en-GB"/>
              <a:t> ratio of 10%, the value of the mass error is smaller in the 5-points </a:t>
            </a:r>
            <a:r>
              <a:rPr lang="en-GB"/>
              <a:t>fitting</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0437ded54c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0437ded54c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400">
                <a:solidFill>
                  <a:schemeClr val="dk1"/>
                </a:solidFill>
              </a:rPr>
              <a:t>This made us curious to see the trend when we use extremely small luminosities. We observed this very intriguing feature: the error on the 5-points fitting is increasing linearly, but the error in the 3-points graph is decreasing and then increasing.</a:t>
            </a:r>
            <a:endParaRPr sz="14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0376939ed2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0376939ed2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slide shows how we changed the distance from the peak and we obtained different error rates. Based on several runs of the programs, we were able to see the shape of a graph which has as axis the mass error and the points where we ran the program. We noticed that the error decreases until the energy reaches 90.5 GeV and then the error increases again.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0437ded54c_1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0437ded54c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These are the graphs of Z_width_error and Luminosity ratio. On the left, we have the fit with 5 points and on the left we have the fit with 3 points. We notice that the error of the 5-points fit is significantly smaller than the 3-points fit(0.004 compared to 0..07). </a:t>
            </a:r>
            <a:r>
              <a:rPr lang="en-GB" sz="800">
                <a:solidFill>
                  <a:schemeClr val="dk1"/>
                </a:solidFill>
              </a:rPr>
              <a:t>.Both these functions look like parabolas.</a:t>
            </a:r>
            <a:endParaRPr sz="800">
              <a:solidFill>
                <a:schemeClr val="dk1"/>
              </a:solidFill>
            </a:endParaRPr>
          </a:p>
          <a:p>
            <a:pPr indent="0" lvl="0" marL="0" rtl="0" algn="l">
              <a:spcBef>
                <a:spcPts val="1200"/>
              </a:spcBef>
              <a:spcAft>
                <a:spcPts val="0"/>
              </a:spcAft>
              <a:buNone/>
            </a:pPr>
            <a:r>
              <a:t/>
            </a:r>
            <a:endParaRPr sz="8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4ac8794b3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4ac8794b3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we are looking at the same graphs, but different luminosities. We notice that unlike the mass at those luminosities, the width </a:t>
            </a:r>
            <a:r>
              <a:rPr lang="en-GB"/>
              <a:t>actually</a:t>
            </a:r>
            <a:r>
              <a:rPr lang="en-GB"/>
              <a:t> presents the same feature on the graphs. They are both </a:t>
            </a:r>
            <a:r>
              <a:rPr lang="en-GB"/>
              <a:t>decreasing</a:t>
            </a:r>
            <a:r>
              <a:rPr lang="en-GB"/>
              <a:t>, almost linearly.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376939ed2_2_1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376939ed2_2_1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0437ded54c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0437ded54c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the energy value is outside the width of the Z boson the accelerator must run at a much higher luminosity to produce the same number of Z particles. As a result</a:t>
            </a:r>
            <a:endParaRPr/>
          </a:p>
          <a:p>
            <a:pPr indent="0" lvl="0" marL="0" rtl="0" algn="l">
              <a:spcBef>
                <a:spcPts val="0"/>
              </a:spcBef>
              <a:spcAft>
                <a:spcPts val="0"/>
              </a:spcAft>
              <a:buNone/>
            </a:pPr>
            <a:r>
              <a:t/>
            </a:r>
            <a:endParaRPr/>
          </a:p>
          <a:p>
            <a:pPr indent="-336550" lvl="0" marL="457200" rtl="0" algn="l">
              <a:lnSpc>
                <a:spcPct val="115000"/>
              </a:lnSpc>
              <a:spcBef>
                <a:spcPts val="0"/>
              </a:spcBef>
              <a:spcAft>
                <a:spcPts val="0"/>
              </a:spcAft>
              <a:buClr>
                <a:srgbClr val="ADADAD"/>
              </a:buClr>
              <a:buSzPts val="1700"/>
              <a:buChar char="●"/>
            </a:pPr>
            <a:r>
              <a:rPr lang="en-GB" sz="1700">
                <a:solidFill>
                  <a:srgbClr val="ADADAD"/>
                </a:solidFill>
              </a:rPr>
              <a:t>Optimizing the error varies based on what measurement you are taking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376939ed2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376939ed2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0376939ed2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0376939ed2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376939ed2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0376939ed2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It takes a lot of time and energy to run a particle </a:t>
            </a:r>
            <a:r>
              <a:rPr lang="en-GB"/>
              <a:t>accelerator</a:t>
            </a:r>
            <a:r>
              <a:rPr lang="en-GB"/>
              <a:t>, so we want to make sure we are doing it as efficiently as possible from the first place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Goal is to determine how many energy points to trun the accelerator at how much time should be spent at each of these points in order to minimize the error when we measure the Z-boson mass and width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Our goal is to minimixe </a:t>
            </a:r>
            <a:r>
              <a:rPr lang="en-GB"/>
              <a:t>the</a:t>
            </a:r>
            <a:r>
              <a:rPr lang="en-GB"/>
              <a:t> error on our Z-boson mass and width </a:t>
            </a:r>
            <a:r>
              <a:rPr lang="en-GB"/>
              <a:t>measurements</a:t>
            </a:r>
            <a:r>
              <a:rPr lang="en-GB"/>
              <a:t> by determining the optimal number of energy points and </a:t>
            </a:r>
            <a:r>
              <a:rPr lang="en-GB"/>
              <a:t>luminosity</a:t>
            </a:r>
            <a:r>
              <a:rPr lang="en-GB"/>
              <a:t> to run the accelerator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376939ed2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376939ed2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will go into detail about each of these </a:t>
            </a:r>
            <a:r>
              <a:rPr lang="en-GB"/>
              <a:t>parameters</a:t>
            </a:r>
            <a:r>
              <a:rPr lang="en-GB"/>
              <a:t> in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437ded54c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0437ded54c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 ^-1 atto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437ded54c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437ded54c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4ac8794b3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4ac8794b3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437ded54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0437ded54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rgbClr val="FF0000"/>
              </a:solidFill>
            </a:endParaRPr>
          </a:p>
          <a:p>
            <a:pPr indent="0" lvl="0" marL="0" rtl="0" algn="l">
              <a:lnSpc>
                <a:spcPct val="115000"/>
              </a:lnSpc>
              <a:spcBef>
                <a:spcPts val="1200"/>
              </a:spcBef>
              <a:spcAft>
                <a:spcPts val="1200"/>
              </a:spcAft>
              <a:buClr>
                <a:schemeClr val="dk1"/>
              </a:buClr>
              <a:buSzPts val="1100"/>
              <a:buFont typeface="Arial"/>
              <a:buNone/>
            </a:pPr>
            <a:r>
              <a:rPr lang="en-GB" sz="1800">
                <a:solidFill>
                  <a:schemeClr val="dk1"/>
                </a:solidFill>
              </a:rPr>
              <a:t>We are going to need to run the program twice.</a:t>
            </a:r>
            <a:endParaRPr sz="13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437ded54c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0437ded54c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The second fit gives us the values of the Z-mass and the Z width alongside with their error.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openai.com/blog/dall-e/" TargetMode="External"/><Relationship Id="rId4" Type="http://schemas.openxmlformats.org/officeDocument/2006/relationships/hyperlink" Target="https://home.cern/science/accelerators/future-circular-collid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8" y="118262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990"/>
              <a:buNone/>
            </a:pPr>
            <a:r>
              <a:rPr b="1" lang="en-GB" sz="3630" u="sng">
                <a:solidFill>
                  <a:schemeClr val="lt2"/>
                </a:solidFill>
              </a:rPr>
              <a:t> Optimizing the Z-boson Mass and Width Measurements </a:t>
            </a:r>
            <a:endParaRPr sz="4480" u="sng">
              <a:solidFill>
                <a:schemeClr val="lt2"/>
              </a:solidFill>
            </a:endParaRPr>
          </a:p>
        </p:txBody>
      </p:sp>
      <p:sp>
        <p:nvSpPr>
          <p:cNvPr id="60" name="Google Shape;60;p13"/>
          <p:cNvSpPr txBox="1"/>
          <p:nvPr>
            <p:ph idx="1" type="subTitle"/>
          </p:nvPr>
        </p:nvSpPr>
        <p:spPr>
          <a:xfrm>
            <a:off x="311700" y="33891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By Rujuta Sane, Denis Siminiuc, Isabella Torres</a:t>
            </a:r>
            <a:endParaRPr/>
          </a:p>
        </p:txBody>
      </p:sp>
      <p:pic>
        <p:nvPicPr>
          <p:cNvPr id="61" name="Google Shape;61;p13"/>
          <p:cNvPicPr preferRelativeResize="0"/>
          <p:nvPr/>
        </p:nvPicPr>
        <p:blipFill>
          <a:blip r:embed="rId3">
            <a:alphaModFix/>
          </a:blip>
          <a:stretch>
            <a:fillRect/>
          </a:stretch>
        </p:blipFill>
        <p:spPr>
          <a:xfrm>
            <a:off x="6112025" y="-315499"/>
            <a:ext cx="2995277" cy="1684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320"/>
              <a:t>Statistical error of cross-section at energy points(uncertainty)</a:t>
            </a:r>
            <a:endParaRPr sz="2320"/>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An interesting element that we had to calculate was the statistical error of the cross sections of the points.</a:t>
            </a:r>
            <a:endParaRPr/>
          </a:p>
        </p:txBody>
      </p:sp>
      <p:pic>
        <p:nvPicPr>
          <p:cNvPr id="120" name="Google Shape;120;p22"/>
          <p:cNvPicPr preferRelativeResize="0"/>
          <p:nvPr/>
        </p:nvPicPr>
        <p:blipFill>
          <a:blip r:embed="rId3">
            <a:alphaModFix/>
          </a:blip>
          <a:stretch>
            <a:fillRect/>
          </a:stretch>
        </p:blipFill>
        <p:spPr>
          <a:xfrm>
            <a:off x="712688" y="2261551"/>
            <a:ext cx="7718624" cy="197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Z-mass Error:</a:t>
            </a:r>
            <a:endParaRPr/>
          </a:p>
        </p:txBody>
      </p:sp>
      <p:pic>
        <p:nvPicPr>
          <p:cNvPr id="126" name="Google Shape;126;p23"/>
          <p:cNvPicPr preferRelativeResize="0"/>
          <p:nvPr/>
        </p:nvPicPr>
        <p:blipFill>
          <a:blip r:embed="rId3">
            <a:alphaModFix/>
          </a:blip>
          <a:stretch>
            <a:fillRect/>
          </a:stretch>
        </p:blipFill>
        <p:spPr>
          <a:xfrm>
            <a:off x="486650" y="1291813"/>
            <a:ext cx="3553225" cy="2667875"/>
          </a:xfrm>
          <a:prstGeom prst="rect">
            <a:avLst/>
          </a:prstGeom>
          <a:noFill/>
          <a:ln>
            <a:noFill/>
          </a:ln>
        </p:spPr>
      </p:pic>
      <p:pic>
        <p:nvPicPr>
          <p:cNvPr id="127" name="Google Shape;127;p23"/>
          <p:cNvPicPr preferRelativeResize="0"/>
          <p:nvPr/>
        </p:nvPicPr>
        <p:blipFill>
          <a:blip r:embed="rId4">
            <a:alphaModFix/>
          </a:blip>
          <a:stretch>
            <a:fillRect/>
          </a:stretch>
        </p:blipFill>
        <p:spPr>
          <a:xfrm>
            <a:off x="5057475" y="1270868"/>
            <a:ext cx="3553225" cy="2709769"/>
          </a:xfrm>
          <a:prstGeom prst="rect">
            <a:avLst/>
          </a:prstGeom>
          <a:noFill/>
          <a:ln>
            <a:noFill/>
          </a:ln>
        </p:spPr>
      </p:pic>
      <p:sp>
        <p:nvSpPr>
          <p:cNvPr id="128" name="Google Shape;128;p23"/>
          <p:cNvSpPr/>
          <p:nvPr/>
        </p:nvSpPr>
        <p:spPr>
          <a:xfrm>
            <a:off x="5983225" y="3474450"/>
            <a:ext cx="124800" cy="146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
          <p:cNvSpPr/>
          <p:nvPr/>
        </p:nvSpPr>
        <p:spPr>
          <a:xfrm>
            <a:off x="1166925" y="3423400"/>
            <a:ext cx="124800" cy="146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nvSpPr>
        <p:spPr>
          <a:xfrm>
            <a:off x="423775" y="4233775"/>
            <a:ext cx="786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2"/>
                </a:solidFill>
              </a:rPr>
              <a:t>Distance from peak: 0.689 GeV </a:t>
            </a:r>
            <a:endParaRPr>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 Closer Look</a:t>
            </a:r>
            <a:endParaRPr/>
          </a:p>
        </p:txBody>
      </p:sp>
      <p:pic>
        <p:nvPicPr>
          <p:cNvPr id="136" name="Google Shape;136;p24"/>
          <p:cNvPicPr preferRelativeResize="0"/>
          <p:nvPr/>
        </p:nvPicPr>
        <p:blipFill>
          <a:blip r:embed="rId3">
            <a:alphaModFix/>
          </a:blip>
          <a:stretch>
            <a:fillRect/>
          </a:stretch>
        </p:blipFill>
        <p:spPr>
          <a:xfrm>
            <a:off x="311700" y="1309563"/>
            <a:ext cx="3716700" cy="2716525"/>
          </a:xfrm>
          <a:prstGeom prst="rect">
            <a:avLst/>
          </a:prstGeom>
          <a:noFill/>
          <a:ln>
            <a:noFill/>
          </a:ln>
        </p:spPr>
      </p:pic>
      <p:pic>
        <p:nvPicPr>
          <p:cNvPr id="137" name="Google Shape;137;p24"/>
          <p:cNvPicPr preferRelativeResize="0"/>
          <p:nvPr/>
        </p:nvPicPr>
        <p:blipFill>
          <a:blip r:embed="rId4">
            <a:alphaModFix/>
          </a:blip>
          <a:stretch>
            <a:fillRect/>
          </a:stretch>
        </p:blipFill>
        <p:spPr>
          <a:xfrm>
            <a:off x="5202405" y="1283700"/>
            <a:ext cx="3629894" cy="2768250"/>
          </a:xfrm>
          <a:prstGeom prst="rect">
            <a:avLst/>
          </a:prstGeom>
          <a:noFill/>
          <a:ln>
            <a:noFill/>
          </a:ln>
        </p:spPr>
      </p:pic>
      <p:sp>
        <p:nvSpPr>
          <p:cNvPr id="138" name="Google Shape;138;p24"/>
          <p:cNvSpPr txBox="1"/>
          <p:nvPr/>
        </p:nvSpPr>
        <p:spPr>
          <a:xfrm>
            <a:off x="311700" y="317025"/>
            <a:ext cx="3000000" cy="771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Distance from Peak</a:t>
            </a:r>
            <a:endParaRPr/>
          </a:p>
        </p:txBody>
      </p:sp>
      <p:sp>
        <p:nvSpPr>
          <p:cNvPr id="144" name="Google Shape;144;p25"/>
          <p:cNvSpPr txBox="1"/>
          <p:nvPr/>
        </p:nvSpPr>
        <p:spPr>
          <a:xfrm>
            <a:off x="48900" y="3637925"/>
            <a:ext cx="3144300" cy="89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800">
                <a:solidFill>
                  <a:schemeClr val="lt2"/>
                </a:solidFill>
              </a:rPr>
              <a:t>Distance: </a:t>
            </a:r>
            <a:r>
              <a:rPr lang="en-GB" sz="1800">
                <a:solidFill>
                  <a:schemeClr val="lt2"/>
                </a:solidFill>
              </a:rPr>
              <a:t>0.389 </a:t>
            </a:r>
            <a:r>
              <a:rPr lang="en-GB" sz="1800">
                <a:solidFill>
                  <a:schemeClr val="lt2"/>
                </a:solidFill>
              </a:rPr>
              <a:t> GeV</a:t>
            </a:r>
            <a:endParaRPr sz="1800">
              <a:solidFill>
                <a:schemeClr val="lt2"/>
              </a:solidFill>
            </a:endParaRPr>
          </a:p>
          <a:p>
            <a:pPr indent="0" lvl="0" marL="0" rtl="0" algn="l">
              <a:lnSpc>
                <a:spcPct val="100000"/>
              </a:lnSpc>
              <a:spcBef>
                <a:spcPts val="1200"/>
              </a:spcBef>
              <a:spcAft>
                <a:spcPts val="1200"/>
              </a:spcAft>
              <a:buNone/>
            </a:pPr>
            <a:r>
              <a:rPr lang="en-GB" sz="1800">
                <a:solidFill>
                  <a:schemeClr val="lt2"/>
                </a:solidFill>
              </a:rPr>
              <a:t>Min. Error: 0.0155 </a:t>
            </a:r>
            <a:r>
              <a:rPr lang="en-GB" sz="1800">
                <a:solidFill>
                  <a:schemeClr val="lt2"/>
                </a:solidFill>
              </a:rPr>
              <a:t>GeV</a:t>
            </a:r>
            <a:endParaRPr sz="1800">
              <a:solidFill>
                <a:schemeClr val="lt2"/>
              </a:solidFill>
            </a:endParaRPr>
          </a:p>
        </p:txBody>
      </p:sp>
      <p:sp>
        <p:nvSpPr>
          <p:cNvPr id="145" name="Google Shape;145;p25"/>
          <p:cNvSpPr txBox="1"/>
          <p:nvPr/>
        </p:nvSpPr>
        <p:spPr>
          <a:xfrm>
            <a:off x="6192163" y="3637925"/>
            <a:ext cx="3144300" cy="89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800">
                <a:solidFill>
                  <a:schemeClr val="lt2"/>
                </a:solidFill>
              </a:rPr>
              <a:t>Distance: </a:t>
            </a:r>
            <a:r>
              <a:rPr lang="en-GB" sz="1800">
                <a:solidFill>
                  <a:schemeClr val="lt2"/>
                </a:solidFill>
              </a:rPr>
              <a:t>2.689 </a:t>
            </a:r>
            <a:r>
              <a:rPr lang="en-GB" sz="1800">
                <a:solidFill>
                  <a:schemeClr val="lt2"/>
                </a:solidFill>
              </a:rPr>
              <a:t>GeV</a:t>
            </a:r>
            <a:endParaRPr sz="1800">
              <a:solidFill>
                <a:schemeClr val="lt2"/>
              </a:solidFill>
            </a:endParaRPr>
          </a:p>
          <a:p>
            <a:pPr indent="0" lvl="0" marL="0" rtl="0" algn="l">
              <a:lnSpc>
                <a:spcPct val="100000"/>
              </a:lnSpc>
              <a:spcBef>
                <a:spcPts val="1200"/>
              </a:spcBef>
              <a:spcAft>
                <a:spcPts val="1200"/>
              </a:spcAft>
              <a:buNone/>
            </a:pPr>
            <a:r>
              <a:rPr lang="en-GB" sz="1800">
                <a:solidFill>
                  <a:schemeClr val="lt2"/>
                </a:solidFill>
              </a:rPr>
              <a:t>Min.Error: 0.0026 GeV</a:t>
            </a:r>
            <a:endParaRPr sz="1800">
              <a:solidFill>
                <a:schemeClr val="lt2"/>
              </a:solidFill>
            </a:endParaRPr>
          </a:p>
        </p:txBody>
      </p:sp>
      <p:pic>
        <p:nvPicPr>
          <p:cNvPr id="146" name="Google Shape;146;p25"/>
          <p:cNvPicPr preferRelativeResize="0"/>
          <p:nvPr/>
        </p:nvPicPr>
        <p:blipFill>
          <a:blip r:embed="rId3">
            <a:alphaModFix/>
          </a:blip>
          <a:stretch>
            <a:fillRect/>
          </a:stretch>
        </p:blipFill>
        <p:spPr>
          <a:xfrm>
            <a:off x="48900" y="1105175"/>
            <a:ext cx="2860150" cy="2181224"/>
          </a:xfrm>
          <a:prstGeom prst="rect">
            <a:avLst/>
          </a:prstGeom>
          <a:noFill/>
          <a:ln>
            <a:noFill/>
          </a:ln>
        </p:spPr>
      </p:pic>
      <p:pic>
        <p:nvPicPr>
          <p:cNvPr id="147" name="Google Shape;147;p25"/>
          <p:cNvPicPr preferRelativeResize="0"/>
          <p:nvPr/>
        </p:nvPicPr>
        <p:blipFill>
          <a:blip r:embed="rId4">
            <a:alphaModFix/>
          </a:blip>
          <a:stretch>
            <a:fillRect/>
          </a:stretch>
        </p:blipFill>
        <p:spPr>
          <a:xfrm>
            <a:off x="3141925" y="1105175"/>
            <a:ext cx="2860150" cy="2181224"/>
          </a:xfrm>
          <a:prstGeom prst="rect">
            <a:avLst/>
          </a:prstGeom>
          <a:noFill/>
          <a:ln>
            <a:noFill/>
          </a:ln>
        </p:spPr>
      </p:pic>
      <p:sp>
        <p:nvSpPr>
          <p:cNvPr id="148" name="Google Shape;148;p25"/>
          <p:cNvSpPr txBox="1"/>
          <p:nvPr/>
        </p:nvSpPr>
        <p:spPr>
          <a:xfrm>
            <a:off x="3120525" y="3637925"/>
            <a:ext cx="3144300" cy="89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GB" sz="1800">
                <a:solidFill>
                  <a:schemeClr val="lt2"/>
                </a:solidFill>
              </a:rPr>
              <a:t>Distance: 0.689  GeV</a:t>
            </a:r>
            <a:endParaRPr sz="1800">
              <a:solidFill>
                <a:schemeClr val="lt2"/>
              </a:solidFill>
            </a:endParaRPr>
          </a:p>
          <a:p>
            <a:pPr indent="0" lvl="0" marL="0" rtl="0" algn="l">
              <a:lnSpc>
                <a:spcPct val="100000"/>
              </a:lnSpc>
              <a:spcBef>
                <a:spcPts val="1200"/>
              </a:spcBef>
              <a:spcAft>
                <a:spcPts val="1200"/>
              </a:spcAft>
              <a:buNone/>
            </a:pPr>
            <a:r>
              <a:rPr lang="en-GB" sz="1800">
                <a:solidFill>
                  <a:schemeClr val="lt2"/>
                </a:solidFill>
              </a:rPr>
              <a:t>Min. Error: 0.0020 </a:t>
            </a:r>
            <a:r>
              <a:rPr lang="en-GB" sz="1800">
                <a:solidFill>
                  <a:schemeClr val="lt2"/>
                </a:solidFill>
              </a:rPr>
              <a:t>GeV</a:t>
            </a:r>
            <a:endParaRPr sz="1800">
              <a:solidFill>
                <a:schemeClr val="lt2"/>
              </a:solidFill>
            </a:endParaRPr>
          </a:p>
        </p:txBody>
      </p:sp>
      <p:pic>
        <p:nvPicPr>
          <p:cNvPr id="149" name="Google Shape;149;p25"/>
          <p:cNvPicPr preferRelativeResize="0"/>
          <p:nvPr/>
        </p:nvPicPr>
        <p:blipFill>
          <a:blip r:embed="rId5">
            <a:alphaModFix/>
          </a:blip>
          <a:stretch>
            <a:fillRect/>
          </a:stretch>
        </p:blipFill>
        <p:spPr>
          <a:xfrm>
            <a:off x="6192175" y="1105163"/>
            <a:ext cx="2860150" cy="2181247"/>
          </a:xfrm>
          <a:prstGeom prst="rect">
            <a:avLst/>
          </a:prstGeom>
          <a:noFill/>
          <a:ln>
            <a:noFill/>
          </a:ln>
        </p:spPr>
      </p:pic>
      <p:sp>
        <p:nvSpPr>
          <p:cNvPr id="150" name="Google Shape;150;p25"/>
          <p:cNvSpPr/>
          <p:nvPr/>
        </p:nvSpPr>
        <p:spPr>
          <a:xfrm>
            <a:off x="1093275" y="2876250"/>
            <a:ext cx="73500" cy="132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5"/>
          <p:cNvSpPr/>
          <p:nvPr/>
        </p:nvSpPr>
        <p:spPr>
          <a:xfrm>
            <a:off x="3910825" y="2905600"/>
            <a:ext cx="80700" cy="102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5"/>
          <p:cNvSpPr/>
          <p:nvPr/>
        </p:nvSpPr>
        <p:spPr>
          <a:xfrm>
            <a:off x="6831100" y="2883600"/>
            <a:ext cx="132000" cy="132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Z-width Error:</a:t>
            </a:r>
            <a:endParaRPr/>
          </a:p>
        </p:txBody>
      </p:sp>
      <p:pic>
        <p:nvPicPr>
          <p:cNvPr id="158" name="Google Shape;158;p26"/>
          <p:cNvPicPr preferRelativeResize="0"/>
          <p:nvPr/>
        </p:nvPicPr>
        <p:blipFill>
          <a:blip r:embed="rId3">
            <a:alphaModFix/>
          </a:blip>
          <a:stretch>
            <a:fillRect/>
          </a:stretch>
        </p:blipFill>
        <p:spPr>
          <a:xfrm>
            <a:off x="311700" y="1430253"/>
            <a:ext cx="3556250" cy="2712050"/>
          </a:xfrm>
          <a:prstGeom prst="rect">
            <a:avLst/>
          </a:prstGeom>
          <a:noFill/>
          <a:ln>
            <a:noFill/>
          </a:ln>
        </p:spPr>
      </p:pic>
      <p:pic>
        <p:nvPicPr>
          <p:cNvPr id="159" name="Google Shape;159;p26"/>
          <p:cNvPicPr preferRelativeResize="0"/>
          <p:nvPr/>
        </p:nvPicPr>
        <p:blipFill>
          <a:blip r:embed="rId4">
            <a:alphaModFix/>
          </a:blip>
          <a:stretch>
            <a:fillRect/>
          </a:stretch>
        </p:blipFill>
        <p:spPr>
          <a:xfrm>
            <a:off x="5329998" y="1430250"/>
            <a:ext cx="3502303" cy="2712050"/>
          </a:xfrm>
          <a:prstGeom prst="rect">
            <a:avLst/>
          </a:prstGeom>
          <a:noFill/>
          <a:ln>
            <a:noFill/>
          </a:ln>
        </p:spPr>
      </p:pic>
      <p:sp>
        <p:nvSpPr>
          <p:cNvPr id="160" name="Google Shape;160;p26"/>
          <p:cNvSpPr/>
          <p:nvPr/>
        </p:nvSpPr>
        <p:spPr>
          <a:xfrm>
            <a:off x="1762175" y="3617225"/>
            <a:ext cx="206100" cy="2103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p:cNvSpPr/>
          <p:nvPr/>
        </p:nvSpPr>
        <p:spPr>
          <a:xfrm>
            <a:off x="7240025" y="3652025"/>
            <a:ext cx="126000" cy="14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 Closer Look- Z Width Error  </a:t>
            </a:r>
            <a:endParaRPr/>
          </a:p>
        </p:txBody>
      </p:sp>
      <p:sp>
        <p:nvSpPr>
          <p:cNvPr id="167" name="Google Shape;16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 </a:t>
            </a:r>
            <a:endParaRPr/>
          </a:p>
        </p:txBody>
      </p:sp>
      <p:pic>
        <p:nvPicPr>
          <p:cNvPr id="168" name="Google Shape;168;p27"/>
          <p:cNvPicPr preferRelativeResize="0"/>
          <p:nvPr/>
        </p:nvPicPr>
        <p:blipFill>
          <a:blip r:embed="rId3">
            <a:alphaModFix/>
          </a:blip>
          <a:stretch>
            <a:fillRect/>
          </a:stretch>
        </p:blipFill>
        <p:spPr>
          <a:xfrm>
            <a:off x="311700" y="1376350"/>
            <a:ext cx="3525425" cy="2729950"/>
          </a:xfrm>
          <a:prstGeom prst="rect">
            <a:avLst/>
          </a:prstGeom>
          <a:noFill/>
          <a:ln>
            <a:noFill/>
          </a:ln>
        </p:spPr>
      </p:pic>
      <p:sp>
        <p:nvSpPr>
          <p:cNvPr id="169" name="Google Shape;169;p27"/>
          <p:cNvSpPr txBox="1"/>
          <p:nvPr/>
        </p:nvSpPr>
        <p:spPr>
          <a:xfrm>
            <a:off x="190775" y="-899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 </a:t>
            </a:r>
            <a:endParaRPr/>
          </a:p>
        </p:txBody>
      </p:sp>
      <p:pic>
        <p:nvPicPr>
          <p:cNvPr id="170" name="Google Shape;170;p27"/>
          <p:cNvPicPr preferRelativeResize="0"/>
          <p:nvPr/>
        </p:nvPicPr>
        <p:blipFill>
          <a:blip r:embed="rId4">
            <a:alphaModFix/>
          </a:blip>
          <a:stretch>
            <a:fillRect/>
          </a:stretch>
        </p:blipFill>
        <p:spPr>
          <a:xfrm>
            <a:off x="5252650" y="1376350"/>
            <a:ext cx="3579644" cy="2729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Limitations</a:t>
            </a:r>
            <a:endParaRPr/>
          </a:p>
        </p:txBody>
      </p:sp>
      <p:sp>
        <p:nvSpPr>
          <p:cNvPr id="176" name="Google Shape;176;p28"/>
          <p:cNvSpPr txBox="1"/>
          <p:nvPr>
            <p:ph idx="1" type="body"/>
          </p:nvPr>
        </p:nvSpPr>
        <p:spPr>
          <a:xfrm>
            <a:off x="240125" y="1482725"/>
            <a:ext cx="8520600" cy="28326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Analyze effects of varying the distribution of the luminosity </a:t>
            </a:r>
            <a:r>
              <a:rPr lang="en-GB"/>
              <a:t>among</a:t>
            </a:r>
            <a:r>
              <a:rPr lang="en-GB"/>
              <a:t> the off-peak points</a:t>
            </a:r>
            <a:endParaRPr/>
          </a:p>
          <a:p>
            <a:pPr indent="-342900" lvl="0" marL="457200" rtl="0" algn="l">
              <a:lnSpc>
                <a:spcPct val="150000"/>
              </a:lnSpc>
              <a:spcBef>
                <a:spcPts val="0"/>
              </a:spcBef>
              <a:spcAft>
                <a:spcPts val="0"/>
              </a:spcAft>
              <a:buSzPts val="1800"/>
              <a:buChar char="●"/>
            </a:pPr>
            <a:r>
              <a:rPr lang="en-GB"/>
              <a:t>Testing with 4 energy points do determine the </a:t>
            </a:r>
            <a:r>
              <a:rPr lang="en-GB"/>
              <a:t>significance</a:t>
            </a:r>
            <a:r>
              <a:rPr lang="en-GB"/>
              <a:t> of the peak</a:t>
            </a:r>
            <a:endParaRPr/>
          </a:p>
          <a:p>
            <a:pPr indent="-342900" lvl="0" marL="457200" rtl="0" algn="l">
              <a:lnSpc>
                <a:spcPct val="150000"/>
              </a:lnSpc>
              <a:spcBef>
                <a:spcPts val="0"/>
              </a:spcBef>
              <a:spcAft>
                <a:spcPts val="0"/>
              </a:spcAft>
              <a:buSzPts val="1800"/>
              <a:buChar char="●"/>
            </a:pPr>
            <a:r>
              <a:rPr lang="en-GB"/>
              <a:t>Ran more trials at varying distances to better determine the optimal distance between points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Conclusions</a:t>
            </a:r>
            <a:endParaRPr/>
          </a:p>
        </p:txBody>
      </p:sp>
      <p:sp>
        <p:nvSpPr>
          <p:cNvPr id="182" name="Google Shape;182;p29"/>
          <p:cNvSpPr txBox="1"/>
          <p:nvPr>
            <p:ph idx="1" type="body"/>
          </p:nvPr>
        </p:nvSpPr>
        <p:spPr>
          <a:xfrm>
            <a:off x="311700" y="1152475"/>
            <a:ext cx="8626200" cy="3734700"/>
          </a:xfrm>
          <a:prstGeom prst="rect">
            <a:avLst/>
          </a:prstGeom>
        </p:spPr>
        <p:txBody>
          <a:bodyPr anchorCtr="0" anchor="t" bIns="91425" lIns="91425" spcFirstLastPara="1" rIns="91425" wrap="square" tIns="91425">
            <a:normAutofit fontScale="62500" lnSpcReduction="10000"/>
          </a:bodyPr>
          <a:lstStyle/>
          <a:p>
            <a:pPr indent="-357584" lvl="0" marL="457200" rtl="0" algn="l">
              <a:lnSpc>
                <a:spcPct val="150000"/>
              </a:lnSpc>
              <a:spcBef>
                <a:spcPts val="0"/>
              </a:spcBef>
              <a:spcAft>
                <a:spcPts val="0"/>
              </a:spcAft>
              <a:buSzPct val="100000"/>
              <a:buChar char="●"/>
            </a:pPr>
            <a:r>
              <a:rPr b="1" lang="en-GB" sz="3250"/>
              <a:t>Mass error</a:t>
            </a:r>
            <a:r>
              <a:rPr lang="en-GB" sz="3250"/>
              <a:t> is optimized with:</a:t>
            </a:r>
            <a:endParaRPr sz="3250"/>
          </a:p>
          <a:p>
            <a:pPr indent="-357584" lvl="1" marL="914400" rtl="0" algn="l">
              <a:lnSpc>
                <a:spcPct val="150000"/>
              </a:lnSpc>
              <a:spcBef>
                <a:spcPts val="0"/>
              </a:spcBef>
              <a:spcAft>
                <a:spcPts val="0"/>
              </a:spcAft>
              <a:buSzPct val="100000"/>
              <a:buChar char="○"/>
            </a:pPr>
            <a:r>
              <a:rPr lang="en-GB" sz="3250"/>
              <a:t>Five energy points</a:t>
            </a:r>
            <a:endParaRPr sz="3250"/>
          </a:p>
          <a:p>
            <a:pPr indent="-357584" lvl="1" marL="914400" rtl="0" algn="l">
              <a:lnSpc>
                <a:spcPct val="150000"/>
              </a:lnSpc>
              <a:spcBef>
                <a:spcPts val="0"/>
              </a:spcBef>
              <a:spcAft>
                <a:spcPts val="0"/>
              </a:spcAft>
              <a:buSzPct val="100000"/>
              <a:buChar char="○"/>
            </a:pPr>
            <a:r>
              <a:rPr lang="en-GB" sz="3250"/>
              <a:t>Very minimal time at the peak</a:t>
            </a:r>
            <a:endParaRPr sz="3250"/>
          </a:p>
          <a:p>
            <a:pPr indent="-357584" lvl="0" marL="457200" rtl="0" algn="l">
              <a:lnSpc>
                <a:spcPct val="150000"/>
              </a:lnSpc>
              <a:spcBef>
                <a:spcPts val="0"/>
              </a:spcBef>
              <a:spcAft>
                <a:spcPts val="0"/>
              </a:spcAft>
              <a:buSzPct val="100000"/>
              <a:buChar char="●"/>
            </a:pPr>
            <a:r>
              <a:rPr b="1" lang="en-GB" sz="3250"/>
              <a:t>Width error</a:t>
            </a:r>
            <a:r>
              <a:rPr lang="en-GB" sz="3250"/>
              <a:t> is optimized with:</a:t>
            </a:r>
            <a:endParaRPr sz="3250"/>
          </a:p>
          <a:p>
            <a:pPr indent="-357584" lvl="1" marL="914400" rtl="0" algn="l">
              <a:lnSpc>
                <a:spcPct val="150000"/>
              </a:lnSpc>
              <a:spcBef>
                <a:spcPts val="0"/>
              </a:spcBef>
              <a:spcAft>
                <a:spcPts val="0"/>
              </a:spcAft>
              <a:buSzPct val="100000"/>
              <a:buChar char="○"/>
            </a:pPr>
            <a:r>
              <a:rPr lang="en-GB" sz="3250"/>
              <a:t>Five energy points</a:t>
            </a:r>
            <a:endParaRPr sz="3250"/>
          </a:p>
          <a:p>
            <a:pPr indent="-357584" lvl="1" marL="914400" rtl="0" algn="l">
              <a:lnSpc>
                <a:spcPct val="150000"/>
              </a:lnSpc>
              <a:spcBef>
                <a:spcPts val="0"/>
              </a:spcBef>
              <a:spcAft>
                <a:spcPts val="0"/>
              </a:spcAft>
              <a:buSzPct val="100000"/>
              <a:buChar char="○"/>
            </a:pPr>
            <a:r>
              <a:rPr lang="en-GB" sz="3250"/>
              <a:t>Error decreased as distance between tail points and peak increased</a:t>
            </a:r>
            <a:endParaRPr sz="3250"/>
          </a:p>
          <a:p>
            <a:pPr indent="-357584" lvl="1" marL="914400" rtl="0" algn="l">
              <a:lnSpc>
                <a:spcPct val="150000"/>
              </a:lnSpc>
              <a:spcBef>
                <a:spcPts val="0"/>
              </a:spcBef>
              <a:spcAft>
                <a:spcPts val="0"/>
              </a:spcAft>
              <a:buSzPct val="100000"/>
              <a:buChar char="○"/>
            </a:pPr>
            <a:r>
              <a:rPr lang="en-GB" sz="3250"/>
              <a:t>35% of time spent at the peak </a:t>
            </a:r>
            <a:endParaRPr sz="3250"/>
          </a:p>
          <a:p>
            <a:pPr indent="0" lvl="0" marL="0" rtl="0" algn="l">
              <a:spcBef>
                <a:spcPts val="1200"/>
              </a:spcBef>
              <a:spcAft>
                <a:spcPts val="1200"/>
              </a:spcAft>
              <a:buNone/>
            </a:pPr>
            <a:r>
              <a:rPr lang="en-GB" sz="1700"/>
              <a:t>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Citations</a:t>
            </a:r>
            <a:endParaRPr/>
          </a:p>
        </p:txBody>
      </p:sp>
      <p:sp>
        <p:nvSpPr>
          <p:cNvPr id="188" name="Google Shape;188;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700"/>
              <a:t>Lavezzo L 2023, Z-boson, &lt;</a:t>
            </a:r>
            <a:r>
              <a:rPr lang="en-GB" sz="1700" u="sng">
                <a:solidFill>
                  <a:schemeClr val="hlink"/>
                </a:solidFill>
                <a:hlinkClick r:id="rId3"/>
              </a:rPr>
              <a:t>https://openai.com/blog/dall-e/</a:t>
            </a:r>
            <a:r>
              <a:rPr lang="en-GB" sz="1700"/>
              <a:t>&gt;</a:t>
            </a:r>
            <a:endParaRPr sz="1700"/>
          </a:p>
          <a:p>
            <a:pPr indent="0" lvl="0" marL="0" rtl="0" algn="l">
              <a:spcBef>
                <a:spcPts val="1200"/>
              </a:spcBef>
              <a:spcAft>
                <a:spcPts val="0"/>
              </a:spcAft>
              <a:buNone/>
            </a:pPr>
            <a:r>
              <a:rPr lang="en-GB" sz="1700"/>
              <a:t>FCC Collider, 2022, &lt;</a:t>
            </a:r>
            <a:r>
              <a:rPr lang="en-GB" sz="1700" u="sng">
                <a:solidFill>
                  <a:schemeClr val="hlink"/>
                </a:solidFill>
                <a:hlinkClick r:id="rId4"/>
              </a:rPr>
              <a:t>https://home.cern/science/accelerators/future-circular-collider</a:t>
            </a:r>
            <a:r>
              <a:rPr lang="en-GB" sz="1700"/>
              <a:t>&gt;</a:t>
            </a:r>
            <a:endParaRPr sz="1700"/>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FCCee Study</a:t>
            </a:r>
            <a:endParaRPr/>
          </a:p>
        </p:txBody>
      </p:sp>
      <p:sp>
        <p:nvSpPr>
          <p:cNvPr id="67" name="Google Shape;67;p14"/>
          <p:cNvSpPr txBox="1"/>
          <p:nvPr>
            <p:ph idx="1" type="body"/>
          </p:nvPr>
        </p:nvSpPr>
        <p:spPr>
          <a:xfrm>
            <a:off x="311700" y="1264150"/>
            <a:ext cx="4098900" cy="330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The goal of the Future Circular Collider (FCC) feasibility study is to design a new infrastructure for a particle collider. It is proposed to build a large, 100km circular tunnel that will collide electrons and positrons (FCCee). The goal is to reach higher energies and intensities than those of the previous Large Electron-Positron Collider (LEP).</a:t>
            </a:r>
            <a:endParaRPr/>
          </a:p>
        </p:txBody>
      </p:sp>
      <p:pic>
        <p:nvPicPr>
          <p:cNvPr id="68" name="Google Shape;68;p14"/>
          <p:cNvPicPr preferRelativeResize="0"/>
          <p:nvPr/>
        </p:nvPicPr>
        <p:blipFill>
          <a:blip r:embed="rId3">
            <a:alphaModFix/>
          </a:blip>
          <a:stretch>
            <a:fillRect/>
          </a:stretch>
        </p:blipFill>
        <p:spPr>
          <a:xfrm>
            <a:off x="4354075" y="1831400"/>
            <a:ext cx="4539200" cy="2170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Project Overview</a:t>
            </a:r>
            <a:endParaRPr/>
          </a:p>
        </p:txBody>
      </p:sp>
      <p:sp>
        <p:nvSpPr>
          <p:cNvPr id="74" name="Google Shape;74;p15"/>
          <p:cNvSpPr txBox="1"/>
          <p:nvPr>
            <p:ph idx="1" type="body"/>
          </p:nvPr>
        </p:nvSpPr>
        <p:spPr>
          <a:xfrm>
            <a:off x="311700" y="1152475"/>
            <a:ext cx="4365600" cy="3688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GB"/>
              <a:t>Goal:</a:t>
            </a:r>
            <a:r>
              <a:rPr lang="en-GB"/>
              <a:t> Minimize the error on the Z-boson mass and width measurements by determining the optimal number of energy points and what </a:t>
            </a:r>
            <a:r>
              <a:rPr lang="en-GB"/>
              <a:t>luminosity</a:t>
            </a:r>
            <a:r>
              <a:rPr lang="en-GB"/>
              <a:t> to run the </a:t>
            </a:r>
            <a:r>
              <a:rPr lang="en-GB"/>
              <a:t>accelerator</a:t>
            </a:r>
            <a:r>
              <a:rPr lang="en-GB"/>
              <a:t> at.</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n-GB"/>
              <a:t>Questions:</a:t>
            </a:r>
            <a:endParaRPr b="1"/>
          </a:p>
          <a:p>
            <a:pPr indent="-334327" lvl="0" marL="457200" rtl="0" algn="l">
              <a:spcBef>
                <a:spcPts val="1200"/>
              </a:spcBef>
              <a:spcAft>
                <a:spcPts val="0"/>
              </a:spcAft>
              <a:buSzPct val="100000"/>
              <a:buChar char="●"/>
            </a:pPr>
            <a:r>
              <a:rPr lang="en-GB"/>
              <a:t>What is the optimal </a:t>
            </a:r>
            <a:r>
              <a:rPr lang="en-GB"/>
              <a:t>number</a:t>
            </a:r>
            <a:r>
              <a:rPr lang="en-GB"/>
              <a:t> of off-peak energy points?</a:t>
            </a:r>
            <a:endParaRPr/>
          </a:p>
          <a:p>
            <a:pPr indent="-334327" lvl="0" marL="457200" rtl="0" algn="l">
              <a:spcBef>
                <a:spcPts val="0"/>
              </a:spcBef>
              <a:spcAft>
                <a:spcPts val="0"/>
              </a:spcAft>
              <a:buSzPct val="100000"/>
              <a:buChar char="●"/>
            </a:pPr>
            <a:r>
              <a:rPr lang="en-GB"/>
              <a:t>How spread should the energy points be?</a:t>
            </a:r>
            <a:endParaRPr/>
          </a:p>
          <a:p>
            <a:pPr indent="-334327" lvl="0" marL="457200" rtl="0" algn="l">
              <a:spcBef>
                <a:spcPts val="0"/>
              </a:spcBef>
              <a:spcAft>
                <a:spcPts val="0"/>
              </a:spcAft>
              <a:buSzPct val="100000"/>
              <a:buChar char="●"/>
            </a:pPr>
            <a:r>
              <a:rPr lang="en-GB"/>
              <a:t>How do we divide luminosity among the points?</a:t>
            </a:r>
            <a:endParaRPr/>
          </a:p>
          <a:p>
            <a:pPr indent="0" lvl="0" marL="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5078200" y="1208275"/>
            <a:ext cx="3304801" cy="3304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Measuring the Z-boson Mass and Width</a:t>
            </a:r>
            <a:endParaRPr/>
          </a:p>
        </p:txBody>
      </p:sp>
      <p:sp>
        <p:nvSpPr>
          <p:cNvPr id="81" name="Google Shape;81;p16"/>
          <p:cNvSpPr txBox="1"/>
          <p:nvPr>
            <p:ph idx="1" type="body"/>
          </p:nvPr>
        </p:nvSpPr>
        <p:spPr>
          <a:xfrm>
            <a:off x="4632625" y="1576925"/>
            <a:ext cx="4102500" cy="317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Make samples with 3 or 5 energy points at varying distances from the peak</a:t>
            </a:r>
            <a:endParaRPr/>
          </a:p>
          <a:p>
            <a:pPr indent="-342900" lvl="0" marL="457200" rtl="0" algn="l">
              <a:spcBef>
                <a:spcPts val="0"/>
              </a:spcBef>
              <a:spcAft>
                <a:spcPts val="0"/>
              </a:spcAft>
              <a:buSzPts val="1800"/>
              <a:buChar char="●"/>
            </a:pPr>
            <a:r>
              <a:rPr lang="en-GB"/>
              <a:t>Fit samples with a Breit-Wigner distribution</a:t>
            </a:r>
            <a:endParaRPr/>
          </a:p>
          <a:p>
            <a:pPr indent="-342900" lvl="0" marL="457200" rtl="0" algn="l">
              <a:spcBef>
                <a:spcPts val="0"/>
              </a:spcBef>
              <a:spcAft>
                <a:spcPts val="0"/>
              </a:spcAft>
              <a:buSzPts val="1800"/>
              <a:buChar char="●"/>
            </a:pPr>
            <a:r>
              <a:rPr lang="en-GB"/>
              <a:t>Determine the error of the mass and width for different </a:t>
            </a:r>
            <a:r>
              <a:rPr lang="en-GB"/>
              <a:t>luminosity</a:t>
            </a:r>
            <a:r>
              <a:rPr lang="en-GB"/>
              <a:t> ratios</a:t>
            </a:r>
            <a:endParaRPr/>
          </a:p>
          <a:p>
            <a:pPr indent="0" lvl="0" marL="0" rtl="0" algn="l">
              <a:spcBef>
                <a:spcPts val="1200"/>
              </a:spcBef>
              <a:spcAft>
                <a:spcPts val="1200"/>
              </a:spcAft>
              <a:buNone/>
            </a:pPr>
            <a:r>
              <a:t/>
            </a:r>
            <a:endParaRPr/>
          </a:p>
        </p:txBody>
      </p:sp>
      <p:pic>
        <p:nvPicPr>
          <p:cNvPr id="82" name="Google Shape;82;p16"/>
          <p:cNvPicPr preferRelativeResize="0"/>
          <p:nvPr/>
        </p:nvPicPr>
        <p:blipFill rotWithShape="1">
          <a:blip r:embed="rId3">
            <a:alphaModFix/>
          </a:blip>
          <a:srcRect b="27614" l="24712" r="9859" t="27824"/>
          <a:stretch/>
        </p:blipFill>
        <p:spPr>
          <a:xfrm>
            <a:off x="311700" y="1915525"/>
            <a:ext cx="3613952"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Luminosity</a:t>
            </a:r>
            <a:endParaRPr/>
          </a:p>
        </p:txBody>
      </p:sp>
      <p:sp>
        <p:nvSpPr>
          <p:cNvPr id="88" name="Google Shape;88;p17"/>
          <p:cNvSpPr txBox="1"/>
          <p:nvPr>
            <p:ph idx="1" type="body"/>
          </p:nvPr>
        </p:nvSpPr>
        <p:spPr>
          <a:xfrm>
            <a:off x="311700" y="1555300"/>
            <a:ext cx="8520600" cy="28152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In the program, we iterate over the luminosity ratios using a </a:t>
            </a:r>
            <a:r>
              <a:rPr lang="en-GB"/>
              <a:t>for</a:t>
            </a:r>
            <a:r>
              <a:rPr lang="en-GB"/>
              <a:t> loop </a:t>
            </a:r>
            <a:r>
              <a:rPr lang="en-GB"/>
              <a:t>in increments of 10%</a:t>
            </a:r>
            <a:r>
              <a:rPr lang="en-GB"/>
              <a:t> from 10% to 90%</a:t>
            </a:r>
            <a:endParaRPr/>
          </a:p>
          <a:p>
            <a:pPr indent="-342900" lvl="1" marL="914400" rtl="0" algn="l">
              <a:lnSpc>
                <a:spcPct val="150000"/>
              </a:lnSpc>
              <a:spcBef>
                <a:spcPts val="0"/>
              </a:spcBef>
              <a:spcAft>
                <a:spcPts val="0"/>
              </a:spcAft>
              <a:buSzPts val="1800"/>
              <a:buChar char="○"/>
            </a:pPr>
            <a:r>
              <a:rPr lang="en-GB" sz="1800"/>
              <a:t>The ratio is the amount of luminosity used on peak divided by the total luminosity, in our case: 150 ab^-1.</a:t>
            </a:r>
            <a:endParaRPr sz="1800"/>
          </a:p>
          <a:p>
            <a:pPr indent="-342900" lvl="0" marL="457200" rtl="0" algn="l">
              <a:lnSpc>
                <a:spcPct val="150000"/>
              </a:lnSpc>
              <a:spcBef>
                <a:spcPts val="0"/>
              </a:spcBef>
              <a:spcAft>
                <a:spcPts val="0"/>
              </a:spcAft>
              <a:buSzPts val="1800"/>
              <a:buChar char="●"/>
            </a:pPr>
            <a:r>
              <a:rPr lang="en-GB"/>
              <a:t>The purpose of this iteration was to find the optimal luminosity used on the peak that minimizes the error in the Z boson mass and width measurements.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Energy Points</a:t>
            </a:r>
            <a:endParaRPr/>
          </a:p>
        </p:txBody>
      </p:sp>
      <p:sp>
        <p:nvSpPr>
          <p:cNvPr id="94" name="Google Shape;94;p18"/>
          <p:cNvSpPr txBox="1"/>
          <p:nvPr>
            <p:ph idx="1" type="body"/>
          </p:nvPr>
        </p:nvSpPr>
        <p:spPr>
          <a:xfrm>
            <a:off x="311700" y="1152475"/>
            <a:ext cx="8520600" cy="3759000"/>
          </a:xfrm>
          <a:prstGeom prst="rect">
            <a:avLst/>
          </a:prstGeom>
        </p:spPr>
        <p:txBody>
          <a:bodyPr anchorCtr="0" anchor="t" bIns="91425" lIns="91425" spcFirstLastPara="1" rIns="91425" wrap="square" tIns="91425">
            <a:noAutofit/>
          </a:bodyPr>
          <a:lstStyle/>
          <a:p>
            <a:pPr indent="-346873" lvl="0" marL="457200" rtl="0" algn="l">
              <a:lnSpc>
                <a:spcPct val="150000"/>
              </a:lnSpc>
              <a:spcBef>
                <a:spcPts val="0"/>
              </a:spcBef>
              <a:spcAft>
                <a:spcPts val="0"/>
              </a:spcAft>
              <a:buSzPts val="1863"/>
              <a:buChar char="●"/>
            </a:pPr>
            <a:r>
              <a:rPr lang="en-GB" sz="1862"/>
              <a:t>We found the number of points that minimizes the error in our measurement</a:t>
            </a:r>
            <a:endParaRPr sz="1862"/>
          </a:p>
          <a:p>
            <a:pPr indent="-346873" lvl="0" marL="457200" rtl="0" algn="l">
              <a:lnSpc>
                <a:spcPct val="150000"/>
              </a:lnSpc>
              <a:spcBef>
                <a:spcPts val="0"/>
              </a:spcBef>
              <a:spcAft>
                <a:spcPts val="0"/>
              </a:spcAft>
              <a:buSzPts val="1863"/>
              <a:buChar char="●"/>
            </a:pPr>
            <a:r>
              <a:rPr lang="en-GB" sz="1862"/>
              <a:t>We ran the fit over 3 points (1 on peak, 2 off peak) and 5 points (1 on peak, 4 off peak) and analyzed the obtained errors</a:t>
            </a:r>
            <a:endParaRPr sz="1862"/>
          </a:p>
          <a:p>
            <a:pPr indent="-346873" lvl="0" marL="457200" rtl="0" algn="l">
              <a:lnSpc>
                <a:spcPct val="150000"/>
              </a:lnSpc>
              <a:spcBef>
                <a:spcPts val="0"/>
              </a:spcBef>
              <a:spcAft>
                <a:spcPts val="0"/>
              </a:spcAft>
              <a:buSzPts val="1863"/>
              <a:buChar char="●"/>
            </a:pPr>
            <a:r>
              <a:rPr lang="en-GB" sz="1862"/>
              <a:t>We observed certain tradeoffs between 3 and 5 points:</a:t>
            </a:r>
            <a:endParaRPr sz="1862"/>
          </a:p>
          <a:p>
            <a:pPr indent="-327188" lvl="1" marL="914400" rtl="0" algn="l">
              <a:lnSpc>
                <a:spcPct val="150000"/>
              </a:lnSpc>
              <a:spcBef>
                <a:spcPts val="0"/>
              </a:spcBef>
              <a:spcAft>
                <a:spcPts val="0"/>
              </a:spcAft>
              <a:buSzPts val="1553"/>
              <a:buChar char="○"/>
            </a:pPr>
            <a:r>
              <a:rPr lang="en-GB" sz="1552"/>
              <a:t>Using 3 points allowed us to have  a greater cross section measurement for each selected point but sacrificed curve precision </a:t>
            </a:r>
            <a:endParaRPr sz="1552"/>
          </a:p>
          <a:p>
            <a:pPr indent="-327188" lvl="1" marL="914400" rtl="0" algn="l">
              <a:lnSpc>
                <a:spcPct val="150000"/>
              </a:lnSpc>
              <a:spcBef>
                <a:spcPts val="0"/>
              </a:spcBef>
              <a:spcAft>
                <a:spcPts val="0"/>
              </a:spcAft>
              <a:buSzPts val="1553"/>
              <a:buChar char="○"/>
            </a:pPr>
            <a:r>
              <a:rPr lang="en-GB" sz="1552"/>
              <a:t>Using  5 points allowed us to have a greater distribution of data but increased the uncertainty for each point </a:t>
            </a:r>
            <a:endParaRPr sz="1552"/>
          </a:p>
          <a:p>
            <a:pPr indent="0" lvl="0" marL="0" rtl="0" algn="l">
              <a:lnSpc>
                <a:spcPct val="150000"/>
              </a:lnSpc>
              <a:spcBef>
                <a:spcPts val="1200"/>
              </a:spcBef>
              <a:spcAft>
                <a:spcPts val="0"/>
              </a:spcAft>
              <a:buSzPts val="852"/>
              <a:buNone/>
            </a:pPr>
            <a:r>
              <a:t/>
            </a:r>
            <a:endParaRPr sz="1695"/>
          </a:p>
          <a:p>
            <a:pPr indent="0" lvl="0" marL="0" rtl="0" algn="l">
              <a:lnSpc>
                <a:spcPct val="95000"/>
              </a:lnSpc>
              <a:spcBef>
                <a:spcPts val="1200"/>
              </a:spcBef>
              <a:spcAft>
                <a:spcPts val="1200"/>
              </a:spcAft>
              <a:buSzPts val="852"/>
              <a:buNone/>
            </a:pPr>
            <a:r>
              <a:t/>
            </a:r>
            <a:endParaRPr sz="169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Point Distribution </a:t>
            </a:r>
            <a:endParaRPr/>
          </a:p>
        </p:txBody>
      </p:sp>
      <p:sp>
        <p:nvSpPr>
          <p:cNvPr id="100" name="Google Shape;100;p19"/>
          <p:cNvSpPr txBox="1"/>
          <p:nvPr>
            <p:ph idx="1" type="body"/>
          </p:nvPr>
        </p:nvSpPr>
        <p:spPr>
          <a:xfrm>
            <a:off x="311700" y="1676150"/>
            <a:ext cx="8520600" cy="25332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GB"/>
              <a:t>Our third and final parameter is the distance of the points from the peak</a:t>
            </a:r>
            <a:endParaRPr/>
          </a:p>
          <a:p>
            <a:pPr indent="-342900" lvl="0" marL="457200" rtl="0" algn="l">
              <a:lnSpc>
                <a:spcPct val="150000"/>
              </a:lnSpc>
              <a:spcBef>
                <a:spcPts val="0"/>
              </a:spcBef>
              <a:spcAft>
                <a:spcPts val="0"/>
              </a:spcAft>
              <a:buSzPts val="1800"/>
              <a:buChar char="-"/>
            </a:pPr>
            <a:r>
              <a:rPr lang="en-GB"/>
              <a:t>We wanted to see if the distribution of the 3 points and the 5 points from the peak affected the calculated error value of the Z mass and width. </a:t>
            </a:r>
            <a:endParaRPr/>
          </a:p>
          <a:p>
            <a:pPr indent="-342900" lvl="0" marL="457200" rtl="0" algn="l">
              <a:lnSpc>
                <a:spcPct val="150000"/>
              </a:lnSpc>
              <a:spcBef>
                <a:spcPts val="0"/>
              </a:spcBef>
              <a:spcAft>
                <a:spcPts val="0"/>
              </a:spcAft>
              <a:buSzPts val="1800"/>
              <a:buChar char="-"/>
            </a:pPr>
            <a:r>
              <a:rPr lang="en-GB"/>
              <a:t>We aimed to keep the points within the range of the Z boson width</a:t>
            </a:r>
            <a:endParaRPr/>
          </a:p>
          <a:p>
            <a:pPr indent="-317500" lvl="1" marL="914400" rtl="0" algn="l">
              <a:lnSpc>
                <a:spcPct val="150000"/>
              </a:lnSpc>
              <a:spcBef>
                <a:spcPts val="0"/>
              </a:spcBef>
              <a:spcAft>
                <a:spcPts val="0"/>
              </a:spcAft>
              <a:buSzPts val="1400"/>
              <a:buChar char="-"/>
            </a:pPr>
            <a:r>
              <a:rPr lang="en-GB"/>
              <a:t>This is important because the probability of producing Z bosons decreases rapidly once we are outside the width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How did we do the fitting?</a:t>
            </a:r>
            <a:endParaRPr/>
          </a:p>
        </p:txBody>
      </p:sp>
      <p:sp>
        <p:nvSpPr>
          <p:cNvPr id="106" name="Google Shape;106;p20"/>
          <p:cNvSpPr txBox="1"/>
          <p:nvPr>
            <p:ph idx="1" type="body"/>
          </p:nvPr>
        </p:nvSpPr>
        <p:spPr>
          <a:xfrm>
            <a:off x="311700" y="12286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We installed a program named EWAPIC that takes as input a number of energy points, their cross-sections, and the luminosity ratio, and creates a fit. This program uses the Kuip programming language and it is based on a very detailed script that calculates several features of the ee collision. </a:t>
            </a:r>
            <a:endParaRPr/>
          </a:p>
        </p:txBody>
      </p:sp>
      <p:pic>
        <p:nvPicPr>
          <p:cNvPr id="107" name="Google Shape;107;p20"/>
          <p:cNvPicPr preferRelativeResize="0"/>
          <p:nvPr/>
        </p:nvPicPr>
        <p:blipFill rotWithShape="1">
          <a:blip r:embed="rId3">
            <a:alphaModFix/>
          </a:blip>
          <a:srcRect b="19607" l="2627" r="8892" t="10339"/>
          <a:stretch/>
        </p:blipFill>
        <p:spPr>
          <a:xfrm>
            <a:off x="1894800" y="2884750"/>
            <a:ext cx="5354376" cy="1760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Data </a:t>
            </a:r>
            <a:r>
              <a:rPr lang="en-GB"/>
              <a:t>obtained from the first fitting:</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GB"/>
              <a:t>From running this fitting program we obtain an accurate measurement of the cross-section using the calculated expected value at the three or five energy points.</a:t>
            </a:r>
            <a:endParaRPr/>
          </a:p>
          <a:p>
            <a:pPr indent="0" lvl="0" marL="457200" rtl="0" algn="l">
              <a:spcBef>
                <a:spcPts val="1200"/>
              </a:spcBef>
              <a:spcAft>
                <a:spcPts val="0"/>
              </a:spcAft>
              <a:buNone/>
            </a:pPr>
            <a:r>
              <a:t/>
            </a:r>
            <a:endParaRPr/>
          </a:p>
          <a:p>
            <a:pPr indent="0" lvl="0" marL="0" rtl="0" algn="l">
              <a:lnSpc>
                <a:spcPct val="100000"/>
              </a:lnSpc>
              <a:spcBef>
                <a:spcPts val="1200"/>
              </a:spcBef>
              <a:spcAft>
                <a:spcPts val="0"/>
              </a:spcAft>
              <a:buNone/>
            </a:pPr>
            <a:r>
              <a:rPr lang="en-GB" sz="2800">
                <a:solidFill>
                  <a:schemeClr val="dk1"/>
                </a:solidFill>
              </a:rPr>
              <a:t>Data obtained from the second fitting:</a:t>
            </a:r>
            <a:endParaRPr sz="2800">
              <a:solidFill>
                <a:schemeClr val="dk1"/>
              </a:solidFill>
            </a:endParaRPr>
          </a:p>
          <a:p>
            <a:pPr indent="0" lvl="0" marL="0" rtl="0" algn="l">
              <a:lnSpc>
                <a:spcPct val="100000"/>
              </a:lnSpc>
              <a:spcBef>
                <a:spcPts val="0"/>
              </a:spcBef>
              <a:spcAft>
                <a:spcPts val="0"/>
              </a:spcAft>
              <a:buNone/>
            </a:pPr>
            <a:r>
              <a:t/>
            </a:r>
            <a:endParaRPr sz="2800">
              <a:solidFill>
                <a:schemeClr val="dk1"/>
              </a:solidFill>
            </a:endParaRPr>
          </a:p>
          <a:p>
            <a:pPr indent="-342900" lvl="0" marL="457200" rtl="0" algn="l">
              <a:spcBef>
                <a:spcPts val="0"/>
              </a:spcBef>
              <a:spcAft>
                <a:spcPts val="0"/>
              </a:spcAft>
              <a:buSzPts val="1800"/>
              <a:buChar char="●"/>
            </a:pPr>
            <a:r>
              <a:rPr lang="en-GB"/>
              <a:t>After we input the cross-section values from the first fit, we can actually observe the values of the Z mass and width alongside with their errors. </a:t>
            </a:r>
            <a:endParaRPr/>
          </a:p>
          <a:p>
            <a:pPr indent="0" lvl="0" marL="0" rtl="0" algn="l">
              <a:spcBef>
                <a:spcPts val="1200"/>
              </a:spcBef>
              <a:spcAft>
                <a:spcPts val="0"/>
              </a:spcAft>
              <a:buNone/>
            </a:pPr>
            <a:r>
              <a:t/>
            </a:r>
            <a:endParaRPr sz="2000"/>
          </a:p>
          <a:p>
            <a:pPr indent="0" lvl="0" marL="914400" rtl="0" algn="l">
              <a:spcBef>
                <a:spcPts val="1200"/>
              </a:spcBef>
              <a:spcAft>
                <a:spcPts val="12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