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5"/>
  </p:notesMasterIdLst>
  <p:handoutMasterIdLst>
    <p:handoutMasterId r:id="rId26"/>
  </p:handoutMasterIdLst>
  <p:sldIdLst>
    <p:sldId id="256" r:id="rId2"/>
    <p:sldId id="3958" r:id="rId3"/>
    <p:sldId id="1360" r:id="rId4"/>
    <p:sldId id="2317" r:id="rId5"/>
    <p:sldId id="3959" r:id="rId6"/>
    <p:sldId id="1392" r:id="rId7"/>
    <p:sldId id="3962" r:id="rId8"/>
    <p:sldId id="3778" r:id="rId9"/>
    <p:sldId id="3963" r:id="rId10"/>
    <p:sldId id="3966" r:id="rId11"/>
    <p:sldId id="3960" r:id="rId12"/>
    <p:sldId id="3956" r:id="rId13"/>
    <p:sldId id="3965" r:id="rId14"/>
    <p:sldId id="3792" r:id="rId15"/>
    <p:sldId id="3964" r:id="rId16"/>
    <p:sldId id="3967" r:id="rId17"/>
    <p:sldId id="3745" r:id="rId18"/>
    <p:sldId id="3957" r:id="rId19"/>
    <p:sldId id="3953" r:id="rId20"/>
    <p:sldId id="3954" r:id="rId21"/>
    <p:sldId id="3968" r:id="rId22"/>
    <p:sldId id="268" r:id="rId23"/>
    <p:sldId id="3908" r:id="rId2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66FF33"/>
    <a:srgbClr val="FFD579"/>
    <a:srgbClr val="FF9300"/>
    <a:srgbClr val="FF2600"/>
    <a:srgbClr val="0000FF"/>
    <a:srgbClr val="0000DB"/>
    <a:srgbClr val="008F00"/>
    <a:srgbClr val="FF40FF"/>
    <a:srgbClr val="120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8" autoAdjust="0"/>
    <p:restoredTop sz="95332" autoAdjust="0"/>
  </p:normalViewPr>
  <p:slideViewPr>
    <p:cSldViewPr snapToGrid="0" snapToObjects="1">
      <p:cViewPr varScale="1">
        <p:scale>
          <a:sx n="63" d="100"/>
          <a:sy n="63" d="100"/>
        </p:scale>
        <p:origin x="1232" y="44"/>
      </p:cViewPr>
      <p:guideLst>
        <p:guide orient="horz" pos="3600"/>
        <p:guide pos="2880"/>
      </p:guideLst>
    </p:cSldViewPr>
  </p:slideViewPr>
  <p:notesTextViewPr>
    <p:cViewPr>
      <p:scale>
        <a:sx n="1" d="1"/>
        <a:sy n="1" d="1"/>
      </p:scale>
      <p:origin x="0" y="0"/>
    </p:cViewPr>
  </p:notesTextViewPr>
  <p:sorterViewPr>
    <p:cViewPr varScale="1">
      <p:scale>
        <a:sx n="100" d="100"/>
        <a:sy n="100" d="100"/>
      </p:scale>
      <p:origin x="0" y="-4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n-US"/>
              <a:t>EICUG membership @ time of EICUG Meetings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1"/>
          <c:order val="0"/>
          <c:tx>
            <c:v>EICUG membership</c:v>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Sheet1!$A$3:$A$10</c:f>
              <c:strCache>
                <c:ptCount val="8"/>
                <c:pt idx="0">
                  <c:v>Jan-16</c:v>
                </c:pt>
                <c:pt idx="1">
                  <c:v>Jul-16</c:v>
                </c:pt>
                <c:pt idx="2">
                  <c:v>Jul-17</c:v>
                </c:pt>
                <c:pt idx="3">
                  <c:v>Jul-18</c:v>
                </c:pt>
                <c:pt idx="4">
                  <c:v>Jul-19</c:v>
                </c:pt>
                <c:pt idx="5">
                  <c:v>Jul-20</c:v>
                </c:pt>
                <c:pt idx="6">
                  <c:v> Jul-21</c:v>
                </c:pt>
                <c:pt idx="7">
                  <c:v>Now</c:v>
                </c:pt>
              </c:strCache>
            </c:strRef>
          </c:cat>
          <c:val>
            <c:numRef>
              <c:f>Sheet1!$B$3:$B$10</c:f>
              <c:numCache>
                <c:formatCode>General</c:formatCode>
                <c:ptCount val="8"/>
                <c:pt idx="0">
                  <c:v>397</c:v>
                </c:pt>
                <c:pt idx="1">
                  <c:v>600</c:v>
                </c:pt>
                <c:pt idx="2">
                  <c:v>697</c:v>
                </c:pt>
                <c:pt idx="3">
                  <c:v>807</c:v>
                </c:pt>
                <c:pt idx="4">
                  <c:v>925</c:v>
                </c:pt>
                <c:pt idx="5">
                  <c:v>1092</c:v>
                </c:pt>
                <c:pt idx="6">
                  <c:v>1296</c:v>
                </c:pt>
                <c:pt idx="7">
                  <c:v>1359</c:v>
                </c:pt>
              </c:numCache>
            </c:numRef>
          </c:val>
          <c:smooth val="0"/>
          <c:extLst>
            <c:ext xmlns:c16="http://schemas.microsoft.com/office/drawing/2014/chart" uri="{C3380CC4-5D6E-409C-BE32-E72D297353CC}">
              <c16:uniqueId val="{00000000-03B9-4636-9B60-660D9C38C536}"/>
            </c:ext>
          </c:extLst>
        </c:ser>
        <c:dLbls>
          <c:showLegendKey val="0"/>
          <c:showVal val="0"/>
          <c:showCatName val="0"/>
          <c:showSerName val="0"/>
          <c:showPercent val="0"/>
          <c:showBubbleSize val="0"/>
        </c:dLbls>
        <c:smooth val="0"/>
        <c:axId val="566242936"/>
        <c:axId val="566245232"/>
      </c:lineChart>
      <c:catAx>
        <c:axId val="56624293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5232"/>
        <c:crosses val="autoZero"/>
        <c:auto val="1"/>
        <c:lblAlgn val="ctr"/>
        <c:lblOffset val="100"/>
        <c:noMultiLvlLbl val="0"/>
      </c:catAx>
      <c:valAx>
        <c:axId val="56624523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EE968C7C-DE0D-7744-9A0A-5A58AFDE7EDC}" type="datetimeFigureOut">
              <a:rPr lang="en-US" smtClean="0"/>
              <a:t>9/21/2022</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166BA3CD-AB20-5043-9DFD-E54294A03D31}" type="datetimeFigureOut">
              <a:rPr lang="en-US" smtClean="0"/>
              <a:t>9/21/2022</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mj-lt"/>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676960"/>
            <a:ext cx="2057400" cy="178757"/>
          </a:xfrm>
        </p:spPr>
        <p:txBody>
          <a:bodyPr/>
          <a:lstStyle>
            <a:lvl1pPr algn="r">
              <a:defRPr sz="800">
                <a:latin typeface="+mj-lt"/>
                <a:cs typeface="Comic Sans MS"/>
              </a:defRPr>
            </a:lvl1pPr>
          </a:lstStyle>
          <a:p>
            <a:r>
              <a:rPr lang="en-US"/>
              <a:t>E.C. Aschenauer</a:t>
            </a:r>
            <a:endParaRPr lang="en-US" dirty="0"/>
          </a:p>
        </p:txBody>
      </p:sp>
      <p:sp>
        <p:nvSpPr>
          <p:cNvPr id="5" name="Footer Placeholder 4"/>
          <p:cNvSpPr>
            <a:spLocks noGrp="1"/>
          </p:cNvSpPr>
          <p:nvPr>
            <p:ph type="ftr" sz="quarter" idx="11"/>
          </p:nvPr>
        </p:nvSpPr>
        <p:spPr>
          <a:xfrm>
            <a:off x="3028950" y="6676960"/>
            <a:ext cx="3086100" cy="178758"/>
          </a:xfrm>
        </p:spPr>
        <p:txBody>
          <a:bodyPr/>
          <a:lstStyle>
            <a:lvl1pPr>
              <a:defRPr sz="800">
                <a:latin typeface="+mj-lt"/>
                <a:cs typeface="Comic Sans MS"/>
              </a:defRPr>
            </a:lvl1pPr>
          </a:lstStyle>
          <a:p>
            <a:endParaRPr lang="en-US" dirty="0"/>
          </a:p>
        </p:txBody>
      </p:sp>
      <p:sp>
        <p:nvSpPr>
          <p:cNvPr id="6" name="Slide Number Placeholder 5"/>
          <p:cNvSpPr>
            <a:spLocks noGrp="1"/>
          </p:cNvSpPr>
          <p:nvPr>
            <p:ph type="sldNum" sz="quarter" idx="12"/>
          </p:nvPr>
        </p:nvSpPr>
        <p:spPr>
          <a:xfrm>
            <a:off x="0" y="6676960"/>
            <a:ext cx="2057400" cy="178758"/>
          </a:xfrm>
        </p:spPr>
        <p:txBody>
          <a:bodyPr/>
          <a:lstStyle>
            <a:lvl1pPr algn="l">
              <a:defRPr>
                <a:latin typeface="+mj-lt"/>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mj-lt"/>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671287"/>
            <a:ext cx="2057400" cy="191030"/>
          </a:xfrm>
        </p:spPr>
        <p:txBody>
          <a:bodyPr/>
          <a:lstStyle>
            <a:lvl1pPr algn="r">
              <a:defRPr sz="800">
                <a:latin typeface="Arial" panose="020B0604020202020204" pitchFamily="34" charset="0"/>
                <a:cs typeface="Arial" panose="020B0604020202020204" pitchFamily="34" charset="0"/>
              </a:defRPr>
            </a:lvl1pPr>
          </a:lstStyle>
          <a:p>
            <a:r>
              <a:rPr lang="en-US"/>
              <a:t>E.C. Aschenauer</a:t>
            </a:r>
            <a:endParaRPr lang="en-US" dirty="0"/>
          </a:p>
        </p:txBody>
      </p:sp>
      <p:sp>
        <p:nvSpPr>
          <p:cNvPr id="4" name="Footer Placeholder 3"/>
          <p:cNvSpPr>
            <a:spLocks noGrp="1"/>
          </p:cNvSpPr>
          <p:nvPr>
            <p:ph type="ftr" sz="quarter" idx="11"/>
          </p:nvPr>
        </p:nvSpPr>
        <p:spPr>
          <a:xfrm>
            <a:off x="3028950" y="6664687"/>
            <a:ext cx="3086100" cy="191030"/>
          </a:xfrm>
        </p:spPr>
        <p:txBody>
          <a:bodyPr/>
          <a:lstStyle>
            <a:lvl1pPr>
              <a:defRPr sz="80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0" y="6679747"/>
            <a:ext cx="2057400" cy="191030"/>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663085"/>
            <a:ext cx="2057400" cy="194915"/>
          </a:xfrm>
        </p:spPr>
        <p:txBody>
          <a:bodyPr/>
          <a:lstStyle>
            <a:lvl1pPr algn="r">
              <a:defRPr sz="800">
                <a:latin typeface="+mj-lt"/>
                <a:cs typeface="Comic Sans MS"/>
              </a:defRPr>
            </a:lvl1pPr>
          </a:lstStyle>
          <a:p>
            <a:r>
              <a:rPr lang="en-US"/>
              <a:t>E.C. Aschenauer</a:t>
            </a:r>
          </a:p>
        </p:txBody>
      </p:sp>
      <p:sp>
        <p:nvSpPr>
          <p:cNvPr id="6" name="Footer Placeholder 3"/>
          <p:cNvSpPr>
            <a:spLocks noGrp="1"/>
          </p:cNvSpPr>
          <p:nvPr>
            <p:ph type="ftr" sz="quarter" idx="11"/>
          </p:nvPr>
        </p:nvSpPr>
        <p:spPr>
          <a:xfrm>
            <a:off x="3028950" y="6652413"/>
            <a:ext cx="3086100" cy="194915"/>
          </a:xfrm>
        </p:spPr>
        <p:txBody>
          <a:bodyPr/>
          <a:lstStyle>
            <a:lvl1pPr>
              <a:defRPr sz="800">
                <a:latin typeface="+mj-lt"/>
                <a:cs typeface="Comic Sans MS"/>
              </a:defRPr>
            </a:lvl1pPr>
          </a:lstStyle>
          <a:p>
            <a:endParaRPr lang="en-US"/>
          </a:p>
        </p:txBody>
      </p:sp>
      <p:sp>
        <p:nvSpPr>
          <p:cNvPr id="7" name="Slide Number Placeholder 4"/>
          <p:cNvSpPr>
            <a:spLocks noGrp="1"/>
          </p:cNvSpPr>
          <p:nvPr>
            <p:ph type="sldNum" sz="quarter" idx="12"/>
          </p:nvPr>
        </p:nvSpPr>
        <p:spPr>
          <a:xfrm>
            <a:off x="0" y="6663085"/>
            <a:ext cx="2057400" cy="194915"/>
          </a:xfrm>
        </p:spPr>
        <p:txBody>
          <a:bodyPr/>
          <a:lstStyle>
            <a:lvl1pPr algn="l">
              <a:defRPr sz="1200">
                <a:latin typeface="+mj-lt"/>
                <a:cs typeface="Comic Sans MS"/>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icug.github.io/"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hyperlink" Target="https://eicug.github.i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hyperlink" Target="http://www.eicug.org/web/content/yellow-report-initiative" TargetMode="Externa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hyperlink" Target="https://www.bnl.gov/eic/CFC.php" TargetMode="External"/><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wmf"/><Relationship Id="rId7"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 Id="rId9"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45E5-B96D-4C8D-947E-45F782E4165F}"/>
              </a:ext>
            </a:extLst>
          </p:cNvPr>
          <p:cNvSpPr>
            <a:spLocks noGrp="1"/>
          </p:cNvSpPr>
          <p:nvPr>
            <p:ph type="ctrTitle"/>
          </p:nvPr>
        </p:nvSpPr>
        <p:spPr>
          <a:xfrm>
            <a:off x="2732690" y="1654052"/>
            <a:ext cx="6273085" cy="1774948"/>
          </a:xfrm>
        </p:spPr>
        <p:txBody>
          <a:bodyPr>
            <a:normAutofit fontScale="90000"/>
          </a:bodyPr>
          <a:lstStyle/>
          <a:p>
            <a:r>
              <a:rPr lang="en-US" dirty="0"/>
              <a:t>EIC Project and Accelerator</a:t>
            </a:r>
            <a:br>
              <a:rPr lang="en-US" dirty="0"/>
            </a:br>
            <a:endParaRPr lang="en-US" dirty="0"/>
          </a:p>
        </p:txBody>
      </p:sp>
      <p:sp>
        <p:nvSpPr>
          <p:cNvPr id="3" name="Subtitle 2">
            <a:extLst>
              <a:ext uri="{FF2B5EF4-FFF2-40B4-BE49-F238E27FC236}">
                <a16:creationId xmlns:a16="http://schemas.microsoft.com/office/drawing/2014/main" id="{35F1F55E-30EE-4C1A-8892-83A289C0D6EE}"/>
              </a:ext>
            </a:extLst>
          </p:cNvPr>
          <p:cNvSpPr>
            <a:spLocks noGrp="1"/>
          </p:cNvSpPr>
          <p:nvPr>
            <p:ph type="subTitle" idx="1"/>
          </p:nvPr>
        </p:nvSpPr>
        <p:spPr>
          <a:xfrm>
            <a:off x="2509519" y="3429000"/>
            <a:ext cx="6348251" cy="2819400"/>
          </a:xfrm>
        </p:spPr>
        <p:txBody>
          <a:bodyPr vert="horz" lIns="91440" tIns="45720" rIns="91440" bIns="45720" rtlCol="0" anchor="t">
            <a:normAutofit/>
          </a:bodyPr>
          <a:lstStyle/>
          <a:p>
            <a:r>
              <a:rPr lang="en-US" dirty="0">
                <a:effectLst/>
              </a:rPr>
              <a:t>Rolf Ent (Jefferson Lab)</a:t>
            </a:r>
          </a:p>
          <a:p>
            <a:pPr>
              <a:lnSpc>
                <a:spcPct val="120000"/>
              </a:lnSpc>
            </a:pPr>
            <a:r>
              <a:rPr lang="en-US" sz="2000" dirty="0">
                <a:effectLst/>
              </a:rPr>
              <a:t>This talk is given on behalf of the EIC User Group, the Host Laboratories for the EIC Experimental Program, and the EIC Project</a:t>
            </a:r>
          </a:p>
          <a:p>
            <a:r>
              <a:rPr lang="en-US" sz="2000" dirty="0">
                <a:effectLst/>
              </a:rPr>
              <a:t>2022 Town Hall Meeting on Hot and Cold QCD</a:t>
            </a:r>
          </a:p>
          <a:p>
            <a:r>
              <a:rPr lang="en-US" sz="1600" dirty="0">
                <a:effectLst/>
              </a:rPr>
              <a:t>September 23</a:t>
            </a:r>
            <a:r>
              <a:rPr lang="en-US" sz="1600" baseline="30000" dirty="0">
                <a:effectLst/>
              </a:rPr>
              <a:t>rd</a:t>
            </a:r>
            <a:r>
              <a:rPr lang="en-US" sz="1600" dirty="0">
                <a:effectLst/>
              </a:rPr>
              <a:t>  2022</a:t>
            </a:r>
          </a:p>
        </p:txBody>
      </p:sp>
    </p:spTree>
    <p:extLst>
      <p:ext uri="{BB962C8B-B14F-4D97-AF65-F5344CB8AC3E}">
        <p14:creationId xmlns:p14="http://schemas.microsoft.com/office/powerpoint/2010/main" val="1357713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normAutofit/>
          </a:bodyPr>
          <a:lstStyle/>
          <a:p>
            <a:r>
              <a:rPr lang="en-US" dirty="0"/>
              <a:t>EIC Project – Path to CD-2/3A and CD-3</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10</a:t>
            </a:fld>
            <a:endParaRPr lang="en-US" dirty="0"/>
          </a:p>
        </p:txBody>
      </p:sp>
      <p:sp>
        <p:nvSpPr>
          <p:cNvPr id="3" name="TextBox 2">
            <a:extLst>
              <a:ext uri="{FF2B5EF4-FFF2-40B4-BE49-F238E27FC236}">
                <a16:creationId xmlns:a16="http://schemas.microsoft.com/office/drawing/2014/main" id="{9163267B-C058-8286-1230-51B4D289451C}"/>
              </a:ext>
            </a:extLst>
          </p:cNvPr>
          <p:cNvSpPr txBox="1"/>
          <p:nvPr/>
        </p:nvSpPr>
        <p:spPr>
          <a:xfrm>
            <a:off x="442344" y="754273"/>
            <a:ext cx="8259312" cy="5022914"/>
          </a:xfrm>
          <a:prstGeom prst="rect">
            <a:avLst/>
          </a:prstGeom>
          <a:noFill/>
        </p:spPr>
        <p:txBody>
          <a:bodyPr wrap="none" rtlCol="0">
            <a:spAutoFit/>
          </a:bodyPr>
          <a:lstStyle/>
          <a:p>
            <a:pPr marL="285750" indent="-285750">
              <a:lnSpc>
                <a:spcPct val="120000"/>
              </a:lnSpc>
              <a:buFont typeface="Wingdings" panose="05000000000000000000" pitchFamily="2" charset="2"/>
              <a:buChar char="ü"/>
              <a:tabLst>
                <a:tab pos="7996238" algn="r"/>
              </a:tabLst>
            </a:pPr>
            <a:r>
              <a:rPr lang="en-US" sz="1800" dirty="0">
                <a:latin typeface="Arial" panose="020B0604020202020204" pitchFamily="34" charset="0"/>
                <a:cs typeface="Arial" panose="020B0604020202020204" pitchFamily="34" charset="0"/>
              </a:rPr>
              <a:t>DOE OPA Status Review (Remote)	October 19-21, 2021(A)</a:t>
            </a:r>
          </a:p>
          <a:p>
            <a:pPr marL="285750" indent="-285750" fontAlgn="t">
              <a:lnSpc>
                <a:spcPct val="120000"/>
              </a:lnSpc>
              <a:buFont typeface="Wingdings" panose="05000000000000000000" pitchFamily="2" charset="2"/>
              <a:buChar char="ü"/>
              <a:tabLst>
                <a:tab pos="7996238" algn="r"/>
              </a:tabLst>
            </a:pPr>
            <a:r>
              <a:rPr lang="en-US" sz="1800" dirty="0">
                <a:latin typeface="Arial" panose="020B0604020202020204" pitchFamily="34" charset="0"/>
                <a:cs typeface="Arial" panose="020B0604020202020204" pitchFamily="34" charset="0"/>
              </a:rPr>
              <a:t>Funding Discussion at DOE ONP (In-Person)	       April 26, 2022 (A)</a:t>
            </a:r>
          </a:p>
          <a:p>
            <a:pPr marL="285750" indent="-285750">
              <a:lnSpc>
                <a:spcPct val="120000"/>
              </a:lnSpc>
              <a:buFont typeface="Wingdings" panose="05000000000000000000" pitchFamily="2" charset="2"/>
              <a:buChar char="ü"/>
              <a:tabLst>
                <a:tab pos="7996238" algn="r"/>
              </a:tabLst>
            </a:pPr>
            <a:r>
              <a:rPr lang="en-US" sz="1800" dirty="0">
                <a:latin typeface="Arial" panose="020B0604020202020204" pitchFamily="34" charset="0"/>
                <a:cs typeface="Arial" panose="020B0604020202020204" pitchFamily="34" charset="0"/>
              </a:rPr>
              <a:t>FPD Status Update at BNL (Hybrid) 	June 28-30, 2022 (A)</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rPr>
              <a:t>Cost and Schedule Scrutiny Meetings	 July - September 2022</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rPr>
              <a:t>Project Detector Meetings	2022</a:t>
            </a:r>
          </a:p>
          <a:p>
            <a:pPr marL="742950" lvl="1" indent="-285750">
              <a:lnSpc>
                <a:spcPct val="120000"/>
              </a:lnSpc>
              <a:buFont typeface="Courier New" panose="02070309020205020404" pitchFamily="49" charset="0"/>
              <a:buChar char="o"/>
              <a:tabLst>
                <a:tab pos="7996238" algn="r"/>
              </a:tabLst>
            </a:pPr>
            <a:r>
              <a:rPr lang="en-US" sz="1600" i="1" dirty="0">
                <a:latin typeface="Arial" panose="020B0604020202020204" pitchFamily="34" charset="0"/>
                <a:cs typeface="Arial" panose="020B0604020202020204" pitchFamily="34" charset="0"/>
              </a:rPr>
              <a:t>Technical Subsystem Reviews	Feb. – Dec. 2022</a:t>
            </a:r>
          </a:p>
          <a:p>
            <a:pPr marL="742950" lvl="1" indent="-285750">
              <a:lnSpc>
                <a:spcPct val="120000"/>
              </a:lnSpc>
              <a:buFont typeface="Courier New" panose="02070309020205020404" pitchFamily="49" charset="0"/>
              <a:buChar char="o"/>
              <a:tabLst>
                <a:tab pos="7996238" algn="r"/>
              </a:tabLst>
            </a:pPr>
            <a:r>
              <a:rPr lang="en-US" sz="1600" i="1" dirty="0">
                <a:latin typeface="Arial" panose="020B0604020202020204" pitchFamily="34" charset="0"/>
                <a:cs typeface="Arial" panose="020B0604020202020204" pitchFamily="34" charset="0"/>
              </a:rPr>
              <a:t>Pre-Resource Review Board Kickoff Meeting	October 2022</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rPr>
              <a:t>DOE OPA Status Review - Confirm CD-2/3A Plans	Jan. 30 – Feb. 2, 2023</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sym typeface="Wingdings" panose="05000000000000000000" pitchFamily="2" charset="2"/>
              </a:rPr>
              <a:t>Preliminary Design and Director’s Reviews</a:t>
            </a:r>
            <a:r>
              <a:rPr lang="en-US" sz="1800" dirty="0">
                <a:solidFill>
                  <a:schemeClr val="bg2">
                    <a:lumMod val="75000"/>
                  </a:schemeClr>
                </a:solidFill>
                <a:latin typeface="Arial" panose="020B0604020202020204" pitchFamily="34" charset="0"/>
                <a:cs typeface="Arial" panose="020B0604020202020204" pitchFamily="34" charset="0"/>
                <a:sym typeface="Wingdings" panose="05000000000000000000" pitchFamily="2" charset="2"/>
              </a:rPr>
              <a:t>	</a:t>
            </a:r>
            <a:r>
              <a:rPr lang="en-US" sz="1800" dirty="0">
                <a:latin typeface="Arial" panose="020B0604020202020204" pitchFamily="34" charset="0"/>
                <a:cs typeface="Arial" panose="020B0604020202020204" pitchFamily="34" charset="0"/>
                <a:sym typeface="Wingdings" panose="05000000000000000000" pitchFamily="2" charset="2"/>
              </a:rPr>
              <a:t>June 2023</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sym typeface="Wingdings" panose="05000000000000000000" pitchFamily="2" charset="2"/>
              </a:rPr>
              <a:t>DOE CD 2/3A OPA Review and ICR, </a:t>
            </a:r>
            <a:r>
              <a:rPr lang="en-US" sz="1800" dirty="0">
                <a:solidFill>
                  <a:srgbClr val="0432FF"/>
                </a:solidFill>
                <a:latin typeface="Arial" panose="020B0604020202020204" pitchFamily="34" charset="0"/>
                <a:cs typeface="Arial" panose="020B0604020202020204" pitchFamily="34" charset="0"/>
                <a:sym typeface="Wingdings" panose="05000000000000000000" pitchFamily="2" charset="2"/>
              </a:rPr>
              <a:t>requires pre-TDR</a:t>
            </a:r>
            <a:r>
              <a:rPr lang="en-US" sz="1800" dirty="0">
                <a:latin typeface="Arial" panose="020B0604020202020204" pitchFamily="34" charset="0"/>
                <a:cs typeface="Arial" panose="020B0604020202020204" pitchFamily="34" charset="0"/>
                <a:sym typeface="Wingdings" panose="05000000000000000000" pitchFamily="2" charset="2"/>
              </a:rPr>
              <a:t> 	October 2023</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sym typeface="Wingdings" panose="05000000000000000000" pitchFamily="2" charset="2"/>
              </a:rPr>
              <a:t>DOE CD 2/3A ESAAB Approval                                  	January 2024</a:t>
            </a:r>
          </a:p>
          <a:p>
            <a:pPr marL="285750" indent="-285750">
              <a:lnSpc>
                <a:spcPct val="120000"/>
              </a:lnSpc>
              <a:buFont typeface="Arial" panose="020B0604020202020204" pitchFamily="34" charset="0"/>
              <a:buChar char="•"/>
              <a:tabLst>
                <a:tab pos="7996238" algn="r"/>
              </a:tabLst>
            </a:pPr>
            <a:endParaRPr lang="en-US" dirty="0">
              <a:latin typeface="Arial" panose="020B0604020202020204" pitchFamily="34" charset="0"/>
              <a:cs typeface="Arial" panose="020B0604020202020204" pitchFamily="34" charset="0"/>
              <a:sym typeface="Wingdings" panose="05000000000000000000" pitchFamily="2" charset="2"/>
            </a:endParaRPr>
          </a:p>
          <a:p>
            <a:pPr marL="285750" indent="-285750">
              <a:lnSpc>
                <a:spcPct val="120000"/>
              </a:lnSpc>
              <a:buFont typeface="Arial" panose="020B0604020202020204" pitchFamily="34" charset="0"/>
              <a:buChar char="•"/>
              <a:tabLst>
                <a:tab pos="7996238" algn="r"/>
              </a:tabLst>
            </a:pPr>
            <a:r>
              <a:rPr lang="en-US" dirty="0">
                <a:latin typeface="Arial" panose="020B0604020202020204" pitchFamily="34" charset="0"/>
                <a:cs typeface="Arial" panose="020B0604020202020204" pitchFamily="34" charset="0"/>
                <a:sym typeface="Wingdings" panose="05000000000000000000" pitchFamily="2" charset="2"/>
              </a:rPr>
              <a:t>DOE CD 3 OPA Review,</a:t>
            </a:r>
            <a:r>
              <a:rPr lang="en-US" dirty="0">
                <a:solidFill>
                  <a:srgbClr val="0432FF"/>
                </a:solidFill>
                <a:latin typeface="Arial" panose="020B0604020202020204" pitchFamily="34" charset="0"/>
                <a:cs typeface="Arial" panose="020B0604020202020204" pitchFamily="34" charset="0"/>
                <a:sym typeface="Wingdings" panose="05000000000000000000" pitchFamily="2" charset="2"/>
              </a:rPr>
              <a:t> requires TDR</a:t>
            </a:r>
            <a:r>
              <a:rPr lang="en-US" dirty="0">
                <a:latin typeface="Arial" panose="020B0604020202020204" pitchFamily="34" charset="0"/>
                <a:cs typeface="Arial" panose="020B0604020202020204" pitchFamily="34" charset="0"/>
                <a:sym typeface="Wingdings" panose="05000000000000000000" pitchFamily="2" charset="2"/>
              </a:rPr>
              <a:t>	~January 2025</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sym typeface="Wingdings" panose="05000000000000000000" pitchFamily="2" charset="2"/>
              </a:rPr>
              <a:t>DOE CD 3 ESAAB Approval	~April 2025</a:t>
            </a:r>
          </a:p>
          <a:p>
            <a:pPr algn="l"/>
            <a:endParaRPr lang="en-US" dirty="0" err="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B1F974C-4631-60F5-9896-4C2544D6DDA7}"/>
              </a:ext>
            </a:extLst>
          </p:cNvPr>
          <p:cNvSpPr txBox="1"/>
          <p:nvPr/>
        </p:nvSpPr>
        <p:spPr>
          <a:xfrm>
            <a:off x="3952240" y="5445928"/>
            <a:ext cx="3848939" cy="1015663"/>
          </a:xfrm>
          <a:prstGeom prst="rect">
            <a:avLst/>
          </a:prstGeom>
          <a:noFill/>
        </p:spPr>
        <p:txBody>
          <a:bodyPr wrap="none" rtlCol="0">
            <a:spAutoFit/>
          </a:bodyPr>
          <a:lstStyle/>
          <a:p>
            <a:pPr algn="l"/>
            <a:r>
              <a:rPr lang="en-US" sz="1200" i="1" dirty="0">
                <a:latin typeface="Arial" panose="020B0604020202020204" pitchFamily="34" charset="0"/>
                <a:cs typeface="Arial" panose="020B0604020202020204" pitchFamily="34" charset="0"/>
              </a:rPr>
              <a:t>OPA = Office of Project Assessment</a:t>
            </a:r>
          </a:p>
          <a:p>
            <a:pPr algn="l"/>
            <a:r>
              <a:rPr lang="en-US" sz="1200" i="1" dirty="0">
                <a:latin typeface="Arial" panose="020B0604020202020204" pitchFamily="34" charset="0"/>
                <a:cs typeface="Arial" panose="020B0604020202020204" pitchFamily="34" charset="0"/>
              </a:rPr>
              <a:t>FPD = Federal Project Director</a:t>
            </a:r>
          </a:p>
          <a:p>
            <a:pPr algn="l"/>
            <a:r>
              <a:rPr lang="en-US" sz="1200" i="1" dirty="0">
                <a:latin typeface="Arial" panose="020B0604020202020204" pitchFamily="34" charset="0"/>
                <a:cs typeface="Arial" panose="020B0604020202020204" pitchFamily="34" charset="0"/>
              </a:rPr>
              <a:t>ICR = Independent Cost Review</a:t>
            </a:r>
          </a:p>
          <a:p>
            <a:pPr algn="l"/>
            <a:r>
              <a:rPr lang="en-US" sz="1200" i="1" dirty="0">
                <a:latin typeface="Arial" panose="020B0604020202020204" pitchFamily="34" charset="0"/>
                <a:cs typeface="Arial" panose="020B0604020202020204" pitchFamily="34" charset="0"/>
              </a:rPr>
              <a:t>ESAAB = Energy Systems Acquisition Advisory Board</a:t>
            </a:r>
          </a:p>
          <a:p>
            <a:pPr algn="l"/>
            <a:r>
              <a:rPr lang="en-US" sz="1200" i="1" dirty="0">
                <a:latin typeface="Arial" panose="020B0604020202020204" pitchFamily="34" charset="0"/>
                <a:cs typeface="Arial" panose="020B0604020202020204" pitchFamily="34" charset="0"/>
              </a:rPr>
              <a:t>TDR = Technical Design Report</a:t>
            </a:r>
          </a:p>
        </p:txBody>
      </p:sp>
    </p:spTree>
    <p:extLst>
      <p:ext uri="{BB962C8B-B14F-4D97-AF65-F5344CB8AC3E}">
        <p14:creationId xmlns:p14="http://schemas.microsoft.com/office/powerpoint/2010/main" val="1516442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11</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itchFamily="34" charset="0"/>
              </a:rPr>
              <a:t>EIC Science – Findings of the NAS Committee</a:t>
            </a:r>
            <a:endParaRPr lang="en-US" dirty="0"/>
          </a:p>
        </p:txBody>
      </p:sp>
      <p:pic>
        <p:nvPicPr>
          <p:cNvPr id="12" name="Content Placeholder 6" descr="NAS cover.jpeg">
            <a:extLst>
              <a:ext uri="{FF2B5EF4-FFF2-40B4-BE49-F238E27FC236}">
                <a16:creationId xmlns:a16="http://schemas.microsoft.com/office/drawing/2014/main" id="{DB413BE2-9513-41B8-8C70-1CF16A359858}"/>
              </a:ext>
            </a:extLst>
          </p:cNvPr>
          <p:cNvPicPr>
            <a:picLocks noChangeAspect="1"/>
          </p:cNvPicPr>
          <p:nvPr/>
        </p:nvPicPr>
        <p:blipFill rotWithShape="1">
          <a:blip r:embed="rId2">
            <a:extLst>
              <a:ext uri="{28A0092B-C50C-407E-A947-70E740481C1C}">
                <a14:useLocalDpi xmlns:a14="http://schemas.microsoft.com/office/drawing/2010/main" val="0"/>
              </a:ext>
            </a:extLst>
          </a:blip>
          <a:srcRect l="473" r="-266"/>
          <a:stretch/>
        </p:blipFill>
        <p:spPr>
          <a:xfrm>
            <a:off x="309563" y="925979"/>
            <a:ext cx="3138854" cy="4525963"/>
          </a:xfrm>
          <a:prstGeom prst="rect">
            <a:avLst/>
          </a:prstGeom>
        </p:spPr>
      </p:pic>
      <p:sp>
        <p:nvSpPr>
          <p:cNvPr id="13" name="TextBox 12">
            <a:extLst>
              <a:ext uri="{FF2B5EF4-FFF2-40B4-BE49-F238E27FC236}">
                <a16:creationId xmlns:a16="http://schemas.microsoft.com/office/drawing/2014/main" id="{EEECDE1C-201C-4F3F-9A85-4DE8A5DAA64C}"/>
              </a:ext>
            </a:extLst>
          </p:cNvPr>
          <p:cNvSpPr txBox="1"/>
          <p:nvPr/>
        </p:nvSpPr>
        <p:spPr>
          <a:xfrm>
            <a:off x="309563" y="4604626"/>
            <a:ext cx="3147015" cy="646331"/>
          </a:xfrm>
          <a:prstGeom prst="rect">
            <a:avLst/>
          </a:prstGeom>
          <a:noFill/>
        </p:spPr>
        <p:txBody>
          <a:bodyPr wrap="none" rtlCol="0">
            <a:spAutoFit/>
          </a:bodyPr>
          <a:lstStyle/>
          <a:p>
            <a:pPr defTabSz="914186"/>
            <a:r>
              <a:rPr lang="en-US" b="1" dirty="0">
                <a:solidFill>
                  <a:srgbClr val="FFFFFF"/>
                </a:solidFill>
                <a:latin typeface="Arial" panose="020B0604020202020204"/>
              </a:rPr>
              <a:t>EIC science is compelling, </a:t>
            </a:r>
          </a:p>
          <a:p>
            <a:pPr defTabSz="914186"/>
            <a:r>
              <a:rPr lang="en-US" b="1" dirty="0">
                <a:solidFill>
                  <a:srgbClr val="FFFFFF"/>
                </a:solidFill>
                <a:latin typeface="Arial" panose="020B0604020202020204"/>
              </a:rPr>
              <a:t>timely and fundamental</a:t>
            </a:r>
          </a:p>
        </p:txBody>
      </p:sp>
      <p:sp>
        <p:nvSpPr>
          <p:cNvPr id="14" name="TextBox 13">
            <a:extLst>
              <a:ext uri="{FF2B5EF4-FFF2-40B4-BE49-F238E27FC236}">
                <a16:creationId xmlns:a16="http://schemas.microsoft.com/office/drawing/2014/main" id="{21300544-FA15-447B-91BD-615475F8A9C9}"/>
              </a:ext>
            </a:extLst>
          </p:cNvPr>
          <p:cNvSpPr txBox="1"/>
          <p:nvPr/>
        </p:nvSpPr>
        <p:spPr>
          <a:xfrm>
            <a:off x="208835" y="5607209"/>
            <a:ext cx="3554274" cy="646331"/>
          </a:xfrm>
          <a:prstGeom prst="rect">
            <a:avLst/>
          </a:prstGeom>
          <a:noFill/>
        </p:spPr>
        <p:txBody>
          <a:bodyPr wrap="square" rtlCol="0">
            <a:spAutoFit/>
          </a:bodyPr>
          <a:lstStyle/>
          <a:p>
            <a:pPr defTabSz="914186"/>
            <a:r>
              <a:rPr lang="en-US" dirty="0">
                <a:solidFill>
                  <a:srgbClr val="000000"/>
                </a:solidFill>
                <a:latin typeface="Arial" panose="020B0604020202020204"/>
              </a:rPr>
              <a:t>Developed by NAS committee with broad science perspective</a:t>
            </a:r>
          </a:p>
        </p:txBody>
      </p:sp>
      <p:sp>
        <p:nvSpPr>
          <p:cNvPr id="16" name="Content Placeholder 2">
            <a:extLst>
              <a:ext uri="{FF2B5EF4-FFF2-40B4-BE49-F238E27FC236}">
                <a16:creationId xmlns:a16="http://schemas.microsoft.com/office/drawing/2014/main" id="{C5602322-A35F-4A25-A41C-EF7FE39CC155}"/>
              </a:ext>
            </a:extLst>
          </p:cNvPr>
          <p:cNvSpPr txBox="1">
            <a:spLocks/>
          </p:cNvSpPr>
          <p:nvPr/>
        </p:nvSpPr>
        <p:spPr>
          <a:xfrm>
            <a:off x="3672254" y="1190900"/>
            <a:ext cx="5291137" cy="4578917"/>
          </a:xfrm>
          <a:prstGeom prst="rect">
            <a:avLst/>
          </a:prstGeom>
        </p:spPr>
        <p:txBody>
          <a:bodyPr vert="horz" lIns="91418" tIns="45709" rIns="91418" bIns="45709" rtlCol="0">
            <a:no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600"/>
              </a:spcAft>
            </a:pPr>
            <a:r>
              <a:rPr lang="en-US" sz="1800" b="1" dirty="0">
                <a:latin typeface="Arial" panose="020B0604020202020204" pitchFamily="34" charset="0"/>
              </a:rPr>
              <a:t>Finding 3: </a:t>
            </a:r>
            <a:r>
              <a:rPr lang="en-US" sz="1800" dirty="0">
                <a:latin typeface="Arial" panose="020B0604020202020204" pitchFamily="34" charset="0"/>
              </a:rPr>
              <a:t>An EIC would be a unique facility in the world and would maintain U.S. leadership in nuclear physics. </a:t>
            </a:r>
          </a:p>
          <a:p>
            <a:pPr>
              <a:lnSpc>
                <a:spcPct val="120000"/>
              </a:lnSpc>
              <a:spcBef>
                <a:spcPts val="0"/>
              </a:spcBef>
              <a:spcAft>
                <a:spcPts val="600"/>
              </a:spcAft>
            </a:pPr>
            <a:endParaRPr lang="en-US" sz="1800" dirty="0">
              <a:latin typeface="Arial" panose="020B0604020202020204" pitchFamily="34" charset="0"/>
            </a:endParaRPr>
          </a:p>
          <a:p>
            <a:pPr>
              <a:lnSpc>
                <a:spcPct val="120000"/>
              </a:lnSpc>
              <a:spcBef>
                <a:spcPts val="0"/>
              </a:spcBef>
              <a:spcAft>
                <a:spcPts val="600"/>
              </a:spcAft>
            </a:pPr>
            <a:r>
              <a:rPr lang="en-US" sz="1800" b="1" dirty="0">
                <a:latin typeface="Arial" panose="020B0604020202020204" pitchFamily="34" charset="0"/>
              </a:rPr>
              <a:t>Finding 4: </a:t>
            </a:r>
            <a:r>
              <a:rPr lang="en-US" sz="1800" b="1" dirty="0">
                <a:solidFill>
                  <a:srgbClr val="0000FF"/>
                </a:solidFill>
                <a:latin typeface="Arial" panose="020B0604020202020204" pitchFamily="34" charset="0"/>
              </a:rPr>
              <a:t>An EIC would maintain U.S. leadership in the accelerator science and technology of colliders and help to maintain scientific leadership more broadly. </a:t>
            </a:r>
          </a:p>
        </p:txBody>
      </p:sp>
      <p:pic>
        <p:nvPicPr>
          <p:cNvPr id="15" name="Content Placeholder 6" descr="NAS cover.jpeg">
            <a:extLst>
              <a:ext uri="{FF2B5EF4-FFF2-40B4-BE49-F238E27FC236}">
                <a16:creationId xmlns:a16="http://schemas.microsoft.com/office/drawing/2014/main" id="{CD459414-80F7-45AE-A490-103652A2E4D8}"/>
              </a:ext>
            </a:extLst>
          </p:cNvPr>
          <p:cNvPicPr>
            <a:picLocks noChangeAspect="1"/>
          </p:cNvPicPr>
          <p:nvPr/>
        </p:nvPicPr>
        <p:blipFill rotWithShape="1">
          <a:blip r:embed="rId2">
            <a:extLst>
              <a:ext uri="{28A0092B-C50C-407E-A947-70E740481C1C}">
                <a14:useLocalDpi xmlns:a14="http://schemas.microsoft.com/office/drawing/2010/main" val="0"/>
              </a:ext>
            </a:extLst>
          </a:blip>
          <a:srcRect l="29392" t="947" r="28540" b="92958"/>
          <a:stretch/>
        </p:blipFill>
        <p:spPr>
          <a:xfrm>
            <a:off x="5438775" y="586953"/>
            <a:ext cx="2667000" cy="556048"/>
          </a:xfrm>
          <a:prstGeom prst="rect">
            <a:avLst/>
          </a:prstGeom>
        </p:spPr>
      </p:pic>
    </p:spTree>
    <p:extLst>
      <p:ext uri="{BB962C8B-B14F-4D97-AF65-F5344CB8AC3E}">
        <p14:creationId xmlns:p14="http://schemas.microsoft.com/office/powerpoint/2010/main" val="935854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EIC Accelerator Design Overview</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12</a:t>
            </a:fld>
            <a:endParaRPr lang="en-US" dirty="0"/>
          </a:p>
        </p:txBody>
      </p:sp>
      <p:sp>
        <p:nvSpPr>
          <p:cNvPr id="7" name="Content Placeholder 2">
            <a:extLst>
              <a:ext uri="{FF2B5EF4-FFF2-40B4-BE49-F238E27FC236}">
                <a16:creationId xmlns:a16="http://schemas.microsoft.com/office/drawing/2014/main" id="{3BB5A9E3-9767-2451-2A72-644590413E4B}"/>
              </a:ext>
            </a:extLst>
          </p:cNvPr>
          <p:cNvSpPr>
            <a:spLocks noGrp="1"/>
          </p:cNvSpPr>
          <p:nvPr>
            <p:ph idx="1"/>
          </p:nvPr>
        </p:nvSpPr>
        <p:spPr>
          <a:xfrm>
            <a:off x="0" y="672993"/>
            <a:ext cx="6637020" cy="5185849"/>
          </a:xfrm>
        </p:spPr>
        <p:txBody>
          <a:bodyPr>
            <a:noAutofit/>
          </a:bodyPr>
          <a:lstStyle/>
          <a:p>
            <a:pPr>
              <a:lnSpc>
                <a:spcPct val="120000"/>
              </a:lnSpc>
            </a:pPr>
            <a:r>
              <a:rPr lang="en-US" sz="1600" b="1" dirty="0"/>
              <a:t>Hadron storage ring (HSR): 40-275 GeV</a:t>
            </a:r>
            <a:r>
              <a:rPr lang="en-US" sz="1600" dirty="0">
                <a:solidFill>
                  <a:schemeClr val="accent6"/>
                </a:solidFill>
              </a:rPr>
              <a:t> (</a:t>
            </a:r>
            <a:r>
              <a:rPr lang="en-US" sz="1600" b="1" dirty="0">
                <a:solidFill>
                  <a:schemeClr val="accent6"/>
                </a:solidFill>
              </a:rPr>
              <a:t>existing</a:t>
            </a:r>
            <a:r>
              <a:rPr lang="en-US" sz="1600" dirty="0">
                <a:solidFill>
                  <a:schemeClr val="accent6"/>
                </a:solidFill>
              </a:rPr>
              <a:t>)</a:t>
            </a:r>
            <a:r>
              <a:rPr lang="en-US" sz="1600" dirty="0"/>
              <a:t> </a:t>
            </a:r>
          </a:p>
          <a:p>
            <a:pPr lvl="1">
              <a:lnSpc>
                <a:spcPct val="120000"/>
              </a:lnSpc>
              <a:buFont typeface="Courier New" panose="02070309020205020404" pitchFamily="49" charset="0"/>
              <a:buChar char="o"/>
            </a:pPr>
            <a:r>
              <a:rPr lang="en-US" dirty="0"/>
              <a:t>up to 1160 bunches, 1A beam current </a:t>
            </a:r>
            <a:r>
              <a:rPr lang="en-US" dirty="0">
                <a:solidFill>
                  <a:srgbClr val="FF0000"/>
                </a:solidFill>
              </a:rPr>
              <a:t>(3x RHIC)</a:t>
            </a:r>
          </a:p>
          <a:p>
            <a:pPr lvl="1">
              <a:lnSpc>
                <a:spcPct val="120000"/>
              </a:lnSpc>
              <a:buFont typeface="Courier New" panose="02070309020205020404" pitchFamily="49" charset="0"/>
              <a:buChar char="o"/>
            </a:pPr>
            <a:r>
              <a:rPr lang="en-US" dirty="0"/>
              <a:t>bright vertical beam emittance (1.5 nm)</a:t>
            </a:r>
          </a:p>
          <a:p>
            <a:pPr lvl="1">
              <a:lnSpc>
                <a:spcPct val="120000"/>
              </a:lnSpc>
              <a:buFont typeface="Courier New" panose="02070309020205020404" pitchFamily="49" charset="0"/>
              <a:buChar char="o"/>
            </a:pPr>
            <a:r>
              <a:rPr lang="en-US" dirty="0"/>
              <a:t>strong cooling (coherent electron cooling, ERL)</a:t>
            </a:r>
          </a:p>
          <a:p>
            <a:pPr>
              <a:lnSpc>
                <a:spcPct val="120000"/>
              </a:lnSpc>
            </a:pPr>
            <a:r>
              <a:rPr lang="en-US" sz="1600" b="1" dirty="0"/>
              <a:t>Electron storage ring (ESR): 2.5–18 GeV</a:t>
            </a:r>
            <a:r>
              <a:rPr lang="en-US" sz="1600" dirty="0"/>
              <a:t> (</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dirty="0"/>
              <a:t>up to 1160 polarized bunches</a:t>
            </a:r>
          </a:p>
          <a:p>
            <a:pPr lvl="2">
              <a:lnSpc>
                <a:spcPct val="120000"/>
              </a:lnSpc>
              <a:buFont typeface="Courier New" panose="02070309020205020404" pitchFamily="49" charset="0"/>
              <a:buChar char="o"/>
            </a:pPr>
            <a:r>
              <a:rPr lang="en-US" sz="1600" dirty="0"/>
              <a:t>high polarization by continual reinjection from RCS</a:t>
            </a:r>
          </a:p>
          <a:p>
            <a:pPr lvl="1">
              <a:lnSpc>
                <a:spcPct val="120000"/>
              </a:lnSpc>
              <a:buFont typeface="Courier New" panose="02070309020205020404" pitchFamily="49" charset="0"/>
              <a:buChar char="o"/>
            </a:pPr>
            <a:r>
              <a:rPr lang="en-US" dirty="0"/>
              <a:t>large beam current (2.5 A) </a:t>
            </a:r>
            <a:r>
              <a:rPr lang="en-US" dirty="0">
                <a:sym typeface="Wingdings" panose="05000000000000000000" pitchFamily="2" charset="2"/>
              </a:rPr>
              <a:t> 9 MW SR power</a:t>
            </a:r>
          </a:p>
          <a:p>
            <a:pPr lvl="1">
              <a:lnSpc>
                <a:spcPct val="120000"/>
              </a:lnSpc>
              <a:buFont typeface="Courier New" panose="02070309020205020404" pitchFamily="49" charset="0"/>
              <a:buChar char="o"/>
            </a:pPr>
            <a:r>
              <a:rPr lang="en-US" dirty="0">
                <a:sym typeface="Wingdings" panose="05000000000000000000" pitchFamily="2" charset="2"/>
              </a:rPr>
              <a:t>superconducting RF cavities</a:t>
            </a:r>
          </a:p>
          <a:p>
            <a:pPr>
              <a:lnSpc>
                <a:spcPct val="120000"/>
              </a:lnSpc>
            </a:pPr>
            <a:r>
              <a:rPr lang="en-US" sz="1600" b="1" dirty="0"/>
              <a:t>Rapid cycling synchrotron (RCS): 0.4-18 GeV </a:t>
            </a:r>
            <a:r>
              <a:rPr lang="en-US" sz="1600" dirty="0"/>
              <a:t>(</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dirty="0"/>
              <a:t>2 bunches at 1 Hz; spin transparent due to high periodicity</a:t>
            </a:r>
          </a:p>
          <a:p>
            <a:pPr>
              <a:lnSpc>
                <a:spcPct val="120000"/>
              </a:lnSpc>
            </a:pPr>
            <a:r>
              <a:rPr lang="en-US" sz="1600" b="1" dirty="0"/>
              <a:t>High luminosity interaction region(s) </a:t>
            </a:r>
            <a:r>
              <a:rPr lang="en-US" sz="1600" dirty="0"/>
              <a:t>(</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dirty="0"/>
              <a:t>L = 10</a:t>
            </a:r>
            <a:r>
              <a:rPr lang="en-US" baseline="30000" dirty="0"/>
              <a:t>34 </a:t>
            </a:r>
            <a:r>
              <a:rPr lang="en-US" dirty="0"/>
              <a:t>cm</a:t>
            </a:r>
            <a:r>
              <a:rPr lang="en-US" baseline="30000" dirty="0"/>
              <a:t>-2</a:t>
            </a:r>
            <a:r>
              <a:rPr lang="en-US" dirty="0"/>
              <a:t>s</a:t>
            </a:r>
            <a:r>
              <a:rPr lang="en-US" baseline="30000" dirty="0"/>
              <a:t>-1</a:t>
            </a:r>
          </a:p>
          <a:p>
            <a:pPr lvl="1">
              <a:lnSpc>
                <a:spcPct val="120000"/>
              </a:lnSpc>
              <a:buFont typeface="Courier New" panose="02070309020205020404" pitchFamily="49" charset="0"/>
              <a:buChar char="o"/>
            </a:pPr>
            <a:r>
              <a:rPr lang="en-US" dirty="0"/>
              <a:t>superconducting magnets</a:t>
            </a:r>
          </a:p>
          <a:p>
            <a:pPr lvl="1">
              <a:lnSpc>
                <a:spcPct val="120000"/>
              </a:lnSpc>
              <a:buFont typeface="Courier New" panose="02070309020205020404" pitchFamily="49" charset="0"/>
              <a:buChar char="o"/>
            </a:pPr>
            <a:r>
              <a:rPr lang="en-US" dirty="0"/>
              <a:t>25 mrad crossing angle with crab cavities</a:t>
            </a:r>
          </a:p>
          <a:p>
            <a:pPr lvl="1">
              <a:lnSpc>
                <a:spcPct val="120000"/>
              </a:lnSpc>
              <a:buFont typeface="Courier New" panose="02070309020205020404" pitchFamily="49" charset="0"/>
              <a:buChar char="o"/>
            </a:pPr>
            <a:r>
              <a:rPr lang="en-US" dirty="0"/>
              <a:t>spin rotators (produce longitudinal spin at IP)</a:t>
            </a:r>
          </a:p>
        </p:txBody>
      </p:sp>
      <p:pic>
        <p:nvPicPr>
          <p:cNvPr id="8" name="Picture 7">
            <a:extLst>
              <a:ext uri="{FF2B5EF4-FFF2-40B4-BE49-F238E27FC236}">
                <a16:creationId xmlns:a16="http://schemas.microsoft.com/office/drawing/2014/main" id="{177A0CEF-A1FA-E106-2704-D110FCE5854A}"/>
              </a:ext>
            </a:extLst>
          </p:cNvPr>
          <p:cNvPicPr>
            <a:picLocks noChangeAspect="1"/>
          </p:cNvPicPr>
          <p:nvPr/>
        </p:nvPicPr>
        <p:blipFill>
          <a:blip r:embed="rId2"/>
          <a:stretch>
            <a:fillRect/>
          </a:stretch>
        </p:blipFill>
        <p:spPr>
          <a:xfrm>
            <a:off x="5817475" y="3802497"/>
            <a:ext cx="3251892" cy="215659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867C0B1-7FF8-6BE8-755B-C66AF81AC8E1}"/>
              </a:ext>
            </a:extLst>
          </p:cNvPr>
          <p:cNvPicPr>
            <a:picLocks noChangeAspect="1"/>
          </p:cNvPicPr>
          <p:nvPr/>
        </p:nvPicPr>
        <p:blipFill>
          <a:blip r:embed="rId3"/>
          <a:stretch>
            <a:fillRect/>
          </a:stretch>
        </p:blipFill>
        <p:spPr>
          <a:xfrm>
            <a:off x="6015194" y="874626"/>
            <a:ext cx="2977838" cy="2097904"/>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8166C18-3A0E-7EAC-9DFD-2DF275BCFFAB}"/>
              </a:ext>
            </a:extLst>
          </p:cNvPr>
          <p:cNvSpPr txBox="1"/>
          <p:nvPr/>
        </p:nvSpPr>
        <p:spPr>
          <a:xfrm>
            <a:off x="7065148" y="4255283"/>
            <a:ext cx="765120"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  EIC</a:t>
            </a:r>
          </a:p>
        </p:txBody>
      </p:sp>
      <p:sp>
        <p:nvSpPr>
          <p:cNvPr id="11" name="Arrow: Down 10">
            <a:extLst>
              <a:ext uri="{FF2B5EF4-FFF2-40B4-BE49-F238E27FC236}">
                <a16:creationId xmlns:a16="http://schemas.microsoft.com/office/drawing/2014/main" id="{3B4C1C54-E7B2-9D84-C6A0-3CD1A73F8FB1}"/>
              </a:ext>
            </a:extLst>
          </p:cNvPr>
          <p:cNvSpPr/>
          <p:nvPr/>
        </p:nvSpPr>
        <p:spPr>
          <a:xfrm>
            <a:off x="7065148" y="3083317"/>
            <a:ext cx="520504" cy="735610"/>
          </a:xfrm>
          <a:prstGeom prst="down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328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normAutofit/>
          </a:bodyPr>
          <a:lstStyle/>
          <a:p>
            <a:r>
              <a:rPr lang="en-US" sz="2400" dirty="0"/>
              <a:t>Accelerator Science and Technology – Ongoing EIC R&amp;D</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13</a:t>
            </a:fld>
            <a:endParaRPr lang="en-US" dirty="0"/>
          </a:p>
        </p:txBody>
      </p:sp>
      <p:pic>
        <p:nvPicPr>
          <p:cNvPr id="5" name="Picture 4" descr="Diagram&#10;&#10;Description automatically generated">
            <a:extLst>
              <a:ext uri="{FF2B5EF4-FFF2-40B4-BE49-F238E27FC236}">
                <a16:creationId xmlns:a16="http://schemas.microsoft.com/office/drawing/2014/main" id="{05A06EBB-1DCB-F26E-C1C5-EA770445917A}"/>
              </a:ext>
            </a:extLst>
          </p:cNvPr>
          <p:cNvPicPr>
            <a:picLocks noChangeAspect="1"/>
          </p:cNvPicPr>
          <p:nvPr/>
        </p:nvPicPr>
        <p:blipFill>
          <a:blip r:embed="rId2"/>
          <a:stretch>
            <a:fillRect/>
          </a:stretch>
        </p:blipFill>
        <p:spPr>
          <a:xfrm>
            <a:off x="703858" y="1746546"/>
            <a:ext cx="8348935" cy="4332579"/>
          </a:xfrm>
          <a:prstGeom prst="rect">
            <a:avLst/>
          </a:prstGeom>
        </p:spPr>
      </p:pic>
      <p:sp>
        <p:nvSpPr>
          <p:cNvPr id="6" name="TextBox 5">
            <a:extLst>
              <a:ext uri="{FF2B5EF4-FFF2-40B4-BE49-F238E27FC236}">
                <a16:creationId xmlns:a16="http://schemas.microsoft.com/office/drawing/2014/main" id="{E19664FA-1941-FE26-7F5A-19C6B2004A84}"/>
              </a:ext>
            </a:extLst>
          </p:cNvPr>
          <p:cNvSpPr txBox="1"/>
          <p:nvPr/>
        </p:nvSpPr>
        <p:spPr>
          <a:xfrm>
            <a:off x="379276" y="1962910"/>
            <a:ext cx="1290494" cy="646331"/>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ESR Cavity</a:t>
            </a:r>
          </a:p>
          <a:p>
            <a:pPr algn="ctr"/>
            <a:r>
              <a:rPr lang="en-US" dirty="0">
                <a:latin typeface="Arial" panose="020B0604020202020204" pitchFamily="34" charset="0"/>
                <a:cs typeface="Arial" panose="020B0604020202020204" pitchFamily="34" charset="0"/>
              </a:rPr>
              <a:t>Prototype</a:t>
            </a:r>
          </a:p>
        </p:txBody>
      </p:sp>
      <p:sp>
        <p:nvSpPr>
          <p:cNvPr id="7" name="TextBox 6">
            <a:extLst>
              <a:ext uri="{FF2B5EF4-FFF2-40B4-BE49-F238E27FC236}">
                <a16:creationId xmlns:a16="http://schemas.microsoft.com/office/drawing/2014/main" id="{889AF0F0-1915-74FB-9EC7-500290072D8D}"/>
              </a:ext>
            </a:extLst>
          </p:cNvPr>
          <p:cNvSpPr txBox="1"/>
          <p:nvPr/>
        </p:nvSpPr>
        <p:spPr>
          <a:xfrm>
            <a:off x="6172815" y="4219411"/>
            <a:ext cx="1596187"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Proton Injection</a:t>
            </a:r>
          </a:p>
          <a:p>
            <a:pPr algn="ctr"/>
            <a:r>
              <a:rPr lang="en-US" dirty="0">
                <a:latin typeface="Arial" panose="020B0604020202020204" pitchFamily="34" charset="0"/>
                <a:cs typeface="Arial" panose="020B0604020202020204" pitchFamily="34" charset="0"/>
              </a:rPr>
              <a:t>Fast Kicker</a:t>
            </a:r>
          </a:p>
        </p:txBody>
      </p:sp>
      <p:sp>
        <p:nvSpPr>
          <p:cNvPr id="8" name="TextBox 7">
            <a:extLst>
              <a:ext uri="{FF2B5EF4-FFF2-40B4-BE49-F238E27FC236}">
                <a16:creationId xmlns:a16="http://schemas.microsoft.com/office/drawing/2014/main" id="{D78760FE-635B-B4AE-87E2-1E560844A9B3}"/>
              </a:ext>
            </a:extLst>
          </p:cNvPr>
          <p:cNvSpPr txBox="1"/>
          <p:nvPr/>
        </p:nvSpPr>
        <p:spPr>
          <a:xfrm>
            <a:off x="3156956" y="4833994"/>
            <a:ext cx="1909581" cy="923330"/>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IR Design and Magnet Prototyping</a:t>
            </a:r>
          </a:p>
        </p:txBody>
      </p:sp>
      <p:sp>
        <p:nvSpPr>
          <p:cNvPr id="9" name="TextBox 8">
            <a:extLst>
              <a:ext uri="{FF2B5EF4-FFF2-40B4-BE49-F238E27FC236}">
                <a16:creationId xmlns:a16="http://schemas.microsoft.com/office/drawing/2014/main" id="{FB52B5CA-CA0F-5F35-D7C0-98447838A095}"/>
              </a:ext>
            </a:extLst>
          </p:cNvPr>
          <p:cNvSpPr txBox="1"/>
          <p:nvPr/>
        </p:nvSpPr>
        <p:spPr>
          <a:xfrm>
            <a:off x="5964523" y="634515"/>
            <a:ext cx="1991103"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Cooler Electron Source</a:t>
            </a:r>
          </a:p>
        </p:txBody>
      </p:sp>
      <p:sp>
        <p:nvSpPr>
          <p:cNvPr id="10" name="TextBox 9">
            <a:extLst>
              <a:ext uri="{FF2B5EF4-FFF2-40B4-BE49-F238E27FC236}">
                <a16:creationId xmlns:a16="http://schemas.microsoft.com/office/drawing/2014/main" id="{8E318A55-A7E0-6A05-B118-CA64DC2580ED}"/>
              </a:ext>
            </a:extLst>
          </p:cNvPr>
          <p:cNvSpPr txBox="1"/>
          <p:nvPr/>
        </p:nvSpPr>
        <p:spPr>
          <a:xfrm>
            <a:off x="7999670" y="1347433"/>
            <a:ext cx="1129971" cy="646331"/>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Polarized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Source</a:t>
            </a:r>
          </a:p>
        </p:txBody>
      </p:sp>
      <p:sp>
        <p:nvSpPr>
          <p:cNvPr id="11" name="TextBox 10">
            <a:extLst>
              <a:ext uri="{FF2B5EF4-FFF2-40B4-BE49-F238E27FC236}">
                <a16:creationId xmlns:a16="http://schemas.microsoft.com/office/drawing/2014/main" id="{09541DD6-7FF2-87B8-FB88-4D0B6D1F018F}"/>
              </a:ext>
            </a:extLst>
          </p:cNvPr>
          <p:cNvSpPr txBox="1"/>
          <p:nvPr/>
        </p:nvSpPr>
        <p:spPr>
          <a:xfrm>
            <a:off x="1354752" y="989635"/>
            <a:ext cx="1410211"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ESR </a:t>
            </a:r>
          </a:p>
          <a:p>
            <a:pPr algn="ctr"/>
            <a:r>
              <a:rPr lang="en-US" dirty="0">
                <a:latin typeface="Arial" panose="020B0604020202020204" pitchFamily="34" charset="0"/>
                <a:cs typeface="Arial" panose="020B0604020202020204" pitchFamily="34" charset="0"/>
              </a:rPr>
              <a:t>Vacuum R&amp;D</a:t>
            </a:r>
          </a:p>
        </p:txBody>
      </p:sp>
      <p:cxnSp>
        <p:nvCxnSpPr>
          <p:cNvPr id="12" name="Straight Arrow Connector 11">
            <a:extLst>
              <a:ext uri="{FF2B5EF4-FFF2-40B4-BE49-F238E27FC236}">
                <a16:creationId xmlns:a16="http://schemas.microsoft.com/office/drawing/2014/main" id="{92B10118-CEC1-9FAB-B1A6-7C616DB9B2EC}"/>
              </a:ext>
            </a:extLst>
          </p:cNvPr>
          <p:cNvCxnSpPr>
            <a:cxnSpLocks/>
            <a:stCxn id="9" idx="2"/>
          </p:cNvCxnSpPr>
          <p:nvPr/>
        </p:nvCxnSpPr>
        <p:spPr>
          <a:xfrm>
            <a:off x="6960075" y="1280846"/>
            <a:ext cx="829173" cy="10980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446D1A-87D0-F098-88A2-986D147A0EA7}"/>
              </a:ext>
            </a:extLst>
          </p:cNvPr>
          <p:cNvCxnSpPr>
            <a:cxnSpLocks/>
            <a:stCxn id="10" idx="2"/>
          </p:cNvCxnSpPr>
          <p:nvPr/>
        </p:nvCxnSpPr>
        <p:spPr>
          <a:xfrm flipH="1">
            <a:off x="8112202" y="1993764"/>
            <a:ext cx="452454" cy="4475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466888-3BC7-8FB6-C18A-BBDF6BDCB81B}"/>
              </a:ext>
            </a:extLst>
          </p:cNvPr>
          <p:cNvCxnSpPr>
            <a:cxnSpLocks/>
            <a:stCxn id="28" idx="0"/>
          </p:cNvCxnSpPr>
          <p:nvPr/>
        </p:nvCxnSpPr>
        <p:spPr>
          <a:xfrm flipV="1">
            <a:off x="2918375" y="3856320"/>
            <a:ext cx="1120294" cy="3302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AC6CF0-92DF-6526-0EE8-166C0CB22994}"/>
              </a:ext>
            </a:extLst>
          </p:cNvPr>
          <p:cNvCxnSpPr>
            <a:cxnSpLocks/>
            <a:stCxn id="8" idx="0"/>
          </p:cNvCxnSpPr>
          <p:nvPr/>
        </p:nvCxnSpPr>
        <p:spPr>
          <a:xfrm flipV="1">
            <a:off x="4111747" y="3856320"/>
            <a:ext cx="701288" cy="9776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A1E3AE-E89F-1D38-6C61-FAE8454BFB97}"/>
              </a:ext>
            </a:extLst>
          </p:cNvPr>
          <p:cNvCxnSpPr>
            <a:cxnSpLocks/>
            <a:stCxn id="7" idx="0"/>
          </p:cNvCxnSpPr>
          <p:nvPr/>
        </p:nvCxnSpPr>
        <p:spPr>
          <a:xfrm flipH="1" flipV="1">
            <a:off x="6405248" y="3825425"/>
            <a:ext cx="565661" cy="3939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9F31BEE-5FEB-770F-A0E3-C5236CF34FD8}"/>
              </a:ext>
            </a:extLst>
          </p:cNvPr>
          <p:cNvCxnSpPr>
            <a:cxnSpLocks/>
          </p:cNvCxnSpPr>
          <p:nvPr/>
        </p:nvCxnSpPr>
        <p:spPr>
          <a:xfrm>
            <a:off x="1669770" y="2312014"/>
            <a:ext cx="660259" cy="2767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BB8562-2C38-CA77-8C3E-35F70C19A130}"/>
              </a:ext>
            </a:extLst>
          </p:cNvPr>
          <p:cNvCxnSpPr>
            <a:cxnSpLocks/>
            <a:stCxn id="11" idx="2"/>
          </p:cNvCxnSpPr>
          <p:nvPr/>
        </p:nvCxnSpPr>
        <p:spPr>
          <a:xfrm>
            <a:off x="2059858" y="1635966"/>
            <a:ext cx="1190119" cy="4617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35DC13E-DC26-58DF-86A5-2ED3A54B3DAC}"/>
              </a:ext>
            </a:extLst>
          </p:cNvPr>
          <p:cNvSpPr txBox="1"/>
          <p:nvPr/>
        </p:nvSpPr>
        <p:spPr>
          <a:xfrm>
            <a:off x="0" y="2931847"/>
            <a:ext cx="1158734" cy="923330"/>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ESR RF 500kW FPC</a:t>
            </a:r>
          </a:p>
        </p:txBody>
      </p:sp>
      <p:cxnSp>
        <p:nvCxnSpPr>
          <p:cNvPr id="20" name="Straight Arrow Connector 19">
            <a:extLst>
              <a:ext uri="{FF2B5EF4-FFF2-40B4-BE49-F238E27FC236}">
                <a16:creationId xmlns:a16="http://schemas.microsoft.com/office/drawing/2014/main" id="{D6EB5CB3-9480-9DE6-765D-FB3C46A3E444}"/>
              </a:ext>
            </a:extLst>
          </p:cNvPr>
          <p:cNvCxnSpPr>
            <a:cxnSpLocks/>
            <a:stCxn id="19" idx="3"/>
          </p:cNvCxnSpPr>
          <p:nvPr/>
        </p:nvCxnSpPr>
        <p:spPr>
          <a:xfrm flipV="1">
            <a:off x="1158734" y="2739348"/>
            <a:ext cx="1238476" cy="6541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0DD8679-EFDE-9A36-835F-EA5EE3C7CDDF}"/>
              </a:ext>
            </a:extLst>
          </p:cNvPr>
          <p:cNvCxnSpPr>
            <a:cxnSpLocks/>
            <a:stCxn id="27" idx="0"/>
          </p:cNvCxnSpPr>
          <p:nvPr/>
        </p:nvCxnSpPr>
        <p:spPr>
          <a:xfrm flipV="1">
            <a:off x="671349" y="2709172"/>
            <a:ext cx="1927499" cy="14234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5FF1149-097D-A908-F956-B1BDC681C71E}"/>
              </a:ext>
            </a:extLst>
          </p:cNvPr>
          <p:cNvCxnSpPr>
            <a:cxnSpLocks/>
            <a:stCxn id="30" idx="0"/>
          </p:cNvCxnSpPr>
          <p:nvPr/>
        </p:nvCxnSpPr>
        <p:spPr>
          <a:xfrm flipH="1" flipV="1">
            <a:off x="4904096" y="3904077"/>
            <a:ext cx="926967" cy="10684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AA78ADA-8F35-5FB4-F28D-7B8A54B992B6}"/>
              </a:ext>
            </a:extLst>
          </p:cNvPr>
          <p:cNvCxnSpPr>
            <a:cxnSpLocks/>
            <a:stCxn id="29" idx="2"/>
          </p:cNvCxnSpPr>
          <p:nvPr/>
        </p:nvCxnSpPr>
        <p:spPr>
          <a:xfrm>
            <a:off x="4270090" y="1896821"/>
            <a:ext cx="477825" cy="32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0CD01F-B50B-657A-1CD3-7CBE6A59314C}"/>
              </a:ext>
            </a:extLst>
          </p:cNvPr>
          <p:cNvSpPr txBox="1"/>
          <p:nvPr/>
        </p:nvSpPr>
        <p:spPr>
          <a:xfrm>
            <a:off x="3204450" y="2730912"/>
            <a:ext cx="3200798" cy="400110"/>
          </a:xfrm>
          <a:prstGeom prst="rect">
            <a:avLst/>
          </a:prstGeom>
          <a:solidFill>
            <a:schemeClr val="accent5">
              <a:lumMod val="20000"/>
              <a:lumOff val="80000"/>
            </a:schemeClr>
          </a:solidFill>
        </p:spPr>
        <p:txBody>
          <a:bodyPr wrap="square" rtlCol="0">
            <a:spAutoFit/>
          </a:bodyPr>
          <a:lstStyle/>
          <a:p>
            <a:pPr algn="ctr"/>
            <a:r>
              <a:rPr lang="en-US" sz="2000" dirty="0">
                <a:latin typeface="Arial" panose="020B0604020202020204" pitchFamily="34" charset="0"/>
                <a:cs typeface="Arial" panose="020B0604020202020204" pitchFamily="34" charset="0"/>
              </a:rPr>
              <a:t>HSR Vacuum Upgrade</a:t>
            </a:r>
          </a:p>
        </p:txBody>
      </p:sp>
      <p:sp>
        <p:nvSpPr>
          <p:cNvPr id="25" name="TextBox 24">
            <a:extLst>
              <a:ext uri="{FF2B5EF4-FFF2-40B4-BE49-F238E27FC236}">
                <a16:creationId xmlns:a16="http://schemas.microsoft.com/office/drawing/2014/main" id="{46B35BB3-23A1-9231-00AB-35A41B441D9B}"/>
              </a:ext>
            </a:extLst>
          </p:cNvPr>
          <p:cNvSpPr txBox="1"/>
          <p:nvPr/>
        </p:nvSpPr>
        <p:spPr>
          <a:xfrm>
            <a:off x="7918390" y="3532011"/>
            <a:ext cx="1225610" cy="646331"/>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Hadron Polarimetry</a:t>
            </a:r>
          </a:p>
        </p:txBody>
      </p:sp>
      <p:cxnSp>
        <p:nvCxnSpPr>
          <p:cNvPr id="26" name="Straight Arrow Connector 25">
            <a:extLst>
              <a:ext uri="{FF2B5EF4-FFF2-40B4-BE49-F238E27FC236}">
                <a16:creationId xmlns:a16="http://schemas.microsoft.com/office/drawing/2014/main" id="{289510CB-6906-4FD8-6AA9-0B4C9C256259}"/>
              </a:ext>
            </a:extLst>
          </p:cNvPr>
          <p:cNvCxnSpPr>
            <a:cxnSpLocks/>
            <a:stCxn id="25" idx="0"/>
          </p:cNvCxnSpPr>
          <p:nvPr/>
        </p:nvCxnSpPr>
        <p:spPr>
          <a:xfrm flipH="1" flipV="1">
            <a:off x="7708332" y="3430545"/>
            <a:ext cx="822863" cy="1014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256E304-EABE-EF4C-F4D2-881AF291CD8D}"/>
              </a:ext>
            </a:extLst>
          </p:cNvPr>
          <p:cNvSpPr txBox="1"/>
          <p:nvPr/>
        </p:nvSpPr>
        <p:spPr>
          <a:xfrm>
            <a:off x="9529" y="4132591"/>
            <a:ext cx="1323639" cy="923330"/>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ESR RF HOM Damper</a:t>
            </a:r>
          </a:p>
        </p:txBody>
      </p:sp>
      <p:sp>
        <p:nvSpPr>
          <p:cNvPr id="28" name="TextBox 27">
            <a:extLst>
              <a:ext uri="{FF2B5EF4-FFF2-40B4-BE49-F238E27FC236}">
                <a16:creationId xmlns:a16="http://schemas.microsoft.com/office/drawing/2014/main" id="{9ECA852F-B723-6548-0C76-363096968BDD}"/>
              </a:ext>
            </a:extLst>
          </p:cNvPr>
          <p:cNvSpPr txBox="1"/>
          <p:nvPr/>
        </p:nvSpPr>
        <p:spPr>
          <a:xfrm>
            <a:off x="2130329" y="4186590"/>
            <a:ext cx="1576092" cy="646331"/>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Crab Cavity</a:t>
            </a:r>
          </a:p>
          <a:p>
            <a:pPr algn="ctr"/>
            <a:r>
              <a:rPr lang="en-US" dirty="0">
                <a:latin typeface="Arial" panose="020B0604020202020204" pitchFamily="34" charset="0"/>
                <a:cs typeface="Arial" panose="020B0604020202020204" pitchFamily="34" charset="0"/>
              </a:rPr>
              <a:t>Prototype</a:t>
            </a:r>
          </a:p>
        </p:txBody>
      </p:sp>
      <p:sp>
        <p:nvSpPr>
          <p:cNvPr id="29" name="TextBox 28">
            <a:extLst>
              <a:ext uri="{FF2B5EF4-FFF2-40B4-BE49-F238E27FC236}">
                <a16:creationId xmlns:a16="http://schemas.microsoft.com/office/drawing/2014/main" id="{A0AE26A4-870F-01AE-059F-2771D790CC3E}"/>
              </a:ext>
            </a:extLst>
          </p:cNvPr>
          <p:cNvSpPr txBox="1"/>
          <p:nvPr/>
        </p:nvSpPr>
        <p:spPr>
          <a:xfrm>
            <a:off x="3506020" y="973491"/>
            <a:ext cx="1528139" cy="923330"/>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Electron Injection</a:t>
            </a:r>
          </a:p>
          <a:p>
            <a:pPr algn="ctr"/>
            <a:r>
              <a:rPr lang="en-US" dirty="0">
                <a:latin typeface="Arial" panose="020B0604020202020204" pitchFamily="34" charset="0"/>
                <a:cs typeface="Arial" panose="020B0604020202020204" pitchFamily="34" charset="0"/>
              </a:rPr>
              <a:t>Fast Kicker</a:t>
            </a:r>
          </a:p>
        </p:txBody>
      </p:sp>
      <p:sp>
        <p:nvSpPr>
          <p:cNvPr id="30" name="TextBox 29">
            <a:extLst>
              <a:ext uri="{FF2B5EF4-FFF2-40B4-BE49-F238E27FC236}">
                <a16:creationId xmlns:a16="http://schemas.microsoft.com/office/drawing/2014/main" id="{648BBFC3-D31F-9785-CCF6-961E75AC1ADB}"/>
              </a:ext>
            </a:extLst>
          </p:cNvPr>
          <p:cNvSpPr txBox="1"/>
          <p:nvPr/>
        </p:nvSpPr>
        <p:spPr>
          <a:xfrm>
            <a:off x="5256878" y="4972493"/>
            <a:ext cx="1148370"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IR Vacuum Chamber</a:t>
            </a:r>
          </a:p>
        </p:txBody>
      </p:sp>
      <p:sp>
        <p:nvSpPr>
          <p:cNvPr id="31" name="Rectangle 30">
            <a:extLst>
              <a:ext uri="{FF2B5EF4-FFF2-40B4-BE49-F238E27FC236}">
                <a16:creationId xmlns:a16="http://schemas.microsoft.com/office/drawing/2014/main" id="{E7E35C8D-FAB9-E0D1-ED67-109D195BA567}"/>
              </a:ext>
            </a:extLst>
          </p:cNvPr>
          <p:cNvSpPr/>
          <p:nvPr/>
        </p:nvSpPr>
        <p:spPr>
          <a:xfrm>
            <a:off x="4038669" y="3259400"/>
            <a:ext cx="774366" cy="258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ePIC</a:t>
            </a:r>
          </a:p>
        </p:txBody>
      </p:sp>
      <p:sp>
        <p:nvSpPr>
          <p:cNvPr id="32" name="Rectangle 31">
            <a:extLst>
              <a:ext uri="{FF2B5EF4-FFF2-40B4-BE49-F238E27FC236}">
                <a16:creationId xmlns:a16="http://schemas.microsoft.com/office/drawing/2014/main" id="{DA7BE25B-2156-F99F-815F-E29D45BDE948}"/>
              </a:ext>
            </a:extLst>
          </p:cNvPr>
          <p:cNvSpPr/>
          <p:nvPr/>
        </p:nvSpPr>
        <p:spPr>
          <a:xfrm>
            <a:off x="2345404" y="2989148"/>
            <a:ext cx="774366" cy="258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2</a:t>
            </a:r>
            <a:r>
              <a:rPr lang="en-US" baseline="30000">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IR</a:t>
            </a:r>
          </a:p>
        </p:txBody>
      </p:sp>
      <p:sp>
        <p:nvSpPr>
          <p:cNvPr id="33" name="TextBox 32">
            <a:extLst>
              <a:ext uri="{FF2B5EF4-FFF2-40B4-BE49-F238E27FC236}">
                <a16:creationId xmlns:a16="http://schemas.microsoft.com/office/drawing/2014/main" id="{ABA08DD6-EE5D-3E56-8F90-C5E36BA5A00C}"/>
              </a:ext>
            </a:extLst>
          </p:cNvPr>
          <p:cNvSpPr txBox="1"/>
          <p:nvPr/>
        </p:nvSpPr>
        <p:spPr>
          <a:xfrm>
            <a:off x="341462" y="5583497"/>
            <a:ext cx="2313455" cy="646331"/>
          </a:xfrm>
          <a:prstGeom prst="rect">
            <a:avLst/>
          </a:prstGeom>
          <a:noFill/>
          <a:ln w="15875">
            <a:solidFill>
              <a:srgbClr val="00B0F0"/>
            </a:solidFill>
          </a:ln>
        </p:spPr>
        <p:txBody>
          <a:bodyPr wrap="none" rtlCol="0">
            <a:spAutoFit/>
          </a:bodyPr>
          <a:lstStyle/>
          <a:p>
            <a:pPr algn="ctr"/>
            <a:r>
              <a:rPr lang="en-US" b="1" i="1">
                <a:latin typeface="Arial" panose="020B0604020202020204" pitchFamily="34" charset="0"/>
                <a:cs typeface="Arial" panose="020B0604020202020204" pitchFamily="34" charset="0"/>
              </a:rPr>
              <a:t>Existing tunnel and</a:t>
            </a:r>
          </a:p>
          <a:p>
            <a:pPr algn="ctr"/>
            <a:r>
              <a:rPr lang="en-US" b="1" i="1">
                <a:latin typeface="Arial" panose="020B0604020202020204" pitchFamily="34" charset="0"/>
                <a:cs typeface="Arial" panose="020B0604020202020204" pitchFamily="34" charset="0"/>
              </a:rPr>
              <a:t>experiment halls</a:t>
            </a:r>
          </a:p>
        </p:txBody>
      </p:sp>
      <p:sp>
        <p:nvSpPr>
          <p:cNvPr id="56" name="TextBox 55">
            <a:extLst>
              <a:ext uri="{FF2B5EF4-FFF2-40B4-BE49-F238E27FC236}">
                <a16:creationId xmlns:a16="http://schemas.microsoft.com/office/drawing/2014/main" id="{BEB43AF1-0E2B-993D-97C5-B001A6884E71}"/>
              </a:ext>
            </a:extLst>
          </p:cNvPr>
          <p:cNvSpPr txBox="1"/>
          <p:nvPr/>
        </p:nvSpPr>
        <p:spPr>
          <a:xfrm>
            <a:off x="5565981" y="1457772"/>
            <a:ext cx="1377840"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Strong Cooling</a:t>
            </a:r>
          </a:p>
        </p:txBody>
      </p:sp>
      <p:cxnSp>
        <p:nvCxnSpPr>
          <p:cNvPr id="57" name="Straight Arrow Connector 56">
            <a:extLst>
              <a:ext uri="{FF2B5EF4-FFF2-40B4-BE49-F238E27FC236}">
                <a16:creationId xmlns:a16="http://schemas.microsoft.com/office/drawing/2014/main" id="{C7843869-51D7-BEBA-2194-E336D4A036F1}"/>
              </a:ext>
            </a:extLst>
          </p:cNvPr>
          <p:cNvCxnSpPr>
            <a:cxnSpLocks/>
            <a:stCxn id="56" idx="2"/>
          </p:cNvCxnSpPr>
          <p:nvPr/>
        </p:nvCxnSpPr>
        <p:spPr>
          <a:xfrm>
            <a:off x="6254901" y="2104103"/>
            <a:ext cx="801452" cy="4517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69B6C5B-324F-32C1-D56B-F2F54076C49E}"/>
              </a:ext>
            </a:extLst>
          </p:cNvPr>
          <p:cNvSpPr txBox="1"/>
          <p:nvPr/>
        </p:nvSpPr>
        <p:spPr>
          <a:xfrm>
            <a:off x="3852582" y="5899442"/>
            <a:ext cx="5105331" cy="646331"/>
          </a:xfrm>
          <a:prstGeom prst="rect">
            <a:avLst/>
          </a:prstGeom>
          <a:solidFill>
            <a:srgbClr val="FFFF00"/>
          </a:solidFill>
        </p:spPr>
        <p:txBody>
          <a:bodyPr wrap="square" rtlCol="0">
            <a:spAutoFit/>
          </a:bodyPr>
          <a:lstStyle/>
          <a:p>
            <a:pPr algn="l"/>
            <a:r>
              <a:rPr lang="en-US" dirty="0">
                <a:latin typeface="Arial" panose="020B0604020202020204" pitchFamily="34" charset="0"/>
                <a:cs typeface="Arial" panose="020B0604020202020204" pitchFamily="34" charset="0"/>
              </a:rPr>
              <a:t>ONLY US-Based Collider in foreseeable future! Allows to remain at frontier of Accelerator S&amp;T</a:t>
            </a:r>
          </a:p>
        </p:txBody>
      </p:sp>
      <p:sp>
        <p:nvSpPr>
          <p:cNvPr id="34" name="TextBox 33"/>
          <p:cNvSpPr txBox="1"/>
          <p:nvPr/>
        </p:nvSpPr>
        <p:spPr>
          <a:xfrm>
            <a:off x="3852582" y="6471715"/>
            <a:ext cx="5105331" cy="261610"/>
          </a:xfrm>
          <a:prstGeom prst="rect">
            <a:avLst/>
          </a:prstGeom>
          <a:solidFill>
            <a:srgbClr val="FFFF00"/>
          </a:solidFill>
        </p:spPr>
        <p:txBody>
          <a:bodyPr wrap="square" rtlCol="0">
            <a:spAutoFit/>
          </a:bodyPr>
          <a:lstStyle/>
          <a:p>
            <a:pPr algn="l"/>
            <a:r>
              <a:rPr lang="en-US" sz="1100" i="1" dirty="0">
                <a:latin typeface="Arial" panose="020B0604020202020204" pitchFamily="34" charset="0"/>
                <a:cs typeface="Arial" panose="020B0604020202020204" pitchFamily="34" charset="0"/>
              </a:rPr>
              <a:t>… and enable applications (isotopes, space radiation, water treatment, etc.)</a:t>
            </a:r>
          </a:p>
        </p:txBody>
      </p:sp>
    </p:spTree>
    <p:extLst>
      <p:ext uri="{BB962C8B-B14F-4D97-AF65-F5344CB8AC3E}">
        <p14:creationId xmlns:p14="http://schemas.microsoft.com/office/powerpoint/2010/main" val="111059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8FEB776-60DF-415C-B45A-3BDA4B0828B2}"/>
              </a:ext>
            </a:extLst>
          </p:cNvPr>
          <p:cNvSpPr txBox="1">
            <a:spLocks/>
          </p:cNvSpPr>
          <p:nvPr/>
        </p:nvSpPr>
        <p:spPr>
          <a:xfrm>
            <a:off x="0" y="6592567"/>
            <a:ext cx="2057400" cy="2605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000" b="0" i="0" u="none" strike="noStrike" kern="1200" cap="none" spc="0" normalizeH="0" baseline="0" noProof="0" smtClean="0">
                <a:ln>
                  <a:noFill/>
                </a:ln>
                <a:solidFill>
                  <a:prstClr val="white"/>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cs typeface="Arial" charset="0"/>
            </a:endParaRPr>
          </a:p>
        </p:txBody>
      </p:sp>
      <p:sp>
        <p:nvSpPr>
          <p:cNvPr id="12" name="Title 3">
            <a:extLst>
              <a:ext uri="{FF2B5EF4-FFF2-40B4-BE49-F238E27FC236}">
                <a16:creationId xmlns:a16="http://schemas.microsoft.com/office/drawing/2014/main" id="{46727055-457E-4396-AA98-15F232FC0E1F}"/>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rPr>
              <a:t>Worldwide Interest in EIC</a:t>
            </a:r>
          </a:p>
        </p:txBody>
      </p:sp>
      <p:pic>
        <p:nvPicPr>
          <p:cNvPr id="5" name="Picture 4">
            <a:extLst>
              <a:ext uri="{FF2B5EF4-FFF2-40B4-BE49-F238E27FC236}">
                <a16:creationId xmlns:a16="http://schemas.microsoft.com/office/drawing/2014/main" id="{CB3A1F34-6FEA-4FA8-950D-2C1126892B74}"/>
              </a:ext>
            </a:extLst>
          </p:cNvPr>
          <p:cNvPicPr>
            <a:picLocks noChangeAspect="1"/>
          </p:cNvPicPr>
          <p:nvPr/>
        </p:nvPicPr>
        <p:blipFill>
          <a:blip r:embed="rId2"/>
          <a:srcRect/>
          <a:stretch/>
        </p:blipFill>
        <p:spPr>
          <a:xfrm>
            <a:off x="3727821" y="637865"/>
            <a:ext cx="5146304" cy="3347892"/>
          </a:xfrm>
          <a:prstGeom prst="rect">
            <a:avLst/>
          </a:prstGeom>
        </p:spPr>
      </p:pic>
      <p:sp>
        <p:nvSpPr>
          <p:cNvPr id="6" name="TextBox 5">
            <a:extLst>
              <a:ext uri="{FF2B5EF4-FFF2-40B4-BE49-F238E27FC236}">
                <a16:creationId xmlns:a16="http://schemas.microsoft.com/office/drawing/2014/main" id="{BD4E47E0-5E06-422B-B327-8638EAC4B101}"/>
              </a:ext>
            </a:extLst>
          </p:cNvPr>
          <p:cNvSpPr txBox="1"/>
          <p:nvPr/>
        </p:nvSpPr>
        <p:spPr>
          <a:xfrm>
            <a:off x="4739446" y="637865"/>
            <a:ext cx="306590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Map of institution’s locations</a:t>
            </a:r>
          </a:p>
        </p:txBody>
      </p:sp>
      <p:sp>
        <p:nvSpPr>
          <p:cNvPr id="7" name="Title 1">
            <a:extLst>
              <a:ext uri="{FF2B5EF4-FFF2-40B4-BE49-F238E27FC236}">
                <a16:creationId xmlns:a16="http://schemas.microsoft.com/office/drawing/2014/main" id="{8C40160B-3A12-4573-BF7E-7404FD4CE606}"/>
              </a:ext>
            </a:extLst>
          </p:cNvPr>
          <p:cNvSpPr txBox="1">
            <a:spLocks/>
          </p:cNvSpPr>
          <p:nvPr/>
        </p:nvSpPr>
        <p:spPr>
          <a:xfrm>
            <a:off x="286371" y="1384266"/>
            <a:ext cx="3162147" cy="1594396"/>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is-IS" sz="1800" dirty="0"/>
              <a:t>Formed 2016 – </a:t>
            </a:r>
          </a:p>
          <a:p>
            <a:pPr marL="285750" indent="-285750" algn="l">
              <a:buFont typeface="Arial" panose="020B0604020202020204" pitchFamily="34" charset="0"/>
              <a:buChar char="•"/>
            </a:pPr>
            <a:r>
              <a:rPr lang="is-IS" sz="1800" dirty="0"/>
              <a:t>1361 collaborators,</a:t>
            </a:r>
          </a:p>
          <a:p>
            <a:pPr marL="285750" indent="-285750" algn="l">
              <a:buFont typeface="Arial" panose="020B0604020202020204" pitchFamily="34" charset="0"/>
              <a:buChar char="•"/>
            </a:pPr>
            <a:r>
              <a:rPr lang="is-IS" sz="1800" dirty="0"/>
              <a:t>36 countries,</a:t>
            </a:r>
          </a:p>
          <a:p>
            <a:pPr marL="285750" indent="-285750" algn="l">
              <a:buFont typeface="Arial" panose="020B0604020202020204" pitchFamily="34" charset="0"/>
              <a:buChar char="•"/>
            </a:pPr>
            <a:r>
              <a:rPr lang="is-IS" sz="1800" dirty="0"/>
              <a:t>267 institutions as of September 20, 2022.</a:t>
            </a:r>
          </a:p>
          <a:p>
            <a:pPr algn="l"/>
            <a:r>
              <a:rPr lang="is-IS" sz="1800" dirty="0">
                <a:solidFill>
                  <a:srgbClr val="0000FF"/>
                </a:solidFill>
              </a:rPr>
              <a:t>Strong and Growing International Participation</a:t>
            </a:r>
            <a:r>
              <a:rPr lang="is-IS" sz="1800" dirty="0"/>
              <a:t>.</a:t>
            </a:r>
            <a:endParaRPr lang="en-US" sz="1800" dirty="0"/>
          </a:p>
        </p:txBody>
      </p:sp>
      <p:sp>
        <p:nvSpPr>
          <p:cNvPr id="9" name="Rectangle 8">
            <a:extLst>
              <a:ext uri="{FF2B5EF4-FFF2-40B4-BE49-F238E27FC236}">
                <a16:creationId xmlns:a16="http://schemas.microsoft.com/office/drawing/2014/main" id="{D73DAE54-0734-40C2-BD60-87E8454B578C}"/>
              </a:ext>
            </a:extLst>
          </p:cNvPr>
          <p:cNvSpPr/>
          <p:nvPr/>
        </p:nvSpPr>
        <p:spPr>
          <a:xfrm>
            <a:off x="286370" y="644776"/>
            <a:ext cx="2673986" cy="646331"/>
          </a:xfrm>
          <a:prstGeom prst="rect">
            <a:avLst/>
          </a:prstGeom>
          <a:ln w="25400">
            <a:solidFill>
              <a:srgbClr val="0000FF"/>
            </a:solidFill>
          </a:ln>
        </p:spPr>
        <p:txBody>
          <a:bodyPr wrap="square">
            <a:spAutoFit/>
          </a:bodyPr>
          <a:lstStyle/>
          <a:p>
            <a:pPr lvl="0" algn="ctr" defTabSz="457200">
              <a:spcBef>
                <a:spcPct val="0"/>
              </a:spcBef>
              <a:defRPr/>
            </a:pPr>
            <a:r>
              <a:rPr lang="en-US" altLang="en-US" b="1" dirty="0">
                <a:latin typeface="Arial" panose="020B0604020202020204" pitchFamily="34" charset="0"/>
                <a:cs typeface="Arial" panose="020B0604020202020204" pitchFamily="34" charset="0"/>
              </a:rPr>
              <a:t>The EIC User Group: </a:t>
            </a:r>
            <a:r>
              <a:rPr lang="en-US" altLang="en-US" b="1" dirty="0">
                <a:latin typeface="Arial" panose="020B0604020202020204" pitchFamily="34" charset="0"/>
                <a:cs typeface="Arial" panose="020B0604020202020204" pitchFamily="34" charset="0"/>
                <a:hlinkClick r:id="rId3"/>
              </a:rPr>
              <a:t>https://eicug.github.io/</a:t>
            </a:r>
            <a:r>
              <a:rPr lang="en-US" altLang="en-US" b="1" dirty="0">
                <a:solidFill>
                  <a:srgbClr val="0000FF"/>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D67533DE-FD74-4D2D-B042-C0587FD1ED80}"/>
              </a:ext>
            </a:extLst>
          </p:cNvPr>
          <p:cNvSpPr txBox="1"/>
          <p:nvPr/>
        </p:nvSpPr>
        <p:spPr>
          <a:xfrm>
            <a:off x="3421662" y="3879641"/>
            <a:ext cx="2796258" cy="2554545"/>
          </a:xfrm>
          <a:prstGeom prst="rect">
            <a:avLst/>
          </a:prstGeom>
          <a:solidFill>
            <a:schemeClr val="bg1"/>
          </a:solid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Annual EICUG meeting</a:t>
            </a:r>
          </a:p>
          <a:p>
            <a:r>
              <a:rPr lang="en-US" sz="1600" dirty="0">
                <a:latin typeface="Arial" panose="020B0604020202020204" pitchFamily="34" charset="0"/>
                <a:cs typeface="Arial" panose="020B0604020202020204" pitchFamily="34" charset="0"/>
              </a:rPr>
              <a:t>2016 UC Berkeley, CA</a:t>
            </a:r>
          </a:p>
          <a:p>
            <a:r>
              <a:rPr lang="en-US" sz="1600" dirty="0">
                <a:latin typeface="Arial" panose="020B0604020202020204" pitchFamily="34" charset="0"/>
                <a:cs typeface="Arial" panose="020B0604020202020204" pitchFamily="34" charset="0"/>
              </a:rPr>
              <a:t>2016 Argonne, IL</a:t>
            </a:r>
          </a:p>
          <a:p>
            <a:r>
              <a:rPr lang="en-US" sz="1600" dirty="0">
                <a:solidFill>
                  <a:srgbClr val="FF0000"/>
                </a:solidFill>
                <a:latin typeface="Arial" panose="020B0604020202020204" pitchFamily="34" charset="0"/>
                <a:cs typeface="Arial" panose="020B0604020202020204" pitchFamily="34" charset="0"/>
              </a:rPr>
              <a:t>2017 Trieste, Italy</a:t>
            </a:r>
          </a:p>
          <a:p>
            <a:r>
              <a:rPr lang="en-US" sz="1600" dirty="0">
                <a:latin typeface="Arial" panose="020B0604020202020204" pitchFamily="34" charset="0"/>
                <a:cs typeface="Arial" panose="020B0604020202020204" pitchFamily="34" charset="0"/>
              </a:rPr>
              <a:t>2018 CUA, Washington, DC</a:t>
            </a:r>
          </a:p>
          <a:p>
            <a:r>
              <a:rPr lang="en-US" sz="1600" dirty="0">
                <a:solidFill>
                  <a:srgbClr val="FF0000"/>
                </a:solidFill>
                <a:latin typeface="Arial" panose="020B0604020202020204" pitchFamily="34" charset="0"/>
                <a:cs typeface="Arial" panose="020B0604020202020204" pitchFamily="34" charset="0"/>
              </a:rPr>
              <a:t>2019 Paris, France</a:t>
            </a:r>
          </a:p>
          <a:p>
            <a:r>
              <a:rPr lang="en-US" sz="1600" dirty="0">
                <a:solidFill>
                  <a:srgbClr val="0432FF"/>
                </a:solidFill>
                <a:latin typeface="Arial" panose="020B0604020202020204" pitchFamily="34" charset="0"/>
                <a:cs typeface="Arial" panose="020B0604020202020204" pitchFamily="34" charset="0"/>
              </a:rPr>
              <a:t>2020 Miami, FL</a:t>
            </a:r>
          </a:p>
          <a:p>
            <a:r>
              <a:rPr lang="en-US" sz="1600" dirty="0">
                <a:solidFill>
                  <a:srgbClr val="0432FF"/>
                </a:solidFill>
                <a:latin typeface="Arial" panose="020B0604020202020204" pitchFamily="34" charset="0"/>
                <a:cs typeface="Arial" panose="020B0604020202020204" pitchFamily="34" charset="0"/>
              </a:rPr>
              <a:t>2021 VUU, VA  &amp; UCR, CA</a:t>
            </a:r>
          </a:p>
          <a:p>
            <a:r>
              <a:rPr lang="en-US" sz="1600" dirty="0">
                <a:latin typeface="Arial" panose="020B0604020202020204" pitchFamily="34" charset="0"/>
                <a:cs typeface="Arial" panose="020B0604020202020204" pitchFamily="34" charset="0"/>
              </a:rPr>
              <a:t>2022 Stony Brook U, NY</a:t>
            </a:r>
          </a:p>
          <a:p>
            <a:r>
              <a:rPr lang="en-US" sz="1600" dirty="0">
                <a:solidFill>
                  <a:srgbClr val="FF0000"/>
                </a:solidFill>
                <a:latin typeface="Arial" panose="020B0604020202020204" pitchFamily="34" charset="0"/>
                <a:cs typeface="Arial" panose="020B0604020202020204" pitchFamily="34" charset="0"/>
              </a:rPr>
              <a:t>2023 Warsaw, Poland</a:t>
            </a:r>
          </a:p>
        </p:txBody>
      </p:sp>
      <p:pic>
        <p:nvPicPr>
          <p:cNvPr id="11" name="Picture 10" descr="Chart, pie chart&#10;&#10;Description automatically generated">
            <a:extLst>
              <a:ext uri="{FF2B5EF4-FFF2-40B4-BE49-F238E27FC236}">
                <a16:creationId xmlns:a16="http://schemas.microsoft.com/office/drawing/2014/main" id="{EF0C0E49-B634-46C5-ADBA-B2E169F8F528}"/>
              </a:ext>
            </a:extLst>
          </p:cNvPr>
          <p:cNvPicPr>
            <a:picLocks noChangeAspect="1"/>
          </p:cNvPicPr>
          <p:nvPr/>
        </p:nvPicPr>
        <p:blipFill rotWithShape="1">
          <a:blip r:embed="rId4"/>
          <a:srcRect l="6252" r="4560"/>
          <a:stretch/>
        </p:blipFill>
        <p:spPr>
          <a:xfrm>
            <a:off x="6184449" y="3879640"/>
            <a:ext cx="2973816" cy="2565721"/>
          </a:xfrm>
          <a:prstGeom prst="rect">
            <a:avLst/>
          </a:prstGeom>
        </p:spPr>
      </p:pic>
      <p:graphicFrame>
        <p:nvGraphicFramePr>
          <p:cNvPr id="13" name="Chart 12">
            <a:extLst>
              <a:ext uri="{FF2B5EF4-FFF2-40B4-BE49-F238E27FC236}">
                <a16:creationId xmlns:a16="http://schemas.microsoft.com/office/drawing/2014/main" id="{E56B0278-52E7-464E-88FD-0E205751D1DA}"/>
              </a:ext>
            </a:extLst>
          </p:cNvPr>
          <p:cNvGraphicFramePr>
            <a:graphicFrameLocks/>
          </p:cNvGraphicFramePr>
          <p:nvPr>
            <p:extLst>
              <p:ext uri="{D42A27DB-BD31-4B8C-83A1-F6EECF244321}">
                <p14:modId xmlns:p14="http://schemas.microsoft.com/office/powerpoint/2010/main" val="925471458"/>
              </p:ext>
            </p:extLst>
          </p:nvPr>
        </p:nvGraphicFramePr>
        <p:xfrm>
          <a:off x="1" y="3444240"/>
          <a:ext cx="3421662" cy="30110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57003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EIC User Group Organization</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15</a:t>
            </a:fld>
            <a:endParaRPr lang="en-US" dirty="0"/>
          </a:p>
        </p:txBody>
      </p:sp>
      <p:sp>
        <p:nvSpPr>
          <p:cNvPr id="7" name="Rectangle 6">
            <a:extLst>
              <a:ext uri="{FF2B5EF4-FFF2-40B4-BE49-F238E27FC236}">
                <a16:creationId xmlns:a16="http://schemas.microsoft.com/office/drawing/2014/main" id="{4A0D3244-E7DD-BC08-5C28-FB2CE9D3F7CC}"/>
              </a:ext>
            </a:extLst>
          </p:cNvPr>
          <p:cNvSpPr/>
          <p:nvPr/>
        </p:nvSpPr>
        <p:spPr>
          <a:xfrm>
            <a:off x="286370" y="106296"/>
            <a:ext cx="2673986" cy="646331"/>
          </a:xfrm>
          <a:prstGeom prst="rect">
            <a:avLst/>
          </a:prstGeom>
          <a:ln w="25400">
            <a:solidFill>
              <a:srgbClr val="0000FF"/>
            </a:solidFill>
          </a:ln>
        </p:spPr>
        <p:txBody>
          <a:bodyPr wrap="square">
            <a:spAutoFit/>
          </a:bodyPr>
          <a:lstStyle/>
          <a:p>
            <a:pPr lvl="0" algn="ctr" defTabSz="457200">
              <a:spcBef>
                <a:spcPct val="0"/>
              </a:spcBef>
              <a:defRPr/>
            </a:pPr>
            <a:r>
              <a:rPr lang="en-US" altLang="en-US" b="1" dirty="0">
                <a:latin typeface="Arial" panose="020B0604020202020204" pitchFamily="34" charset="0"/>
                <a:cs typeface="Arial" panose="020B0604020202020204" pitchFamily="34" charset="0"/>
              </a:rPr>
              <a:t>The EIC User Group: </a:t>
            </a:r>
            <a:r>
              <a:rPr lang="en-US" altLang="en-US" b="1" dirty="0">
                <a:latin typeface="Arial" panose="020B0604020202020204" pitchFamily="34" charset="0"/>
                <a:cs typeface="Arial" panose="020B0604020202020204" pitchFamily="34" charset="0"/>
                <a:hlinkClick r:id="rId2"/>
              </a:rPr>
              <a:t>https://eicug.github.io/</a:t>
            </a:r>
            <a:r>
              <a:rPr lang="en-US" altLang="en-US" b="1" dirty="0">
                <a:solidFill>
                  <a:srgbClr val="0000FF"/>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9A64429-BB13-3A2F-7244-E0A542A9A9BA}"/>
              </a:ext>
            </a:extLst>
          </p:cNvPr>
          <p:cNvSpPr txBox="1"/>
          <p:nvPr/>
        </p:nvSpPr>
        <p:spPr>
          <a:xfrm>
            <a:off x="568960" y="898638"/>
            <a:ext cx="8178800" cy="5386090"/>
          </a:xfrm>
          <a:prstGeom prst="rect">
            <a:avLst/>
          </a:prstGeom>
          <a:noFill/>
        </p:spPr>
        <p:txBody>
          <a:bodyPr wrap="square" rtlCol="0">
            <a:spAutoFit/>
          </a:bodyPr>
          <a:lstStyle/>
          <a:p>
            <a:pPr>
              <a:spcAft>
                <a:spcPts val="600"/>
              </a:spcAft>
            </a:pPr>
            <a:r>
              <a:rPr lang="en-US" sz="2000" b="1" dirty="0">
                <a:latin typeface="Arial" panose="020B0604020202020204" pitchFamily="34" charset="0"/>
                <a:cs typeface="Arial" panose="020B0604020202020204" pitchFamily="34" charset="0"/>
              </a:rPr>
              <a:t>EIC User Group Steering </a:t>
            </a:r>
            <a:r>
              <a:rPr lang="en-US" sz="2000" b="1" dirty="0" err="1">
                <a:latin typeface="Arial" panose="020B0604020202020204" pitchFamily="34" charset="0"/>
                <a:cs typeface="Arial" panose="020B0604020202020204" pitchFamily="34" charset="0"/>
              </a:rPr>
              <a:t>Commitee</a:t>
            </a:r>
            <a:endParaRPr lang="en-US" sz="2000" b="1"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Renee Fatemi (Univ. Kentucky, USA) (Chair)</a:t>
            </a: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Marco </a:t>
            </a:r>
            <a:r>
              <a:rPr lang="en-US" sz="2000" dirty="0" err="1">
                <a:latin typeface="Arial" panose="020B0604020202020204" pitchFamily="34" charset="0"/>
                <a:cs typeface="Arial" panose="020B0604020202020204" pitchFamily="34" charset="0"/>
              </a:rPr>
              <a:t>Radici</a:t>
            </a:r>
            <a:r>
              <a:rPr lang="en-US" sz="2000" dirty="0">
                <a:latin typeface="Arial" panose="020B0604020202020204" pitchFamily="34" charset="0"/>
                <a:cs typeface="Arial" panose="020B0604020202020204" pitchFamily="34" charset="0"/>
              </a:rPr>
              <a:t> (INFN-Pavia, Italy) (Vice Chair)</a:t>
            </a: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Yuri </a:t>
            </a:r>
            <a:r>
              <a:rPr lang="en-US" sz="2000" dirty="0" err="1">
                <a:latin typeface="Arial" panose="020B0604020202020204" pitchFamily="34" charset="0"/>
                <a:cs typeface="Arial" panose="020B0604020202020204" pitchFamily="34" charset="0"/>
              </a:rPr>
              <a:t>Kovchegov</a:t>
            </a:r>
            <a:r>
              <a:rPr lang="en-US" sz="2000" dirty="0">
                <a:latin typeface="Arial" panose="020B0604020202020204" pitchFamily="34" charset="0"/>
                <a:cs typeface="Arial" panose="020B0604020202020204" pitchFamily="34" charset="0"/>
              </a:rPr>
              <a:t> (OSU, USA) (Member at large)</a:t>
            </a: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Silvia Dalla Torre (INFN-Trieste, Italy) (Member at large)</a:t>
            </a: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Tanja Horn (CUA, USA) (Member at large)</a:t>
            </a: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Rolf Ent (</a:t>
            </a:r>
            <a:r>
              <a:rPr lang="en-US" sz="2000" dirty="0" err="1">
                <a:latin typeface="Arial" panose="020B0604020202020204" pitchFamily="34" charset="0"/>
                <a:cs typeface="Arial" panose="020B0604020202020204" pitchFamily="34" charset="0"/>
              </a:rPr>
              <a:t>JLab</a:t>
            </a:r>
            <a:r>
              <a:rPr lang="en-US" sz="2000" dirty="0">
                <a:latin typeface="Arial" panose="020B0604020202020204" pitchFamily="34" charset="0"/>
                <a:cs typeface="Arial" panose="020B0604020202020204" pitchFamily="34" charset="0"/>
              </a:rPr>
              <a:t> Representative)</a:t>
            </a: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Thomas Ullrich (BNL Representative)</a:t>
            </a: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Daria </a:t>
            </a:r>
            <a:r>
              <a:rPr lang="en-US" sz="2000" dirty="0" err="1">
                <a:latin typeface="Arial" panose="020B0604020202020204" pitchFamily="34" charset="0"/>
                <a:cs typeface="Arial" panose="020B0604020202020204" pitchFamily="34" charset="0"/>
              </a:rPr>
              <a:t>Sokhan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Saclay</a:t>
            </a:r>
            <a:r>
              <a:rPr lang="en-US" sz="2000" dirty="0">
                <a:latin typeface="Arial" panose="020B0604020202020204" pitchFamily="34" charset="0"/>
                <a:cs typeface="Arial" panose="020B0604020202020204" pitchFamily="34" charset="0"/>
              </a:rPr>
              <a:t>, France) (EU Representative)</a:t>
            </a:r>
          </a:p>
          <a:p>
            <a:pPr marL="285750" indent="-285750">
              <a:spcAft>
                <a:spcPts val="600"/>
              </a:spcAft>
              <a:buFont typeface="Arial" panose="020B0604020202020204" pitchFamily="34" charset="0"/>
              <a:buChar char="•"/>
            </a:pPr>
            <a:r>
              <a:rPr lang="en-US" sz="2000" dirty="0" err="1">
                <a:latin typeface="Arial" panose="020B0604020202020204" pitchFamily="34" charset="0"/>
                <a:cs typeface="Arial" panose="020B0604020202020204" pitchFamily="34" charset="0"/>
              </a:rPr>
              <a:t>Asmita</a:t>
            </a:r>
            <a:r>
              <a:rPr lang="en-US" sz="2000" dirty="0">
                <a:latin typeface="Arial" panose="020B0604020202020204" pitchFamily="34" charset="0"/>
                <a:cs typeface="Arial" panose="020B0604020202020204" pitchFamily="34" charset="0"/>
              </a:rPr>
              <a:t> Mukherjee (IITB, India) (International Representative)</a:t>
            </a: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Olga </a:t>
            </a:r>
            <a:r>
              <a:rPr lang="en-US" sz="2000" dirty="0" err="1">
                <a:latin typeface="Arial" panose="020B0604020202020204" pitchFamily="34" charset="0"/>
                <a:cs typeface="Arial" panose="020B0604020202020204" pitchFamily="34" charset="0"/>
              </a:rPr>
              <a:t>Evdokimov</a:t>
            </a:r>
            <a:r>
              <a:rPr lang="en-US" sz="2000" dirty="0">
                <a:latin typeface="Arial" panose="020B0604020202020204" pitchFamily="34" charset="0"/>
                <a:cs typeface="Arial" panose="020B0604020202020204" pitchFamily="34" charset="0"/>
              </a:rPr>
              <a:t> (UIC, USA) (IB Chair)</a:t>
            </a:r>
          </a:p>
          <a:p>
            <a:pPr algn="l">
              <a:spcAft>
                <a:spcPts val="600"/>
              </a:spcAft>
            </a:pPr>
            <a:endParaRPr lang="en-US" sz="1600" i="1" dirty="0">
              <a:latin typeface="Arial" panose="020B0604020202020204" pitchFamily="34" charset="0"/>
              <a:cs typeface="Arial" panose="020B0604020202020204" pitchFamily="34" charset="0"/>
            </a:endParaRPr>
          </a:p>
          <a:p>
            <a:pPr algn="l">
              <a:spcAft>
                <a:spcPts val="600"/>
              </a:spcAft>
            </a:pPr>
            <a:r>
              <a:rPr lang="en-US" sz="1600" i="1" dirty="0">
                <a:latin typeface="Arial" panose="020B0604020202020204" pitchFamily="34" charset="0"/>
                <a:cs typeface="Arial" panose="020B0604020202020204" pitchFamily="34" charset="0"/>
              </a:rPr>
              <a:t>Previous Members: </a:t>
            </a:r>
            <a:r>
              <a:rPr lang="en-US" sz="1600" b="1" i="1" dirty="0">
                <a:latin typeface="Arial" panose="020B0604020202020204" pitchFamily="34" charset="0"/>
                <a:cs typeface="Arial" panose="020B0604020202020204" pitchFamily="34" charset="0"/>
              </a:rPr>
              <a:t>Christine </a:t>
            </a:r>
            <a:r>
              <a:rPr lang="en-US" sz="1600" b="1" i="1" dirty="0" err="1">
                <a:latin typeface="Arial" panose="020B0604020202020204" pitchFamily="34" charset="0"/>
                <a:cs typeface="Arial" panose="020B0604020202020204" pitchFamily="34" charset="0"/>
              </a:rPr>
              <a:t>Aidala</a:t>
            </a:r>
            <a:r>
              <a:rPr lang="en-US" sz="1600" b="1" i="1" dirty="0">
                <a:latin typeface="Arial" panose="020B0604020202020204" pitchFamily="34" charset="0"/>
                <a:cs typeface="Arial" panose="020B0604020202020204" pitchFamily="34" charset="0"/>
              </a:rPr>
              <a:t>, John Arrington, Daniel Boer (Netherlands), </a:t>
            </a:r>
            <a:r>
              <a:rPr lang="en-US" sz="1600" b="1" i="1" dirty="0" err="1">
                <a:latin typeface="Arial" panose="020B0604020202020204" pitchFamily="34" charset="0"/>
                <a:cs typeface="Arial" panose="020B0604020202020204" pitchFamily="34" charset="0"/>
              </a:rPr>
              <a:t>Wouter</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Deconinck</a:t>
            </a:r>
            <a:r>
              <a:rPr lang="en-US" sz="1600" b="1" i="1" dirty="0">
                <a:latin typeface="Arial" panose="020B0604020202020204" pitchFamily="34" charset="0"/>
                <a:cs typeface="Arial" panose="020B0604020202020204" pitchFamily="34" charset="0"/>
              </a:rPr>
              <a:t> (Canada), Abhay Deshpande, Yuji </a:t>
            </a:r>
            <a:r>
              <a:rPr lang="en-US" sz="1600" b="1" i="1" dirty="0" err="1">
                <a:latin typeface="Arial" panose="020B0604020202020204" pitchFamily="34" charset="0"/>
                <a:cs typeface="Arial" panose="020B0604020202020204" pitchFamily="34" charset="0"/>
              </a:rPr>
              <a:t>Goto</a:t>
            </a:r>
            <a:r>
              <a:rPr lang="en-US" sz="1600" b="1" i="1" dirty="0">
                <a:latin typeface="Arial" panose="020B0604020202020204" pitchFamily="34" charset="0"/>
                <a:cs typeface="Arial" panose="020B0604020202020204" pitchFamily="34" charset="0"/>
              </a:rPr>
              <a:t> (Japan), Charles Hyde, Barbara </a:t>
            </a:r>
            <a:r>
              <a:rPr lang="en-US" sz="1600" b="1" i="1" dirty="0" err="1">
                <a:latin typeface="Arial" panose="020B0604020202020204" pitchFamily="34" charset="0"/>
                <a:cs typeface="Arial" panose="020B0604020202020204" pitchFamily="34" charset="0"/>
              </a:rPr>
              <a:t>Jacak</a:t>
            </a:r>
            <a:r>
              <a:rPr lang="en-US" sz="1600" b="1" i="1" dirty="0">
                <a:latin typeface="Arial" panose="020B0604020202020204" pitchFamily="34" charset="0"/>
                <a:cs typeface="Arial" panose="020B0604020202020204" pitchFamily="34" charset="0"/>
              </a:rPr>
              <a:t>, Richard Milner, Ernst </a:t>
            </a:r>
            <a:r>
              <a:rPr lang="en-US" sz="1600" b="1" i="1" dirty="0" err="1">
                <a:latin typeface="Arial" panose="020B0604020202020204" pitchFamily="34" charset="0"/>
                <a:cs typeface="Arial" panose="020B0604020202020204" pitchFamily="34" charset="0"/>
              </a:rPr>
              <a:t>Sichtermann</a:t>
            </a:r>
            <a:r>
              <a:rPr lang="en-US" sz="1600" b="1" i="1" dirty="0">
                <a:latin typeface="Arial" panose="020B0604020202020204" pitchFamily="34" charset="0"/>
                <a:cs typeface="Arial" panose="020B0604020202020204" pitchFamily="34" charset="0"/>
              </a:rPr>
              <a:t>, Bernd </a:t>
            </a:r>
            <a:r>
              <a:rPr lang="en-US" sz="1600" b="1" i="1" dirty="0" err="1">
                <a:latin typeface="Arial" panose="020B0604020202020204" pitchFamily="34" charset="0"/>
                <a:cs typeface="Arial" panose="020B0604020202020204" pitchFamily="34" charset="0"/>
              </a:rPr>
              <a:t>Surrow</a:t>
            </a:r>
            <a:r>
              <a:rPr lang="en-US" sz="1600" b="1" i="1" dirty="0">
                <a:latin typeface="Arial" panose="020B0604020202020204" pitchFamily="34" charset="0"/>
                <a:cs typeface="Arial" panose="020B0604020202020204" pitchFamily="34" charset="0"/>
              </a:rPr>
              <a:t>, Rik Yoshida</a:t>
            </a:r>
          </a:p>
        </p:txBody>
      </p:sp>
    </p:spTree>
    <p:extLst>
      <p:ext uri="{BB962C8B-B14F-4D97-AF65-F5344CB8AC3E}">
        <p14:creationId xmlns:p14="http://schemas.microsoft.com/office/powerpoint/2010/main" val="1627226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EICUG-Driven Yellow Report Activity</a:t>
            </a:r>
          </a:p>
        </p:txBody>
      </p:sp>
      <p:sp>
        <p:nvSpPr>
          <p:cNvPr id="3"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p:txBody>
          <a:bodyPr/>
          <a:lstStyle/>
          <a:p>
            <a:fld id="{893C5830-40F3-F04E-B2E3-10E6672BA8FF}" type="slidenum">
              <a:rPr lang="en-US" smtClean="0"/>
              <a:t>16</a:t>
            </a:fld>
            <a:endParaRPr lang="en-US" dirty="0"/>
          </a:p>
        </p:txBody>
      </p:sp>
      <p:sp>
        <p:nvSpPr>
          <p:cNvPr id="8" name="Content Placeholder 2">
            <a:extLst>
              <a:ext uri="{FF2B5EF4-FFF2-40B4-BE49-F238E27FC236}">
                <a16:creationId xmlns:a16="http://schemas.microsoft.com/office/drawing/2014/main" id="{6A152998-FE35-77F5-36CA-BA949DA8E851}"/>
              </a:ext>
            </a:extLst>
          </p:cNvPr>
          <p:cNvSpPr txBox="1">
            <a:spLocks noGrp="1"/>
          </p:cNvSpPr>
          <p:nvPr>
            <p:ph idx="1"/>
          </p:nvPr>
        </p:nvSpPr>
        <p:spPr>
          <a:xfrm>
            <a:off x="309564" y="673744"/>
            <a:ext cx="7523796" cy="53816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Year-long EIC User Group driven Yellow Report activity </a:t>
            </a:r>
            <a:r>
              <a:rPr lang="en-US" sz="1600" dirty="0">
                <a:hlinkClick r:id="rId2"/>
              </a:rPr>
              <a:t>http://www.eicug.org/web/content/yellow-report-initiative</a:t>
            </a:r>
            <a:r>
              <a:rPr lang="en-US" sz="1600" dirty="0"/>
              <a:t> </a:t>
            </a:r>
          </a:p>
          <a:p>
            <a:r>
              <a:rPr lang="en-US" sz="1800" dirty="0"/>
              <a:t>Different Physics (5) and Detector (8) Working Groups</a:t>
            </a:r>
          </a:p>
          <a:p>
            <a:r>
              <a:rPr lang="en-US" sz="1800" dirty="0"/>
              <a:t>Timeline:</a:t>
            </a:r>
          </a:p>
          <a:p>
            <a:pPr lvl="1"/>
            <a:r>
              <a:rPr lang="en-US" sz="1800" dirty="0"/>
              <a:t>December 2019		Kick-off meeting at MIT						(only in-person meeting!!!)</a:t>
            </a:r>
            <a:endParaRPr lang="en-US" sz="1400" dirty="0"/>
          </a:p>
          <a:p>
            <a:pPr lvl="1"/>
            <a:r>
              <a:rPr lang="en-US" sz="1800" dirty="0"/>
              <a:t>March 2020	              1</a:t>
            </a:r>
            <a:r>
              <a:rPr lang="en-US" sz="1800" baseline="30000" dirty="0"/>
              <a:t>st</a:t>
            </a:r>
            <a:r>
              <a:rPr lang="en-US" sz="1800" dirty="0"/>
              <a:t> meeting at Temple</a:t>
            </a:r>
            <a:endParaRPr lang="en-US" sz="1400" dirty="0"/>
          </a:p>
          <a:p>
            <a:pPr lvl="1"/>
            <a:r>
              <a:rPr lang="en-US" sz="1800" dirty="0"/>
              <a:t>May 2020			2</a:t>
            </a:r>
            <a:r>
              <a:rPr lang="en-US" sz="1800" baseline="30000" dirty="0"/>
              <a:t>nd</a:t>
            </a:r>
            <a:r>
              <a:rPr lang="en-US" sz="1800" dirty="0"/>
              <a:t> meeting at Pavia/Italy</a:t>
            </a:r>
            <a:endParaRPr lang="en-US" sz="1400" dirty="0"/>
          </a:p>
          <a:p>
            <a:pPr lvl="1"/>
            <a:r>
              <a:rPr lang="en-US" sz="1800" dirty="0"/>
              <a:t>July 15-17, 2020		remote EIC-UG Meeting</a:t>
            </a:r>
            <a:endParaRPr lang="en-US" sz="1400" dirty="0"/>
          </a:p>
          <a:p>
            <a:pPr lvl="1"/>
            <a:r>
              <a:rPr lang="en-US" sz="1800" dirty="0"/>
              <a:t>September 2020		3</a:t>
            </a:r>
            <a:r>
              <a:rPr lang="en-US" sz="1800" baseline="30000" dirty="0"/>
              <a:t>rd</a:t>
            </a:r>
            <a:r>
              <a:rPr lang="en-US" sz="1800" dirty="0"/>
              <a:t> meeting at CUA</a:t>
            </a:r>
            <a:endParaRPr lang="en-US" sz="1400" dirty="0"/>
          </a:p>
          <a:p>
            <a:pPr lvl="1"/>
            <a:r>
              <a:rPr lang="en-US" sz="1800" dirty="0"/>
              <a:t>November 2020		4</a:t>
            </a:r>
            <a:r>
              <a:rPr lang="en-US" sz="1800" baseline="30000" dirty="0"/>
              <a:t>th</a:t>
            </a:r>
            <a:r>
              <a:rPr lang="en-US" sz="1800" dirty="0"/>
              <a:t> meeting at UCB/LBL</a:t>
            </a:r>
            <a:endParaRPr lang="en-US" sz="1400" dirty="0"/>
          </a:p>
          <a:p>
            <a:pPr lvl="1"/>
            <a:r>
              <a:rPr lang="en-US" sz="1800" dirty="0"/>
              <a:t>January 12, 2021		</a:t>
            </a:r>
            <a:r>
              <a:rPr lang="en-US" sz="1800" dirty="0">
                <a:sym typeface="Wingdings" pitchFamily="2" charset="2"/>
              </a:rPr>
              <a:t>Sent to external reviewers</a:t>
            </a:r>
            <a:endParaRPr lang="en-US" sz="1800" dirty="0"/>
          </a:p>
          <a:p>
            <a:pPr lvl="1"/>
            <a:r>
              <a:rPr lang="en-US" sz="1800" dirty="0"/>
              <a:t>February 2021		Yellow Report on </a:t>
            </a:r>
            <a:r>
              <a:rPr lang="en-US" sz="1800" dirty="0" err="1"/>
              <a:t>arXiv</a:t>
            </a:r>
            <a:endParaRPr lang="en-US" sz="1600" dirty="0"/>
          </a:p>
          <a:p>
            <a:r>
              <a:rPr lang="en-US" sz="1800" dirty="0"/>
              <a:t>Science Requirements and Detector Concepts for the EIC</a:t>
            </a:r>
          </a:p>
          <a:p>
            <a:pPr lvl="1">
              <a:buFont typeface="Courier New" panose="02070309020205020404" pitchFamily="49" charset="0"/>
              <a:buChar char="o"/>
            </a:pPr>
            <a:r>
              <a:rPr lang="en-US" sz="1600" dirty="0"/>
              <a:t> arXiv:2103.05419 – 361 citations as of 09/17/22</a:t>
            </a:r>
          </a:p>
          <a:p>
            <a:pPr lvl="1">
              <a:buFont typeface="Courier New" panose="02070309020205020404" pitchFamily="49" charset="0"/>
              <a:buChar char="o"/>
            </a:pPr>
            <a:r>
              <a:rPr lang="en-US" sz="1600" dirty="0"/>
              <a:t>Appeared as one volume in </a:t>
            </a:r>
            <a:r>
              <a:rPr lang="en-US" sz="1600" dirty="0" err="1"/>
              <a:t>Nucl</a:t>
            </a:r>
            <a:r>
              <a:rPr lang="en-US" sz="1600" dirty="0"/>
              <a:t>. Phys. A 1026 (2022) 122447</a:t>
            </a:r>
          </a:p>
          <a:p>
            <a:r>
              <a:rPr lang="en-US" sz="1800" dirty="0"/>
              <a:t>Drives science requirements and detector concepts for the EIC</a:t>
            </a:r>
          </a:p>
          <a:p>
            <a:pPr lvl="1">
              <a:buFont typeface="Courier New" panose="02070309020205020404" pitchFamily="49" charset="0"/>
              <a:buChar char="o"/>
            </a:pPr>
            <a:r>
              <a:rPr lang="en-US" sz="1600" dirty="0"/>
              <a:t>Led to reference detector @ CD-1</a:t>
            </a:r>
          </a:p>
          <a:p>
            <a:pPr lvl="1">
              <a:buFont typeface="Courier New" panose="02070309020205020404" pitchFamily="49" charset="0"/>
              <a:buChar char="o"/>
            </a:pPr>
            <a:r>
              <a:rPr lang="en-US" sz="1600" dirty="0"/>
              <a:t>Functioned as seed for detector proposal process</a:t>
            </a:r>
          </a:p>
        </p:txBody>
      </p:sp>
      <p:pic>
        <p:nvPicPr>
          <p:cNvPr id="11" name="Picture 10">
            <a:extLst>
              <a:ext uri="{FF2B5EF4-FFF2-40B4-BE49-F238E27FC236}">
                <a16:creationId xmlns:a16="http://schemas.microsoft.com/office/drawing/2014/main" id="{1AE9B11F-4297-C6B6-F6E8-E3605DDECFED}"/>
              </a:ext>
            </a:extLst>
          </p:cNvPr>
          <p:cNvPicPr>
            <a:picLocks noChangeAspect="1"/>
          </p:cNvPicPr>
          <p:nvPr/>
        </p:nvPicPr>
        <p:blipFill>
          <a:blip r:embed="rId3"/>
          <a:srcRect/>
          <a:stretch/>
        </p:blipFill>
        <p:spPr>
          <a:xfrm rot="1036357">
            <a:off x="7157528" y="873004"/>
            <a:ext cx="1612129" cy="2086284"/>
          </a:xfrm>
          <a:prstGeom prst="rect">
            <a:avLst/>
          </a:prstGeom>
        </p:spPr>
      </p:pic>
      <p:pic>
        <p:nvPicPr>
          <p:cNvPr id="12" name="Picture 11">
            <a:extLst>
              <a:ext uri="{FF2B5EF4-FFF2-40B4-BE49-F238E27FC236}">
                <a16:creationId xmlns:a16="http://schemas.microsoft.com/office/drawing/2014/main" id="{74D24CE0-39B9-11E2-70C0-16BB22F70966}"/>
              </a:ext>
            </a:extLst>
          </p:cNvPr>
          <p:cNvPicPr>
            <a:picLocks noChangeAspect="1"/>
          </p:cNvPicPr>
          <p:nvPr/>
        </p:nvPicPr>
        <p:blipFill>
          <a:blip r:embed="rId4"/>
          <a:srcRect/>
          <a:stretch/>
        </p:blipFill>
        <p:spPr>
          <a:xfrm rot="958423">
            <a:off x="7166708" y="2664053"/>
            <a:ext cx="1619250" cy="2095500"/>
          </a:xfrm>
          <a:prstGeom prst="rect">
            <a:avLst/>
          </a:prstGeom>
        </p:spPr>
      </p:pic>
      <p:pic>
        <p:nvPicPr>
          <p:cNvPr id="13" name="Picture 12">
            <a:extLst>
              <a:ext uri="{FF2B5EF4-FFF2-40B4-BE49-F238E27FC236}">
                <a16:creationId xmlns:a16="http://schemas.microsoft.com/office/drawing/2014/main" id="{979BA9EC-511F-AFA5-8980-19FBB7629255}"/>
              </a:ext>
            </a:extLst>
          </p:cNvPr>
          <p:cNvPicPr>
            <a:picLocks noChangeAspect="1"/>
          </p:cNvPicPr>
          <p:nvPr/>
        </p:nvPicPr>
        <p:blipFill>
          <a:blip r:embed="rId5"/>
          <a:srcRect/>
          <a:stretch/>
        </p:blipFill>
        <p:spPr>
          <a:xfrm rot="1082749">
            <a:off x="7166709" y="4533847"/>
            <a:ext cx="1619250" cy="2095500"/>
          </a:xfrm>
          <a:prstGeom prst="rect">
            <a:avLst/>
          </a:prstGeom>
        </p:spPr>
      </p:pic>
    </p:spTree>
    <p:extLst>
      <p:ext uri="{BB962C8B-B14F-4D97-AF65-F5344CB8AC3E}">
        <p14:creationId xmlns:p14="http://schemas.microsoft.com/office/powerpoint/2010/main" val="2782375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Experimental Program Preparation</a:t>
            </a:r>
          </a:p>
        </p:txBody>
      </p:sp>
      <p:sp>
        <p:nvSpPr>
          <p:cNvPr id="3"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p:txBody>
          <a:bodyPr/>
          <a:lstStyle/>
          <a:p>
            <a:fld id="{893C5830-40F3-F04E-B2E3-10E6672BA8FF}" type="slidenum">
              <a:rPr lang="en-US" smtClean="0"/>
              <a:t>17</a:t>
            </a:fld>
            <a:endParaRPr lang="en-US" dirty="0"/>
          </a:p>
        </p:txBody>
      </p:sp>
      <p:sp>
        <p:nvSpPr>
          <p:cNvPr id="7" name="Content Placeholder 2">
            <a:extLst>
              <a:ext uri="{FF2B5EF4-FFF2-40B4-BE49-F238E27FC236}">
                <a16:creationId xmlns:a16="http://schemas.microsoft.com/office/drawing/2014/main" id="{E00769AD-C469-483B-80D6-B81101D5ED6C}"/>
              </a:ext>
            </a:extLst>
          </p:cNvPr>
          <p:cNvSpPr txBox="1">
            <a:spLocks/>
          </p:cNvSpPr>
          <p:nvPr/>
        </p:nvSpPr>
        <p:spPr>
          <a:xfrm>
            <a:off x="213093" y="820660"/>
            <a:ext cx="7572499" cy="25130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Year-long EIC User Group driven EIC Yellow Report activity</a:t>
            </a:r>
          </a:p>
          <a:p>
            <a:pPr lvl="1">
              <a:buFont typeface="Courier New" panose="02070309020205020404" pitchFamily="49" charset="0"/>
              <a:buChar char="o"/>
            </a:pPr>
            <a:r>
              <a:rPr lang="en-US" sz="1600" dirty="0"/>
              <a:t>Science Requirements and Detector Concepts for the EIC</a:t>
            </a:r>
          </a:p>
          <a:p>
            <a:pPr lvl="1">
              <a:buFont typeface="Courier New" panose="02070309020205020404" pitchFamily="49" charset="0"/>
              <a:buChar char="o"/>
            </a:pPr>
            <a:r>
              <a:rPr lang="en-US" sz="1600" dirty="0"/>
              <a:t>arXiv:2103.05419 – 361 citations (09/17/22)</a:t>
            </a:r>
          </a:p>
          <a:p>
            <a:pPr lvl="1">
              <a:buFont typeface="Courier New" panose="02070309020205020404" pitchFamily="49" charset="0"/>
              <a:buChar char="o"/>
            </a:pPr>
            <a:r>
              <a:rPr lang="en-US" sz="1600" dirty="0"/>
              <a:t>Appeared as one volume in </a:t>
            </a:r>
            <a:r>
              <a:rPr lang="en-US" sz="1600" dirty="0" err="1"/>
              <a:t>Nucl</a:t>
            </a:r>
            <a:r>
              <a:rPr lang="en-US" sz="1600" dirty="0"/>
              <a:t>. Phys. A 1026 (2022) 122447</a:t>
            </a:r>
          </a:p>
          <a:p>
            <a:r>
              <a:rPr lang="en-US" sz="1800" dirty="0"/>
              <a:t>Drives the requirements of EIC detectors</a:t>
            </a:r>
          </a:p>
        </p:txBody>
      </p:sp>
      <p:pic>
        <p:nvPicPr>
          <p:cNvPr id="6" name="Picture 5">
            <a:extLst>
              <a:ext uri="{FF2B5EF4-FFF2-40B4-BE49-F238E27FC236}">
                <a16:creationId xmlns:a16="http://schemas.microsoft.com/office/drawing/2014/main" id="{1B967EAA-45C4-48B5-8BD8-90475BE175C5}"/>
              </a:ext>
            </a:extLst>
          </p:cNvPr>
          <p:cNvPicPr>
            <a:picLocks noChangeAspect="1"/>
          </p:cNvPicPr>
          <p:nvPr/>
        </p:nvPicPr>
        <p:blipFill>
          <a:blip r:embed="rId2"/>
          <a:srcRect/>
          <a:stretch/>
        </p:blipFill>
        <p:spPr>
          <a:xfrm rot="1036357">
            <a:off x="7262296" y="193142"/>
            <a:ext cx="1619250" cy="2095500"/>
          </a:xfrm>
          <a:prstGeom prst="rect">
            <a:avLst/>
          </a:prstGeom>
        </p:spPr>
      </p:pic>
      <p:graphicFrame>
        <p:nvGraphicFramePr>
          <p:cNvPr id="9" name="Table 8">
            <a:extLst>
              <a:ext uri="{FF2B5EF4-FFF2-40B4-BE49-F238E27FC236}">
                <a16:creationId xmlns:a16="http://schemas.microsoft.com/office/drawing/2014/main" id="{4A244B18-5252-4E41-A1FC-7715999AE7C3}"/>
              </a:ext>
            </a:extLst>
          </p:cNvPr>
          <p:cNvGraphicFramePr>
            <a:graphicFrameLocks noGrp="1"/>
          </p:cNvGraphicFramePr>
          <p:nvPr/>
        </p:nvGraphicFramePr>
        <p:xfrm>
          <a:off x="531222" y="2376150"/>
          <a:ext cx="8081554" cy="4145280"/>
        </p:xfrm>
        <a:graphic>
          <a:graphicData uri="http://schemas.openxmlformats.org/drawingml/2006/table">
            <a:tbl>
              <a:tblPr firstRow="1" bandRow="1">
                <a:tableStyleId>{5C22544A-7EE6-4342-B048-85BDC9FD1C3A}</a:tableStyleId>
              </a:tblPr>
              <a:tblGrid>
                <a:gridCol w="638223">
                  <a:extLst>
                    <a:ext uri="{9D8B030D-6E8A-4147-A177-3AD203B41FA5}">
                      <a16:colId xmlns:a16="http://schemas.microsoft.com/office/drawing/2014/main" val="3045809689"/>
                    </a:ext>
                  </a:extLst>
                </a:gridCol>
                <a:gridCol w="5445367">
                  <a:extLst>
                    <a:ext uri="{9D8B030D-6E8A-4147-A177-3AD203B41FA5}">
                      <a16:colId xmlns:a16="http://schemas.microsoft.com/office/drawing/2014/main" val="1957203897"/>
                    </a:ext>
                  </a:extLst>
                </a:gridCol>
                <a:gridCol w="1997964">
                  <a:extLst>
                    <a:ext uri="{9D8B030D-6E8A-4147-A177-3AD203B41FA5}">
                      <a16:colId xmlns:a16="http://schemas.microsoft.com/office/drawing/2014/main" val="862339206"/>
                    </a:ext>
                  </a:extLst>
                </a:gridCol>
              </a:tblGrid>
              <a:tr h="33870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Efforts</a:t>
                      </a:r>
                      <a:r>
                        <a:rPr lang="en-US" sz="1800" baseline="0" dirty="0">
                          <a:latin typeface="Arial" panose="020B0604020202020204" pitchFamily="34" charset="0"/>
                          <a:cs typeface="Arial" panose="020B0604020202020204" pitchFamily="34" charset="0"/>
                        </a:rPr>
                        <a:t> Towards Experimental Program</a:t>
                      </a:r>
                      <a:endParaRPr lang="en-US" sz="1800" dirty="0">
                        <a:latin typeface="Arial" panose="020B0604020202020204" pitchFamily="34" charset="0"/>
                        <a:cs typeface="Arial" panose="020B06040202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564505">
                <a:tc rowSpan="3">
                  <a:txBody>
                    <a:bodyPr/>
                    <a:lstStyle/>
                    <a:p>
                      <a:pPr algn="ctr"/>
                      <a:r>
                        <a:rPr lang="en-US" sz="2000" dirty="0">
                          <a:latin typeface="Arial" panose="020B0604020202020204" pitchFamily="34" charset="0"/>
                          <a:cs typeface="Arial" panose="020B0604020202020204" pitchFamily="34" charset="0"/>
                        </a:rPr>
                        <a:t>2020</a:t>
                      </a:r>
                    </a:p>
                  </a:txBody>
                  <a:tcPr vert="vert270"/>
                </a:tc>
                <a:tc>
                  <a:txBody>
                    <a:bodyPr/>
                    <a:lstStyle/>
                    <a:p>
                      <a:r>
                        <a:rPr lang="en-US" sz="18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https://www.bnl.gov/eic/EOI.php</a:t>
                      </a:r>
                    </a:p>
                  </a:txBody>
                  <a:tcPr/>
                </a:tc>
                <a:tc>
                  <a:txBody>
                    <a:bodyPr/>
                    <a:lstStyle/>
                    <a:p>
                      <a:pPr algn="r"/>
                      <a:r>
                        <a:rPr lang="en-US" sz="1800" dirty="0">
                          <a:latin typeface="Arial" panose="020B0604020202020204" pitchFamily="34" charset="0"/>
                          <a:cs typeface="Arial" panose="020B0604020202020204" pitchFamily="34" charset="0"/>
                        </a:rPr>
                        <a:t>May 2020</a:t>
                      </a:r>
                    </a:p>
                  </a:txBody>
                  <a:tcPr/>
                </a:tc>
                <a:extLst>
                  <a:ext uri="{0D108BD9-81ED-4DB2-BD59-A6C34878D82A}">
                    <a16:rowId xmlns:a16="http://schemas.microsoft.com/office/drawing/2014/main" val="1364008569"/>
                  </a:ext>
                </a:extLst>
              </a:tr>
              <a:tr h="338703">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EOI Responses Submitted</a:t>
                      </a:r>
                    </a:p>
                  </a:txBody>
                  <a:tcPr/>
                </a:tc>
                <a:tc>
                  <a:txBody>
                    <a:bodyPr/>
                    <a:lstStyle/>
                    <a:p>
                      <a:pPr algn="r"/>
                      <a:r>
                        <a:rPr lang="en-US" sz="1800" dirty="0">
                          <a:latin typeface="Arial" panose="020B0604020202020204" pitchFamily="34" charset="0"/>
                          <a:cs typeface="Arial" panose="020B0604020202020204" pitchFamily="34" charset="0"/>
                        </a:rPr>
                        <a:t>November 2020</a:t>
                      </a:r>
                    </a:p>
                  </a:txBody>
                  <a:tcPr/>
                </a:tc>
                <a:extLst>
                  <a:ext uri="{0D108BD9-81ED-4DB2-BD59-A6C34878D82A}">
                    <a16:rowId xmlns:a16="http://schemas.microsoft.com/office/drawing/2014/main" val="872414576"/>
                  </a:ext>
                </a:extLst>
              </a:tr>
              <a:tr h="338703">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Assessment of EOI Responses</a:t>
                      </a:r>
                    </a:p>
                  </a:txBody>
                  <a:tcPr/>
                </a:tc>
                <a:tc>
                  <a:txBody>
                    <a:bodyPr/>
                    <a:lstStyle/>
                    <a:p>
                      <a:pPr algn="r"/>
                      <a:r>
                        <a:rPr lang="en-US" sz="1800" dirty="0">
                          <a:latin typeface="Arial" panose="020B0604020202020204" pitchFamily="34" charset="0"/>
                          <a:cs typeface="Arial" panose="020B0604020202020204" pitchFamily="34" charset="0"/>
                        </a:rPr>
                        <a:t>On-going</a:t>
                      </a:r>
                    </a:p>
                  </a:txBody>
                  <a:tcPr/>
                </a:tc>
                <a:extLst>
                  <a:ext uri="{0D108BD9-81ED-4DB2-BD59-A6C34878D82A}">
                    <a16:rowId xmlns:a16="http://schemas.microsoft.com/office/drawing/2014/main" val="87296475"/>
                  </a:ext>
                </a:extLst>
              </a:tr>
              <a:tr h="564505">
                <a:tc rowSpan="3">
                  <a:txBody>
                    <a:bodyPr/>
                    <a:lstStyle/>
                    <a:p>
                      <a:pPr algn="ctr"/>
                      <a:r>
                        <a:rPr lang="en-US" sz="2000" dirty="0">
                          <a:latin typeface="Arial" panose="020B0604020202020204" pitchFamily="34" charset="0"/>
                          <a:cs typeface="Arial" panose="020B0604020202020204" pitchFamily="34" charset="0"/>
                        </a:rPr>
                        <a:t>2021</a:t>
                      </a:r>
                    </a:p>
                  </a:txBody>
                  <a:tcPr vert="vert270"/>
                </a:tc>
                <a:tc>
                  <a:txBody>
                    <a:bodyPr/>
                    <a:lstStyle/>
                    <a:p>
                      <a:r>
                        <a:rPr lang="en-US" sz="1800" u="none"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Call for Collaboration Proposals for Detectors</a:t>
                      </a:r>
                      <a:r>
                        <a:rPr lang="en-US" sz="18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hlinkClick r:id="rId3"/>
                        </a:rPr>
                        <a:t>https://www.bnl.gov/eic/CFC.php</a:t>
                      </a:r>
                      <a:r>
                        <a:rPr lang="en-US" sz="1600" dirty="0">
                          <a:solidFill>
                            <a:schemeClr val="tx1"/>
                          </a:solidFill>
                          <a:latin typeface="Arial" panose="020B0604020202020204" pitchFamily="34" charset="0"/>
                          <a:cs typeface="Arial" panose="020B0604020202020204" pitchFamily="34" charset="0"/>
                        </a:rPr>
                        <a:t>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March 2021</a:t>
                      </a:r>
                    </a:p>
                  </a:txBody>
                  <a:tcPr/>
                </a:tc>
                <a:extLst>
                  <a:ext uri="{0D108BD9-81ED-4DB2-BD59-A6C34878D82A}">
                    <a16:rowId xmlns:a16="http://schemas.microsoft.com/office/drawing/2014/main" val="4224877198"/>
                  </a:ext>
                </a:extLst>
              </a:tr>
              <a:tr h="338703">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BNL/TJNAF Proposal Evaluation Committee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Spring 2021</a:t>
                      </a:r>
                    </a:p>
                  </a:txBody>
                  <a:tcPr/>
                </a:tc>
                <a:extLst>
                  <a:ext uri="{0D108BD9-81ED-4DB2-BD59-A6C34878D82A}">
                    <a16:rowId xmlns:a16="http://schemas.microsoft.com/office/drawing/2014/main" val="2874466170"/>
                  </a:ext>
                </a:extLst>
              </a:tr>
              <a:tr h="338703">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Collaboration Proposals for Detectors Submitted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December 2021</a:t>
                      </a:r>
                    </a:p>
                  </a:txBody>
                  <a:tcPr/>
                </a:tc>
                <a:extLst>
                  <a:ext uri="{0D108BD9-81ED-4DB2-BD59-A6C34878D82A}">
                    <a16:rowId xmlns:a16="http://schemas.microsoft.com/office/drawing/2014/main" val="3347331757"/>
                  </a:ext>
                </a:extLst>
              </a:tr>
              <a:tr h="338703">
                <a:tc rowSpan="3">
                  <a:txBody>
                    <a:bodyPr/>
                    <a:lstStyle/>
                    <a:p>
                      <a:pPr algn="ctr"/>
                      <a:r>
                        <a:rPr lang="en-US" sz="1800" dirty="0">
                          <a:latin typeface="Arial" panose="020B0604020202020204" pitchFamily="34" charset="0"/>
                          <a:cs typeface="Arial" panose="020B0604020202020204" pitchFamily="34" charset="0"/>
                        </a:rPr>
                        <a:t>✔️</a:t>
                      </a:r>
                    </a:p>
                  </a:txBody>
                  <a:tcPr/>
                </a:tc>
                <a:tc>
                  <a:txBody>
                    <a:bodyPr/>
                    <a:lstStyle/>
                    <a:p>
                      <a:r>
                        <a:rPr lang="en-US" sz="1800" dirty="0">
                          <a:latin typeface="Arial" panose="020B0604020202020204" pitchFamily="34" charset="0"/>
                          <a:cs typeface="Arial" panose="020B0604020202020204" pitchFamily="34" charset="0"/>
                        </a:rPr>
                        <a:t>Decision on Project Detector – “ECCE”</a:t>
                      </a:r>
                    </a:p>
                  </a:txBody>
                  <a:tcPr/>
                </a:tc>
                <a:tc>
                  <a:txBody>
                    <a:bodyPr/>
                    <a:lstStyle/>
                    <a:p>
                      <a:pPr algn="r"/>
                      <a:r>
                        <a:rPr lang="en-US" sz="1800" dirty="0">
                          <a:latin typeface="Arial" panose="020B0604020202020204" pitchFamily="34" charset="0"/>
                          <a:cs typeface="Arial" panose="020B0604020202020204" pitchFamily="34" charset="0"/>
                        </a:rPr>
                        <a:t>March 2022</a:t>
                      </a:r>
                    </a:p>
                  </a:txBody>
                  <a:tcPr/>
                </a:tc>
                <a:extLst>
                  <a:ext uri="{0D108BD9-81ED-4DB2-BD59-A6C34878D82A}">
                    <a16:rowId xmlns:a16="http://schemas.microsoft.com/office/drawing/2014/main" val="1544943433"/>
                  </a:ext>
                </a:extLst>
              </a:tr>
              <a:tr h="338703">
                <a:tc vMerge="1">
                  <a:txBody>
                    <a:bodyPr/>
                    <a:lstStyle/>
                    <a:p>
                      <a:endParaRPr lang="en-US"/>
                    </a:p>
                  </a:txBody>
                  <a:tcPr/>
                </a:tc>
                <a:tc>
                  <a:txBody>
                    <a:bodyPr/>
                    <a:lstStyle/>
                    <a:p>
                      <a:r>
                        <a:rPr lang="en-US" sz="1800" dirty="0">
                          <a:latin typeface="Arial" panose="020B0604020202020204" pitchFamily="34" charset="0"/>
                          <a:cs typeface="Arial" panose="020B0604020202020204" pitchFamily="34" charset="0"/>
                        </a:rPr>
                        <a:t>Guide process to joint “Detector-1” Collaboration</a:t>
                      </a:r>
                    </a:p>
                  </a:txBody>
                  <a:tcPr/>
                </a:tc>
                <a:tc>
                  <a:txBody>
                    <a:bodyPr/>
                    <a:lstStyle/>
                    <a:p>
                      <a:pPr algn="r"/>
                      <a:r>
                        <a:rPr lang="en-US" sz="1800" dirty="0">
                          <a:latin typeface="Arial" panose="020B0604020202020204" pitchFamily="34" charset="0"/>
                          <a:cs typeface="Arial" panose="020B0604020202020204" pitchFamily="34" charset="0"/>
                        </a:rPr>
                        <a:t>Spring 2022</a:t>
                      </a:r>
                    </a:p>
                  </a:txBody>
                  <a:tcPr/>
                </a:tc>
                <a:extLst>
                  <a:ext uri="{0D108BD9-81ED-4DB2-BD59-A6C34878D82A}">
                    <a16:rowId xmlns:a16="http://schemas.microsoft.com/office/drawing/2014/main" val="846286075"/>
                  </a:ext>
                </a:extLst>
              </a:tr>
              <a:tr h="338703">
                <a:tc vMerge="1">
                  <a:txBody>
                    <a:bodyPr/>
                    <a:lstStyle/>
                    <a:p>
                      <a:endParaRPr lang="en-US"/>
                    </a:p>
                  </a:txBody>
                  <a:tcPr/>
                </a:tc>
                <a:tc>
                  <a:txBody>
                    <a:bodyPr/>
                    <a:lstStyle/>
                    <a:p>
                      <a:r>
                        <a:rPr lang="en-US" sz="1800" dirty="0">
                          <a:latin typeface="Arial" panose="020B0604020202020204" pitchFamily="34" charset="0"/>
                          <a:cs typeface="Arial" panose="020B0604020202020204" pitchFamily="34" charset="0"/>
                        </a:rPr>
                        <a:t>EPIC Collaboration* Formed – 160 institutions</a:t>
                      </a:r>
                    </a:p>
                  </a:txBody>
                  <a:tcPr/>
                </a:tc>
                <a:tc>
                  <a:txBody>
                    <a:bodyPr/>
                    <a:lstStyle/>
                    <a:p>
                      <a:pPr algn="r"/>
                      <a:r>
                        <a:rPr lang="en-US" sz="1800" dirty="0">
                          <a:latin typeface="Arial" panose="020B0604020202020204" pitchFamily="34" charset="0"/>
                          <a:cs typeface="Arial" panose="020B0604020202020204" pitchFamily="34" charset="0"/>
                        </a:rPr>
                        <a:t>July 2022</a:t>
                      </a:r>
                    </a:p>
                  </a:txBody>
                  <a:tcPr/>
                </a:tc>
                <a:extLst>
                  <a:ext uri="{0D108BD9-81ED-4DB2-BD59-A6C34878D82A}">
                    <a16:rowId xmlns:a16="http://schemas.microsoft.com/office/drawing/2014/main" val="3002420548"/>
                  </a:ext>
                </a:extLst>
              </a:tr>
            </a:tbl>
          </a:graphicData>
        </a:graphic>
      </p:graphicFrame>
      <p:sp>
        <p:nvSpPr>
          <p:cNvPr id="10" name="TextBox 9">
            <a:extLst>
              <a:ext uri="{FF2B5EF4-FFF2-40B4-BE49-F238E27FC236}">
                <a16:creationId xmlns:a16="http://schemas.microsoft.com/office/drawing/2014/main" id="{0A1EBBE6-E6AC-839C-F0D1-D21B4D9D6B93}"/>
              </a:ext>
            </a:extLst>
          </p:cNvPr>
          <p:cNvSpPr txBox="1"/>
          <p:nvPr/>
        </p:nvSpPr>
        <p:spPr>
          <a:xfrm>
            <a:off x="1198613" y="6499820"/>
            <a:ext cx="3679725"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*Merger of two large ATHENA and ECCE proposals</a:t>
            </a:r>
          </a:p>
        </p:txBody>
      </p:sp>
    </p:spTree>
    <p:extLst>
      <p:ext uri="{BB962C8B-B14F-4D97-AF65-F5344CB8AC3E}">
        <p14:creationId xmlns:p14="http://schemas.microsoft.com/office/powerpoint/2010/main" val="3505901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High Level EIC Reference Schedule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18</a:t>
            </a:fld>
            <a:endParaRPr lang="en-US" dirty="0"/>
          </a:p>
        </p:txBody>
      </p:sp>
      <p:pic>
        <p:nvPicPr>
          <p:cNvPr id="5" name="Picture 4" descr="Timeline&#10;&#10;Description automatically generated">
            <a:extLst>
              <a:ext uri="{FF2B5EF4-FFF2-40B4-BE49-F238E27FC236}">
                <a16:creationId xmlns:a16="http://schemas.microsoft.com/office/drawing/2014/main" id="{72C4A385-9E99-373E-008B-0A977500176A}"/>
              </a:ext>
            </a:extLst>
          </p:cNvPr>
          <p:cNvPicPr>
            <a:picLocks noChangeAspect="1"/>
          </p:cNvPicPr>
          <p:nvPr/>
        </p:nvPicPr>
        <p:blipFill>
          <a:blip r:embed="rId2"/>
          <a:stretch>
            <a:fillRect/>
          </a:stretch>
        </p:blipFill>
        <p:spPr>
          <a:xfrm>
            <a:off x="443360" y="701834"/>
            <a:ext cx="8257280" cy="6045302"/>
          </a:xfrm>
          <a:prstGeom prst="rect">
            <a:avLst/>
          </a:prstGeom>
        </p:spPr>
      </p:pic>
      <p:sp>
        <p:nvSpPr>
          <p:cNvPr id="8" name="TextBox 7">
            <a:extLst>
              <a:ext uri="{FF2B5EF4-FFF2-40B4-BE49-F238E27FC236}">
                <a16:creationId xmlns:a16="http://schemas.microsoft.com/office/drawing/2014/main" id="{BAAB60D3-4FD6-5626-108E-2E7C4C6E0012}"/>
              </a:ext>
            </a:extLst>
          </p:cNvPr>
          <p:cNvSpPr txBox="1"/>
          <p:nvPr/>
        </p:nvSpPr>
        <p:spPr>
          <a:xfrm>
            <a:off x="827223" y="5221791"/>
            <a:ext cx="587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Notional Schedule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8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IR and</a:t>
            </a:r>
          </a:p>
        </p:txBody>
      </p:sp>
      <p:sp>
        <p:nvSpPr>
          <p:cNvPr id="9" name="TextBox 8">
            <a:extLst>
              <a:ext uri="{FF2B5EF4-FFF2-40B4-BE49-F238E27FC236}">
                <a16:creationId xmlns:a16="http://schemas.microsoft.com/office/drawing/2014/main" id="{88BEEBED-F591-DF6C-604A-F6FA364A2BB0}"/>
              </a:ext>
            </a:extLst>
          </p:cNvPr>
          <p:cNvSpPr txBox="1"/>
          <p:nvPr/>
        </p:nvSpPr>
        <p:spPr>
          <a:xfrm>
            <a:off x="1416114" y="5543583"/>
            <a:ext cx="58702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Schedule</a:t>
            </a:r>
          </a:p>
        </p:txBody>
      </p:sp>
      <p:sp>
        <p:nvSpPr>
          <p:cNvPr id="10" name="TextBox 9">
            <a:extLst>
              <a:ext uri="{FF2B5EF4-FFF2-40B4-BE49-F238E27FC236}">
                <a16:creationId xmlns:a16="http://schemas.microsoft.com/office/drawing/2014/main" id="{CF4FC0B9-1026-269F-7A16-51A9F010743A}"/>
              </a:ext>
            </a:extLst>
          </p:cNvPr>
          <p:cNvSpPr txBox="1"/>
          <p:nvPr/>
        </p:nvSpPr>
        <p:spPr>
          <a:xfrm>
            <a:off x="2810228" y="5435861"/>
            <a:ext cx="660760" cy="46166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Generic Detector R&amp;D</a:t>
            </a:r>
          </a:p>
        </p:txBody>
      </p:sp>
      <p:sp>
        <p:nvSpPr>
          <p:cNvPr id="11" name="TextBox 10">
            <a:extLst>
              <a:ext uri="{FF2B5EF4-FFF2-40B4-BE49-F238E27FC236}">
                <a16:creationId xmlns:a16="http://schemas.microsoft.com/office/drawing/2014/main" id="{0753C039-1EF0-68A1-1A5A-4E549C59F09D}"/>
              </a:ext>
            </a:extLst>
          </p:cNvPr>
          <p:cNvSpPr txBox="1"/>
          <p:nvPr/>
        </p:nvSpPr>
        <p:spPr>
          <a:xfrm>
            <a:off x="4094925" y="3853542"/>
            <a:ext cx="4354077"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The thinner bars indicate that R&amp;D and design </a:t>
            </a:r>
          </a:p>
          <a:p>
            <a:r>
              <a:rPr lang="en-US" sz="14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12" name="TextBox 11">
            <a:extLst>
              <a:ext uri="{FF2B5EF4-FFF2-40B4-BE49-F238E27FC236}">
                <a16:creationId xmlns:a16="http://schemas.microsoft.com/office/drawing/2014/main" id="{2B71CF21-50F5-0015-7E37-F916434FF80F}"/>
              </a:ext>
            </a:extLst>
          </p:cNvPr>
          <p:cNvSpPr txBox="1"/>
          <p:nvPr/>
        </p:nvSpPr>
        <p:spPr>
          <a:xfrm>
            <a:off x="1414243" y="4650633"/>
            <a:ext cx="1822871"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for LLP construction </a:t>
            </a:r>
          </a:p>
          <a:p>
            <a:r>
              <a:rPr lang="en-US" sz="1400" dirty="0">
                <a:solidFill>
                  <a:srgbClr val="0000FF"/>
                </a:solidFill>
                <a:latin typeface="Arial" panose="020B0604020202020204" pitchFamily="34" charset="0"/>
                <a:cs typeface="Arial" panose="020B0604020202020204" pitchFamily="34" charset="0"/>
              </a:rPr>
              <a:t>starts at CD-2/3A</a:t>
            </a:r>
          </a:p>
        </p:txBody>
      </p:sp>
      <p:cxnSp>
        <p:nvCxnSpPr>
          <p:cNvPr id="13" name="Straight Connector 12">
            <a:extLst>
              <a:ext uri="{FF2B5EF4-FFF2-40B4-BE49-F238E27FC236}">
                <a16:creationId xmlns:a16="http://schemas.microsoft.com/office/drawing/2014/main" id="{AC808C44-504D-37EC-EAAA-7791C81B3E66}"/>
              </a:ext>
            </a:extLst>
          </p:cNvPr>
          <p:cNvCxnSpPr/>
          <p:nvPr/>
        </p:nvCxnSpPr>
        <p:spPr>
          <a:xfrm>
            <a:off x="2873827" y="1119673"/>
            <a:ext cx="0" cy="510384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AF9C76D-55B7-D4A2-F557-DFA0569EE8CC}"/>
              </a:ext>
            </a:extLst>
          </p:cNvPr>
          <p:cNvSpPr txBox="1"/>
          <p:nvPr/>
        </p:nvSpPr>
        <p:spPr>
          <a:xfrm>
            <a:off x="4333412" y="1175391"/>
            <a:ext cx="1747594" cy="307777"/>
          </a:xfrm>
          <a:prstGeom prst="rect">
            <a:avLst/>
          </a:prstGeom>
          <a:solidFill>
            <a:srgbClr val="FFFF00"/>
          </a:solid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Construction Phase</a:t>
            </a:r>
          </a:p>
        </p:txBody>
      </p:sp>
      <p:sp>
        <p:nvSpPr>
          <p:cNvPr id="15" name="TextBox 14">
            <a:extLst>
              <a:ext uri="{FF2B5EF4-FFF2-40B4-BE49-F238E27FC236}">
                <a16:creationId xmlns:a16="http://schemas.microsoft.com/office/drawing/2014/main" id="{27DE04C9-C9DB-582E-D283-5DAF5BE55827}"/>
              </a:ext>
            </a:extLst>
          </p:cNvPr>
          <p:cNvSpPr txBox="1"/>
          <p:nvPr/>
        </p:nvSpPr>
        <p:spPr>
          <a:xfrm>
            <a:off x="7693274" y="1175391"/>
            <a:ext cx="1381057" cy="307777"/>
          </a:xfrm>
          <a:prstGeom prst="rect">
            <a:avLst/>
          </a:prstGeom>
          <a:solidFill>
            <a:srgbClr val="FFFF00"/>
          </a:solid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Science Phase</a:t>
            </a:r>
          </a:p>
        </p:txBody>
      </p:sp>
    </p:spTree>
    <p:extLst>
      <p:ext uri="{BB962C8B-B14F-4D97-AF65-F5344CB8AC3E}">
        <p14:creationId xmlns:p14="http://schemas.microsoft.com/office/powerpoint/2010/main" val="1558158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Latest News on the Funding and Schedule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19</a:t>
            </a:fld>
            <a:endParaRPr lang="en-US" dirty="0"/>
          </a:p>
        </p:txBody>
      </p:sp>
      <p:sp>
        <p:nvSpPr>
          <p:cNvPr id="8" name="TextBox 7">
            <a:extLst>
              <a:ext uri="{FF2B5EF4-FFF2-40B4-BE49-F238E27FC236}">
                <a16:creationId xmlns:a16="http://schemas.microsoft.com/office/drawing/2014/main" id="{00197013-68FA-A25E-569D-37E3AD7D1AD7}"/>
              </a:ext>
            </a:extLst>
          </p:cNvPr>
          <p:cNvSpPr txBox="1"/>
          <p:nvPr/>
        </p:nvSpPr>
        <p:spPr>
          <a:xfrm>
            <a:off x="375920" y="980760"/>
            <a:ext cx="3515360" cy="1477328"/>
          </a:xfrm>
          <a:prstGeom prst="rect">
            <a:avLst/>
          </a:prstGeom>
          <a:noFill/>
        </p:spPr>
        <p:txBody>
          <a:bodyPr wrap="square" rtlCol="0">
            <a:spAutoFit/>
          </a:bodyPr>
          <a:lstStyle/>
          <a:p>
            <a:r>
              <a:rPr lang="en-US" dirty="0">
                <a:highlight>
                  <a:srgbClr val="00FF00"/>
                </a:highlight>
                <a:latin typeface="Arial" panose="020B0604020202020204" pitchFamily="34" charset="0"/>
                <a:cs typeface="Arial" panose="020B0604020202020204" pitchFamily="34" charset="0"/>
              </a:rPr>
              <a:t>Inflation Reduction Act: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$217M to Nuclear Physics in FY22 to be spent by FY27.</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Includes EIC (to get to CD-2) –  $138.24M.</a:t>
            </a:r>
          </a:p>
        </p:txBody>
      </p:sp>
      <p:sp>
        <p:nvSpPr>
          <p:cNvPr id="4" name="TextBox 3">
            <a:extLst>
              <a:ext uri="{FF2B5EF4-FFF2-40B4-BE49-F238E27FC236}">
                <a16:creationId xmlns:a16="http://schemas.microsoft.com/office/drawing/2014/main" id="{D94EA712-10C9-7B9E-FBEE-88A999F88F92}"/>
              </a:ext>
            </a:extLst>
          </p:cNvPr>
          <p:cNvSpPr txBox="1"/>
          <p:nvPr/>
        </p:nvSpPr>
        <p:spPr>
          <a:xfrm>
            <a:off x="544496" y="2619515"/>
            <a:ext cx="3270168" cy="1015663"/>
          </a:xfrm>
          <a:prstGeom prst="rect">
            <a:avLst/>
          </a:prstGeom>
          <a:noFill/>
        </p:spPr>
        <p:txBody>
          <a:bodyPr wrap="square" rtlCol="0">
            <a:spAutoFit/>
          </a:bodyPr>
          <a:lstStyle/>
          <a:p>
            <a:pPr algn="l">
              <a:spcAft>
                <a:spcPts val="600"/>
              </a:spcAft>
            </a:pPr>
            <a:r>
              <a:rPr lang="en-US" sz="2000" b="1" dirty="0">
                <a:solidFill>
                  <a:srgbClr val="0432FF"/>
                </a:solidFill>
                <a:latin typeface="Arial" panose="020B0604020202020204" pitchFamily="34" charset="0"/>
                <a:cs typeface="Arial" panose="020B0604020202020204" pitchFamily="34" charset="0"/>
              </a:rPr>
              <a:t>(IRA funds can ONLY be used for project scope, but NOT to add scope)</a:t>
            </a:r>
          </a:p>
        </p:txBody>
      </p:sp>
      <p:pic>
        <p:nvPicPr>
          <p:cNvPr id="15" name="Picture 14">
            <a:extLst>
              <a:ext uri="{FF2B5EF4-FFF2-40B4-BE49-F238E27FC236}">
                <a16:creationId xmlns:a16="http://schemas.microsoft.com/office/drawing/2014/main" id="{F060858B-D18F-1ED7-7504-362ADB2919A7}"/>
              </a:ext>
            </a:extLst>
          </p:cNvPr>
          <p:cNvPicPr>
            <a:picLocks noChangeAspect="1"/>
          </p:cNvPicPr>
          <p:nvPr/>
        </p:nvPicPr>
        <p:blipFill>
          <a:blip r:embed="rId2"/>
          <a:stretch>
            <a:fillRect/>
          </a:stretch>
        </p:blipFill>
        <p:spPr>
          <a:xfrm>
            <a:off x="4002603" y="786460"/>
            <a:ext cx="4257815" cy="2968400"/>
          </a:xfrm>
          <a:prstGeom prst="rect">
            <a:avLst/>
          </a:prstGeom>
        </p:spPr>
      </p:pic>
      <p:cxnSp>
        <p:nvCxnSpPr>
          <p:cNvPr id="17" name="Straight Arrow Connector 16">
            <a:extLst>
              <a:ext uri="{FF2B5EF4-FFF2-40B4-BE49-F238E27FC236}">
                <a16:creationId xmlns:a16="http://schemas.microsoft.com/office/drawing/2014/main" id="{4D43C377-F972-F7C4-53C3-CC1F995F3AFA}"/>
              </a:ext>
            </a:extLst>
          </p:cNvPr>
          <p:cNvCxnSpPr>
            <a:cxnSpLocks/>
          </p:cNvCxnSpPr>
          <p:nvPr/>
        </p:nvCxnSpPr>
        <p:spPr>
          <a:xfrm>
            <a:off x="2296160" y="2270660"/>
            <a:ext cx="2973158" cy="294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DDC0681-156E-9E5E-3C2A-A0AFA0FE5329}"/>
              </a:ext>
            </a:extLst>
          </p:cNvPr>
          <p:cNvSpPr txBox="1"/>
          <p:nvPr/>
        </p:nvSpPr>
        <p:spPr>
          <a:xfrm>
            <a:off x="544496" y="4049571"/>
            <a:ext cx="8268321" cy="1032590"/>
          </a:xfrm>
          <a:prstGeom prst="rect">
            <a:avLst/>
          </a:prstGeom>
          <a:noFill/>
        </p:spPr>
        <p:txBody>
          <a:bodyPr wrap="square" lIns="68580" tIns="34290" rIns="68580" bIns="34290" anchor="t">
            <a:spAutoFit/>
          </a:bodyPr>
          <a:lstStyle/>
          <a:p>
            <a:pPr marL="685800" indent="-685800" defTabSz="685800">
              <a:lnSpc>
                <a:spcPct val="90000"/>
              </a:lnSpc>
              <a:spcAft>
                <a:spcPts val="225"/>
              </a:spcAft>
              <a:tabLst>
                <a:tab pos="1084263" algn="l"/>
              </a:tabLst>
            </a:pPr>
            <a:r>
              <a:rPr lang="en-US" sz="1600" b="1" dirty="0">
                <a:solidFill>
                  <a:srgbClr val="000000"/>
                </a:solidFill>
                <a:latin typeface="Arial" panose="020B0604020202020204" pitchFamily="34" charset="0"/>
                <a:cs typeface="Arial" panose="020B0604020202020204" pitchFamily="34" charset="0"/>
              </a:rPr>
              <a:t>Schedule:  </a:t>
            </a:r>
            <a:r>
              <a:rPr lang="en-US" sz="1600" dirty="0">
                <a:solidFill>
                  <a:srgbClr val="000000"/>
                </a:solidFill>
                <a:latin typeface="Arial" panose="020B0604020202020204" pitchFamily="34" charset="0"/>
                <a:cs typeface="Arial" panose="020B0604020202020204" pitchFamily="34" charset="0"/>
              </a:rPr>
              <a:t>CD-2/3A = January 2024; CD-3 = April 2025; CD-4 Project Completion = 2034</a:t>
            </a:r>
          </a:p>
          <a:p>
            <a:pPr marL="685800" indent="-685800" defTabSz="685800">
              <a:lnSpc>
                <a:spcPct val="90000"/>
              </a:lnSpc>
              <a:spcAft>
                <a:spcPts val="225"/>
              </a:spcAft>
              <a:tabLst>
                <a:tab pos="1084263" algn="l"/>
              </a:tabLst>
            </a:pPr>
            <a:r>
              <a:rPr lang="en-US" sz="1600" dirty="0">
                <a:solidFill>
                  <a:srgbClr val="000000"/>
                </a:solidFill>
                <a:latin typeface="Arial" panose="020B0604020202020204" pitchFamily="34" charset="0"/>
                <a:cs typeface="Arial" panose="020B0604020202020204" pitchFamily="34" charset="0"/>
              </a:rPr>
              <a:t>		RHIC operations conclude and EIC tunnel work starts in June 2025</a:t>
            </a:r>
            <a:endParaRPr lang="en-US" sz="1600" b="1" dirty="0">
              <a:solidFill>
                <a:srgbClr val="000000"/>
              </a:solidFill>
              <a:latin typeface="Arial" panose="020B0604020202020204" pitchFamily="34" charset="0"/>
              <a:cs typeface="Arial" panose="020B0604020202020204" pitchFamily="34" charset="0"/>
            </a:endParaRPr>
          </a:p>
          <a:p>
            <a:pPr marL="685800" indent="-685800" defTabSz="685800">
              <a:lnSpc>
                <a:spcPct val="90000"/>
              </a:lnSpc>
              <a:spcAft>
                <a:spcPts val="225"/>
              </a:spcAft>
              <a:tabLst>
                <a:tab pos="1084263" algn="l"/>
              </a:tabLst>
            </a:pPr>
            <a:endParaRPr lang="en-US" sz="1600" b="1" dirty="0">
              <a:solidFill>
                <a:srgbClr val="000000"/>
              </a:solidFill>
              <a:latin typeface="Arial" panose="020B0604020202020204" pitchFamily="34" charset="0"/>
              <a:cs typeface="Arial" panose="020B0604020202020204" pitchFamily="34" charset="0"/>
            </a:endParaRPr>
          </a:p>
          <a:p>
            <a:pPr marL="685800" indent="-685800" defTabSz="685800">
              <a:lnSpc>
                <a:spcPct val="90000"/>
              </a:lnSpc>
              <a:spcAft>
                <a:spcPts val="225"/>
              </a:spcAft>
              <a:tabLst>
                <a:tab pos="1084263" algn="l"/>
              </a:tabLst>
            </a:pPr>
            <a:r>
              <a:rPr lang="en-US" sz="1600" b="1" dirty="0">
                <a:solidFill>
                  <a:srgbClr val="000000"/>
                </a:solidFill>
                <a:latin typeface="Arial" panose="020B0604020202020204" pitchFamily="34" charset="0"/>
                <a:cs typeface="Arial" panose="020B0604020202020204" pitchFamily="34" charset="0"/>
              </a:rPr>
              <a:t>Cost:	 	</a:t>
            </a:r>
            <a:r>
              <a:rPr lang="en-US" sz="1600" dirty="0">
                <a:solidFill>
                  <a:srgbClr val="000000"/>
                </a:solidFill>
                <a:latin typeface="Arial" panose="020B0604020202020204" pitchFamily="34" charset="0"/>
                <a:cs typeface="Arial" panose="020B0604020202020204" pitchFamily="34" charset="0"/>
              </a:rPr>
              <a:t>CD-1 cost range of $1.7B-$2.8B</a:t>
            </a:r>
          </a:p>
        </p:txBody>
      </p:sp>
      <p:sp>
        <p:nvSpPr>
          <p:cNvPr id="19" name="TextBox 18">
            <a:extLst>
              <a:ext uri="{FF2B5EF4-FFF2-40B4-BE49-F238E27FC236}">
                <a16:creationId xmlns:a16="http://schemas.microsoft.com/office/drawing/2014/main" id="{9D534EF3-371B-E9B4-BAF4-599B4535D188}"/>
              </a:ext>
            </a:extLst>
          </p:cNvPr>
          <p:cNvSpPr txBox="1"/>
          <p:nvPr/>
        </p:nvSpPr>
        <p:spPr>
          <a:xfrm>
            <a:off x="1579856" y="5278416"/>
            <a:ext cx="6197600" cy="1015663"/>
          </a:xfrm>
          <a:prstGeom prst="rect">
            <a:avLst/>
          </a:prstGeom>
          <a:solidFill>
            <a:srgbClr val="FFFF00"/>
          </a:solid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DOE funding to ensure CD-2/3A timeline (baselining, start of long-</a:t>
            </a:r>
            <a:r>
              <a:rPr lang="en-US" sz="2000" b="1" dirty="0">
                <a:solidFill>
                  <a:prstClr val="black"/>
                </a:solidFill>
                <a:latin typeface="Arial" panose="020B0604020202020204" pitchFamily="34" charset="0"/>
                <a:cs typeface="Arial" panose="020B0604020202020204" pitchFamily="34" charset="0"/>
              </a:rPr>
              <a:t>lead procurement items) and CD-3 (start of construction)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seems secured.</a:t>
            </a:r>
          </a:p>
        </p:txBody>
      </p:sp>
    </p:spTree>
    <p:extLst>
      <p:ext uri="{BB962C8B-B14F-4D97-AF65-F5344CB8AC3E}">
        <p14:creationId xmlns:p14="http://schemas.microsoft.com/office/powerpoint/2010/main" val="370971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0" y="0"/>
            <a:ext cx="9144000" cy="1026159"/>
          </a:xfrm>
        </p:spPr>
        <p:txBody>
          <a:bodyPr>
            <a:noAutofit/>
          </a:bodyPr>
          <a:lstStyle/>
          <a:p>
            <a:r>
              <a:rPr lang="en-US" dirty="0"/>
              <a:t>The Scientific Foundation for an EIC was Built Over Two Decades</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2</a:t>
            </a:fld>
            <a:endParaRPr lang="en-US" dirty="0"/>
          </a:p>
        </p:txBody>
      </p:sp>
      <p:grpSp>
        <p:nvGrpSpPr>
          <p:cNvPr id="23" name="Group 22">
            <a:extLst>
              <a:ext uri="{FF2B5EF4-FFF2-40B4-BE49-F238E27FC236}">
                <a16:creationId xmlns:a16="http://schemas.microsoft.com/office/drawing/2014/main" id="{37D445C3-64F6-1D6D-DA70-41BEB9B90B5D}"/>
              </a:ext>
            </a:extLst>
          </p:cNvPr>
          <p:cNvGrpSpPr/>
          <p:nvPr/>
        </p:nvGrpSpPr>
        <p:grpSpPr>
          <a:xfrm>
            <a:off x="86780" y="1109058"/>
            <a:ext cx="1548531" cy="2512409"/>
            <a:chOff x="5715000" y="3352800"/>
            <a:chExt cx="2003425" cy="2819400"/>
          </a:xfrm>
        </p:grpSpPr>
        <p:sp>
          <p:nvSpPr>
            <p:cNvPr id="24" name="Text Box 33">
              <a:extLst>
                <a:ext uri="{FF2B5EF4-FFF2-40B4-BE49-F238E27FC236}">
                  <a16:creationId xmlns:a16="http://schemas.microsoft.com/office/drawing/2014/main" id="{797C557A-7CE8-BF33-D4EC-46C92193EB36}"/>
                </a:ext>
              </a:extLst>
            </p:cNvPr>
            <p:cNvSpPr txBox="1">
              <a:spLocks noChangeArrowheads="1"/>
            </p:cNvSpPr>
            <p:nvPr/>
          </p:nvSpPr>
          <p:spPr bwMode="auto">
            <a:xfrm>
              <a:off x="6400801" y="3352800"/>
              <a:ext cx="612588"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latin typeface="Times New Roman" pitchFamily="18" charset="0"/>
                </a:rPr>
                <a:t>2002</a:t>
              </a:r>
            </a:p>
          </p:txBody>
        </p:sp>
        <p:pic>
          <p:nvPicPr>
            <p:cNvPr id="25" name="Picture 35" descr="LRP2002_Cover">
              <a:extLst>
                <a:ext uri="{FF2B5EF4-FFF2-40B4-BE49-F238E27FC236}">
                  <a16:creationId xmlns:a16="http://schemas.microsoft.com/office/drawing/2014/main" id="{5EBBA62F-7268-44E2-BDED-D32435FDC6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47DCFAE-D28F-49B8-CE67-7FAA6A74F379}"/>
              </a:ext>
            </a:extLst>
          </p:cNvPr>
          <p:cNvGrpSpPr/>
          <p:nvPr/>
        </p:nvGrpSpPr>
        <p:grpSpPr>
          <a:xfrm>
            <a:off x="1021179" y="1415676"/>
            <a:ext cx="1659010" cy="2467702"/>
            <a:chOff x="6796088" y="4034522"/>
            <a:chExt cx="2066925" cy="2823478"/>
          </a:xfrm>
        </p:grpSpPr>
        <p:sp>
          <p:nvSpPr>
            <p:cNvPr id="27" name="Text Box 38">
              <a:extLst>
                <a:ext uri="{FF2B5EF4-FFF2-40B4-BE49-F238E27FC236}">
                  <a16:creationId xmlns:a16="http://schemas.microsoft.com/office/drawing/2014/main" id="{0F580B66-71F2-93A3-F02D-5D1850CF2143}"/>
                </a:ext>
              </a:extLst>
            </p:cNvPr>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2007</a:t>
              </a:r>
            </a:p>
          </p:txBody>
        </p:sp>
        <p:pic>
          <p:nvPicPr>
            <p:cNvPr id="28" name="Picture 39">
              <a:extLst>
                <a:ext uri="{FF2B5EF4-FFF2-40B4-BE49-F238E27FC236}">
                  <a16:creationId xmlns:a16="http://schemas.microsoft.com/office/drawing/2014/main" id="{E4865F80-7D1F-3D88-03D8-C42AB6E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3">
            <a:extLst>
              <a:ext uri="{FF2B5EF4-FFF2-40B4-BE49-F238E27FC236}">
                <a16:creationId xmlns:a16="http://schemas.microsoft.com/office/drawing/2014/main" id="{A63D918F-3D43-0EF0-FE67-7308CFA38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026696" y="189641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 Box 38">
            <a:extLst>
              <a:ext uri="{FF2B5EF4-FFF2-40B4-BE49-F238E27FC236}">
                <a16:creationId xmlns:a16="http://schemas.microsoft.com/office/drawing/2014/main" id="{5FBE2990-89C3-A21C-7AAF-F2679F7A6A47}"/>
              </a:ext>
            </a:extLst>
          </p:cNvPr>
          <p:cNvSpPr txBox="1">
            <a:spLocks noChangeArrowheads="1"/>
          </p:cNvSpPr>
          <p:nvPr/>
        </p:nvSpPr>
        <p:spPr bwMode="auto">
          <a:xfrm>
            <a:off x="2722356" y="162926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2009</a:t>
            </a:r>
          </a:p>
        </p:txBody>
      </p:sp>
      <p:sp>
        <p:nvSpPr>
          <p:cNvPr id="36" name="Text Box 38">
            <a:extLst>
              <a:ext uri="{FF2B5EF4-FFF2-40B4-BE49-F238E27FC236}">
                <a16:creationId xmlns:a16="http://schemas.microsoft.com/office/drawing/2014/main" id="{D53E739D-867A-0172-8C66-C6667A795CA5}"/>
              </a:ext>
            </a:extLst>
          </p:cNvPr>
          <p:cNvSpPr txBox="1">
            <a:spLocks noChangeArrowheads="1"/>
          </p:cNvSpPr>
          <p:nvPr/>
        </p:nvSpPr>
        <p:spPr bwMode="auto">
          <a:xfrm>
            <a:off x="5493794" y="255861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2013</a:t>
            </a:r>
          </a:p>
        </p:txBody>
      </p:sp>
      <p:sp>
        <p:nvSpPr>
          <p:cNvPr id="37" name="Text Box 38">
            <a:extLst>
              <a:ext uri="{FF2B5EF4-FFF2-40B4-BE49-F238E27FC236}">
                <a16:creationId xmlns:a16="http://schemas.microsoft.com/office/drawing/2014/main" id="{B479A1E1-398C-7CC4-D644-3CE99D20D0A7}"/>
              </a:ext>
            </a:extLst>
          </p:cNvPr>
          <p:cNvSpPr txBox="1">
            <a:spLocks noChangeArrowheads="1"/>
          </p:cNvSpPr>
          <p:nvPr/>
        </p:nvSpPr>
        <p:spPr bwMode="auto">
          <a:xfrm>
            <a:off x="6304392" y="288795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2015</a:t>
            </a:r>
          </a:p>
        </p:txBody>
      </p:sp>
      <p:sp>
        <p:nvSpPr>
          <p:cNvPr id="38" name="Text Box 38">
            <a:extLst>
              <a:ext uri="{FF2B5EF4-FFF2-40B4-BE49-F238E27FC236}">
                <a16:creationId xmlns:a16="http://schemas.microsoft.com/office/drawing/2014/main" id="{D6B3A8F9-A4B4-6679-CFD5-A6BE11CFDEB4}"/>
              </a:ext>
            </a:extLst>
          </p:cNvPr>
          <p:cNvSpPr txBox="1">
            <a:spLocks noChangeArrowheads="1"/>
          </p:cNvSpPr>
          <p:nvPr/>
        </p:nvSpPr>
        <p:spPr bwMode="auto">
          <a:xfrm>
            <a:off x="7254535" y="319863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2018</a:t>
            </a:r>
          </a:p>
        </p:txBody>
      </p:sp>
      <p:grpSp>
        <p:nvGrpSpPr>
          <p:cNvPr id="5" name="Group 4">
            <a:extLst>
              <a:ext uri="{FF2B5EF4-FFF2-40B4-BE49-F238E27FC236}">
                <a16:creationId xmlns:a16="http://schemas.microsoft.com/office/drawing/2014/main" id="{EFC07D5E-7BF8-BCEF-FBE2-FDC17DFAB67E}"/>
              </a:ext>
            </a:extLst>
          </p:cNvPr>
          <p:cNvGrpSpPr/>
          <p:nvPr/>
        </p:nvGrpSpPr>
        <p:grpSpPr>
          <a:xfrm>
            <a:off x="3047727" y="2054998"/>
            <a:ext cx="1667303" cy="2357675"/>
            <a:chOff x="3231954" y="1960294"/>
            <a:chExt cx="1667303" cy="2357675"/>
          </a:xfrm>
        </p:grpSpPr>
        <p:pic>
          <p:nvPicPr>
            <p:cNvPr id="31" name="Picture 30">
              <a:extLst>
                <a:ext uri="{FF2B5EF4-FFF2-40B4-BE49-F238E27FC236}">
                  <a16:creationId xmlns:a16="http://schemas.microsoft.com/office/drawing/2014/main" id="{CC99C0F6-0595-4834-F588-934E77F60C66}"/>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35" name="Text Box 38">
              <a:extLst>
                <a:ext uri="{FF2B5EF4-FFF2-40B4-BE49-F238E27FC236}">
                  <a16:creationId xmlns:a16="http://schemas.microsoft.com/office/drawing/2014/main" id="{25D95485-D7C2-5AD6-44FD-EE14BC325439}"/>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42" name="TextBox 41">
              <a:extLst>
                <a:ext uri="{FF2B5EF4-FFF2-40B4-BE49-F238E27FC236}">
                  <a16:creationId xmlns:a16="http://schemas.microsoft.com/office/drawing/2014/main" id="{1BD174D8-D909-07E8-4226-72D5B1F569C4}"/>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latin typeface="Calibri"/>
                  <a:cs typeface="+mn-cs"/>
                </a:rPr>
                <a:t>Gluons and the Quark Sea at High Energies</a:t>
              </a:r>
            </a:p>
          </p:txBody>
        </p:sp>
      </p:grpSp>
      <p:sp>
        <p:nvSpPr>
          <p:cNvPr id="44" name="Text Box 38">
            <a:extLst>
              <a:ext uri="{FF2B5EF4-FFF2-40B4-BE49-F238E27FC236}">
                <a16:creationId xmlns:a16="http://schemas.microsoft.com/office/drawing/2014/main" id="{E75D2DE1-B4C8-06E3-7BA4-58005E389115}"/>
              </a:ext>
            </a:extLst>
          </p:cNvPr>
          <p:cNvSpPr txBox="1">
            <a:spLocks noChangeArrowheads="1"/>
          </p:cNvSpPr>
          <p:nvPr/>
        </p:nvSpPr>
        <p:spPr bwMode="auto">
          <a:xfrm>
            <a:off x="4715030" y="230394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2012</a:t>
            </a:r>
          </a:p>
        </p:txBody>
      </p:sp>
      <p:sp>
        <p:nvSpPr>
          <p:cNvPr id="45" name="TextBox 44">
            <a:extLst>
              <a:ext uri="{FF2B5EF4-FFF2-40B4-BE49-F238E27FC236}">
                <a16:creationId xmlns:a16="http://schemas.microsoft.com/office/drawing/2014/main" id="{985AAA40-A182-DD7B-CB39-A04FD3A2DDB9}"/>
              </a:ext>
            </a:extLst>
          </p:cNvPr>
          <p:cNvSpPr txBox="1"/>
          <p:nvPr/>
        </p:nvSpPr>
        <p:spPr>
          <a:xfrm>
            <a:off x="86780" y="4081695"/>
            <a:ext cx="1200752"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“…essential accelerator and detector R&amp;D [for EIC] should be given very high priority</a:t>
            </a:r>
          </a:p>
          <a:p>
            <a:r>
              <a:rPr lang="en-US" sz="1200" dirty="0">
                <a:latin typeface="Arial" panose="020B0604020202020204" pitchFamily="34" charset="0"/>
                <a:cs typeface="Arial" panose="020B0604020202020204" pitchFamily="34" charset="0"/>
              </a:rPr>
              <a:t>in the short term.”</a:t>
            </a:r>
          </a:p>
        </p:txBody>
      </p:sp>
      <p:sp>
        <p:nvSpPr>
          <p:cNvPr id="46" name="TextBox 45">
            <a:extLst>
              <a:ext uri="{FF2B5EF4-FFF2-40B4-BE49-F238E27FC236}">
                <a16:creationId xmlns:a16="http://schemas.microsoft.com/office/drawing/2014/main" id="{D84D8178-B82F-1435-33F8-533BAC116E4A}"/>
              </a:ext>
            </a:extLst>
          </p:cNvPr>
          <p:cNvSpPr txBox="1"/>
          <p:nvPr/>
        </p:nvSpPr>
        <p:spPr>
          <a:xfrm>
            <a:off x="1264739" y="4272896"/>
            <a:ext cx="1220680"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allocation of resources …to lay the foundation for a polarized Electron-Ion Collider…”</a:t>
            </a:r>
          </a:p>
        </p:txBody>
      </p:sp>
      <p:sp>
        <p:nvSpPr>
          <p:cNvPr id="47" name="TextBox 46">
            <a:extLst>
              <a:ext uri="{FF2B5EF4-FFF2-40B4-BE49-F238E27FC236}">
                <a16:creationId xmlns:a16="http://schemas.microsoft.com/office/drawing/2014/main" id="{F573B0A0-40EE-7D31-13CE-EF34E7B2113B}"/>
              </a:ext>
            </a:extLst>
          </p:cNvPr>
          <p:cNvSpPr txBox="1"/>
          <p:nvPr/>
        </p:nvSpPr>
        <p:spPr>
          <a:xfrm>
            <a:off x="2374219" y="4552451"/>
            <a:ext cx="118905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new dedicated facility will be essential for answering some of the most central questions.”</a:t>
            </a:r>
          </a:p>
        </p:txBody>
      </p:sp>
      <p:sp>
        <p:nvSpPr>
          <p:cNvPr id="48" name="Rectangle 4">
            <a:extLst>
              <a:ext uri="{FF2B5EF4-FFF2-40B4-BE49-F238E27FC236}">
                <a16:creationId xmlns:a16="http://schemas.microsoft.com/office/drawing/2014/main" id="{790AA13D-A951-2211-E1FB-CA4895E359D9}"/>
              </a:ext>
            </a:extLst>
          </p:cNvPr>
          <p:cNvSpPr>
            <a:spLocks noChangeArrowheads="1"/>
          </p:cNvSpPr>
          <p:nvPr/>
        </p:nvSpPr>
        <p:spPr bwMode="auto">
          <a:xfrm>
            <a:off x="1969347"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C6CB773-D085-95A6-FE02-A4C833673B22}"/>
              </a:ext>
            </a:extLst>
          </p:cNvPr>
          <p:cNvSpPr txBox="1"/>
          <p:nvPr/>
        </p:nvSpPr>
        <p:spPr>
          <a:xfrm>
            <a:off x="5748314" y="1245559"/>
            <a:ext cx="1582388" cy="1569660"/>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“a high-energy high-luminosity polarized EIC [is] the highest priority for new facility construction following the completion of FRIB.”</a:t>
            </a:r>
          </a:p>
          <a:p>
            <a:endParaRPr lang="en-US" sz="1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8AC92B9-DFD8-6C0D-E3F7-F4BE3DC45335}"/>
              </a:ext>
            </a:extLst>
          </p:cNvPr>
          <p:cNvSpPr txBox="1"/>
          <p:nvPr/>
        </p:nvSpPr>
        <p:spPr>
          <a:xfrm>
            <a:off x="7280978" y="1450828"/>
            <a:ext cx="1628454" cy="1754326"/>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FBF773-E716-C1A5-5592-71A1E8082FDF}"/>
              </a:ext>
            </a:extLst>
          </p:cNvPr>
          <p:cNvSpPr txBox="1"/>
          <p:nvPr/>
        </p:nvSpPr>
        <p:spPr>
          <a:xfrm>
            <a:off x="3487144" y="4816714"/>
            <a:ext cx="1582387"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quantitative study of matter in this new regime [where abundant gluons dominate] requires a new experimental facility: an Electron Ion Collider..”</a:t>
            </a:r>
          </a:p>
        </p:txBody>
      </p:sp>
      <p:sp>
        <p:nvSpPr>
          <p:cNvPr id="52" name="TextBox 51">
            <a:extLst>
              <a:ext uri="{FF2B5EF4-FFF2-40B4-BE49-F238E27FC236}">
                <a16:creationId xmlns:a16="http://schemas.microsoft.com/office/drawing/2014/main" id="{E245FFAE-48A8-2E88-F6C9-1FDDF4EF478F}"/>
              </a:ext>
            </a:extLst>
          </p:cNvPr>
          <p:cNvSpPr txBox="1"/>
          <p:nvPr/>
        </p:nvSpPr>
        <p:spPr>
          <a:xfrm>
            <a:off x="4552212" y="699427"/>
            <a:ext cx="1501336" cy="1384995"/>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Electron-Ion </a:t>
            </a:r>
            <a:r>
              <a:rPr lang="en-US" sz="1200" dirty="0" err="1">
                <a:uFill>
                  <a:solidFill>
                    <a:srgbClr val="413E40"/>
                  </a:solidFill>
                </a:uFill>
                <a:latin typeface="Arial" panose="020B0604020202020204" pitchFamily="34" charset="0"/>
                <a:ea typeface="ＭＳ Ｐゴシック" charset="0"/>
                <a:cs typeface="Arial" panose="020B0604020202020204" pitchFamily="34" charset="0"/>
              </a:rPr>
              <a:t>Collider..</a:t>
            </a:r>
            <a:r>
              <a:rPr lang="en-US" sz="1200" i="1" dirty="0" err="1">
                <a:uFill>
                  <a:solidFill>
                    <a:srgbClr val="E32400"/>
                  </a:solidFill>
                </a:uFill>
                <a:latin typeface="Arial" panose="020B0604020202020204" pitchFamily="34" charset="0"/>
                <a:ea typeface="ＭＳ Ｐゴシック" charset="0"/>
                <a:cs typeface="Arial" panose="020B0604020202020204" pitchFamily="34" charset="0"/>
              </a:rPr>
              <a:t>absolutely</a:t>
            </a:r>
            <a:r>
              <a:rPr lang="en-US" sz="1200" i="1" dirty="0">
                <a:uFill>
                  <a:solidFill>
                    <a:srgbClr val="E32400"/>
                  </a:solidFill>
                </a:uFill>
                <a:latin typeface="Arial" panose="020B0604020202020204" pitchFamily="34" charset="0"/>
                <a:ea typeface="ＭＳ Ｐゴシック" charset="0"/>
                <a:cs typeface="Arial" panose="020B0604020202020204" pitchFamily="34" charset="0"/>
              </a:rPr>
              <a:t> central</a:t>
            </a:r>
            <a:r>
              <a:rPr lang="en-US" sz="1200" i="1" dirty="0">
                <a:uFill>
                  <a:solidFill>
                    <a:srgbClr val="413E40"/>
                  </a:solidFill>
                </a:uFill>
                <a:latin typeface="Arial" panose="020B0604020202020204" pitchFamily="34" charset="0"/>
                <a:ea typeface="ＭＳ Ｐゴシック" charset="0"/>
                <a:cs typeface="Arial" panose="020B0604020202020204" pitchFamily="34" charset="0"/>
              </a:rPr>
              <a:t> </a:t>
            </a:r>
            <a:r>
              <a:rPr lang="en-US" sz="1200" dirty="0">
                <a:uFill>
                  <a:solidFill>
                    <a:srgbClr val="413E40"/>
                  </a:solidFill>
                </a:uFill>
                <a:latin typeface="Arial" panose="020B0604020202020204" pitchFamily="34" charset="0"/>
                <a:ea typeface="ＭＳ Ｐゴシック" charset="0"/>
                <a:cs typeface="Arial" panose="020B0604020202020204" pitchFamily="34" charset="0"/>
              </a:rPr>
              <a:t>to the nuclear science program of the  next decade.</a:t>
            </a:r>
          </a:p>
          <a:p>
            <a:endParaRPr lang="en-US" sz="1200" dirty="0">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095DA0BD-C2A3-2F41-6F52-A626E6E1A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031" y="256711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936D705-5432-0863-6C38-3C86E31FDDEB}"/>
              </a:ext>
            </a:extLst>
          </p:cNvPr>
          <p:cNvGrpSpPr/>
          <p:nvPr/>
        </p:nvGrpSpPr>
        <p:grpSpPr>
          <a:xfrm>
            <a:off x="4768506" y="2850198"/>
            <a:ext cx="1525844" cy="1971852"/>
            <a:chOff x="5134513" y="2818820"/>
            <a:chExt cx="1525844" cy="1971852"/>
          </a:xfrm>
        </p:grpSpPr>
        <p:pic>
          <p:nvPicPr>
            <p:cNvPr id="33" name="Picture 32">
              <a:extLst>
                <a:ext uri="{FF2B5EF4-FFF2-40B4-BE49-F238E27FC236}">
                  <a16:creationId xmlns:a16="http://schemas.microsoft.com/office/drawing/2014/main" id="{1E03EAE9-F4FE-C366-C377-B6F0F7A4A77D}"/>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9" name="TextBox 38">
              <a:extLst>
                <a:ext uri="{FF2B5EF4-FFF2-40B4-BE49-F238E27FC236}">
                  <a16:creationId xmlns:a16="http://schemas.microsoft.com/office/drawing/2014/main" id="{4F8801EB-8B73-6362-A9EF-CA08165ED3AD}"/>
                </a:ext>
              </a:extLst>
            </p:cNvPr>
            <p:cNvSpPr txBox="1"/>
            <p:nvPr/>
          </p:nvSpPr>
          <p:spPr>
            <a:xfrm>
              <a:off x="5279018" y="3067798"/>
              <a:ext cx="1206501" cy="553998"/>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latin typeface="Calibri"/>
                  <a:cs typeface="+mn-cs"/>
                </a:rPr>
                <a:t>Major Nuclear Physics Facilities for the Next Decade</a:t>
              </a:r>
            </a:p>
          </p:txBody>
        </p:sp>
        <p:sp>
          <p:nvSpPr>
            <p:cNvPr id="40" name="TextBox 39">
              <a:extLst>
                <a:ext uri="{FF2B5EF4-FFF2-40B4-BE49-F238E27FC236}">
                  <a16:creationId xmlns:a16="http://schemas.microsoft.com/office/drawing/2014/main" id="{268D9F18-44B3-3FF9-4DF2-49AE7A59EC66}"/>
                </a:ext>
              </a:extLst>
            </p:cNvPr>
            <p:cNvSpPr txBox="1"/>
            <p:nvPr/>
          </p:nvSpPr>
          <p:spPr>
            <a:xfrm>
              <a:off x="5624519" y="3752531"/>
              <a:ext cx="559064"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libri"/>
                  <a:cs typeface="+mn-cs"/>
                </a:rPr>
                <a:t>NSAC </a:t>
              </a:r>
            </a:p>
          </p:txBody>
        </p:sp>
        <p:sp>
          <p:nvSpPr>
            <p:cNvPr id="41" name="TextBox 40">
              <a:extLst>
                <a:ext uri="{FF2B5EF4-FFF2-40B4-BE49-F238E27FC236}">
                  <a16:creationId xmlns:a16="http://schemas.microsoft.com/office/drawing/2014/main" id="{67440DAB-29E0-CD4C-868E-C0E9A4DED799}"/>
                </a:ext>
              </a:extLst>
            </p:cNvPr>
            <p:cNvSpPr txBox="1"/>
            <p:nvPr/>
          </p:nvSpPr>
          <p:spPr>
            <a:xfrm>
              <a:off x="5414151" y="4259560"/>
              <a:ext cx="1005403"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latin typeface="Calibri"/>
                  <a:cs typeface="+mn-cs"/>
                </a:rPr>
                <a:t>March 14, 2013</a:t>
              </a:r>
            </a:p>
          </p:txBody>
        </p:sp>
      </p:grpSp>
      <p:pic>
        <p:nvPicPr>
          <p:cNvPr id="34" name="Picture 2">
            <a:extLst>
              <a:ext uri="{FF2B5EF4-FFF2-40B4-BE49-F238E27FC236}">
                <a16:creationId xmlns:a16="http://schemas.microsoft.com/office/drawing/2014/main" id="{17556BDB-4721-E60E-3281-80CD7515FB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2148" y="314392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2">
            <a:extLst>
              <a:ext uri="{FF2B5EF4-FFF2-40B4-BE49-F238E27FC236}">
                <a16:creationId xmlns:a16="http://schemas.microsoft.com/office/drawing/2014/main" id="{B5C2C141-6E2A-CF47-C080-B05FAB1693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1149" y="3473268"/>
            <a:ext cx="1628454" cy="2326363"/>
          </a:xfrm>
          <a:prstGeom prst="rect">
            <a:avLst/>
          </a:prstGeom>
        </p:spPr>
      </p:pic>
      <p:sp>
        <p:nvSpPr>
          <p:cNvPr id="54" name="Text Box 38">
            <a:extLst>
              <a:ext uri="{FF2B5EF4-FFF2-40B4-BE49-F238E27FC236}">
                <a16:creationId xmlns:a16="http://schemas.microsoft.com/office/drawing/2014/main" id="{053C6BC2-495C-0151-F4C4-C0A4DB4EEA81}"/>
              </a:ext>
            </a:extLst>
          </p:cNvPr>
          <p:cNvSpPr txBox="1">
            <a:spLocks noChangeArrowheads="1"/>
          </p:cNvSpPr>
          <p:nvPr/>
        </p:nvSpPr>
        <p:spPr bwMode="auto">
          <a:xfrm>
            <a:off x="8049603" y="372619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2021</a:t>
            </a:r>
          </a:p>
        </p:txBody>
      </p:sp>
      <p:pic>
        <p:nvPicPr>
          <p:cNvPr id="53" name="Picture 52">
            <a:extLst>
              <a:ext uri="{FF2B5EF4-FFF2-40B4-BE49-F238E27FC236}">
                <a16:creationId xmlns:a16="http://schemas.microsoft.com/office/drawing/2014/main" id="{7960A5F5-A8BB-6021-2C01-2732CF17457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9190" y="3975728"/>
            <a:ext cx="1654810" cy="2139315"/>
          </a:xfrm>
          <a:prstGeom prst="rect">
            <a:avLst/>
          </a:prstGeom>
          <a:noFill/>
          <a:ln>
            <a:noFill/>
          </a:ln>
        </p:spPr>
      </p:pic>
    </p:spTree>
    <p:extLst>
      <p:ext uri="{BB962C8B-B14F-4D97-AF65-F5344CB8AC3E}">
        <p14:creationId xmlns:p14="http://schemas.microsoft.com/office/powerpoint/2010/main" val="3277669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B65FD-E01F-EB4E-8F8F-289318C279CB}"/>
              </a:ext>
            </a:extLst>
          </p:cNvPr>
          <p:cNvSpPr>
            <a:spLocks noGrp="1"/>
          </p:cNvSpPr>
          <p:nvPr>
            <p:ph idx="1"/>
          </p:nvPr>
        </p:nvSpPr>
        <p:spPr>
          <a:xfrm>
            <a:off x="599440" y="586952"/>
            <a:ext cx="8107680" cy="5737956"/>
          </a:xfrm>
        </p:spPr>
        <p:txBody>
          <a:bodyPr>
            <a:normAutofit lnSpcReduction="10000"/>
          </a:bodyPr>
          <a:lstStyle/>
          <a:p>
            <a:pPr>
              <a:lnSpc>
                <a:spcPct val="110000"/>
              </a:lnSpc>
              <a:spcBef>
                <a:spcPts val="0"/>
              </a:spcBef>
              <a:spcAft>
                <a:spcPts val="600"/>
              </a:spcAft>
            </a:pPr>
            <a:r>
              <a:rPr lang="en-US" sz="1600" dirty="0">
                <a:sym typeface="Wingdings" pitchFamily="2" charset="2"/>
              </a:rPr>
              <a:t>During the last QCD Town Meeting (2014) the vote for an EIC was unanimous. Since then, the strong and worldwide interest of the community in the EIC has grown rapidly. “</a:t>
            </a:r>
            <a:r>
              <a:rPr lang="en-US" sz="1600" b="1" i="1" dirty="0">
                <a:sym typeface="Wingdings" pitchFamily="2" charset="2"/>
              </a:rPr>
              <a:t>Now is the time to realize the EIC in the U.S.” </a:t>
            </a:r>
            <a:r>
              <a:rPr lang="en-US" sz="1600" dirty="0">
                <a:sym typeface="Wingdings" pitchFamily="2" charset="2"/>
              </a:rPr>
              <a:t>(LRP 2015).</a:t>
            </a:r>
            <a:endParaRPr lang="en-US" sz="1600" b="1" dirty="0">
              <a:sym typeface="Wingdings" pitchFamily="2" charset="2"/>
            </a:endParaRPr>
          </a:p>
          <a:p>
            <a:pPr>
              <a:lnSpc>
                <a:spcPct val="110000"/>
              </a:lnSpc>
              <a:spcBef>
                <a:spcPts val="0"/>
              </a:spcBef>
              <a:spcAft>
                <a:spcPts val="600"/>
              </a:spcAft>
            </a:pPr>
            <a:r>
              <a:rPr lang="en-US" sz="1600" dirty="0">
                <a:sym typeface="Wingdings" pitchFamily="2" charset="2"/>
              </a:rPr>
              <a:t>The NAS Report concluded: “</a:t>
            </a:r>
            <a:r>
              <a:rPr lang="en-US" sz="1600" b="1" i="1" dirty="0">
                <a:sym typeface="Wingdings" pitchFamily="2" charset="2"/>
              </a:rPr>
              <a:t>EIC science is compelling, timely and fundamental.”</a:t>
            </a:r>
          </a:p>
          <a:p>
            <a:pPr>
              <a:lnSpc>
                <a:spcPct val="110000"/>
              </a:lnSpc>
              <a:spcBef>
                <a:spcPts val="0"/>
              </a:spcBef>
              <a:spcAft>
                <a:spcPts val="600"/>
              </a:spcAft>
            </a:pPr>
            <a:r>
              <a:rPr lang="en-US" sz="1600" dirty="0"/>
              <a:t>The EIC Science Case is as strong as, if not stronger than, before.</a:t>
            </a:r>
          </a:p>
          <a:p>
            <a:pPr>
              <a:lnSpc>
                <a:spcPct val="110000"/>
              </a:lnSpc>
              <a:spcBef>
                <a:spcPts val="0"/>
              </a:spcBef>
              <a:spcAft>
                <a:spcPts val="600"/>
              </a:spcAft>
            </a:pPr>
            <a:r>
              <a:rPr lang="en-US" sz="1600" dirty="0">
                <a:sym typeface="Wingdings" pitchFamily="2" charset="2"/>
              </a:rPr>
              <a:t>The EIC is executed as a </a:t>
            </a:r>
            <a:r>
              <a:rPr lang="en-US" sz="1600" b="1" dirty="0">
                <a:sym typeface="Wingdings" pitchFamily="2" charset="2"/>
              </a:rPr>
              <a:t>partnership of BNL and </a:t>
            </a:r>
            <a:r>
              <a:rPr lang="en-US" sz="1600" b="1" dirty="0" err="1">
                <a:sym typeface="Wingdings" pitchFamily="2" charset="2"/>
              </a:rPr>
              <a:t>JLab</a:t>
            </a:r>
            <a:r>
              <a:rPr lang="en-US" sz="1600" dirty="0">
                <a:sym typeface="Wingdings" pitchFamily="2" charset="2"/>
              </a:rPr>
              <a:t>, in strong collaboration with the large EIC user community.</a:t>
            </a:r>
          </a:p>
          <a:p>
            <a:pPr>
              <a:lnSpc>
                <a:spcPct val="110000"/>
              </a:lnSpc>
              <a:spcBef>
                <a:spcPts val="0"/>
              </a:spcBef>
              <a:spcAft>
                <a:spcPts val="600"/>
              </a:spcAft>
            </a:pPr>
            <a:r>
              <a:rPr lang="en-US" sz="1600" dirty="0">
                <a:sym typeface="Wingdings" pitchFamily="2" charset="2"/>
              </a:rPr>
              <a:t>The EIC User Group continues growing, and currently stands at </a:t>
            </a:r>
            <a:r>
              <a:rPr lang="en-US" sz="1600" b="1" dirty="0">
                <a:sym typeface="Wingdings" pitchFamily="2" charset="2"/>
              </a:rPr>
              <a:t>1361 members in 36 countries.</a:t>
            </a:r>
          </a:p>
          <a:p>
            <a:pPr lvl="1">
              <a:lnSpc>
                <a:spcPct val="110000"/>
              </a:lnSpc>
              <a:spcBef>
                <a:spcPts val="0"/>
              </a:spcBef>
              <a:spcAft>
                <a:spcPts val="600"/>
              </a:spcAft>
            </a:pPr>
            <a:r>
              <a:rPr lang="en-US" dirty="0">
                <a:sym typeface="Wingdings" pitchFamily="2" charset="2"/>
              </a:rPr>
              <a:t>This is a strong community that has delivered on the EIC Science White Paper, the Yellow Report, and three detector proposals.</a:t>
            </a:r>
          </a:p>
          <a:p>
            <a:pPr lvl="1">
              <a:lnSpc>
                <a:spcPct val="110000"/>
              </a:lnSpc>
              <a:spcBef>
                <a:spcPts val="0"/>
              </a:spcBef>
              <a:spcAft>
                <a:spcPts val="600"/>
              </a:spcAft>
            </a:pPr>
            <a:r>
              <a:rPr lang="en-US" dirty="0">
                <a:sym typeface="Wingdings" pitchFamily="2" charset="2"/>
              </a:rPr>
              <a:t>Efforts towards the </a:t>
            </a:r>
            <a:r>
              <a:rPr lang="en-US" dirty="0" err="1">
                <a:sym typeface="Wingdings" pitchFamily="2" charset="2"/>
              </a:rPr>
              <a:t>ePIC</a:t>
            </a:r>
            <a:r>
              <a:rPr lang="en-US" dirty="0">
                <a:sym typeface="Wingdings" pitchFamily="2" charset="2"/>
              </a:rPr>
              <a:t> detector and a path to a 2</a:t>
            </a:r>
            <a:r>
              <a:rPr lang="en-US" baseline="30000" dirty="0">
                <a:sym typeface="Wingdings" pitchFamily="2" charset="2"/>
              </a:rPr>
              <a:t>nd</a:t>
            </a:r>
            <a:r>
              <a:rPr lang="en-US" dirty="0">
                <a:sym typeface="Wingdings" pitchFamily="2" charset="2"/>
              </a:rPr>
              <a:t> detector are ongoing.  </a:t>
            </a:r>
          </a:p>
          <a:p>
            <a:pPr>
              <a:lnSpc>
                <a:spcPct val="110000"/>
              </a:lnSpc>
              <a:spcBef>
                <a:spcPts val="0"/>
              </a:spcBef>
              <a:spcAft>
                <a:spcPts val="600"/>
              </a:spcAft>
            </a:pPr>
            <a:r>
              <a:rPr lang="en-US" sz="1600" b="1" dirty="0">
                <a:sym typeface="Wingdings" pitchFamily="2" charset="2"/>
              </a:rPr>
              <a:t>Recent IRA funding results in a phase change </a:t>
            </a:r>
            <a:r>
              <a:rPr lang="en-US" sz="1600" dirty="0">
                <a:sym typeface="Wingdings" pitchFamily="2" charset="2"/>
              </a:rPr>
              <a:t>– the schedule for EIC to CD-3 (~2025) is likely to be technically driven.</a:t>
            </a:r>
          </a:p>
          <a:p>
            <a:pPr lvl="1">
              <a:lnSpc>
                <a:spcPct val="110000"/>
              </a:lnSpc>
              <a:spcBef>
                <a:spcPts val="0"/>
              </a:spcBef>
              <a:spcAft>
                <a:spcPts val="600"/>
              </a:spcAft>
            </a:pPr>
            <a:r>
              <a:rPr lang="en-US" dirty="0">
                <a:sym typeface="Wingdings" pitchFamily="2" charset="2"/>
              </a:rPr>
              <a:t>This underscores DOE/SC is committed to EIC as a top priority</a:t>
            </a:r>
          </a:p>
          <a:p>
            <a:pPr lvl="1">
              <a:lnSpc>
                <a:spcPct val="110000"/>
              </a:lnSpc>
              <a:spcBef>
                <a:spcPts val="0"/>
              </a:spcBef>
              <a:spcAft>
                <a:spcPts val="600"/>
              </a:spcAft>
            </a:pPr>
            <a:r>
              <a:rPr lang="en-US" dirty="0">
                <a:sym typeface="Wingdings" pitchFamily="2" charset="2"/>
              </a:rPr>
              <a:t>The focus of the EIC Project will be schedule, schedule, schedule</a:t>
            </a:r>
          </a:p>
          <a:p>
            <a:pPr>
              <a:lnSpc>
                <a:spcPct val="110000"/>
              </a:lnSpc>
              <a:spcBef>
                <a:spcPts val="0"/>
              </a:spcBef>
              <a:spcAft>
                <a:spcPts val="600"/>
              </a:spcAft>
            </a:pPr>
            <a:r>
              <a:rPr lang="en-US" sz="1600" b="1" dirty="0">
                <a:sym typeface="Wingdings" pitchFamily="2" charset="2"/>
              </a:rPr>
              <a:t>There will be one EIC with this high level of performance in the world.</a:t>
            </a:r>
          </a:p>
          <a:p>
            <a:pPr lvl="1">
              <a:lnSpc>
                <a:spcPct val="110000"/>
              </a:lnSpc>
              <a:spcBef>
                <a:spcPts val="0"/>
              </a:spcBef>
              <a:spcAft>
                <a:spcPts val="600"/>
              </a:spcAft>
            </a:pPr>
            <a:r>
              <a:rPr lang="en-US" dirty="0">
                <a:sym typeface="Wingdings" pitchFamily="2" charset="2"/>
              </a:rPr>
              <a:t>This will keep the U.S. on the frontiers of nuclear science, accelerator, and detector technologies.</a:t>
            </a:r>
          </a:p>
        </p:txBody>
      </p:sp>
      <p:sp>
        <p:nvSpPr>
          <p:cNvPr id="4" name="Slide Number Placeholder 3">
            <a:extLst>
              <a:ext uri="{FF2B5EF4-FFF2-40B4-BE49-F238E27FC236}">
                <a16:creationId xmlns:a16="http://schemas.microsoft.com/office/drawing/2014/main" id="{5B413100-D152-7940-8BC6-D83B6C5744D8}"/>
              </a:ext>
            </a:extLst>
          </p:cNvPr>
          <p:cNvSpPr>
            <a:spLocks noGrp="1"/>
          </p:cNvSpPr>
          <p:nvPr>
            <p:ph type="sldNum" sz="quarter" idx="12"/>
          </p:nvPr>
        </p:nvSpPr>
        <p:spPr/>
        <p:txBody>
          <a:bodyPr/>
          <a:lstStyle/>
          <a:p>
            <a:fld id="{893C5830-40F3-F04E-B2E3-10E6672BA8FF}" type="slidenum">
              <a:rPr lang="en-US" smtClean="0"/>
              <a:pPr/>
              <a:t>20</a:t>
            </a:fld>
            <a:endParaRPr lang="en-US"/>
          </a:p>
        </p:txBody>
      </p:sp>
      <p:sp>
        <p:nvSpPr>
          <p:cNvPr id="5" name="Title 4">
            <a:extLst>
              <a:ext uri="{FF2B5EF4-FFF2-40B4-BE49-F238E27FC236}">
                <a16:creationId xmlns:a16="http://schemas.microsoft.com/office/drawing/2014/main" id="{ADD91619-9E4C-7B42-B84B-D77CF864B4B8}"/>
              </a:ext>
            </a:extLst>
          </p:cNvPr>
          <p:cNvSpPr>
            <a:spLocks noGrp="1"/>
          </p:cNvSpPr>
          <p:nvPr>
            <p:ph type="title"/>
          </p:nvPr>
        </p:nvSpPr>
        <p:spPr/>
        <p:txBody>
          <a:bodyPr/>
          <a:lstStyle/>
          <a:p>
            <a:r>
              <a:rPr lang="en-US" dirty="0"/>
              <a:t>Take-Away Messages</a:t>
            </a:r>
          </a:p>
        </p:txBody>
      </p:sp>
    </p:spTree>
    <p:extLst>
      <p:ext uri="{BB962C8B-B14F-4D97-AF65-F5344CB8AC3E}">
        <p14:creationId xmlns:p14="http://schemas.microsoft.com/office/powerpoint/2010/main" val="4202105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B65FD-E01F-EB4E-8F8F-289318C279CB}"/>
              </a:ext>
            </a:extLst>
          </p:cNvPr>
          <p:cNvSpPr>
            <a:spLocks noGrp="1"/>
          </p:cNvSpPr>
          <p:nvPr>
            <p:ph idx="1"/>
          </p:nvPr>
        </p:nvSpPr>
        <p:spPr>
          <a:xfrm>
            <a:off x="579120" y="961164"/>
            <a:ext cx="7985760" cy="5737956"/>
          </a:xfrm>
        </p:spPr>
        <p:txBody>
          <a:bodyPr>
            <a:normAutofit/>
          </a:bodyPr>
          <a:lstStyle/>
          <a:p>
            <a:pPr marL="0" indent="0">
              <a:lnSpc>
                <a:spcPct val="110000"/>
              </a:lnSpc>
              <a:spcBef>
                <a:spcPts val="0"/>
              </a:spcBef>
              <a:spcAft>
                <a:spcPts val="600"/>
              </a:spcAft>
              <a:buNone/>
            </a:pPr>
            <a:r>
              <a:rPr lang="en-US" b="1" dirty="0"/>
              <a:t>Recommendation: We recommend expeditious completion of the EIC as the highest priority for facility construction</a:t>
            </a:r>
            <a:br>
              <a:rPr lang="en-US" dirty="0"/>
            </a:br>
            <a:br>
              <a:rPr lang="en-US" dirty="0"/>
            </a:br>
            <a:r>
              <a:rPr lang="en-US" i="1" dirty="0"/>
              <a:t>The EIC is a powerful and versatile new accelerator facility, capable of colliding high-energy beams ranging from heavy ions to polarized light ions and protons with high-energy polarized electron beams. In the 2015 Long Range Plan the EIC was put forward as the highest priority for new facility construction and the expeditious completion remains a top priority for the nuclear physics community. The EIC, accompanied by a general-purpose large-acceptance detector, </a:t>
            </a:r>
            <a:r>
              <a:rPr lang="en-US" i="1" dirty="0" err="1"/>
              <a:t>ePIC</a:t>
            </a:r>
            <a:r>
              <a:rPr lang="en-US" i="1" dirty="0"/>
              <a:t>, will be a discovery machine that addresses fundamental questions such as the origin of mass and spin of the proton as well as probing dense gluon systems in nuclei. It will allow for the exploration of new landscapes in QCD, permitting the “tomography”, or high-resolution multidimensional mapping of the quark and gluon components inside of nucleons and nuclei. Realizing the EIC will keep the U.S. on the frontiers of nuclear physics and accelerator science and technology.</a:t>
            </a:r>
            <a:endParaRPr lang="en-US" dirty="0">
              <a:sym typeface="Wingdings" pitchFamily="2" charset="2"/>
            </a:endParaRPr>
          </a:p>
        </p:txBody>
      </p:sp>
      <p:sp>
        <p:nvSpPr>
          <p:cNvPr id="4" name="Slide Number Placeholder 3">
            <a:extLst>
              <a:ext uri="{FF2B5EF4-FFF2-40B4-BE49-F238E27FC236}">
                <a16:creationId xmlns:a16="http://schemas.microsoft.com/office/drawing/2014/main" id="{5B413100-D152-7940-8BC6-D83B6C5744D8}"/>
              </a:ext>
            </a:extLst>
          </p:cNvPr>
          <p:cNvSpPr>
            <a:spLocks noGrp="1"/>
          </p:cNvSpPr>
          <p:nvPr>
            <p:ph type="sldNum" sz="quarter" idx="12"/>
          </p:nvPr>
        </p:nvSpPr>
        <p:spPr/>
        <p:txBody>
          <a:bodyPr/>
          <a:lstStyle/>
          <a:p>
            <a:fld id="{893C5830-40F3-F04E-B2E3-10E6672BA8FF}" type="slidenum">
              <a:rPr lang="en-US" smtClean="0"/>
              <a:pPr/>
              <a:t>21</a:t>
            </a:fld>
            <a:endParaRPr lang="en-US"/>
          </a:p>
        </p:txBody>
      </p:sp>
      <p:sp>
        <p:nvSpPr>
          <p:cNvPr id="5" name="Title 4">
            <a:extLst>
              <a:ext uri="{FF2B5EF4-FFF2-40B4-BE49-F238E27FC236}">
                <a16:creationId xmlns:a16="http://schemas.microsoft.com/office/drawing/2014/main" id="{ADD91619-9E4C-7B42-B84B-D77CF864B4B8}"/>
              </a:ext>
            </a:extLst>
          </p:cNvPr>
          <p:cNvSpPr>
            <a:spLocks noGrp="1"/>
          </p:cNvSpPr>
          <p:nvPr>
            <p:ph type="title"/>
          </p:nvPr>
        </p:nvSpPr>
        <p:spPr/>
        <p:txBody>
          <a:bodyPr/>
          <a:lstStyle/>
          <a:p>
            <a:r>
              <a:rPr lang="en-US" dirty="0"/>
              <a:t>Suggested Recommendation</a:t>
            </a:r>
          </a:p>
        </p:txBody>
      </p:sp>
    </p:spTree>
    <p:extLst>
      <p:ext uri="{BB962C8B-B14F-4D97-AF65-F5344CB8AC3E}">
        <p14:creationId xmlns:p14="http://schemas.microsoft.com/office/powerpoint/2010/main" val="224748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22</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97684D-F233-4640-8386-2C0602E23EBD}"/>
              </a:ext>
            </a:extLst>
          </p:cNvPr>
          <p:cNvSpPr txBox="1"/>
          <p:nvPr/>
        </p:nvSpPr>
        <p:spPr>
          <a:xfrm>
            <a:off x="102259" y="621194"/>
            <a:ext cx="8840567" cy="6386364"/>
          </a:xfrm>
          <a:prstGeom prst="rect">
            <a:avLst/>
          </a:prstGeom>
          <a:noFill/>
        </p:spPr>
        <p:txBody>
          <a:bodyPr wrap="square" rtlCol="0">
            <a:spAutoFit/>
          </a:bodyPr>
          <a:lstStyle/>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CD-0 approval					December 19, 2019</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Community-wide Yellow Report effort		Dec. 2019 – Feb. 2021</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CD-1 review (includes CDR)			January  26-29, 2021</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Call for Collaboration Proposals for Detectors	March 6, 2021</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CD-1 approval					June 29, 2021</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DOE/OPA Status Review			October 19-21, 2021</a:t>
            </a:r>
            <a:endParaRPr lang="en-US" sz="800" dirty="0">
              <a:solidFill>
                <a:prstClr val="black"/>
              </a:solidFill>
              <a:latin typeface="Arial" panose="020B0604020202020204" pitchFamily="34" charset="0"/>
              <a:cs typeface="Arial" panose="020B0604020202020204" pitchFamily="34" charset="0"/>
            </a:endParaRP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Status Update to Federal Project Director 	June 28-30, 2022, @BNL</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Cost and Schedule Event(s)			May-June 2022</a:t>
            </a:r>
          </a:p>
          <a:p>
            <a:pPr marL="342900" indent="-342900">
              <a:spcAft>
                <a:spcPts val="600"/>
              </a:spcAft>
              <a:buClr>
                <a:srgbClr val="0432FF"/>
              </a:buClr>
              <a:buFont typeface="Wingdings" pitchFamily="2" charset="2"/>
              <a:buChar char="q"/>
              <a:defRPr/>
            </a:pPr>
            <a:endParaRPr lang="en-US" sz="800" dirty="0">
              <a:solidFill>
                <a:prstClr val="black"/>
              </a:solidFill>
              <a:latin typeface="Arial" panose="020B0604020202020204" pitchFamily="34" charset="0"/>
              <a:cs typeface="Arial" panose="020B0604020202020204" pitchFamily="34" charset="0"/>
            </a:endParaRP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Technical Subsystem Reviews                                 January – December 2022</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OPA Status Review				</a:t>
            </a:r>
            <a:r>
              <a:rPr lang="en-US" dirty="0">
                <a:solidFill>
                  <a:srgbClr val="FF0000"/>
                </a:solidFill>
                <a:latin typeface="Arial" panose="020B0604020202020204" pitchFamily="34" charset="0"/>
                <a:cs typeface="Arial" panose="020B0604020202020204" pitchFamily="34" charset="0"/>
              </a:rPr>
              <a:t>Jan. 30 – Feb. 2,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Preliminary Design Complete &amp; Review 		May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Final Design/Maturity Readiness for CD-3A Items	May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CD-2/3A review (expectation), </a:t>
            </a:r>
            <a:r>
              <a:rPr lang="en-US" dirty="0">
                <a:solidFill>
                  <a:srgbClr val="0000FF"/>
                </a:solidFill>
                <a:latin typeface="Arial" panose="020B0604020202020204" pitchFamily="34" charset="0"/>
                <a:cs typeface="Arial" panose="020B0604020202020204" pitchFamily="34" charset="0"/>
              </a:rPr>
              <a:t>requires pre-TDR </a:t>
            </a:r>
            <a:r>
              <a:rPr lang="en-US" dirty="0">
                <a:solidFill>
                  <a:prstClr val="black"/>
                </a:solidFill>
                <a:latin typeface="Arial" panose="020B0604020202020204" pitchFamily="34" charset="0"/>
                <a:cs typeface="Arial" panose="020B0604020202020204" pitchFamily="34" charset="0"/>
              </a:rPr>
              <a:t>	~October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CD-2/3A (expectation)				~January 2024</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CD-3 review (expectation)			~January 2025</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CD-3 (expectation), requires TDR		~April 2025</a:t>
            </a:r>
          </a:p>
          <a:p>
            <a:pPr marL="800100" lvl="1" indent="-342900">
              <a:spcAft>
                <a:spcPts val="600"/>
              </a:spcAft>
              <a:buClr>
                <a:srgbClr val="0432FF"/>
              </a:buClr>
              <a:buFont typeface="Wingdings" pitchFamily="2" charset="2"/>
              <a:buChar char="q"/>
              <a:defRPr/>
            </a:pPr>
            <a:endParaRPr lang="en-US" dirty="0">
              <a:solidFill>
                <a:prstClr val="black"/>
              </a:solidFill>
              <a:latin typeface="Arial" panose="020B0604020202020204" pitchFamily="34" charset="0"/>
              <a:cs typeface="Arial" panose="020B0604020202020204" pitchFamily="34" charset="0"/>
            </a:endParaRPr>
          </a:p>
        </p:txBody>
      </p:sp>
      <p:cxnSp>
        <p:nvCxnSpPr>
          <p:cNvPr id="5" name="Straight Connector 4"/>
          <p:cNvCxnSpPr/>
          <p:nvPr/>
        </p:nvCxnSpPr>
        <p:spPr>
          <a:xfrm flipV="1">
            <a:off x="0" y="3483957"/>
            <a:ext cx="9144000" cy="36945"/>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21686B2-C370-7E43-9DEB-580EFF1AF912}"/>
              </a:ext>
            </a:extLst>
          </p:cNvPr>
          <p:cNvSpPr/>
          <p:nvPr/>
        </p:nvSpPr>
        <p:spPr>
          <a:xfrm>
            <a:off x="102259" y="3647439"/>
            <a:ext cx="8410370" cy="70104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A2A8B0AB-9736-EDCB-7084-722B9FD46F97}"/>
              </a:ext>
            </a:extLst>
          </p:cNvPr>
          <p:cNvSpPr txBox="1">
            <a:spLocks/>
          </p:cNvSpPr>
          <p:nvPr/>
        </p:nvSpPr>
        <p:spPr>
          <a:xfrm>
            <a:off x="0" y="-7877"/>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en-US" dirty="0">
                <a:latin typeface="Arial" panose="020B0604020202020204" pitchFamily="34" charset="0"/>
                <a:cs typeface="Arial" panose="020B0604020202020204" pitchFamily="34" charset="0"/>
              </a:rPr>
              <a:t>EIC Timeline – What Is Coming</a:t>
            </a:r>
            <a:endParaRPr kumimoji="0" lang="en-US" sz="2800" b="1" i="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endParaRPr>
          </a:p>
        </p:txBody>
      </p:sp>
      <p:sp>
        <p:nvSpPr>
          <p:cNvPr id="10"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spTree>
    <p:extLst>
      <p:ext uri="{BB962C8B-B14F-4D97-AF65-F5344CB8AC3E}">
        <p14:creationId xmlns:p14="http://schemas.microsoft.com/office/powerpoint/2010/main" val="1780763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itchFamily="34" charset="0"/>
              </a:rPr>
              <a:t>EIC Science – Findings of the NAS Committee</a:t>
            </a:r>
            <a:endParaRPr lang="en-US" dirty="0"/>
          </a:p>
        </p:txBody>
      </p:sp>
      <p:pic>
        <p:nvPicPr>
          <p:cNvPr id="12" name="Content Placeholder 6" descr="NAS cover.jpeg">
            <a:extLst>
              <a:ext uri="{FF2B5EF4-FFF2-40B4-BE49-F238E27FC236}">
                <a16:creationId xmlns:a16="http://schemas.microsoft.com/office/drawing/2014/main" id="{DB413BE2-9513-41B8-8C70-1CF16A359858}"/>
              </a:ext>
            </a:extLst>
          </p:cNvPr>
          <p:cNvPicPr>
            <a:picLocks noChangeAspect="1"/>
          </p:cNvPicPr>
          <p:nvPr/>
        </p:nvPicPr>
        <p:blipFill rotWithShape="1">
          <a:blip r:embed="rId2">
            <a:extLst>
              <a:ext uri="{28A0092B-C50C-407E-A947-70E740481C1C}">
                <a14:useLocalDpi xmlns:a14="http://schemas.microsoft.com/office/drawing/2010/main" val="0"/>
              </a:ext>
            </a:extLst>
          </a:blip>
          <a:srcRect l="473" r="-266"/>
          <a:stretch/>
        </p:blipFill>
        <p:spPr>
          <a:xfrm>
            <a:off x="309563" y="925979"/>
            <a:ext cx="3138854" cy="4525963"/>
          </a:xfrm>
          <a:prstGeom prst="rect">
            <a:avLst/>
          </a:prstGeom>
        </p:spPr>
      </p:pic>
      <p:sp>
        <p:nvSpPr>
          <p:cNvPr id="13" name="TextBox 12">
            <a:extLst>
              <a:ext uri="{FF2B5EF4-FFF2-40B4-BE49-F238E27FC236}">
                <a16:creationId xmlns:a16="http://schemas.microsoft.com/office/drawing/2014/main" id="{EEECDE1C-201C-4F3F-9A85-4DE8A5DAA64C}"/>
              </a:ext>
            </a:extLst>
          </p:cNvPr>
          <p:cNvSpPr txBox="1"/>
          <p:nvPr/>
        </p:nvSpPr>
        <p:spPr>
          <a:xfrm>
            <a:off x="309563" y="4604626"/>
            <a:ext cx="3147015" cy="646331"/>
          </a:xfrm>
          <a:prstGeom prst="rect">
            <a:avLst/>
          </a:prstGeom>
          <a:noFill/>
        </p:spPr>
        <p:txBody>
          <a:bodyPr wrap="none" rtlCol="0">
            <a:spAutoFit/>
          </a:bodyPr>
          <a:lstStyle/>
          <a:p>
            <a:pPr defTabSz="914186"/>
            <a:r>
              <a:rPr lang="en-US" b="1" dirty="0">
                <a:solidFill>
                  <a:srgbClr val="FFFFFF"/>
                </a:solidFill>
                <a:latin typeface="Arial" panose="020B0604020202020204"/>
              </a:rPr>
              <a:t>EIC science is compelling, </a:t>
            </a:r>
          </a:p>
          <a:p>
            <a:pPr defTabSz="914186"/>
            <a:r>
              <a:rPr lang="en-US" b="1" dirty="0">
                <a:solidFill>
                  <a:srgbClr val="FFFFFF"/>
                </a:solidFill>
                <a:latin typeface="Arial" panose="020B0604020202020204"/>
              </a:rPr>
              <a:t>timely and fundamental</a:t>
            </a:r>
          </a:p>
        </p:txBody>
      </p:sp>
      <p:sp>
        <p:nvSpPr>
          <p:cNvPr id="14" name="TextBox 13">
            <a:extLst>
              <a:ext uri="{FF2B5EF4-FFF2-40B4-BE49-F238E27FC236}">
                <a16:creationId xmlns:a16="http://schemas.microsoft.com/office/drawing/2014/main" id="{21300544-FA15-447B-91BD-615475F8A9C9}"/>
              </a:ext>
            </a:extLst>
          </p:cNvPr>
          <p:cNvSpPr txBox="1"/>
          <p:nvPr/>
        </p:nvSpPr>
        <p:spPr>
          <a:xfrm>
            <a:off x="208835" y="5607209"/>
            <a:ext cx="3554274" cy="646331"/>
          </a:xfrm>
          <a:prstGeom prst="rect">
            <a:avLst/>
          </a:prstGeom>
          <a:noFill/>
        </p:spPr>
        <p:txBody>
          <a:bodyPr wrap="square" rtlCol="0">
            <a:spAutoFit/>
          </a:bodyPr>
          <a:lstStyle/>
          <a:p>
            <a:pPr defTabSz="914186"/>
            <a:r>
              <a:rPr lang="en-US" dirty="0">
                <a:solidFill>
                  <a:srgbClr val="000000"/>
                </a:solidFill>
                <a:latin typeface="Arial" panose="020B0604020202020204"/>
              </a:rPr>
              <a:t>Developed by NAS committee with broad science perspective</a:t>
            </a:r>
          </a:p>
        </p:txBody>
      </p:sp>
      <p:sp>
        <p:nvSpPr>
          <p:cNvPr id="16" name="Content Placeholder 2">
            <a:extLst>
              <a:ext uri="{FF2B5EF4-FFF2-40B4-BE49-F238E27FC236}">
                <a16:creationId xmlns:a16="http://schemas.microsoft.com/office/drawing/2014/main" id="{C5602322-A35F-4A25-A41C-EF7FE39CC155}"/>
              </a:ext>
            </a:extLst>
          </p:cNvPr>
          <p:cNvSpPr txBox="1">
            <a:spLocks/>
          </p:cNvSpPr>
          <p:nvPr/>
        </p:nvSpPr>
        <p:spPr>
          <a:xfrm>
            <a:off x="3672254" y="1190900"/>
            <a:ext cx="5291137" cy="4578917"/>
          </a:xfrm>
          <a:prstGeom prst="rect">
            <a:avLst/>
          </a:prstGeom>
        </p:spPr>
        <p:txBody>
          <a:bodyPr vert="horz" lIns="91418" tIns="45709" rIns="91418" bIns="45709" rtlCol="0">
            <a:no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46" marR="0" lvl="0" indent="-228546" algn="l" defTabSz="914186"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Finding 1: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An EIC can uniquely address three profound questions about nucleons — neutrons and protons — and how they are assembled to form the nuclei of atoms: </a:t>
            </a:r>
          </a:p>
          <a:p>
            <a:pPr marL="685639" marR="0" lvl="1" indent="-228546" algn="l" defTabSz="914186" rtl="0" eaLnBrk="1" fontAlgn="auto" latinLnBrk="0" hangingPunct="1">
              <a:lnSpc>
                <a:spcPct val="120000"/>
              </a:lnSpc>
              <a:spcBef>
                <a:spcPts val="0"/>
              </a:spcBef>
              <a:spcAft>
                <a:spcPts val="60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How does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mass</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of the nucleon arise? </a:t>
            </a:r>
          </a:p>
          <a:p>
            <a:pPr marL="685639" marR="0" lvl="1" indent="-228546" algn="l" defTabSz="914186" rtl="0" eaLnBrk="1" fontAlgn="auto" latinLnBrk="0" hangingPunct="1">
              <a:lnSpc>
                <a:spcPct val="120000"/>
              </a:lnSpc>
              <a:spcBef>
                <a:spcPts val="0"/>
              </a:spcBef>
              <a:spcAft>
                <a:spcPts val="60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How does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spin</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the nucleon arise? </a:t>
            </a:r>
          </a:p>
          <a:p>
            <a:pPr marL="685639" marR="0" lvl="1" indent="-228546" algn="l" defTabSz="914186" rtl="0" eaLnBrk="1" fontAlgn="auto" latinLnBrk="0" hangingPunct="1">
              <a:lnSpc>
                <a:spcPct val="120000"/>
              </a:lnSpc>
              <a:spcBef>
                <a:spcPts val="0"/>
              </a:spcBef>
              <a:spcAft>
                <a:spcPts val="60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What are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emergent properties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dense systems of gluons? </a:t>
            </a:r>
          </a:p>
          <a:p>
            <a:pPr marL="228546" marR="0" lvl="0" indent="-228546" algn="l" defTabSz="914186"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228546" marR="0" lvl="0" indent="-228546" algn="l" defTabSz="914186"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Finding 2: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These three high-priority science questions can be answered by an EIC with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highly polarized beams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electrons and ions, with </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sufficiently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high</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luminosity</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and sufficient, and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variable</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center-of-mass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energy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p:txBody>
      </p:sp>
      <p:sp>
        <p:nvSpPr>
          <p:cNvPr id="3" name="Rectangle 2">
            <a:extLst>
              <a:ext uri="{FF2B5EF4-FFF2-40B4-BE49-F238E27FC236}">
                <a16:creationId xmlns:a16="http://schemas.microsoft.com/office/drawing/2014/main" id="{42F8E33D-D0F7-455F-BBDB-BF6E426DAE10}"/>
              </a:ext>
            </a:extLst>
          </p:cNvPr>
          <p:cNvSpPr/>
          <p:nvPr/>
        </p:nvSpPr>
        <p:spPr>
          <a:xfrm>
            <a:off x="4178011" y="2579930"/>
            <a:ext cx="4719637"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6" descr="NAS cover.jpeg">
            <a:extLst>
              <a:ext uri="{FF2B5EF4-FFF2-40B4-BE49-F238E27FC236}">
                <a16:creationId xmlns:a16="http://schemas.microsoft.com/office/drawing/2014/main" id="{CD459414-80F7-45AE-A490-103652A2E4D8}"/>
              </a:ext>
            </a:extLst>
          </p:cNvPr>
          <p:cNvPicPr>
            <a:picLocks noChangeAspect="1"/>
          </p:cNvPicPr>
          <p:nvPr/>
        </p:nvPicPr>
        <p:blipFill rotWithShape="1">
          <a:blip r:embed="rId2">
            <a:extLst>
              <a:ext uri="{28A0092B-C50C-407E-A947-70E740481C1C}">
                <a14:useLocalDpi xmlns:a14="http://schemas.microsoft.com/office/drawing/2010/main" val="0"/>
              </a:ext>
            </a:extLst>
          </a:blip>
          <a:srcRect l="29392" t="947" r="28540" b="92958"/>
          <a:stretch/>
        </p:blipFill>
        <p:spPr>
          <a:xfrm>
            <a:off x="5438775" y="586953"/>
            <a:ext cx="2667000" cy="556048"/>
          </a:xfrm>
          <a:prstGeom prst="rect">
            <a:avLst/>
          </a:prstGeom>
        </p:spPr>
      </p:pic>
      <p:sp>
        <p:nvSpPr>
          <p:cNvPr id="5" name="TextBox 4">
            <a:extLst>
              <a:ext uri="{FF2B5EF4-FFF2-40B4-BE49-F238E27FC236}">
                <a16:creationId xmlns:a16="http://schemas.microsoft.com/office/drawing/2014/main" id="{757F2EC9-8104-69B0-F3D2-6F635041EAE3}"/>
              </a:ext>
            </a:extLst>
          </p:cNvPr>
          <p:cNvSpPr txBox="1"/>
          <p:nvPr/>
        </p:nvSpPr>
        <p:spPr>
          <a:xfrm>
            <a:off x="4533611" y="681016"/>
            <a:ext cx="712054" cy="369332"/>
          </a:xfrm>
          <a:prstGeom prst="rect">
            <a:avLst/>
          </a:prstGeom>
          <a:noFill/>
        </p:spPr>
        <p:txBody>
          <a:bodyPr wrap="none" rtlCol="0">
            <a:spAutoFit/>
          </a:bodyPr>
          <a:lstStyle/>
          <a:p>
            <a:pPr algn="l"/>
            <a:r>
              <a:rPr lang="en-US" b="1" dirty="0">
                <a:latin typeface="Arial" panose="020B0604020202020204" pitchFamily="34" charset="0"/>
                <a:cs typeface="Arial" panose="020B0604020202020204" pitchFamily="34" charset="0"/>
              </a:rPr>
              <a:t>2018</a:t>
            </a:r>
          </a:p>
        </p:txBody>
      </p:sp>
    </p:spTree>
    <p:extLst>
      <p:ext uri="{BB962C8B-B14F-4D97-AF65-F5344CB8AC3E}">
        <p14:creationId xmlns:p14="http://schemas.microsoft.com/office/powerpoint/2010/main" val="3921370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NAS Report on EIC Requirements</a:t>
            </a:r>
          </a:p>
        </p:txBody>
      </p:sp>
      <p:pic>
        <p:nvPicPr>
          <p:cNvPr id="5" name="Picture 2">
            <a:extLst>
              <a:ext uri="{FF2B5EF4-FFF2-40B4-BE49-F238E27FC236}">
                <a16:creationId xmlns:a16="http://schemas.microsoft.com/office/drawing/2014/main" id="{A5A5752D-71FC-467D-AB4A-62F802BDE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5" y="958343"/>
            <a:ext cx="6898707" cy="47922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28B6DD30-EE52-4D4C-83E0-6666C29E0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050" y="2789555"/>
            <a:ext cx="1689100" cy="1871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E6F2AAB7-2EC2-41E9-B48D-C7C5D7A50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034" y="609456"/>
            <a:ext cx="2031937" cy="2461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177DE75E-715E-40CE-96B7-2189009B0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598" y="4626667"/>
            <a:ext cx="1222004" cy="1766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9F680037-1D1F-462E-8E49-403E50DE2FBC}"/>
              </a:ext>
            </a:extLst>
          </p:cNvPr>
          <p:cNvSpPr txBox="1"/>
          <p:nvPr/>
        </p:nvSpPr>
        <p:spPr>
          <a:xfrm>
            <a:off x="962025" y="5881885"/>
            <a:ext cx="5781675" cy="585133"/>
          </a:xfrm>
          <a:prstGeom prst="rect">
            <a:avLst/>
          </a:prstGeom>
          <a:solidFill>
            <a:srgbClr val="0432FF"/>
          </a:solidFill>
        </p:spPr>
        <p:txBody>
          <a:bodyPr wrap="square" rtlCol="0">
            <a:spAutoFit/>
          </a:bodyPr>
          <a:lstStyle/>
          <a:p>
            <a:pPr defTabSz="914186"/>
            <a:r>
              <a:rPr lang="en-US" sz="1600" b="1" dirty="0">
                <a:solidFill>
                  <a:schemeClr val="bg1"/>
                </a:solidFill>
                <a:latin typeface="Arial" panose="020B0604020202020204"/>
              </a:rPr>
              <a:t>The EIC requirements have remained consistent, see e.g., the 2012 white paper and 2015 NSAC Long Range Plan</a:t>
            </a:r>
          </a:p>
        </p:txBody>
      </p:sp>
      <p:cxnSp>
        <p:nvCxnSpPr>
          <p:cNvPr id="12" name="Straight Connector 11">
            <a:extLst>
              <a:ext uri="{FF2B5EF4-FFF2-40B4-BE49-F238E27FC236}">
                <a16:creationId xmlns:a16="http://schemas.microsoft.com/office/drawing/2014/main" id="{EA6C2498-A0D6-4DE0-A97B-130A8BEF681B}"/>
              </a:ext>
            </a:extLst>
          </p:cNvPr>
          <p:cNvCxnSpPr>
            <a:cxnSpLocks/>
          </p:cNvCxnSpPr>
          <p:nvPr/>
        </p:nvCxnSpPr>
        <p:spPr>
          <a:xfrm>
            <a:off x="4114800" y="2657475"/>
            <a:ext cx="26289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C09FC65-126D-4C44-8061-F3C2FEED476D}"/>
              </a:ext>
            </a:extLst>
          </p:cNvPr>
          <p:cNvCxnSpPr>
            <a:cxnSpLocks/>
          </p:cNvCxnSpPr>
          <p:nvPr/>
        </p:nvCxnSpPr>
        <p:spPr>
          <a:xfrm>
            <a:off x="942975" y="2905125"/>
            <a:ext cx="111442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C594B6E-E624-473E-91B5-E79996746DF2}"/>
              </a:ext>
            </a:extLst>
          </p:cNvPr>
          <p:cNvCxnSpPr>
            <a:cxnSpLocks/>
          </p:cNvCxnSpPr>
          <p:nvPr/>
        </p:nvCxnSpPr>
        <p:spPr>
          <a:xfrm>
            <a:off x="2266950" y="3362325"/>
            <a:ext cx="302895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EB14A4E-9361-4777-8E05-B81C37E2C900}"/>
              </a:ext>
            </a:extLst>
          </p:cNvPr>
          <p:cNvCxnSpPr>
            <a:cxnSpLocks/>
          </p:cNvCxnSpPr>
          <p:nvPr/>
        </p:nvCxnSpPr>
        <p:spPr>
          <a:xfrm>
            <a:off x="2476500" y="3590925"/>
            <a:ext cx="302895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3910777-5F6B-46BF-866F-F0FC2B2A9FC8}"/>
              </a:ext>
            </a:extLst>
          </p:cNvPr>
          <p:cNvCxnSpPr>
            <a:cxnSpLocks/>
          </p:cNvCxnSpPr>
          <p:nvPr/>
        </p:nvCxnSpPr>
        <p:spPr>
          <a:xfrm>
            <a:off x="962025" y="4772025"/>
            <a:ext cx="578167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103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EIC Science Landscape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5</a:t>
            </a:fld>
            <a:endParaRPr lang="en-US" dirty="0"/>
          </a:p>
        </p:txBody>
      </p:sp>
      <p:sp>
        <p:nvSpPr>
          <p:cNvPr id="16" name="TextBox 15">
            <a:extLst>
              <a:ext uri="{FF2B5EF4-FFF2-40B4-BE49-F238E27FC236}">
                <a16:creationId xmlns:a16="http://schemas.microsoft.com/office/drawing/2014/main" id="{CA08B6F8-2B41-2F8D-F63E-096E2A3E5168}"/>
              </a:ext>
            </a:extLst>
          </p:cNvPr>
          <p:cNvSpPr txBox="1"/>
          <p:nvPr/>
        </p:nvSpPr>
        <p:spPr>
          <a:xfrm>
            <a:off x="4208915" y="790550"/>
            <a:ext cx="4784974" cy="1535741"/>
          </a:xfrm>
          <a:prstGeom prst="rect">
            <a:avLst/>
          </a:prstGeom>
          <a:noFill/>
        </p:spPr>
        <p:txBody>
          <a:bodyPr wrap="square" rtlCol="0">
            <a:spAutoFit/>
          </a:bodyPr>
          <a:lstStyle/>
          <a:p>
            <a:pPr algn="ctr">
              <a:lnSpc>
                <a:spcPct val="120000"/>
              </a:lnSpc>
            </a:pPr>
            <a:r>
              <a:rPr lang="en-US" sz="2000" i="1" dirty="0">
                <a:latin typeface="+mj-lt"/>
              </a:rPr>
              <a:t>EIC: Understanding the Glue that Binds Us All - </a:t>
            </a:r>
            <a:r>
              <a:rPr lang="en-US" sz="2000" b="1" i="1" dirty="0">
                <a:solidFill>
                  <a:srgbClr val="0000FF"/>
                </a:solidFill>
                <a:latin typeface="+mj-lt"/>
              </a:rPr>
              <a:t>Without gluons, </a:t>
            </a:r>
            <a:r>
              <a:rPr lang="en-US" sz="2000" b="1" i="1" dirty="0">
                <a:solidFill>
                  <a:prstClr val="black"/>
                </a:solidFill>
                <a:latin typeface="+mj-lt"/>
              </a:rPr>
              <a:t>there would be no nucleons,  no atomic nuclei… </a:t>
            </a:r>
            <a:r>
              <a:rPr lang="en-US" sz="2000" b="1" i="1" dirty="0">
                <a:solidFill>
                  <a:srgbClr val="0000FF"/>
                </a:solidFill>
                <a:latin typeface="+mj-lt"/>
              </a:rPr>
              <a:t>no visible world! </a:t>
            </a:r>
            <a:endParaRPr lang="en-US" sz="1400" dirty="0">
              <a:solidFill>
                <a:prstClr val="black"/>
              </a:solidFill>
              <a:latin typeface="+mj-lt"/>
            </a:endParaRPr>
          </a:p>
        </p:txBody>
      </p:sp>
      <p:pic>
        <p:nvPicPr>
          <p:cNvPr id="17" name="Picture 16">
            <a:extLst>
              <a:ext uri="{FF2B5EF4-FFF2-40B4-BE49-F238E27FC236}">
                <a16:creationId xmlns:a16="http://schemas.microsoft.com/office/drawing/2014/main" id="{4ED00FCA-2831-AAF8-0CD3-48FAE6F2C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711" y="252898"/>
            <a:ext cx="3875204" cy="2922029"/>
          </a:xfrm>
          <a:prstGeom prst="rect">
            <a:avLst/>
          </a:prstGeom>
          <a:noFill/>
          <a:ln>
            <a:noFill/>
          </a:ln>
        </p:spPr>
      </p:pic>
      <p:pic>
        <p:nvPicPr>
          <p:cNvPr id="18" name="Picture 17">
            <a:extLst>
              <a:ext uri="{FF2B5EF4-FFF2-40B4-BE49-F238E27FC236}">
                <a16:creationId xmlns:a16="http://schemas.microsoft.com/office/drawing/2014/main" id="{CCD4B4CF-8A4F-D328-0191-8673B6E4E4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39770"/>
            <a:ext cx="9104647" cy="3241200"/>
          </a:xfrm>
          <a:prstGeom prst="rect">
            <a:avLst/>
          </a:prstGeom>
          <a:noFill/>
          <a:ln>
            <a:noFill/>
          </a:ln>
        </p:spPr>
      </p:pic>
      <p:sp>
        <p:nvSpPr>
          <p:cNvPr id="3" name="Oval 2">
            <a:extLst>
              <a:ext uri="{FF2B5EF4-FFF2-40B4-BE49-F238E27FC236}">
                <a16:creationId xmlns:a16="http://schemas.microsoft.com/office/drawing/2014/main" id="{A3A0C7A7-1686-E7BB-704A-74D6AA828002}"/>
              </a:ext>
            </a:extLst>
          </p:cNvPr>
          <p:cNvSpPr/>
          <p:nvPr/>
        </p:nvSpPr>
        <p:spPr>
          <a:xfrm>
            <a:off x="914401" y="9526"/>
            <a:ext cx="609600" cy="12299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2DEE61-BDEB-4B84-F9EA-DEC787625A83}"/>
              </a:ext>
            </a:extLst>
          </p:cNvPr>
          <p:cNvSpPr txBox="1"/>
          <p:nvPr/>
        </p:nvSpPr>
        <p:spPr>
          <a:xfrm>
            <a:off x="5345729" y="2551479"/>
            <a:ext cx="3464560" cy="646331"/>
          </a:xfrm>
          <a:prstGeom prst="rect">
            <a:avLst/>
          </a:prstGeom>
          <a:noFill/>
        </p:spPr>
        <p:txBody>
          <a:bodyPr wrap="square" rtlCol="0">
            <a:spAutoFit/>
          </a:bodyPr>
          <a:lstStyle/>
          <a:p>
            <a:pPr algn="l"/>
            <a:r>
              <a:rPr lang="en-US" sz="1200" i="1" dirty="0">
                <a:latin typeface="Arial" panose="020B0604020202020204" pitchFamily="34" charset="0"/>
                <a:cs typeface="Arial" panose="020B0604020202020204" pitchFamily="34" charset="0"/>
              </a:rPr>
              <a:t>A huge leap in accessible kinematics landscape (into the land of gluons and the quark sea) for polarized e-N and unpolarized e-A reactions!</a:t>
            </a:r>
          </a:p>
        </p:txBody>
      </p:sp>
    </p:spTree>
    <p:extLst>
      <p:ext uri="{BB962C8B-B14F-4D97-AF65-F5344CB8AC3E}">
        <p14:creationId xmlns:p14="http://schemas.microsoft.com/office/powerpoint/2010/main" val="1098554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6</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91440" y="2283"/>
            <a:ext cx="9235440" cy="730510"/>
          </a:xfrm>
        </p:spPr>
        <p:txBody>
          <a:bodyPr>
            <a:normAutofit fontScale="90000"/>
          </a:bodyPr>
          <a:lstStyle/>
          <a:p>
            <a:r>
              <a:rPr lang="en-US" dirty="0">
                <a:latin typeface="+mj-lt"/>
              </a:rPr>
              <a:t>EIC: 21</a:t>
            </a:r>
            <a:r>
              <a:rPr lang="en-US" baseline="30000" dirty="0">
                <a:latin typeface="+mj-lt"/>
              </a:rPr>
              <a:t>st</a:t>
            </a:r>
            <a:r>
              <a:rPr lang="en-US" dirty="0">
                <a:latin typeface="+mj-lt"/>
              </a:rPr>
              <a:t> Century Laboratory of Emergent Dynamics in QCD</a:t>
            </a:r>
          </a:p>
        </p:txBody>
      </p:sp>
      <p:sp>
        <p:nvSpPr>
          <p:cNvPr id="50" name="Content Placeholder 8">
            <a:extLst>
              <a:ext uri="{FF2B5EF4-FFF2-40B4-BE49-F238E27FC236}">
                <a16:creationId xmlns:a16="http://schemas.microsoft.com/office/drawing/2014/main" id="{C7D6EFDF-E681-494E-9E3A-7DE9B96B9063}"/>
              </a:ext>
            </a:extLst>
          </p:cNvPr>
          <p:cNvSpPr txBox="1">
            <a:spLocks/>
          </p:cNvSpPr>
          <p:nvPr/>
        </p:nvSpPr>
        <p:spPr>
          <a:xfrm>
            <a:off x="189376" y="5383692"/>
            <a:ext cx="8527904" cy="1071792"/>
          </a:xfrm>
          <a:prstGeom prst="rect">
            <a:avLst/>
          </a:prstGeom>
          <a:solidFill>
            <a:srgbClr val="0000FF"/>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solidFill>
                  <a:schemeClr val="bg1"/>
                </a:solidFill>
              </a:rPr>
              <a:t>The goal is to provide us with an understanding of the internal structure of the proton and more complex atomic nuclei that is comparable to our knowledge of the electronic structure of atoms, which lies at the heart of modern technologies</a:t>
            </a:r>
          </a:p>
        </p:txBody>
      </p:sp>
      <p:pic>
        <p:nvPicPr>
          <p:cNvPr id="9" name="Picture 8" descr="Screen Shot 2017-06-05 at 10.17.08 AM.png">
            <a:extLst>
              <a:ext uri="{FF2B5EF4-FFF2-40B4-BE49-F238E27FC236}">
                <a16:creationId xmlns:a16="http://schemas.microsoft.com/office/drawing/2014/main" id="{590F6735-2DBA-4B9C-90B0-560BFB533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948" y="948783"/>
            <a:ext cx="2286000" cy="2395728"/>
          </a:xfrm>
          <a:prstGeom prst="rect">
            <a:avLst/>
          </a:prstGeom>
          <a:ln>
            <a:solidFill>
              <a:schemeClr val="tx1"/>
            </a:solidFill>
          </a:ln>
        </p:spPr>
      </p:pic>
      <p:pic>
        <p:nvPicPr>
          <p:cNvPr id="10" name="Picture 8" descr="ActionAPE5LQanimXs30small">
            <a:extLst>
              <a:ext uri="{FF2B5EF4-FFF2-40B4-BE49-F238E27FC236}">
                <a16:creationId xmlns:a16="http://schemas.microsoft.com/office/drawing/2014/main" id="{E9192076-B943-4884-9F91-557AEF9559F0}"/>
              </a:ext>
            </a:extLst>
          </p:cNvPr>
          <p:cNvPicPr>
            <a:picLocks noChangeAspect="1" noChangeArrowheads="1" noCrop="1"/>
          </p:cNvPicPr>
          <p:nvPr/>
        </p:nvPicPr>
        <p:blipFill>
          <a:blip r:embed="rId3" cstate="print"/>
          <a:srcRect/>
          <a:stretch>
            <a:fillRect/>
          </a:stretch>
        </p:blipFill>
        <p:spPr bwMode="auto">
          <a:xfrm>
            <a:off x="6661668" y="3614085"/>
            <a:ext cx="2194560" cy="1645920"/>
          </a:xfrm>
          <a:prstGeom prst="rect">
            <a:avLst/>
          </a:prstGeom>
          <a:noFill/>
          <a:ln w="9525">
            <a:noFill/>
            <a:miter lim="800000"/>
            <a:headEnd/>
            <a:tailEnd/>
          </a:ln>
        </p:spPr>
      </p:pic>
      <p:sp>
        <p:nvSpPr>
          <p:cNvPr id="12" name="Content Placeholder 11">
            <a:extLst>
              <a:ext uri="{FF2B5EF4-FFF2-40B4-BE49-F238E27FC236}">
                <a16:creationId xmlns:a16="http://schemas.microsoft.com/office/drawing/2014/main" id="{204A920F-04CE-4DD1-B51B-E8A7D1114F63}"/>
              </a:ext>
            </a:extLst>
          </p:cNvPr>
          <p:cNvSpPr txBox="1">
            <a:spLocks/>
          </p:cNvSpPr>
          <p:nvPr/>
        </p:nvSpPr>
        <p:spPr>
          <a:xfrm>
            <a:off x="189377" y="869876"/>
            <a:ext cx="6249523" cy="52129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solidFill>
                  <a:prstClr val="black"/>
                </a:solidFill>
                <a:latin typeface="+mj-lt"/>
              </a:rPr>
              <a:t>Massless gluons &amp; almost massless quarks, </a:t>
            </a:r>
            <a:r>
              <a:rPr lang="en-US" sz="1800" i="1" u="sng" dirty="0">
                <a:solidFill>
                  <a:srgbClr val="E248F7"/>
                </a:solidFill>
                <a:latin typeface="+mj-lt"/>
              </a:rPr>
              <a:t>through their interactions</a:t>
            </a:r>
            <a:r>
              <a:rPr lang="en-US" sz="1800" i="1" dirty="0">
                <a:solidFill>
                  <a:srgbClr val="E248F7"/>
                </a:solidFill>
                <a:latin typeface="+mj-lt"/>
              </a:rPr>
              <a:t>, </a:t>
            </a:r>
            <a:r>
              <a:rPr lang="en-US" sz="1800" dirty="0">
                <a:solidFill>
                  <a:prstClr val="black"/>
                </a:solidFill>
                <a:latin typeface="+mj-lt"/>
              </a:rPr>
              <a:t>generate most of the mass of the nucleons </a:t>
            </a:r>
          </a:p>
          <a:p>
            <a:pPr>
              <a:lnSpc>
                <a:spcPct val="120000"/>
              </a:lnSpc>
            </a:pPr>
            <a:r>
              <a:rPr lang="en-US" sz="1800" dirty="0">
                <a:solidFill>
                  <a:prstClr val="black"/>
                </a:solidFill>
                <a:latin typeface="+mj-lt"/>
              </a:rPr>
              <a:t>Gluons carry ~50% of the proton’s momentum, a significant fraction of the nucleon’s spin, and are essential for the dynamics of confinement</a:t>
            </a:r>
          </a:p>
          <a:p>
            <a:pPr>
              <a:lnSpc>
                <a:spcPct val="120000"/>
              </a:lnSpc>
            </a:pPr>
            <a:r>
              <a:rPr lang="en-US" sz="1800" dirty="0">
                <a:solidFill>
                  <a:prstClr val="black"/>
                </a:solidFill>
                <a:latin typeface="+mj-lt"/>
              </a:rPr>
              <a:t>Properties of hadrons – composite systems of quarks and gluons – are </a:t>
            </a:r>
            <a:r>
              <a:rPr lang="en-US" sz="1800" dirty="0">
                <a:solidFill>
                  <a:srgbClr val="0000FF"/>
                </a:solidFill>
                <a:latin typeface="+mj-lt"/>
              </a:rPr>
              <a:t>emergent phenomena</a:t>
            </a:r>
            <a:r>
              <a:rPr lang="en-US" sz="1800" dirty="0">
                <a:solidFill>
                  <a:prstClr val="black"/>
                </a:solidFill>
                <a:latin typeface="+mj-lt"/>
              </a:rPr>
              <a:t> and inextricably tied to the properties of </a:t>
            </a:r>
            <a:r>
              <a:rPr lang="en-US" sz="1800" u="sng" dirty="0">
                <a:solidFill>
                  <a:srgbClr val="FF40FF"/>
                </a:solidFill>
                <a:latin typeface="+mj-lt"/>
              </a:rPr>
              <a:t>the QCD vacuum</a:t>
            </a:r>
            <a:r>
              <a:rPr lang="en-US" sz="1800" dirty="0">
                <a:solidFill>
                  <a:prstClr val="black"/>
                </a:solidFill>
                <a:latin typeface="+mj-lt"/>
              </a:rPr>
              <a:t>. Striking examples besides confinement are spontaneous symmetry breaking and anomalies</a:t>
            </a:r>
            <a:endParaRPr lang="en-US" sz="1800" dirty="0">
              <a:solidFill>
                <a:srgbClr val="0000FF"/>
              </a:solidFill>
              <a:latin typeface="+mj-lt"/>
            </a:endParaRPr>
          </a:p>
          <a:p>
            <a:pPr>
              <a:lnSpc>
                <a:spcPct val="120000"/>
              </a:lnSpc>
            </a:pPr>
            <a:r>
              <a:rPr lang="en-US" sz="1800" dirty="0">
                <a:solidFill>
                  <a:prstClr val="black"/>
                </a:solidFill>
                <a:latin typeface="+mj-lt"/>
              </a:rPr>
              <a:t>The nucleon-nucleon forces </a:t>
            </a:r>
            <a:r>
              <a:rPr lang="en-US" sz="1800" dirty="0">
                <a:solidFill>
                  <a:srgbClr val="0000FF"/>
                </a:solidFill>
                <a:latin typeface="+mj-lt"/>
              </a:rPr>
              <a:t>emerge</a:t>
            </a:r>
            <a:r>
              <a:rPr lang="en-US" sz="1800" dirty="0">
                <a:solidFill>
                  <a:prstClr val="black"/>
                </a:solidFill>
                <a:latin typeface="+mj-lt"/>
              </a:rPr>
              <a:t> from quark-gluon interactions: how this happens remains a mystery</a:t>
            </a:r>
            <a:endParaRPr lang="en-US" sz="1800" b="1" dirty="0">
              <a:solidFill>
                <a:srgbClr val="0000FF"/>
              </a:solidFill>
              <a:latin typeface="+mj-lt"/>
            </a:endParaRPr>
          </a:p>
        </p:txBody>
      </p:sp>
    </p:spTree>
    <p:extLst>
      <p:ext uri="{BB962C8B-B14F-4D97-AF65-F5344CB8AC3E}">
        <p14:creationId xmlns:p14="http://schemas.microsoft.com/office/powerpoint/2010/main" val="71932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7B6A46-A781-9FBE-5951-B09BFD91D186}"/>
              </a:ext>
            </a:extLst>
          </p:cNvPr>
          <p:cNvGrpSpPr/>
          <p:nvPr/>
        </p:nvGrpSpPr>
        <p:grpSpPr>
          <a:xfrm>
            <a:off x="84341" y="2073595"/>
            <a:ext cx="3014695" cy="1951011"/>
            <a:chOff x="-17259" y="2053275"/>
            <a:chExt cx="3014695" cy="1951011"/>
          </a:xfrm>
        </p:grpSpPr>
        <p:pic>
          <p:nvPicPr>
            <p:cNvPr id="22" name="Picture 21">
              <a:extLst>
                <a:ext uri="{FF2B5EF4-FFF2-40B4-BE49-F238E27FC236}">
                  <a16:creationId xmlns:a16="http://schemas.microsoft.com/office/drawing/2014/main" id="{9A190446-4D6D-5506-E09D-57D21697D98A}"/>
                </a:ext>
              </a:extLst>
            </p:cNvPr>
            <p:cNvPicPr>
              <a:picLocks noChangeAspect="1"/>
            </p:cNvPicPr>
            <p:nvPr/>
          </p:nvPicPr>
          <p:blipFill>
            <a:blip r:embed="rId2"/>
            <a:stretch>
              <a:fillRect/>
            </a:stretch>
          </p:blipFill>
          <p:spPr>
            <a:xfrm>
              <a:off x="256551" y="2092148"/>
              <a:ext cx="2740885" cy="1912138"/>
            </a:xfrm>
            <a:prstGeom prst="rect">
              <a:avLst/>
            </a:prstGeom>
          </p:spPr>
        </p:pic>
        <p:sp>
          <p:nvSpPr>
            <p:cNvPr id="8" name="TextBox 7">
              <a:extLst>
                <a:ext uri="{FF2B5EF4-FFF2-40B4-BE49-F238E27FC236}">
                  <a16:creationId xmlns:a16="http://schemas.microsoft.com/office/drawing/2014/main" id="{3F56D950-422E-5DEE-13C7-F322E55A6706}"/>
                </a:ext>
              </a:extLst>
            </p:cNvPr>
            <p:cNvSpPr txBox="1"/>
            <p:nvPr/>
          </p:nvSpPr>
          <p:spPr>
            <a:xfrm rot="16200000">
              <a:off x="-801929" y="2837945"/>
              <a:ext cx="1830950" cy="261610"/>
            </a:xfrm>
            <a:prstGeom prst="rect">
              <a:avLst/>
            </a:prstGeom>
            <a:noFill/>
          </p:spPr>
          <p:txBody>
            <a:bodyPr wrap="none" rtlCol="0">
              <a:spAutoFit/>
            </a:bodyPr>
            <a:lstStyle/>
            <a:p>
              <a:pPr algn="l"/>
              <a:r>
                <a:rPr lang="en-US" sz="1100" dirty="0">
                  <a:latin typeface="Arial" panose="020B0604020202020204" pitchFamily="34" charset="0"/>
                  <a:cs typeface="Arial" panose="020B0604020202020204" pitchFamily="34" charset="0"/>
                </a:rPr>
                <a:t>Pion PDF uncertainty ratio</a:t>
              </a:r>
            </a:p>
          </p:txBody>
        </p:sp>
      </p:grpSp>
      <p:pic>
        <p:nvPicPr>
          <p:cNvPr id="16" name="Picture 15">
            <a:extLst>
              <a:ext uri="{FF2B5EF4-FFF2-40B4-BE49-F238E27FC236}">
                <a16:creationId xmlns:a16="http://schemas.microsoft.com/office/drawing/2014/main" id="{26CC8FFF-2294-426C-8A7E-2D30F43F607F}"/>
              </a:ext>
            </a:extLst>
          </p:cNvPr>
          <p:cNvPicPr>
            <a:picLocks/>
          </p:cNvPicPr>
          <p:nvPr/>
        </p:nvPicPr>
        <p:blipFill rotWithShape="1">
          <a:blip r:embed="rId3"/>
          <a:srcRect t="23751"/>
          <a:stretch/>
        </p:blipFill>
        <p:spPr bwMode="auto">
          <a:xfrm>
            <a:off x="-2894" y="4156735"/>
            <a:ext cx="4120588" cy="2067437"/>
          </a:xfrm>
          <a:prstGeom prst="rect">
            <a:avLst/>
          </a:prstGeom>
          <a:ln>
            <a:noFill/>
          </a:ln>
          <a:extLst>
            <a:ext uri="{53640926-AAD7-44D8-BBD7-CCE9431645EC}">
              <a14:shadowObscured xmlns:a14="http://schemas.microsoft.com/office/drawing/2010/main"/>
            </a:ext>
          </a:extLst>
        </p:spPr>
      </p:pic>
      <p:pic>
        <p:nvPicPr>
          <p:cNvPr id="15" name="Picture 14" descr="Chart&#10;&#10;Description automatically generated">
            <a:extLst>
              <a:ext uri="{FF2B5EF4-FFF2-40B4-BE49-F238E27FC236}">
                <a16:creationId xmlns:a16="http://schemas.microsoft.com/office/drawing/2014/main" id="{7E90D7AB-22AB-93F1-BC61-48F812B9981A}"/>
              </a:ext>
            </a:extLst>
          </p:cNvPr>
          <p:cNvPicPr>
            <a:picLocks/>
          </p:cNvPicPr>
          <p:nvPr/>
        </p:nvPicPr>
        <p:blipFill>
          <a:blip r:embed="rId4"/>
          <a:stretch>
            <a:fillRect/>
          </a:stretch>
        </p:blipFill>
        <p:spPr>
          <a:xfrm>
            <a:off x="6502314" y="1189835"/>
            <a:ext cx="2551176" cy="1645920"/>
          </a:xfrm>
          <a:prstGeom prst="rect">
            <a:avLst/>
          </a:prstGeom>
        </p:spPr>
      </p:pic>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The EIC Will Deliver </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7</a:t>
            </a:fld>
            <a:endParaRPr lang="en-US" dirty="0"/>
          </a:p>
        </p:txBody>
      </p:sp>
      <p:sp>
        <p:nvSpPr>
          <p:cNvPr id="5" name="TextBox 4">
            <a:extLst>
              <a:ext uri="{FF2B5EF4-FFF2-40B4-BE49-F238E27FC236}">
                <a16:creationId xmlns:a16="http://schemas.microsoft.com/office/drawing/2014/main" id="{06695361-8AEE-EAC7-DE8B-D9C08790C341}"/>
              </a:ext>
            </a:extLst>
          </p:cNvPr>
          <p:cNvSpPr txBox="1"/>
          <p:nvPr/>
        </p:nvSpPr>
        <p:spPr>
          <a:xfrm>
            <a:off x="1413634" y="4076114"/>
            <a:ext cx="1826141" cy="646331"/>
          </a:xfrm>
          <a:prstGeom prst="rect">
            <a:avLst/>
          </a:prstGeom>
          <a:noFill/>
        </p:spPr>
        <p:txBody>
          <a:bodyPr wrap="non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p>
        </p:txBody>
      </p:sp>
      <p:pic>
        <p:nvPicPr>
          <p:cNvPr id="9" name="Picture 8">
            <a:extLst>
              <a:ext uri="{FF2B5EF4-FFF2-40B4-BE49-F238E27FC236}">
                <a16:creationId xmlns:a16="http://schemas.microsoft.com/office/drawing/2014/main" id="{0D8267B0-6327-05BB-E226-8E280FA55CBB}"/>
              </a:ext>
            </a:extLst>
          </p:cNvPr>
          <p:cNvPicPr>
            <a:picLocks noChangeAspect="1"/>
          </p:cNvPicPr>
          <p:nvPr/>
        </p:nvPicPr>
        <p:blipFill>
          <a:blip r:embed="rId5"/>
          <a:stretch>
            <a:fillRect/>
          </a:stretch>
        </p:blipFill>
        <p:spPr>
          <a:xfrm>
            <a:off x="4117694" y="5035051"/>
            <a:ext cx="2509391" cy="1657495"/>
          </a:xfrm>
          <a:prstGeom prst="rect">
            <a:avLst/>
          </a:prstGeom>
        </p:spPr>
      </p:pic>
      <p:pic>
        <p:nvPicPr>
          <p:cNvPr id="11" name="Picture 10">
            <a:extLst>
              <a:ext uri="{FF2B5EF4-FFF2-40B4-BE49-F238E27FC236}">
                <a16:creationId xmlns:a16="http://schemas.microsoft.com/office/drawing/2014/main" id="{B5696B85-0B02-7FC6-C85E-1D4AA34AED59}"/>
              </a:ext>
            </a:extLst>
          </p:cNvPr>
          <p:cNvPicPr>
            <a:picLocks noChangeAspect="1"/>
          </p:cNvPicPr>
          <p:nvPr/>
        </p:nvPicPr>
        <p:blipFill>
          <a:blip r:embed="rId6"/>
          <a:stretch>
            <a:fillRect/>
          </a:stretch>
        </p:blipFill>
        <p:spPr>
          <a:xfrm>
            <a:off x="4300766" y="3069156"/>
            <a:ext cx="2157521" cy="1821855"/>
          </a:xfrm>
          <a:prstGeom prst="rect">
            <a:avLst/>
          </a:prstGeom>
        </p:spPr>
      </p:pic>
      <p:pic>
        <p:nvPicPr>
          <p:cNvPr id="13" name="Picture 12">
            <a:extLst>
              <a:ext uri="{FF2B5EF4-FFF2-40B4-BE49-F238E27FC236}">
                <a16:creationId xmlns:a16="http://schemas.microsoft.com/office/drawing/2014/main" id="{07858B1A-91B7-1964-F29D-123D1567E99B}"/>
              </a:ext>
            </a:extLst>
          </p:cNvPr>
          <p:cNvPicPr>
            <a:picLocks noChangeAspect="1"/>
          </p:cNvPicPr>
          <p:nvPr/>
        </p:nvPicPr>
        <p:blipFill>
          <a:blip r:embed="rId7"/>
          <a:stretch>
            <a:fillRect/>
          </a:stretch>
        </p:blipFill>
        <p:spPr>
          <a:xfrm>
            <a:off x="6619026" y="3250893"/>
            <a:ext cx="2479297" cy="3145999"/>
          </a:xfrm>
          <a:prstGeom prst="rect">
            <a:avLst/>
          </a:prstGeom>
        </p:spPr>
      </p:pic>
      <p:sp>
        <p:nvSpPr>
          <p:cNvPr id="7" name="TextBox 6">
            <a:extLst>
              <a:ext uri="{FF2B5EF4-FFF2-40B4-BE49-F238E27FC236}">
                <a16:creationId xmlns:a16="http://schemas.microsoft.com/office/drawing/2014/main" id="{B2BA04F9-38C7-9F2D-F923-9D3250D6B964}"/>
              </a:ext>
            </a:extLst>
          </p:cNvPr>
          <p:cNvSpPr txBox="1"/>
          <p:nvPr/>
        </p:nvSpPr>
        <p:spPr>
          <a:xfrm>
            <a:off x="5660514" y="4076113"/>
            <a:ext cx="1467068" cy="646331"/>
          </a:xfrm>
          <a:prstGeom prst="rect">
            <a:avLst/>
          </a:prstGeom>
          <a:noFill/>
        </p:spPr>
        <p:txBody>
          <a:bodyPr wrap="squar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Nuclei</a:t>
            </a:r>
          </a:p>
        </p:txBody>
      </p:sp>
      <p:pic>
        <p:nvPicPr>
          <p:cNvPr id="20" name="Picture 19" descr="Chart, box and whisker chart&#10;&#10;Description automatically generated">
            <a:extLst>
              <a:ext uri="{FF2B5EF4-FFF2-40B4-BE49-F238E27FC236}">
                <a16:creationId xmlns:a16="http://schemas.microsoft.com/office/drawing/2014/main" id="{63B8E4B9-AA40-0C17-0312-2679938E758A}"/>
              </a:ext>
            </a:extLst>
          </p:cNvPr>
          <p:cNvPicPr>
            <a:picLocks noChangeAspect="1"/>
          </p:cNvPicPr>
          <p:nvPr/>
        </p:nvPicPr>
        <p:blipFill rotWithShape="1">
          <a:blip r:embed="rId8"/>
          <a:srcRect t="8716"/>
          <a:stretch/>
        </p:blipFill>
        <p:spPr>
          <a:xfrm>
            <a:off x="774657" y="20320"/>
            <a:ext cx="3553057" cy="2161522"/>
          </a:xfrm>
          <a:prstGeom prst="rect">
            <a:avLst/>
          </a:prstGeom>
        </p:spPr>
      </p:pic>
      <p:sp>
        <p:nvSpPr>
          <p:cNvPr id="3" name="TextBox 2">
            <a:extLst>
              <a:ext uri="{FF2B5EF4-FFF2-40B4-BE49-F238E27FC236}">
                <a16:creationId xmlns:a16="http://schemas.microsoft.com/office/drawing/2014/main" id="{1A7DB5F7-FA4E-087C-DC49-7303D69CCE4F}"/>
              </a:ext>
            </a:extLst>
          </p:cNvPr>
          <p:cNvSpPr txBox="1"/>
          <p:nvPr/>
        </p:nvSpPr>
        <p:spPr>
          <a:xfrm>
            <a:off x="1413634" y="1353234"/>
            <a:ext cx="1287532" cy="646331"/>
          </a:xfrm>
          <a:prstGeom prst="rect">
            <a:avLst/>
          </a:prstGeom>
          <a:noFill/>
        </p:spPr>
        <p:txBody>
          <a:bodyPr wrap="non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Mass</a:t>
            </a:r>
          </a:p>
        </p:txBody>
      </p:sp>
      <p:pic>
        <p:nvPicPr>
          <p:cNvPr id="14" name="Picture 13">
            <a:extLst>
              <a:ext uri="{FF2B5EF4-FFF2-40B4-BE49-F238E27FC236}">
                <a16:creationId xmlns:a16="http://schemas.microsoft.com/office/drawing/2014/main" id="{75ACAA71-BE9F-1E29-8B33-B9C1381AC9B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82649" y="1103409"/>
            <a:ext cx="2463093" cy="1845004"/>
          </a:xfrm>
          <a:prstGeom prst="rect">
            <a:avLst/>
          </a:prstGeom>
          <a:noFill/>
          <a:ln>
            <a:noFill/>
          </a:ln>
        </p:spPr>
      </p:pic>
      <p:sp>
        <p:nvSpPr>
          <p:cNvPr id="6" name="TextBox 5">
            <a:extLst>
              <a:ext uri="{FF2B5EF4-FFF2-40B4-BE49-F238E27FC236}">
                <a16:creationId xmlns:a16="http://schemas.microsoft.com/office/drawing/2014/main" id="{FF5871E3-8C1A-4BF6-3AAC-2CFE802E16B5}"/>
              </a:ext>
            </a:extLst>
          </p:cNvPr>
          <p:cNvSpPr txBox="1"/>
          <p:nvPr/>
        </p:nvSpPr>
        <p:spPr>
          <a:xfrm>
            <a:off x="5660514" y="1355188"/>
            <a:ext cx="1107996" cy="646331"/>
          </a:xfrm>
          <a:prstGeom prst="rect">
            <a:avLst/>
          </a:prstGeom>
          <a:noFill/>
        </p:spPr>
        <p:txBody>
          <a:bodyPr wrap="non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Spin</a:t>
            </a:r>
          </a:p>
        </p:txBody>
      </p:sp>
      <p:sp>
        <p:nvSpPr>
          <p:cNvPr id="23" name="TextBox 22">
            <a:extLst>
              <a:ext uri="{FF2B5EF4-FFF2-40B4-BE49-F238E27FC236}">
                <a16:creationId xmlns:a16="http://schemas.microsoft.com/office/drawing/2014/main" id="{62A57D57-7C37-E681-19B7-A4339BE57FDD}"/>
              </a:ext>
            </a:extLst>
          </p:cNvPr>
          <p:cNvSpPr txBox="1"/>
          <p:nvPr/>
        </p:nvSpPr>
        <p:spPr>
          <a:xfrm>
            <a:off x="4117694" y="539785"/>
            <a:ext cx="5026306" cy="553998"/>
          </a:xfrm>
          <a:prstGeom prst="rect">
            <a:avLst/>
          </a:prstGeom>
          <a:noFill/>
        </p:spPr>
        <p:txBody>
          <a:bodyPr wrap="square" rtlCol="0">
            <a:spAutoFit/>
          </a:bodyPr>
          <a:lstStyle/>
          <a:p>
            <a:pPr algn="l"/>
            <a:r>
              <a:rPr lang="en-US" i="1" dirty="0">
                <a:latin typeface="Arial" panose="020B0604020202020204" pitchFamily="34" charset="0"/>
                <a:cs typeface="Arial" panose="020B0604020202020204" pitchFamily="34" charset="0"/>
              </a:rPr>
              <a:t>Some highlight plots from new EIC White Paper </a:t>
            </a:r>
            <a:r>
              <a:rPr lang="en-US" sz="1200" i="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full draft will be released for EICUG feedback in November)</a:t>
            </a:r>
          </a:p>
        </p:txBody>
      </p:sp>
    </p:spTree>
    <p:extLst>
      <p:ext uri="{BB962C8B-B14F-4D97-AF65-F5344CB8AC3E}">
        <p14:creationId xmlns:p14="http://schemas.microsoft.com/office/powerpoint/2010/main" val="913681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EIC Scope</a:t>
            </a:r>
          </a:p>
        </p:txBody>
      </p:sp>
      <p:pic>
        <p:nvPicPr>
          <p:cNvPr id="6" name="Picture 5" descr="Diagram&#10;&#10;Description automatically generated">
            <a:extLst>
              <a:ext uri="{FF2B5EF4-FFF2-40B4-BE49-F238E27FC236}">
                <a16:creationId xmlns:a16="http://schemas.microsoft.com/office/drawing/2014/main" id="{0809BD1E-2A87-4899-871D-FD8B59AD2D46}"/>
              </a:ext>
            </a:extLst>
          </p:cNvPr>
          <p:cNvPicPr>
            <a:picLocks noChangeAspect="1"/>
          </p:cNvPicPr>
          <p:nvPr/>
        </p:nvPicPr>
        <p:blipFill>
          <a:blip r:embed="rId2"/>
          <a:stretch>
            <a:fillRect/>
          </a:stretch>
        </p:blipFill>
        <p:spPr>
          <a:xfrm>
            <a:off x="134227" y="946010"/>
            <a:ext cx="3430905" cy="4431030"/>
          </a:xfrm>
          <a:prstGeom prst="rect">
            <a:avLst/>
          </a:prstGeom>
        </p:spPr>
      </p:pic>
      <p:sp>
        <p:nvSpPr>
          <p:cNvPr id="8" name="TextBox 7">
            <a:extLst>
              <a:ext uri="{FF2B5EF4-FFF2-40B4-BE49-F238E27FC236}">
                <a16:creationId xmlns:a16="http://schemas.microsoft.com/office/drawing/2014/main" id="{F44E7475-B56A-49A8-8306-63A0E190D93C}"/>
              </a:ext>
            </a:extLst>
          </p:cNvPr>
          <p:cNvSpPr txBox="1"/>
          <p:nvPr/>
        </p:nvSpPr>
        <p:spPr>
          <a:xfrm>
            <a:off x="6439690" y="5982476"/>
            <a:ext cx="155363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 5 GeV to 18 GeV</a:t>
            </a:r>
          </a:p>
        </p:txBody>
      </p:sp>
      <p:sp>
        <p:nvSpPr>
          <p:cNvPr id="9" name="TextBox 8">
            <a:extLst>
              <a:ext uri="{FF2B5EF4-FFF2-40B4-BE49-F238E27FC236}">
                <a16:creationId xmlns:a16="http://schemas.microsoft.com/office/drawing/2014/main" id="{204AF14E-A7D8-4FE0-9D9A-7FE92F3EDE04}"/>
              </a:ext>
            </a:extLst>
          </p:cNvPr>
          <p:cNvSpPr txBox="1"/>
          <p:nvPr/>
        </p:nvSpPr>
        <p:spPr>
          <a:xfrm>
            <a:off x="997737" y="5977672"/>
            <a:ext cx="206050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 41 GeV, 100 to 275 GeV</a:t>
            </a:r>
          </a:p>
        </p:txBody>
      </p:sp>
      <p:grpSp>
        <p:nvGrpSpPr>
          <p:cNvPr id="10" name="Group 9">
            <a:extLst>
              <a:ext uri="{FF2B5EF4-FFF2-40B4-BE49-F238E27FC236}">
                <a16:creationId xmlns:a16="http://schemas.microsoft.com/office/drawing/2014/main" id="{763F6CC7-20BD-4AC4-A312-205C12BEB1BC}"/>
              </a:ext>
            </a:extLst>
          </p:cNvPr>
          <p:cNvGrpSpPr/>
          <p:nvPr/>
        </p:nvGrpSpPr>
        <p:grpSpPr>
          <a:xfrm>
            <a:off x="3165580" y="5708128"/>
            <a:ext cx="3041295" cy="426426"/>
            <a:chOff x="3028950" y="5592518"/>
            <a:chExt cx="3041295" cy="426426"/>
          </a:xfrm>
        </p:grpSpPr>
        <p:cxnSp>
          <p:nvCxnSpPr>
            <p:cNvPr id="11" name="Straight Arrow Connector 10">
              <a:extLst>
                <a:ext uri="{FF2B5EF4-FFF2-40B4-BE49-F238E27FC236}">
                  <a16:creationId xmlns:a16="http://schemas.microsoft.com/office/drawing/2014/main" id="{6AC3102C-2982-4573-86AD-4900F3CE7DD3}"/>
                </a:ext>
              </a:extLst>
            </p:cNvPr>
            <p:cNvCxnSpPr/>
            <p:nvPr/>
          </p:nvCxnSpPr>
          <p:spPr>
            <a:xfrm>
              <a:off x="3028950" y="6000108"/>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C70734-B947-4A8E-A810-CE332EFB961C}"/>
                </a:ext>
              </a:extLst>
            </p:cNvPr>
            <p:cNvCxnSpPr>
              <a:cxnSpLocks/>
            </p:cNvCxnSpPr>
            <p:nvPr/>
          </p:nvCxnSpPr>
          <p:spPr>
            <a:xfrm flipH="1">
              <a:off x="4722618" y="6005497"/>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A2C0A-92E2-4B33-BCCC-CA048062EC3D}"/>
                </a:ext>
              </a:extLst>
            </p:cNvPr>
            <p:cNvSpPr txBox="1"/>
            <p:nvPr/>
          </p:nvSpPr>
          <p:spPr>
            <a:xfrm>
              <a:off x="3066684" y="5592518"/>
              <a:ext cx="115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 beam</a:t>
              </a:r>
            </a:p>
          </p:txBody>
        </p:sp>
        <p:sp>
          <p:nvSpPr>
            <p:cNvPr id="14" name="TextBox 13">
              <a:extLst>
                <a:ext uri="{FF2B5EF4-FFF2-40B4-BE49-F238E27FC236}">
                  <a16:creationId xmlns:a16="http://schemas.microsoft.com/office/drawing/2014/main" id="{10BF7B87-2F3C-47A0-9655-1C40EA5E407E}"/>
                </a:ext>
              </a:extLst>
            </p:cNvPr>
            <p:cNvSpPr txBox="1"/>
            <p:nvPr/>
          </p:nvSpPr>
          <p:spPr>
            <a:xfrm>
              <a:off x="4960589" y="559251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 beam</a:t>
              </a:r>
            </a:p>
          </p:txBody>
        </p:sp>
      </p:grpSp>
      <p:sp>
        <p:nvSpPr>
          <p:cNvPr id="15" name="Rectangle 14">
            <a:extLst>
              <a:ext uri="{FF2B5EF4-FFF2-40B4-BE49-F238E27FC236}">
                <a16:creationId xmlns:a16="http://schemas.microsoft.com/office/drawing/2014/main" id="{F6958C6F-BBC7-4E19-A5EE-27582C3A5926}"/>
              </a:ext>
            </a:extLst>
          </p:cNvPr>
          <p:cNvSpPr/>
          <p:nvPr/>
        </p:nvSpPr>
        <p:spPr>
          <a:xfrm>
            <a:off x="822429" y="5612284"/>
            <a:ext cx="7441059" cy="892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3"/>
          <a:stretch>
            <a:fillRect/>
          </a:stretch>
        </p:blipFill>
        <p:spPr>
          <a:xfrm>
            <a:off x="3788806" y="18217"/>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4"/>
          <a:srcRect t="4402" b="5563"/>
          <a:stretch/>
        </p:blipFill>
        <p:spPr>
          <a:xfrm>
            <a:off x="5533061" y="-3054"/>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5"/>
          <a:srcRect b="18716"/>
          <a:stretch/>
        </p:blipFill>
        <p:spPr>
          <a:xfrm>
            <a:off x="7398337" y="-3054"/>
            <a:ext cx="1634490" cy="1729475"/>
          </a:xfrm>
          <a:prstGeom prst="rect">
            <a:avLst/>
          </a:prstGeom>
          <a:ln>
            <a:noFill/>
          </a:ln>
          <a:effectLst>
            <a:softEdge rad="112500"/>
          </a:effectLst>
        </p:spPr>
      </p:pic>
      <p:sp>
        <p:nvSpPr>
          <p:cNvPr id="22" name="TextBox 21">
            <a:extLst>
              <a:ext uri="{FF2B5EF4-FFF2-40B4-BE49-F238E27FC236}">
                <a16:creationId xmlns:a16="http://schemas.microsoft.com/office/drawing/2014/main" id="{C32EBC74-CE33-4157-BA23-87E830830BFF}"/>
              </a:ext>
            </a:extLst>
          </p:cNvPr>
          <p:cNvSpPr txBox="1"/>
          <p:nvPr/>
        </p:nvSpPr>
        <p:spPr>
          <a:xfrm>
            <a:off x="1152495" y="3638222"/>
            <a:ext cx="120932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IR-6,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a:t>
            </a:r>
          </a:p>
        </p:txBody>
      </p:sp>
      <p:sp>
        <p:nvSpPr>
          <p:cNvPr id="23" name="Oval 22">
            <a:extLst>
              <a:ext uri="{FF2B5EF4-FFF2-40B4-BE49-F238E27FC236}">
                <a16:creationId xmlns:a16="http://schemas.microsoft.com/office/drawing/2014/main" id="{03D4B890-EEF7-4695-BF1D-F46F42066728}"/>
              </a:ext>
            </a:extLst>
          </p:cNvPr>
          <p:cNvSpPr/>
          <p:nvPr/>
        </p:nvSpPr>
        <p:spPr>
          <a:xfrm>
            <a:off x="1355835" y="3142591"/>
            <a:ext cx="557048" cy="556312"/>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591" y="2605213"/>
            <a:ext cx="915146" cy="814881"/>
            <a:chOff x="82591" y="2605213"/>
            <a:chExt cx="915146" cy="814881"/>
          </a:xfrm>
        </p:grpSpPr>
        <p:sp>
          <p:nvSpPr>
            <p:cNvPr id="21" name="Oval 20">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grpSp>
        <p:nvGrpSpPr>
          <p:cNvPr id="27" name="Group 26"/>
          <p:cNvGrpSpPr/>
          <p:nvPr/>
        </p:nvGrpSpPr>
        <p:grpSpPr>
          <a:xfrm>
            <a:off x="7959821" y="4821255"/>
            <a:ext cx="915146" cy="814881"/>
            <a:chOff x="82591" y="2605213"/>
            <a:chExt cx="915146" cy="814881"/>
          </a:xfrm>
        </p:grpSpPr>
        <p:sp>
          <p:nvSpPr>
            <p:cNvPr id="28" name="Oval 27">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sp>
        <p:nvSpPr>
          <p:cNvPr id="30"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a:xfrm>
            <a:off x="0" y="6676960"/>
            <a:ext cx="2057400" cy="178758"/>
          </a:xfrm>
        </p:spPr>
        <p:txBody>
          <a:bodyPr/>
          <a:lstStyle/>
          <a:p>
            <a:fld id="{893C5830-40F3-F04E-B2E3-10E6672BA8FF}" type="slidenum">
              <a:rPr lang="en-US" smtClean="0"/>
              <a:pPr/>
              <a:t>8</a:t>
            </a:fld>
            <a:endParaRPr lang="en-US" dirty="0"/>
          </a:p>
        </p:txBody>
      </p:sp>
    </p:spTree>
    <p:extLst>
      <p:ext uri="{BB962C8B-B14F-4D97-AF65-F5344CB8AC3E}">
        <p14:creationId xmlns:p14="http://schemas.microsoft.com/office/powerpoint/2010/main" val="2325518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EIC Project Recent History</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9</a:t>
            </a:fld>
            <a:endParaRPr lang="en-US" dirty="0"/>
          </a:p>
        </p:txBody>
      </p:sp>
      <p:graphicFrame>
        <p:nvGraphicFramePr>
          <p:cNvPr id="5" name="Table 3">
            <a:extLst>
              <a:ext uri="{FF2B5EF4-FFF2-40B4-BE49-F238E27FC236}">
                <a16:creationId xmlns:a16="http://schemas.microsoft.com/office/drawing/2014/main" id="{36D030DC-0DFD-C434-3C7E-882ECB42F18D}"/>
              </a:ext>
            </a:extLst>
          </p:cNvPr>
          <p:cNvGraphicFramePr>
            <a:graphicFrameLocks noGrp="1"/>
          </p:cNvGraphicFramePr>
          <p:nvPr>
            <p:extLst>
              <p:ext uri="{D42A27DB-BD31-4B8C-83A1-F6EECF244321}">
                <p14:modId xmlns:p14="http://schemas.microsoft.com/office/powerpoint/2010/main" val="3750002055"/>
              </p:ext>
            </p:extLst>
          </p:nvPr>
        </p:nvGraphicFramePr>
        <p:xfrm>
          <a:off x="91440" y="581150"/>
          <a:ext cx="8961120" cy="1483360"/>
        </p:xfrm>
        <a:graphic>
          <a:graphicData uri="http://schemas.openxmlformats.org/drawingml/2006/table">
            <a:tbl>
              <a:tblPr firstRow="1" bandRow="1">
                <a:tableStyleId>{5C22544A-7EE6-4342-B048-85BDC9FD1C3A}</a:tableStyleId>
              </a:tblPr>
              <a:tblGrid>
                <a:gridCol w="6227567">
                  <a:extLst>
                    <a:ext uri="{9D8B030D-6E8A-4147-A177-3AD203B41FA5}">
                      <a16:colId xmlns:a16="http://schemas.microsoft.com/office/drawing/2014/main" val="2476933501"/>
                    </a:ext>
                  </a:extLst>
                </a:gridCol>
                <a:gridCol w="2733553">
                  <a:extLst>
                    <a:ext uri="{9D8B030D-6E8A-4147-A177-3AD203B41FA5}">
                      <a16:colId xmlns:a16="http://schemas.microsoft.com/office/drawing/2014/main" val="1548912746"/>
                    </a:ext>
                  </a:extLst>
                </a:gridCol>
              </a:tblGrid>
              <a:tr h="370840">
                <a:tc>
                  <a:txBody>
                    <a:bodyPr/>
                    <a:lstStyle/>
                    <a:p>
                      <a:r>
                        <a:rPr lang="en-US" sz="1800" dirty="0">
                          <a:latin typeface="Arial" panose="020B0604020202020204" pitchFamily="34" charset="0"/>
                          <a:cs typeface="Arial" panose="020B0604020202020204" pitchFamily="34" charset="0"/>
                        </a:rPr>
                        <a:t>Event</a:t>
                      </a:r>
                    </a:p>
                  </a:txBody>
                  <a:tcPr/>
                </a:tc>
                <a:tc>
                  <a:txBody>
                    <a:bodyPr/>
                    <a:lstStyle/>
                    <a:p>
                      <a:pPr algn="r"/>
                      <a:r>
                        <a:rPr lang="en-US" sz="1800" dirty="0">
                          <a:latin typeface="Arial" panose="020B0604020202020204" pitchFamily="34" charset="0"/>
                          <a:cs typeface="Arial" panose="020B0604020202020204" pitchFamily="34" charset="0"/>
                        </a:rPr>
                        <a:t>Date</a:t>
                      </a:r>
                    </a:p>
                  </a:txBody>
                  <a:tcPr/>
                </a:tc>
                <a:extLst>
                  <a:ext uri="{0D108BD9-81ED-4DB2-BD59-A6C34878D82A}">
                    <a16:rowId xmlns:a16="http://schemas.microsoft.com/office/drawing/2014/main" val="1584777378"/>
                  </a:ext>
                </a:extLst>
              </a:tr>
              <a:tr h="370840">
                <a:tc>
                  <a:txBody>
                    <a:bodyPr/>
                    <a:lstStyle/>
                    <a:p>
                      <a:r>
                        <a:rPr lang="en-US" sz="1800" dirty="0">
                          <a:latin typeface="Arial" panose="020B0604020202020204" pitchFamily="34" charset="0"/>
                          <a:cs typeface="Arial" panose="020B0604020202020204" pitchFamily="34" charset="0"/>
                        </a:rPr>
                        <a:t>DOE Mission Need Statement Approved</a:t>
                      </a:r>
                    </a:p>
                  </a:txBody>
                  <a:tcPr/>
                </a:tc>
                <a:tc>
                  <a:txBody>
                    <a:bodyPr/>
                    <a:lstStyle/>
                    <a:p>
                      <a:pPr algn="r"/>
                      <a:r>
                        <a:rPr lang="en-US" sz="1800" dirty="0">
                          <a:latin typeface="Arial" panose="020B0604020202020204" pitchFamily="34" charset="0"/>
                          <a:cs typeface="Arial" panose="020B0604020202020204" pitchFamily="34" charset="0"/>
                        </a:rPr>
                        <a:t>January 22, 2019</a:t>
                      </a:r>
                    </a:p>
                  </a:txBody>
                  <a:tcPr/>
                </a:tc>
                <a:extLst>
                  <a:ext uri="{0D108BD9-81ED-4DB2-BD59-A6C34878D82A}">
                    <a16:rowId xmlns:a16="http://schemas.microsoft.com/office/drawing/2014/main" val="5589379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Critical Decision – 0 (CD-0) Approved</a:t>
                      </a:r>
                    </a:p>
                  </a:txBody>
                  <a:tcPr/>
                </a:tc>
                <a:tc>
                  <a:txBody>
                    <a:bodyPr/>
                    <a:lstStyle/>
                    <a:p>
                      <a:pPr algn="r"/>
                      <a:r>
                        <a:rPr lang="en-US" sz="1800" b="1" dirty="0">
                          <a:latin typeface="Arial" panose="020B0604020202020204" pitchFamily="34" charset="0"/>
                          <a:cs typeface="Arial" panose="020B0604020202020204" pitchFamily="34" charset="0"/>
                        </a:rPr>
                        <a:t>December 19, 2019</a:t>
                      </a:r>
                    </a:p>
                  </a:txBody>
                  <a:tcPr/>
                </a:tc>
                <a:extLst>
                  <a:ext uri="{0D108BD9-81ED-4DB2-BD59-A6C34878D82A}">
                    <a16:rowId xmlns:a16="http://schemas.microsoft.com/office/drawing/2014/main" val="5921434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Arial" panose="020B0604020202020204" pitchFamily="34" charset="0"/>
                          <a:cs typeface="Arial" panose="020B0604020202020204" pitchFamily="34" charset="0"/>
                        </a:rPr>
                        <a:t>DOE Site Selection Announced</a:t>
                      </a:r>
                    </a:p>
                  </a:txBody>
                  <a:tcPr/>
                </a:tc>
                <a:tc>
                  <a:txBody>
                    <a:bodyPr/>
                    <a:lstStyle/>
                    <a:p>
                      <a:pPr algn="r"/>
                      <a:r>
                        <a:rPr lang="en-US" sz="1800" b="0" i="0" dirty="0">
                          <a:latin typeface="Arial" panose="020B0604020202020204" pitchFamily="34" charset="0"/>
                          <a:cs typeface="Arial" panose="020B0604020202020204" pitchFamily="34" charset="0"/>
                        </a:rPr>
                        <a:t>January 9, 2020</a:t>
                      </a:r>
                    </a:p>
                  </a:txBody>
                  <a:tcPr/>
                </a:tc>
                <a:extLst>
                  <a:ext uri="{0D108BD9-81ED-4DB2-BD59-A6C34878D82A}">
                    <a16:rowId xmlns:a16="http://schemas.microsoft.com/office/drawing/2014/main" val="1071193962"/>
                  </a:ext>
                </a:extLst>
              </a:tr>
            </a:tbl>
          </a:graphicData>
        </a:graphic>
      </p:graphicFrame>
      <p:pic>
        <p:nvPicPr>
          <p:cNvPr id="6" name="Picture 5">
            <a:extLst>
              <a:ext uri="{FF2B5EF4-FFF2-40B4-BE49-F238E27FC236}">
                <a16:creationId xmlns:a16="http://schemas.microsoft.com/office/drawing/2014/main" id="{E045B109-90F4-6FE3-2E82-BF1A131899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029" b="12851"/>
          <a:stretch/>
        </p:blipFill>
        <p:spPr>
          <a:xfrm>
            <a:off x="3537758" y="2201326"/>
            <a:ext cx="3379124" cy="2032592"/>
          </a:xfrm>
          <a:prstGeom prst="rect">
            <a:avLst/>
          </a:prstGeom>
        </p:spPr>
      </p:pic>
      <p:graphicFrame>
        <p:nvGraphicFramePr>
          <p:cNvPr id="9" name="Table 3">
            <a:extLst>
              <a:ext uri="{FF2B5EF4-FFF2-40B4-BE49-F238E27FC236}">
                <a16:creationId xmlns:a16="http://schemas.microsoft.com/office/drawing/2014/main" id="{7603986E-7AE1-FF55-1BE6-DD8704638311}"/>
              </a:ext>
            </a:extLst>
          </p:cNvPr>
          <p:cNvGraphicFramePr>
            <a:graphicFrameLocks noGrp="1"/>
          </p:cNvGraphicFramePr>
          <p:nvPr>
            <p:extLst>
              <p:ext uri="{D42A27DB-BD31-4B8C-83A1-F6EECF244321}">
                <p14:modId xmlns:p14="http://schemas.microsoft.com/office/powerpoint/2010/main" val="4194335633"/>
              </p:ext>
            </p:extLst>
          </p:nvPr>
        </p:nvGraphicFramePr>
        <p:xfrm>
          <a:off x="91440" y="4370735"/>
          <a:ext cx="8961120" cy="2214880"/>
        </p:xfrm>
        <a:graphic>
          <a:graphicData uri="http://schemas.openxmlformats.org/drawingml/2006/table">
            <a:tbl>
              <a:tblPr bandRow="1">
                <a:tableStyleId>{5C22544A-7EE6-4342-B048-85BDC9FD1C3A}</a:tableStyleId>
              </a:tblPr>
              <a:tblGrid>
                <a:gridCol w="6227567">
                  <a:extLst>
                    <a:ext uri="{9D8B030D-6E8A-4147-A177-3AD203B41FA5}">
                      <a16:colId xmlns:a16="http://schemas.microsoft.com/office/drawing/2014/main" val="2476933501"/>
                    </a:ext>
                  </a:extLst>
                </a:gridCol>
                <a:gridCol w="2733553">
                  <a:extLst>
                    <a:ext uri="{9D8B030D-6E8A-4147-A177-3AD203B41FA5}">
                      <a16:colId xmlns:a16="http://schemas.microsoft.com/office/drawing/2014/main" val="154891274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 TJNAF Partnership Agreement</a:t>
                      </a:r>
                    </a:p>
                  </a:txBody>
                  <a:tcPr/>
                </a:tc>
                <a:tc>
                  <a:txBody>
                    <a:bodyPr/>
                    <a:lstStyle/>
                    <a:p>
                      <a:pPr algn="r"/>
                      <a:r>
                        <a:rPr lang="en-US" sz="1800" dirty="0">
                          <a:latin typeface="Arial" panose="020B0604020202020204" pitchFamily="34" charset="0"/>
                          <a:cs typeface="Arial" panose="020B0604020202020204" pitchFamily="34" charset="0"/>
                        </a:rPr>
                        <a:t>May 7, 2020</a:t>
                      </a:r>
                    </a:p>
                  </a:txBody>
                  <a:tcPr/>
                </a:tc>
                <a:extLst>
                  <a:ext uri="{0D108BD9-81ED-4DB2-BD59-A6C34878D82A}">
                    <a16:rowId xmlns:a16="http://schemas.microsoft.com/office/drawing/2014/main" val="1953579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Conceptual Design Review</a:t>
                      </a:r>
                    </a:p>
                  </a:txBody>
                  <a:tcPr/>
                </a:tc>
                <a:tc>
                  <a:txBody>
                    <a:bodyPr/>
                    <a:lstStyle/>
                    <a:p>
                      <a:pPr algn="r"/>
                      <a:r>
                        <a:rPr lang="en-US" sz="1800" dirty="0">
                          <a:latin typeface="Arial" panose="020B0604020202020204" pitchFamily="34" charset="0"/>
                          <a:cs typeface="Arial" panose="020B0604020202020204" pitchFamily="34" charset="0"/>
                        </a:rPr>
                        <a:t>November 16-18,  2020</a:t>
                      </a:r>
                    </a:p>
                  </a:txBody>
                  <a:tcPr/>
                </a:tc>
                <a:extLst>
                  <a:ext uri="{0D108BD9-81ED-4DB2-BD59-A6C34878D82A}">
                    <a16:rowId xmlns:a16="http://schemas.microsoft.com/office/drawing/2014/main" val="68216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Arial" panose="020B0604020202020204" pitchFamily="34" charset="0"/>
                          <a:cs typeface="Arial" panose="020B0604020202020204" pitchFamily="34" charset="0"/>
                        </a:rPr>
                        <a:t>DOE Office of Science CD-1 Review</a:t>
                      </a:r>
                    </a:p>
                  </a:txBody>
                  <a:tcPr/>
                </a:tc>
                <a:tc>
                  <a:txBody>
                    <a:bodyPr/>
                    <a:lstStyle/>
                    <a:p>
                      <a:pPr algn="r"/>
                      <a:r>
                        <a:rPr lang="en-US" sz="1800" b="0" i="0" dirty="0">
                          <a:latin typeface="Arial" panose="020B0604020202020204" pitchFamily="34" charset="0"/>
                          <a:cs typeface="Arial" panose="020B0604020202020204" pitchFamily="34" charset="0"/>
                        </a:rPr>
                        <a:t>January 26-29, 2021</a:t>
                      </a:r>
                    </a:p>
                  </a:txBody>
                  <a:tcPr/>
                </a:tc>
                <a:extLst>
                  <a:ext uri="{0D108BD9-81ED-4DB2-BD59-A6C34878D82A}">
                    <a16:rowId xmlns:a16="http://schemas.microsoft.com/office/drawing/2014/main" val="38526926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Arial" panose="020B0604020202020204" pitchFamily="34" charset="0"/>
                          <a:cs typeface="Arial" panose="020B0604020202020204" pitchFamily="34" charset="0"/>
                        </a:rPr>
                        <a:t>DOE Independent Cost Review</a:t>
                      </a:r>
                    </a:p>
                  </a:txBody>
                  <a:tcPr/>
                </a:tc>
                <a:tc>
                  <a:txBody>
                    <a:bodyPr/>
                    <a:lstStyle/>
                    <a:p>
                      <a:pPr algn="r"/>
                      <a:r>
                        <a:rPr lang="en-US" sz="1800" b="0" i="0" dirty="0">
                          <a:latin typeface="Arial" panose="020B0604020202020204" pitchFamily="34" charset="0"/>
                          <a:cs typeface="Arial" panose="020B0604020202020204" pitchFamily="34" charset="0"/>
                        </a:rPr>
                        <a:t>January - February 2021</a:t>
                      </a:r>
                    </a:p>
                  </a:txBody>
                  <a:tcPr/>
                </a:tc>
                <a:extLst>
                  <a:ext uri="{0D108BD9-81ED-4DB2-BD59-A6C34878D82A}">
                    <a16:rowId xmlns:a16="http://schemas.microsoft.com/office/drawing/2014/main" val="311254675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latin typeface="Arial" panose="020B0604020202020204" pitchFamily="34" charset="0"/>
                          <a:cs typeface="Arial" panose="020B0604020202020204" pitchFamily="34" charset="0"/>
                        </a:rPr>
                        <a:t>CD-1, Alternative Selection and Cost Range, Approved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i="0" dirty="0">
                          <a:latin typeface="Arial" panose="020B0604020202020204" pitchFamily="34" charset="0"/>
                          <a:cs typeface="Arial" panose="020B0604020202020204" pitchFamily="34" charset="0"/>
                        </a:rPr>
                        <a:t>June 29, 2021</a:t>
                      </a:r>
                    </a:p>
                  </a:txBody>
                  <a:tcPr/>
                </a:tc>
                <a:extLst>
                  <a:ext uri="{0D108BD9-81ED-4DB2-BD59-A6C34878D82A}">
                    <a16:rowId xmlns:a16="http://schemas.microsoft.com/office/drawing/2014/main" val="16022129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latin typeface="Arial" panose="020B0604020202020204" pitchFamily="34" charset="0"/>
                          <a:cs typeface="Arial" panose="020B0604020202020204" pitchFamily="34" charset="0"/>
                        </a:rPr>
                        <a:t>CD-2/3A, Baseline/Long Lead Procurement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i="1" dirty="0">
                          <a:latin typeface="Arial" panose="020B0604020202020204" pitchFamily="34" charset="0"/>
                          <a:cs typeface="Arial" panose="020B0604020202020204" pitchFamily="34" charset="0"/>
                        </a:rPr>
                        <a:t>January 2024</a:t>
                      </a:r>
                    </a:p>
                  </a:txBody>
                  <a:tcPr/>
                </a:tc>
                <a:extLst>
                  <a:ext uri="{0D108BD9-81ED-4DB2-BD59-A6C34878D82A}">
                    <a16:rowId xmlns:a16="http://schemas.microsoft.com/office/drawing/2014/main" val="1322518574"/>
                  </a:ext>
                </a:extLst>
              </a:tr>
            </a:tbl>
          </a:graphicData>
        </a:graphic>
      </p:graphicFrame>
      <p:sp>
        <p:nvSpPr>
          <p:cNvPr id="10" name="TextBox 9">
            <a:extLst>
              <a:ext uri="{FF2B5EF4-FFF2-40B4-BE49-F238E27FC236}">
                <a16:creationId xmlns:a16="http://schemas.microsoft.com/office/drawing/2014/main" id="{9AD5DB86-0D71-5349-76E1-A0096A213E2F}"/>
              </a:ext>
            </a:extLst>
          </p:cNvPr>
          <p:cNvSpPr txBox="1"/>
          <p:nvPr/>
        </p:nvSpPr>
        <p:spPr>
          <a:xfrm>
            <a:off x="7040880" y="2209357"/>
            <a:ext cx="2010814"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Feb 28, 2020 @ </a:t>
            </a:r>
            <a:r>
              <a:rPr lang="en-US" sz="1400" i="1" dirty="0" err="1">
                <a:latin typeface="Arial" panose="020B0604020202020204" pitchFamily="34" charset="0"/>
                <a:cs typeface="Arial" panose="020B0604020202020204" pitchFamily="34" charset="0"/>
              </a:rPr>
              <a:t>JLab</a:t>
            </a:r>
            <a:endParaRPr lang="en-US" sz="1400"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C8D1A95-EC64-A79C-8986-08F48F41272D}"/>
              </a:ext>
            </a:extLst>
          </p:cNvPr>
          <p:cNvSpPr txBox="1"/>
          <p:nvPr/>
        </p:nvSpPr>
        <p:spPr>
          <a:xfrm>
            <a:off x="264160" y="3370955"/>
            <a:ext cx="2540000" cy="954107"/>
          </a:xfrm>
          <a:prstGeom prst="rect">
            <a:avLst/>
          </a:prstGeom>
          <a:noFill/>
        </p:spPr>
        <p:txBody>
          <a:bodyPr wrap="square" rtlCol="0">
            <a:spAutoFit/>
          </a:bodyPr>
          <a:lstStyle/>
          <a:p>
            <a:pPr algn="l"/>
            <a:r>
              <a:rPr lang="en-US" sz="1400" i="1" dirty="0">
                <a:latin typeface="Arial" panose="020B0604020202020204" pitchFamily="34" charset="0"/>
                <a:cs typeface="Arial" panose="020B0604020202020204" pitchFamily="34" charset="0"/>
              </a:rPr>
              <a:t>Integrated partnership in all Project phases, including co-hosting the EIC experimental program.</a:t>
            </a:r>
          </a:p>
        </p:txBody>
      </p:sp>
    </p:spTree>
    <p:extLst>
      <p:ext uri="{BB962C8B-B14F-4D97-AF65-F5344CB8AC3E}">
        <p14:creationId xmlns:p14="http://schemas.microsoft.com/office/powerpoint/2010/main" val="27714485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12818</TotalTime>
  <Words>2759</Words>
  <Application>Microsoft Office PowerPoint</Application>
  <PresentationFormat>On-screen Show (4:3)</PresentationFormat>
  <Paragraphs>324</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Courier New</vt:lpstr>
      <vt:lpstr>PingFangSC-Regular</vt:lpstr>
      <vt:lpstr>Times New Roman</vt:lpstr>
      <vt:lpstr>Wingdings</vt:lpstr>
      <vt:lpstr>Office Theme</vt:lpstr>
      <vt:lpstr>EIC Project and Accelerator </vt:lpstr>
      <vt:lpstr>The Scientific Foundation for an EIC was Built Over Two Decades</vt:lpstr>
      <vt:lpstr>EIC Science – Findings of the NAS Committee</vt:lpstr>
      <vt:lpstr>NAS Report on EIC Requirements</vt:lpstr>
      <vt:lpstr>EIC Science Landscape</vt:lpstr>
      <vt:lpstr>EIC: 21st Century Laboratory of Emergent Dynamics in QCD</vt:lpstr>
      <vt:lpstr>The EIC Will Deliver </vt:lpstr>
      <vt:lpstr>EIC Scope</vt:lpstr>
      <vt:lpstr>EIC Project Recent History</vt:lpstr>
      <vt:lpstr>EIC Project – Path to CD-2/3A and CD-3</vt:lpstr>
      <vt:lpstr>EIC Science – Findings of the NAS Committee</vt:lpstr>
      <vt:lpstr>EIC Accelerator Design Overview</vt:lpstr>
      <vt:lpstr>Accelerator Science and Technology – Ongoing EIC R&amp;D</vt:lpstr>
      <vt:lpstr>PowerPoint Presentation</vt:lpstr>
      <vt:lpstr>EIC User Group Organization</vt:lpstr>
      <vt:lpstr>EICUG-Driven Yellow Report Activity</vt:lpstr>
      <vt:lpstr>Experimental Program Preparation</vt:lpstr>
      <vt:lpstr>High Level EIC Reference Schedule</vt:lpstr>
      <vt:lpstr>Latest News on the Funding and Schedule</vt:lpstr>
      <vt:lpstr>Take-Away Messages</vt:lpstr>
      <vt:lpstr>Suggested Recommendation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Rolf Ent</cp:lastModifiedBy>
  <cp:revision>846</cp:revision>
  <cp:lastPrinted>2022-09-17T15:54:30Z</cp:lastPrinted>
  <dcterms:created xsi:type="dcterms:W3CDTF">2019-04-29T20:50:32Z</dcterms:created>
  <dcterms:modified xsi:type="dcterms:W3CDTF">2022-09-21T17:35:18Z</dcterms:modified>
</cp:coreProperties>
</file>