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30"/>
  </p:notesMasterIdLst>
  <p:sldIdLst>
    <p:sldId id="256" r:id="rId2"/>
    <p:sldId id="261" r:id="rId3"/>
    <p:sldId id="260" r:id="rId4"/>
    <p:sldId id="262" r:id="rId5"/>
    <p:sldId id="263" r:id="rId6"/>
    <p:sldId id="367" r:id="rId7"/>
    <p:sldId id="1340" r:id="rId8"/>
    <p:sldId id="1341" r:id="rId9"/>
    <p:sldId id="1360" r:id="rId10"/>
    <p:sldId id="1361" r:id="rId11"/>
    <p:sldId id="264" r:id="rId12"/>
    <p:sldId id="1366" r:id="rId13"/>
    <p:sldId id="1367" r:id="rId14"/>
    <p:sldId id="506" r:id="rId15"/>
    <p:sldId id="1369" r:id="rId16"/>
    <p:sldId id="1368" r:id="rId17"/>
    <p:sldId id="1322" r:id="rId18"/>
    <p:sldId id="1370" r:id="rId19"/>
    <p:sldId id="436" r:id="rId20"/>
    <p:sldId id="1278" r:id="rId21"/>
    <p:sldId id="1371" r:id="rId22"/>
    <p:sldId id="1372" r:id="rId23"/>
    <p:sldId id="1376" r:id="rId24"/>
    <p:sldId id="1377" r:id="rId25"/>
    <p:sldId id="1380" r:id="rId26"/>
    <p:sldId id="1379" r:id="rId27"/>
    <p:sldId id="1148" r:id="rId28"/>
    <p:sldId id="281" r:id="rId2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432FF"/>
    <a:srgbClr val="011893"/>
    <a:srgbClr val="00905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3798"/>
    <p:restoredTop sz="94694"/>
  </p:normalViewPr>
  <p:slideViewPr>
    <p:cSldViewPr snapToGrid="0" snapToObjects="1">
      <p:cViewPr varScale="1">
        <p:scale>
          <a:sx n="118" d="100"/>
          <a:sy n="118" d="100"/>
        </p:scale>
        <p:origin x="288" y="200"/>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8.png"/></Relationships>
</file>

<file path=ppt/drawings/_rels/vmlDrawing2.v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4.emf"/><Relationship Id="rId1" Type="http://schemas.openxmlformats.org/officeDocument/2006/relationships/image" Target="../media/image33.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36F475-F7F5-6C41-B37C-656C49194CAF}" type="datetimeFigureOut">
              <a:rPr lang="en-US" smtClean="0"/>
              <a:t>9/23/22</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5839EF-EF2D-A244-8B03-02564FD38722}" type="slidenum">
              <a:rPr lang="en-US" smtClean="0"/>
              <a:t>‹#›</a:t>
            </a:fld>
            <a:endParaRPr lang="en-US"/>
          </a:p>
        </p:txBody>
      </p:sp>
    </p:spTree>
    <p:extLst>
      <p:ext uri="{BB962C8B-B14F-4D97-AF65-F5344CB8AC3E}">
        <p14:creationId xmlns:p14="http://schemas.microsoft.com/office/powerpoint/2010/main" val="26792809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FD422-CF21-5F4B-9F3C-D943F67A9BE0}"/>
              </a:ext>
            </a:extLst>
          </p:cNvPr>
          <p:cNvSpPr>
            <a:spLocks noGrp="1"/>
          </p:cNvSpPr>
          <p:nvPr>
            <p:ph type="ctrTitle" hasCustomPrompt="1"/>
          </p:nvPr>
        </p:nvSpPr>
        <p:spPr>
          <a:xfrm>
            <a:off x="609882" y="2541806"/>
            <a:ext cx="7750969" cy="1947460"/>
          </a:xfrm>
        </p:spPr>
        <p:txBody>
          <a:bodyPr anchor="t" anchorCtr="0">
            <a:normAutofit/>
          </a:bodyPr>
          <a:lstStyle>
            <a:lvl1pPr algn="l">
              <a:defRPr sz="4800" b="1" i="0">
                <a:solidFill>
                  <a:schemeClr val="bg1"/>
                </a:solidFill>
                <a:latin typeface="+mn-lt"/>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B4A5F0DF-C789-3B48-88B2-EEF178B1680D}"/>
              </a:ext>
            </a:extLst>
          </p:cNvPr>
          <p:cNvSpPr>
            <a:spLocks noGrp="1"/>
          </p:cNvSpPr>
          <p:nvPr>
            <p:ph type="subTitle" idx="1"/>
          </p:nvPr>
        </p:nvSpPr>
        <p:spPr>
          <a:xfrm>
            <a:off x="609882" y="5773230"/>
            <a:ext cx="7750969" cy="746185"/>
          </a:xfrm>
        </p:spPr>
        <p:txBody>
          <a:bodyPr>
            <a:normAutofit/>
          </a:bodyPr>
          <a:lstStyle>
            <a:lvl1pPr marL="0" indent="0" algn="l">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5" name="Text Placeholder 4">
            <a:extLst>
              <a:ext uri="{FF2B5EF4-FFF2-40B4-BE49-F238E27FC236}">
                <a16:creationId xmlns:a16="http://schemas.microsoft.com/office/drawing/2014/main" id="{4B87851E-C1E1-6E46-8D1B-95D6C1888590}"/>
              </a:ext>
            </a:extLst>
          </p:cNvPr>
          <p:cNvSpPr>
            <a:spLocks noGrp="1"/>
          </p:cNvSpPr>
          <p:nvPr>
            <p:ph type="body" sz="quarter" idx="10"/>
          </p:nvPr>
        </p:nvSpPr>
        <p:spPr>
          <a:xfrm>
            <a:off x="609882" y="4501445"/>
            <a:ext cx="7750969" cy="1259607"/>
          </a:xfrm>
        </p:spPr>
        <p:txBody>
          <a:bodyPr>
            <a:noAutofit/>
          </a:bodyPr>
          <a:lstStyle>
            <a:lvl1pPr marL="0" indent="0">
              <a:buFontTx/>
              <a:buNone/>
              <a:defRPr sz="2400">
                <a:solidFill>
                  <a:schemeClr val="bg1"/>
                </a:solidFill>
              </a:defRPr>
            </a:lvl1pPr>
            <a:lvl2pPr marL="342900" indent="0">
              <a:buFontTx/>
              <a:buNone/>
              <a:defRPr sz="1500"/>
            </a:lvl2pPr>
            <a:lvl3pPr marL="685800" indent="0">
              <a:buFontTx/>
              <a:buNone/>
              <a:defRPr sz="1500"/>
            </a:lvl3pPr>
            <a:lvl4pPr marL="1028700" indent="0">
              <a:buFontTx/>
              <a:buNone/>
              <a:defRPr sz="1500"/>
            </a:lvl4pPr>
            <a:lvl5pPr marL="1371600" indent="0">
              <a:buFontTx/>
              <a:buNone/>
              <a:defRPr sz="1500"/>
            </a:lvl5pPr>
          </a:lstStyle>
          <a:p>
            <a:pPr lvl="0"/>
            <a:r>
              <a:rPr lang="en-US"/>
              <a:t>Click to edit Master text styles</a:t>
            </a:r>
          </a:p>
        </p:txBody>
      </p:sp>
      <p:pic>
        <p:nvPicPr>
          <p:cNvPr id="7" name="Picture 6" descr="Graphical user interface&#10;&#10;Description automatically generated with medium confidence">
            <a:extLst>
              <a:ext uri="{FF2B5EF4-FFF2-40B4-BE49-F238E27FC236}">
                <a16:creationId xmlns:a16="http://schemas.microsoft.com/office/drawing/2014/main" id="{4CEC2187-E5FA-944C-A56A-E562C9C1C5D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436664" y="5761051"/>
            <a:ext cx="3238500" cy="419100"/>
          </a:xfrm>
          <a:prstGeom prst="rect">
            <a:avLst/>
          </a:prstGeom>
        </p:spPr>
      </p:pic>
    </p:spTree>
    <p:extLst>
      <p:ext uri="{BB962C8B-B14F-4D97-AF65-F5344CB8AC3E}">
        <p14:creationId xmlns:p14="http://schemas.microsoft.com/office/powerpoint/2010/main" val="642655364"/>
      </p:ext>
    </p:extLst>
  </p:cSld>
  <p:clrMapOvr>
    <a:masterClrMapping/>
  </p:clrMapOvr>
  <p:extLst>
    <p:ext uri="{DCECCB84-F9BA-43D5-87BE-67443E8EF086}">
      <p15:sldGuideLst xmlns:p15="http://schemas.microsoft.com/office/powerpoint/2012/main">
        <p15:guide id="7" orient="horz" pos="2160" userDrawn="1">
          <p15:clr>
            <a:srgbClr val="FBAE40"/>
          </p15:clr>
        </p15:guide>
        <p15:guide id="8" pos="2880" userDrawn="1">
          <p15:clr>
            <a:srgbClr val="FBAE40"/>
          </p15:clr>
        </p15:guide>
        <p15:guide id="9" orient="horz" pos="3888" userDrawn="1">
          <p15:clr>
            <a:srgbClr val="FBAE40"/>
          </p15:clr>
        </p15:guide>
        <p15:guide id="10" pos="270" userDrawn="1">
          <p15:clr>
            <a:srgbClr val="FBAE40"/>
          </p15:clr>
        </p15:guide>
        <p15:guide id="11" pos="5490" userDrawn="1">
          <p15:clr>
            <a:srgbClr val="FBAE40"/>
          </p15:clr>
        </p15:guide>
        <p15:guide id="12" orient="horz" pos="398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5" name="Rectangle 5"/>
          <p:cNvSpPr>
            <a:spLocks noGrp="1" noChangeArrowheads="1"/>
          </p:cNvSpPr>
          <p:nvPr>
            <p:ph type="ftr" sz="quarter" idx="11"/>
          </p:nvPr>
        </p:nvSpPr>
        <p:spPr>
          <a:xfrm>
            <a:off x="2362200" y="6629400"/>
            <a:ext cx="4876800" cy="304800"/>
          </a:xfrm>
          <a:ln/>
        </p:spPr>
        <p:txBody>
          <a:bodyPr/>
          <a:lstStyle>
            <a:lvl1pPr>
              <a:defRPr/>
            </a:lvl1pPr>
          </a:lstStyle>
          <a:p>
            <a:r>
              <a:rPr lang="en-US"/>
              <a:t>RHIC PAC June 2022</a:t>
            </a:r>
            <a:endParaRPr lang="en-US" dirty="0"/>
          </a:p>
        </p:txBody>
      </p:sp>
      <p:sp>
        <p:nvSpPr>
          <p:cNvPr id="6" name="Rectangle 6"/>
          <p:cNvSpPr>
            <a:spLocks noGrp="1" noChangeArrowheads="1"/>
          </p:cNvSpPr>
          <p:nvPr>
            <p:ph type="sldNum" sz="quarter" idx="12"/>
          </p:nvPr>
        </p:nvSpPr>
        <p:spPr>
          <a:ln/>
        </p:spPr>
        <p:txBody>
          <a:bodyPr/>
          <a:lstStyle>
            <a:lvl1pPr>
              <a:defRPr>
                <a:solidFill>
                  <a:srgbClr val="0432FF"/>
                </a:solidFill>
              </a:defRPr>
            </a:lvl1pPr>
          </a:lstStyle>
          <a:p>
            <a:fld id="{DB01AD43-7665-4F46-BEFA-8DECD8160885}" type="slidenum">
              <a:rPr lang="en-US" smtClean="0"/>
              <a:pPr/>
              <a:t>‹#›</a:t>
            </a:fld>
            <a:endParaRPr lang="en-US"/>
          </a:p>
        </p:txBody>
      </p:sp>
    </p:spTree>
    <p:extLst>
      <p:ext uri="{BB962C8B-B14F-4D97-AF65-F5344CB8AC3E}">
        <p14:creationId xmlns:p14="http://schemas.microsoft.com/office/powerpoint/2010/main" val="23965371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1_Title Slide_Print-friend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FD422-CF21-5F4B-9F3C-D943F67A9BE0}"/>
              </a:ext>
            </a:extLst>
          </p:cNvPr>
          <p:cNvSpPr>
            <a:spLocks noGrp="1"/>
          </p:cNvSpPr>
          <p:nvPr>
            <p:ph type="ctrTitle" hasCustomPrompt="1"/>
          </p:nvPr>
        </p:nvSpPr>
        <p:spPr>
          <a:xfrm>
            <a:off x="609882" y="2541806"/>
            <a:ext cx="7750969" cy="1947460"/>
          </a:xfrm>
        </p:spPr>
        <p:txBody>
          <a:bodyPr anchor="t" anchorCtr="0">
            <a:normAutofit/>
          </a:bodyPr>
          <a:lstStyle>
            <a:lvl1pPr algn="l">
              <a:defRPr sz="4800" b="1" i="0">
                <a:solidFill>
                  <a:schemeClr val="tx1"/>
                </a:solidFill>
                <a:latin typeface="+mn-lt"/>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B4A5F0DF-C789-3B48-88B2-EEF178B1680D}"/>
              </a:ext>
            </a:extLst>
          </p:cNvPr>
          <p:cNvSpPr>
            <a:spLocks noGrp="1"/>
          </p:cNvSpPr>
          <p:nvPr>
            <p:ph type="subTitle" idx="1"/>
          </p:nvPr>
        </p:nvSpPr>
        <p:spPr>
          <a:xfrm>
            <a:off x="609882" y="5773230"/>
            <a:ext cx="7750969" cy="746185"/>
          </a:xfrm>
        </p:spPr>
        <p:txBody>
          <a:bodyPr>
            <a:normAutofit/>
          </a:bodyPr>
          <a:lstStyle>
            <a:lvl1pPr marL="0" indent="0" algn="l">
              <a:buNone/>
              <a:defRPr sz="18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5" name="Text Placeholder 4">
            <a:extLst>
              <a:ext uri="{FF2B5EF4-FFF2-40B4-BE49-F238E27FC236}">
                <a16:creationId xmlns:a16="http://schemas.microsoft.com/office/drawing/2014/main" id="{4B87851E-C1E1-6E46-8D1B-95D6C1888590}"/>
              </a:ext>
            </a:extLst>
          </p:cNvPr>
          <p:cNvSpPr>
            <a:spLocks noGrp="1"/>
          </p:cNvSpPr>
          <p:nvPr>
            <p:ph type="body" sz="quarter" idx="10"/>
          </p:nvPr>
        </p:nvSpPr>
        <p:spPr>
          <a:xfrm>
            <a:off x="609882" y="4501445"/>
            <a:ext cx="7750969" cy="1259607"/>
          </a:xfrm>
        </p:spPr>
        <p:txBody>
          <a:bodyPr>
            <a:noAutofit/>
          </a:bodyPr>
          <a:lstStyle>
            <a:lvl1pPr marL="0" indent="0">
              <a:buFontTx/>
              <a:buNone/>
              <a:defRPr sz="2400">
                <a:solidFill>
                  <a:schemeClr val="tx1"/>
                </a:solidFill>
              </a:defRPr>
            </a:lvl1pPr>
            <a:lvl2pPr marL="342900" indent="0">
              <a:buFontTx/>
              <a:buNone/>
              <a:defRPr sz="1500"/>
            </a:lvl2pPr>
            <a:lvl3pPr marL="685800" indent="0">
              <a:buFontTx/>
              <a:buNone/>
              <a:defRPr sz="1500"/>
            </a:lvl3pPr>
            <a:lvl4pPr marL="1028700" indent="0">
              <a:buFontTx/>
              <a:buNone/>
              <a:defRPr sz="1500"/>
            </a:lvl4pPr>
            <a:lvl5pPr marL="1371600" indent="0">
              <a:buFontTx/>
              <a:buNone/>
              <a:defRPr sz="1500"/>
            </a:lvl5pPr>
          </a:lstStyle>
          <a:p>
            <a:pPr lvl="0"/>
            <a:r>
              <a:rPr lang="en-US"/>
              <a:t>Click to edit Master text styles</a:t>
            </a:r>
          </a:p>
        </p:txBody>
      </p:sp>
      <p:pic>
        <p:nvPicPr>
          <p:cNvPr id="6" name="Picture 5">
            <a:extLst>
              <a:ext uri="{FF2B5EF4-FFF2-40B4-BE49-F238E27FC236}">
                <a16:creationId xmlns:a16="http://schemas.microsoft.com/office/drawing/2014/main" id="{C11DD1EC-00E2-0247-ADB6-287150A1627B}"/>
              </a:ext>
            </a:extLst>
          </p:cNvPr>
          <p:cNvPicPr>
            <a:picLocks noChangeAspect="1"/>
          </p:cNvPicPr>
          <p:nvPr userDrawn="1"/>
        </p:nvPicPr>
        <p:blipFill>
          <a:blip r:embed="rId3"/>
          <a:stretch>
            <a:fillRect/>
          </a:stretch>
        </p:blipFill>
        <p:spPr>
          <a:xfrm>
            <a:off x="5436664" y="5761050"/>
            <a:ext cx="3238500" cy="419100"/>
          </a:xfrm>
          <a:prstGeom prst="rect">
            <a:avLst/>
          </a:prstGeom>
        </p:spPr>
      </p:pic>
    </p:spTree>
    <p:extLst>
      <p:ext uri="{BB962C8B-B14F-4D97-AF65-F5344CB8AC3E}">
        <p14:creationId xmlns:p14="http://schemas.microsoft.com/office/powerpoint/2010/main" val="485114529"/>
      </p:ext>
    </p:extLst>
  </p:cSld>
  <p:clrMapOvr>
    <a:masterClrMapping/>
  </p:clrMapOvr>
  <p:extLst>
    <p:ext uri="{DCECCB84-F9BA-43D5-87BE-67443E8EF086}">
      <p15:sldGuideLst xmlns:p15="http://schemas.microsoft.com/office/powerpoint/2012/main">
        <p15:guide id="7" orient="horz" pos="2160" userDrawn="1">
          <p15:clr>
            <a:srgbClr val="FBAE40"/>
          </p15:clr>
        </p15:guide>
        <p15:guide id="8" pos="2880" userDrawn="1">
          <p15:clr>
            <a:srgbClr val="FBAE40"/>
          </p15:clr>
        </p15:guide>
        <p15:guide id="9" orient="horz" pos="3888" userDrawn="1">
          <p15:clr>
            <a:srgbClr val="FBAE40"/>
          </p15:clr>
        </p15:guide>
        <p15:guide id="10" pos="270" userDrawn="1">
          <p15:clr>
            <a:srgbClr val="FBAE40"/>
          </p15:clr>
        </p15:guide>
        <p15:guide id="11" pos="5490" userDrawn="1">
          <p15:clr>
            <a:srgbClr val="FBAE40"/>
          </p15:clr>
        </p15:guide>
        <p15:guide id="12" orient="horz" pos="3984"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F96C7-1801-CD4F-9F28-C99CEA00AEF8}"/>
              </a:ext>
            </a:extLst>
          </p:cNvPr>
          <p:cNvSpPr>
            <a:spLocks noGrp="1"/>
          </p:cNvSpPr>
          <p:nvPr>
            <p:ph type="title"/>
          </p:nvPr>
        </p:nvSpPr>
        <p:spPr>
          <a:xfrm>
            <a:off x="857250" y="29847"/>
            <a:ext cx="8286750" cy="671194"/>
          </a:xfrm>
        </p:spPr>
        <p:txBody>
          <a:bodyPr/>
          <a:lstStyle>
            <a:lvl1pPr algn="r">
              <a:defRPr/>
            </a:lvl1pPr>
          </a:lstStyle>
          <a:p>
            <a:r>
              <a:rPr lang="en-US"/>
              <a:t>Click to edit Master title style</a:t>
            </a:r>
          </a:p>
        </p:txBody>
      </p:sp>
      <p:sp>
        <p:nvSpPr>
          <p:cNvPr id="3" name="Content Placeholder 2">
            <a:extLst>
              <a:ext uri="{FF2B5EF4-FFF2-40B4-BE49-F238E27FC236}">
                <a16:creationId xmlns:a16="http://schemas.microsoft.com/office/drawing/2014/main" id="{081FB783-2389-2044-9FEC-A01C09265EC1}"/>
              </a:ext>
            </a:extLst>
          </p:cNvPr>
          <p:cNvSpPr>
            <a:spLocks noGrp="1"/>
          </p:cNvSpPr>
          <p:nvPr>
            <p:ph idx="1"/>
          </p:nvPr>
        </p:nvSpPr>
        <p:spPr/>
        <p:txBody>
          <a:bodyPr/>
          <a:lstStyle>
            <a:lvl1pPr>
              <a:buFont typeface="Arial" panose="020B0604020202020204" pitchFamily="34" charse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a:extLst>
              <a:ext uri="{FF2B5EF4-FFF2-40B4-BE49-F238E27FC236}">
                <a16:creationId xmlns:a16="http://schemas.microsoft.com/office/drawing/2014/main" id="{84785F67-179E-4145-8BCB-4A0C61A894B6}"/>
              </a:ext>
            </a:extLst>
          </p:cNvPr>
          <p:cNvSpPr>
            <a:spLocks noGrp="1"/>
          </p:cNvSpPr>
          <p:nvPr>
            <p:ph type="sldNum" sz="quarter" idx="4"/>
          </p:nvPr>
        </p:nvSpPr>
        <p:spPr>
          <a:xfrm>
            <a:off x="8391010" y="6477000"/>
            <a:ext cx="324365"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dirty="0"/>
          </a:p>
        </p:txBody>
      </p:sp>
    </p:spTree>
    <p:extLst>
      <p:ext uri="{BB962C8B-B14F-4D97-AF65-F5344CB8AC3E}">
        <p14:creationId xmlns:p14="http://schemas.microsoft.com/office/powerpoint/2010/main" val="27945689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ection Hea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0C4E73FD-DB7D-6846-A2AE-E73A318442F4}"/>
              </a:ext>
            </a:extLst>
          </p:cNvPr>
          <p:cNvSpPr>
            <a:spLocks noGrp="1"/>
          </p:cNvSpPr>
          <p:nvPr>
            <p:ph type="sldNum" sz="quarter" idx="4"/>
          </p:nvPr>
        </p:nvSpPr>
        <p:spPr>
          <a:xfrm>
            <a:off x="8391010" y="6477000"/>
            <a:ext cx="324365" cy="365125"/>
          </a:xfrm>
          <a:prstGeom prst="rect">
            <a:avLst/>
          </a:prstGeom>
        </p:spPr>
        <p:txBody>
          <a:bodyPr lIns="0" tIns="0" rIns="45720" bIns="0" anchor="ctr"/>
          <a:lstStyle>
            <a:lvl1pPr algn="r">
              <a:defRPr sz="1000">
                <a:solidFill>
                  <a:schemeClr val="accent3"/>
                </a:solidFill>
              </a:defRPr>
            </a:lvl1pPr>
          </a:lstStyle>
          <a:p>
            <a:fld id="{933A556B-7C63-244D-9B7C-B0EA8042B330}" type="slidenum">
              <a:rPr lang="en-US" smtClean="0"/>
              <a:pPr/>
              <a:t>‹#›</a:t>
            </a:fld>
            <a:endParaRPr lang="en-US" dirty="0"/>
          </a:p>
        </p:txBody>
      </p:sp>
      <p:sp>
        <p:nvSpPr>
          <p:cNvPr id="7" name="Title 1">
            <a:extLst>
              <a:ext uri="{FF2B5EF4-FFF2-40B4-BE49-F238E27FC236}">
                <a16:creationId xmlns:a16="http://schemas.microsoft.com/office/drawing/2014/main" id="{27110BA2-9B68-CC4C-A636-3277ABFA5F1F}"/>
              </a:ext>
            </a:extLst>
          </p:cNvPr>
          <p:cNvSpPr>
            <a:spLocks noGrp="1"/>
          </p:cNvSpPr>
          <p:nvPr>
            <p:ph type="ctrTitle" hasCustomPrompt="1"/>
          </p:nvPr>
        </p:nvSpPr>
        <p:spPr>
          <a:xfrm>
            <a:off x="609882" y="2541806"/>
            <a:ext cx="7750969" cy="1947460"/>
          </a:xfrm>
        </p:spPr>
        <p:txBody>
          <a:bodyPr anchor="t" anchorCtr="0">
            <a:normAutofit/>
          </a:bodyPr>
          <a:lstStyle>
            <a:lvl1pPr algn="l">
              <a:defRPr sz="4800" b="1" i="0">
                <a:solidFill>
                  <a:schemeClr val="bg1"/>
                </a:solidFill>
                <a:latin typeface="+mn-lt"/>
                <a:cs typeface="Arial" panose="020B0604020202020204" pitchFamily="34" charset="0"/>
              </a:defRPr>
            </a:lvl1pPr>
          </a:lstStyle>
          <a:p>
            <a:r>
              <a:rPr lang="en-US" dirty="0"/>
              <a:t>Click To Edit Master Title Style</a:t>
            </a:r>
          </a:p>
        </p:txBody>
      </p:sp>
      <p:sp>
        <p:nvSpPr>
          <p:cNvPr id="8" name="Text Placeholder 4">
            <a:extLst>
              <a:ext uri="{FF2B5EF4-FFF2-40B4-BE49-F238E27FC236}">
                <a16:creationId xmlns:a16="http://schemas.microsoft.com/office/drawing/2014/main" id="{9FCBF15F-CA7F-7641-B9E3-4E9C3E92F434}"/>
              </a:ext>
            </a:extLst>
          </p:cNvPr>
          <p:cNvSpPr>
            <a:spLocks noGrp="1"/>
          </p:cNvSpPr>
          <p:nvPr>
            <p:ph type="body" sz="quarter" idx="10"/>
          </p:nvPr>
        </p:nvSpPr>
        <p:spPr>
          <a:xfrm>
            <a:off x="609882" y="4501445"/>
            <a:ext cx="7750969" cy="1259607"/>
          </a:xfrm>
        </p:spPr>
        <p:txBody>
          <a:bodyPr>
            <a:noAutofit/>
          </a:bodyPr>
          <a:lstStyle>
            <a:lvl1pPr marL="0" indent="0">
              <a:buFontTx/>
              <a:buNone/>
              <a:defRPr sz="2400">
                <a:solidFill>
                  <a:schemeClr val="bg1"/>
                </a:solidFill>
              </a:defRPr>
            </a:lvl1pPr>
            <a:lvl2pPr marL="342900" indent="0">
              <a:buFontTx/>
              <a:buNone/>
              <a:defRPr sz="1500"/>
            </a:lvl2pPr>
            <a:lvl3pPr marL="685800" indent="0">
              <a:buFontTx/>
              <a:buNone/>
              <a:defRPr sz="1500"/>
            </a:lvl3pPr>
            <a:lvl4pPr marL="1028700" indent="0">
              <a:buFontTx/>
              <a:buNone/>
              <a:defRPr sz="1500"/>
            </a:lvl4pPr>
            <a:lvl5pPr marL="1371600" indent="0">
              <a:buFontTx/>
              <a:buNone/>
              <a:defRPr sz="1500"/>
            </a:lvl5pPr>
          </a:lstStyle>
          <a:p>
            <a:pPr lvl="0"/>
            <a:r>
              <a:rPr lang="en-US"/>
              <a:t>Click to edit Master text styles</a:t>
            </a:r>
          </a:p>
        </p:txBody>
      </p:sp>
    </p:spTree>
    <p:extLst>
      <p:ext uri="{BB962C8B-B14F-4D97-AF65-F5344CB8AC3E}">
        <p14:creationId xmlns:p14="http://schemas.microsoft.com/office/powerpoint/2010/main" val="42236879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Section Header_Print-friend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0C4E73FD-DB7D-6846-A2AE-E73A318442F4}"/>
              </a:ext>
            </a:extLst>
          </p:cNvPr>
          <p:cNvSpPr>
            <a:spLocks noGrp="1"/>
          </p:cNvSpPr>
          <p:nvPr>
            <p:ph type="sldNum" sz="quarter" idx="4"/>
          </p:nvPr>
        </p:nvSpPr>
        <p:spPr>
          <a:xfrm>
            <a:off x="8391010" y="6477000"/>
            <a:ext cx="324365" cy="365125"/>
          </a:xfrm>
          <a:prstGeom prst="rect">
            <a:avLst/>
          </a:prstGeom>
        </p:spPr>
        <p:txBody>
          <a:bodyPr lIns="0" tIns="0" rIns="45720" bIns="0" anchor="ctr"/>
          <a:lstStyle>
            <a:lvl1pPr algn="r">
              <a:defRPr sz="1000">
                <a:solidFill>
                  <a:schemeClr val="accent3"/>
                </a:solidFill>
              </a:defRPr>
            </a:lvl1pPr>
          </a:lstStyle>
          <a:p>
            <a:fld id="{933A556B-7C63-244D-9B7C-B0EA8042B330}" type="slidenum">
              <a:rPr lang="en-US" smtClean="0"/>
              <a:pPr/>
              <a:t>‹#›</a:t>
            </a:fld>
            <a:endParaRPr lang="en-US" dirty="0"/>
          </a:p>
        </p:txBody>
      </p:sp>
      <p:sp>
        <p:nvSpPr>
          <p:cNvPr id="7" name="Title 1">
            <a:extLst>
              <a:ext uri="{FF2B5EF4-FFF2-40B4-BE49-F238E27FC236}">
                <a16:creationId xmlns:a16="http://schemas.microsoft.com/office/drawing/2014/main" id="{27110BA2-9B68-CC4C-A636-3277ABFA5F1F}"/>
              </a:ext>
            </a:extLst>
          </p:cNvPr>
          <p:cNvSpPr>
            <a:spLocks noGrp="1"/>
          </p:cNvSpPr>
          <p:nvPr>
            <p:ph type="ctrTitle" hasCustomPrompt="1"/>
          </p:nvPr>
        </p:nvSpPr>
        <p:spPr>
          <a:xfrm>
            <a:off x="609882" y="2541806"/>
            <a:ext cx="7750969" cy="1947460"/>
          </a:xfrm>
        </p:spPr>
        <p:txBody>
          <a:bodyPr anchor="t" anchorCtr="0">
            <a:normAutofit/>
          </a:bodyPr>
          <a:lstStyle>
            <a:lvl1pPr algn="l">
              <a:defRPr sz="4800" b="1" i="0">
                <a:solidFill>
                  <a:schemeClr val="tx1"/>
                </a:solidFill>
                <a:latin typeface="+mn-lt"/>
                <a:cs typeface="Arial" panose="020B0604020202020204" pitchFamily="34" charset="0"/>
              </a:defRPr>
            </a:lvl1pPr>
          </a:lstStyle>
          <a:p>
            <a:r>
              <a:rPr lang="en-US" dirty="0"/>
              <a:t>Click To Edit Master Title Style</a:t>
            </a:r>
          </a:p>
        </p:txBody>
      </p:sp>
      <p:sp>
        <p:nvSpPr>
          <p:cNvPr id="8" name="Text Placeholder 4">
            <a:extLst>
              <a:ext uri="{FF2B5EF4-FFF2-40B4-BE49-F238E27FC236}">
                <a16:creationId xmlns:a16="http://schemas.microsoft.com/office/drawing/2014/main" id="{9FCBF15F-CA7F-7641-B9E3-4E9C3E92F434}"/>
              </a:ext>
            </a:extLst>
          </p:cNvPr>
          <p:cNvSpPr>
            <a:spLocks noGrp="1"/>
          </p:cNvSpPr>
          <p:nvPr>
            <p:ph type="body" sz="quarter" idx="10"/>
          </p:nvPr>
        </p:nvSpPr>
        <p:spPr>
          <a:xfrm>
            <a:off x="609882" y="4501445"/>
            <a:ext cx="7750969" cy="1259607"/>
          </a:xfrm>
        </p:spPr>
        <p:txBody>
          <a:bodyPr>
            <a:noAutofit/>
          </a:bodyPr>
          <a:lstStyle>
            <a:lvl1pPr marL="0" indent="0">
              <a:buFontTx/>
              <a:buNone/>
              <a:defRPr sz="2400">
                <a:solidFill>
                  <a:schemeClr val="tx1"/>
                </a:solidFill>
              </a:defRPr>
            </a:lvl1pPr>
            <a:lvl2pPr marL="342900" indent="0">
              <a:buFontTx/>
              <a:buNone/>
              <a:defRPr sz="1500"/>
            </a:lvl2pPr>
            <a:lvl3pPr marL="685800" indent="0">
              <a:buFontTx/>
              <a:buNone/>
              <a:defRPr sz="1500"/>
            </a:lvl3pPr>
            <a:lvl4pPr marL="1028700" indent="0">
              <a:buFontTx/>
              <a:buNone/>
              <a:defRPr sz="1500"/>
            </a:lvl4pPr>
            <a:lvl5pPr marL="1371600" indent="0">
              <a:buFontTx/>
              <a:buNone/>
              <a:defRPr sz="1500"/>
            </a:lvl5pPr>
          </a:lstStyle>
          <a:p>
            <a:pPr lvl="0"/>
            <a:r>
              <a:rPr lang="en-US"/>
              <a:t>Click to edit Master text styles</a:t>
            </a:r>
          </a:p>
        </p:txBody>
      </p:sp>
    </p:spTree>
    <p:extLst>
      <p:ext uri="{BB962C8B-B14F-4D97-AF65-F5344CB8AC3E}">
        <p14:creationId xmlns:p14="http://schemas.microsoft.com/office/powerpoint/2010/main" val="21968156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B70F5-09AC-CD48-85DB-1752A5E862CB}"/>
              </a:ext>
            </a:extLst>
          </p:cNvPr>
          <p:cNvSpPr>
            <a:spLocks noGrp="1"/>
          </p:cNvSpPr>
          <p:nvPr>
            <p:ph type="title"/>
          </p:nvPr>
        </p:nvSpPr>
        <p:spPr>
          <a:xfrm>
            <a:off x="857250" y="2"/>
            <a:ext cx="8286750" cy="640078"/>
          </a:xfrm>
        </p:spPr>
        <p:txBody>
          <a:bodyPr/>
          <a:lstStyle>
            <a:lvl1pPr algn="r">
              <a:defRPr/>
            </a:lvl1pPr>
          </a:lstStyle>
          <a:p>
            <a:r>
              <a:rPr lang="en-US"/>
              <a:t>Click to edit Master title style</a:t>
            </a:r>
          </a:p>
        </p:txBody>
      </p:sp>
      <p:sp>
        <p:nvSpPr>
          <p:cNvPr id="6" name="Slide Number Placeholder 5">
            <a:extLst>
              <a:ext uri="{FF2B5EF4-FFF2-40B4-BE49-F238E27FC236}">
                <a16:creationId xmlns:a16="http://schemas.microsoft.com/office/drawing/2014/main" id="{00D6FDB5-5C90-C844-8D34-266A469CEC57}"/>
              </a:ext>
            </a:extLst>
          </p:cNvPr>
          <p:cNvSpPr>
            <a:spLocks noGrp="1"/>
          </p:cNvSpPr>
          <p:nvPr>
            <p:ph type="sldNum" sz="quarter" idx="4"/>
          </p:nvPr>
        </p:nvSpPr>
        <p:spPr>
          <a:xfrm>
            <a:off x="8391010" y="6477000"/>
            <a:ext cx="324365"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dirty="0"/>
          </a:p>
        </p:txBody>
      </p:sp>
    </p:spTree>
    <p:extLst>
      <p:ext uri="{BB962C8B-B14F-4D97-AF65-F5344CB8AC3E}">
        <p14:creationId xmlns:p14="http://schemas.microsoft.com/office/powerpoint/2010/main" val="41335934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87D20343-9337-0E42-A01C-2815CA8E0561}"/>
              </a:ext>
            </a:extLst>
          </p:cNvPr>
          <p:cNvSpPr>
            <a:spLocks noGrp="1"/>
          </p:cNvSpPr>
          <p:nvPr>
            <p:ph type="sldNum" sz="quarter" idx="4"/>
          </p:nvPr>
        </p:nvSpPr>
        <p:spPr>
          <a:xfrm>
            <a:off x="8391010" y="6492875"/>
            <a:ext cx="324365"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dirty="0"/>
          </a:p>
        </p:txBody>
      </p:sp>
      <p:sp>
        <p:nvSpPr>
          <p:cNvPr id="3" name="Title 1">
            <a:extLst>
              <a:ext uri="{FF2B5EF4-FFF2-40B4-BE49-F238E27FC236}">
                <a16:creationId xmlns:a16="http://schemas.microsoft.com/office/drawing/2014/main" id="{8B314D3E-74BB-6547-89B9-C8119AF1E511}"/>
              </a:ext>
            </a:extLst>
          </p:cNvPr>
          <p:cNvSpPr>
            <a:spLocks noGrp="1"/>
          </p:cNvSpPr>
          <p:nvPr>
            <p:ph type="title"/>
          </p:nvPr>
        </p:nvSpPr>
        <p:spPr>
          <a:xfrm>
            <a:off x="857250" y="2"/>
            <a:ext cx="8286750" cy="640078"/>
          </a:xfrm>
        </p:spPr>
        <p:txBody>
          <a:bodyPr/>
          <a:lstStyle>
            <a:lvl1pPr algn="r">
              <a:defRPr/>
            </a:lvl1pPr>
          </a:lstStyle>
          <a:p>
            <a:r>
              <a:rPr lang="en-US"/>
              <a:t>Click to edit Master title style</a:t>
            </a:r>
          </a:p>
        </p:txBody>
      </p:sp>
    </p:spTree>
    <p:extLst>
      <p:ext uri="{BB962C8B-B14F-4D97-AF65-F5344CB8AC3E}">
        <p14:creationId xmlns:p14="http://schemas.microsoft.com/office/powerpoint/2010/main" val="23912526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87D20343-9337-0E42-A01C-2815CA8E0561}"/>
              </a:ext>
            </a:extLst>
          </p:cNvPr>
          <p:cNvSpPr>
            <a:spLocks noGrp="1"/>
          </p:cNvSpPr>
          <p:nvPr>
            <p:ph type="sldNum" sz="quarter" idx="4"/>
          </p:nvPr>
        </p:nvSpPr>
        <p:spPr>
          <a:xfrm>
            <a:off x="8391010" y="6477000"/>
            <a:ext cx="324365"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dirty="0"/>
          </a:p>
        </p:txBody>
      </p:sp>
    </p:spTree>
    <p:extLst>
      <p:ext uri="{BB962C8B-B14F-4D97-AF65-F5344CB8AC3E}">
        <p14:creationId xmlns:p14="http://schemas.microsoft.com/office/powerpoint/2010/main" val="15640342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3999" cy="477760"/>
          </a:xfrm>
        </p:spPr>
        <p:txBody>
          <a:bodyPr/>
          <a:lstStyle>
            <a:lvl1pPr>
              <a:defRPr i="1"/>
            </a:lvl1pPr>
          </a:lstStyle>
          <a:p>
            <a:r>
              <a:rPr lang="en-US" dirty="0"/>
              <a:t>Click to edit Master title style</a:t>
            </a:r>
          </a:p>
        </p:txBody>
      </p:sp>
      <p:sp>
        <p:nvSpPr>
          <p:cNvPr id="5" name="Rectangle 5"/>
          <p:cNvSpPr>
            <a:spLocks noGrp="1" noChangeArrowheads="1"/>
          </p:cNvSpPr>
          <p:nvPr>
            <p:ph type="ftr" sz="quarter" idx="11"/>
          </p:nvPr>
        </p:nvSpPr>
        <p:spPr>
          <a:xfrm>
            <a:off x="2362200" y="6629400"/>
            <a:ext cx="4953000" cy="228600"/>
          </a:xfrm>
          <a:ln/>
        </p:spPr>
        <p:txBody>
          <a:bodyPr/>
          <a:lstStyle>
            <a:lvl1pPr>
              <a:defRPr/>
            </a:lvl1pPr>
          </a:lstStyle>
          <a:p>
            <a:r>
              <a:rPr lang="en-US"/>
              <a:t>RHIC PAC June 2022</a:t>
            </a:r>
            <a:endParaRPr lang="en-US" dirty="0"/>
          </a:p>
        </p:txBody>
      </p:sp>
      <p:sp>
        <p:nvSpPr>
          <p:cNvPr id="6" name="Rectangle 6"/>
          <p:cNvSpPr>
            <a:spLocks noGrp="1" noChangeArrowheads="1"/>
          </p:cNvSpPr>
          <p:nvPr>
            <p:ph type="sldNum" sz="quarter" idx="12"/>
          </p:nvPr>
        </p:nvSpPr>
        <p:spPr>
          <a:ln/>
        </p:spPr>
        <p:txBody>
          <a:bodyPr/>
          <a:lstStyle>
            <a:lvl1pPr>
              <a:defRPr>
                <a:solidFill>
                  <a:srgbClr val="0432FF"/>
                </a:solidFill>
              </a:defRPr>
            </a:lvl1pPr>
          </a:lstStyle>
          <a:p>
            <a:fld id="{DB01AD43-7665-4F46-BEFA-8DECD8160885}" type="slidenum">
              <a:rPr lang="en-US" smtClean="0"/>
              <a:pPr/>
              <a:t>‹#›</a:t>
            </a:fld>
            <a:endParaRPr lang="en-US" dirty="0"/>
          </a:p>
        </p:txBody>
      </p:sp>
    </p:spTree>
    <p:extLst>
      <p:ext uri="{BB962C8B-B14F-4D97-AF65-F5344CB8AC3E}">
        <p14:creationId xmlns:p14="http://schemas.microsoft.com/office/powerpoint/2010/main" val="2868498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D7DAAA2-8718-2247-8539-9A0DC22C048C}"/>
              </a:ext>
            </a:extLst>
          </p:cNvPr>
          <p:cNvSpPr>
            <a:spLocks noGrp="1"/>
          </p:cNvSpPr>
          <p:nvPr>
            <p:ph type="title"/>
          </p:nvPr>
        </p:nvSpPr>
        <p:spPr>
          <a:xfrm>
            <a:off x="857250" y="0"/>
            <a:ext cx="8286750" cy="691514"/>
          </a:xfrm>
          <a:prstGeom prst="rect">
            <a:avLst/>
          </a:prstGeom>
        </p:spPr>
        <p:txBody>
          <a:bodyPr vert="horz" lIns="91440" tIns="45720" rIns="91440" bIns="45720" rtlCol="0" anchor="ctr">
            <a:normAutofit/>
          </a:bodyPr>
          <a:lstStyle/>
          <a:p>
            <a:endParaRPr lang="en-US" dirty="0"/>
          </a:p>
        </p:txBody>
      </p:sp>
      <p:sp>
        <p:nvSpPr>
          <p:cNvPr id="3" name="Text Placeholder 2">
            <a:extLst>
              <a:ext uri="{FF2B5EF4-FFF2-40B4-BE49-F238E27FC236}">
                <a16:creationId xmlns:a16="http://schemas.microsoft.com/office/drawing/2014/main" id="{A73056FE-C136-A54B-9DE3-EACD8E08FED9}"/>
              </a:ext>
            </a:extLst>
          </p:cNvPr>
          <p:cNvSpPr>
            <a:spLocks noGrp="1"/>
          </p:cNvSpPr>
          <p:nvPr>
            <p:ph type="body" idx="1"/>
          </p:nvPr>
        </p:nvSpPr>
        <p:spPr>
          <a:xfrm>
            <a:off x="428625" y="691514"/>
            <a:ext cx="8286750" cy="5480686"/>
          </a:xfrm>
          <a:prstGeom prst="rect">
            <a:avLst/>
          </a:prstGeom>
        </p:spPr>
        <p:txBody>
          <a:bodyPr vert="horz" lIns="91440" tIns="45720" rIns="91440" bIns="45720" rtlCol="0">
            <a:normAutofit/>
          </a:bodyPr>
          <a:lstStyle/>
          <a:p>
            <a:pPr lvl="0"/>
            <a:r>
              <a:rPr lang="en-US" dirty="0"/>
              <a:t> Click to edit Master text styles</a:t>
            </a:r>
          </a:p>
          <a:p>
            <a:pPr lvl="1"/>
            <a:r>
              <a:rPr lang="en-US" dirty="0"/>
              <a:t> Second level</a:t>
            </a:r>
          </a:p>
          <a:p>
            <a:pPr lvl="2"/>
            <a:r>
              <a:rPr lang="en-US" dirty="0"/>
              <a:t>Third level</a:t>
            </a:r>
          </a:p>
          <a:p>
            <a:pPr lvl="3"/>
            <a:r>
              <a:rPr lang="en-US" dirty="0"/>
              <a:t>Fourth level</a:t>
            </a:r>
          </a:p>
          <a:p>
            <a:pPr lvl="4"/>
            <a:r>
              <a:rPr lang="en-US" dirty="0"/>
              <a:t>Fifth level</a:t>
            </a:r>
          </a:p>
        </p:txBody>
      </p:sp>
      <p:sp>
        <p:nvSpPr>
          <p:cNvPr id="11" name="Slide Number Placeholder 5">
            <a:extLst>
              <a:ext uri="{FF2B5EF4-FFF2-40B4-BE49-F238E27FC236}">
                <a16:creationId xmlns:a16="http://schemas.microsoft.com/office/drawing/2014/main" id="{125833E0-DD3D-DF4F-9316-F67B7A80E307}"/>
              </a:ext>
            </a:extLst>
          </p:cNvPr>
          <p:cNvSpPr>
            <a:spLocks noGrp="1"/>
          </p:cNvSpPr>
          <p:nvPr>
            <p:ph type="sldNum" sz="quarter" idx="4"/>
          </p:nvPr>
        </p:nvSpPr>
        <p:spPr>
          <a:xfrm>
            <a:off x="8391010" y="6477000"/>
            <a:ext cx="324365" cy="365125"/>
          </a:xfrm>
          <a:prstGeom prst="rect">
            <a:avLst/>
          </a:prstGeom>
        </p:spPr>
        <p:txBody>
          <a:bodyPr lIns="0" tIns="0" rIns="45720" bIns="0" anchor="ctr"/>
          <a:lstStyle>
            <a:lvl1pPr algn="r">
              <a:defRPr sz="750">
                <a:solidFill>
                  <a:schemeClr val="accent3"/>
                </a:solidFill>
              </a:defRPr>
            </a:lvl1pPr>
          </a:lstStyle>
          <a:p>
            <a:fld id="{933A556B-7C63-244D-9B7C-B0EA8042B330}" type="slidenum">
              <a:rPr lang="en-US" smtClean="0"/>
              <a:pPr/>
              <a:t>‹#›</a:t>
            </a:fld>
            <a:endParaRPr lang="en-US" dirty="0"/>
          </a:p>
        </p:txBody>
      </p:sp>
    </p:spTree>
    <p:extLst>
      <p:ext uri="{BB962C8B-B14F-4D97-AF65-F5344CB8AC3E}">
        <p14:creationId xmlns:p14="http://schemas.microsoft.com/office/powerpoint/2010/main" val="544521178"/>
      </p:ext>
    </p:extLst>
  </p:cSld>
  <p:clrMap bg1="lt1" tx1="dk1" bg2="lt2" tx2="dk2" accent1="accent1" accent2="accent2" accent3="accent3" accent4="accent4" accent5="accent5" accent6="accent6" hlink="hlink" folHlink="folHlink"/>
  <p:sldLayoutIdLst>
    <p:sldLayoutId id="2147483661" r:id="rId1"/>
    <p:sldLayoutId id="2147483672" r:id="rId2"/>
    <p:sldLayoutId id="2147483662" r:id="rId3"/>
    <p:sldLayoutId id="2147483663" r:id="rId4"/>
    <p:sldLayoutId id="2147483673" r:id="rId5"/>
    <p:sldLayoutId id="2147483666" r:id="rId6"/>
    <p:sldLayoutId id="2147483667" r:id="rId7"/>
    <p:sldLayoutId id="2147483674" r:id="rId8"/>
    <p:sldLayoutId id="2147483675" r:id="rId9"/>
    <p:sldLayoutId id="2147483676" r:id="rId10"/>
  </p:sldLayoutIdLst>
  <p:hf hdr="0" ftr="0" dt="0"/>
  <p:txStyles>
    <p:titleStyle>
      <a:lvl1pPr algn="r" defTabSz="685800" rtl="0" eaLnBrk="1" latinLnBrk="0" hangingPunct="1">
        <a:lnSpc>
          <a:spcPct val="90000"/>
        </a:lnSpc>
        <a:spcBef>
          <a:spcPct val="0"/>
        </a:spcBef>
        <a:buNone/>
        <a:defRPr sz="3600" b="1" i="1" kern="1200">
          <a:solidFill>
            <a:schemeClr val="tx1"/>
          </a:solidFill>
          <a:latin typeface="+mn-lt"/>
          <a:ea typeface="+mj-ea"/>
          <a:cs typeface="+mj-cs"/>
        </a:defRPr>
      </a:lvl1pPr>
    </p:titleStyle>
    <p:bodyStyle>
      <a:lvl1pPr marL="171450" indent="-171450" algn="l" defTabSz="685800" rtl="0" eaLnBrk="1" latinLnBrk="0" hangingPunct="1">
        <a:lnSpc>
          <a:spcPct val="90000"/>
        </a:lnSpc>
        <a:spcBef>
          <a:spcPts val="750"/>
        </a:spcBef>
        <a:buClr>
          <a:schemeClr val="accent3"/>
        </a:buClr>
        <a:buFont typeface="Wingdings" pitchFamily="2" charset="2"/>
        <a:buChar char="q"/>
        <a:defRPr sz="24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Wingdings" pitchFamily="2" charset="2"/>
        <a:buChar char="Ø"/>
        <a:defRPr sz="20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2"/>
        </a:buClr>
        <a:buFont typeface="Wingdings" pitchFamily="2" charset="2"/>
        <a:buChar char="§"/>
        <a:defRPr sz="18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3">
            <a:lumMod val="75000"/>
          </a:schemeClr>
        </a:buClr>
        <a:buFont typeface="Arial" panose="020B0604020202020204" pitchFamily="34" charset="0"/>
        <a:buChar char="•"/>
        <a:defRPr sz="16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2">
            <a:lumMod val="50000"/>
          </a:schemeClr>
        </a:buClr>
        <a:buFont typeface="Wingdings" pitchFamily="2" charset="2"/>
        <a:buChar char="ü"/>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7" orient="horz" pos="2160" userDrawn="1">
          <p15:clr>
            <a:srgbClr val="F26B43"/>
          </p15:clr>
        </p15:guide>
        <p15:guide id="8" pos="2880" userDrawn="1">
          <p15:clr>
            <a:srgbClr val="F26B43"/>
          </p15:clr>
        </p15:guide>
        <p15:guide id="9" pos="270" userDrawn="1">
          <p15:clr>
            <a:srgbClr val="F26B43"/>
          </p15:clr>
        </p15:guide>
        <p15:guide id="10" orient="horz" pos="3888" userDrawn="1">
          <p15:clr>
            <a:srgbClr val="F26B43"/>
          </p15:clr>
        </p15:guide>
        <p15:guide id="11" pos="5490" userDrawn="1">
          <p15:clr>
            <a:srgbClr val="F26B43"/>
          </p15:clr>
        </p15:guide>
        <p15:guide id="12" orient="horz" pos="4128"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6.xml"/><Relationship Id="rId5" Type="http://schemas.openxmlformats.org/officeDocument/2006/relationships/image" Target="../media/image52.png"/><Relationship Id="rId4" Type="http://schemas.openxmlformats.org/officeDocument/2006/relationships/image" Target="../media/image51.png"/></Relationships>
</file>

<file path=ppt/slides/_rels/slide1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6.xml"/><Relationship Id="rId5" Type="http://schemas.openxmlformats.org/officeDocument/2006/relationships/image" Target="../media/image56.png"/><Relationship Id="rId4" Type="http://schemas.openxmlformats.org/officeDocument/2006/relationships/image" Target="../media/image55.emf"/></Relationships>
</file>

<file path=ppt/slides/_rels/slide12.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70.png"/><Relationship Id="rId7" Type="http://schemas.openxmlformats.org/officeDocument/2006/relationships/image" Target="../media/image59.png"/><Relationship Id="rId2" Type="http://schemas.openxmlformats.org/officeDocument/2006/relationships/image" Target="../media/image57.png"/><Relationship Id="rId1" Type="http://schemas.openxmlformats.org/officeDocument/2006/relationships/slideLayout" Target="../slideLayouts/slideLayout6.xml"/><Relationship Id="rId6" Type="http://schemas.openxmlformats.org/officeDocument/2006/relationships/image" Target="../media/image370.png"/><Relationship Id="rId4" Type="http://schemas.openxmlformats.org/officeDocument/2006/relationships/image" Target="../media/image58.png"/><Relationship Id="rId9" Type="http://schemas.openxmlformats.org/officeDocument/2006/relationships/image" Target="../media/image590.png"/></Relationships>
</file>

<file path=ppt/slides/_rels/slide1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6.xml"/><Relationship Id="rId5" Type="http://schemas.openxmlformats.org/officeDocument/2006/relationships/image" Target="../media/image64.emf"/><Relationship Id="rId4" Type="http://schemas.openxmlformats.org/officeDocument/2006/relationships/image" Target="../media/image63.png"/></Relationships>
</file>

<file path=ppt/slides/_rels/slide14.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6.png"/><Relationship Id="rId7" Type="http://schemas.openxmlformats.org/officeDocument/2006/relationships/image" Target="../media/image71.png"/><Relationship Id="rId2" Type="http://schemas.openxmlformats.org/officeDocument/2006/relationships/image" Target="../media/image65.jpeg"/><Relationship Id="rId1" Type="http://schemas.openxmlformats.org/officeDocument/2006/relationships/slideLayout" Target="../slideLayouts/slideLayout6.xml"/><Relationship Id="rId6" Type="http://schemas.openxmlformats.org/officeDocument/2006/relationships/image" Target="../media/image70.png"/><Relationship Id="rId5" Type="http://schemas.openxmlformats.org/officeDocument/2006/relationships/image" Target="../media/image670.png"/><Relationship Id="rId10" Type="http://schemas.openxmlformats.org/officeDocument/2006/relationships/image" Target="../media/image69.gif"/><Relationship Id="rId4" Type="http://schemas.openxmlformats.org/officeDocument/2006/relationships/image" Target="../media/image67.png"/><Relationship Id="rId9" Type="http://schemas.openxmlformats.org/officeDocument/2006/relationships/image" Target="../media/image68.gif"/></Relationships>
</file>

<file path=ppt/slides/_rels/slide1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2.png"/><Relationship Id="rId1" Type="http://schemas.openxmlformats.org/officeDocument/2006/relationships/slideLayout" Target="../slideLayouts/slideLayout6.xml"/><Relationship Id="rId6" Type="http://schemas.openxmlformats.org/officeDocument/2006/relationships/image" Target="../media/image73.png"/><Relationship Id="rId5" Type="http://schemas.openxmlformats.org/officeDocument/2006/relationships/hyperlink" Target="https://arxiv.org/abs/2204.12899" TargetMode="External"/><Relationship Id="rId4" Type="http://schemas.openxmlformats.org/officeDocument/2006/relationships/hyperlink" Target="https://inspirehep.net/literature/799913"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75.emf"/><Relationship Id="rId7" Type="http://schemas.openxmlformats.org/officeDocument/2006/relationships/image" Target="../media/image78.png"/><Relationship Id="rId2" Type="http://schemas.openxmlformats.org/officeDocument/2006/relationships/image" Target="../media/image74.png"/><Relationship Id="rId1" Type="http://schemas.openxmlformats.org/officeDocument/2006/relationships/slideLayout" Target="../slideLayouts/slideLayout6.xml"/><Relationship Id="rId6" Type="http://schemas.openxmlformats.org/officeDocument/2006/relationships/image" Target="../media/image77.png"/><Relationship Id="rId5" Type="http://schemas.openxmlformats.org/officeDocument/2006/relationships/image" Target="../media/image76.emf"/><Relationship Id="rId4" Type="http://schemas.openxmlformats.org/officeDocument/2006/relationships/image" Target="../media/image81.png"/></Relationships>
</file>

<file path=ppt/slides/_rels/slide17.xml.rels><?xml version="1.0" encoding="UTF-8" standalone="yes"?>
<Relationships xmlns="http://schemas.openxmlformats.org/package/2006/relationships"><Relationship Id="rId8" Type="http://schemas.openxmlformats.org/officeDocument/2006/relationships/image" Target="../media/image82.tiff"/><Relationship Id="rId3" Type="http://schemas.openxmlformats.org/officeDocument/2006/relationships/image" Target="../media/image79.png"/><Relationship Id="rId7" Type="http://schemas.openxmlformats.org/officeDocument/2006/relationships/image" Target="../media/image81.tiff"/><Relationship Id="rId2" Type="http://schemas.openxmlformats.org/officeDocument/2006/relationships/slideLayout" Target="../slideLayouts/slideLayout6.xml"/><Relationship Id="rId1" Type="http://schemas.openxmlformats.org/officeDocument/2006/relationships/vmlDrawing" Target="../drawings/vmlDrawing3.vml"/><Relationship Id="rId6" Type="http://schemas.openxmlformats.org/officeDocument/2006/relationships/image" Target="../media/image80.png"/><Relationship Id="rId5" Type="http://schemas.openxmlformats.org/officeDocument/2006/relationships/image" Target="../media/image78.emf"/><Relationship Id="rId10" Type="http://schemas.openxmlformats.org/officeDocument/2006/relationships/image" Target="../media/image84.png"/><Relationship Id="rId4" Type="http://schemas.openxmlformats.org/officeDocument/2006/relationships/oleObject" Target="../embeddings/oleObject5.bin"/><Relationship Id="rId9" Type="http://schemas.openxmlformats.org/officeDocument/2006/relationships/image" Target="../media/image83.png"/></Relationships>
</file>

<file path=ppt/slides/_rels/slide18.xml.rels><?xml version="1.0" encoding="UTF-8" standalone="yes"?>
<Relationships xmlns="http://schemas.openxmlformats.org/package/2006/relationships"><Relationship Id="rId2" Type="http://schemas.openxmlformats.org/officeDocument/2006/relationships/image" Target="../media/image85.tiff"/><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94.png"/><Relationship Id="rId7" Type="http://schemas.openxmlformats.org/officeDocument/2006/relationships/image" Target="../media/image90.png"/><Relationship Id="rId2" Type="http://schemas.openxmlformats.org/officeDocument/2006/relationships/image" Target="../media/image86.jpg"/><Relationship Id="rId1" Type="http://schemas.openxmlformats.org/officeDocument/2006/relationships/slideLayout" Target="../slideLayouts/slideLayout6.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6.xml"/><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jp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NULL"/><Relationship Id="rId7" Type="http://schemas.openxmlformats.org/officeDocument/2006/relationships/image" Target="../media/image99.png"/><Relationship Id="rId2" Type="http://schemas.openxmlformats.org/officeDocument/2006/relationships/image" Target="../media/image95.png"/><Relationship Id="rId1" Type="http://schemas.openxmlformats.org/officeDocument/2006/relationships/slideLayout" Target="../slideLayouts/slideLayout6.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s>
</file>

<file path=ppt/slides/_rels/slide24.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107.emf"/><Relationship Id="rId2" Type="http://schemas.openxmlformats.org/officeDocument/2006/relationships/image" Target="../media/image106.emf"/><Relationship Id="rId1" Type="http://schemas.openxmlformats.org/officeDocument/2006/relationships/slideLayout" Target="../slideLayouts/slideLayout6.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108.emf"/></Relationships>
</file>

<file path=ppt/slides/_rels/slide28.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6.xml"/><Relationship Id="rId5" Type="http://schemas.openxmlformats.org/officeDocument/2006/relationships/image" Target="../media/image15.pn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emf"/><Relationship Id="rId1" Type="http://schemas.openxmlformats.org/officeDocument/2006/relationships/slideLayout" Target="../slideLayouts/slideLayout6.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jpg"/><Relationship Id="rId1" Type="http://schemas.openxmlformats.org/officeDocument/2006/relationships/slideLayout" Target="../slideLayouts/slideLayout6.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27.png"/></Relationships>
</file>

<file path=ppt/slides/_rels/slide6.xml.rels><?xml version="1.0" encoding="UTF-8" standalone="yes"?>
<Relationships xmlns="http://schemas.openxmlformats.org/package/2006/relationships"><Relationship Id="rId8" Type="http://schemas.openxmlformats.org/officeDocument/2006/relationships/image" Target="../media/image32.emf"/><Relationship Id="rId3" Type="http://schemas.openxmlformats.org/officeDocument/2006/relationships/image" Target="../media/image29.png"/><Relationship Id="rId7" Type="http://schemas.openxmlformats.org/officeDocument/2006/relationships/image" Target="../media/image28.png"/><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31.png"/><Relationship Id="rId4" Type="http://schemas.openxmlformats.org/officeDocument/2006/relationships/image" Target="../media/image30.jpeg"/><Relationship Id="rId9" Type="http://schemas.openxmlformats.org/officeDocument/2006/relationships/image" Target="../media/image34.png"/></Relationships>
</file>

<file path=ppt/slides/_rels/slide7.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image" Target="../media/image36.jpg"/><Relationship Id="rId7" Type="http://schemas.openxmlformats.org/officeDocument/2006/relationships/image" Target="../media/image34.emf"/><Relationship Id="rId2" Type="http://schemas.openxmlformats.org/officeDocument/2006/relationships/slideLayout" Target="../slideLayouts/slideLayout6.xml"/><Relationship Id="rId1" Type="http://schemas.openxmlformats.org/officeDocument/2006/relationships/vmlDrawing" Target="../drawings/vmlDrawing2.vml"/><Relationship Id="rId6" Type="http://schemas.openxmlformats.org/officeDocument/2006/relationships/oleObject" Target="../embeddings/oleObject3.bin"/><Relationship Id="rId5" Type="http://schemas.openxmlformats.org/officeDocument/2006/relationships/image" Target="../media/image33.emf"/><Relationship Id="rId4" Type="http://schemas.openxmlformats.org/officeDocument/2006/relationships/oleObject" Target="../embeddings/oleObject2.bin"/><Relationship Id="rId9" Type="http://schemas.openxmlformats.org/officeDocument/2006/relationships/image" Target="../media/image35.emf"/></Relationships>
</file>

<file path=ppt/slides/_rels/slide8.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7.png"/><Relationship Id="rId1" Type="http://schemas.openxmlformats.org/officeDocument/2006/relationships/slideLayout" Target="../slideLayouts/slideLayout6.xml"/><Relationship Id="rId6" Type="http://schemas.openxmlformats.org/officeDocument/2006/relationships/image" Target="../media/image41.png"/><Relationship Id="rId5" Type="http://schemas.openxmlformats.org/officeDocument/2006/relationships/image" Target="../media/image40.pn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png"/></Relationships>
</file>

<file path=ppt/slides/_rels/slide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6.xml"/><Relationship Id="rId4" Type="http://schemas.openxmlformats.org/officeDocument/2006/relationships/image" Target="../media/image4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56CBC-DA70-7741-BB3F-BCDBBE052F88}"/>
              </a:ext>
            </a:extLst>
          </p:cNvPr>
          <p:cNvSpPr>
            <a:spLocks noGrp="1"/>
          </p:cNvSpPr>
          <p:nvPr>
            <p:ph type="ctrTitle"/>
          </p:nvPr>
        </p:nvSpPr>
        <p:spPr>
          <a:xfrm>
            <a:off x="428625" y="2171936"/>
            <a:ext cx="8286750" cy="1465115"/>
          </a:xfrm>
        </p:spPr>
        <p:txBody>
          <a:bodyPr/>
          <a:lstStyle/>
          <a:p>
            <a:r>
              <a:rPr lang="en-US" dirty="0"/>
              <a:t>The RHIC COLD QCD Program</a:t>
            </a:r>
          </a:p>
        </p:txBody>
      </p:sp>
      <p:sp>
        <p:nvSpPr>
          <p:cNvPr id="3" name="Subtitle 2">
            <a:extLst>
              <a:ext uri="{FF2B5EF4-FFF2-40B4-BE49-F238E27FC236}">
                <a16:creationId xmlns:a16="http://schemas.microsoft.com/office/drawing/2014/main" id="{FDB0E14B-6889-F849-8A8C-D01D7C36038D}"/>
              </a:ext>
            </a:extLst>
          </p:cNvPr>
          <p:cNvSpPr>
            <a:spLocks noGrp="1"/>
          </p:cNvSpPr>
          <p:nvPr>
            <p:ph type="subTitle" idx="1"/>
          </p:nvPr>
        </p:nvSpPr>
        <p:spPr>
          <a:xfrm>
            <a:off x="428625" y="4583641"/>
            <a:ext cx="8286750" cy="746185"/>
          </a:xfrm>
        </p:spPr>
        <p:txBody>
          <a:bodyPr/>
          <a:lstStyle/>
          <a:p>
            <a:r>
              <a:rPr lang="en-US" dirty="0"/>
              <a:t>2022 NSAC Long-Range Plan Town Hall Meeting on Hot and Cold QCD</a:t>
            </a:r>
          </a:p>
          <a:p>
            <a:r>
              <a:rPr lang="en-US" dirty="0"/>
              <a:t>MIT, September 23 -25, 2022</a:t>
            </a:r>
          </a:p>
        </p:txBody>
      </p:sp>
      <p:sp>
        <p:nvSpPr>
          <p:cNvPr id="4" name="Text Placeholder 3">
            <a:extLst>
              <a:ext uri="{FF2B5EF4-FFF2-40B4-BE49-F238E27FC236}">
                <a16:creationId xmlns:a16="http://schemas.microsoft.com/office/drawing/2014/main" id="{BD0F4563-AB5E-1F4E-B28C-08AC1323034C}"/>
              </a:ext>
            </a:extLst>
          </p:cNvPr>
          <p:cNvSpPr>
            <a:spLocks noGrp="1"/>
          </p:cNvSpPr>
          <p:nvPr>
            <p:ph type="body" sz="quarter" idx="10"/>
          </p:nvPr>
        </p:nvSpPr>
        <p:spPr>
          <a:xfrm>
            <a:off x="428625" y="3854174"/>
            <a:ext cx="8286750" cy="512344"/>
          </a:xfrm>
        </p:spPr>
        <p:txBody>
          <a:bodyPr/>
          <a:lstStyle/>
          <a:p>
            <a:r>
              <a:rPr lang="en-US" dirty="0"/>
              <a:t>Elke-Caroline </a:t>
            </a:r>
            <a:r>
              <a:rPr lang="en-US" dirty="0" err="1"/>
              <a:t>Aschenauer</a:t>
            </a:r>
            <a:r>
              <a:rPr lang="en-US" dirty="0"/>
              <a:t> (BNL)</a:t>
            </a:r>
          </a:p>
        </p:txBody>
      </p:sp>
    </p:spTree>
    <p:extLst>
      <p:ext uri="{BB962C8B-B14F-4D97-AF65-F5344CB8AC3E}">
        <p14:creationId xmlns:p14="http://schemas.microsoft.com/office/powerpoint/2010/main" val="22467559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1837F-C6C4-3540-8D77-3A902E5C5552}"/>
              </a:ext>
            </a:extLst>
          </p:cNvPr>
          <p:cNvSpPr>
            <a:spLocks noGrp="1"/>
          </p:cNvSpPr>
          <p:nvPr>
            <p:ph type="title"/>
          </p:nvPr>
        </p:nvSpPr>
        <p:spPr/>
        <p:txBody>
          <a:bodyPr>
            <a:normAutofit fontScale="90000"/>
          </a:bodyPr>
          <a:lstStyle/>
          <a:p>
            <a:r>
              <a:rPr lang="en-US" dirty="0">
                <a:latin typeface="Symbol" pitchFamily="2" charset="2"/>
              </a:rPr>
              <a:t>D</a:t>
            </a:r>
            <a:r>
              <a:rPr lang="en-US" dirty="0"/>
              <a:t>G through Inclusive Meson Production</a:t>
            </a:r>
          </a:p>
        </p:txBody>
      </p:sp>
      <p:sp>
        <p:nvSpPr>
          <p:cNvPr id="3" name="Slide Number Placeholder 2">
            <a:extLst>
              <a:ext uri="{FF2B5EF4-FFF2-40B4-BE49-F238E27FC236}">
                <a16:creationId xmlns:a16="http://schemas.microsoft.com/office/drawing/2014/main" id="{F1199562-7256-E74D-9F62-F31F9FE34AC8}"/>
              </a:ext>
            </a:extLst>
          </p:cNvPr>
          <p:cNvSpPr>
            <a:spLocks noGrp="1"/>
          </p:cNvSpPr>
          <p:nvPr>
            <p:ph type="sldNum" sz="quarter" idx="4"/>
          </p:nvPr>
        </p:nvSpPr>
        <p:spPr/>
        <p:txBody>
          <a:bodyPr/>
          <a:lstStyle/>
          <a:p>
            <a:fld id="{933A556B-7C63-244D-9B7C-B0EA8042B330}" type="slidenum">
              <a:rPr lang="en-US" smtClean="0"/>
              <a:pPr/>
              <a:t>10</a:t>
            </a:fld>
            <a:endParaRPr lang="en-US" dirty="0"/>
          </a:p>
        </p:txBody>
      </p:sp>
      <p:pic>
        <p:nvPicPr>
          <p:cNvPr id="4" name="Picture 3">
            <a:extLst>
              <a:ext uri="{FF2B5EF4-FFF2-40B4-BE49-F238E27FC236}">
                <a16:creationId xmlns:a16="http://schemas.microsoft.com/office/drawing/2014/main" id="{638C1AE2-567F-9E43-9960-6A275FBB487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153347" y="972688"/>
            <a:ext cx="2733080" cy="2126014"/>
          </a:xfrm>
          <a:prstGeom prst="rect">
            <a:avLst/>
          </a:prstGeom>
        </p:spPr>
      </p:pic>
      <p:pic>
        <p:nvPicPr>
          <p:cNvPr id="6" name="Picture 5">
            <a:extLst>
              <a:ext uri="{FF2B5EF4-FFF2-40B4-BE49-F238E27FC236}">
                <a16:creationId xmlns:a16="http://schemas.microsoft.com/office/drawing/2014/main" id="{C2BB9011-A269-9B42-BD70-AA958586574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09017" y="919116"/>
            <a:ext cx="2819309" cy="2282556"/>
          </a:xfrm>
          <a:prstGeom prst="rect">
            <a:avLst/>
          </a:prstGeom>
        </p:spPr>
      </p:pic>
      <p:pic>
        <p:nvPicPr>
          <p:cNvPr id="7" name="Picture 6">
            <a:extLst>
              <a:ext uri="{FF2B5EF4-FFF2-40B4-BE49-F238E27FC236}">
                <a16:creationId xmlns:a16="http://schemas.microsoft.com/office/drawing/2014/main" id="{A247C7E6-FE51-D440-B428-210CCC60A59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93128" y="882558"/>
            <a:ext cx="3015889" cy="2345328"/>
          </a:xfrm>
          <a:prstGeom prst="rect">
            <a:avLst/>
          </a:prstGeom>
        </p:spPr>
      </p:pic>
      <p:sp>
        <p:nvSpPr>
          <p:cNvPr id="8" name="TextBox 7">
            <a:extLst>
              <a:ext uri="{FF2B5EF4-FFF2-40B4-BE49-F238E27FC236}">
                <a16:creationId xmlns:a16="http://schemas.microsoft.com/office/drawing/2014/main" id="{EEDF8AE1-2713-2943-AA3A-D4035874BFE9}"/>
              </a:ext>
            </a:extLst>
          </p:cNvPr>
          <p:cNvSpPr txBox="1"/>
          <p:nvPr/>
        </p:nvSpPr>
        <p:spPr>
          <a:xfrm>
            <a:off x="3847118" y="749839"/>
            <a:ext cx="1858317" cy="338554"/>
          </a:xfrm>
          <a:prstGeom prst="rect">
            <a:avLst/>
          </a:prstGeom>
          <a:noFill/>
        </p:spPr>
        <p:txBody>
          <a:bodyPr wrap="none" rtlCol="0">
            <a:spAutoFit/>
          </a:bodyPr>
          <a:lstStyle/>
          <a:p>
            <a:pPr>
              <a:spcAft>
                <a:spcPts val="1200"/>
              </a:spcAft>
            </a:pPr>
            <a:r>
              <a:rPr lang="en-US" sz="1600" dirty="0">
                <a:solidFill>
                  <a:srgbClr val="0070C0"/>
                </a:solidFill>
              </a:rPr>
              <a:t>PRD 93 (2016) 011501</a:t>
            </a:r>
          </a:p>
        </p:txBody>
      </p:sp>
      <p:sp>
        <p:nvSpPr>
          <p:cNvPr id="9" name="TextBox 8">
            <a:extLst>
              <a:ext uri="{FF2B5EF4-FFF2-40B4-BE49-F238E27FC236}">
                <a16:creationId xmlns:a16="http://schemas.microsoft.com/office/drawing/2014/main" id="{4C16AF64-3E68-0346-9709-9A7DFA5420A2}"/>
              </a:ext>
            </a:extLst>
          </p:cNvPr>
          <p:cNvSpPr txBox="1"/>
          <p:nvPr/>
        </p:nvSpPr>
        <p:spPr>
          <a:xfrm>
            <a:off x="6477000" y="762000"/>
            <a:ext cx="1953041" cy="338554"/>
          </a:xfrm>
          <a:prstGeom prst="rect">
            <a:avLst/>
          </a:prstGeom>
          <a:noFill/>
        </p:spPr>
        <p:txBody>
          <a:bodyPr wrap="none" rtlCol="0">
            <a:spAutoFit/>
          </a:bodyPr>
          <a:lstStyle/>
          <a:p>
            <a:pPr>
              <a:spcAft>
                <a:spcPts val="1200"/>
              </a:spcAft>
            </a:pPr>
            <a:r>
              <a:rPr lang="en-US" sz="1600" dirty="0">
                <a:solidFill>
                  <a:srgbClr val="00B050"/>
                </a:solidFill>
              </a:rPr>
              <a:t>PRD 102 (2020) 032001</a:t>
            </a:r>
          </a:p>
        </p:txBody>
      </p:sp>
      <p:sp>
        <p:nvSpPr>
          <p:cNvPr id="10" name="TextBox 9">
            <a:extLst>
              <a:ext uri="{FF2B5EF4-FFF2-40B4-BE49-F238E27FC236}">
                <a16:creationId xmlns:a16="http://schemas.microsoft.com/office/drawing/2014/main" id="{3C4FD19E-583D-514E-8DF6-8AEC41C7D413}"/>
              </a:ext>
            </a:extLst>
          </p:cNvPr>
          <p:cNvSpPr txBox="1"/>
          <p:nvPr/>
        </p:nvSpPr>
        <p:spPr>
          <a:xfrm>
            <a:off x="3048000" y="3481901"/>
            <a:ext cx="6019800" cy="1862048"/>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2000" dirty="0"/>
              <a:t>PHENIX has measured a wide variety of probes at 200 &amp; 510 GeV</a:t>
            </a:r>
          </a:p>
          <a:p>
            <a:pPr marL="285750" indent="-285750">
              <a:spcAft>
                <a:spcPts val="600"/>
              </a:spcAft>
              <a:buFont typeface="Arial" panose="020B0604020202020204" pitchFamily="34" charset="0"/>
              <a:buChar char="•"/>
            </a:pPr>
            <a:r>
              <a:rPr lang="en-US" sz="2000" dirty="0"/>
              <a:t>Very precise data</a:t>
            </a:r>
          </a:p>
          <a:p>
            <a:pPr marL="285750" indent="-285750">
              <a:spcAft>
                <a:spcPts val="600"/>
              </a:spcAft>
              <a:buFont typeface="Arial" panose="020B0604020202020204" pitchFamily="34" charset="0"/>
              <a:buChar char="•"/>
            </a:pPr>
            <a:r>
              <a:rPr lang="en-US" sz="2000" dirty="0"/>
              <a:t>Asymmetries are small</a:t>
            </a:r>
          </a:p>
          <a:p>
            <a:pPr marL="285750" indent="-285750">
              <a:spcAft>
                <a:spcPts val="600"/>
              </a:spcAft>
              <a:buFont typeface="Arial" panose="020B0604020202020204" pitchFamily="34" charset="0"/>
              <a:buChar char="•"/>
            </a:pPr>
            <a:r>
              <a:rPr lang="en-US" sz="2000" dirty="0"/>
              <a:t>Limited sensitivity to non-zero gluon polarization</a:t>
            </a:r>
          </a:p>
        </p:txBody>
      </p:sp>
      <p:sp>
        <p:nvSpPr>
          <p:cNvPr id="11" name="TextBox 10">
            <a:extLst>
              <a:ext uri="{FF2B5EF4-FFF2-40B4-BE49-F238E27FC236}">
                <a16:creationId xmlns:a16="http://schemas.microsoft.com/office/drawing/2014/main" id="{B7F5E705-0E52-BA4A-85D1-628BC62D1C09}"/>
              </a:ext>
            </a:extLst>
          </p:cNvPr>
          <p:cNvSpPr txBox="1"/>
          <p:nvPr/>
        </p:nvSpPr>
        <p:spPr>
          <a:xfrm>
            <a:off x="1017760" y="3170965"/>
            <a:ext cx="1625766" cy="338554"/>
          </a:xfrm>
          <a:prstGeom prst="rect">
            <a:avLst/>
          </a:prstGeom>
          <a:noFill/>
        </p:spPr>
        <p:txBody>
          <a:bodyPr wrap="none" rtlCol="0">
            <a:spAutoFit/>
          </a:bodyPr>
          <a:lstStyle/>
          <a:p>
            <a:pPr>
              <a:spcAft>
                <a:spcPts val="1200"/>
              </a:spcAft>
            </a:pPr>
            <a:r>
              <a:rPr lang="en-US" sz="1600" dirty="0">
                <a:solidFill>
                  <a:schemeClr val="tx1">
                    <a:lumMod val="50000"/>
                    <a:lumOff val="50000"/>
                  </a:schemeClr>
                </a:solidFill>
              </a:rPr>
              <a:t>arxiv:2202.08158</a:t>
            </a:r>
          </a:p>
        </p:txBody>
      </p:sp>
      <p:pic>
        <p:nvPicPr>
          <p:cNvPr id="12" name="Picture 11">
            <a:extLst>
              <a:ext uri="{FF2B5EF4-FFF2-40B4-BE49-F238E27FC236}">
                <a16:creationId xmlns:a16="http://schemas.microsoft.com/office/drawing/2014/main" id="{914B910A-8F46-7D4A-AB1A-52B518DE0FF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74790" y="3419901"/>
            <a:ext cx="2373210" cy="2304546"/>
          </a:xfrm>
          <a:prstGeom prst="rect">
            <a:avLst/>
          </a:prstGeom>
        </p:spPr>
      </p:pic>
      <p:sp>
        <p:nvSpPr>
          <p:cNvPr id="5" name="TextBox 4">
            <a:extLst>
              <a:ext uri="{FF2B5EF4-FFF2-40B4-BE49-F238E27FC236}">
                <a16:creationId xmlns:a16="http://schemas.microsoft.com/office/drawing/2014/main" id="{E6F1B2F3-17FE-4149-AD2B-0ED41170A883}"/>
              </a:ext>
            </a:extLst>
          </p:cNvPr>
          <p:cNvSpPr txBox="1"/>
          <p:nvPr/>
        </p:nvSpPr>
        <p:spPr>
          <a:xfrm>
            <a:off x="857250" y="728246"/>
            <a:ext cx="2602472" cy="338554"/>
          </a:xfrm>
          <a:prstGeom prst="rect">
            <a:avLst/>
          </a:prstGeom>
          <a:noFill/>
        </p:spPr>
        <p:txBody>
          <a:bodyPr wrap="square" rtlCol="0">
            <a:spAutoFit/>
          </a:bodyPr>
          <a:lstStyle/>
          <a:p>
            <a:pPr>
              <a:spcAft>
                <a:spcPts val="1200"/>
              </a:spcAft>
            </a:pPr>
            <a:r>
              <a:rPr lang="en-US" sz="1600" dirty="0">
                <a:solidFill>
                  <a:srgbClr val="C00000"/>
                </a:solidFill>
              </a:rPr>
              <a:t>PRD 94 (2016) 112008</a:t>
            </a:r>
          </a:p>
        </p:txBody>
      </p:sp>
      <p:sp>
        <p:nvSpPr>
          <p:cNvPr id="13" name="Curved Right Arrow 12">
            <a:extLst>
              <a:ext uri="{FF2B5EF4-FFF2-40B4-BE49-F238E27FC236}">
                <a16:creationId xmlns:a16="http://schemas.microsoft.com/office/drawing/2014/main" id="{D35534D0-D9DE-7044-A993-FF3AD4558B9A}"/>
              </a:ext>
            </a:extLst>
          </p:cNvPr>
          <p:cNvSpPr/>
          <p:nvPr/>
        </p:nvSpPr>
        <p:spPr bwMode="auto">
          <a:xfrm>
            <a:off x="981366" y="5916462"/>
            <a:ext cx="685800" cy="533400"/>
          </a:xfrm>
          <a:prstGeom prst="curvedRightArrow">
            <a:avLst/>
          </a:prstGeom>
          <a:gradFill>
            <a:gsLst>
              <a:gs pos="0">
                <a:srgbClr val="0432FF"/>
              </a:gs>
              <a:gs pos="28000">
                <a:schemeClr val="bg1"/>
              </a:gs>
              <a:gs pos="61000">
                <a:srgbClr val="0432FF"/>
              </a:gs>
              <a:gs pos="100000">
                <a:schemeClr val="bg1"/>
              </a:gs>
            </a:gsLst>
            <a:lin ang="5400000" scaled="1"/>
          </a:gradFill>
          <a:ln w="9525" cap="flat" cmpd="sng" algn="ctr">
            <a:solidFill>
              <a:srgbClr val="011893"/>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pitchFamily="-65" charset="0"/>
            </a:endParaRPr>
          </a:p>
        </p:txBody>
      </p:sp>
      <p:sp>
        <p:nvSpPr>
          <p:cNvPr id="14" name="TextBox 13">
            <a:extLst>
              <a:ext uri="{FF2B5EF4-FFF2-40B4-BE49-F238E27FC236}">
                <a16:creationId xmlns:a16="http://schemas.microsoft.com/office/drawing/2014/main" id="{8B8D23EC-9C43-B64E-B7BE-79F5020E8E59}"/>
              </a:ext>
            </a:extLst>
          </p:cNvPr>
          <p:cNvSpPr txBox="1"/>
          <p:nvPr/>
        </p:nvSpPr>
        <p:spPr>
          <a:xfrm>
            <a:off x="1667166" y="5945088"/>
            <a:ext cx="6955750" cy="369332"/>
          </a:xfrm>
          <a:prstGeom prst="rect">
            <a:avLst/>
          </a:prstGeom>
          <a:noFill/>
        </p:spPr>
        <p:txBody>
          <a:bodyPr wrap="none" rtlCol="0">
            <a:spAutoFit/>
          </a:bodyPr>
          <a:lstStyle/>
          <a:p>
            <a:r>
              <a:rPr lang="en-US" dirty="0">
                <a:solidFill>
                  <a:srgbClr val="0432FF"/>
                </a:solidFill>
              </a:rPr>
              <a:t>RHIC has concluded data taking with longitudinal polarized beams</a:t>
            </a:r>
          </a:p>
        </p:txBody>
      </p:sp>
    </p:spTree>
    <p:extLst>
      <p:ext uri="{BB962C8B-B14F-4D97-AF65-F5344CB8AC3E}">
        <p14:creationId xmlns:p14="http://schemas.microsoft.com/office/powerpoint/2010/main" val="3716647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ED088C-FC82-CB4F-BBFD-FD029CDA3993}"/>
              </a:ext>
            </a:extLst>
          </p:cNvPr>
          <p:cNvSpPr>
            <a:spLocks noGrp="1"/>
          </p:cNvSpPr>
          <p:nvPr>
            <p:ph type="title"/>
          </p:nvPr>
        </p:nvSpPr>
        <p:spPr>
          <a:xfrm>
            <a:off x="877722" y="0"/>
            <a:ext cx="8286750" cy="640078"/>
          </a:xfrm>
        </p:spPr>
        <p:txBody>
          <a:bodyPr/>
          <a:lstStyle/>
          <a:p>
            <a:r>
              <a:rPr lang="en-US" dirty="0"/>
              <a:t>3d Imaging of Quarks and Gluons</a:t>
            </a:r>
          </a:p>
        </p:txBody>
      </p:sp>
      <p:sp>
        <p:nvSpPr>
          <p:cNvPr id="3" name="Slide Number Placeholder 2">
            <a:extLst>
              <a:ext uri="{FF2B5EF4-FFF2-40B4-BE49-F238E27FC236}">
                <a16:creationId xmlns:a16="http://schemas.microsoft.com/office/drawing/2014/main" id="{05508577-1E96-A74C-B4A6-62BF3B54E69A}"/>
              </a:ext>
            </a:extLst>
          </p:cNvPr>
          <p:cNvSpPr>
            <a:spLocks noGrp="1"/>
          </p:cNvSpPr>
          <p:nvPr>
            <p:ph type="sldNum" sz="quarter" idx="4"/>
          </p:nvPr>
        </p:nvSpPr>
        <p:spPr/>
        <p:txBody>
          <a:bodyPr/>
          <a:lstStyle/>
          <a:p>
            <a:fld id="{933A556B-7C63-244D-9B7C-B0EA8042B330}" type="slidenum">
              <a:rPr lang="en-US" smtClean="0"/>
              <a:pPr/>
              <a:t>11</a:t>
            </a:fld>
            <a:endParaRPr lang="en-US" dirty="0"/>
          </a:p>
        </p:txBody>
      </p:sp>
      <p:sp>
        <p:nvSpPr>
          <p:cNvPr id="4" name="Shape 50">
            <a:extLst>
              <a:ext uri="{FF2B5EF4-FFF2-40B4-BE49-F238E27FC236}">
                <a16:creationId xmlns:a16="http://schemas.microsoft.com/office/drawing/2014/main" id="{ED3DB8BA-3D95-E642-A03C-A654F666B88E}"/>
              </a:ext>
            </a:extLst>
          </p:cNvPr>
          <p:cNvSpPr/>
          <p:nvPr/>
        </p:nvSpPr>
        <p:spPr>
          <a:xfrm>
            <a:off x="3625233" y="551290"/>
            <a:ext cx="1695334" cy="646331"/>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pPr lvl="0" algn="ctr"/>
            <a:r>
              <a:rPr lang="en-US" dirty="0">
                <a:ea typeface="Cambria Math"/>
                <a:cs typeface="Comic Sans MS"/>
                <a:sym typeface="Cambria Math"/>
              </a:rPr>
              <a:t>Wigner function</a:t>
            </a:r>
          </a:p>
          <a:p>
            <a:pPr lvl="0" algn="ctr"/>
            <a:r>
              <a:rPr dirty="0">
                <a:ea typeface="Cambria Math"/>
                <a:cs typeface="Comic Sans MS"/>
                <a:sym typeface="Cambria Math"/>
              </a:rPr>
              <a:t>W(x,b</a:t>
            </a:r>
            <a:r>
              <a:rPr baseline="-25000" dirty="0">
                <a:ea typeface="Cambria Math"/>
                <a:cs typeface="Comic Sans MS"/>
                <a:sym typeface="Cambria Math"/>
              </a:rPr>
              <a:t>T</a:t>
            </a:r>
            <a:r>
              <a:rPr dirty="0">
                <a:ea typeface="Cambria Math"/>
                <a:cs typeface="Comic Sans MS"/>
                <a:sym typeface="Cambria Math"/>
              </a:rPr>
              <a:t>,k</a:t>
            </a:r>
            <a:r>
              <a:rPr baseline="-25000" dirty="0">
                <a:ea typeface="Cambria Math"/>
                <a:cs typeface="Comic Sans MS"/>
                <a:sym typeface="Cambria Math"/>
              </a:rPr>
              <a:t>T</a:t>
            </a:r>
            <a:r>
              <a:rPr dirty="0">
                <a:ea typeface="Cambria Math"/>
                <a:cs typeface="Comic Sans MS"/>
                <a:sym typeface="Cambria Math"/>
              </a:rPr>
              <a:t>)</a:t>
            </a:r>
          </a:p>
        </p:txBody>
      </p:sp>
      <p:sp>
        <p:nvSpPr>
          <p:cNvPr id="5" name="Shape 51">
            <a:extLst>
              <a:ext uri="{FF2B5EF4-FFF2-40B4-BE49-F238E27FC236}">
                <a16:creationId xmlns:a16="http://schemas.microsoft.com/office/drawing/2014/main" id="{C2FB2F48-53EC-BC47-8849-1AF4A42D8FC4}"/>
              </a:ext>
            </a:extLst>
          </p:cNvPr>
          <p:cNvSpPr/>
          <p:nvPr/>
        </p:nvSpPr>
        <p:spPr>
          <a:xfrm>
            <a:off x="5416682" y="1075309"/>
            <a:ext cx="642161" cy="369332"/>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pPr lvl="0"/>
            <a:r>
              <a:rPr dirty="0">
                <a:ea typeface="Cambria Math"/>
                <a:cs typeface="Comic Sans MS"/>
                <a:sym typeface="Cambria Math"/>
              </a:rPr>
              <a:t>∫ d</a:t>
            </a:r>
            <a:r>
              <a:rPr baseline="30000" dirty="0">
                <a:ea typeface="Cambria Math"/>
                <a:cs typeface="Comic Sans MS"/>
                <a:sym typeface="Cambria Math"/>
              </a:rPr>
              <a:t>2</a:t>
            </a:r>
            <a:r>
              <a:rPr dirty="0">
                <a:ea typeface="Cambria Math"/>
                <a:cs typeface="Comic Sans MS"/>
                <a:sym typeface="Cambria Math"/>
              </a:rPr>
              <a:t>k</a:t>
            </a:r>
            <a:r>
              <a:rPr baseline="-25000" dirty="0">
                <a:ea typeface="Cambria Math"/>
                <a:cs typeface="Comic Sans MS"/>
                <a:sym typeface="Cambria Math"/>
              </a:rPr>
              <a:t>T</a:t>
            </a:r>
          </a:p>
        </p:txBody>
      </p:sp>
      <p:sp>
        <p:nvSpPr>
          <p:cNvPr id="6" name="Shape 52">
            <a:extLst>
              <a:ext uri="{FF2B5EF4-FFF2-40B4-BE49-F238E27FC236}">
                <a16:creationId xmlns:a16="http://schemas.microsoft.com/office/drawing/2014/main" id="{C98B8188-BF54-F24B-A678-3246F835503B}"/>
              </a:ext>
            </a:extLst>
          </p:cNvPr>
          <p:cNvSpPr/>
          <p:nvPr/>
        </p:nvSpPr>
        <p:spPr>
          <a:xfrm>
            <a:off x="6365280" y="2225721"/>
            <a:ext cx="712694" cy="369332"/>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pPr lvl="0"/>
            <a:r>
              <a:rPr dirty="0">
                <a:ea typeface="Cambria Math"/>
                <a:cs typeface="Comic Sans MS"/>
                <a:sym typeface="Cambria Math"/>
              </a:rPr>
              <a:t>f(</a:t>
            </a:r>
            <a:r>
              <a:rPr dirty="0" err="1">
                <a:ea typeface="Cambria Math"/>
                <a:cs typeface="Comic Sans MS"/>
                <a:sym typeface="Cambria Math"/>
              </a:rPr>
              <a:t>x,b</a:t>
            </a:r>
            <a:r>
              <a:rPr baseline="-25000" dirty="0" err="1">
                <a:ea typeface="Cambria Math"/>
                <a:cs typeface="Comic Sans MS"/>
                <a:sym typeface="Cambria Math"/>
              </a:rPr>
              <a:t>T</a:t>
            </a:r>
            <a:r>
              <a:rPr dirty="0">
                <a:ea typeface="Cambria Math"/>
                <a:cs typeface="Comic Sans MS"/>
                <a:sym typeface="Cambria Math"/>
              </a:rPr>
              <a:t>)</a:t>
            </a:r>
          </a:p>
        </p:txBody>
      </p:sp>
      <p:sp>
        <p:nvSpPr>
          <p:cNvPr id="7" name="Shape 53">
            <a:extLst>
              <a:ext uri="{FF2B5EF4-FFF2-40B4-BE49-F238E27FC236}">
                <a16:creationId xmlns:a16="http://schemas.microsoft.com/office/drawing/2014/main" id="{0A048DD3-5742-2949-A957-A7B15F164B5A}"/>
              </a:ext>
            </a:extLst>
          </p:cNvPr>
          <p:cNvSpPr/>
          <p:nvPr/>
        </p:nvSpPr>
        <p:spPr>
          <a:xfrm>
            <a:off x="1924343" y="2177700"/>
            <a:ext cx="699870" cy="369332"/>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pPr lvl="0"/>
            <a:r>
              <a:rPr dirty="0">
                <a:ea typeface="Cambria Math"/>
                <a:cs typeface="Comic Sans MS"/>
                <a:sym typeface="Cambria Math"/>
              </a:rPr>
              <a:t>f(x,k</a:t>
            </a:r>
            <a:r>
              <a:rPr baseline="-25000" dirty="0">
                <a:ea typeface="Cambria Math"/>
                <a:cs typeface="Comic Sans MS"/>
                <a:sym typeface="Cambria Math"/>
              </a:rPr>
              <a:t>T</a:t>
            </a:r>
            <a:r>
              <a:rPr dirty="0">
                <a:ea typeface="Cambria Math"/>
                <a:cs typeface="Comic Sans MS"/>
                <a:sym typeface="Cambria Math"/>
              </a:rPr>
              <a:t>)</a:t>
            </a:r>
          </a:p>
        </p:txBody>
      </p:sp>
      <p:sp>
        <p:nvSpPr>
          <p:cNvPr id="8" name="Shape 54">
            <a:extLst>
              <a:ext uri="{FF2B5EF4-FFF2-40B4-BE49-F238E27FC236}">
                <a16:creationId xmlns:a16="http://schemas.microsoft.com/office/drawing/2014/main" id="{303D473E-9D54-5A43-A56F-186FCD50F6FA}"/>
              </a:ext>
            </a:extLst>
          </p:cNvPr>
          <p:cNvSpPr/>
          <p:nvPr/>
        </p:nvSpPr>
        <p:spPr>
          <a:xfrm>
            <a:off x="2879039" y="1078542"/>
            <a:ext cx="590865" cy="369332"/>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pPr lvl="0"/>
            <a:r>
              <a:rPr dirty="0">
                <a:ea typeface="Cambria Math"/>
                <a:cs typeface="Comic Sans MS"/>
                <a:sym typeface="Cambria Math"/>
              </a:rPr>
              <a:t>∫d</a:t>
            </a:r>
            <a:r>
              <a:rPr baseline="30000" dirty="0">
                <a:ea typeface="Cambria Math"/>
                <a:cs typeface="Comic Sans MS"/>
                <a:sym typeface="Cambria Math"/>
              </a:rPr>
              <a:t>2</a:t>
            </a:r>
            <a:r>
              <a:rPr dirty="0">
                <a:ea typeface="Cambria Math"/>
                <a:cs typeface="Comic Sans MS"/>
                <a:sym typeface="Cambria Math"/>
              </a:rPr>
              <a:t>b</a:t>
            </a:r>
            <a:r>
              <a:rPr baseline="-25000" dirty="0">
                <a:ea typeface="Cambria Math"/>
                <a:cs typeface="Comic Sans MS"/>
                <a:sym typeface="Cambria Math"/>
              </a:rPr>
              <a:t>T</a:t>
            </a:r>
          </a:p>
        </p:txBody>
      </p:sp>
      <p:sp>
        <p:nvSpPr>
          <p:cNvPr id="9" name="Shape 57">
            <a:extLst>
              <a:ext uri="{FF2B5EF4-FFF2-40B4-BE49-F238E27FC236}">
                <a16:creationId xmlns:a16="http://schemas.microsoft.com/office/drawing/2014/main" id="{51299C6F-7E00-B947-BD5B-00460EEF3EEA}"/>
              </a:ext>
            </a:extLst>
          </p:cNvPr>
          <p:cNvSpPr/>
          <p:nvPr/>
        </p:nvSpPr>
        <p:spPr>
          <a:xfrm flipH="1">
            <a:off x="2567650" y="1126381"/>
            <a:ext cx="1433332" cy="1107131"/>
          </a:xfrm>
          <a:prstGeom prst="line">
            <a:avLst/>
          </a:prstGeom>
          <a:ln w="25400">
            <a:solidFill/>
            <a:tailEnd type="triangle"/>
          </a:ln>
        </p:spPr>
        <p:txBody>
          <a:bodyPr lIns="0" tIns="0" rIns="0" bIns="0"/>
          <a:lstStyle/>
          <a:p>
            <a:pPr lvl="0">
              <a:defRPr sz="1200">
                <a:latin typeface="+mj-lt"/>
                <a:ea typeface="+mj-ea"/>
                <a:cs typeface="+mj-cs"/>
                <a:sym typeface="Helvetica"/>
              </a:defRPr>
            </a:pPr>
            <a:endParaRPr/>
          </a:p>
        </p:txBody>
      </p:sp>
      <p:sp>
        <p:nvSpPr>
          <p:cNvPr id="11" name="Shape 60">
            <a:extLst>
              <a:ext uri="{FF2B5EF4-FFF2-40B4-BE49-F238E27FC236}">
                <a16:creationId xmlns:a16="http://schemas.microsoft.com/office/drawing/2014/main" id="{8B41BEB0-169F-6241-804C-5E50D302DEBC}"/>
              </a:ext>
            </a:extLst>
          </p:cNvPr>
          <p:cNvSpPr/>
          <p:nvPr/>
        </p:nvSpPr>
        <p:spPr>
          <a:xfrm>
            <a:off x="366417" y="2177700"/>
            <a:ext cx="836124" cy="369332"/>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a:solidFill>
                  <a:srgbClr val="1F497D"/>
                </a:solidFill>
              </a:defRPr>
            </a:lvl1pPr>
          </a:lstStyle>
          <a:p>
            <a:pPr lvl="0">
              <a:defRPr>
                <a:solidFill>
                  <a:srgbClr val="000000"/>
                </a:solidFill>
              </a:defRPr>
            </a:pPr>
            <a:r>
              <a:rPr dirty="0">
                <a:solidFill>
                  <a:srgbClr val="FF00FF"/>
                </a:solidFill>
                <a:cs typeface="Comic Sans MS"/>
              </a:rPr>
              <a:t>Quarks</a:t>
            </a:r>
          </a:p>
        </p:txBody>
      </p:sp>
      <p:sp>
        <p:nvSpPr>
          <p:cNvPr id="12" name="Shape 61">
            <a:extLst>
              <a:ext uri="{FF2B5EF4-FFF2-40B4-BE49-F238E27FC236}">
                <a16:creationId xmlns:a16="http://schemas.microsoft.com/office/drawing/2014/main" id="{97E2876C-D994-8B4B-AC68-BA35A0B2A919}"/>
              </a:ext>
            </a:extLst>
          </p:cNvPr>
          <p:cNvSpPr/>
          <p:nvPr/>
        </p:nvSpPr>
        <p:spPr>
          <a:xfrm>
            <a:off x="5021097" y="1126382"/>
            <a:ext cx="1433332" cy="1107131"/>
          </a:xfrm>
          <a:prstGeom prst="line">
            <a:avLst/>
          </a:prstGeom>
          <a:ln w="25400">
            <a:solidFill/>
            <a:tailEnd type="triangle"/>
          </a:ln>
        </p:spPr>
        <p:txBody>
          <a:bodyPr lIns="0" tIns="0" rIns="0" bIns="0"/>
          <a:lstStyle/>
          <a:p>
            <a:pPr lvl="0">
              <a:defRPr sz="1200">
                <a:latin typeface="+mj-lt"/>
                <a:ea typeface="+mj-ea"/>
                <a:cs typeface="+mj-cs"/>
                <a:sym typeface="Helvetica"/>
              </a:defRPr>
            </a:pPr>
            <a:endParaRPr/>
          </a:p>
        </p:txBody>
      </p:sp>
      <p:sp>
        <p:nvSpPr>
          <p:cNvPr id="14" name="Shape 64">
            <a:extLst>
              <a:ext uri="{FF2B5EF4-FFF2-40B4-BE49-F238E27FC236}">
                <a16:creationId xmlns:a16="http://schemas.microsoft.com/office/drawing/2014/main" id="{2C37436E-E2FF-5E48-84AE-F01F54621CF3}"/>
              </a:ext>
            </a:extLst>
          </p:cNvPr>
          <p:cNvSpPr/>
          <p:nvPr/>
        </p:nvSpPr>
        <p:spPr>
          <a:xfrm>
            <a:off x="7642448" y="2318093"/>
            <a:ext cx="836124" cy="369332"/>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a:solidFill>
                  <a:srgbClr val="FF0000"/>
                </a:solidFill>
              </a:defRPr>
            </a:lvl1pPr>
          </a:lstStyle>
          <a:p>
            <a:pPr lvl="0">
              <a:defRPr>
                <a:solidFill>
                  <a:srgbClr val="000000"/>
                </a:solidFill>
              </a:defRPr>
            </a:pPr>
            <a:r>
              <a:rPr lang="en-US" dirty="0">
                <a:solidFill>
                  <a:srgbClr val="FF0000"/>
                </a:solidFill>
                <a:cs typeface="Comic Sans MS"/>
              </a:rPr>
              <a:t>Quarks</a:t>
            </a:r>
            <a:endParaRPr dirty="0">
              <a:solidFill>
                <a:srgbClr val="FF0000"/>
              </a:solidFill>
              <a:cs typeface="Comic Sans MS"/>
            </a:endParaRPr>
          </a:p>
        </p:txBody>
      </p:sp>
      <p:sp>
        <p:nvSpPr>
          <p:cNvPr id="15" name="Shape 65">
            <a:extLst>
              <a:ext uri="{FF2B5EF4-FFF2-40B4-BE49-F238E27FC236}">
                <a16:creationId xmlns:a16="http://schemas.microsoft.com/office/drawing/2014/main" id="{5EF6EA24-A834-D244-A5AF-3C997F4522D0}"/>
              </a:ext>
            </a:extLst>
          </p:cNvPr>
          <p:cNvSpPr/>
          <p:nvPr/>
        </p:nvSpPr>
        <p:spPr>
          <a:xfrm>
            <a:off x="1301315" y="1389219"/>
            <a:ext cx="1246493" cy="646331"/>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pPr lvl="0" algn="ctr"/>
            <a:r>
              <a:rPr i="1" dirty="0">
                <a:solidFill>
                  <a:srgbClr val="0000FF"/>
                </a:solidFill>
                <a:cs typeface="Comic Sans MS"/>
              </a:rPr>
              <a:t>Momentum</a:t>
            </a:r>
          </a:p>
          <a:p>
            <a:pPr lvl="0" algn="ctr"/>
            <a:r>
              <a:rPr i="1" dirty="0">
                <a:solidFill>
                  <a:srgbClr val="0000FF"/>
                </a:solidFill>
                <a:cs typeface="Comic Sans MS"/>
              </a:rPr>
              <a:t>space</a:t>
            </a:r>
          </a:p>
        </p:txBody>
      </p:sp>
      <p:sp>
        <p:nvSpPr>
          <p:cNvPr id="16" name="Shape 66">
            <a:extLst>
              <a:ext uri="{FF2B5EF4-FFF2-40B4-BE49-F238E27FC236}">
                <a16:creationId xmlns:a16="http://schemas.microsoft.com/office/drawing/2014/main" id="{D1CA8153-E18A-D04D-910D-C9508C7389B4}"/>
              </a:ext>
            </a:extLst>
          </p:cNvPr>
          <p:cNvSpPr/>
          <p:nvPr/>
        </p:nvSpPr>
        <p:spPr>
          <a:xfrm>
            <a:off x="6501972" y="1303703"/>
            <a:ext cx="1220845" cy="646331"/>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pPr lvl="0" algn="ctr"/>
            <a:r>
              <a:rPr i="1" dirty="0">
                <a:solidFill>
                  <a:srgbClr val="0000FF"/>
                </a:solidFill>
                <a:cs typeface="Comic Sans MS"/>
              </a:rPr>
              <a:t>Coordinate</a:t>
            </a:r>
          </a:p>
          <a:p>
            <a:pPr lvl="0" algn="ctr"/>
            <a:r>
              <a:rPr i="1" dirty="0">
                <a:solidFill>
                  <a:srgbClr val="0000FF"/>
                </a:solidFill>
                <a:cs typeface="Comic Sans MS"/>
              </a:rPr>
              <a:t>space</a:t>
            </a:r>
          </a:p>
        </p:txBody>
      </p:sp>
      <p:grpSp>
        <p:nvGrpSpPr>
          <p:cNvPr id="17" name="Group 16">
            <a:extLst>
              <a:ext uri="{FF2B5EF4-FFF2-40B4-BE49-F238E27FC236}">
                <a16:creationId xmlns:a16="http://schemas.microsoft.com/office/drawing/2014/main" id="{D51867D7-BB76-624F-BD34-28D14F9A65C1}"/>
              </a:ext>
            </a:extLst>
          </p:cNvPr>
          <p:cNvGrpSpPr/>
          <p:nvPr/>
        </p:nvGrpSpPr>
        <p:grpSpPr>
          <a:xfrm>
            <a:off x="320697" y="2523143"/>
            <a:ext cx="3524253" cy="2261313"/>
            <a:chOff x="5523394" y="5800131"/>
            <a:chExt cx="3524253" cy="2261314"/>
          </a:xfrm>
        </p:grpSpPr>
        <p:pic>
          <p:nvPicPr>
            <p:cNvPr id="18" name="Picture 17">
              <a:extLst>
                <a:ext uri="{FF2B5EF4-FFF2-40B4-BE49-F238E27FC236}">
                  <a16:creationId xmlns:a16="http://schemas.microsoft.com/office/drawing/2014/main" id="{4B1EEF94-8B53-664A-89FA-63C68C69882E}"/>
                </a:ext>
              </a:extLst>
            </p:cNvPr>
            <p:cNvPicPr>
              <a:picLocks noChangeAspect="1"/>
            </p:cNvPicPr>
            <p:nvPr/>
          </p:nvPicPr>
          <p:blipFill>
            <a:blip r:embed="rId2"/>
            <a:stretch>
              <a:fillRect/>
            </a:stretch>
          </p:blipFill>
          <p:spPr>
            <a:xfrm>
              <a:off x="5523394" y="5897541"/>
              <a:ext cx="3524253" cy="2163904"/>
            </a:xfrm>
            <a:prstGeom prst="rect">
              <a:avLst/>
            </a:prstGeom>
          </p:spPr>
        </p:pic>
        <p:sp>
          <p:nvSpPr>
            <p:cNvPr id="19" name="Up Arrow 18">
              <a:extLst>
                <a:ext uri="{FF2B5EF4-FFF2-40B4-BE49-F238E27FC236}">
                  <a16:creationId xmlns:a16="http://schemas.microsoft.com/office/drawing/2014/main" id="{923D5CF5-1597-9344-BE16-EA8762CB1F85}"/>
                </a:ext>
              </a:extLst>
            </p:cNvPr>
            <p:cNvSpPr/>
            <p:nvPr/>
          </p:nvSpPr>
          <p:spPr bwMode="auto">
            <a:xfrm>
              <a:off x="5868125" y="5800131"/>
              <a:ext cx="165652" cy="249538"/>
            </a:xfrm>
            <a:prstGeom prst="upArrow">
              <a:avLst/>
            </a:prstGeom>
            <a:solidFill>
              <a:srgbClr val="0000FF"/>
            </a:solidFill>
            <a:ln w="9525" cap="flat" cmpd="sng" algn="ctr">
              <a:solidFill>
                <a:srgbClr val="008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i="0" u="none" strike="noStrike" cap="none" normalizeH="0" baseline="0">
                <a:ln>
                  <a:noFill/>
                </a:ln>
                <a:solidFill>
                  <a:schemeClr val="tx1"/>
                </a:solidFill>
                <a:effectLst/>
                <a:ea typeface="ＭＳ Ｐゴシック" pitchFamily="-112" charset="-128"/>
                <a:cs typeface="ＭＳ Ｐゴシック" pitchFamily="-112" charset="-128"/>
              </a:endParaRPr>
            </a:p>
          </p:txBody>
        </p:sp>
        <p:sp>
          <p:nvSpPr>
            <p:cNvPr id="20" name="Up Arrow 19">
              <a:extLst>
                <a:ext uri="{FF2B5EF4-FFF2-40B4-BE49-F238E27FC236}">
                  <a16:creationId xmlns:a16="http://schemas.microsoft.com/office/drawing/2014/main" id="{56E7B5EE-36A2-5545-8818-15F5ABDBC5E2}"/>
                </a:ext>
              </a:extLst>
            </p:cNvPr>
            <p:cNvSpPr/>
            <p:nvPr/>
          </p:nvSpPr>
          <p:spPr bwMode="auto">
            <a:xfrm>
              <a:off x="6789040" y="6020241"/>
              <a:ext cx="165652" cy="249538"/>
            </a:xfrm>
            <a:prstGeom prst="upArrow">
              <a:avLst/>
            </a:prstGeom>
            <a:solidFill>
              <a:srgbClr val="0000FF"/>
            </a:solidFill>
            <a:ln w="9525" cap="flat" cmpd="sng" algn="ctr">
              <a:solidFill>
                <a:srgbClr val="008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i="0" u="none" strike="noStrike" cap="none" normalizeH="0" baseline="0">
                <a:ln>
                  <a:noFill/>
                </a:ln>
                <a:solidFill>
                  <a:schemeClr val="tx1"/>
                </a:solidFill>
                <a:effectLst/>
                <a:ea typeface="ＭＳ Ｐゴシック" pitchFamily="-112" charset="-128"/>
                <a:cs typeface="ＭＳ Ｐゴシック" pitchFamily="-112" charset="-128"/>
              </a:endParaRPr>
            </a:p>
          </p:txBody>
        </p:sp>
        <p:sp>
          <p:nvSpPr>
            <p:cNvPr id="21" name="Up Arrow 20">
              <a:extLst>
                <a:ext uri="{FF2B5EF4-FFF2-40B4-BE49-F238E27FC236}">
                  <a16:creationId xmlns:a16="http://schemas.microsoft.com/office/drawing/2014/main" id="{A50B31D5-A2EB-3147-9F03-7398BB21E84D}"/>
                </a:ext>
              </a:extLst>
            </p:cNvPr>
            <p:cNvSpPr/>
            <p:nvPr/>
          </p:nvSpPr>
          <p:spPr bwMode="auto">
            <a:xfrm>
              <a:off x="7859078" y="6262637"/>
              <a:ext cx="165652" cy="249538"/>
            </a:xfrm>
            <a:prstGeom prst="upArrow">
              <a:avLst/>
            </a:prstGeom>
            <a:solidFill>
              <a:srgbClr val="0000FF"/>
            </a:solidFill>
            <a:ln w="9525" cap="flat" cmpd="sng" algn="ctr">
              <a:solidFill>
                <a:srgbClr val="008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i="0" u="none" strike="noStrike" cap="none" normalizeH="0" baseline="0">
                <a:ln>
                  <a:noFill/>
                </a:ln>
                <a:solidFill>
                  <a:schemeClr val="tx1"/>
                </a:solidFill>
                <a:effectLst/>
                <a:ea typeface="ＭＳ Ｐゴシック" pitchFamily="-112" charset="-128"/>
                <a:cs typeface="ＭＳ Ｐゴシック" pitchFamily="-112" charset="-128"/>
              </a:endParaRPr>
            </a:p>
          </p:txBody>
        </p:sp>
      </p:grpSp>
      <p:grpSp>
        <p:nvGrpSpPr>
          <p:cNvPr id="22" name="Group 21">
            <a:extLst>
              <a:ext uri="{FF2B5EF4-FFF2-40B4-BE49-F238E27FC236}">
                <a16:creationId xmlns:a16="http://schemas.microsoft.com/office/drawing/2014/main" id="{14955C44-B24B-0840-A579-B9980E02787F}"/>
              </a:ext>
            </a:extLst>
          </p:cNvPr>
          <p:cNvGrpSpPr/>
          <p:nvPr/>
        </p:nvGrpSpPr>
        <p:grpSpPr>
          <a:xfrm>
            <a:off x="5015410" y="2870740"/>
            <a:ext cx="3949572" cy="1878997"/>
            <a:chOff x="4633648" y="3867275"/>
            <a:chExt cx="3949572" cy="1878997"/>
          </a:xfrm>
        </p:grpSpPr>
        <p:pic>
          <p:nvPicPr>
            <p:cNvPr id="23" name="Picture 22">
              <a:extLst>
                <a:ext uri="{FF2B5EF4-FFF2-40B4-BE49-F238E27FC236}">
                  <a16:creationId xmlns:a16="http://schemas.microsoft.com/office/drawing/2014/main" id="{F38DD7EC-E43E-A94F-9B3D-402E7157979A}"/>
                </a:ext>
              </a:extLst>
            </p:cNvPr>
            <p:cNvPicPr>
              <a:picLocks noChangeAspect="1"/>
            </p:cNvPicPr>
            <p:nvPr/>
          </p:nvPicPr>
          <p:blipFill rotWithShape="1">
            <a:blip r:embed="rId3"/>
            <a:srcRect t="4492" r="74977" b="58882"/>
            <a:stretch/>
          </p:blipFill>
          <p:spPr>
            <a:xfrm>
              <a:off x="4685020" y="3867275"/>
              <a:ext cx="1377699" cy="1153408"/>
            </a:xfrm>
            <a:prstGeom prst="rect">
              <a:avLst/>
            </a:prstGeom>
          </p:spPr>
        </p:pic>
        <p:pic>
          <p:nvPicPr>
            <p:cNvPr id="24" name="Picture 23">
              <a:extLst>
                <a:ext uri="{FF2B5EF4-FFF2-40B4-BE49-F238E27FC236}">
                  <a16:creationId xmlns:a16="http://schemas.microsoft.com/office/drawing/2014/main" id="{8E136B19-5A69-2842-8599-A2D2FF825A2D}"/>
                </a:ext>
              </a:extLst>
            </p:cNvPr>
            <p:cNvPicPr>
              <a:picLocks noChangeAspect="1"/>
            </p:cNvPicPr>
            <p:nvPr/>
          </p:nvPicPr>
          <p:blipFill rotWithShape="1">
            <a:blip r:embed="rId3"/>
            <a:srcRect l="38889" t="4492" r="37037" b="58882"/>
            <a:stretch/>
          </p:blipFill>
          <p:spPr>
            <a:xfrm>
              <a:off x="5933870" y="4099475"/>
              <a:ext cx="1325450" cy="1153408"/>
            </a:xfrm>
            <a:prstGeom prst="rect">
              <a:avLst/>
            </a:prstGeom>
          </p:spPr>
        </p:pic>
        <p:sp>
          <p:nvSpPr>
            <p:cNvPr id="25" name="TextBox 24">
              <a:extLst>
                <a:ext uri="{FF2B5EF4-FFF2-40B4-BE49-F238E27FC236}">
                  <a16:creationId xmlns:a16="http://schemas.microsoft.com/office/drawing/2014/main" id="{4ECA3C5E-96BE-5A43-818A-9CCC4050090C}"/>
                </a:ext>
              </a:extLst>
            </p:cNvPr>
            <p:cNvSpPr txBox="1"/>
            <p:nvPr/>
          </p:nvSpPr>
          <p:spPr>
            <a:xfrm>
              <a:off x="8283138" y="5376940"/>
              <a:ext cx="300082" cy="369332"/>
            </a:xfrm>
            <a:prstGeom prst="rect">
              <a:avLst/>
            </a:prstGeom>
            <a:noFill/>
          </p:spPr>
          <p:txBody>
            <a:bodyPr wrap="none" rtlCol="0">
              <a:spAutoFit/>
            </a:bodyPr>
            <a:lstStyle/>
            <a:p>
              <a:r>
                <a:rPr lang="en-US" i="1" dirty="0">
                  <a:cs typeface="Times New Roman"/>
                </a:rPr>
                <a:t>x</a:t>
              </a:r>
            </a:p>
          </p:txBody>
        </p:sp>
        <p:sp>
          <p:nvSpPr>
            <p:cNvPr id="26" name="TextBox 25">
              <a:extLst>
                <a:ext uri="{FF2B5EF4-FFF2-40B4-BE49-F238E27FC236}">
                  <a16:creationId xmlns:a16="http://schemas.microsoft.com/office/drawing/2014/main" id="{10F080B8-2B6F-0841-A042-15A328E0782A}"/>
                </a:ext>
              </a:extLst>
            </p:cNvPr>
            <p:cNvSpPr txBox="1"/>
            <p:nvPr/>
          </p:nvSpPr>
          <p:spPr>
            <a:xfrm rot="689688">
              <a:off x="5508181" y="5174801"/>
              <a:ext cx="1460153" cy="369332"/>
            </a:xfrm>
            <a:prstGeom prst="rect">
              <a:avLst/>
            </a:prstGeom>
            <a:noFill/>
          </p:spPr>
          <p:txBody>
            <a:bodyPr wrap="square" rtlCol="0">
              <a:spAutoFit/>
            </a:bodyPr>
            <a:lstStyle/>
            <a:p>
              <a:r>
                <a:rPr lang="en-US" dirty="0">
                  <a:ea typeface="Comic Sans MS" charset="0"/>
                  <a:cs typeface="Comic Sans MS" charset="0"/>
                </a:rPr>
                <a:t>down quark</a:t>
              </a:r>
            </a:p>
          </p:txBody>
        </p:sp>
        <p:pic>
          <p:nvPicPr>
            <p:cNvPr id="27" name="Picture 26">
              <a:extLst>
                <a:ext uri="{FF2B5EF4-FFF2-40B4-BE49-F238E27FC236}">
                  <a16:creationId xmlns:a16="http://schemas.microsoft.com/office/drawing/2014/main" id="{C776FDFE-BFED-8C4F-A68F-89019CB0E6C2}"/>
                </a:ext>
              </a:extLst>
            </p:cNvPr>
            <p:cNvPicPr>
              <a:picLocks noChangeAspect="1"/>
            </p:cNvPicPr>
            <p:nvPr/>
          </p:nvPicPr>
          <p:blipFill rotWithShape="1">
            <a:blip r:embed="rId3"/>
            <a:srcRect l="76690" t="4492" b="58882"/>
            <a:stretch/>
          </p:blipFill>
          <p:spPr>
            <a:xfrm>
              <a:off x="7145304" y="4368979"/>
              <a:ext cx="1283386" cy="1153408"/>
            </a:xfrm>
            <a:prstGeom prst="rect">
              <a:avLst/>
            </a:prstGeom>
          </p:spPr>
        </p:pic>
        <p:cxnSp>
          <p:nvCxnSpPr>
            <p:cNvPr id="28" name="Straight Arrow Connector 27">
              <a:extLst>
                <a:ext uri="{FF2B5EF4-FFF2-40B4-BE49-F238E27FC236}">
                  <a16:creationId xmlns:a16="http://schemas.microsoft.com/office/drawing/2014/main" id="{132C4EE3-1A11-E549-AAC2-D6A53010466E}"/>
                </a:ext>
              </a:extLst>
            </p:cNvPr>
            <p:cNvCxnSpPr>
              <a:cxnSpLocks/>
            </p:cNvCxnSpPr>
            <p:nvPr/>
          </p:nvCxnSpPr>
          <p:spPr bwMode="auto">
            <a:xfrm>
              <a:off x="4633648" y="4930505"/>
              <a:ext cx="3777682" cy="767747"/>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grpSp>
      <p:pic>
        <p:nvPicPr>
          <p:cNvPr id="29" name="buffer.pdf">
            <a:extLst>
              <a:ext uri="{FF2B5EF4-FFF2-40B4-BE49-F238E27FC236}">
                <a16:creationId xmlns:a16="http://schemas.microsoft.com/office/drawing/2014/main" id="{455273B7-35B0-DD49-A2E8-6B44CD7CDE6B}"/>
              </a:ext>
            </a:extLst>
          </p:cNvPr>
          <p:cNvPicPr/>
          <p:nvPr/>
        </p:nvPicPr>
        <p:blipFill>
          <a:blip r:embed="rId4">
            <a:extLst>
              <a:ext uri="{28A0092B-C50C-407E-A947-70E740481C1C}">
                <a14:useLocalDpi xmlns:a14="http://schemas.microsoft.com/office/drawing/2010/main" val="0"/>
              </a:ext>
            </a:extLst>
          </a:blip>
          <a:stretch>
            <a:fillRect/>
          </a:stretch>
        </p:blipFill>
        <p:spPr>
          <a:xfrm>
            <a:off x="3410495" y="1320975"/>
            <a:ext cx="2168796" cy="1973944"/>
          </a:xfrm>
          <a:prstGeom prst="rect">
            <a:avLst/>
          </a:prstGeom>
          <a:ln w="12700">
            <a:miter lim="400000"/>
          </a:ln>
        </p:spPr>
      </p:pic>
      <p:pic>
        <p:nvPicPr>
          <p:cNvPr id="32" name="Picture 31">
            <a:extLst>
              <a:ext uri="{FF2B5EF4-FFF2-40B4-BE49-F238E27FC236}">
                <a16:creationId xmlns:a16="http://schemas.microsoft.com/office/drawing/2014/main" id="{8B954D5E-FCAC-3F44-9EAA-78954507DE18}"/>
              </a:ext>
            </a:extLst>
          </p:cNvPr>
          <p:cNvPicPr>
            <a:picLocks noChangeAspect="1"/>
          </p:cNvPicPr>
          <p:nvPr/>
        </p:nvPicPr>
        <p:blipFill rotWithShape="1">
          <a:blip r:embed="rId5">
            <a:extLst>
              <a:ext uri="{28A0092B-C50C-407E-A947-70E740481C1C}">
                <a14:useLocalDpi xmlns:a14="http://schemas.microsoft.com/office/drawing/2010/main" val="0"/>
              </a:ext>
            </a:extLst>
          </a:blip>
          <a:srcRect t="10078" r="5891" b="1932"/>
          <a:stretch/>
        </p:blipFill>
        <p:spPr>
          <a:xfrm>
            <a:off x="268904" y="4870349"/>
            <a:ext cx="2703117" cy="1894582"/>
          </a:xfrm>
          <a:prstGeom prst="rect">
            <a:avLst/>
          </a:prstGeom>
        </p:spPr>
      </p:pic>
      <p:sp>
        <p:nvSpPr>
          <p:cNvPr id="33" name="TextBox 32">
            <a:extLst>
              <a:ext uri="{FF2B5EF4-FFF2-40B4-BE49-F238E27FC236}">
                <a16:creationId xmlns:a16="http://schemas.microsoft.com/office/drawing/2014/main" id="{D6C6930C-77C2-5647-B83C-62C6AFB6D51E}"/>
              </a:ext>
            </a:extLst>
          </p:cNvPr>
          <p:cNvSpPr txBox="1"/>
          <p:nvPr/>
        </p:nvSpPr>
        <p:spPr>
          <a:xfrm>
            <a:off x="2888326" y="5837670"/>
            <a:ext cx="4571999" cy="1077218"/>
          </a:xfrm>
          <a:prstGeom prst="rect">
            <a:avLst/>
          </a:prstGeom>
          <a:noFill/>
        </p:spPr>
        <p:txBody>
          <a:bodyPr wrap="square" rtlCol="0">
            <a:spAutoFit/>
          </a:bodyPr>
          <a:lstStyle/>
          <a:p>
            <a:pPr algn="ctr"/>
            <a:r>
              <a:rPr lang="en-US" sz="1600" dirty="0">
                <a:solidFill>
                  <a:srgbClr val="0000FF"/>
                </a:solidFill>
                <a:cs typeface="Comic Sans MS"/>
              </a:rPr>
              <a:t>RHIC unique kinematics: </a:t>
            </a:r>
            <a:r>
              <a:rPr lang="en-US" sz="1600" dirty="0">
                <a:cs typeface="Comic Sans MS"/>
              </a:rPr>
              <a:t>from low to high x at high Q</a:t>
            </a:r>
            <a:r>
              <a:rPr lang="en-US" sz="1600" baseline="30000" dirty="0">
                <a:cs typeface="Comic Sans MS"/>
              </a:rPr>
              <a:t>2</a:t>
            </a:r>
            <a:r>
              <a:rPr lang="en-US" sz="1600" dirty="0">
                <a:cs typeface="Comic Sans MS"/>
              </a:rPr>
              <a:t> </a:t>
            </a:r>
            <a:r>
              <a:rPr lang="en-US" sz="1600" dirty="0">
                <a:cs typeface="Comic Sans MS"/>
                <a:sym typeface="Wingdings" pitchFamily="2" charset="2"/>
              </a:rPr>
              <a:t> TMD evolution</a:t>
            </a:r>
            <a:endParaRPr lang="en-US" sz="1600" baseline="30000" dirty="0">
              <a:cs typeface="Comic Sans MS"/>
            </a:endParaRPr>
          </a:p>
          <a:p>
            <a:pPr algn="ctr">
              <a:buClr>
                <a:srgbClr val="0000FF"/>
              </a:buClr>
            </a:pPr>
            <a:r>
              <a:rPr lang="en-US" sz="1600" dirty="0">
                <a:cs typeface="Comic Sans MS"/>
                <a:sym typeface="Wingdings"/>
              </a:rPr>
              <a:t>high precision data to test factorization and universality of TMD</a:t>
            </a:r>
          </a:p>
        </p:txBody>
      </p:sp>
      <p:sp>
        <p:nvSpPr>
          <p:cNvPr id="34" name="TextBox 33">
            <a:extLst>
              <a:ext uri="{FF2B5EF4-FFF2-40B4-BE49-F238E27FC236}">
                <a16:creationId xmlns:a16="http://schemas.microsoft.com/office/drawing/2014/main" id="{12731A90-3F1B-0243-9F36-19FF55FC8155}"/>
              </a:ext>
            </a:extLst>
          </p:cNvPr>
          <p:cNvSpPr txBox="1"/>
          <p:nvPr/>
        </p:nvSpPr>
        <p:spPr>
          <a:xfrm>
            <a:off x="2879039" y="4880562"/>
            <a:ext cx="4572000" cy="1077218"/>
          </a:xfrm>
          <a:prstGeom prst="rect">
            <a:avLst/>
          </a:prstGeom>
          <a:noFill/>
        </p:spPr>
        <p:txBody>
          <a:bodyPr wrap="square" rtlCol="0">
            <a:spAutoFit/>
          </a:bodyPr>
          <a:lstStyle/>
          <a:p>
            <a:pPr algn="ctr"/>
            <a:r>
              <a:rPr lang="en-US" sz="1600" dirty="0">
                <a:cs typeface="Comic Sans MS"/>
              </a:rPr>
              <a:t>Before RHIC, TMDs came only from fixed target data, e.g. ep </a:t>
            </a:r>
            <a:r>
              <a:rPr lang="en-US" sz="1600" dirty="0">
                <a:cs typeface="Comic Sans MS"/>
                <a:sym typeface="Wingdings"/>
              </a:rPr>
              <a:t> </a:t>
            </a:r>
            <a:r>
              <a:rPr lang="en-US" sz="1600" dirty="0">
                <a:cs typeface="Comic Sans MS"/>
              </a:rPr>
              <a:t>high x @ low Q</a:t>
            </a:r>
            <a:r>
              <a:rPr lang="en-US" sz="1600" baseline="30000" dirty="0">
                <a:cs typeface="Comic Sans MS"/>
              </a:rPr>
              <a:t>2</a:t>
            </a:r>
            <a:endParaRPr lang="en-US" sz="1600" dirty="0">
              <a:cs typeface="Comic Sans MS"/>
            </a:endParaRPr>
          </a:p>
          <a:p>
            <a:pPr algn="ctr"/>
            <a:r>
              <a:rPr lang="en-US" sz="1600" dirty="0">
                <a:cs typeface="Comic Sans MS"/>
              </a:rPr>
              <a:t>need to establish concept at high Q</a:t>
            </a:r>
            <a:r>
              <a:rPr lang="en-US" sz="1600" baseline="30000" dirty="0">
                <a:cs typeface="Comic Sans MS"/>
              </a:rPr>
              <a:t>2</a:t>
            </a:r>
            <a:r>
              <a:rPr lang="en-US" sz="1600" dirty="0">
                <a:cs typeface="Comic Sans MS"/>
              </a:rPr>
              <a:t> and wide range in x</a:t>
            </a:r>
          </a:p>
        </p:txBody>
      </p:sp>
    </p:spTree>
    <p:extLst>
      <p:ext uri="{BB962C8B-B14F-4D97-AF65-F5344CB8AC3E}">
        <p14:creationId xmlns:p14="http://schemas.microsoft.com/office/powerpoint/2010/main" val="1737055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par>
                                <p:cTn id="20" presetID="16" presetClass="entr" presetSubtype="21"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inVertical)">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arn(inVertical)">
                                      <p:cBhvr>
                                        <p:cTn id="27" dur="500"/>
                                        <p:tgtEl>
                                          <p:spTgt spid="5"/>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barn(inVertical)">
                                      <p:cBhvr>
                                        <p:cTn id="30" dur="500"/>
                                        <p:tgtEl>
                                          <p:spTgt spid="12"/>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barn(inVertical)">
                                      <p:cBhvr>
                                        <p:cTn id="33" dur="500"/>
                                        <p:tgtEl>
                                          <p:spTgt spid="6"/>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barn(inVertical)">
                                      <p:cBhvr>
                                        <p:cTn id="36" dur="500"/>
                                        <p:tgtEl>
                                          <p:spTgt spid="16"/>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barn(inVertical)">
                                      <p:cBhvr>
                                        <p:cTn id="39" dur="500"/>
                                        <p:tgtEl>
                                          <p:spTgt spid="14"/>
                                        </p:tgtEl>
                                      </p:cBhvr>
                                    </p:animEffect>
                                  </p:childTnLst>
                                </p:cTn>
                              </p:par>
                              <p:par>
                                <p:cTn id="40" presetID="16" presetClass="entr" presetSubtype="21" fill="hold" nodeType="with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barn(inVertical)">
                                      <p:cBhvr>
                                        <p:cTn id="42" dur="500"/>
                                        <p:tgtEl>
                                          <p:spTgt spid="22"/>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32"/>
                                        </p:tgtEl>
                                        <p:attrNameLst>
                                          <p:attrName>style.visibility</p:attrName>
                                        </p:attrNameLst>
                                      </p:cBhvr>
                                      <p:to>
                                        <p:strVal val="visible"/>
                                      </p:to>
                                    </p:set>
                                    <p:animEffect transition="in" filter="barn(inVertical)">
                                      <p:cBhvr>
                                        <p:cTn id="47" dur="500"/>
                                        <p:tgtEl>
                                          <p:spTgt spid="32"/>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34"/>
                                        </p:tgtEl>
                                        <p:attrNameLst>
                                          <p:attrName>style.visibility</p:attrName>
                                        </p:attrNameLst>
                                      </p:cBhvr>
                                      <p:to>
                                        <p:strVal val="visible"/>
                                      </p:to>
                                    </p:set>
                                    <p:animEffect transition="in" filter="barn(inVertical)">
                                      <p:cBhvr>
                                        <p:cTn id="50" dur="500"/>
                                        <p:tgtEl>
                                          <p:spTgt spid="34"/>
                                        </p:tgtEl>
                                      </p:cBhvr>
                                    </p:animEffect>
                                  </p:childTnLst>
                                </p:cTn>
                              </p:par>
                              <p:par>
                                <p:cTn id="51" presetID="16" presetClass="entr" presetSubtype="21" fill="hold" grpId="0" nodeType="withEffect">
                                  <p:stCondLst>
                                    <p:cond delay="0"/>
                                  </p:stCondLst>
                                  <p:childTnLst>
                                    <p:set>
                                      <p:cBhvr>
                                        <p:cTn id="52" dur="1" fill="hold">
                                          <p:stCondLst>
                                            <p:cond delay="0"/>
                                          </p:stCondLst>
                                        </p:cTn>
                                        <p:tgtEl>
                                          <p:spTgt spid="33"/>
                                        </p:tgtEl>
                                        <p:attrNameLst>
                                          <p:attrName>style.visibility</p:attrName>
                                        </p:attrNameLst>
                                      </p:cBhvr>
                                      <p:to>
                                        <p:strVal val="visible"/>
                                      </p:to>
                                    </p:set>
                                    <p:animEffect transition="in" filter="barn(inVertical)">
                                      <p:cBhvr>
                                        <p:cTn id="53"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1" grpId="0" animBg="1"/>
      <p:bldP spid="12" grpId="0" animBg="1"/>
      <p:bldP spid="14" grpId="0" animBg="1"/>
      <p:bldP spid="15" grpId="0" animBg="1"/>
      <p:bldP spid="16" grpId="0" animBg="1"/>
      <p:bldP spid="33" grpId="0"/>
      <p:bldP spid="3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98A139D-D16D-994E-8AD5-6E91754B4CBF}"/>
              </a:ext>
            </a:extLst>
          </p:cNvPr>
          <p:cNvPicPr>
            <a:picLocks noChangeAspect="1"/>
          </p:cNvPicPr>
          <p:nvPr/>
        </p:nvPicPr>
        <p:blipFill rotWithShape="1">
          <a:blip r:embed="rId2">
            <a:extLst>
              <a:ext uri="{28A0092B-C50C-407E-A947-70E740481C1C}">
                <a14:useLocalDpi xmlns:a14="http://schemas.microsoft.com/office/drawing/2010/main" val="0"/>
              </a:ext>
            </a:extLst>
          </a:blip>
          <a:srcRect r="2500"/>
          <a:stretch/>
        </p:blipFill>
        <p:spPr>
          <a:xfrm>
            <a:off x="228600" y="775949"/>
            <a:ext cx="4568438" cy="2580463"/>
          </a:xfrm>
          <a:prstGeom prst="rect">
            <a:avLst/>
          </a:prstGeom>
        </p:spPr>
      </p:pic>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8BB55EEE-4529-B142-B864-B56F583D96D8}"/>
                  </a:ext>
                </a:extLst>
              </p:cNvPr>
              <p:cNvSpPr>
                <a:spLocks noGrp="1"/>
              </p:cNvSpPr>
              <p:nvPr>
                <p:ph type="title"/>
              </p:nvPr>
            </p:nvSpPr>
            <p:spPr>
              <a:xfrm>
                <a:off x="1" y="2"/>
                <a:ext cx="9144000" cy="534501"/>
              </a:xfrm>
            </p:spPr>
            <p:txBody>
              <a:bodyPr>
                <a:normAutofit fontScale="90000"/>
              </a:bodyPr>
              <a:lstStyle/>
              <a:p>
                <a:r>
                  <a:rPr lang="en-US" dirty="0"/>
                  <a:t>Collins asymmetry for </a:t>
                </a:r>
                <a14:m>
                  <m:oMath xmlns:m="http://schemas.openxmlformats.org/officeDocument/2006/math">
                    <m:sSup>
                      <m:sSupPr>
                        <m:ctrlPr>
                          <a:rPr lang="en-US" i="1">
                            <a:latin typeface="Cambria Math" panose="02040503050406030204" pitchFamily="18" charset="0"/>
                          </a:rPr>
                        </m:ctrlPr>
                      </m:sSupPr>
                      <m:e>
                        <m:r>
                          <a:rPr lang="en-US">
                            <a:latin typeface="Cambria Math" panose="02040503050406030204" pitchFamily="18" charset="0"/>
                            <a:ea typeface="Cambria Math" panose="02040503050406030204" pitchFamily="18" charset="0"/>
                          </a:rPr>
                          <m:t>𝝅</m:t>
                        </m:r>
                      </m:e>
                      <m:sup>
                        <m:r>
                          <a:rPr lang="en-US">
                            <a:latin typeface="Cambria Math" panose="02040503050406030204" pitchFamily="18" charset="0"/>
                            <a:ea typeface="Cambria Math" panose="02040503050406030204" pitchFamily="18" charset="0"/>
                          </a:rPr>
                          <m:t>±</m:t>
                        </m:r>
                      </m:sup>
                    </m:sSup>
                  </m:oMath>
                </a14:m>
                <a:r>
                  <a:rPr lang="en-US" dirty="0"/>
                  <a:t> in jets (mid-rapidity)</a:t>
                </a:r>
              </a:p>
            </p:txBody>
          </p:sp>
        </mc:Choice>
        <mc:Fallback xmlns="">
          <p:sp>
            <p:nvSpPr>
              <p:cNvPr id="2" name="Title 1">
                <a:extLst>
                  <a:ext uri="{FF2B5EF4-FFF2-40B4-BE49-F238E27FC236}">
                    <a16:creationId xmlns:a16="http://schemas.microsoft.com/office/drawing/2014/main" id="{8BB55EEE-4529-B142-B864-B56F583D96D8}"/>
                  </a:ext>
                </a:extLst>
              </p:cNvPr>
              <p:cNvSpPr>
                <a:spLocks noGrp="1" noRot="1" noChangeAspect="1" noMove="1" noResize="1" noEditPoints="1" noAdjustHandles="1" noChangeArrowheads="1" noChangeShapeType="1" noTextEdit="1"/>
              </p:cNvSpPr>
              <p:nvPr>
                <p:ph type="title"/>
              </p:nvPr>
            </p:nvSpPr>
            <p:spPr>
              <a:xfrm>
                <a:off x="1" y="2"/>
                <a:ext cx="9144000" cy="534501"/>
              </a:xfrm>
              <a:blipFill>
                <a:blip r:embed="rId3"/>
                <a:stretch>
                  <a:fillRect l="-833" t="-21429" r="-1667" b="-35714"/>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68F13126-8E73-2344-A49D-79381EF61EDF}"/>
              </a:ext>
            </a:extLst>
          </p:cNvPr>
          <p:cNvSpPr>
            <a:spLocks noGrp="1"/>
          </p:cNvSpPr>
          <p:nvPr>
            <p:ph type="sldNum" sz="quarter" idx="4"/>
          </p:nvPr>
        </p:nvSpPr>
        <p:spPr/>
        <p:txBody>
          <a:bodyPr/>
          <a:lstStyle/>
          <a:p>
            <a:fld id="{DB01AD43-7665-4F46-BEFA-8DECD8160885}" type="slidenum">
              <a:rPr lang="en-US" smtClean="0"/>
              <a:pPr/>
              <a:t>12</a:t>
            </a:fld>
            <a:endParaRPr lang="en-US" dirty="0"/>
          </a:p>
        </p:txBody>
      </p:sp>
      <p:grpSp>
        <p:nvGrpSpPr>
          <p:cNvPr id="18" name="Group 17">
            <a:extLst>
              <a:ext uri="{FF2B5EF4-FFF2-40B4-BE49-F238E27FC236}">
                <a16:creationId xmlns:a16="http://schemas.microsoft.com/office/drawing/2014/main" id="{78381C34-AAD3-AA4C-B859-45A21072D384}"/>
              </a:ext>
            </a:extLst>
          </p:cNvPr>
          <p:cNvGrpSpPr/>
          <p:nvPr/>
        </p:nvGrpSpPr>
        <p:grpSpPr>
          <a:xfrm>
            <a:off x="301238" y="3092710"/>
            <a:ext cx="2095500" cy="681441"/>
            <a:chOff x="5715000" y="3155468"/>
            <a:chExt cx="2095500" cy="681441"/>
          </a:xfrm>
        </p:grpSpPr>
        <p:pic>
          <p:nvPicPr>
            <p:cNvPr id="11" name="Picture 10" descr="Diagram&#10;&#10;Description automatically generated">
              <a:extLst>
                <a:ext uri="{FF2B5EF4-FFF2-40B4-BE49-F238E27FC236}">
                  <a16:creationId xmlns:a16="http://schemas.microsoft.com/office/drawing/2014/main" id="{77B04C1E-EEDC-2C46-94B7-5C2D76048B91}"/>
                </a:ext>
              </a:extLst>
            </p:cNvPr>
            <p:cNvPicPr>
              <a:picLocks noChangeAspect="1"/>
            </p:cNvPicPr>
            <p:nvPr/>
          </p:nvPicPr>
          <p:blipFill rotWithShape="1">
            <a:blip r:embed="rId4"/>
            <a:srcRect b="55294"/>
            <a:stretch/>
          </p:blipFill>
          <p:spPr>
            <a:xfrm>
              <a:off x="5887884" y="3155468"/>
              <a:ext cx="1922616" cy="681441"/>
            </a:xfrm>
            <a:prstGeom prst="rect">
              <a:avLst/>
            </a:prstGeom>
          </p:spPr>
        </p:pic>
        <p:sp>
          <p:nvSpPr>
            <p:cNvPr id="12" name="TextBox 11">
              <a:extLst>
                <a:ext uri="{FF2B5EF4-FFF2-40B4-BE49-F238E27FC236}">
                  <a16:creationId xmlns:a16="http://schemas.microsoft.com/office/drawing/2014/main" id="{D54A10B3-8838-A24E-BDCB-A68C3998EE14}"/>
                </a:ext>
              </a:extLst>
            </p:cNvPr>
            <p:cNvSpPr txBox="1"/>
            <p:nvPr/>
          </p:nvSpPr>
          <p:spPr>
            <a:xfrm>
              <a:off x="5878569" y="3155468"/>
              <a:ext cx="1284232" cy="197332"/>
            </a:xfrm>
            <a:prstGeom prst="rect">
              <a:avLst/>
            </a:prstGeom>
            <a:solidFill>
              <a:schemeClr val="bg1"/>
            </a:solidFill>
          </p:spPr>
          <p:txBody>
            <a:bodyPr wrap="square" rtlCol="0">
              <a:spAutoFit/>
            </a:bodyPr>
            <a:lstStyle/>
            <a:p>
              <a:endParaRPr lang="en-US" dirty="0"/>
            </a:p>
          </p:txBody>
        </p:sp>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6F484DC0-2629-2E49-BD4D-7BE1CA63F07C}"/>
                    </a:ext>
                  </a:extLst>
                </p:cNvPr>
                <p:cNvSpPr/>
                <p:nvPr/>
              </p:nvSpPr>
              <p:spPr>
                <a:xfrm>
                  <a:off x="5715000" y="3349823"/>
                  <a:ext cx="767838" cy="307777"/>
                </a:xfrm>
                <a:prstGeom prst="rect">
                  <a:avLst/>
                </a:prstGeom>
                <a:solidFill>
                  <a:schemeClr val="bg1"/>
                </a:solidFill>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sz="1400" i="1" smtClean="0">
                                <a:latin typeface="Cambria Math" panose="02040503050406030204" pitchFamily="18" charset="0"/>
                              </a:rPr>
                            </m:ctrlPr>
                          </m:sSupPr>
                          <m:e>
                            <m:r>
                              <a:rPr lang="en-US" sz="1400" i="1">
                                <a:latin typeface="Cambria Math" panose="02040503050406030204" pitchFamily="18" charset="0"/>
                              </a:rPr>
                              <m:t>𝑥</m:t>
                            </m:r>
                          </m:e>
                          <m:sup>
                            <m:r>
                              <a:rPr lang="en-US" sz="1400" i="1">
                                <a:latin typeface="Cambria Math" panose="02040503050406030204" pitchFamily="18" charset="0"/>
                              </a:rPr>
                              <m:t>𝐹</m:t>
                            </m:r>
                          </m:sup>
                        </m:sSup>
                        <m:r>
                          <a:rPr lang="en-US" sz="1400" b="0" i="1" smtClean="0">
                            <a:latin typeface="Cambria Math" panose="02040503050406030204" pitchFamily="18" charset="0"/>
                          </a:rPr>
                          <m:t>&gt;0</m:t>
                        </m:r>
                      </m:oMath>
                    </m:oMathPara>
                  </a14:m>
                  <a:endParaRPr lang="en-US" sz="1400" dirty="0"/>
                </a:p>
              </p:txBody>
            </p:sp>
          </mc:Choice>
          <mc:Fallback xmlns="">
            <p:sp>
              <p:nvSpPr>
                <p:cNvPr id="9" name="Rectangle 8">
                  <a:extLst>
                    <a:ext uri="{FF2B5EF4-FFF2-40B4-BE49-F238E27FC236}">
                      <a16:creationId xmlns:a16="http://schemas.microsoft.com/office/drawing/2014/main" id="{6F484DC0-2629-2E49-BD4D-7BE1CA63F07C}"/>
                    </a:ext>
                  </a:extLst>
                </p:cNvPr>
                <p:cNvSpPr>
                  <a:spLocks noRot="1" noChangeAspect="1" noMove="1" noResize="1" noEditPoints="1" noAdjustHandles="1" noChangeArrowheads="1" noChangeShapeType="1" noTextEdit="1"/>
                </p:cNvSpPr>
                <p:nvPr/>
              </p:nvSpPr>
              <p:spPr>
                <a:xfrm>
                  <a:off x="5715000" y="3349823"/>
                  <a:ext cx="767838" cy="307777"/>
                </a:xfrm>
                <a:prstGeom prst="rect">
                  <a:avLst/>
                </a:prstGeom>
                <a:blipFill>
                  <a:blip r:embed="rId6"/>
                  <a:stretch>
                    <a:fillRect/>
                  </a:stretch>
                </a:blipFill>
              </p:spPr>
              <p:txBody>
                <a:bodyPr/>
                <a:lstStyle/>
                <a:p>
                  <a:r>
                    <a:rPr lang="en-US">
                      <a:noFill/>
                    </a:rPr>
                    <a:t> </a:t>
                  </a:r>
                </a:p>
              </p:txBody>
            </p:sp>
          </mc:Fallback>
        </mc:AlternateContent>
      </p:grpSp>
      <p:pic>
        <p:nvPicPr>
          <p:cNvPr id="20" name="Picture 19" descr="Chart&#10;&#10;Description automatically generated">
            <a:extLst>
              <a:ext uri="{FF2B5EF4-FFF2-40B4-BE49-F238E27FC236}">
                <a16:creationId xmlns:a16="http://schemas.microsoft.com/office/drawing/2014/main" id="{9D807916-93FA-8645-8877-6CBD3C90B79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36939" y="609600"/>
            <a:ext cx="3574899" cy="5886706"/>
          </a:xfrm>
          <a:prstGeom prst="rect">
            <a:avLst/>
          </a:prstGeom>
        </p:spPr>
      </p:pic>
      <p:grpSp>
        <p:nvGrpSpPr>
          <p:cNvPr id="24" name="Group 23">
            <a:extLst>
              <a:ext uri="{FF2B5EF4-FFF2-40B4-BE49-F238E27FC236}">
                <a16:creationId xmlns:a16="http://schemas.microsoft.com/office/drawing/2014/main" id="{ED01336A-65CF-8149-BD42-498C8BF13A44}"/>
              </a:ext>
            </a:extLst>
          </p:cNvPr>
          <p:cNvGrpSpPr/>
          <p:nvPr/>
        </p:nvGrpSpPr>
        <p:grpSpPr>
          <a:xfrm>
            <a:off x="3307217" y="3175979"/>
            <a:ext cx="1513913" cy="610183"/>
            <a:chOff x="3082179" y="3175979"/>
            <a:chExt cx="1513913" cy="610183"/>
          </a:xfrm>
        </p:grpSpPr>
        <p:pic>
          <p:nvPicPr>
            <p:cNvPr id="22" name="Picture 21" descr="A picture containing text, device, gauge&#10;&#10;Description automatically generated">
              <a:extLst>
                <a:ext uri="{FF2B5EF4-FFF2-40B4-BE49-F238E27FC236}">
                  <a16:creationId xmlns:a16="http://schemas.microsoft.com/office/drawing/2014/main" id="{27A1715D-7019-4F49-8F23-9AC35EA5119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82179" y="3175979"/>
              <a:ext cx="1513913" cy="610183"/>
            </a:xfrm>
            <a:prstGeom prst="rect">
              <a:avLst/>
            </a:prstGeom>
          </p:spPr>
        </p:pic>
        <p:sp>
          <p:nvSpPr>
            <p:cNvPr id="23" name="Rectangle 22">
              <a:extLst>
                <a:ext uri="{FF2B5EF4-FFF2-40B4-BE49-F238E27FC236}">
                  <a16:creationId xmlns:a16="http://schemas.microsoft.com/office/drawing/2014/main" id="{57935594-3FDD-D448-88D4-70975F735073}"/>
                </a:ext>
              </a:extLst>
            </p:cNvPr>
            <p:cNvSpPr/>
            <p:nvPr/>
          </p:nvSpPr>
          <p:spPr bwMode="auto">
            <a:xfrm>
              <a:off x="4267200" y="3657600"/>
              <a:ext cx="150637" cy="128562"/>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pitchFamily="-65" charset="0"/>
              </a:endParaRPr>
            </a:p>
          </p:txBody>
        </p:sp>
      </p:grpSp>
      <p:sp>
        <p:nvSpPr>
          <p:cNvPr id="5" name="TextBox 4">
            <a:extLst>
              <a:ext uri="{FF2B5EF4-FFF2-40B4-BE49-F238E27FC236}">
                <a16:creationId xmlns:a16="http://schemas.microsoft.com/office/drawing/2014/main" id="{18F35831-5AF6-5940-935B-343C48006501}"/>
              </a:ext>
            </a:extLst>
          </p:cNvPr>
          <p:cNvSpPr txBox="1"/>
          <p:nvPr/>
        </p:nvSpPr>
        <p:spPr>
          <a:xfrm>
            <a:off x="763248" y="570903"/>
            <a:ext cx="2654702" cy="276999"/>
          </a:xfrm>
          <a:prstGeom prst="rect">
            <a:avLst/>
          </a:prstGeom>
          <a:noFill/>
        </p:spPr>
        <p:txBody>
          <a:bodyPr wrap="none" rtlCol="0">
            <a:spAutoFit/>
          </a:bodyPr>
          <a:lstStyle/>
          <a:p>
            <a:pPr algn="ctr"/>
            <a:r>
              <a:rPr lang="en-US" sz="1200" dirty="0">
                <a:latin typeface="Arial" panose="020B0604020202020204" pitchFamily="34" charset="0"/>
                <a:cs typeface="Arial" panose="020B0604020202020204" pitchFamily="34" charset="0"/>
              </a:rPr>
              <a:t>arXiv:2205.11800, accepted by PRD</a:t>
            </a:r>
          </a:p>
        </p:txBody>
      </p:sp>
      <p:sp>
        <p:nvSpPr>
          <p:cNvPr id="7" name="TextBox 6">
            <a:extLst>
              <a:ext uri="{FF2B5EF4-FFF2-40B4-BE49-F238E27FC236}">
                <a16:creationId xmlns:a16="http://schemas.microsoft.com/office/drawing/2014/main" id="{A0FDE6AD-5D39-CB42-8A30-7DA927E73A2D}"/>
              </a:ext>
            </a:extLst>
          </p:cNvPr>
          <p:cNvSpPr txBox="1"/>
          <p:nvPr/>
        </p:nvSpPr>
        <p:spPr>
          <a:xfrm>
            <a:off x="3603155" y="772933"/>
            <a:ext cx="1183337" cy="307777"/>
          </a:xfrm>
          <a:prstGeom prst="rect">
            <a:avLst/>
          </a:prstGeom>
          <a:noFill/>
        </p:spPr>
        <p:txBody>
          <a:bodyPr wrap="none" rtlCol="0">
            <a:spAutoFit/>
          </a:bodyPr>
          <a:lstStyle/>
          <a:p>
            <a:pPr algn="ctr"/>
            <a:r>
              <a:rPr lang="en-US" sz="1400" dirty="0">
                <a:solidFill>
                  <a:srgbClr val="0432FF"/>
                </a:solidFill>
                <a:cs typeface="Times New Roman" panose="02020603050405020304" pitchFamily="18" charset="0"/>
              </a:rPr>
              <a:t>2012 + 2015</a:t>
            </a:r>
          </a:p>
        </p:txBody>
      </p:sp>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02FEF3BC-06A7-7146-A5B8-00980C083432}"/>
                  </a:ext>
                </a:extLst>
              </p:cNvPr>
              <p:cNvSpPr/>
              <p:nvPr/>
            </p:nvSpPr>
            <p:spPr>
              <a:xfrm>
                <a:off x="240476" y="3882968"/>
                <a:ext cx="5485427" cy="2172711"/>
              </a:xfrm>
              <a:prstGeom prst="rect">
                <a:avLst/>
              </a:prstGeom>
            </p:spPr>
            <p:txBody>
              <a:bodyPr wrap="square">
                <a:spAutoFit/>
              </a:bodyPr>
              <a:lstStyle/>
              <a:p>
                <a:pPr marL="285750" indent="-285750">
                  <a:buClr>
                    <a:schemeClr val="accent3"/>
                  </a:buClr>
                  <a:buFont typeface="Wingdings" pitchFamily="2" charset="2"/>
                  <a:buChar char="q"/>
                </a:pPr>
                <a:r>
                  <a:rPr lang="en-US" sz="1500" dirty="0"/>
                  <a:t>Collins asymmetries of </a:t>
                </a:r>
                <a14:m>
                  <m:oMath xmlns:m="http://schemas.openxmlformats.org/officeDocument/2006/math">
                    <m:sSup>
                      <m:sSupPr>
                        <m:ctrlPr>
                          <a:rPr lang="en-US" sz="1500" i="1">
                            <a:latin typeface="Cambria Math" panose="02040503050406030204" pitchFamily="18" charset="0"/>
                          </a:rPr>
                        </m:ctrlPr>
                      </m:sSupPr>
                      <m:e>
                        <m:r>
                          <a:rPr lang="en-US" sz="1500" i="1">
                            <a:latin typeface="Cambria Math" panose="02040503050406030204" pitchFamily="18" charset="0"/>
                            <a:ea typeface="Cambria Math" panose="02040503050406030204" pitchFamily="18" charset="0"/>
                          </a:rPr>
                          <m:t>𝜋</m:t>
                        </m:r>
                      </m:e>
                      <m:sup>
                        <m:r>
                          <a:rPr lang="en-US" sz="1500" i="1">
                            <a:latin typeface="Cambria Math" panose="02040503050406030204" pitchFamily="18" charset="0"/>
                            <a:ea typeface="Cambria Math" panose="02040503050406030204" pitchFamily="18" charset="0"/>
                          </a:rPr>
                          <m:t>±</m:t>
                        </m:r>
                      </m:sup>
                    </m:sSup>
                    <m:r>
                      <a:rPr lang="en-US" sz="1500" i="1">
                        <a:latin typeface="Cambria Math" panose="02040503050406030204" pitchFamily="18" charset="0"/>
                        <a:ea typeface="Cambria Math" panose="02040503050406030204" pitchFamily="18" charset="0"/>
                      </a:rPr>
                      <m:t> </m:t>
                    </m:r>
                  </m:oMath>
                </a14:m>
                <a:r>
                  <a:rPr lang="en-US" sz="1500" dirty="0"/>
                  <a:t>measured with extremely high precision; agree at 0.06 &lt;</a:t>
                </a:r>
                <a:r>
                  <a:rPr lang="en-US" sz="1500" dirty="0" err="1"/>
                  <a:t>x</a:t>
                </a:r>
                <a:r>
                  <a:rPr lang="en-US" sz="1500" baseline="-25000" dirty="0" err="1"/>
                  <a:t>T</a:t>
                </a:r>
                <a:r>
                  <a:rPr lang="en-US" sz="1500" dirty="0"/>
                  <a:t>&lt; 0.2, Q</a:t>
                </a:r>
                <a:r>
                  <a:rPr lang="en-US" sz="1500" baseline="30000" dirty="0"/>
                  <a:t>2</a:t>
                </a:r>
                <a:r>
                  <a:rPr lang="en-US" sz="1500" dirty="0"/>
                  <a:t> differ by a factor of 6</a:t>
                </a:r>
              </a:p>
              <a:p>
                <a:pPr marL="285750" indent="-285750">
                  <a:buClr>
                    <a:schemeClr val="accent3"/>
                  </a:buClr>
                  <a:buFont typeface="Wingdings" pitchFamily="2" charset="2"/>
                  <a:buChar char="q"/>
                </a:pPr>
                <a:r>
                  <a:rPr lang="en-US" sz="1500" dirty="0"/>
                  <a:t>Collins asymmetry has a weak energy dependence in hadronic collisions; </a:t>
                </a:r>
              </a:p>
              <a:p>
                <a:pPr marL="285750" indent="-285750">
                  <a:buClr>
                    <a:schemeClr val="accent3"/>
                  </a:buClr>
                  <a:buFont typeface="Wingdings" pitchFamily="2" charset="2"/>
                  <a:buChar char="q"/>
                </a:pPr>
                <a:r>
                  <a:rPr lang="en-US" sz="1500" dirty="0"/>
                  <a:t>Collins TMD FF is sensitive to the (𝑗</a:t>
                </a:r>
                <a:r>
                  <a:rPr lang="en-US" sz="1500" baseline="-25000" dirty="0"/>
                  <a:t>T</a:t>
                </a:r>
                <a:r>
                  <a:rPr lang="en-US" sz="1500" dirty="0"/>
                  <a:t>, z); z and 𝑗</a:t>
                </a:r>
                <a:r>
                  <a:rPr lang="en-US" sz="1500" baseline="-25000" dirty="0"/>
                  <a:t>T</a:t>
                </a:r>
                <a:r>
                  <a:rPr lang="en-US" sz="1500" dirty="0"/>
                  <a:t> dependences of the Collins FF are closely related. </a:t>
                </a:r>
              </a:p>
              <a:p>
                <a:pPr marL="285750" indent="-285750">
                  <a:buClr>
                    <a:schemeClr val="accent3"/>
                  </a:buClr>
                  <a:buFont typeface="Wingdings" pitchFamily="2" charset="2"/>
                  <a:buChar char="q"/>
                </a:pPr>
                <a:r>
                  <a:rPr lang="en-US" sz="1500" dirty="0"/>
                  <a:t>Our results slightly favor the KPRY model than DMP+2013; </a:t>
                </a:r>
              </a:p>
              <a:p>
                <a:pPr marL="285750" indent="-285750">
                  <a:buClr>
                    <a:schemeClr val="accent3"/>
                  </a:buClr>
                  <a:buFont typeface="Wingdings" pitchFamily="2" charset="2"/>
                  <a:buChar char="q"/>
                </a:pPr>
                <a:r>
                  <a:rPr lang="en-US" sz="1500" dirty="0"/>
                  <a:t>Sizable differences between data and both theoretical calculations. </a:t>
                </a:r>
              </a:p>
            </p:txBody>
          </p:sp>
        </mc:Choice>
        <mc:Fallback xmlns="">
          <p:sp>
            <p:nvSpPr>
              <p:cNvPr id="6" name="Rectangle 5">
                <a:extLst>
                  <a:ext uri="{FF2B5EF4-FFF2-40B4-BE49-F238E27FC236}">
                    <a16:creationId xmlns:a16="http://schemas.microsoft.com/office/drawing/2014/main" id="{02FEF3BC-06A7-7146-A5B8-00980C083432}"/>
                  </a:ext>
                </a:extLst>
              </p:cNvPr>
              <p:cNvSpPr>
                <a:spLocks noRot="1" noChangeAspect="1" noMove="1" noResize="1" noEditPoints="1" noAdjustHandles="1" noChangeArrowheads="1" noChangeShapeType="1" noTextEdit="1"/>
              </p:cNvSpPr>
              <p:nvPr/>
            </p:nvSpPr>
            <p:spPr>
              <a:xfrm>
                <a:off x="240476" y="3882968"/>
                <a:ext cx="5485427" cy="2172711"/>
              </a:xfrm>
              <a:prstGeom prst="rect">
                <a:avLst/>
              </a:prstGeom>
              <a:blipFill>
                <a:blip r:embed="rId9"/>
                <a:stretch>
                  <a:fillRect l="-231" t="-581" r="-924" b="-1744"/>
                </a:stretch>
              </a:blipFill>
            </p:spPr>
            <p:txBody>
              <a:bodyPr/>
              <a:lstStyle/>
              <a:p>
                <a:r>
                  <a:rPr lang="en-US">
                    <a:noFill/>
                  </a:rPr>
                  <a:t> </a:t>
                </a:r>
              </a:p>
            </p:txBody>
          </p:sp>
        </mc:Fallback>
      </mc:AlternateContent>
      <p:sp>
        <p:nvSpPr>
          <p:cNvPr id="16" name="Curved Right Arrow 15">
            <a:extLst>
              <a:ext uri="{FF2B5EF4-FFF2-40B4-BE49-F238E27FC236}">
                <a16:creationId xmlns:a16="http://schemas.microsoft.com/office/drawing/2014/main" id="{CCCD105B-BAFF-7141-A85D-88280126B15B}"/>
              </a:ext>
            </a:extLst>
          </p:cNvPr>
          <p:cNvSpPr/>
          <p:nvPr/>
        </p:nvSpPr>
        <p:spPr bwMode="auto">
          <a:xfrm>
            <a:off x="428625" y="6222659"/>
            <a:ext cx="360546" cy="191566"/>
          </a:xfrm>
          <a:prstGeom prst="curvedRightArrow">
            <a:avLst/>
          </a:prstGeom>
          <a:gradFill>
            <a:gsLst>
              <a:gs pos="0">
                <a:srgbClr val="0432FF"/>
              </a:gs>
              <a:gs pos="28000">
                <a:schemeClr val="bg1"/>
              </a:gs>
              <a:gs pos="61000">
                <a:srgbClr val="0432FF"/>
              </a:gs>
              <a:gs pos="100000">
                <a:schemeClr val="bg1"/>
              </a:gs>
            </a:gsLst>
            <a:lin ang="5400000" scaled="1"/>
          </a:gradFill>
          <a:ln w="9525" cap="flat" cmpd="sng" algn="ctr">
            <a:solidFill>
              <a:srgbClr val="011893"/>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pitchFamily="-65" charset="0"/>
            </a:endParaRPr>
          </a:p>
        </p:txBody>
      </p:sp>
      <p:sp>
        <p:nvSpPr>
          <p:cNvPr id="17" name="TextBox 16">
            <a:extLst>
              <a:ext uri="{FF2B5EF4-FFF2-40B4-BE49-F238E27FC236}">
                <a16:creationId xmlns:a16="http://schemas.microsoft.com/office/drawing/2014/main" id="{889AA8D9-6523-8442-9424-4049044502ED}"/>
              </a:ext>
            </a:extLst>
          </p:cNvPr>
          <p:cNvSpPr txBox="1"/>
          <p:nvPr/>
        </p:nvSpPr>
        <p:spPr>
          <a:xfrm>
            <a:off x="730333" y="6158615"/>
            <a:ext cx="1984839" cy="307777"/>
          </a:xfrm>
          <a:prstGeom prst="rect">
            <a:avLst/>
          </a:prstGeom>
          <a:noFill/>
        </p:spPr>
        <p:txBody>
          <a:bodyPr wrap="none" rtlCol="0">
            <a:spAutoFit/>
          </a:bodyPr>
          <a:lstStyle/>
          <a:p>
            <a:r>
              <a:rPr lang="en-US" sz="1400" dirty="0"/>
              <a:t>more results in backup</a:t>
            </a:r>
          </a:p>
        </p:txBody>
      </p:sp>
    </p:spTree>
    <p:extLst>
      <p:ext uri="{BB962C8B-B14F-4D97-AF65-F5344CB8AC3E}">
        <p14:creationId xmlns:p14="http://schemas.microsoft.com/office/powerpoint/2010/main" val="3694063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0AF362-15AB-9642-9C03-89C5E40B9B61}"/>
              </a:ext>
            </a:extLst>
          </p:cNvPr>
          <p:cNvSpPr>
            <a:spLocks noGrp="1"/>
          </p:cNvSpPr>
          <p:nvPr>
            <p:ph type="title"/>
          </p:nvPr>
        </p:nvSpPr>
        <p:spPr/>
        <p:txBody>
          <a:bodyPr>
            <a:normAutofit/>
          </a:bodyPr>
          <a:lstStyle/>
          <a:p>
            <a:r>
              <a:rPr lang="en-US" dirty="0"/>
              <a:t>TMDs at forward </a:t>
            </a:r>
            <a:r>
              <a:rPr lang="en-US" dirty="0" err="1"/>
              <a:t>rapidities</a:t>
            </a:r>
            <a:r>
              <a:rPr lang="en-US" dirty="0"/>
              <a:t> 2.7 &lt; </a:t>
            </a:r>
            <a:r>
              <a:rPr lang="en-US" dirty="0">
                <a:latin typeface="Symbol" pitchFamily="2" charset="2"/>
              </a:rPr>
              <a:t>h</a:t>
            </a:r>
            <a:r>
              <a:rPr lang="en-US" dirty="0"/>
              <a:t> &lt; 4</a:t>
            </a:r>
          </a:p>
        </p:txBody>
      </p:sp>
      <p:sp>
        <p:nvSpPr>
          <p:cNvPr id="4" name="Slide Number Placeholder 3">
            <a:extLst>
              <a:ext uri="{FF2B5EF4-FFF2-40B4-BE49-F238E27FC236}">
                <a16:creationId xmlns:a16="http://schemas.microsoft.com/office/drawing/2014/main" id="{C216262E-93AA-6741-A751-5941B181CE7E}"/>
              </a:ext>
            </a:extLst>
          </p:cNvPr>
          <p:cNvSpPr>
            <a:spLocks noGrp="1"/>
          </p:cNvSpPr>
          <p:nvPr>
            <p:ph type="sldNum" sz="quarter" idx="4"/>
          </p:nvPr>
        </p:nvSpPr>
        <p:spPr/>
        <p:txBody>
          <a:bodyPr/>
          <a:lstStyle/>
          <a:p>
            <a:fld id="{DB01AD43-7665-4F46-BEFA-8DECD8160885}" type="slidenum">
              <a:rPr lang="en-US" smtClean="0"/>
              <a:pPr/>
              <a:t>13</a:t>
            </a:fld>
            <a:endParaRPr lang="en-US" dirty="0"/>
          </a:p>
        </p:txBody>
      </p:sp>
      <p:sp>
        <p:nvSpPr>
          <p:cNvPr id="5" name="CustomShape 4">
            <a:extLst>
              <a:ext uri="{FF2B5EF4-FFF2-40B4-BE49-F238E27FC236}">
                <a16:creationId xmlns:a16="http://schemas.microsoft.com/office/drawing/2014/main" id="{391ABD53-7F75-D941-B5A2-980CA422A693}"/>
              </a:ext>
            </a:extLst>
          </p:cNvPr>
          <p:cNvSpPr/>
          <p:nvPr/>
        </p:nvSpPr>
        <p:spPr>
          <a:xfrm>
            <a:off x="7256564" y="536513"/>
            <a:ext cx="1799760" cy="377887"/>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600" b="0" strike="noStrike" spc="-1" dirty="0">
                <a:solidFill>
                  <a:srgbClr val="000000"/>
                </a:solidFill>
                <a:latin typeface="Droid Sans"/>
                <a:ea typeface="Noto Sans CJK SC Regular"/>
              </a:rPr>
              <a:t>incl. EM jets A</a:t>
            </a:r>
            <a:r>
              <a:rPr lang="en-US" sz="1600" b="0" strike="noStrike" spc="-1" baseline="-33000" dirty="0">
                <a:solidFill>
                  <a:srgbClr val="000000"/>
                </a:solidFill>
                <a:latin typeface="Droid Sans"/>
                <a:ea typeface="Noto Sans CJK SC Regular"/>
              </a:rPr>
              <a:t>N</a:t>
            </a:r>
            <a:endParaRPr lang="en-US" sz="1600" b="0" strike="noStrike" spc="-1" dirty="0">
              <a:latin typeface="Arial"/>
            </a:endParaRPr>
          </a:p>
        </p:txBody>
      </p:sp>
      <p:sp>
        <p:nvSpPr>
          <p:cNvPr id="6" name="CustomShape 5">
            <a:extLst>
              <a:ext uri="{FF2B5EF4-FFF2-40B4-BE49-F238E27FC236}">
                <a16:creationId xmlns:a16="http://schemas.microsoft.com/office/drawing/2014/main" id="{58930F9E-1B9C-8F42-88EE-296439FFE99E}"/>
              </a:ext>
            </a:extLst>
          </p:cNvPr>
          <p:cNvSpPr/>
          <p:nvPr/>
        </p:nvSpPr>
        <p:spPr>
          <a:xfrm>
            <a:off x="3997484" y="533400"/>
            <a:ext cx="1606680" cy="5590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600" b="0" strike="noStrike" spc="-1" dirty="0">
                <a:solidFill>
                  <a:srgbClr val="000000"/>
                </a:solidFill>
                <a:latin typeface="Droid Sans"/>
                <a:ea typeface="Noto Sans CJK SC Regular"/>
              </a:rPr>
              <a:t>π</a:t>
            </a:r>
            <a:r>
              <a:rPr lang="en-US" sz="1600" b="0" strike="noStrike" spc="-1" baseline="33000" dirty="0">
                <a:solidFill>
                  <a:srgbClr val="000000"/>
                </a:solidFill>
                <a:latin typeface="Droid Sans"/>
                <a:ea typeface="Noto Sans CJK SC Regular"/>
              </a:rPr>
              <a:t>0</a:t>
            </a:r>
            <a:r>
              <a:rPr lang="en-US" sz="1600" b="0" strike="noStrike" spc="-1" dirty="0">
                <a:solidFill>
                  <a:srgbClr val="000000"/>
                </a:solidFill>
                <a:latin typeface="Droid Sans"/>
                <a:ea typeface="Noto Sans CJK SC Regular"/>
              </a:rPr>
              <a:t> in EM jets A</a:t>
            </a:r>
            <a:r>
              <a:rPr lang="en-US" sz="1600" b="0" strike="noStrike" spc="-1" baseline="-33000" dirty="0">
                <a:solidFill>
                  <a:srgbClr val="000000"/>
                </a:solidFill>
                <a:latin typeface="Droid Sans"/>
                <a:ea typeface="Noto Sans CJK SC Regular"/>
              </a:rPr>
              <a:t>UT</a:t>
            </a:r>
            <a:endParaRPr lang="en-US" sz="1600" b="0" strike="noStrike" spc="-1" dirty="0">
              <a:latin typeface="Arial"/>
            </a:endParaRPr>
          </a:p>
        </p:txBody>
      </p:sp>
      <p:sp>
        <p:nvSpPr>
          <p:cNvPr id="7" name="CustomShape 6">
            <a:extLst>
              <a:ext uri="{FF2B5EF4-FFF2-40B4-BE49-F238E27FC236}">
                <a16:creationId xmlns:a16="http://schemas.microsoft.com/office/drawing/2014/main" id="{3258F9CE-9E0E-4449-9AD8-2D310C3CB0E2}"/>
              </a:ext>
            </a:extLst>
          </p:cNvPr>
          <p:cNvSpPr/>
          <p:nvPr/>
        </p:nvSpPr>
        <p:spPr>
          <a:xfrm>
            <a:off x="1301444" y="542880"/>
            <a:ext cx="634320" cy="3715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600" b="0" strike="noStrike" spc="-1" dirty="0">
                <a:solidFill>
                  <a:srgbClr val="000000"/>
                </a:solidFill>
                <a:latin typeface="Droid Sans"/>
                <a:ea typeface="Noto Sans CJK SC Regular"/>
              </a:rPr>
              <a:t>π</a:t>
            </a:r>
            <a:r>
              <a:rPr lang="en-US" sz="1600" b="0" strike="noStrike" spc="-1" baseline="33000" dirty="0">
                <a:solidFill>
                  <a:srgbClr val="000000"/>
                </a:solidFill>
                <a:latin typeface="Droid Sans"/>
                <a:ea typeface="Noto Sans CJK SC Regular"/>
              </a:rPr>
              <a:t>0</a:t>
            </a:r>
            <a:r>
              <a:rPr lang="en-US" sz="1600" b="0" strike="noStrike" spc="-1" dirty="0">
                <a:solidFill>
                  <a:srgbClr val="000000"/>
                </a:solidFill>
                <a:latin typeface="Droid Sans"/>
                <a:ea typeface="Noto Sans CJK SC Regular"/>
              </a:rPr>
              <a:t> A</a:t>
            </a:r>
            <a:r>
              <a:rPr lang="en-US" sz="1600" b="0" strike="noStrike" spc="-1" baseline="-33000" dirty="0">
                <a:solidFill>
                  <a:srgbClr val="000000"/>
                </a:solidFill>
                <a:latin typeface="Droid Sans"/>
                <a:ea typeface="Noto Sans CJK SC Regular"/>
              </a:rPr>
              <a:t>N</a:t>
            </a:r>
            <a:endParaRPr lang="en-US" sz="1600" b="0" strike="noStrike" spc="-1" dirty="0">
              <a:latin typeface="Arial"/>
            </a:endParaRPr>
          </a:p>
        </p:txBody>
      </p:sp>
      <p:pic>
        <p:nvPicPr>
          <p:cNvPr id="8" name="Picture 7">
            <a:extLst>
              <a:ext uri="{FF2B5EF4-FFF2-40B4-BE49-F238E27FC236}">
                <a16:creationId xmlns:a16="http://schemas.microsoft.com/office/drawing/2014/main" id="{F1B4B94C-97E3-1A4B-9711-9BC727AEB664}"/>
              </a:ext>
            </a:extLst>
          </p:cNvPr>
          <p:cNvPicPr/>
          <p:nvPr/>
        </p:nvPicPr>
        <p:blipFill>
          <a:blip r:embed="rId2"/>
          <a:stretch/>
        </p:blipFill>
        <p:spPr>
          <a:xfrm>
            <a:off x="3149207" y="883210"/>
            <a:ext cx="3021240" cy="2194200"/>
          </a:xfrm>
          <a:prstGeom prst="rect">
            <a:avLst/>
          </a:prstGeom>
          <a:ln>
            <a:noFill/>
          </a:ln>
        </p:spPr>
      </p:pic>
      <p:pic>
        <p:nvPicPr>
          <p:cNvPr id="9" name="Picture 8">
            <a:extLst>
              <a:ext uri="{FF2B5EF4-FFF2-40B4-BE49-F238E27FC236}">
                <a16:creationId xmlns:a16="http://schemas.microsoft.com/office/drawing/2014/main" id="{40620EEF-71F3-A749-9AC0-36B9008811E3}"/>
              </a:ext>
            </a:extLst>
          </p:cNvPr>
          <p:cNvPicPr/>
          <p:nvPr/>
        </p:nvPicPr>
        <p:blipFill>
          <a:blip r:embed="rId3"/>
          <a:stretch/>
        </p:blipFill>
        <p:spPr>
          <a:xfrm>
            <a:off x="323204" y="883210"/>
            <a:ext cx="2590800" cy="2382840"/>
          </a:xfrm>
          <a:prstGeom prst="rect">
            <a:avLst/>
          </a:prstGeom>
          <a:ln>
            <a:noFill/>
          </a:ln>
        </p:spPr>
      </p:pic>
      <p:pic>
        <p:nvPicPr>
          <p:cNvPr id="10" name="Picture 9">
            <a:extLst>
              <a:ext uri="{FF2B5EF4-FFF2-40B4-BE49-F238E27FC236}">
                <a16:creationId xmlns:a16="http://schemas.microsoft.com/office/drawing/2014/main" id="{E5BD105E-AE60-2F4B-AA96-2CD1051F253D}"/>
              </a:ext>
            </a:extLst>
          </p:cNvPr>
          <p:cNvPicPr/>
          <p:nvPr/>
        </p:nvPicPr>
        <p:blipFill>
          <a:blip r:embed="rId4"/>
          <a:stretch/>
        </p:blipFill>
        <p:spPr>
          <a:xfrm>
            <a:off x="6618286" y="928480"/>
            <a:ext cx="2223960" cy="2194200"/>
          </a:xfrm>
          <a:prstGeom prst="rect">
            <a:avLst/>
          </a:prstGeom>
          <a:ln>
            <a:noFill/>
          </a:ln>
        </p:spPr>
      </p:pic>
      <p:sp>
        <p:nvSpPr>
          <p:cNvPr id="11" name="CustomShape 9">
            <a:extLst>
              <a:ext uri="{FF2B5EF4-FFF2-40B4-BE49-F238E27FC236}">
                <a16:creationId xmlns:a16="http://schemas.microsoft.com/office/drawing/2014/main" id="{F0332F59-01FF-1E4E-ABE4-7DF8CC882C73}"/>
              </a:ext>
            </a:extLst>
          </p:cNvPr>
          <p:cNvSpPr/>
          <p:nvPr/>
        </p:nvSpPr>
        <p:spPr>
          <a:xfrm>
            <a:off x="6774975" y="5031126"/>
            <a:ext cx="1940400" cy="2376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r">
              <a:lnSpc>
                <a:spcPct val="100000"/>
              </a:lnSpc>
              <a:spcBef>
                <a:spcPts val="1191"/>
              </a:spcBef>
              <a:spcAft>
                <a:spcPts val="992"/>
              </a:spcAft>
            </a:pPr>
            <a:endParaRPr lang="en-US" sz="1000" b="0" strike="noStrike" spc="-1" dirty="0">
              <a:latin typeface="Arial"/>
            </a:endParaRPr>
          </a:p>
        </p:txBody>
      </p:sp>
      <p:sp>
        <p:nvSpPr>
          <p:cNvPr id="14" name="TextBox 13">
            <a:extLst>
              <a:ext uri="{FF2B5EF4-FFF2-40B4-BE49-F238E27FC236}">
                <a16:creationId xmlns:a16="http://schemas.microsoft.com/office/drawing/2014/main" id="{93383035-95ED-DA40-867B-23CD34216E68}"/>
              </a:ext>
            </a:extLst>
          </p:cNvPr>
          <p:cNvSpPr txBox="1"/>
          <p:nvPr/>
        </p:nvSpPr>
        <p:spPr>
          <a:xfrm>
            <a:off x="147994" y="3188884"/>
            <a:ext cx="8996006" cy="1708160"/>
          </a:xfrm>
          <a:prstGeom prst="rect">
            <a:avLst/>
          </a:prstGeom>
          <a:noFill/>
        </p:spPr>
        <p:txBody>
          <a:bodyPr wrap="square" rtlCol="0">
            <a:spAutoFit/>
          </a:bodyPr>
          <a:lstStyle/>
          <a:p>
            <a:pPr marL="286470" indent="-285750">
              <a:buClr>
                <a:schemeClr val="accent3"/>
              </a:buClr>
              <a:buSzPct val="100000"/>
              <a:buFont typeface="Wingdings" pitchFamily="2" charset="2"/>
              <a:buChar char="q"/>
            </a:pPr>
            <a:r>
              <a:rPr lang="en-US" sz="1500" spc="-1" dirty="0">
                <a:ea typeface="DejaVu Sans"/>
              </a:rPr>
              <a:t>STAR, PRD 103 (2021) 92009</a:t>
            </a:r>
            <a:endParaRPr lang="en-US" sz="1500" spc="-1" dirty="0">
              <a:ea typeface="Noto Sans CJK SC Regular"/>
            </a:endParaRPr>
          </a:p>
          <a:p>
            <a:pPr marL="286470" indent="-285750">
              <a:buClr>
                <a:schemeClr val="accent3"/>
              </a:buClr>
              <a:buSzPct val="100000"/>
              <a:buFont typeface="Wingdings" pitchFamily="2" charset="2"/>
              <a:buChar char="q"/>
            </a:pPr>
            <a:r>
              <a:rPr lang="en-US" sz="1500" spc="-1" dirty="0">
                <a:solidFill>
                  <a:srgbClr val="000000"/>
                </a:solidFill>
                <a:ea typeface="Noto Sans CJK SC Regular"/>
              </a:rPr>
              <a:t>Weak dependence on the center-of-mass energy</a:t>
            </a:r>
            <a:endParaRPr lang="en-US" sz="1500" spc="-1" dirty="0"/>
          </a:p>
          <a:p>
            <a:pPr marL="286470" indent="-285750">
              <a:lnSpc>
                <a:spcPct val="100000"/>
              </a:lnSpc>
              <a:buClr>
                <a:schemeClr val="accent3"/>
              </a:buClr>
              <a:buSzPct val="100000"/>
              <a:buFont typeface="Wingdings" pitchFamily="2" charset="2"/>
              <a:buChar char="q"/>
            </a:pPr>
            <a:r>
              <a:rPr lang="en-US" sz="1500" spc="-1" dirty="0">
                <a:solidFill>
                  <a:srgbClr val="000000"/>
                </a:solidFill>
                <a:ea typeface="Noto Sans CJK SC Regular"/>
              </a:rPr>
              <a:t>Measured </a:t>
            </a:r>
            <a:r>
              <a:rPr lang="en-US" sz="1500" b="1" spc="-1" dirty="0">
                <a:solidFill>
                  <a:srgbClr val="000000"/>
                </a:solidFill>
                <a:ea typeface="Noto Sans CJK SC Regular"/>
              </a:rPr>
              <a:t>small </a:t>
            </a:r>
            <a:r>
              <a:rPr lang="en-US" sz="1500" spc="-1" dirty="0">
                <a:solidFill>
                  <a:srgbClr val="000000"/>
                </a:solidFill>
                <a:ea typeface="Noto Sans CJK SC Regular"/>
              </a:rPr>
              <a:t>A</a:t>
            </a:r>
            <a:r>
              <a:rPr lang="en-US" sz="1500" spc="-1" baseline="-33000" dirty="0">
                <a:solidFill>
                  <a:srgbClr val="000000"/>
                </a:solidFill>
                <a:ea typeface="Noto Sans CJK SC Regular"/>
              </a:rPr>
              <a:t>N</a:t>
            </a:r>
            <a:r>
              <a:rPr lang="en-US" sz="1500" spc="-1" dirty="0">
                <a:solidFill>
                  <a:srgbClr val="000000"/>
                </a:solidFill>
                <a:ea typeface="Noto Sans CJK SC Regular"/>
              </a:rPr>
              <a:t> Collins asymmetry for π</a:t>
            </a:r>
            <a:r>
              <a:rPr lang="en-US" sz="1500" spc="-1" baseline="33000" dirty="0">
                <a:solidFill>
                  <a:srgbClr val="000000"/>
                </a:solidFill>
                <a:ea typeface="Noto Sans CJK SC Regular"/>
              </a:rPr>
              <a:t>0</a:t>
            </a:r>
            <a:r>
              <a:rPr lang="en-US" sz="1500" spc="-1" dirty="0">
                <a:solidFill>
                  <a:srgbClr val="000000"/>
                </a:solidFill>
                <a:ea typeface="Noto Sans CJK SC Regular"/>
              </a:rPr>
              <a:t> within EM jets</a:t>
            </a:r>
          </a:p>
          <a:p>
            <a:pPr marL="743670" lvl="1" indent="-285750">
              <a:buClr>
                <a:schemeClr val="accent3"/>
              </a:buClr>
              <a:buSzPct val="100000"/>
              <a:buFont typeface="Wingdings" pitchFamily="2" charset="2"/>
              <a:buChar char="Ø"/>
            </a:pPr>
            <a:r>
              <a:rPr lang="en-US" sz="1500" spc="-1" dirty="0">
                <a:solidFill>
                  <a:srgbClr val="000000"/>
                </a:solidFill>
              </a:rPr>
              <a:t>small contribution from Collins to </a:t>
            </a:r>
            <a:r>
              <a:rPr lang="en-US" sz="1500" spc="-1" dirty="0">
                <a:solidFill>
                  <a:srgbClr val="000000"/>
                </a:solidFill>
                <a:latin typeface="Symbol" pitchFamily="2" charset="2"/>
              </a:rPr>
              <a:t>p</a:t>
            </a:r>
            <a:r>
              <a:rPr lang="en-US" sz="1500" spc="-1" baseline="30000" dirty="0">
                <a:solidFill>
                  <a:srgbClr val="000000"/>
                </a:solidFill>
              </a:rPr>
              <a:t>0</a:t>
            </a:r>
            <a:r>
              <a:rPr lang="en-US" sz="1500" spc="-1" dirty="0">
                <a:solidFill>
                  <a:srgbClr val="000000"/>
                </a:solidFill>
              </a:rPr>
              <a:t> A</a:t>
            </a:r>
            <a:r>
              <a:rPr lang="en-US" sz="1500" spc="-1" baseline="-25000" dirty="0">
                <a:solidFill>
                  <a:srgbClr val="000000"/>
                </a:solidFill>
              </a:rPr>
              <a:t>N</a:t>
            </a:r>
            <a:endParaRPr lang="en-US" sz="1500" spc="-1" baseline="-25000" dirty="0"/>
          </a:p>
          <a:p>
            <a:pPr marL="286470" indent="-285750">
              <a:lnSpc>
                <a:spcPct val="100000"/>
              </a:lnSpc>
              <a:buClr>
                <a:schemeClr val="accent3"/>
              </a:buClr>
              <a:buSzPct val="100000"/>
              <a:buFont typeface="Wingdings" pitchFamily="2" charset="2"/>
              <a:buChar char="q"/>
            </a:pPr>
            <a:r>
              <a:rPr lang="en-US" sz="1500" spc="-1" dirty="0">
                <a:solidFill>
                  <a:srgbClr val="000000"/>
                </a:solidFill>
                <a:ea typeface="Noto Sans CJK SC Regular"/>
              </a:rPr>
              <a:t>A</a:t>
            </a:r>
            <a:r>
              <a:rPr lang="en-US" sz="1500" spc="-1" baseline="-33000" dirty="0">
                <a:solidFill>
                  <a:srgbClr val="000000"/>
                </a:solidFill>
                <a:ea typeface="Noto Sans CJK SC Regular"/>
              </a:rPr>
              <a:t>N</a:t>
            </a:r>
            <a:r>
              <a:rPr lang="en-US" sz="1500" spc="-1" dirty="0">
                <a:solidFill>
                  <a:srgbClr val="000000"/>
                </a:solidFill>
                <a:ea typeface="Noto Sans CJK SC Regular"/>
              </a:rPr>
              <a:t> decreases for non-isolated π</a:t>
            </a:r>
            <a:r>
              <a:rPr lang="en-US" sz="1500" spc="-1" baseline="33000" dirty="0">
                <a:solidFill>
                  <a:srgbClr val="000000"/>
                </a:solidFill>
                <a:ea typeface="Noto Sans CJK SC Regular"/>
              </a:rPr>
              <a:t>0</a:t>
            </a:r>
            <a:r>
              <a:rPr lang="en-US" sz="1500" spc="-1" dirty="0">
                <a:solidFill>
                  <a:srgbClr val="000000"/>
                </a:solidFill>
                <a:ea typeface="Noto Sans CJK SC Regular"/>
              </a:rPr>
              <a:t> and higher-multiplicity EM jets</a:t>
            </a:r>
          </a:p>
          <a:p>
            <a:pPr marL="743670" lvl="1" indent="-285750">
              <a:buClr>
                <a:schemeClr val="accent3"/>
              </a:buClr>
              <a:buSzPct val="100000"/>
              <a:buFont typeface="Wingdings" pitchFamily="2" charset="2"/>
              <a:buChar char="Ø"/>
            </a:pPr>
            <a:r>
              <a:rPr lang="en-US" sz="1500" spc="-1" dirty="0">
                <a:solidFill>
                  <a:srgbClr val="000000"/>
                </a:solidFill>
              </a:rPr>
              <a:t>additional mechanism needed to explain asymmetries </a:t>
            </a:r>
            <a:r>
              <a:rPr lang="en-US" sz="1500" spc="-1" dirty="0">
                <a:solidFill>
                  <a:srgbClr val="0432FF"/>
                </a:solidFill>
                <a:sym typeface="Wingdings" pitchFamily="2" charset="2"/>
              </a:rPr>
              <a:t></a:t>
            </a:r>
            <a:r>
              <a:rPr lang="en-US" sz="1500" spc="-1" dirty="0">
                <a:solidFill>
                  <a:srgbClr val="000000"/>
                </a:solidFill>
                <a:sym typeface="Wingdings" pitchFamily="2" charset="2"/>
              </a:rPr>
              <a:t> diffractive subprocesses?</a:t>
            </a:r>
          </a:p>
          <a:p>
            <a:pPr marL="286470" indent="-285750">
              <a:buClr>
                <a:schemeClr val="accent3"/>
              </a:buClr>
              <a:buSzPct val="100000"/>
              <a:buFont typeface="Wingdings" pitchFamily="2" charset="2"/>
              <a:buChar char="q"/>
            </a:pPr>
            <a:r>
              <a:rPr lang="en-US" sz="1500" spc="-1" dirty="0">
                <a:solidFill>
                  <a:srgbClr val="000000"/>
                </a:solidFill>
                <a:sym typeface="Wingdings" pitchFamily="2" charset="2"/>
              </a:rPr>
              <a:t>Test Twist-3 FF is responsible for large A</a:t>
            </a:r>
            <a:r>
              <a:rPr lang="en-US" sz="1500" spc="-1" baseline="-25000" dirty="0">
                <a:solidFill>
                  <a:srgbClr val="000000"/>
                </a:solidFill>
                <a:sym typeface="Wingdings" pitchFamily="2" charset="2"/>
              </a:rPr>
              <a:t>N</a:t>
            </a:r>
            <a:r>
              <a:rPr lang="en-US" sz="1500" spc="-1" dirty="0">
                <a:solidFill>
                  <a:srgbClr val="000000"/>
                </a:solidFill>
                <a:sym typeface="Wingdings" pitchFamily="2" charset="2"/>
              </a:rPr>
              <a:t> will be able with STAR forward upgrade </a:t>
            </a:r>
            <a:r>
              <a:rPr lang="en-US" sz="1500" spc="-1" dirty="0">
                <a:solidFill>
                  <a:srgbClr val="0432FF"/>
                </a:solidFill>
                <a:sym typeface="Wingdings" pitchFamily="2" charset="2"/>
              </a:rPr>
              <a:t></a:t>
            </a:r>
            <a:r>
              <a:rPr lang="en-US" sz="1500" spc="-1" dirty="0">
                <a:solidFill>
                  <a:srgbClr val="000000"/>
                </a:solidFill>
                <a:sym typeface="Wingdings" pitchFamily="2" charset="2"/>
              </a:rPr>
              <a:t> A</a:t>
            </a:r>
            <a:r>
              <a:rPr lang="en-US" sz="1500" spc="-1" baseline="-25000" dirty="0">
                <a:solidFill>
                  <a:srgbClr val="000000"/>
                </a:solidFill>
                <a:sym typeface="Wingdings" pitchFamily="2" charset="2"/>
              </a:rPr>
              <a:t>N</a:t>
            </a:r>
            <a:r>
              <a:rPr lang="en-US" sz="1500" spc="-1" dirty="0">
                <a:solidFill>
                  <a:srgbClr val="000000"/>
                </a:solidFill>
                <a:sym typeface="Wingdings" pitchFamily="2" charset="2"/>
              </a:rPr>
              <a:t> for h</a:t>
            </a:r>
            <a:r>
              <a:rPr lang="en-US" sz="1500" spc="-1" baseline="30000" dirty="0">
                <a:solidFill>
                  <a:srgbClr val="000000"/>
                </a:solidFill>
                <a:sym typeface="Wingdings" pitchFamily="2" charset="2"/>
              </a:rPr>
              <a:t>+/-</a:t>
            </a:r>
            <a:endParaRPr lang="en-US" sz="1500" spc="-1" baseline="30000" dirty="0"/>
          </a:p>
        </p:txBody>
      </p:sp>
      <p:sp>
        <p:nvSpPr>
          <p:cNvPr id="17" name="TextBox 16">
            <a:extLst>
              <a:ext uri="{FF2B5EF4-FFF2-40B4-BE49-F238E27FC236}">
                <a16:creationId xmlns:a16="http://schemas.microsoft.com/office/drawing/2014/main" id="{98E665B5-8F97-DE43-9129-FF7108D42219}"/>
              </a:ext>
            </a:extLst>
          </p:cNvPr>
          <p:cNvSpPr txBox="1"/>
          <p:nvPr/>
        </p:nvSpPr>
        <p:spPr>
          <a:xfrm>
            <a:off x="6334202" y="3211284"/>
            <a:ext cx="2890535" cy="769441"/>
          </a:xfrm>
          <a:prstGeom prst="rect">
            <a:avLst/>
          </a:prstGeom>
          <a:noFill/>
        </p:spPr>
        <p:txBody>
          <a:bodyPr wrap="none" rtlCol="0">
            <a:spAutoFit/>
          </a:bodyPr>
          <a:lstStyle/>
          <a:p>
            <a:r>
              <a:rPr lang="en-US" sz="1100" dirty="0"/>
              <a:t>Comparison with</a:t>
            </a:r>
            <a:br>
              <a:rPr lang="en-US" sz="1100" dirty="0"/>
            </a:br>
            <a:r>
              <a:rPr lang="en-US" sz="1100" dirty="0"/>
              <a:t>Z. Kang et al., PLB 774, 635 (2017)</a:t>
            </a:r>
          </a:p>
          <a:p>
            <a:r>
              <a:rPr lang="en-US" sz="1100" dirty="0"/>
              <a:t>L. </a:t>
            </a:r>
            <a:r>
              <a:rPr lang="en-US" sz="1100" dirty="0" err="1"/>
              <a:t>Gamberg</a:t>
            </a:r>
            <a:r>
              <a:rPr lang="en-US" sz="1100" dirty="0"/>
              <a:t> et al., PRL 110, 232301 (2013)</a:t>
            </a:r>
          </a:p>
          <a:p>
            <a:r>
              <a:rPr lang="en-US" sz="1100" dirty="0"/>
              <a:t>J. </a:t>
            </a:r>
            <a:r>
              <a:rPr lang="en-US" sz="1100" dirty="0" err="1"/>
              <a:t>Cammarota</a:t>
            </a:r>
            <a:r>
              <a:rPr lang="en-US" sz="1100" dirty="0"/>
              <a:t> et al., arxiv:2002.08384</a:t>
            </a:r>
          </a:p>
        </p:txBody>
      </p:sp>
      <p:pic>
        <p:nvPicPr>
          <p:cNvPr id="18" name="Picture 17">
            <a:extLst>
              <a:ext uri="{FF2B5EF4-FFF2-40B4-BE49-F238E27FC236}">
                <a16:creationId xmlns:a16="http://schemas.microsoft.com/office/drawing/2014/main" id="{315D179D-EEC9-BA46-B0DA-61FFB343430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28600" y="4876800"/>
            <a:ext cx="3175210" cy="1963501"/>
          </a:xfrm>
          <a:prstGeom prst="rect">
            <a:avLst/>
          </a:prstGeom>
        </p:spPr>
      </p:pic>
      <p:sp>
        <p:nvSpPr>
          <p:cNvPr id="19" name="TextBox 18">
            <a:extLst>
              <a:ext uri="{FF2B5EF4-FFF2-40B4-BE49-F238E27FC236}">
                <a16:creationId xmlns:a16="http://schemas.microsoft.com/office/drawing/2014/main" id="{5E24DD4E-0FCD-F745-8F12-D2FFD72C77E2}"/>
              </a:ext>
            </a:extLst>
          </p:cNvPr>
          <p:cNvSpPr txBox="1"/>
          <p:nvPr/>
        </p:nvSpPr>
        <p:spPr>
          <a:xfrm>
            <a:off x="3163856" y="6324600"/>
            <a:ext cx="2405530" cy="276999"/>
          </a:xfrm>
          <a:prstGeom prst="rect">
            <a:avLst/>
          </a:prstGeom>
          <a:noFill/>
        </p:spPr>
        <p:txBody>
          <a:bodyPr wrap="none" rtlCol="0">
            <a:spAutoFit/>
          </a:bodyPr>
          <a:lstStyle/>
          <a:p>
            <a:r>
              <a:rPr lang="en-US" sz="1200" dirty="0" err="1"/>
              <a:t>RHICf</a:t>
            </a:r>
            <a:r>
              <a:rPr lang="en-US" sz="1200" dirty="0"/>
              <a:t>:  PRL 124, 252501 (2020)</a:t>
            </a:r>
          </a:p>
        </p:txBody>
      </p:sp>
      <p:sp>
        <p:nvSpPr>
          <p:cNvPr id="20" name="CustomShape 6">
            <a:extLst>
              <a:ext uri="{FF2B5EF4-FFF2-40B4-BE49-F238E27FC236}">
                <a16:creationId xmlns:a16="http://schemas.microsoft.com/office/drawing/2014/main" id="{D9F52904-33B3-3546-9288-D74BB9C91021}"/>
              </a:ext>
            </a:extLst>
          </p:cNvPr>
          <p:cNvSpPr/>
          <p:nvPr/>
        </p:nvSpPr>
        <p:spPr>
          <a:xfrm>
            <a:off x="3203415" y="4897206"/>
            <a:ext cx="634320" cy="3715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600" b="0" strike="noStrike" spc="-1" dirty="0">
                <a:solidFill>
                  <a:srgbClr val="000000"/>
                </a:solidFill>
                <a:latin typeface="Droid Sans"/>
                <a:ea typeface="Noto Sans CJK SC Regular"/>
              </a:rPr>
              <a:t>π</a:t>
            </a:r>
            <a:r>
              <a:rPr lang="en-US" sz="1600" b="0" strike="noStrike" spc="-1" baseline="33000" dirty="0">
                <a:solidFill>
                  <a:srgbClr val="000000"/>
                </a:solidFill>
                <a:latin typeface="Droid Sans"/>
                <a:ea typeface="Noto Sans CJK SC Regular"/>
              </a:rPr>
              <a:t>0</a:t>
            </a:r>
            <a:r>
              <a:rPr lang="en-US" sz="1600" b="0" strike="noStrike" spc="-1" dirty="0">
                <a:solidFill>
                  <a:srgbClr val="000000"/>
                </a:solidFill>
                <a:latin typeface="Droid Sans"/>
                <a:ea typeface="Noto Sans CJK SC Regular"/>
              </a:rPr>
              <a:t> A</a:t>
            </a:r>
            <a:r>
              <a:rPr lang="en-US" sz="1600" b="0" strike="noStrike" spc="-1" baseline="-33000" dirty="0">
                <a:solidFill>
                  <a:srgbClr val="000000"/>
                </a:solidFill>
                <a:latin typeface="Droid Sans"/>
                <a:ea typeface="Noto Sans CJK SC Regular"/>
              </a:rPr>
              <a:t>N</a:t>
            </a:r>
          </a:p>
        </p:txBody>
      </p:sp>
      <p:sp>
        <p:nvSpPr>
          <p:cNvPr id="3" name="TextBox 2">
            <a:extLst>
              <a:ext uri="{FF2B5EF4-FFF2-40B4-BE49-F238E27FC236}">
                <a16:creationId xmlns:a16="http://schemas.microsoft.com/office/drawing/2014/main" id="{59762859-D0C6-A441-B09D-5E29802F3E1B}"/>
              </a:ext>
            </a:extLst>
          </p:cNvPr>
          <p:cNvSpPr txBox="1"/>
          <p:nvPr/>
        </p:nvSpPr>
        <p:spPr>
          <a:xfrm>
            <a:off x="3256240" y="5268726"/>
            <a:ext cx="2486065" cy="584775"/>
          </a:xfrm>
          <a:prstGeom prst="rect">
            <a:avLst/>
          </a:prstGeom>
          <a:noFill/>
        </p:spPr>
        <p:txBody>
          <a:bodyPr wrap="none" rtlCol="0">
            <a:spAutoFit/>
          </a:bodyPr>
          <a:lstStyle/>
          <a:p>
            <a:pPr marL="285750" indent="-285750">
              <a:buClr>
                <a:schemeClr val="accent3"/>
              </a:buClr>
              <a:buFont typeface="Wingdings" pitchFamily="2" charset="2"/>
              <a:buChar char="q"/>
            </a:pPr>
            <a:r>
              <a:rPr lang="en-US" sz="1600" dirty="0"/>
              <a:t>weak </a:t>
            </a:r>
            <a:r>
              <a:rPr lang="en-US" sz="1600" dirty="0" err="1"/>
              <a:t>p</a:t>
            </a:r>
            <a:r>
              <a:rPr lang="en-US" sz="1600" baseline="-25000" dirty="0" err="1"/>
              <a:t>T</a:t>
            </a:r>
            <a:r>
              <a:rPr lang="en-US" sz="1600" dirty="0"/>
              <a:t> dependence </a:t>
            </a:r>
          </a:p>
          <a:p>
            <a:pPr marL="285750" indent="-285750">
              <a:buClr>
                <a:schemeClr val="accent3"/>
              </a:buClr>
              <a:buFont typeface="Wingdings" pitchFamily="2" charset="2"/>
              <a:buChar char="q"/>
            </a:pPr>
            <a:r>
              <a:rPr lang="en-US" sz="1600" dirty="0"/>
              <a:t>strong </a:t>
            </a:r>
            <a:r>
              <a:rPr lang="en-US" sz="1600" dirty="0" err="1"/>
              <a:t>x</a:t>
            </a:r>
            <a:r>
              <a:rPr lang="en-US" sz="1600" baseline="-25000" dirty="0" err="1"/>
              <a:t>F</a:t>
            </a:r>
            <a:r>
              <a:rPr lang="en-US" sz="1600" dirty="0"/>
              <a:t> dependence</a:t>
            </a:r>
          </a:p>
        </p:txBody>
      </p:sp>
    </p:spTree>
    <p:extLst>
      <p:ext uri="{BB962C8B-B14F-4D97-AF65-F5344CB8AC3E}">
        <p14:creationId xmlns:p14="http://schemas.microsoft.com/office/powerpoint/2010/main" val="1759337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D3CA90A-D26E-4C39-B549-3EFD15F9BE0A}"/>
              </a:ext>
            </a:extLst>
          </p:cNvPr>
          <p:cNvPicPr>
            <a:picLocks noChangeAspect="1"/>
          </p:cNvPicPr>
          <p:nvPr/>
        </p:nvPicPr>
        <p:blipFill rotWithShape="1">
          <a:blip r:embed="rId2">
            <a:extLst>
              <a:ext uri="{28A0092B-C50C-407E-A947-70E740481C1C}">
                <a14:useLocalDpi xmlns:a14="http://schemas.microsoft.com/office/drawing/2010/main" val="0"/>
              </a:ext>
            </a:extLst>
          </a:blip>
          <a:srcRect l="20435" t="25912" r="21032" b="29560"/>
          <a:stretch/>
        </p:blipFill>
        <p:spPr>
          <a:xfrm>
            <a:off x="55446" y="2082285"/>
            <a:ext cx="2401508" cy="1411706"/>
          </a:xfrm>
          <a:prstGeom prst="rect">
            <a:avLst/>
          </a:prstGeom>
        </p:spPr>
      </p:pic>
      <p:pic>
        <p:nvPicPr>
          <p:cNvPr id="10" name="Picture 9">
            <a:extLst>
              <a:ext uri="{FF2B5EF4-FFF2-40B4-BE49-F238E27FC236}">
                <a16:creationId xmlns:a16="http://schemas.microsoft.com/office/drawing/2014/main" id="{E19AB99C-9C26-43C9-B60A-7346222FFED0}"/>
              </a:ext>
            </a:extLst>
          </p:cNvPr>
          <p:cNvPicPr>
            <a:picLocks noChangeAspect="1"/>
          </p:cNvPicPr>
          <p:nvPr/>
        </p:nvPicPr>
        <p:blipFill>
          <a:blip r:embed="rId3"/>
          <a:stretch>
            <a:fillRect/>
          </a:stretch>
        </p:blipFill>
        <p:spPr>
          <a:xfrm>
            <a:off x="2711851" y="4023802"/>
            <a:ext cx="6113500" cy="2292939"/>
          </a:xfrm>
          <a:prstGeom prst="rect">
            <a:avLst/>
          </a:prstGeom>
        </p:spPr>
      </p:pic>
      <p:pic>
        <p:nvPicPr>
          <p:cNvPr id="16" name="Picture 15">
            <a:extLst>
              <a:ext uri="{FF2B5EF4-FFF2-40B4-BE49-F238E27FC236}">
                <a16:creationId xmlns:a16="http://schemas.microsoft.com/office/drawing/2014/main" id="{E77E5213-5415-4DC9-B1A3-064BA3DFB5B1}"/>
              </a:ext>
            </a:extLst>
          </p:cNvPr>
          <p:cNvPicPr>
            <a:picLocks noChangeAspect="1"/>
          </p:cNvPicPr>
          <p:nvPr/>
        </p:nvPicPr>
        <p:blipFill>
          <a:blip r:embed="rId4"/>
          <a:srcRect/>
          <a:stretch/>
        </p:blipFill>
        <p:spPr>
          <a:xfrm>
            <a:off x="4800600" y="1235096"/>
            <a:ext cx="4312695" cy="2169686"/>
          </a:xfrm>
          <a:prstGeom prst="rect">
            <a:avLst/>
          </a:prstGeom>
        </p:spPr>
      </p:pic>
      <p:sp>
        <p:nvSpPr>
          <p:cNvPr id="17" name="TextBox 16">
            <a:extLst>
              <a:ext uri="{FF2B5EF4-FFF2-40B4-BE49-F238E27FC236}">
                <a16:creationId xmlns:a16="http://schemas.microsoft.com/office/drawing/2014/main" id="{C7A81640-8C27-464A-A1B2-89D2C87B8165}"/>
              </a:ext>
            </a:extLst>
          </p:cNvPr>
          <p:cNvSpPr txBox="1"/>
          <p:nvPr/>
        </p:nvSpPr>
        <p:spPr>
          <a:xfrm>
            <a:off x="6427521" y="946983"/>
            <a:ext cx="2804432" cy="276999"/>
          </a:xfrm>
          <a:prstGeom prst="rect">
            <a:avLst/>
          </a:prstGeom>
          <a:noFill/>
        </p:spPr>
        <p:txBody>
          <a:bodyPr wrap="square" rtlCol="0">
            <a:spAutoFit/>
          </a:bodyPr>
          <a:lstStyle/>
          <a:p>
            <a:pPr algn="r"/>
            <a:r>
              <a:rPr lang="fr-FR" sz="1200" dirty="0"/>
              <a:t>PHENIX, PRL </a:t>
            </a:r>
            <a:r>
              <a:rPr lang="fr-FR" sz="1200" b="1" dirty="0"/>
              <a:t>123</a:t>
            </a:r>
            <a:r>
              <a:rPr lang="fr-FR" sz="1200" dirty="0"/>
              <a:t>, 122001 (2019)</a:t>
            </a:r>
            <a:endParaRPr lang="en-US" sz="1200" dirty="0"/>
          </a:p>
        </p:txBody>
      </p:sp>
      <mc:AlternateContent xmlns:mc="http://schemas.openxmlformats.org/markup-compatibility/2006" xmlns:a14="http://schemas.microsoft.com/office/drawing/2010/main">
        <mc:Choice Requires="a14">
          <p:sp>
            <p:nvSpPr>
              <p:cNvPr id="18" name="Content Placeholder 2">
                <a:extLst>
                  <a:ext uri="{FF2B5EF4-FFF2-40B4-BE49-F238E27FC236}">
                    <a16:creationId xmlns:a16="http://schemas.microsoft.com/office/drawing/2014/main" id="{62EF2D92-6557-4557-821D-C5023619F0B2}"/>
                  </a:ext>
                </a:extLst>
              </p:cNvPr>
              <p:cNvSpPr txBox="1">
                <a:spLocks/>
              </p:cNvSpPr>
              <p:nvPr/>
            </p:nvSpPr>
            <p:spPr>
              <a:xfrm>
                <a:off x="2627692" y="1248544"/>
                <a:ext cx="2401508" cy="1723406"/>
              </a:xfrm>
              <a:prstGeom prst="rect">
                <a:avLst/>
              </a:prstGeom>
            </p:spPr>
            <p:txBody>
              <a:bodyPr vert="horz" lIns="68580" tIns="34290" rIns="68580" bIns="34290" rtlCol="0">
                <a:noAutofit/>
              </a:bodyPr>
              <a:lst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a:lstStyle>
              <a:p>
                <a:pPr marL="34290" indent="0">
                  <a:lnSpc>
                    <a:spcPct val="120000"/>
                  </a:lnSpc>
                  <a:buNone/>
                </a:pPr>
                <a:r>
                  <a:rPr lang="en-US" sz="1600" b="1" dirty="0">
                    <a:solidFill>
                      <a:srgbClr val="0432FF"/>
                    </a:solidFill>
                  </a:rPr>
                  <a:t>PHENIX charged hadron </a:t>
                </a:r>
                <a14:m>
                  <m:oMath xmlns:m="http://schemas.openxmlformats.org/officeDocument/2006/math">
                    <m:sSub>
                      <m:sSubPr>
                        <m:ctrlPr>
                          <a:rPr lang="en-US" sz="1600" b="1" i="1" dirty="0">
                            <a:solidFill>
                              <a:srgbClr val="0432FF"/>
                            </a:solidFill>
                            <a:latin typeface="Cambria Math" panose="02040503050406030204" pitchFamily="18" charset="0"/>
                          </a:rPr>
                        </m:ctrlPr>
                      </m:sSubPr>
                      <m:e>
                        <m:r>
                          <a:rPr lang="en-US" sz="1600" b="1" i="1" dirty="0">
                            <a:solidFill>
                              <a:srgbClr val="0432FF"/>
                            </a:solidFill>
                            <a:latin typeface="Cambria Math" panose="02040503050406030204" pitchFamily="18" charset="0"/>
                          </a:rPr>
                          <m:t>𝑨</m:t>
                        </m:r>
                      </m:e>
                      <m:sub>
                        <m:r>
                          <a:rPr lang="en-US" sz="1600" b="1" i="1" dirty="0">
                            <a:solidFill>
                              <a:srgbClr val="0432FF"/>
                            </a:solidFill>
                            <a:latin typeface="Cambria Math" panose="02040503050406030204" pitchFamily="18" charset="0"/>
                          </a:rPr>
                          <m:t>𝑵</m:t>
                        </m:r>
                      </m:sub>
                    </m:sSub>
                  </m:oMath>
                </a14:m>
                <a:endParaRPr lang="en-US" sz="1600" b="1" dirty="0">
                  <a:solidFill>
                    <a:srgbClr val="0432FF"/>
                  </a:solidFill>
                </a:endParaRPr>
              </a:p>
              <a:p>
                <a:pPr marL="34290" indent="0">
                  <a:lnSpc>
                    <a:spcPct val="120000"/>
                  </a:lnSpc>
                  <a:buNone/>
                </a:pPr>
                <a14:m>
                  <m:oMathPara xmlns:m="http://schemas.openxmlformats.org/officeDocument/2006/math">
                    <m:oMathParaPr>
                      <m:jc m:val="left"/>
                    </m:oMathParaPr>
                    <m:oMath xmlns:m="http://schemas.openxmlformats.org/officeDocument/2006/math">
                      <m:r>
                        <a:rPr lang="en-US" sz="1200" i="1" dirty="0">
                          <a:solidFill>
                            <a:schemeClr val="tx1"/>
                          </a:solidFill>
                          <a:latin typeface="Cambria Math" panose="02040503050406030204" pitchFamily="18" charset="0"/>
                        </a:rPr>
                        <m:t>1.4</m:t>
                      </m:r>
                      <m:r>
                        <a:rPr lang="el-GR" sz="1200" i="1" dirty="0">
                          <a:solidFill>
                            <a:schemeClr val="tx1"/>
                          </a:solidFill>
                          <a:latin typeface="Cambria Math" panose="02040503050406030204" pitchFamily="18" charset="0"/>
                        </a:rPr>
                        <m:t> &lt; </m:t>
                      </m:r>
                      <m:r>
                        <a:rPr lang="el-GR" sz="1200" i="1" dirty="0">
                          <a:solidFill>
                            <a:schemeClr val="tx1"/>
                          </a:solidFill>
                          <a:latin typeface="Cambria Math" panose="02040503050406030204" pitchFamily="18" charset="0"/>
                        </a:rPr>
                        <m:t>𝜂</m:t>
                      </m:r>
                      <m:r>
                        <a:rPr lang="el-GR" sz="1200" i="1" dirty="0">
                          <a:solidFill>
                            <a:schemeClr val="tx1"/>
                          </a:solidFill>
                          <a:latin typeface="Cambria Math" panose="02040503050406030204" pitchFamily="18" charset="0"/>
                        </a:rPr>
                        <m:t> &lt;2.4</m:t>
                      </m:r>
                    </m:oMath>
                  </m:oMathPara>
                </a14:m>
                <a:endParaRPr lang="en-US" sz="1200" i="1" dirty="0">
                  <a:solidFill>
                    <a:schemeClr val="tx1"/>
                  </a:solidFill>
                  <a:latin typeface="Cambria Math" panose="02040503050406030204" pitchFamily="18" charset="0"/>
                </a:endParaRPr>
              </a:p>
              <a:p>
                <a:pPr marL="34290" indent="0">
                  <a:lnSpc>
                    <a:spcPct val="120000"/>
                  </a:lnSpc>
                  <a:buNone/>
                </a:pPr>
                <a14:m>
                  <m:oMathPara xmlns:m="http://schemas.openxmlformats.org/officeDocument/2006/math">
                    <m:oMathParaPr>
                      <m:jc m:val="left"/>
                    </m:oMathParaPr>
                    <m:oMath xmlns:m="http://schemas.openxmlformats.org/officeDocument/2006/math">
                      <m:r>
                        <a:rPr lang="el-GR" sz="1200" i="1" dirty="0">
                          <a:solidFill>
                            <a:schemeClr val="tx1"/>
                          </a:solidFill>
                          <a:latin typeface="Cambria Math" panose="02040503050406030204" pitchFamily="18" charset="0"/>
                        </a:rPr>
                        <m:t>0.</m:t>
                      </m:r>
                      <m:r>
                        <a:rPr lang="en-US" sz="1200" i="1" dirty="0">
                          <a:solidFill>
                            <a:schemeClr val="tx1"/>
                          </a:solidFill>
                          <a:latin typeface="Cambria Math" panose="02040503050406030204" pitchFamily="18" charset="0"/>
                        </a:rPr>
                        <m:t>1</m:t>
                      </m:r>
                      <m:r>
                        <a:rPr lang="el-GR" sz="1200" i="1" dirty="0">
                          <a:solidFill>
                            <a:schemeClr val="tx1"/>
                          </a:solidFill>
                          <a:latin typeface="Cambria Math" panose="02040503050406030204" pitchFamily="18" charset="0"/>
                        </a:rPr>
                        <m:t> &lt; </m:t>
                      </m:r>
                      <m:sSub>
                        <m:sSubPr>
                          <m:ctrlPr>
                            <a:rPr lang="en-US" sz="1200" i="1" dirty="0">
                              <a:solidFill>
                                <a:schemeClr val="tx1"/>
                              </a:solidFill>
                              <a:latin typeface="Cambria Math" panose="02040503050406030204" pitchFamily="18" charset="0"/>
                            </a:rPr>
                          </m:ctrlPr>
                        </m:sSubPr>
                        <m:e>
                          <m:r>
                            <a:rPr lang="el-GR" sz="1200" i="1" dirty="0">
                              <a:solidFill>
                                <a:schemeClr val="tx1"/>
                              </a:solidFill>
                              <a:latin typeface="Cambria Math" panose="02040503050406030204" pitchFamily="18" charset="0"/>
                            </a:rPr>
                            <m:t>𝑥</m:t>
                          </m:r>
                        </m:e>
                        <m:sub>
                          <m:r>
                            <a:rPr lang="el-GR" sz="1200" i="1" dirty="0">
                              <a:solidFill>
                                <a:schemeClr val="tx1"/>
                              </a:solidFill>
                              <a:latin typeface="Cambria Math" panose="02040503050406030204" pitchFamily="18" charset="0"/>
                            </a:rPr>
                            <m:t>𝐹</m:t>
                          </m:r>
                        </m:sub>
                      </m:sSub>
                      <m:r>
                        <a:rPr lang="el-GR" sz="1200" i="1" dirty="0">
                          <a:solidFill>
                            <a:schemeClr val="tx1"/>
                          </a:solidFill>
                          <a:latin typeface="Cambria Math" panose="02040503050406030204" pitchFamily="18" charset="0"/>
                        </a:rPr>
                        <m:t> &lt; 0.</m:t>
                      </m:r>
                      <m:r>
                        <a:rPr lang="en-US" sz="1200" i="1" dirty="0">
                          <a:solidFill>
                            <a:schemeClr val="tx1"/>
                          </a:solidFill>
                          <a:latin typeface="Cambria Math" panose="02040503050406030204" pitchFamily="18" charset="0"/>
                        </a:rPr>
                        <m:t>2</m:t>
                      </m:r>
                    </m:oMath>
                  </m:oMathPara>
                </a14:m>
                <a:endParaRPr lang="en-US" sz="1200" i="1" dirty="0">
                  <a:solidFill>
                    <a:schemeClr val="tx1"/>
                  </a:solidFill>
                  <a:latin typeface="Cambria Math" panose="02040503050406030204" pitchFamily="18" charset="0"/>
                </a:endParaRPr>
              </a:p>
              <a:p>
                <a:pPr marL="34290" indent="0">
                  <a:lnSpc>
                    <a:spcPct val="120000"/>
                  </a:lnSpc>
                  <a:buNone/>
                </a:pPr>
                <a14:m>
                  <m:oMathPara xmlns:m="http://schemas.openxmlformats.org/officeDocument/2006/math">
                    <m:oMathParaPr>
                      <m:jc m:val="left"/>
                    </m:oMathParaPr>
                    <m:oMath xmlns:m="http://schemas.openxmlformats.org/officeDocument/2006/math">
                      <m:r>
                        <a:rPr lang="el-GR" sz="1200" i="1" dirty="0">
                          <a:solidFill>
                            <a:schemeClr val="tx1"/>
                          </a:solidFill>
                          <a:latin typeface="Cambria Math" panose="02040503050406030204" pitchFamily="18" charset="0"/>
                        </a:rPr>
                        <m:t>1.</m:t>
                      </m:r>
                      <m:r>
                        <a:rPr lang="en-US" sz="1200" i="1" dirty="0">
                          <a:solidFill>
                            <a:schemeClr val="tx1"/>
                          </a:solidFill>
                          <a:latin typeface="Cambria Math" panose="02040503050406030204" pitchFamily="18" charset="0"/>
                        </a:rPr>
                        <m:t>8</m:t>
                      </m:r>
                      <m:r>
                        <a:rPr lang="el-GR" sz="1200" i="1" dirty="0">
                          <a:solidFill>
                            <a:schemeClr val="tx1"/>
                          </a:solidFill>
                          <a:latin typeface="Cambria Math" panose="02040503050406030204" pitchFamily="18" charset="0"/>
                        </a:rPr>
                        <m:t> &lt; </m:t>
                      </m:r>
                      <m:sSub>
                        <m:sSubPr>
                          <m:ctrlPr>
                            <a:rPr lang="en-US" sz="1200" i="1" dirty="0">
                              <a:solidFill>
                                <a:schemeClr val="tx1"/>
                              </a:solidFill>
                              <a:latin typeface="Cambria Math" panose="02040503050406030204" pitchFamily="18" charset="0"/>
                            </a:rPr>
                          </m:ctrlPr>
                        </m:sSubPr>
                        <m:e>
                          <m:r>
                            <a:rPr lang="el-GR" sz="1200" i="1" dirty="0">
                              <a:solidFill>
                                <a:schemeClr val="tx1"/>
                              </a:solidFill>
                              <a:latin typeface="Cambria Math" panose="02040503050406030204" pitchFamily="18" charset="0"/>
                            </a:rPr>
                            <m:t>𝑝</m:t>
                          </m:r>
                        </m:e>
                        <m:sub>
                          <m:r>
                            <a:rPr lang="el-GR" sz="1200" i="1" dirty="0">
                              <a:solidFill>
                                <a:schemeClr val="tx1"/>
                              </a:solidFill>
                              <a:latin typeface="Cambria Math" panose="02040503050406030204" pitchFamily="18" charset="0"/>
                            </a:rPr>
                            <m:t>𝑇</m:t>
                          </m:r>
                        </m:sub>
                      </m:sSub>
                      <m:r>
                        <a:rPr lang="el-GR" sz="1200" i="1" dirty="0">
                          <a:solidFill>
                            <a:schemeClr val="tx1"/>
                          </a:solidFill>
                          <a:latin typeface="Cambria Math" panose="02040503050406030204" pitchFamily="18" charset="0"/>
                        </a:rPr>
                        <m:t> &lt; 7</m:t>
                      </m:r>
                      <m:r>
                        <a:rPr lang="en-US" sz="1200" i="1" dirty="0">
                          <a:solidFill>
                            <a:schemeClr val="tx1"/>
                          </a:solidFill>
                          <a:latin typeface="Cambria Math" panose="02040503050406030204" pitchFamily="18" charset="0"/>
                        </a:rPr>
                        <m:t> </m:t>
                      </m:r>
                      <m:r>
                        <m:rPr>
                          <m:sty m:val="p"/>
                        </m:rPr>
                        <a:rPr lang="en-US" sz="1200" dirty="0">
                          <a:solidFill>
                            <a:schemeClr val="tx1"/>
                          </a:solidFill>
                          <a:latin typeface="Cambria Math" panose="02040503050406030204" pitchFamily="18" charset="0"/>
                        </a:rPr>
                        <m:t>GeV</m:t>
                      </m:r>
                      <m:r>
                        <a:rPr lang="en-US" sz="1200" i="1" dirty="0">
                          <a:solidFill>
                            <a:schemeClr val="tx1"/>
                          </a:solidFill>
                          <a:latin typeface="Cambria Math" panose="02040503050406030204" pitchFamily="18" charset="0"/>
                        </a:rPr>
                        <m:t>/</m:t>
                      </m:r>
                      <m:r>
                        <a:rPr lang="en-US" sz="1200" i="1" dirty="0">
                          <a:solidFill>
                            <a:schemeClr val="tx1"/>
                          </a:solidFill>
                          <a:latin typeface="Cambria Math" panose="02040503050406030204" pitchFamily="18" charset="0"/>
                        </a:rPr>
                        <m:t>𝑐</m:t>
                      </m:r>
                    </m:oMath>
                  </m:oMathPara>
                </a14:m>
                <a:endParaRPr lang="en-US" sz="1200" dirty="0">
                  <a:solidFill>
                    <a:schemeClr val="tx1"/>
                  </a:solidFill>
                </a:endParaRPr>
              </a:p>
              <a:p>
                <a:pPr marL="34290" indent="0">
                  <a:lnSpc>
                    <a:spcPct val="120000"/>
                  </a:lnSpc>
                  <a:spcBef>
                    <a:spcPts val="450"/>
                  </a:spcBef>
                  <a:buNone/>
                </a:pPr>
                <a:r>
                  <a:rPr lang="en-US" sz="1400" dirty="0">
                    <a:solidFill>
                      <a:schemeClr val="tx1"/>
                    </a:solidFill>
                  </a:rPr>
                  <a:t>Strong </a:t>
                </a:r>
                <a14:m>
                  <m:oMath xmlns:m="http://schemas.openxmlformats.org/officeDocument/2006/math">
                    <m:sSub>
                      <m:sSubPr>
                        <m:ctrlPr>
                          <a:rPr lang="en-US" sz="1400" i="1">
                            <a:solidFill>
                              <a:schemeClr val="tx1"/>
                            </a:solidFill>
                            <a:latin typeface="Cambria Math" panose="02040503050406030204" pitchFamily="18" charset="0"/>
                          </a:rPr>
                        </m:ctrlPr>
                      </m:sSubPr>
                      <m:e>
                        <m:r>
                          <a:rPr lang="en-US" sz="1400" i="1">
                            <a:solidFill>
                              <a:schemeClr val="tx1"/>
                            </a:solidFill>
                            <a:latin typeface="Cambria Math" panose="02040503050406030204" pitchFamily="18" charset="0"/>
                          </a:rPr>
                          <m:t>𝐴</m:t>
                        </m:r>
                      </m:e>
                      <m:sub>
                        <m:r>
                          <a:rPr lang="en-US" sz="1400" i="1">
                            <a:solidFill>
                              <a:schemeClr val="tx1"/>
                            </a:solidFill>
                            <a:latin typeface="Cambria Math" panose="02040503050406030204" pitchFamily="18" charset="0"/>
                          </a:rPr>
                          <m:t>𝑁</m:t>
                        </m:r>
                      </m:sub>
                    </m:sSub>
                  </m:oMath>
                </a14:m>
                <a:r>
                  <a:rPr lang="en-US" sz="1400" dirty="0">
                    <a:solidFill>
                      <a:schemeClr val="tx1"/>
                    </a:solidFill>
                  </a:rPr>
                  <a:t> suppression in </a:t>
                </a:r>
                <a14:m>
                  <m:oMath xmlns:m="http://schemas.openxmlformats.org/officeDocument/2006/math">
                    <m:r>
                      <a:rPr lang="en-US" sz="1400" i="1" dirty="0">
                        <a:solidFill>
                          <a:schemeClr val="tx1"/>
                        </a:solidFill>
                        <a:latin typeface="Cambria Math" panose="02040503050406030204" pitchFamily="18" charset="0"/>
                      </a:rPr>
                      <m:t>𝑝𝐴</m:t>
                    </m:r>
                  </m:oMath>
                </a14:m>
                <a:r>
                  <a:rPr lang="en-US" sz="1400" dirty="0">
                    <a:solidFill>
                      <a:schemeClr val="tx1"/>
                    </a:solidFill>
                  </a:rPr>
                  <a:t> collision</a:t>
                </a:r>
              </a:p>
            </p:txBody>
          </p:sp>
        </mc:Choice>
        <mc:Fallback xmlns="">
          <p:sp>
            <p:nvSpPr>
              <p:cNvPr id="18" name="Content Placeholder 2">
                <a:extLst>
                  <a:ext uri="{FF2B5EF4-FFF2-40B4-BE49-F238E27FC236}">
                    <a16:creationId xmlns:a16="http://schemas.microsoft.com/office/drawing/2014/main" id="{62EF2D92-6557-4557-821D-C5023619F0B2}"/>
                  </a:ext>
                </a:extLst>
              </p:cNvPr>
              <p:cNvSpPr txBox="1">
                <a:spLocks noRot="1" noChangeAspect="1" noMove="1" noResize="1" noEditPoints="1" noAdjustHandles="1" noChangeArrowheads="1" noChangeShapeType="1" noTextEdit="1"/>
              </p:cNvSpPr>
              <p:nvPr/>
            </p:nvSpPr>
            <p:spPr>
              <a:xfrm>
                <a:off x="2627692" y="1248544"/>
                <a:ext cx="2401508" cy="1723406"/>
              </a:xfrm>
              <a:prstGeom prst="rect">
                <a:avLst/>
              </a:prstGeom>
              <a:blipFill>
                <a:blip r:embed="rId5"/>
                <a:stretch>
                  <a:fillRect l="-526" t="-730" b="-1167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440AB08C-D45B-4733-9A00-CB3D8AA8E9C7}"/>
                  </a:ext>
                </a:extLst>
              </p:cNvPr>
              <p:cNvSpPr>
                <a:spLocks noGrp="1"/>
              </p:cNvSpPr>
              <p:nvPr>
                <p:ph type="title"/>
              </p:nvPr>
            </p:nvSpPr>
            <p:spPr/>
            <p:txBody>
              <a:bodyPr>
                <a:normAutofit/>
              </a:bodyPr>
              <a:lstStyle/>
              <a:p>
                <a:r>
                  <a:rPr lang="en-US" dirty="0"/>
                  <a:t>Nuclear Dependence of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𝐴</m:t>
                        </m:r>
                      </m:e>
                      <m:sub>
                        <m:r>
                          <a:rPr lang="en-US" b="0" i="1" smtClean="0">
                            <a:latin typeface="Cambria Math" panose="02040503050406030204" pitchFamily="18" charset="0"/>
                          </a:rPr>
                          <m:t>𝑁</m:t>
                        </m:r>
                      </m:sub>
                    </m:sSub>
                  </m:oMath>
                </a14:m>
                <a:endParaRPr lang="en-US" dirty="0"/>
              </a:p>
            </p:txBody>
          </p:sp>
        </mc:Choice>
        <mc:Fallback xmlns="">
          <p:sp>
            <p:nvSpPr>
              <p:cNvPr id="2" name="Title 1">
                <a:extLst>
                  <a:ext uri="{FF2B5EF4-FFF2-40B4-BE49-F238E27FC236}">
                    <a16:creationId xmlns:a16="http://schemas.microsoft.com/office/drawing/2014/main" id="{440AB08C-D45B-4733-9A00-CB3D8AA8E9C7}"/>
                  </a:ext>
                </a:extLst>
              </p:cNvPr>
              <p:cNvSpPr>
                <a:spLocks noGrp="1" noRot="1" noChangeAspect="1" noMove="1" noResize="1" noEditPoints="1" noAdjustHandles="1" noChangeArrowheads="1" noChangeShapeType="1" noTextEdit="1"/>
              </p:cNvSpPr>
              <p:nvPr>
                <p:ph type="title"/>
              </p:nvPr>
            </p:nvSpPr>
            <p:spPr>
              <a:blipFill>
                <a:blip r:embed="rId6"/>
                <a:stretch>
                  <a:fillRect t="-18000" b="-32000"/>
                </a:stretch>
              </a:blipFill>
            </p:spPr>
            <p:txBody>
              <a:bodyPr/>
              <a:lstStyle/>
              <a:p>
                <a:r>
                  <a:rPr lang="en-US">
                    <a:noFill/>
                  </a:rPr>
                  <a:t> </a:t>
                </a:r>
              </a:p>
            </p:txBody>
          </p:sp>
        </mc:Fallback>
      </mc:AlternateContent>
      <p:sp>
        <p:nvSpPr>
          <p:cNvPr id="6" name="Slide Number Placeholder 5">
            <a:extLst>
              <a:ext uri="{FF2B5EF4-FFF2-40B4-BE49-F238E27FC236}">
                <a16:creationId xmlns:a16="http://schemas.microsoft.com/office/drawing/2014/main" id="{6BBB8E9A-BDF2-44EB-9E1F-E787F5494081}"/>
              </a:ext>
            </a:extLst>
          </p:cNvPr>
          <p:cNvSpPr>
            <a:spLocks noGrp="1"/>
          </p:cNvSpPr>
          <p:nvPr>
            <p:ph type="sldNum" sz="quarter" idx="4"/>
          </p:nvPr>
        </p:nvSpPr>
        <p:spPr/>
        <p:txBody>
          <a:bodyPr/>
          <a:lstStyle/>
          <a:p>
            <a:fld id="{8D2FA20C-9711-4713-BBC2-0820A93A968D}" type="slidenum">
              <a:rPr lang="en-US" smtClean="0"/>
              <a:t>14</a:t>
            </a:fld>
            <a:endParaRPr lang="en-US"/>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F9414836-20F0-42D4-A793-3C3DF073D21C}"/>
                  </a:ext>
                </a:extLst>
              </p:cNvPr>
              <p:cNvSpPr>
                <a:spLocks noGrp="1"/>
              </p:cNvSpPr>
              <p:nvPr>
                <p:ph idx="4294967295"/>
              </p:nvPr>
            </p:nvSpPr>
            <p:spPr>
              <a:xfrm>
                <a:off x="180975" y="709613"/>
                <a:ext cx="2638425" cy="1411287"/>
              </a:xfrm>
            </p:spPr>
            <p:txBody>
              <a:bodyPr>
                <a:noAutofit/>
              </a:bodyPr>
              <a:lstStyle/>
              <a:p>
                <a:pPr marL="34290" indent="0">
                  <a:buNone/>
                </a:pPr>
                <a:r>
                  <a:rPr lang="en-US" sz="2100" dirty="0"/>
                  <a:t>In 2015 RHIC took transversely polarized data for </a:t>
                </a:r>
                <a14:m>
                  <m:oMath xmlns:m="http://schemas.openxmlformats.org/officeDocument/2006/math">
                    <m:sSup>
                      <m:sSupPr>
                        <m:ctrlPr>
                          <a:rPr lang="en-US" sz="2100" i="1" dirty="0">
                            <a:latin typeface="Cambria Math" panose="02040503050406030204" pitchFamily="18" charset="0"/>
                          </a:rPr>
                        </m:ctrlPr>
                      </m:sSupPr>
                      <m:e>
                        <m:r>
                          <a:rPr lang="en-US" sz="2100" i="1" dirty="0">
                            <a:latin typeface="Cambria Math" panose="02040503050406030204" pitchFamily="18" charset="0"/>
                          </a:rPr>
                          <m:t>𝑝</m:t>
                        </m:r>
                      </m:e>
                      <m:sup>
                        <m:r>
                          <a:rPr lang="en-US" sz="2100" i="1" dirty="0">
                            <a:latin typeface="Cambria Math" panose="02040503050406030204" pitchFamily="18" charset="0"/>
                          </a:rPr>
                          <m:t>↑</m:t>
                        </m:r>
                      </m:sup>
                    </m:sSup>
                    <m:r>
                      <a:rPr lang="en-US" sz="2100" i="1" dirty="0">
                        <a:latin typeface="Cambria Math" panose="02040503050406030204" pitchFamily="18" charset="0"/>
                      </a:rPr>
                      <m:t>𝑝</m:t>
                    </m:r>
                    <m:r>
                      <a:rPr lang="en-US" sz="2100" i="1" dirty="0">
                        <a:latin typeface="Cambria Math" panose="02040503050406030204" pitchFamily="18" charset="0"/>
                      </a:rPr>
                      <m:t>,</m:t>
                    </m:r>
                  </m:oMath>
                </a14:m>
                <a:r>
                  <a:rPr lang="en-US" sz="2100" dirty="0"/>
                  <a:t> </a:t>
                </a:r>
                <a14:m>
                  <m:oMath xmlns:m="http://schemas.openxmlformats.org/officeDocument/2006/math">
                    <m:sSup>
                      <m:sSupPr>
                        <m:ctrlPr>
                          <a:rPr lang="en-US" sz="2100" i="1" dirty="0">
                            <a:latin typeface="Cambria Math" panose="02040503050406030204" pitchFamily="18" charset="0"/>
                          </a:rPr>
                        </m:ctrlPr>
                      </m:sSupPr>
                      <m:e>
                        <m:r>
                          <a:rPr lang="en-US" sz="2100" i="1" dirty="0">
                            <a:latin typeface="Cambria Math" panose="02040503050406030204" pitchFamily="18" charset="0"/>
                          </a:rPr>
                          <m:t>𝑝</m:t>
                        </m:r>
                      </m:e>
                      <m:sup>
                        <m:r>
                          <a:rPr lang="en-US" sz="2100" i="1" dirty="0">
                            <a:latin typeface="Cambria Math" panose="02040503050406030204" pitchFamily="18" charset="0"/>
                          </a:rPr>
                          <m:t>↑</m:t>
                        </m:r>
                      </m:sup>
                    </m:sSup>
                    <m:r>
                      <m:rPr>
                        <m:sty m:val="p"/>
                      </m:rPr>
                      <a:rPr lang="en-US" sz="2100" dirty="0">
                        <a:latin typeface="Cambria Math" panose="02040503050406030204" pitchFamily="18" charset="0"/>
                      </a:rPr>
                      <m:t>Al</m:t>
                    </m:r>
                  </m:oMath>
                </a14:m>
                <a:r>
                  <a:rPr lang="en-US" sz="2100" dirty="0"/>
                  <a:t> and </a:t>
                </a:r>
                <a14:m>
                  <m:oMath xmlns:m="http://schemas.openxmlformats.org/officeDocument/2006/math">
                    <m:sSup>
                      <m:sSupPr>
                        <m:ctrlPr>
                          <a:rPr lang="en-US" sz="2100" i="1" dirty="0">
                            <a:latin typeface="Cambria Math" panose="02040503050406030204" pitchFamily="18" charset="0"/>
                          </a:rPr>
                        </m:ctrlPr>
                      </m:sSupPr>
                      <m:e>
                        <m:r>
                          <a:rPr lang="en-US" sz="2100" i="1" dirty="0">
                            <a:latin typeface="Cambria Math" panose="02040503050406030204" pitchFamily="18" charset="0"/>
                          </a:rPr>
                          <m:t>𝑝</m:t>
                        </m:r>
                      </m:e>
                      <m:sup>
                        <m:r>
                          <a:rPr lang="en-US" sz="2100" i="1" dirty="0">
                            <a:latin typeface="Cambria Math" panose="02040503050406030204" pitchFamily="18" charset="0"/>
                          </a:rPr>
                          <m:t>↑</m:t>
                        </m:r>
                      </m:sup>
                    </m:sSup>
                    <m:r>
                      <m:rPr>
                        <m:sty m:val="p"/>
                      </m:rPr>
                      <a:rPr lang="en-US" sz="2100" dirty="0">
                        <a:latin typeface="Cambria Math" panose="02040503050406030204" pitchFamily="18" charset="0"/>
                      </a:rPr>
                      <m:t>Au</m:t>
                    </m:r>
                  </m:oMath>
                </a14:m>
                <a:r>
                  <a:rPr lang="en-US" sz="2100" dirty="0"/>
                  <a:t> </a:t>
                </a:r>
              </a:p>
            </p:txBody>
          </p:sp>
        </mc:Choice>
        <mc:Fallback xmlns="">
          <p:sp>
            <p:nvSpPr>
              <p:cNvPr id="3" name="Content Placeholder 2">
                <a:extLst>
                  <a:ext uri="{FF2B5EF4-FFF2-40B4-BE49-F238E27FC236}">
                    <a16:creationId xmlns:a16="http://schemas.microsoft.com/office/drawing/2014/main" id="{F9414836-20F0-42D4-A793-3C3DF073D21C}"/>
                  </a:ext>
                </a:extLst>
              </p:cNvPr>
              <p:cNvSpPr>
                <a:spLocks noGrp="1" noRot="1" noChangeAspect="1" noMove="1" noResize="1" noEditPoints="1" noAdjustHandles="1" noChangeArrowheads="1" noChangeShapeType="1" noTextEdit="1"/>
              </p:cNvSpPr>
              <p:nvPr>
                <p:ph idx="4294967295"/>
              </p:nvPr>
            </p:nvSpPr>
            <p:spPr>
              <a:xfrm>
                <a:off x="180975" y="709613"/>
                <a:ext cx="2638425" cy="1411287"/>
              </a:xfrm>
              <a:blipFill>
                <a:blip r:embed="rId7"/>
                <a:stretch>
                  <a:fillRect l="-957" t="-4464"/>
                </a:stretch>
              </a:blipFill>
            </p:spPr>
            <p:txBody>
              <a:bodyPr/>
              <a:lstStyle/>
              <a:p>
                <a:r>
                  <a:rPr lang="en-US">
                    <a:noFill/>
                  </a:rPr>
                  <a:t> </a:t>
                </a:r>
              </a:p>
            </p:txBody>
          </p:sp>
        </mc:Fallback>
      </mc:AlternateContent>
      <p:sp>
        <p:nvSpPr>
          <p:cNvPr id="8" name="TextBox 7">
            <a:extLst>
              <a:ext uri="{FF2B5EF4-FFF2-40B4-BE49-F238E27FC236}">
                <a16:creationId xmlns:a16="http://schemas.microsoft.com/office/drawing/2014/main" id="{0585392D-88BB-4473-8651-087FED32586F}"/>
              </a:ext>
            </a:extLst>
          </p:cNvPr>
          <p:cNvSpPr txBox="1"/>
          <p:nvPr/>
        </p:nvSpPr>
        <p:spPr>
          <a:xfrm>
            <a:off x="6485017" y="3785341"/>
            <a:ext cx="2666603" cy="276999"/>
          </a:xfrm>
          <a:prstGeom prst="rect">
            <a:avLst/>
          </a:prstGeom>
          <a:noFill/>
        </p:spPr>
        <p:txBody>
          <a:bodyPr wrap="square">
            <a:spAutoFit/>
          </a:bodyPr>
          <a:lstStyle/>
          <a:p>
            <a:pPr algn="r"/>
            <a:r>
              <a:rPr lang="en-US" sz="1200" dirty="0"/>
              <a:t>STAR, PRD </a:t>
            </a:r>
            <a:r>
              <a:rPr lang="en-US" sz="1200" b="1" dirty="0"/>
              <a:t>103,</a:t>
            </a:r>
            <a:r>
              <a:rPr lang="en-US" sz="1200" dirty="0"/>
              <a:t> 072005 (2021)</a:t>
            </a:r>
          </a:p>
        </p:txBody>
      </p:sp>
      <mc:AlternateContent xmlns:mc="http://schemas.openxmlformats.org/markup-compatibility/2006" xmlns:a14="http://schemas.microsoft.com/office/drawing/2010/main">
        <mc:Choice Requires="a14">
          <p:sp>
            <p:nvSpPr>
              <p:cNvPr id="11" name="Content Placeholder 2">
                <a:extLst>
                  <a:ext uri="{FF2B5EF4-FFF2-40B4-BE49-F238E27FC236}">
                    <a16:creationId xmlns:a16="http://schemas.microsoft.com/office/drawing/2014/main" id="{176A41B0-5604-4B89-8B8F-A1BFDB75E721}"/>
                  </a:ext>
                </a:extLst>
              </p:cNvPr>
              <p:cNvSpPr txBox="1">
                <a:spLocks/>
              </p:cNvSpPr>
              <p:nvPr/>
            </p:nvSpPr>
            <p:spPr>
              <a:xfrm>
                <a:off x="272743" y="4138525"/>
                <a:ext cx="2622857" cy="1210232"/>
              </a:xfrm>
              <a:prstGeom prst="rect">
                <a:avLst/>
              </a:prstGeom>
            </p:spPr>
            <p:txBody>
              <a:bodyPr vert="horz" lIns="68580" tIns="34290" rIns="68580" bIns="34290" rtlCol="0">
                <a:noAutofit/>
              </a:bodyPr>
              <a:lst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a:lstStyle>
              <a:p>
                <a:pPr marL="34290" indent="0">
                  <a:lnSpc>
                    <a:spcPct val="120000"/>
                  </a:lnSpc>
                  <a:buNone/>
                </a:pPr>
                <a:r>
                  <a:rPr lang="en-US" sz="1600" b="1" dirty="0">
                    <a:solidFill>
                      <a:srgbClr val="0432FF"/>
                    </a:solidFill>
                  </a:rPr>
                  <a:t>STAR forward </a:t>
                </a:r>
                <a14:m>
                  <m:oMath xmlns:m="http://schemas.openxmlformats.org/officeDocument/2006/math">
                    <m:sSup>
                      <m:sSupPr>
                        <m:ctrlPr>
                          <a:rPr lang="en-US" sz="1600" b="1" i="1">
                            <a:solidFill>
                              <a:srgbClr val="0432FF"/>
                            </a:solidFill>
                            <a:latin typeface="Cambria Math" panose="02040503050406030204" pitchFamily="18" charset="0"/>
                          </a:rPr>
                        </m:ctrlPr>
                      </m:sSupPr>
                      <m:e>
                        <m:r>
                          <a:rPr lang="en-US" sz="1600" b="1" i="1">
                            <a:solidFill>
                              <a:srgbClr val="0432FF"/>
                            </a:solidFill>
                            <a:latin typeface="Cambria Math" panose="02040503050406030204" pitchFamily="18" charset="0"/>
                          </a:rPr>
                          <m:t>𝝅</m:t>
                        </m:r>
                      </m:e>
                      <m:sup>
                        <m:r>
                          <a:rPr lang="en-US" sz="1600" b="1" i="1">
                            <a:solidFill>
                              <a:srgbClr val="0432FF"/>
                            </a:solidFill>
                            <a:latin typeface="Cambria Math" panose="02040503050406030204" pitchFamily="18" charset="0"/>
                          </a:rPr>
                          <m:t>𝟎</m:t>
                        </m:r>
                      </m:sup>
                    </m:sSup>
                  </m:oMath>
                </a14:m>
                <a:r>
                  <a:rPr lang="en-US" sz="1600" b="1" dirty="0">
                    <a:solidFill>
                      <a:srgbClr val="0432FF"/>
                    </a:solidFill>
                  </a:rPr>
                  <a:t> </a:t>
                </a:r>
                <a14:m>
                  <m:oMath xmlns:m="http://schemas.openxmlformats.org/officeDocument/2006/math">
                    <m:sSub>
                      <m:sSubPr>
                        <m:ctrlPr>
                          <a:rPr lang="en-US" sz="1600" b="1" i="1" dirty="0">
                            <a:solidFill>
                              <a:srgbClr val="0432FF"/>
                            </a:solidFill>
                            <a:latin typeface="Cambria Math" panose="02040503050406030204" pitchFamily="18" charset="0"/>
                          </a:rPr>
                        </m:ctrlPr>
                      </m:sSubPr>
                      <m:e>
                        <m:r>
                          <a:rPr lang="en-US" sz="1600" b="1" i="1" dirty="0">
                            <a:solidFill>
                              <a:srgbClr val="0432FF"/>
                            </a:solidFill>
                            <a:latin typeface="Cambria Math" panose="02040503050406030204" pitchFamily="18" charset="0"/>
                          </a:rPr>
                          <m:t>𝑨</m:t>
                        </m:r>
                      </m:e>
                      <m:sub>
                        <m:r>
                          <a:rPr lang="en-US" sz="1600" b="1" i="1" dirty="0">
                            <a:solidFill>
                              <a:srgbClr val="0432FF"/>
                            </a:solidFill>
                            <a:latin typeface="Cambria Math" panose="02040503050406030204" pitchFamily="18" charset="0"/>
                          </a:rPr>
                          <m:t>𝑵</m:t>
                        </m:r>
                      </m:sub>
                    </m:sSub>
                  </m:oMath>
                </a14:m>
                <a:endParaRPr lang="en-US" sz="1600" b="1" dirty="0">
                  <a:solidFill>
                    <a:srgbClr val="0432FF"/>
                  </a:solidFill>
                </a:endParaRPr>
              </a:p>
              <a:p>
                <a:pPr marL="34290" indent="0">
                  <a:lnSpc>
                    <a:spcPct val="120000"/>
                  </a:lnSpc>
                  <a:buNone/>
                </a:pPr>
                <a14:m>
                  <m:oMathPara xmlns:m="http://schemas.openxmlformats.org/officeDocument/2006/math">
                    <m:oMathParaPr>
                      <m:jc m:val="left"/>
                    </m:oMathParaPr>
                    <m:oMath xmlns:m="http://schemas.openxmlformats.org/officeDocument/2006/math">
                      <m:r>
                        <a:rPr lang="el-GR" sz="1200" i="1" dirty="0">
                          <a:solidFill>
                            <a:schemeClr val="tx1"/>
                          </a:solidFill>
                          <a:latin typeface="Cambria Math" panose="02040503050406030204" pitchFamily="18" charset="0"/>
                        </a:rPr>
                        <m:t>2.6 &lt; </m:t>
                      </m:r>
                      <m:r>
                        <a:rPr lang="el-GR" sz="1200" i="1" dirty="0">
                          <a:solidFill>
                            <a:schemeClr val="tx1"/>
                          </a:solidFill>
                          <a:latin typeface="Cambria Math" panose="02040503050406030204" pitchFamily="18" charset="0"/>
                        </a:rPr>
                        <m:t>𝜂</m:t>
                      </m:r>
                      <m:r>
                        <a:rPr lang="el-GR" sz="1200" i="1" dirty="0">
                          <a:solidFill>
                            <a:schemeClr val="tx1"/>
                          </a:solidFill>
                          <a:latin typeface="Cambria Math" panose="02040503050406030204" pitchFamily="18" charset="0"/>
                        </a:rPr>
                        <m:t> &lt; 4.0</m:t>
                      </m:r>
                    </m:oMath>
                  </m:oMathPara>
                </a14:m>
                <a:endParaRPr lang="en-US" sz="1200" i="1" dirty="0">
                  <a:solidFill>
                    <a:schemeClr val="tx1"/>
                  </a:solidFill>
                  <a:latin typeface="Cambria Math" panose="02040503050406030204" pitchFamily="18" charset="0"/>
                </a:endParaRPr>
              </a:p>
              <a:p>
                <a:pPr marL="34290" indent="0">
                  <a:lnSpc>
                    <a:spcPct val="120000"/>
                  </a:lnSpc>
                  <a:buNone/>
                </a:pPr>
                <a14:m>
                  <m:oMathPara xmlns:m="http://schemas.openxmlformats.org/officeDocument/2006/math">
                    <m:oMathParaPr>
                      <m:jc m:val="left"/>
                    </m:oMathParaPr>
                    <m:oMath xmlns:m="http://schemas.openxmlformats.org/officeDocument/2006/math">
                      <m:r>
                        <a:rPr lang="el-GR" sz="1200" i="1" dirty="0">
                          <a:solidFill>
                            <a:schemeClr val="tx1"/>
                          </a:solidFill>
                          <a:latin typeface="Cambria Math" panose="02040503050406030204" pitchFamily="18" charset="0"/>
                        </a:rPr>
                        <m:t>0.2 &lt; </m:t>
                      </m:r>
                      <m:sSub>
                        <m:sSubPr>
                          <m:ctrlPr>
                            <a:rPr lang="en-US" sz="1200" i="1" dirty="0">
                              <a:solidFill>
                                <a:schemeClr val="tx1"/>
                              </a:solidFill>
                              <a:latin typeface="Cambria Math" panose="02040503050406030204" pitchFamily="18" charset="0"/>
                            </a:rPr>
                          </m:ctrlPr>
                        </m:sSubPr>
                        <m:e>
                          <m:r>
                            <a:rPr lang="el-GR" sz="1200" i="1" dirty="0">
                              <a:solidFill>
                                <a:schemeClr val="tx1"/>
                              </a:solidFill>
                              <a:latin typeface="Cambria Math" panose="02040503050406030204" pitchFamily="18" charset="0"/>
                            </a:rPr>
                            <m:t>𝑥</m:t>
                          </m:r>
                        </m:e>
                        <m:sub>
                          <m:r>
                            <a:rPr lang="el-GR" sz="1200" i="1" dirty="0">
                              <a:solidFill>
                                <a:schemeClr val="tx1"/>
                              </a:solidFill>
                              <a:latin typeface="Cambria Math" panose="02040503050406030204" pitchFamily="18" charset="0"/>
                            </a:rPr>
                            <m:t>𝐹</m:t>
                          </m:r>
                        </m:sub>
                      </m:sSub>
                      <m:r>
                        <a:rPr lang="el-GR" sz="1200" i="1" dirty="0">
                          <a:solidFill>
                            <a:schemeClr val="tx1"/>
                          </a:solidFill>
                          <a:latin typeface="Cambria Math" panose="02040503050406030204" pitchFamily="18" charset="0"/>
                        </a:rPr>
                        <m:t> &lt; 0.7</m:t>
                      </m:r>
                    </m:oMath>
                  </m:oMathPara>
                </a14:m>
                <a:endParaRPr lang="en-US" sz="1200" i="1" dirty="0">
                  <a:solidFill>
                    <a:schemeClr val="tx1"/>
                  </a:solidFill>
                  <a:latin typeface="Cambria Math" panose="02040503050406030204" pitchFamily="18" charset="0"/>
                </a:endParaRPr>
              </a:p>
              <a:p>
                <a:pPr marL="34290" indent="0">
                  <a:lnSpc>
                    <a:spcPct val="120000"/>
                  </a:lnSpc>
                  <a:buNone/>
                </a:pPr>
                <a14:m>
                  <m:oMathPara xmlns:m="http://schemas.openxmlformats.org/officeDocument/2006/math">
                    <m:oMathParaPr>
                      <m:jc m:val="left"/>
                    </m:oMathParaPr>
                    <m:oMath xmlns:m="http://schemas.openxmlformats.org/officeDocument/2006/math">
                      <m:r>
                        <a:rPr lang="el-GR" sz="1200" i="1" dirty="0">
                          <a:solidFill>
                            <a:schemeClr val="tx1"/>
                          </a:solidFill>
                          <a:latin typeface="Cambria Math" panose="02040503050406030204" pitchFamily="18" charset="0"/>
                        </a:rPr>
                        <m:t>1.5 &lt; </m:t>
                      </m:r>
                      <m:sSub>
                        <m:sSubPr>
                          <m:ctrlPr>
                            <a:rPr lang="en-US" sz="1200" i="1" dirty="0">
                              <a:solidFill>
                                <a:schemeClr val="tx1"/>
                              </a:solidFill>
                              <a:latin typeface="Cambria Math" panose="02040503050406030204" pitchFamily="18" charset="0"/>
                            </a:rPr>
                          </m:ctrlPr>
                        </m:sSubPr>
                        <m:e>
                          <m:r>
                            <a:rPr lang="el-GR" sz="1200" i="1" dirty="0">
                              <a:solidFill>
                                <a:schemeClr val="tx1"/>
                              </a:solidFill>
                              <a:latin typeface="Cambria Math" panose="02040503050406030204" pitchFamily="18" charset="0"/>
                            </a:rPr>
                            <m:t>𝑝</m:t>
                          </m:r>
                        </m:e>
                        <m:sub>
                          <m:r>
                            <a:rPr lang="el-GR" sz="1200" i="1" dirty="0">
                              <a:solidFill>
                                <a:schemeClr val="tx1"/>
                              </a:solidFill>
                              <a:latin typeface="Cambria Math" panose="02040503050406030204" pitchFamily="18" charset="0"/>
                            </a:rPr>
                            <m:t>𝑇</m:t>
                          </m:r>
                        </m:sub>
                      </m:sSub>
                      <m:r>
                        <a:rPr lang="el-GR" sz="1200" i="1" dirty="0">
                          <a:solidFill>
                            <a:schemeClr val="tx1"/>
                          </a:solidFill>
                          <a:latin typeface="Cambria Math" panose="02040503050406030204" pitchFamily="18" charset="0"/>
                        </a:rPr>
                        <m:t> &lt; 7</m:t>
                      </m:r>
                      <m:r>
                        <a:rPr lang="en-US" sz="1200" i="1" dirty="0">
                          <a:solidFill>
                            <a:schemeClr val="tx1"/>
                          </a:solidFill>
                          <a:latin typeface="Cambria Math" panose="02040503050406030204" pitchFamily="18" charset="0"/>
                        </a:rPr>
                        <m:t> </m:t>
                      </m:r>
                      <m:r>
                        <m:rPr>
                          <m:sty m:val="p"/>
                        </m:rPr>
                        <a:rPr lang="en-US" sz="1200" dirty="0">
                          <a:solidFill>
                            <a:schemeClr val="tx1"/>
                          </a:solidFill>
                          <a:latin typeface="Cambria Math" panose="02040503050406030204" pitchFamily="18" charset="0"/>
                        </a:rPr>
                        <m:t>GeV</m:t>
                      </m:r>
                      <m:r>
                        <a:rPr lang="en-US" sz="1200" i="1" dirty="0">
                          <a:solidFill>
                            <a:schemeClr val="tx1"/>
                          </a:solidFill>
                          <a:latin typeface="Cambria Math" panose="02040503050406030204" pitchFamily="18" charset="0"/>
                        </a:rPr>
                        <m:t>/</m:t>
                      </m:r>
                      <m:r>
                        <a:rPr lang="en-US" sz="1200" i="1" dirty="0">
                          <a:solidFill>
                            <a:schemeClr val="tx1"/>
                          </a:solidFill>
                          <a:latin typeface="Cambria Math" panose="02040503050406030204" pitchFamily="18" charset="0"/>
                        </a:rPr>
                        <m:t>𝑐</m:t>
                      </m:r>
                    </m:oMath>
                  </m:oMathPara>
                </a14:m>
                <a:endParaRPr lang="en-US" sz="1200" dirty="0">
                  <a:solidFill>
                    <a:schemeClr val="tx1"/>
                  </a:solidFill>
                </a:endParaRPr>
              </a:p>
              <a:p>
                <a:pPr marL="34290" indent="0">
                  <a:lnSpc>
                    <a:spcPct val="120000"/>
                  </a:lnSpc>
                  <a:spcBef>
                    <a:spcPts val="450"/>
                  </a:spcBef>
                  <a:buNone/>
                </a:pPr>
                <a:r>
                  <a:rPr lang="en-US" sz="1400" dirty="0">
                    <a:solidFill>
                      <a:schemeClr val="tx1"/>
                    </a:solidFill>
                  </a:rPr>
                  <a:t>M</a:t>
                </a:r>
                <a14:m>
                  <m:oMath xmlns:m="http://schemas.openxmlformats.org/officeDocument/2006/math">
                    <m:r>
                      <m:rPr>
                        <m:sty m:val="p"/>
                      </m:rPr>
                      <a:rPr lang="en-US" sz="1400" b="0" i="0" smtClean="0">
                        <a:solidFill>
                          <a:schemeClr val="tx1"/>
                        </a:solidFill>
                        <a:latin typeface="Cambria Math" panose="02040503050406030204" pitchFamily="18" charset="0"/>
                      </a:rPr>
                      <m:t>oderate</m:t>
                    </m:r>
                    <m:r>
                      <a:rPr lang="en-US" sz="1400" b="0" i="0" smtClean="0">
                        <a:solidFill>
                          <a:schemeClr val="tx1"/>
                        </a:solidFill>
                        <a:latin typeface="Cambria Math" panose="02040503050406030204" pitchFamily="18" charset="0"/>
                      </a:rPr>
                      <m:t> </m:t>
                    </m:r>
                    <m:r>
                      <a:rPr lang="en-US" sz="1400" i="1">
                        <a:solidFill>
                          <a:schemeClr val="tx1"/>
                        </a:solidFill>
                        <a:latin typeface="Cambria Math" panose="02040503050406030204" pitchFamily="18" charset="0"/>
                      </a:rPr>
                      <m:t>𝐴</m:t>
                    </m:r>
                  </m:oMath>
                </a14:m>
                <a:r>
                  <a:rPr lang="en-US" sz="1400" dirty="0">
                    <a:solidFill>
                      <a:schemeClr val="tx1"/>
                    </a:solidFill>
                  </a:rPr>
                  <a:t> dependence</a:t>
                </a:r>
              </a:p>
            </p:txBody>
          </p:sp>
        </mc:Choice>
        <mc:Fallback xmlns="">
          <p:sp>
            <p:nvSpPr>
              <p:cNvPr id="11" name="Content Placeholder 2">
                <a:extLst>
                  <a:ext uri="{FF2B5EF4-FFF2-40B4-BE49-F238E27FC236}">
                    <a16:creationId xmlns:a16="http://schemas.microsoft.com/office/drawing/2014/main" id="{176A41B0-5604-4B89-8B8F-A1BFDB75E721}"/>
                  </a:ext>
                </a:extLst>
              </p:cNvPr>
              <p:cNvSpPr txBox="1">
                <a:spLocks noRot="1" noChangeAspect="1" noMove="1" noResize="1" noEditPoints="1" noAdjustHandles="1" noChangeArrowheads="1" noChangeShapeType="1" noTextEdit="1"/>
              </p:cNvSpPr>
              <p:nvPr/>
            </p:nvSpPr>
            <p:spPr>
              <a:xfrm>
                <a:off x="272743" y="4138525"/>
                <a:ext cx="2622857" cy="1210232"/>
              </a:xfrm>
              <a:prstGeom prst="rect">
                <a:avLst/>
              </a:prstGeom>
              <a:blipFill>
                <a:blip r:embed="rId8"/>
                <a:stretch>
                  <a:fillRect l="-481" b="-15625"/>
                </a:stretch>
              </a:blipFill>
            </p:spPr>
            <p:txBody>
              <a:bodyPr/>
              <a:lstStyle/>
              <a:p>
                <a:r>
                  <a:rPr lang="en-US">
                    <a:noFill/>
                  </a:rPr>
                  <a:t> </a:t>
                </a:r>
              </a:p>
            </p:txBody>
          </p:sp>
        </mc:Fallback>
      </mc:AlternateContent>
      <p:pic>
        <p:nvPicPr>
          <p:cNvPr id="14" name="Picture 13">
            <a:extLst>
              <a:ext uri="{FF2B5EF4-FFF2-40B4-BE49-F238E27FC236}">
                <a16:creationId xmlns:a16="http://schemas.microsoft.com/office/drawing/2014/main" id="{07D9AE90-E91F-4D95-B737-CB978312623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81496" y="5419947"/>
            <a:ext cx="950915" cy="733451"/>
          </a:xfrm>
          <a:prstGeom prst="rect">
            <a:avLst/>
          </a:prstGeom>
        </p:spPr>
      </p:pic>
      <p:pic>
        <p:nvPicPr>
          <p:cNvPr id="15" name="Picture 2" descr="Phenix at Vanderbilt">
            <a:extLst>
              <a:ext uri="{FF2B5EF4-FFF2-40B4-BE49-F238E27FC236}">
                <a16:creationId xmlns:a16="http://schemas.microsoft.com/office/drawing/2014/main" id="{33603397-F796-408E-950F-6908FAD5E61A}"/>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r="8047" b="27499"/>
          <a:stretch/>
        </p:blipFill>
        <p:spPr bwMode="auto">
          <a:xfrm>
            <a:off x="8118810" y="630611"/>
            <a:ext cx="1032810" cy="3801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45857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1E883-A1E2-9947-96C0-4AFCEBB3BB65}"/>
              </a:ext>
            </a:extLst>
          </p:cNvPr>
          <p:cNvSpPr>
            <a:spLocks noGrp="1"/>
          </p:cNvSpPr>
          <p:nvPr>
            <p:ph type="title"/>
          </p:nvPr>
        </p:nvSpPr>
        <p:spPr/>
        <p:txBody>
          <a:bodyPr/>
          <a:lstStyle/>
          <a:p>
            <a:r>
              <a:rPr lang="en-US" dirty="0"/>
              <a:t>TMD Physics with PHENIX</a:t>
            </a:r>
          </a:p>
        </p:txBody>
      </p:sp>
      <p:sp>
        <p:nvSpPr>
          <p:cNvPr id="3" name="Slide Number Placeholder 2">
            <a:extLst>
              <a:ext uri="{FF2B5EF4-FFF2-40B4-BE49-F238E27FC236}">
                <a16:creationId xmlns:a16="http://schemas.microsoft.com/office/drawing/2014/main" id="{E37FF245-E564-0142-A767-99011813AA69}"/>
              </a:ext>
            </a:extLst>
          </p:cNvPr>
          <p:cNvSpPr>
            <a:spLocks noGrp="1"/>
          </p:cNvSpPr>
          <p:nvPr>
            <p:ph type="sldNum" sz="quarter" idx="4"/>
          </p:nvPr>
        </p:nvSpPr>
        <p:spPr/>
        <p:txBody>
          <a:bodyPr/>
          <a:lstStyle/>
          <a:p>
            <a:fld id="{933A556B-7C63-244D-9B7C-B0EA8042B330}" type="slidenum">
              <a:rPr lang="en-US" smtClean="0"/>
              <a:pPr/>
              <a:t>15</a:t>
            </a:fld>
            <a:endParaRPr lang="en-US" dirty="0"/>
          </a:p>
        </p:txBody>
      </p:sp>
      <p:pic>
        <p:nvPicPr>
          <p:cNvPr id="5" name="Picture 4">
            <a:extLst>
              <a:ext uri="{FF2B5EF4-FFF2-40B4-BE49-F238E27FC236}">
                <a16:creationId xmlns:a16="http://schemas.microsoft.com/office/drawing/2014/main" id="{96DF5A60-379E-F546-A6E5-1FD086679B49}"/>
              </a:ext>
            </a:extLst>
          </p:cNvPr>
          <p:cNvPicPr>
            <a:picLocks noChangeAspect="1"/>
          </p:cNvPicPr>
          <p:nvPr/>
        </p:nvPicPr>
        <p:blipFill>
          <a:blip r:embed="rId2"/>
          <a:stretch>
            <a:fillRect/>
          </a:stretch>
        </p:blipFill>
        <p:spPr>
          <a:xfrm>
            <a:off x="260128" y="636419"/>
            <a:ext cx="4311872" cy="2724290"/>
          </a:xfrm>
          <a:prstGeom prst="rect">
            <a:avLst/>
          </a:prstGeom>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63984BD0-1399-254B-90B0-2457567DFD2D}"/>
                  </a:ext>
                </a:extLst>
              </p:cNvPr>
              <p:cNvSpPr txBox="1"/>
              <p:nvPr/>
            </p:nvSpPr>
            <p:spPr>
              <a:xfrm>
                <a:off x="515745" y="5176694"/>
                <a:ext cx="4096378" cy="633187"/>
              </a:xfrm>
              <a:prstGeom prst="rect">
                <a:avLst/>
              </a:prstGeom>
              <a:noFill/>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r>
                        <a:rPr lang="en-US" sz="2000" i="1">
                          <a:solidFill>
                            <a:schemeClr val="accent1">
                              <a:lumMod val="75000"/>
                            </a:schemeClr>
                          </a:solidFill>
                          <a:latin typeface="Cambria Math" panose="02040503050406030204" pitchFamily="18" charset="0"/>
                        </a:rPr>
                        <m:t>−∫</m:t>
                      </m:r>
                      <m:sSup>
                        <m:sSupPr>
                          <m:ctrlPr>
                            <a:rPr lang="en-US" sz="2000" i="1">
                              <a:solidFill>
                                <a:schemeClr val="accent1">
                                  <a:lumMod val="75000"/>
                                </a:schemeClr>
                              </a:solidFill>
                              <a:latin typeface="Cambria Math" panose="02040503050406030204" pitchFamily="18" charset="0"/>
                            </a:rPr>
                          </m:ctrlPr>
                        </m:sSupPr>
                        <m:e>
                          <m:r>
                            <a:rPr lang="en-US" sz="2000" i="1">
                              <a:solidFill>
                                <a:schemeClr val="accent1">
                                  <a:lumMod val="75000"/>
                                </a:schemeClr>
                              </a:solidFill>
                              <a:latin typeface="Cambria Math" panose="02040503050406030204" pitchFamily="18" charset="0"/>
                            </a:rPr>
                            <m:t>𝑑</m:t>
                          </m:r>
                        </m:e>
                        <m:sup>
                          <m:r>
                            <a:rPr lang="en-US" sz="2000" i="1">
                              <a:solidFill>
                                <a:schemeClr val="accent1">
                                  <a:lumMod val="75000"/>
                                </a:schemeClr>
                              </a:solidFill>
                              <a:latin typeface="Cambria Math" panose="02040503050406030204" pitchFamily="18" charset="0"/>
                            </a:rPr>
                            <m:t>2</m:t>
                          </m:r>
                        </m:sup>
                      </m:sSup>
                      <m:sSub>
                        <m:sSubPr>
                          <m:ctrlPr>
                            <a:rPr lang="en-US" sz="2000" i="1">
                              <a:solidFill>
                                <a:schemeClr val="accent1">
                                  <a:lumMod val="75000"/>
                                </a:schemeClr>
                              </a:solidFill>
                              <a:latin typeface="Cambria Math" panose="02040503050406030204" pitchFamily="18" charset="0"/>
                            </a:rPr>
                          </m:ctrlPr>
                        </m:sSubPr>
                        <m:e>
                          <m:r>
                            <a:rPr lang="en-US" sz="2000" i="1">
                              <a:solidFill>
                                <a:schemeClr val="accent1">
                                  <a:lumMod val="75000"/>
                                </a:schemeClr>
                              </a:solidFill>
                              <a:latin typeface="Cambria Math" panose="02040503050406030204" pitchFamily="18" charset="0"/>
                            </a:rPr>
                            <m:t>𝑘</m:t>
                          </m:r>
                        </m:e>
                        <m:sub>
                          <m:r>
                            <a:rPr lang="en-US" sz="2000" i="1">
                              <a:solidFill>
                                <a:schemeClr val="accent1">
                                  <a:lumMod val="75000"/>
                                </a:schemeClr>
                              </a:solidFill>
                              <a:latin typeface="Cambria Math" panose="02040503050406030204" pitchFamily="18" charset="0"/>
                            </a:rPr>
                            <m:t>⊥</m:t>
                          </m:r>
                        </m:sub>
                      </m:sSub>
                      <m:f>
                        <m:fPr>
                          <m:ctrlPr>
                            <a:rPr lang="en-US" sz="2000" i="1">
                              <a:solidFill>
                                <a:schemeClr val="accent1">
                                  <a:lumMod val="75000"/>
                                </a:schemeClr>
                              </a:solidFill>
                              <a:latin typeface="Cambria Math" panose="02040503050406030204" pitchFamily="18" charset="0"/>
                            </a:rPr>
                          </m:ctrlPr>
                        </m:fPr>
                        <m:num>
                          <m:d>
                            <m:dPr>
                              <m:begChr m:val="|"/>
                              <m:endChr m:val="|"/>
                              <m:ctrlPr>
                                <a:rPr lang="en-US" sz="2000" i="1">
                                  <a:solidFill>
                                    <a:schemeClr val="accent1">
                                      <a:lumMod val="75000"/>
                                    </a:schemeClr>
                                  </a:solidFill>
                                  <a:latin typeface="Cambria Math" panose="02040503050406030204" pitchFamily="18" charset="0"/>
                                </a:rPr>
                              </m:ctrlPr>
                            </m:dPr>
                            <m:e>
                              <m:sSubSup>
                                <m:sSubSupPr>
                                  <m:ctrlPr>
                                    <a:rPr lang="en-US" sz="2000" i="1">
                                      <a:solidFill>
                                        <a:schemeClr val="accent1">
                                          <a:lumMod val="75000"/>
                                        </a:schemeClr>
                                      </a:solidFill>
                                      <a:latin typeface="Cambria Math" panose="02040503050406030204" pitchFamily="18" charset="0"/>
                                    </a:rPr>
                                  </m:ctrlPr>
                                </m:sSubSupPr>
                                <m:e>
                                  <m:r>
                                    <a:rPr lang="en-US" sz="2000" i="1">
                                      <a:solidFill>
                                        <a:schemeClr val="accent1">
                                          <a:lumMod val="75000"/>
                                        </a:schemeClr>
                                      </a:solidFill>
                                      <a:latin typeface="Cambria Math" panose="02040503050406030204" pitchFamily="18" charset="0"/>
                                    </a:rPr>
                                    <m:t>𝑘</m:t>
                                  </m:r>
                                </m:e>
                                <m:sub>
                                  <m:r>
                                    <a:rPr lang="en-US" sz="2000" i="1">
                                      <a:solidFill>
                                        <a:schemeClr val="accent1">
                                          <a:lumMod val="75000"/>
                                        </a:schemeClr>
                                      </a:solidFill>
                                      <a:latin typeface="Cambria Math" panose="02040503050406030204" pitchFamily="18" charset="0"/>
                                    </a:rPr>
                                    <m:t>⊥</m:t>
                                  </m:r>
                                </m:sub>
                                <m:sup>
                                  <m:r>
                                    <a:rPr lang="en-US" sz="2000" i="1">
                                      <a:solidFill>
                                        <a:schemeClr val="accent1">
                                          <a:lumMod val="75000"/>
                                        </a:schemeClr>
                                      </a:solidFill>
                                      <a:latin typeface="Cambria Math" panose="02040503050406030204" pitchFamily="18" charset="0"/>
                                    </a:rPr>
                                    <m:t>2</m:t>
                                  </m:r>
                                </m:sup>
                              </m:sSubSup>
                            </m:e>
                          </m:d>
                        </m:num>
                        <m:den>
                          <m:r>
                            <a:rPr lang="en-US" sz="2000" i="1">
                              <a:solidFill>
                                <a:schemeClr val="accent1">
                                  <a:lumMod val="75000"/>
                                </a:schemeClr>
                              </a:solidFill>
                              <a:latin typeface="Cambria Math" panose="02040503050406030204" pitchFamily="18" charset="0"/>
                            </a:rPr>
                            <m:t>𝑀</m:t>
                          </m:r>
                        </m:den>
                      </m:f>
                      <m:sSubSup>
                        <m:sSubSupPr>
                          <m:ctrlPr>
                            <a:rPr lang="en-US" sz="2000" i="1">
                              <a:solidFill>
                                <a:schemeClr val="accent1">
                                  <a:lumMod val="75000"/>
                                </a:schemeClr>
                              </a:solidFill>
                              <a:latin typeface="Cambria Math" panose="02040503050406030204" pitchFamily="18" charset="0"/>
                            </a:rPr>
                          </m:ctrlPr>
                        </m:sSubSupPr>
                        <m:e>
                          <m:r>
                            <a:rPr lang="en-US" sz="2000" i="1">
                              <a:solidFill>
                                <a:schemeClr val="accent1">
                                  <a:lumMod val="75000"/>
                                </a:schemeClr>
                              </a:solidFill>
                              <a:latin typeface="Cambria Math" panose="02040503050406030204" pitchFamily="18" charset="0"/>
                            </a:rPr>
                            <m:t>𝑓</m:t>
                          </m:r>
                        </m:e>
                        <m:sub>
                          <m:r>
                            <a:rPr lang="en-US" sz="2000" i="1">
                              <a:solidFill>
                                <a:schemeClr val="accent1">
                                  <a:lumMod val="75000"/>
                                </a:schemeClr>
                              </a:solidFill>
                              <a:latin typeface="Cambria Math" panose="02040503050406030204" pitchFamily="18" charset="0"/>
                            </a:rPr>
                            <m:t>1</m:t>
                          </m:r>
                          <m:r>
                            <a:rPr lang="en-US" sz="2000" i="1">
                              <a:solidFill>
                                <a:schemeClr val="accent1">
                                  <a:lumMod val="75000"/>
                                </a:schemeClr>
                              </a:solidFill>
                              <a:latin typeface="Cambria Math" panose="02040503050406030204" pitchFamily="18" charset="0"/>
                            </a:rPr>
                            <m:t>𝑇</m:t>
                          </m:r>
                        </m:sub>
                        <m:sup>
                          <m:r>
                            <a:rPr lang="en-US" sz="2000" i="1">
                              <a:solidFill>
                                <a:schemeClr val="accent1">
                                  <a:lumMod val="75000"/>
                                </a:schemeClr>
                              </a:solidFill>
                              <a:latin typeface="Cambria Math" panose="02040503050406030204" pitchFamily="18" charset="0"/>
                            </a:rPr>
                            <m:t>⊥</m:t>
                          </m:r>
                          <m:r>
                            <m:rPr>
                              <m:sty m:val="p"/>
                            </m:rPr>
                            <a:rPr lang="en-US" sz="2000" i="1">
                              <a:solidFill>
                                <a:schemeClr val="accent1">
                                  <a:lumMod val="75000"/>
                                </a:schemeClr>
                              </a:solidFill>
                              <a:latin typeface="Cambria Math" panose="02040503050406030204" pitchFamily="18" charset="0"/>
                            </a:rPr>
                            <m:t>q</m:t>
                          </m:r>
                        </m:sup>
                      </m:sSubSup>
                      <m:d>
                        <m:dPr>
                          <m:ctrlPr>
                            <a:rPr lang="en-US" sz="2000" i="1">
                              <a:solidFill>
                                <a:schemeClr val="accent1">
                                  <a:lumMod val="75000"/>
                                </a:schemeClr>
                              </a:solidFill>
                              <a:latin typeface="Cambria Math" panose="02040503050406030204" pitchFamily="18" charset="0"/>
                            </a:rPr>
                          </m:ctrlPr>
                        </m:dPr>
                        <m:e>
                          <m:r>
                            <a:rPr lang="en-US" sz="2000" i="1">
                              <a:solidFill>
                                <a:schemeClr val="accent1">
                                  <a:lumMod val="75000"/>
                                </a:schemeClr>
                              </a:solidFill>
                              <a:latin typeface="Cambria Math" panose="02040503050406030204" pitchFamily="18" charset="0"/>
                            </a:rPr>
                            <m:t>𝑥</m:t>
                          </m:r>
                          <m:r>
                            <a:rPr lang="en-US" sz="2000" i="1">
                              <a:solidFill>
                                <a:schemeClr val="accent1">
                                  <a:lumMod val="75000"/>
                                </a:schemeClr>
                              </a:solidFill>
                              <a:latin typeface="Cambria Math" panose="02040503050406030204" pitchFamily="18" charset="0"/>
                            </a:rPr>
                            <m:t>,</m:t>
                          </m:r>
                          <m:sSubSup>
                            <m:sSubSupPr>
                              <m:ctrlPr>
                                <a:rPr lang="en-US" sz="2000" i="1">
                                  <a:solidFill>
                                    <a:schemeClr val="accent1">
                                      <a:lumMod val="75000"/>
                                    </a:schemeClr>
                                  </a:solidFill>
                                  <a:latin typeface="Cambria Math" panose="02040503050406030204" pitchFamily="18" charset="0"/>
                                </a:rPr>
                              </m:ctrlPr>
                            </m:sSubSupPr>
                            <m:e>
                              <m:r>
                                <a:rPr lang="en-US" sz="2000" i="1">
                                  <a:solidFill>
                                    <a:schemeClr val="accent1">
                                      <a:lumMod val="75000"/>
                                    </a:schemeClr>
                                  </a:solidFill>
                                  <a:latin typeface="Cambria Math" panose="02040503050406030204" pitchFamily="18" charset="0"/>
                                </a:rPr>
                                <m:t>𝑘</m:t>
                              </m:r>
                            </m:e>
                            <m:sub>
                              <m:r>
                                <a:rPr lang="en-US" sz="2000" i="1">
                                  <a:solidFill>
                                    <a:schemeClr val="accent1">
                                      <a:lumMod val="75000"/>
                                    </a:schemeClr>
                                  </a:solidFill>
                                  <a:latin typeface="Cambria Math" panose="02040503050406030204" pitchFamily="18" charset="0"/>
                                </a:rPr>
                                <m:t>⊥</m:t>
                              </m:r>
                            </m:sub>
                            <m:sup>
                              <m:r>
                                <a:rPr lang="en-US" sz="2000" i="1">
                                  <a:solidFill>
                                    <a:schemeClr val="accent1">
                                      <a:lumMod val="75000"/>
                                    </a:schemeClr>
                                  </a:solidFill>
                                  <a:latin typeface="Cambria Math" panose="02040503050406030204" pitchFamily="18" charset="0"/>
                                </a:rPr>
                                <m:t>2</m:t>
                              </m:r>
                            </m:sup>
                          </m:sSubSup>
                        </m:e>
                      </m:d>
                      <m:r>
                        <a:rPr lang="en-US" sz="2000" i="1">
                          <a:solidFill>
                            <a:schemeClr val="accent1">
                              <a:lumMod val="75000"/>
                            </a:schemeClr>
                          </a:solidFill>
                          <a:latin typeface="Cambria Math" panose="02040503050406030204" pitchFamily="18" charset="0"/>
                        </a:rPr>
                        <m:t>=</m:t>
                      </m:r>
                      <m:sSub>
                        <m:sSubPr>
                          <m:ctrlPr>
                            <a:rPr lang="en-US" sz="2000" i="1">
                              <a:solidFill>
                                <a:schemeClr val="accent1">
                                  <a:lumMod val="75000"/>
                                </a:schemeClr>
                              </a:solidFill>
                              <a:latin typeface="Cambria Math" panose="02040503050406030204" pitchFamily="18" charset="0"/>
                            </a:rPr>
                          </m:ctrlPr>
                        </m:sSubPr>
                        <m:e>
                          <m:r>
                            <a:rPr lang="en-US" sz="2000" i="1">
                              <a:solidFill>
                                <a:schemeClr val="accent1">
                                  <a:lumMod val="75000"/>
                                </a:schemeClr>
                              </a:solidFill>
                              <a:latin typeface="Cambria Math" panose="02040503050406030204" pitchFamily="18" charset="0"/>
                            </a:rPr>
                            <m:t>𝑇</m:t>
                          </m:r>
                        </m:e>
                        <m:sub>
                          <m:r>
                            <a:rPr lang="en-US" sz="2000" i="1">
                              <a:solidFill>
                                <a:schemeClr val="accent1">
                                  <a:lumMod val="75000"/>
                                </a:schemeClr>
                              </a:solidFill>
                              <a:latin typeface="Cambria Math" panose="02040503050406030204" pitchFamily="18" charset="0"/>
                            </a:rPr>
                            <m:t>𝑞</m:t>
                          </m:r>
                          <m:r>
                            <a:rPr lang="en-US" sz="2000" i="1">
                              <a:solidFill>
                                <a:schemeClr val="accent1">
                                  <a:lumMod val="75000"/>
                                </a:schemeClr>
                              </a:solidFill>
                              <a:latin typeface="Cambria Math" panose="02040503050406030204" pitchFamily="18" charset="0"/>
                            </a:rPr>
                            <m:t>,</m:t>
                          </m:r>
                          <m:r>
                            <a:rPr lang="en-US" sz="2000" i="1">
                              <a:solidFill>
                                <a:schemeClr val="accent1">
                                  <a:lumMod val="75000"/>
                                </a:schemeClr>
                              </a:solidFill>
                              <a:latin typeface="Cambria Math" panose="02040503050406030204" pitchFamily="18" charset="0"/>
                            </a:rPr>
                            <m:t>𝐹</m:t>
                          </m:r>
                        </m:sub>
                      </m:sSub>
                      <m:d>
                        <m:dPr>
                          <m:ctrlPr>
                            <a:rPr lang="en-US" sz="2000" i="1">
                              <a:solidFill>
                                <a:schemeClr val="accent1">
                                  <a:lumMod val="75000"/>
                                </a:schemeClr>
                              </a:solidFill>
                              <a:latin typeface="Cambria Math" panose="02040503050406030204" pitchFamily="18" charset="0"/>
                            </a:rPr>
                          </m:ctrlPr>
                        </m:dPr>
                        <m:e>
                          <m:r>
                            <a:rPr lang="en-US" sz="2000" i="1">
                              <a:solidFill>
                                <a:schemeClr val="accent1">
                                  <a:lumMod val="75000"/>
                                </a:schemeClr>
                              </a:solidFill>
                              <a:latin typeface="Cambria Math" panose="02040503050406030204" pitchFamily="18" charset="0"/>
                            </a:rPr>
                            <m:t>𝑥</m:t>
                          </m:r>
                          <m:r>
                            <a:rPr lang="en-US" sz="2000" i="1">
                              <a:solidFill>
                                <a:schemeClr val="accent1">
                                  <a:lumMod val="75000"/>
                                </a:schemeClr>
                              </a:solidFill>
                              <a:latin typeface="Cambria Math" panose="02040503050406030204" pitchFamily="18" charset="0"/>
                            </a:rPr>
                            <m:t>,</m:t>
                          </m:r>
                          <m:r>
                            <a:rPr lang="en-US" sz="2000" i="1">
                              <a:solidFill>
                                <a:schemeClr val="accent1">
                                  <a:lumMod val="75000"/>
                                </a:schemeClr>
                              </a:solidFill>
                              <a:latin typeface="Cambria Math" panose="02040503050406030204" pitchFamily="18" charset="0"/>
                            </a:rPr>
                            <m:t>𝑥</m:t>
                          </m:r>
                        </m:e>
                      </m:d>
                      <m:r>
                        <a:rPr lang="en-US" sz="2000" i="1">
                          <a:solidFill>
                            <a:schemeClr val="accent1">
                              <a:lumMod val="75000"/>
                            </a:schemeClr>
                          </a:solidFill>
                          <a:latin typeface="Cambria Math" panose="02040503050406030204" pitchFamily="18" charset="0"/>
                        </a:rPr>
                        <m:t> </m:t>
                      </m:r>
                    </m:oMath>
                  </m:oMathPara>
                </a14:m>
                <a:endParaRPr lang="en-US" sz="2000" dirty="0">
                  <a:solidFill>
                    <a:schemeClr val="accent1">
                      <a:lumMod val="75000"/>
                    </a:schemeClr>
                  </a:solidFill>
                </a:endParaRPr>
              </a:p>
            </p:txBody>
          </p:sp>
        </mc:Choice>
        <mc:Fallback xmlns="">
          <p:sp>
            <p:nvSpPr>
              <p:cNvPr id="6" name="TextBox 5">
                <a:extLst>
                  <a:ext uri="{FF2B5EF4-FFF2-40B4-BE49-F238E27FC236}">
                    <a16:creationId xmlns:a16="http://schemas.microsoft.com/office/drawing/2014/main" id="{63984BD0-1399-254B-90B0-2457567DFD2D}"/>
                  </a:ext>
                </a:extLst>
              </p:cNvPr>
              <p:cNvSpPr txBox="1">
                <a:spLocks noRot="1" noChangeAspect="1" noMove="1" noResize="1" noEditPoints="1" noAdjustHandles="1" noChangeArrowheads="1" noChangeShapeType="1" noTextEdit="1"/>
              </p:cNvSpPr>
              <p:nvPr/>
            </p:nvSpPr>
            <p:spPr>
              <a:xfrm>
                <a:off x="515745" y="5176694"/>
                <a:ext cx="4096378" cy="633187"/>
              </a:xfrm>
              <a:prstGeom prst="rect">
                <a:avLst/>
              </a:prstGeom>
              <a:blipFill>
                <a:blip r:embed="rId3"/>
                <a:stretch>
                  <a:fillRect r="-1858" b="-14286"/>
                </a:stretch>
              </a:blipFill>
            </p:spPr>
            <p:txBody>
              <a:bodyPr/>
              <a:lstStyle/>
              <a:p>
                <a:r>
                  <a:rPr lang="en-US">
                    <a:noFill/>
                  </a:rPr>
                  <a:t> </a:t>
                </a:r>
              </a:p>
            </p:txBody>
          </p:sp>
        </mc:Fallback>
      </mc:AlternateContent>
      <p:sp>
        <p:nvSpPr>
          <p:cNvPr id="8" name="Rectangle 7">
            <a:extLst>
              <a:ext uri="{FF2B5EF4-FFF2-40B4-BE49-F238E27FC236}">
                <a16:creationId xmlns:a16="http://schemas.microsoft.com/office/drawing/2014/main" id="{4DFD0A91-6E0E-CD4B-9308-FED005336243}"/>
              </a:ext>
            </a:extLst>
          </p:cNvPr>
          <p:cNvSpPr/>
          <p:nvPr/>
        </p:nvSpPr>
        <p:spPr>
          <a:xfrm>
            <a:off x="4678103" y="3577696"/>
            <a:ext cx="4143374" cy="1969770"/>
          </a:xfrm>
          <a:prstGeom prst="rect">
            <a:avLst/>
          </a:prstGeom>
        </p:spPr>
        <p:txBody>
          <a:bodyPr wrap="square">
            <a:spAutoFit/>
          </a:bodyPr>
          <a:lstStyle/>
          <a:p>
            <a:pPr marL="285750" indent="-285750">
              <a:spcAft>
                <a:spcPts val="600"/>
              </a:spcAft>
              <a:buClr>
                <a:schemeClr val="accent3"/>
              </a:buClr>
              <a:buFont typeface="Wingdings" pitchFamily="2" charset="2"/>
              <a:buChar char="§"/>
            </a:pPr>
            <a:r>
              <a:rPr lang="en-US" sz="1600" dirty="0"/>
              <a:t>Almost only gluon related, no final state effects </a:t>
            </a:r>
            <a:r>
              <a:rPr lang="en-US" sz="1600" dirty="0">
                <a:sym typeface="Wingdings" panose="05000000000000000000" pitchFamily="2" charset="2"/>
              </a:rPr>
              <a:t> tri-gluon correlation</a:t>
            </a:r>
            <a:endParaRPr lang="en-US" sz="1600" dirty="0"/>
          </a:p>
          <a:p>
            <a:pPr marL="285750" indent="-285750">
              <a:spcAft>
                <a:spcPts val="600"/>
              </a:spcAft>
              <a:buClr>
                <a:schemeClr val="accent3"/>
              </a:buClr>
              <a:buFont typeface="Wingdings" pitchFamily="2" charset="2"/>
              <a:buChar char="§"/>
            </a:pPr>
            <a:r>
              <a:rPr lang="en-US" sz="1600" dirty="0"/>
              <a:t>Potential to constrain parameter ranges in D meson A</a:t>
            </a:r>
            <a:r>
              <a:rPr lang="en-US" sz="1600" baseline="-25000" dirty="0"/>
              <a:t>N</a:t>
            </a:r>
            <a:r>
              <a:rPr lang="en-US" sz="1600" dirty="0"/>
              <a:t> theory calculations: </a:t>
            </a:r>
            <a:r>
              <a:rPr lang="en-US" sz="1600" dirty="0">
                <a:hlinkClick r:id="rId4"/>
              </a:rPr>
              <a:t>PRD78</a:t>
            </a:r>
            <a:r>
              <a:rPr lang="en-US" sz="1600" dirty="0"/>
              <a:t>, 114013</a:t>
            </a:r>
          </a:p>
          <a:p>
            <a:pPr marL="285750" indent="-285750">
              <a:spcAft>
                <a:spcPts val="600"/>
              </a:spcAft>
              <a:buClr>
                <a:schemeClr val="accent3"/>
              </a:buClr>
              <a:buFont typeface="Wingdings" pitchFamily="2" charset="2"/>
              <a:buChar char="§"/>
            </a:pPr>
            <a:r>
              <a:rPr lang="en-US" sz="1600" dirty="0"/>
              <a:t>Comparison of charges provides further sensitivity</a:t>
            </a:r>
          </a:p>
        </p:txBody>
      </p:sp>
      <p:sp>
        <p:nvSpPr>
          <p:cNvPr id="9" name="TextBox 8">
            <a:extLst>
              <a:ext uri="{FF2B5EF4-FFF2-40B4-BE49-F238E27FC236}">
                <a16:creationId xmlns:a16="http://schemas.microsoft.com/office/drawing/2014/main" id="{39C5F316-00DF-C24B-86DD-018B3A652A3D}"/>
              </a:ext>
            </a:extLst>
          </p:cNvPr>
          <p:cNvSpPr txBox="1"/>
          <p:nvPr/>
        </p:nvSpPr>
        <p:spPr>
          <a:xfrm>
            <a:off x="6536313" y="609006"/>
            <a:ext cx="2230098" cy="246221"/>
          </a:xfrm>
          <a:prstGeom prst="rect">
            <a:avLst/>
          </a:prstGeom>
          <a:noFill/>
        </p:spPr>
        <p:txBody>
          <a:bodyPr wrap="none" rtlCol="0">
            <a:spAutoFit/>
          </a:bodyPr>
          <a:lstStyle/>
          <a:p>
            <a:r>
              <a:rPr lang="en-US" sz="1000" dirty="0" err="1"/>
              <a:t>arXiv</a:t>
            </a:r>
            <a:r>
              <a:rPr lang="en-US" sz="1000" dirty="0"/>
              <a:t> </a:t>
            </a:r>
            <a:r>
              <a:rPr lang="en-US" sz="1000" dirty="0">
                <a:hlinkClick r:id="rId5"/>
              </a:rPr>
              <a:t>2204.12899</a:t>
            </a:r>
            <a:r>
              <a:rPr lang="en-US" sz="1000" dirty="0"/>
              <a:t> submitted to PRL</a:t>
            </a:r>
          </a:p>
        </p:txBody>
      </p:sp>
      <p:sp>
        <p:nvSpPr>
          <p:cNvPr id="10" name="TextBox 9">
            <a:extLst>
              <a:ext uri="{FF2B5EF4-FFF2-40B4-BE49-F238E27FC236}">
                <a16:creationId xmlns:a16="http://schemas.microsoft.com/office/drawing/2014/main" id="{59729FDE-15E1-C245-B62B-6BA1B89579E3}"/>
              </a:ext>
            </a:extLst>
          </p:cNvPr>
          <p:cNvSpPr txBox="1"/>
          <p:nvPr/>
        </p:nvSpPr>
        <p:spPr>
          <a:xfrm>
            <a:off x="236376" y="3577696"/>
            <a:ext cx="4441727" cy="2846933"/>
          </a:xfrm>
          <a:prstGeom prst="rect">
            <a:avLst/>
          </a:prstGeom>
          <a:noFill/>
        </p:spPr>
        <p:txBody>
          <a:bodyPr wrap="square" rtlCol="0">
            <a:spAutoFit/>
          </a:bodyPr>
          <a:lstStyle/>
          <a:p>
            <a:pPr marL="285750" indent="-285750">
              <a:spcAft>
                <a:spcPts val="600"/>
              </a:spcAft>
              <a:buClr>
                <a:schemeClr val="accent3"/>
              </a:buClr>
              <a:buFont typeface="Wingdings" pitchFamily="2" charset="2"/>
              <a:buChar char="§"/>
            </a:pPr>
            <a:r>
              <a:rPr lang="en-US" sz="1600" dirty="0"/>
              <a:t>First measurement from PHENIX</a:t>
            </a:r>
          </a:p>
          <a:p>
            <a:pPr marL="285750" indent="-285750">
              <a:spcAft>
                <a:spcPts val="600"/>
              </a:spcAft>
              <a:buClr>
                <a:schemeClr val="accent3"/>
              </a:buClr>
              <a:buFont typeface="Wingdings" pitchFamily="2" charset="2"/>
              <a:buChar char="§"/>
            </a:pPr>
            <a:r>
              <a:rPr lang="en-US" sz="1600" dirty="0"/>
              <a:t>Constrains twist-3 ETQS function</a:t>
            </a:r>
          </a:p>
          <a:p>
            <a:pPr marL="742950" lvl="1" indent="-285750">
              <a:spcAft>
                <a:spcPts val="600"/>
              </a:spcAft>
              <a:buClr>
                <a:schemeClr val="accent3"/>
              </a:buClr>
              <a:buFont typeface="Wingdings" pitchFamily="2" charset="2"/>
              <a:buChar char="§"/>
            </a:pPr>
            <a:r>
              <a:rPr lang="en-US" sz="1600" dirty="0"/>
              <a:t>Dominated by </a:t>
            </a:r>
            <a:r>
              <a:rPr lang="en-US" sz="1600" dirty="0" err="1"/>
              <a:t>ggg</a:t>
            </a:r>
            <a:r>
              <a:rPr lang="en-US" sz="1600" dirty="0"/>
              <a:t> correlator</a:t>
            </a:r>
          </a:p>
          <a:p>
            <a:pPr marL="742950" lvl="1" indent="-285750">
              <a:spcAft>
                <a:spcPts val="600"/>
              </a:spcAft>
              <a:buClr>
                <a:schemeClr val="accent3"/>
              </a:buClr>
              <a:buFont typeface="Wingdings" pitchFamily="2" charset="2"/>
              <a:buChar char="§"/>
            </a:pPr>
            <a:r>
              <a:rPr lang="en-US" sz="1600" dirty="0"/>
              <a:t>Small contribution from </a:t>
            </a:r>
            <a:r>
              <a:rPr lang="en-US" sz="1600" dirty="0" err="1"/>
              <a:t>qgq</a:t>
            </a:r>
            <a:r>
              <a:rPr lang="en-US" sz="1600" dirty="0"/>
              <a:t> correlators</a:t>
            </a:r>
          </a:p>
          <a:p>
            <a:pPr marL="742950" lvl="1" indent="-285750">
              <a:spcAft>
                <a:spcPts val="600"/>
              </a:spcAft>
              <a:buClr>
                <a:schemeClr val="accent3"/>
              </a:buClr>
              <a:buFont typeface="Wingdings" pitchFamily="2" charset="2"/>
              <a:buChar char="§"/>
            </a:pPr>
            <a:r>
              <a:rPr lang="en-US" sz="1600" dirty="0"/>
              <a:t>Related to </a:t>
            </a:r>
            <a:r>
              <a:rPr lang="en-US" sz="1600" dirty="0" err="1"/>
              <a:t>Sivers</a:t>
            </a:r>
            <a:r>
              <a:rPr lang="en-US" sz="1600" dirty="0"/>
              <a:t>-TMD</a:t>
            </a:r>
          </a:p>
          <a:p>
            <a:pPr marL="742950" lvl="1" indent="-285750">
              <a:spcAft>
                <a:spcPts val="600"/>
              </a:spcAft>
              <a:buClr>
                <a:schemeClr val="accent3"/>
              </a:buClr>
              <a:buFont typeface="Wingdings" pitchFamily="2" charset="2"/>
              <a:buChar char="§"/>
            </a:pPr>
            <a:endParaRPr lang="en-US" sz="1600" dirty="0"/>
          </a:p>
          <a:p>
            <a:pPr marL="742950" lvl="1" indent="-285750">
              <a:spcAft>
                <a:spcPts val="600"/>
              </a:spcAft>
              <a:buClr>
                <a:schemeClr val="accent3"/>
              </a:buClr>
              <a:buFont typeface="Wingdings" pitchFamily="2" charset="2"/>
              <a:buChar char="§"/>
            </a:pPr>
            <a:endParaRPr lang="en-US" sz="1600" dirty="0"/>
          </a:p>
          <a:p>
            <a:pPr marL="285750" indent="-285750">
              <a:spcAft>
                <a:spcPts val="600"/>
              </a:spcAft>
              <a:buClr>
                <a:schemeClr val="accent3"/>
              </a:buClr>
              <a:buFont typeface="Wingdings" pitchFamily="2" charset="2"/>
              <a:buChar char="§"/>
            </a:pPr>
            <a:r>
              <a:rPr lang="en-US" sz="1600" dirty="0"/>
              <a:t>Larger asymmetries expected at forward rapidity</a:t>
            </a:r>
          </a:p>
        </p:txBody>
      </p:sp>
      <p:sp>
        <p:nvSpPr>
          <p:cNvPr id="4" name="TextBox 3">
            <a:extLst>
              <a:ext uri="{FF2B5EF4-FFF2-40B4-BE49-F238E27FC236}">
                <a16:creationId xmlns:a16="http://schemas.microsoft.com/office/drawing/2014/main" id="{F791C930-1462-F148-94A6-0866464CA34B}"/>
              </a:ext>
            </a:extLst>
          </p:cNvPr>
          <p:cNvSpPr txBox="1"/>
          <p:nvPr/>
        </p:nvSpPr>
        <p:spPr>
          <a:xfrm>
            <a:off x="2301606" y="564737"/>
            <a:ext cx="2193229" cy="246221"/>
          </a:xfrm>
          <a:prstGeom prst="rect">
            <a:avLst/>
          </a:prstGeom>
          <a:noFill/>
        </p:spPr>
        <p:txBody>
          <a:bodyPr wrap="none" rtlCol="0">
            <a:spAutoFit/>
          </a:bodyPr>
          <a:lstStyle/>
          <a:p>
            <a:r>
              <a:rPr lang="en-US" sz="1000" dirty="0">
                <a:solidFill>
                  <a:schemeClr val="accent4">
                    <a:lumMod val="75000"/>
                  </a:schemeClr>
                </a:solidFill>
              </a:rPr>
              <a:t>Phys. Rev. Lett. 127 (2021) 162001</a:t>
            </a:r>
          </a:p>
        </p:txBody>
      </p:sp>
      <p:pic>
        <p:nvPicPr>
          <p:cNvPr id="11" name="Content Placeholder 10">
            <a:extLst>
              <a:ext uri="{FF2B5EF4-FFF2-40B4-BE49-F238E27FC236}">
                <a16:creationId xmlns:a16="http://schemas.microsoft.com/office/drawing/2014/main" id="{12205A82-22C0-A04A-AC48-BB40D18EA7B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78103" y="810958"/>
            <a:ext cx="4037272" cy="2724290"/>
          </a:xfrm>
          <a:prstGeom prst="rect">
            <a:avLst/>
          </a:prstGeom>
        </p:spPr>
      </p:pic>
    </p:spTree>
    <p:extLst>
      <p:ext uri="{BB962C8B-B14F-4D97-AF65-F5344CB8AC3E}">
        <p14:creationId xmlns:p14="http://schemas.microsoft.com/office/powerpoint/2010/main" val="36467998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52F163-41BA-E94F-BB9D-D18E094C09A2}"/>
              </a:ext>
            </a:extLst>
          </p:cNvPr>
          <p:cNvSpPr>
            <a:spLocks noGrp="1"/>
          </p:cNvSpPr>
          <p:nvPr>
            <p:ph type="title"/>
          </p:nvPr>
        </p:nvSpPr>
        <p:spPr>
          <a:xfrm>
            <a:off x="-184245" y="2"/>
            <a:ext cx="9328245" cy="640078"/>
          </a:xfrm>
        </p:spPr>
        <p:txBody>
          <a:bodyPr>
            <a:normAutofit/>
          </a:bodyPr>
          <a:lstStyle/>
          <a:p>
            <a:r>
              <a:rPr lang="en-US" dirty="0">
                <a:cs typeface="Comic Sans MS"/>
              </a:rPr>
              <a:t>Test non-universality of </a:t>
            </a:r>
            <a:r>
              <a:rPr lang="en-US" dirty="0" err="1">
                <a:cs typeface="Comic Sans MS"/>
              </a:rPr>
              <a:t>Sivers</a:t>
            </a:r>
            <a:r>
              <a:rPr lang="en-US" dirty="0">
                <a:cs typeface="Comic Sans MS"/>
              </a:rPr>
              <a:t>-function</a:t>
            </a:r>
            <a:endParaRPr lang="en-US" dirty="0"/>
          </a:p>
        </p:txBody>
      </p:sp>
      <p:sp>
        <p:nvSpPr>
          <p:cNvPr id="3" name="Slide Number Placeholder 2">
            <a:extLst>
              <a:ext uri="{FF2B5EF4-FFF2-40B4-BE49-F238E27FC236}">
                <a16:creationId xmlns:a16="http://schemas.microsoft.com/office/drawing/2014/main" id="{7591AF61-9B3E-F341-9AA1-093F17C227F7}"/>
              </a:ext>
            </a:extLst>
          </p:cNvPr>
          <p:cNvSpPr>
            <a:spLocks noGrp="1"/>
          </p:cNvSpPr>
          <p:nvPr>
            <p:ph type="sldNum" sz="quarter" idx="4"/>
          </p:nvPr>
        </p:nvSpPr>
        <p:spPr/>
        <p:txBody>
          <a:bodyPr/>
          <a:lstStyle/>
          <a:p>
            <a:fld id="{933A556B-7C63-244D-9B7C-B0EA8042B330}" type="slidenum">
              <a:rPr lang="en-US" smtClean="0"/>
              <a:pPr/>
              <a:t>16</a:t>
            </a:fld>
            <a:endParaRPr lang="en-US" dirty="0"/>
          </a:p>
        </p:txBody>
      </p:sp>
      <p:sp>
        <p:nvSpPr>
          <p:cNvPr id="4" name="Text Box 4">
            <a:extLst>
              <a:ext uri="{FF2B5EF4-FFF2-40B4-BE49-F238E27FC236}">
                <a16:creationId xmlns:a16="http://schemas.microsoft.com/office/drawing/2014/main" id="{E1CEAB0A-EAE9-254E-B77F-4ECCC30B99D6}"/>
              </a:ext>
            </a:extLst>
          </p:cNvPr>
          <p:cNvSpPr txBox="1">
            <a:spLocks noChangeArrowheads="1"/>
          </p:cNvSpPr>
          <p:nvPr/>
        </p:nvSpPr>
        <p:spPr bwMode="auto">
          <a:xfrm>
            <a:off x="738013" y="642023"/>
            <a:ext cx="1239442" cy="738664"/>
          </a:xfrm>
          <a:prstGeom prst="rect">
            <a:avLst/>
          </a:prstGeom>
          <a:noFill/>
          <a:ln w="28575">
            <a:solidFill>
              <a:srgbClr val="FFFFFF"/>
            </a:solidFill>
            <a:miter lim="800000"/>
            <a:headEnd/>
            <a:tailEnd/>
          </a:ln>
          <a:effectLst>
            <a:glow rad="101600">
              <a:srgbClr val="0000FF">
                <a:alpha val="75000"/>
              </a:srgbClr>
            </a:glow>
          </a:effectLst>
        </p:spPr>
        <p:txBody>
          <a:bodyPr wrap="none">
            <a:prstTxWarp prst="textNoShape">
              <a:avLst/>
            </a:prstTxWarp>
            <a:spAutoFit/>
          </a:bodyPr>
          <a:lstStyle/>
          <a:p>
            <a:pPr algn="ctr" eaLnBrk="0" hangingPunct="0"/>
            <a:r>
              <a:rPr lang="en-US" sz="1400" dirty="0">
                <a:solidFill>
                  <a:srgbClr val="0000FF"/>
                </a:solidFill>
                <a:cs typeface="Comic Sans MS"/>
              </a:rPr>
              <a:t>DIS: </a:t>
            </a:r>
          </a:p>
          <a:p>
            <a:pPr algn="ctr" eaLnBrk="0" hangingPunct="0"/>
            <a:r>
              <a:rPr lang="en-US" sz="1400" dirty="0" err="1">
                <a:solidFill>
                  <a:srgbClr val="0000FF"/>
                </a:solidFill>
                <a:latin typeface="Symbol" pitchFamily="2" charset="2"/>
                <a:cs typeface="Symbol" charset="2"/>
              </a:rPr>
              <a:t>g</a:t>
            </a:r>
            <a:r>
              <a:rPr lang="en-US" sz="1400" dirty="0" err="1">
                <a:solidFill>
                  <a:srgbClr val="0000FF"/>
                </a:solidFill>
                <a:cs typeface="Comic Sans MS"/>
              </a:rPr>
              <a:t>q</a:t>
            </a:r>
            <a:r>
              <a:rPr lang="en-US" sz="1400" dirty="0">
                <a:solidFill>
                  <a:srgbClr val="0000FF"/>
                </a:solidFill>
                <a:cs typeface="Comic Sans MS"/>
              </a:rPr>
              <a:t>-scattering</a:t>
            </a:r>
          </a:p>
          <a:p>
            <a:pPr algn="ctr" eaLnBrk="0" hangingPunct="0"/>
            <a:r>
              <a:rPr lang="en-US" sz="1400" dirty="0">
                <a:solidFill>
                  <a:srgbClr val="0000FF"/>
                </a:solidFill>
                <a:cs typeface="Comic Sans MS"/>
              </a:rPr>
              <a:t>attractive FSI</a:t>
            </a:r>
          </a:p>
        </p:txBody>
      </p:sp>
      <p:sp>
        <p:nvSpPr>
          <p:cNvPr id="5" name="Text Box 5">
            <a:extLst>
              <a:ext uri="{FF2B5EF4-FFF2-40B4-BE49-F238E27FC236}">
                <a16:creationId xmlns:a16="http://schemas.microsoft.com/office/drawing/2014/main" id="{E69BB231-7C23-4946-94F0-D1A64CD49FAF}"/>
              </a:ext>
            </a:extLst>
          </p:cNvPr>
          <p:cNvSpPr txBox="1">
            <a:spLocks noChangeArrowheads="1"/>
          </p:cNvSpPr>
          <p:nvPr/>
        </p:nvSpPr>
        <p:spPr bwMode="auto">
          <a:xfrm>
            <a:off x="2915051" y="675219"/>
            <a:ext cx="1467068" cy="738664"/>
          </a:xfrm>
          <a:prstGeom prst="rect">
            <a:avLst/>
          </a:prstGeom>
          <a:noFill/>
          <a:ln w="28575">
            <a:solidFill>
              <a:srgbClr val="FFFFFF"/>
            </a:solidFill>
            <a:miter lim="800000"/>
            <a:headEnd/>
            <a:tailEnd/>
          </a:ln>
          <a:effectLst>
            <a:glow rad="101600">
              <a:srgbClr val="0000FF">
                <a:alpha val="75000"/>
              </a:srgbClr>
            </a:glow>
          </a:effectLst>
        </p:spPr>
        <p:txBody>
          <a:bodyPr wrap="none">
            <a:prstTxWarp prst="textNoShape">
              <a:avLst/>
            </a:prstTxWarp>
            <a:spAutoFit/>
          </a:bodyPr>
          <a:lstStyle/>
          <a:p>
            <a:pPr algn="ctr" eaLnBrk="0" hangingPunct="0"/>
            <a:r>
              <a:rPr lang="en-US" sz="1400" dirty="0" err="1">
                <a:solidFill>
                  <a:srgbClr val="0000FF"/>
                </a:solidFill>
                <a:cs typeface="Comic Sans MS"/>
              </a:rPr>
              <a:t>pp</a:t>
            </a:r>
            <a:r>
              <a:rPr lang="en-US" sz="1400" dirty="0">
                <a:solidFill>
                  <a:srgbClr val="0000FF"/>
                </a:solidFill>
                <a:cs typeface="Comic Sans MS"/>
              </a:rPr>
              <a:t>: </a:t>
            </a:r>
          </a:p>
          <a:p>
            <a:pPr algn="ctr" eaLnBrk="0" hangingPunct="0"/>
            <a:r>
              <a:rPr lang="en-US" sz="1400" dirty="0" err="1">
                <a:solidFill>
                  <a:srgbClr val="0000FF"/>
                </a:solidFill>
                <a:cs typeface="Comic Sans MS"/>
              </a:rPr>
              <a:t>qqbar-anhilation</a:t>
            </a:r>
            <a:endParaRPr lang="en-US" sz="1400" dirty="0">
              <a:solidFill>
                <a:srgbClr val="0000FF"/>
              </a:solidFill>
              <a:cs typeface="Comic Sans MS"/>
            </a:endParaRPr>
          </a:p>
          <a:p>
            <a:pPr algn="ctr" eaLnBrk="0" hangingPunct="0"/>
            <a:r>
              <a:rPr lang="en-US" sz="1400" dirty="0">
                <a:solidFill>
                  <a:srgbClr val="0000FF"/>
                </a:solidFill>
                <a:cs typeface="Comic Sans MS"/>
              </a:rPr>
              <a:t>repulsive ISI</a:t>
            </a:r>
          </a:p>
        </p:txBody>
      </p:sp>
      <p:sp>
        <p:nvSpPr>
          <p:cNvPr id="6" name="Text Box 6">
            <a:extLst>
              <a:ext uri="{FF2B5EF4-FFF2-40B4-BE49-F238E27FC236}">
                <a16:creationId xmlns:a16="http://schemas.microsoft.com/office/drawing/2014/main" id="{5AC0B5C7-8BDD-C74B-B58C-3CCBC9BA815F}"/>
              </a:ext>
            </a:extLst>
          </p:cNvPr>
          <p:cNvSpPr txBox="1">
            <a:spLocks noChangeArrowheads="1"/>
          </p:cNvSpPr>
          <p:nvPr/>
        </p:nvSpPr>
        <p:spPr bwMode="auto">
          <a:xfrm>
            <a:off x="1997927" y="672344"/>
            <a:ext cx="869149" cy="461665"/>
          </a:xfrm>
          <a:prstGeom prst="rect">
            <a:avLst/>
          </a:prstGeom>
          <a:noFill/>
          <a:ln w="9525">
            <a:noFill/>
            <a:miter lim="800000"/>
            <a:headEnd/>
            <a:tailEnd/>
          </a:ln>
        </p:spPr>
        <p:txBody>
          <a:bodyPr wrap="none">
            <a:prstTxWarp prst="textNoShape">
              <a:avLst/>
            </a:prstTxWarp>
            <a:spAutoFit/>
          </a:bodyPr>
          <a:lstStyle/>
          <a:p>
            <a:pPr eaLnBrk="0" hangingPunct="0"/>
            <a:r>
              <a:rPr lang="en-US" sz="2400" dirty="0">
                <a:solidFill>
                  <a:srgbClr val="CD1416"/>
                </a:solidFill>
                <a:cs typeface="Comic Sans MS"/>
              </a:rPr>
              <a:t>Q</a:t>
            </a:r>
            <a:r>
              <a:rPr lang="en-US" sz="2400" dirty="0">
                <a:solidFill>
                  <a:srgbClr val="0B9E08"/>
                </a:solidFill>
                <a:cs typeface="Comic Sans MS"/>
              </a:rPr>
              <a:t>C</a:t>
            </a:r>
            <a:r>
              <a:rPr lang="en-US" sz="2400" dirty="0">
                <a:solidFill>
                  <a:srgbClr val="2130C9"/>
                </a:solidFill>
                <a:cs typeface="Comic Sans MS"/>
              </a:rPr>
              <a:t>D</a:t>
            </a:r>
            <a:endParaRPr lang="en-US" sz="2400" dirty="0">
              <a:solidFill>
                <a:srgbClr val="E63F29"/>
              </a:solidFill>
              <a:cs typeface="Comic Sans MS"/>
            </a:endParaRPr>
          </a:p>
        </p:txBody>
      </p:sp>
      <p:pic>
        <p:nvPicPr>
          <p:cNvPr id="9" name="Picture 8">
            <a:extLst>
              <a:ext uri="{FF2B5EF4-FFF2-40B4-BE49-F238E27FC236}">
                <a16:creationId xmlns:a16="http://schemas.microsoft.com/office/drawing/2014/main" id="{81B84074-61E9-F04A-958C-0D0EE6494996}"/>
              </a:ext>
            </a:extLst>
          </p:cNvPr>
          <p:cNvPicPr>
            <a:picLocks noChangeAspect="1"/>
          </p:cNvPicPr>
          <p:nvPr/>
        </p:nvPicPr>
        <p:blipFill>
          <a:blip r:embed="rId2"/>
          <a:stretch>
            <a:fillRect/>
          </a:stretch>
        </p:blipFill>
        <p:spPr>
          <a:xfrm>
            <a:off x="497955" y="1449022"/>
            <a:ext cx="3884164" cy="1569826"/>
          </a:xfrm>
          <a:prstGeom prst="rect">
            <a:avLst/>
          </a:prstGeom>
        </p:spPr>
      </p:pic>
      <p:sp>
        <p:nvSpPr>
          <p:cNvPr id="7" name="TextBox 6">
            <a:extLst>
              <a:ext uri="{FF2B5EF4-FFF2-40B4-BE49-F238E27FC236}">
                <a16:creationId xmlns:a16="http://schemas.microsoft.com/office/drawing/2014/main" id="{354DB8CB-A601-3C4E-BE60-0851C6F1FC7A}"/>
              </a:ext>
            </a:extLst>
          </p:cNvPr>
          <p:cNvSpPr txBox="1"/>
          <p:nvPr/>
        </p:nvSpPr>
        <p:spPr>
          <a:xfrm>
            <a:off x="567056" y="3070424"/>
            <a:ext cx="3745962" cy="307777"/>
          </a:xfrm>
          <a:prstGeom prst="rect">
            <a:avLst/>
          </a:prstGeom>
          <a:noFill/>
          <a:ln>
            <a:solidFill>
              <a:schemeClr val="tx1"/>
            </a:solidFill>
          </a:ln>
          <a:effectLst>
            <a:glow rad="101600">
              <a:srgbClr val="0000FF">
                <a:alpha val="75000"/>
              </a:srgbClr>
            </a:glow>
          </a:effectLst>
          <a:scene3d>
            <a:camera prst="orthographicFront"/>
            <a:lightRig rig="threePt" dir="t"/>
          </a:scene3d>
          <a:sp3d>
            <a:bevelT w="114300" prst="artDeco"/>
            <a:bevelB w="114300" prst="artDeco"/>
          </a:sp3d>
        </p:spPr>
        <p:txBody>
          <a:bodyPr wrap="none" rtlCol="0">
            <a:spAutoFit/>
          </a:bodyPr>
          <a:lstStyle/>
          <a:p>
            <a:r>
              <a:rPr lang="en-US" sz="1400" dirty="0" err="1">
                <a:cs typeface="Comic Sans MS"/>
              </a:rPr>
              <a:t>Sivers</a:t>
            </a:r>
            <a:r>
              <a:rPr lang="en-US" sz="1400" baseline="-25000" dirty="0" err="1">
                <a:cs typeface="Comic Sans MS"/>
              </a:rPr>
              <a:t>DIS</a:t>
            </a:r>
            <a:r>
              <a:rPr lang="en-US" sz="1400" dirty="0">
                <a:cs typeface="Comic Sans MS"/>
              </a:rPr>
              <a:t> = </a:t>
            </a:r>
            <a:r>
              <a:rPr lang="en-US" sz="1400" dirty="0">
                <a:solidFill>
                  <a:srgbClr val="FF0000"/>
                </a:solidFill>
                <a:cs typeface="Comic Sans MS"/>
              </a:rPr>
              <a:t>-</a:t>
            </a:r>
            <a:r>
              <a:rPr lang="en-US" sz="1400" dirty="0">
                <a:cs typeface="Comic Sans MS"/>
              </a:rPr>
              <a:t> (</a:t>
            </a:r>
            <a:r>
              <a:rPr lang="en-US" sz="1400" dirty="0" err="1">
                <a:cs typeface="Comic Sans MS"/>
              </a:rPr>
              <a:t>Sivers</a:t>
            </a:r>
            <a:r>
              <a:rPr lang="en-US" sz="1400" baseline="-25000" dirty="0" err="1">
                <a:cs typeface="Comic Sans MS"/>
              </a:rPr>
              <a:t>DY</a:t>
            </a:r>
            <a:r>
              <a:rPr lang="en-US" sz="1400" baseline="-25000" dirty="0">
                <a:cs typeface="Comic Sans MS"/>
              </a:rPr>
              <a:t> </a:t>
            </a:r>
            <a:r>
              <a:rPr lang="en-US" sz="1400" dirty="0">
                <a:cs typeface="Comic Sans MS"/>
              </a:rPr>
              <a:t>or </a:t>
            </a:r>
            <a:r>
              <a:rPr lang="en-US" sz="1400" dirty="0" err="1">
                <a:cs typeface="Comic Sans MS"/>
              </a:rPr>
              <a:t>Sivers</a:t>
            </a:r>
            <a:r>
              <a:rPr lang="en-US" sz="1400" baseline="-25000" dirty="0" err="1">
                <a:cs typeface="Comic Sans MS"/>
              </a:rPr>
              <a:t>W</a:t>
            </a:r>
            <a:r>
              <a:rPr lang="en-US" sz="1400" baseline="-25000" dirty="0">
                <a:cs typeface="Comic Sans MS"/>
              </a:rPr>
              <a:t> </a:t>
            </a:r>
            <a:r>
              <a:rPr lang="en-US" sz="1400" dirty="0">
                <a:cs typeface="Comic Sans MS"/>
              </a:rPr>
              <a:t>or Sivers</a:t>
            </a:r>
            <a:r>
              <a:rPr lang="en-US" sz="1400" baseline="-25000" dirty="0">
                <a:cs typeface="Comic Sans MS"/>
              </a:rPr>
              <a:t>Z0</a:t>
            </a:r>
            <a:r>
              <a:rPr lang="en-US" sz="1400" dirty="0">
                <a:cs typeface="Comic Sans MS"/>
              </a:rPr>
              <a:t>)</a:t>
            </a:r>
            <a:r>
              <a:rPr lang="en-US" sz="1400" baseline="-25000" dirty="0">
                <a:cs typeface="Comic Sans MS"/>
              </a:rPr>
              <a:t> </a:t>
            </a:r>
          </a:p>
        </p:txBody>
      </p:sp>
      <p:pic>
        <p:nvPicPr>
          <p:cNvPr id="10" name="Picture 9">
            <a:extLst>
              <a:ext uri="{FF2B5EF4-FFF2-40B4-BE49-F238E27FC236}">
                <a16:creationId xmlns:a16="http://schemas.microsoft.com/office/drawing/2014/main" id="{D77C871F-2657-E543-B306-ABC1A9515EA2}"/>
              </a:ext>
            </a:extLst>
          </p:cNvPr>
          <p:cNvPicPr>
            <a:picLocks noChangeAspect="1"/>
          </p:cNvPicPr>
          <p:nvPr/>
        </p:nvPicPr>
        <p:blipFill rotWithShape="1">
          <a:blip r:embed="rId3"/>
          <a:srcRect l="5750" t="7805" r="6804" b="1799"/>
          <a:stretch/>
        </p:blipFill>
        <p:spPr>
          <a:xfrm>
            <a:off x="5974252" y="640080"/>
            <a:ext cx="2855850" cy="2863672"/>
          </a:xfrm>
          <a:prstGeom prst="rect">
            <a:avLst/>
          </a:prstGeom>
        </p:spPr>
      </p:pic>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A4627AB3-13D4-7A45-87CA-D4007A108C4B}"/>
                  </a:ext>
                </a:extLst>
              </p:cNvPr>
              <p:cNvSpPr txBox="1"/>
              <p:nvPr/>
            </p:nvSpPr>
            <p:spPr>
              <a:xfrm>
                <a:off x="4479877" y="642439"/>
                <a:ext cx="1467069" cy="660694"/>
              </a:xfrm>
              <a:prstGeom prst="rect">
                <a:avLst/>
              </a:prstGeom>
              <a:noFill/>
            </p:spPr>
            <p:txBody>
              <a:bodyPr wrap="square" rtlCol="0">
                <a:spAutoFit/>
              </a:bodyPr>
              <a:lstStyle/>
              <a:p>
                <a:r>
                  <a:rPr lang="en-US" sz="1200" b="0" dirty="0"/>
                  <a:t>A</a:t>
                </a:r>
                <a:r>
                  <a:rPr lang="en-US" sz="1200" b="0" baseline="-25000" dirty="0"/>
                  <a:t>N</a:t>
                </a:r>
                <a14:m>
                  <m:oMath xmlns:m="http://schemas.openxmlformats.org/officeDocument/2006/math">
                    <m:r>
                      <a:rPr lang="en-US" sz="1200" b="0" i="1" smtClean="0">
                        <a:latin typeface="Cambria Math" panose="02040503050406030204" pitchFamily="18" charset="0"/>
                      </a:rPr>
                      <m:t>=</m:t>
                    </m:r>
                    <m:f>
                      <m:fPr>
                        <m:ctrlPr>
                          <a:rPr lang="en-US" sz="1200" b="0" i="1" smtClean="0">
                            <a:latin typeface="Cambria Math" panose="02040503050406030204" pitchFamily="18" charset="0"/>
                          </a:rPr>
                        </m:ctrlPr>
                      </m:fPr>
                      <m:num>
                        <m:r>
                          <a:rPr lang="en-US" sz="1200" b="0" i="1" smtClean="0">
                            <a:latin typeface="Cambria Math" panose="02040503050406030204" pitchFamily="18" charset="0"/>
                          </a:rPr>
                          <m:t>1</m:t>
                        </m:r>
                      </m:num>
                      <m:den>
                        <m:r>
                          <a:rPr lang="en-US" sz="1200" b="0" i="1" smtClean="0">
                            <a:latin typeface="Cambria Math" panose="02040503050406030204" pitchFamily="18" charset="0"/>
                          </a:rPr>
                          <m:t>𝑃</m:t>
                        </m:r>
                      </m:den>
                    </m:f>
                    <m:f>
                      <m:fPr>
                        <m:ctrlPr>
                          <a:rPr lang="en-US" sz="1200" b="0" i="1" smtClean="0">
                            <a:latin typeface="Cambria Math" panose="02040503050406030204" pitchFamily="18" charset="0"/>
                          </a:rPr>
                        </m:ctrlPr>
                      </m:fPr>
                      <m:num>
                        <m:rad>
                          <m:radPr>
                            <m:degHide m:val="on"/>
                            <m:ctrlPr>
                              <a:rPr lang="en-US" sz="1200" b="0" i="1" smtClean="0">
                                <a:latin typeface="Cambria Math" panose="02040503050406030204" pitchFamily="18" charset="0"/>
                              </a:rPr>
                            </m:ctrlPr>
                          </m:radPr>
                          <m:deg/>
                          <m:e>
                            <m:sSubSup>
                              <m:sSubSupPr>
                                <m:ctrlPr>
                                  <a:rPr lang="en-US" sz="1200" b="0" i="1" smtClean="0">
                                    <a:latin typeface="Cambria Math" panose="02040503050406030204" pitchFamily="18" charset="0"/>
                                  </a:rPr>
                                </m:ctrlPr>
                              </m:sSubSupPr>
                              <m:e>
                                <m:r>
                                  <a:rPr lang="en-US" sz="1200" b="0" i="1" smtClean="0">
                                    <a:latin typeface="Cambria Math" panose="02040503050406030204" pitchFamily="18" charset="0"/>
                                  </a:rPr>
                                  <m:t>𝑁</m:t>
                                </m:r>
                              </m:e>
                              <m:sub>
                                <m:r>
                                  <a:rPr lang="en-US" sz="1200" b="0" i="1" smtClean="0">
                                    <a:latin typeface="Cambria Math" panose="02040503050406030204" pitchFamily="18" charset="0"/>
                                  </a:rPr>
                                  <m:t>𝑅</m:t>
                                </m:r>
                              </m:sub>
                              <m:sup>
                                <m:r>
                                  <a:rPr lang="en-US" sz="1200" b="0" i="1" smtClean="0">
                                    <a:latin typeface="Cambria Math" panose="02040503050406030204" pitchFamily="18" charset="0"/>
                                    <a:ea typeface="Cambria Math" panose="02040503050406030204" pitchFamily="18" charset="0"/>
                                  </a:rPr>
                                  <m:t>↑</m:t>
                                </m:r>
                              </m:sup>
                            </m:sSubSup>
                            <m:sSubSup>
                              <m:sSubSupPr>
                                <m:ctrlPr>
                                  <a:rPr lang="en-US" sz="1200" i="1">
                                    <a:latin typeface="Cambria Math" panose="02040503050406030204" pitchFamily="18" charset="0"/>
                                  </a:rPr>
                                </m:ctrlPr>
                              </m:sSubSupPr>
                              <m:e>
                                <m:r>
                                  <a:rPr lang="en-US" sz="1200" b="0" i="1" smtClean="0">
                                    <a:latin typeface="Cambria Math" panose="02040503050406030204" pitchFamily="18" charset="0"/>
                                  </a:rPr>
                                  <m:t>𝑁</m:t>
                                </m:r>
                              </m:e>
                              <m:sub>
                                <m:r>
                                  <a:rPr lang="en-US" sz="1200" b="0" i="1" smtClean="0">
                                    <a:latin typeface="Cambria Math" panose="02040503050406030204" pitchFamily="18" charset="0"/>
                                  </a:rPr>
                                  <m:t>𝐿</m:t>
                                </m:r>
                              </m:sub>
                              <m:sup>
                                <m:r>
                                  <a:rPr lang="en-US" sz="1200" i="1" smtClean="0">
                                    <a:latin typeface="Cambria Math" panose="02040503050406030204" pitchFamily="18" charset="0"/>
                                    <a:ea typeface="Cambria Math" panose="02040503050406030204" pitchFamily="18" charset="0"/>
                                  </a:rPr>
                                  <m:t>↓</m:t>
                                </m:r>
                              </m:sup>
                            </m:sSubSup>
                          </m:e>
                        </m:rad>
                        <m:r>
                          <a:rPr lang="en-US" sz="1200" b="0" i="1" smtClean="0">
                            <a:latin typeface="Cambria Math" panose="02040503050406030204" pitchFamily="18" charset="0"/>
                          </a:rPr>
                          <m:t>−</m:t>
                        </m:r>
                        <m:rad>
                          <m:radPr>
                            <m:degHide m:val="on"/>
                            <m:ctrlPr>
                              <a:rPr lang="en-US" sz="1200" i="1">
                                <a:latin typeface="Cambria Math" panose="02040503050406030204" pitchFamily="18" charset="0"/>
                              </a:rPr>
                            </m:ctrlPr>
                          </m:radPr>
                          <m:deg/>
                          <m:e>
                            <m:sSubSup>
                              <m:sSubSupPr>
                                <m:ctrlPr>
                                  <a:rPr lang="en-US" sz="1200" i="1">
                                    <a:latin typeface="Cambria Math" panose="02040503050406030204" pitchFamily="18" charset="0"/>
                                  </a:rPr>
                                </m:ctrlPr>
                              </m:sSubSupPr>
                              <m:e>
                                <m:r>
                                  <a:rPr lang="en-US" sz="1200" i="1">
                                    <a:latin typeface="Cambria Math" panose="02040503050406030204" pitchFamily="18" charset="0"/>
                                  </a:rPr>
                                  <m:t>𝑁</m:t>
                                </m:r>
                              </m:e>
                              <m:sub>
                                <m:r>
                                  <a:rPr lang="en-US" sz="1200" b="0" i="1" smtClean="0">
                                    <a:latin typeface="Cambria Math" panose="02040503050406030204" pitchFamily="18" charset="0"/>
                                  </a:rPr>
                                  <m:t>𝐿</m:t>
                                </m:r>
                              </m:sub>
                              <m:sup>
                                <m:r>
                                  <a:rPr lang="en-US" sz="1200" i="1">
                                    <a:latin typeface="Cambria Math" panose="02040503050406030204" pitchFamily="18" charset="0"/>
                                    <a:ea typeface="Cambria Math" panose="02040503050406030204" pitchFamily="18" charset="0"/>
                                  </a:rPr>
                                  <m:t>↑</m:t>
                                </m:r>
                              </m:sup>
                            </m:sSubSup>
                            <m:sSubSup>
                              <m:sSubSupPr>
                                <m:ctrlPr>
                                  <a:rPr lang="en-US" sz="1200" i="1">
                                    <a:latin typeface="Cambria Math" panose="02040503050406030204" pitchFamily="18" charset="0"/>
                                  </a:rPr>
                                </m:ctrlPr>
                              </m:sSubSupPr>
                              <m:e>
                                <m:r>
                                  <a:rPr lang="en-US" sz="1200" i="1">
                                    <a:latin typeface="Cambria Math" panose="02040503050406030204" pitchFamily="18" charset="0"/>
                                  </a:rPr>
                                  <m:t>𝑁</m:t>
                                </m:r>
                              </m:e>
                              <m:sub>
                                <m:r>
                                  <a:rPr lang="en-US" sz="1200" b="0" i="1" smtClean="0">
                                    <a:latin typeface="Cambria Math" panose="02040503050406030204" pitchFamily="18" charset="0"/>
                                  </a:rPr>
                                  <m:t>𝑅</m:t>
                                </m:r>
                              </m:sub>
                              <m:sup>
                                <m:r>
                                  <a:rPr lang="en-US" sz="1200" i="1">
                                    <a:latin typeface="Cambria Math" panose="02040503050406030204" pitchFamily="18" charset="0"/>
                                    <a:ea typeface="Cambria Math" panose="02040503050406030204" pitchFamily="18" charset="0"/>
                                  </a:rPr>
                                  <m:t>↓</m:t>
                                </m:r>
                              </m:sup>
                            </m:sSubSup>
                          </m:e>
                        </m:rad>
                      </m:num>
                      <m:den>
                        <m:rad>
                          <m:radPr>
                            <m:degHide m:val="on"/>
                            <m:ctrlPr>
                              <a:rPr lang="en-US" sz="1200" i="1">
                                <a:latin typeface="Cambria Math" panose="02040503050406030204" pitchFamily="18" charset="0"/>
                              </a:rPr>
                            </m:ctrlPr>
                          </m:radPr>
                          <m:deg/>
                          <m:e>
                            <m:sSubSup>
                              <m:sSubSupPr>
                                <m:ctrlPr>
                                  <a:rPr lang="en-US" sz="1200" i="1">
                                    <a:latin typeface="Cambria Math" panose="02040503050406030204" pitchFamily="18" charset="0"/>
                                  </a:rPr>
                                </m:ctrlPr>
                              </m:sSubSupPr>
                              <m:e>
                                <m:r>
                                  <a:rPr lang="en-US" sz="1200" i="1">
                                    <a:latin typeface="Cambria Math" panose="02040503050406030204" pitchFamily="18" charset="0"/>
                                  </a:rPr>
                                  <m:t>𝑁</m:t>
                                </m:r>
                              </m:e>
                              <m:sub>
                                <m:r>
                                  <a:rPr lang="en-US" sz="1200" i="1">
                                    <a:latin typeface="Cambria Math" panose="02040503050406030204" pitchFamily="18" charset="0"/>
                                  </a:rPr>
                                  <m:t>𝑅</m:t>
                                </m:r>
                              </m:sub>
                              <m:sup>
                                <m:r>
                                  <a:rPr lang="en-US" sz="1200" i="1">
                                    <a:latin typeface="Cambria Math" panose="02040503050406030204" pitchFamily="18" charset="0"/>
                                    <a:ea typeface="Cambria Math" panose="02040503050406030204" pitchFamily="18" charset="0"/>
                                  </a:rPr>
                                  <m:t>↑</m:t>
                                </m:r>
                              </m:sup>
                            </m:sSubSup>
                            <m:sSubSup>
                              <m:sSubSupPr>
                                <m:ctrlPr>
                                  <a:rPr lang="en-US" sz="1200" i="1">
                                    <a:latin typeface="Cambria Math" panose="02040503050406030204" pitchFamily="18" charset="0"/>
                                  </a:rPr>
                                </m:ctrlPr>
                              </m:sSubSupPr>
                              <m:e>
                                <m:r>
                                  <a:rPr lang="en-US" sz="1200" i="1">
                                    <a:latin typeface="Cambria Math" panose="02040503050406030204" pitchFamily="18" charset="0"/>
                                  </a:rPr>
                                  <m:t>𝑁</m:t>
                                </m:r>
                              </m:e>
                              <m:sub>
                                <m:r>
                                  <a:rPr lang="en-US" sz="1200" i="1">
                                    <a:latin typeface="Cambria Math" panose="02040503050406030204" pitchFamily="18" charset="0"/>
                                  </a:rPr>
                                  <m:t>𝐿</m:t>
                                </m:r>
                              </m:sub>
                              <m:sup>
                                <m:r>
                                  <a:rPr lang="en-US" sz="1200" i="1">
                                    <a:latin typeface="Cambria Math" panose="02040503050406030204" pitchFamily="18" charset="0"/>
                                    <a:ea typeface="Cambria Math" panose="02040503050406030204" pitchFamily="18" charset="0"/>
                                  </a:rPr>
                                  <m:t>↓</m:t>
                                </m:r>
                              </m:sup>
                            </m:sSubSup>
                          </m:e>
                        </m:rad>
                        <m:r>
                          <a:rPr lang="en-US" sz="1200" b="0" i="1" smtClean="0">
                            <a:latin typeface="Cambria Math" panose="02040503050406030204" pitchFamily="18" charset="0"/>
                            <a:ea typeface="Cambria Math" panose="02040503050406030204" pitchFamily="18" charset="0"/>
                          </a:rPr>
                          <m:t>+</m:t>
                        </m:r>
                        <m:rad>
                          <m:radPr>
                            <m:degHide m:val="on"/>
                            <m:ctrlPr>
                              <a:rPr lang="en-US" sz="1200" i="1">
                                <a:latin typeface="Cambria Math" panose="02040503050406030204" pitchFamily="18" charset="0"/>
                              </a:rPr>
                            </m:ctrlPr>
                          </m:radPr>
                          <m:deg/>
                          <m:e>
                            <m:sSubSup>
                              <m:sSubSupPr>
                                <m:ctrlPr>
                                  <a:rPr lang="en-US" sz="1200" i="1">
                                    <a:latin typeface="Cambria Math" panose="02040503050406030204" pitchFamily="18" charset="0"/>
                                  </a:rPr>
                                </m:ctrlPr>
                              </m:sSubSupPr>
                              <m:e>
                                <m:r>
                                  <a:rPr lang="en-US" sz="1200" i="1">
                                    <a:latin typeface="Cambria Math" panose="02040503050406030204" pitchFamily="18" charset="0"/>
                                  </a:rPr>
                                  <m:t>𝑁</m:t>
                                </m:r>
                              </m:e>
                              <m:sub>
                                <m:r>
                                  <a:rPr lang="en-US" sz="1200" i="1">
                                    <a:latin typeface="Cambria Math" panose="02040503050406030204" pitchFamily="18" charset="0"/>
                                  </a:rPr>
                                  <m:t>𝐿</m:t>
                                </m:r>
                              </m:sub>
                              <m:sup>
                                <m:r>
                                  <a:rPr lang="en-US" sz="1200" i="1">
                                    <a:latin typeface="Cambria Math" panose="02040503050406030204" pitchFamily="18" charset="0"/>
                                    <a:ea typeface="Cambria Math" panose="02040503050406030204" pitchFamily="18" charset="0"/>
                                  </a:rPr>
                                  <m:t>↑</m:t>
                                </m:r>
                              </m:sup>
                            </m:sSubSup>
                            <m:sSubSup>
                              <m:sSubSupPr>
                                <m:ctrlPr>
                                  <a:rPr lang="en-US" sz="1200" i="1">
                                    <a:latin typeface="Cambria Math" panose="02040503050406030204" pitchFamily="18" charset="0"/>
                                  </a:rPr>
                                </m:ctrlPr>
                              </m:sSubSupPr>
                              <m:e>
                                <m:r>
                                  <a:rPr lang="en-US" sz="1200" i="1">
                                    <a:latin typeface="Cambria Math" panose="02040503050406030204" pitchFamily="18" charset="0"/>
                                  </a:rPr>
                                  <m:t>𝑁</m:t>
                                </m:r>
                              </m:e>
                              <m:sub>
                                <m:r>
                                  <a:rPr lang="en-US" sz="1200" i="1">
                                    <a:latin typeface="Cambria Math" panose="02040503050406030204" pitchFamily="18" charset="0"/>
                                  </a:rPr>
                                  <m:t>𝑅</m:t>
                                </m:r>
                              </m:sub>
                              <m:sup>
                                <m:r>
                                  <a:rPr lang="en-US" sz="1200" i="1">
                                    <a:latin typeface="Cambria Math" panose="02040503050406030204" pitchFamily="18" charset="0"/>
                                    <a:ea typeface="Cambria Math" panose="02040503050406030204" pitchFamily="18" charset="0"/>
                                  </a:rPr>
                                  <m:t>↓</m:t>
                                </m:r>
                              </m:sup>
                            </m:sSubSup>
                          </m:e>
                        </m:rad>
                      </m:den>
                    </m:f>
                  </m:oMath>
                </a14:m>
                <a:endParaRPr lang="en-US" sz="1200" dirty="0"/>
              </a:p>
            </p:txBody>
          </p:sp>
        </mc:Choice>
        <mc:Fallback xmlns="">
          <p:sp>
            <p:nvSpPr>
              <p:cNvPr id="11" name="TextBox 10">
                <a:extLst>
                  <a:ext uri="{FF2B5EF4-FFF2-40B4-BE49-F238E27FC236}">
                    <a16:creationId xmlns:a16="http://schemas.microsoft.com/office/drawing/2014/main" id="{A4627AB3-13D4-7A45-87CA-D4007A108C4B}"/>
                  </a:ext>
                </a:extLst>
              </p:cNvPr>
              <p:cNvSpPr txBox="1">
                <a:spLocks noRot="1" noChangeAspect="1" noMove="1" noResize="1" noEditPoints="1" noAdjustHandles="1" noChangeArrowheads="1" noChangeShapeType="1" noTextEdit="1"/>
              </p:cNvSpPr>
              <p:nvPr/>
            </p:nvSpPr>
            <p:spPr>
              <a:xfrm>
                <a:off x="4479877" y="642439"/>
                <a:ext cx="1467069" cy="660694"/>
              </a:xfrm>
              <a:prstGeom prst="rect">
                <a:avLst/>
              </a:prstGeom>
              <a:blipFill>
                <a:blip r:embed="rId4"/>
                <a:stretch>
                  <a:fillRect/>
                </a:stretch>
              </a:blipFill>
            </p:spPr>
            <p:txBody>
              <a:bodyPr/>
              <a:lstStyle/>
              <a:p>
                <a:r>
                  <a:rPr lang="en-US">
                    <a:noFill/>
                  </a:rPr>
                  <a:t> </a:t>
                </a:r>
              </a:p>
            </p:txBody>
          </p:sp>
        </mc:Fallback>
      </mc:AlternateContent>
      <p:pic>
        <p:nvPicPr>
          <p:cNvPr id="12" name="Picture 11">
            <a:extLst>
              <a:ext uri="{FF2B5EF4-FFF2-40B4-BE49-F238E27FC236}">
                <a16:creationId xmlns:a16="http://schemas.microsoft.com/office/drawing/2014/main" id="{BCAF022E-B8C7-7D4D-9F0C-186CA552B9F4}"/>
              </a:ext>
            </a:extLst>
          </p:cNvPr>
          <p:cNvPicPr>
            <a:picLocks noChangeAspect="1"/>
          </p:cNvPicPr>
          <p:nvPr/>
        </p:nvPicPr>
        <p:blipFill>
          <a:blip r:embed="rId5"/>
          <a:stretch>
            <a:fillRect/>
          </a:stretch>
        </p:blipFill>
        <p:spPr>
          <a:xfrm rot="5400000">
            <a:off x="1554424" y="2229860"/>
            <a:ext cx="1557650" cy="4165979"/>
          </a:xfrm>
          <a:prstGeom prst="rect">
            <a:avLst/>
          </a:prstGeom>
        </p:spPr>
      </p:pic>
      <p:pic>
        <p:nvPicPr>
          <p:cNvPr id="13" name="Google Shape;209;p26">
            <a:extLst>
              <a:ext uri="{FF2B5EF4-FFF2-40B4-BE49-F238E27FC236}">
                <a16:creationId xmlns:a16="http://schemas.microsoft.com/office/drawing/2014/main" id="{CB7DCD70-1513-2A49-8C27-C85F24D59172}"/>
              </a:ext>
            </a:extLst>
          </p:cNvPr>
          <p:cNvPicPr preferRelativeResize="0"/>
          <p:nvPr/>
        </p:nvPicPr>
        <p:blipFill>
          <a:blip r:embed="rId6">
            <a:alphaModFix/>
          </a:blip>
          <a:stretch>
            <a:fillRect/>
          </a:stretch>
        </p:blipFill>
        <p:spPr>
          <a:xfrm>
            <a:off x="4479877" y="4486146"/>
            <a:ext cx="4664123" cy="2043116"/>
          </a:xfrm>
          <a:prstGeom prst="rect">
            <a:avLst/>
          </a:prstGeom>
          <a:noFill/>
          <a:ln>
            <a:noFill/>
          </a:ln>
        </p:spPr>
      </p:pic>
      <p:sp>
        <p:nvSpPr>
          <p:cNvPr id="14" name="TextBox 13">
            <a:extLst>
              <a:ext uri="{FF2B5EF4-FFF2-40B4-BE49-F238E27FC236}">
                <a16:creationId xmlns:a16="http://schemas.microsoft.com/office/drawing/2014/main" id="{6F8CDB41-2391-C047-8414-AD0E0E6EE227}"/>
              </a:ext>
            </a:extLst>
          </p:cNvPr>
          <p:cNvSpPr txBox="1"/>
          <p:nvPr/>
        </p:nvSpPr>
        <p:spPr>
          <a:xfrm>
            <a:off x="4889309" y="4067212"/>
            <a:ext cx="4254691" cy="307777"/>
          </a:xfrm>
          <a:prstGeom prst="rect">
            <a:avLst/>
          </a:prstGeom>
          <a:noFill/>
        </p:spPr>
        <p:txBody>
          <a:bodyPr wrap="none" rtlCol="0">
            <a:spAutoFit/>
          </a:bodyPr>
          <a:lstStyle/>
          <a:p>
            <a:r>
              <a:rPr lang="en-US" sz="1400" dirty="0"/>
              <a:t>Data from run 2017 and projection from 2017+2022</a:t>
            </a:r>
          </a:p>
        </p:txBody>
      </p:sp>
      <p:sp>
        <p:nvSpPr>
          <p:cNvPr id="15" name="Curved Down Arrow 14">
            <a:extLst>
              <a:ext uri="{FF2B5EF4-FFF2-40B4-BE49-F238E27FC236}">
                <a16:creationId xmlns:a16="http://schemas.microsoft.com/office/drawing/2014/main" id="{AE986ACE-5C89-9548-A211-E3A31CFE15CC}"/>
              </a:ext>
            </a:extLst>
          </p:cNvPr>
          <p:cNvSpPr/>
          <p:nvPr/>
        </p:nvSpPr>
        <p:spPr>
          <a:xfrm rot="1347385">
            <a:off x="4305592" y="3456315"/>
            <a:ext cx="1568623" cy="473378"/>
          </a:xfrm>
          <a:prstGeom prst="curvedDown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mc:AlternateContent xmlns:mc="http://schemas.openxmlformats.org/markup-compatibility/2006" xmlns:a14="http://schemas.microsoft.com/office/drawing/2010/main">
        <mc:Choice Requires="a14">
          <p:sp>
            <p:nvSpPr>
              <p:cNvPr id="17" name="Rectangle 16">
                <a:extLst>
                  <a:ext uri="{FF2B5EF4-FFF2-40B4-BE49-F238E27FC236}">
                    <a16:creationId xmlns:a16="http://schemas.microsoft.com/office/drawing/2014/main" id="{7E007F7C-5F03-5E4A-B41B-FB44B541FEC3}"/>
                  </a:ext>
                </a:extLst>
              </p:cNvPr>
              <p:cNvSpPr/>
              <p:nvPr/>
            </p:nvSpPr>
            <p:spPr>
              <a:xfrm>
                <a:off x="250259" y="5247498"/>
                <a:ext cx="3905484" cy="1169551"/>
              </a:xfrm>
              <a:prstGeom prst="rect">
                <a:avLst/>
              </a:prstGeom>
            </p:spPr>
            <p:txBody>
              <a:bodyPr wrap="square">
                <a:spAutoFit/>
              </a:bodyPr>
              <a:lstStyle/>
              <a:p>
                <a:pPr marL="285750" indent="-285750">
                  <a:buClr>
                    <a:schemeClr val="accent3"/>
                  </a:buClr>
                  <a:buFont typeface="Wingdings" pitchFamily="2" charset="2"/>
                  <a:buChar char="§"/>
                </a:pPr>
                <a:r>
                  <a:rPr lang="en-US" sz="1400" dirty="0"/>
                  <a:t>Improved statistic from run 2011 25</a:t>
                </a:r>
                <a14:m>
                  <m:oMath xmlns:m="http://schemas.openxmlformats.org/officeDocument/2006/math">
                    <m:sSup>
                      <m:sSupPr>
                        <m:ctrlPr>
                          <a:rPr lang="en-US" sz="1400" i="1" smtClean="0">
                            <a:latin typeface="Cambria Math" panose="02040503050406030204" pitchFamily="18" charset="0"/>
                          </a:rPr>
                        </m:ctrlPr>
                      </m:sSupPr>
                      <m:e>
                        <m:r>
                          <a:rPr lang="en-US" sz="1400" b="0" i="1" smtClean="0">
                            <a:latin typeface="Cambria Math" panose="02040503050406030204" pitchFamily="18" charset="0"/>
                          </a:rPr>
                          <m:t> </m:t>
                        </m:r>
                        <m:r>
                          <a:rPr lang="en-US" sz="1400" b="0" i="1" smtClean="0">
                            <a:latin typeface="Cambria Math" panose="02040503050406030204" pitchFamily="18" charset="0"/>
                          </a:rPr>
                          <m:t>𝑝𝑏</m:t>
                        </m:r>
                      </m:e>
                      <m:sup>
                        <m:r>
                          <a:rPr lang="en-US" sz="1400" b="0" i="1" smtClean="0">
                            <a:latin typeface="Cambria Math" panose="02040503050406030204" pitchFamily="18" charset="0"/>
                          </a:rPr>
                          <m:t>−1</m:t>
                        </m:r>
                      </m:sup>
                    </m:sSup>
                  </m:oMath>
                </a14:m>
                <a:r>
                  <a:rPr lang="en-US" sz="1400" dirty="0"/>
                  <a:t> to run 2017 350 </a:t>
                </a:r>
                <a14:m>
                  <m:oMath xmlns:m="http://schemas.openxmlformats.org/officeDocument/2006/math">
                    <m:sSup>
                      <m:sSupPr>
                        <m:ctrlPr>
                          <a:rPr lang="en-US" sz="1400" i="1">
                            <a:latin typeface="Cambria Math" panose="02040503050406030204" pitchFamily="18" charset="0"/>
                          </a:rPr>
                        </m:ctrlPr>
                      </m:sSupPr>
                      <m:e>
                        <m:r>
                          <a:rPr lang="en-US" sz="1400" i="1">
                            <a:latin typeface="Cambria Math" panose="02040503050406030204" pitchFamily="18" charset="0"/>
                          </a:rPr>
                          <m:t> </m:t>
                        </m:r>
                        <m:r>
                          <a:rPr lang="en-US" sz="1400" i="1">
                            <a:latin typeface="Cambria Math" panose="02040503050406030204" pitchFamily="18" charset="0"/>
                          </a:rPr>
                          <m:t>𝑝𝑏</m:t>
                        </m:r>
                      </m:e>
                      <m:sup>
                        <m:r>
                          <a:rPr lang="en-US" sz="1400" i="1">
                            <a:latin typeface="Cambria Math" panose="02040503050406030204" pitchFamily="18" charset="0"/>
                          </a:rPr>
                          <m:t>−1</m:t>
                        </m:r>
                      </m:sup>
                    </m:sSup>
                  </m:oMath>
                </a14:m>
                <a:endParaRPr lang="en-US" sz="1400" dirty="0"/>
              </a:p>
              <a:p>
                <a:pPr marL="285750" indent="-285750">
                  <a:buClr>
                    <a:schemeClr val="accent3"/>
                  </a:buClr>
                  <a:buFont typeface="Wingdings" pitchFamily="2" charset="2"/>
                  <a:buChar char="§"/>
                </a:pPr>
                <a:r>
                  <a:rPr lang="en-US" sz="1400" dirty="0"/>
                  <a:t>450 </a:t>
                </a:r>
                <a14:m>
                  <m:oMath xmlns:m="http://schemas.openxmlformats.org/officeDocument/2006/math">
                    <m:sSup>
                      <m:sSupPr>
                        <m:ctrlPr>
                          <a:rPr lang="en-US" sz="1400" i="1">
                            <a:latin typeface="Cambria Math" panose="02040503050406030204" pitchFamily="18" charset="0"/>
                          </a:rPr>
                        </m:ctrlPr>
                      </m:sSupPr>
                      <m:e>
                        <m:r>
                          <a:rPr lang="en-US" sz="1400" b="0" i="1">
                            <a:latin typeface="Cambria Math" panose="02040503050406030204" pitchFamily="18" charset="0"/>
                          </a:rPr>
                          <m:t> </m:t>
                        </m:r>
                        <m:r>
                          <a:rPr lang="en-US" sz="1400" b="0" i="1">
                            <a:latin typeface="Cambria Math" panose="02040503050406030204" pitchFamily="18" charset="0"/>
                          </a:rPr>
                          <m:t>𝑝𝑏</m:t>
                        </m:r>
                      </m:e>
                      <m:sup>
                        <m:r>
                          <a:rPr lang="en-US" sz="1400" b="0" i="1">
                            <a:latin typeface="Cambria Math" panose="02040503050406030204" pitchFamily="18" charset="0"/>
                          </a:rPr>
                          <m:t>−1</m:t>
                        </m:r>
                      </m:sup>
                    </m:sSup>
                  </m:oMath>
                </a14:m>
                <a:r>
                  <a:rPr lang="en-US" sz="1400" dirty="0"/>
                  <a:t> more data from run 2022 with Forward Upgrade and extended </a:t>
                </a:r>
                <a:r>
                  <a:rPr lang="el-GR" sz="1400" i="1" dirty="0"/>
                  <a:t>η</a:t>
                </a:r>
                <a:r>
                  <a:rPr lang="el-GR" sz="1400" dirty="0"/>
                  <a:t> </a:t>
                </a:r>
                <a:r>
                  <a:rPr lang="en-US" sz="1400" dirty="0"/>
                  <a:t>coverage by STAR </a:t>
                </a:r>
                <a:r>
                  <a:rPr lang="en-US" sz="1400" dirty="0" err="1"/>
                  <a:t>iTPC</a:t>
                </a:r>
                <a:r>
                  <a:rPr lang="en-US" sz="1400" dirty="0"/>
                  <a:t> </a:t>
                </a:r>
              </a:p>
            </p:txBody>
          </p:sp>
        </mc:Choice>
        <mc:Fallback xmlns="">
          <p:sp>
            <p:nvSpPr>
              <p:cNvPr id="17" name="Rectangle 16">
                <a:extLst>
                  <a:ext uri="{FF2B5EF4-FFF2-40B4-BE49-F238E27FC236}">
                    <a16:creationId xmlns:a16="http://schemas.microsoft.com/office/drawing/2014/main" id="{7E007F7C-5F03-5E4A-B41B-FB44B541FEC3}"/>
                  </a:ext>
                </a:extLst>
              </p:cNvPr>
              <p:cNvSpPr>
                <a:spLocks noRot="1" noChangeAspect="1" noMove="1" noResize="1" noEditPoints="1" noAdjustHandles="1" noChangeArrowheads="1" noChangeShapeType="1" noTextEdit="1"/>
              </p:cNvSpPr>
              <p:nvPr/>
            </p:nvSpPr>
            <p:spPr>
              <a:xfrm>
                <a:off x="250259" y="5247498"/>
                <a:ext cx="3905484" cy="1169551"/>
              </a:xfrm>
              <a:prstGeom prst="rect">
                <a:avLst/>
              </a:prstGeom>
              <a:blipFill>
                <a:blip r:embed="rId7"/>
                <a:stretch>
                  <a:fillRect l="-325" r="-1299" b="-4301"/>
                </a:stretch>
              </a:blipFill>
            </p:spPr>
            <p:txBody>
              <a:bodyPr/>
              <a:lstStyle/>
              <a:p>
                <a:r>
                  <a:rPr lang="en-US">
                    <a:noFill/>
                  </a:rPr>
                  <a:t> </a:t>
                </a:r>
              </a:p>
            </p:txBody>
          </p:sp>
        </mc:Fallback>
      </mc:AlternateContent>
    </p:spTree>
    <p:extLst>
      <p:ext uri="{BB962C8B-B14F-4D97-AF65-F5344CB8AC3E}">
        <p14:creationId xmlns:p14="http://schemas.microsoft.com/office/powerpoint/2010/main" val="24762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par>
                                <p:cTn id="11" presetID="16" presetClass="entr" presetSubtype="21"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barn(inVertical)">
                                      <p:cBhvr>
                                        <p:cTn id="16" dur="500"/>
                                        <p:tgtEl>
                                          <p:spTgt spid="17"/>
                                        </p:tgtEl>
                                      </p:cBhvr>
                                    </p:animEffect>
                                  </p:childTnLst>
                                </p:cTn>
                              </p:par>
                              <p:par>
                                <p:cTn id="17" presetID="16" presetClass="entr" presetSubtype="21"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inVertical)">
                                      <p:cBhvr>
                                        <p:cTn id="19" dur="500"/>
                                        <p:tgtEl>
                                          <p:spTgt spid="13"/>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barn(inVertical)">
                                      <p:cBhvr>
                                        <p:cTn id="2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P spid="15" grpId="0" animBg="1"/>
      <p:bldP spid="1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EF74B77-3509-F24C-9208-53ABFF3EA554}"/>
              </a:ext>
            </a:extLst>
          </p:cNvPr>
          <p:cNvSpPr>
            <a:spLocks noGrp="1"/>
          </p:cNvSpPr>
          <p:nvPr>
            <p:ph type="title"/>
          </p:nvPr>
        </p:nvSpPr>
        <p:spPr/>
        <p:txBody>
          <a:bodyPr>
            <a:normAutofit/>
          </a:bodyPr>
          <a:lstStyle/>
          <a:p>
            <a:r>
              <a:rPr lang="en-US" sz="2400" dirty="0"/>
              <a:t>3d Spatial Imaging through UPC </a:t>
            </a:r>
          </a:p>
        </p:txBody>
      </p:sp>
      <p:sp>
        <p:nvSpPr>
          <p:cNvPr id="5" name="Slide Number Placeholder 4">
            <a:extLst>
              <a:ext uri="{FF2B5EF4-FFF2-40B4-BE49-F238E27FC236}">
                <a16:creationId xmlns:a16="http://schemas.microsoft.com/office/drawing/2014/main" id="{A9BEFFF9-B0FB-2942-8986-C42B5A0408C2}"/>
              </a:ext>
            </a:extLst>
          </p:cNvPr>
          <p:cNvSpPr>
            <a:spLocks noGrp="1"/>
          </p:cNvSpPr>
          <p:nvPr>
            <p:ph type="sldNum" sz="quarter" idx="4"/>
          </p:nvPr>
        </p:nvSpPr>
        <p:spPr bwMode="auto">
          <a:xfrm>
            <a:off x="8477185" y="6536736"/>
            <a:ext cx="322866" cy="30137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400" kern="1200">
                <a:solidFill>
                  <a:srgbClr val="0432FF"/>
                </a:solidFill>
                <a:latin typeface="Comic Sans MS"/>
                <a:ea typeface="+mn-ea"/>
                <a:cs typeface="Comic Sans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93C5830-40F3-F04E-B2E3-10E6672BA8FF}" type="slidenum">
              <a:rPr lang="en-US" sz="1000" smtClean="0">
                <a:solidFill>
                  <a:schemeClr val="accent3"/>
                </a:solidFill>
              </a:rPr>
              <a:pPr/>
              <a:t>17</a:t>
            </a:fld>
            <a:endParaRPr lang="en-US" sz="1000" dirty="0">
              <a:solidFill>
                <a:schemeClr val="accent3"/>
              </a:solidFill>
            </a:endParaRPr>
          </a:p>
        </p:txBody>
      </p:sp>
      <p:pic>
        <p:nvPicPr>
          <p:cNvPr id="15" name="Picture 14" descr="figurer_upcdrawing.png">
            <a:extLst>
              <a:ext uri="{FF2B5EF4-FFF2-40B4-BE49-F238E27FC236}">
                <a16:creationId xmlns:a16="http://schemas.microsoft.com/office/drawing/2014/main" id="{7585E8F7-DD04-4B4F-A85B-E7BE850514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6610" y="689321"/>
            <a:ext cx="1361084" cy="1490870"/>
          </a:xfrm>
          <a:prstGeom prst="rect">
            <a:avLst/>
          </a:prstGeom>
        </p:spPr>
      </p:pic>
      <p:sp>
        <p:nvSpPr>
          <p:cNvPr id="16" name="TextBox 15">
            <a:extLst>
              <a:ext uri="{FF2B5EF4-FFF2-40B4-BE49-F238E27FC236}">
                <a16:creationId xmlns:a16="http://schemas.microsoft.com/office/drawing/2014/main" id="{646EED92-2A96-054A-A2F3-2B5F87F0A214}"/>
              </a:ext>
            </a:extLst>
          </p:cNvPr>
          <p:cNvSpPr txBox="1"/>
          <p:nvPr/>
        </p:nvSpPr>
        <p:spPr>
          <a:xfrm>
            <a:off x="502442" y="456164"/>
            <a:ext cx="748923" cy="369332"/>
          </a:xfrm>
          <a:prstGeom prst="rect">
            <a:avLst/>
          </a:prstGeom>
          <a:noFill/>
        </p:spPr>
        <p:txBody>
          <a:bodyPr wrap="none" rtlCol="0">
            <a:spAutoFit/>
          </a:bodyPr>
          <a:lstStyle/>
          <a:p>
            <a:pPr algn="l"/>
            <a:r>
              <a:rPr lang="en-US" b="1" dirty="0">
                <a:solidFill>
                  <a:srgbClr val="0432FF"/>
                </a:solidFill>
              </a:rPr>
              <a:t>UPC:</a:t>
            </a:r>
          </a:p>
        </p:txBody>
      </p:sp>
      <p:sp>
        <p:nvSpPr>
          <p:cNvPr id="17" name="TextBox 16">
            <a:extLst>
              <a:ext uri="{FF2B5EF4-FFF2-40B4-BE49-F238E27FC236}">
                <a16:creationId xmlns:a16="http://schemas.microsoft.com/office/drawing/2014/main" id="{91928F55-B8D5-A942-9805-9E965669976E}"/>
              </a:ext>
            </a:extLst>
          </p:cNvPr>
          <p:cNvSpPr txBox="1"/>
          <p:nvPr/>
        </p:nvSpPr>
        <p:spPr>
          <a:xfrm>
            <a:off x="3332486" y="678328"/>
            <a:ext cx="4105611" cy="584775"/>
          </a:xfrm>
          <a:prstGeom prst="rect">
            <a:avLst/>
          </a:prstGeom>
          <a:noFill/>
        </p:spPr>
        <p:txBody>
          <a:bodyPr wrap="none" rtlCol="0">
            <a:spAutoFit/>
          </a:bodyPr>
          <a:lstStyle/>
          <a:p>
            <a:r>
              <a:rPr lang="en-US" sz="1600" dirty="0">
                <a:sym typeface="Wingdings"/>
              </a:rPr>
              <a:t>worldwide only access to GPD E for gluons</a:t>
            </a:r>
          </a:p>
          <a:p>
            <a:r>
              <a:rPr lang="en-US" sz="1600" dirty="0">
                <a:solidFill>
                  <a:srgbClr val="0432FF"/>
                </a:solidFill>
                <a:sym typeface="Wingdings" pitchFamily="2" charset="2"/>
              </a:rPr>
              <a:t></a:t>
            </a:r>
            <a:r>
              <a:rPr lang="en-US" sz="1600" dirty="0">
                <a:sym typeface="Wingdings" pitchFamily="2" charset="2"/>
              </a:rPr>
              <a:t> </a:t>
            </a:r>
            <a:r>
              <a:rPr lang="en-US" sz="1600" dirty="0"/>
              <a:t>J/</a:t>
            </a:r>
            <a:r>
              <a:rPr lang="en-US" sz="1600" dirty="0" err="1"/>
              <a:t>Ψ</a:t>
            </a:r>
            <a:r>
              <a:rPr lang="en-US" sz="1600" dirty="0"/>
              <a:t> production in </a:t>
            </a:r>
            <a:r>
              <a:rPr lang="en-US" sz="1600" dirty="0" err="1"/>
              <a:t>p</a:t>
            </a:r>
            <a:r>
              <a:rPr lang="en-US" sz="1600" baseline="30000" dirty="0" err="1"/>
              <a:t>↑</a:t>
            </a:r>
            <a:r>
              <a:rPr lang="en-US" sz="1600" dirty="0" err="1"/>
              <a:t>Au</a:t>
            </a:r>
            <a:r>
              <a:rPr lang="en-US" sz="1600" dirty="0"/>
              <a:t> or </a:t>
            </a:r>
            <a:r>
              <a:rPr lang="en-US" sz="1600" dirty="0" err="1"/>
              <a:t>p</a:t>
            </a:r>
            <a:r>
              <a:rPr lang="en-US" sz="1600" baseline="30000" dirty="0" err="1"/>
              <a:t>↑</a:t>
            </a:r>
            <a:r>
              <a:rPr lang="en-US" sz="1600" dirty="0" err="1"/>
              <a:t>p</a:t>
            </a:r>
            <a:r>
              <a:rPr lang="en-US" sz="1600" dirty="0"/>
              <a:t> (500 GeV)</a:t>
            </a:r>
          </a:p>
        </p:txBody>
      </p:sp>
      <p:graphicFrame>
        <p:nvGraphicFramePr>
          <p:cNvPr id="18" name="Object 17">
            <a:extLst>
              <a:ext uri="{FF2B5EF4-FFF2-40B4-BE49-F238E27FC236}">
                <a16:creationId xmlns:a16="http://schemas.microsoft.com/office/drawing/2014/main" id="{D07FE85B-6F54-6A4D-B9DD-E341014DBF59}"/>
              </a:ext>
            </a:extLst>
          </p:cNvPr>
          <p:cNvGraphicFramePr>
            <a:graphicFrameLocks noChangeAspect="1"/>
          </p:cNvGraphicFramePr>
          <p:nvPr>
            <p:extLst>
              <p:ext uri="{D42A27DB-BD31-4B8C-83A1-F6EECF244321}">
                <p14:modId xmlns:p14="http://schemas.microsoft.com/office/powerpoint/2010/main" val="999038538"/>
              </p:ext>
            </p:extLst>
          </p:nvPr>
        </p:nvGraphicFramePr>
        <p:xfrm>
          <a:off x="3390952" y="1199732"/>
          <a:ext cx="4106729" cy="695862"/>
        </p:xfrm>
        <a:graphic>
          <a:graphicData uri="http://schemas.openxmlformats.org/presentationml/2006/ole">
            <mc:AlternateContent xmlns:mc="http://schemas.openxmlformats.org/markup-compatibility/2006">
              <mc:Choice xmlns:v="urn:schemas-microsoft-com:vml" Requires="v">
                <p:oleObj spid="_x0000_s2109" name="Equation" r:id="rId4" imgW="4572000" imgH="774700" progId="Equation.DSMT4">
                  <p:embed/>
                </p:oleObj>
              </mc:Choice>
              <mc:Fallback>
                <p:oleObj name="Equation" r:id="rId4" imgW="4572000" imgH="774700" progId="Equation.DSMT4">
                  <p:embed/>
                  <p:pic>
                    <p:nvPicPr>
                      <p:cNvPr id="18" name="Object 17">
                        <a:extLst>
                          <a:ext uri="{FF2B5EF4-FFF2-40B4-BE49-F238E27FC236}">
                            <a16:creationId xmlns:a16="http://schemas.microsoft.com/office/drawing/2014/main" id="{D07FE85B-6F54-6A4D-B9DD-E341014DBF59}"/>
                          </a:ext>
                        </a:extLst>
                      </p:cNvPr>
                      <p:cNvPicPr/>
                      <p:nvPr/>
                    </p:nvPicPr>
                    <p:blipFill>
                      <a:blip r:embed="rId5"/>
                      <a:stretch>
                        <a:fillRect/>
                      </a:stretch>
                    </p:blipFill>
                    <p:spPr>
                      <a:xfrm>
                        <a:off x="3390952" y="1199732"/>
                        <a:ext cx="4106729" cy="695862"/>
                      </a:xfrm>
                      <a:prstGeom prst="rect">
                        <a:avLst/>
                      </a:prstGeom>
                    </p:spPr>
                  </p:pic>
                </p:oleObj>
              </mc:Fallback>
            </mc:AlternateContent>
          </a:graphicData>
        </a:graphic>
      </p:graphicFrame>
      <p:pic>
        <p:nvPicPr>
          <p:cNvPr id="24" name="Picture 23">
            <a:extLst>
              <a:ext uri="{FF2B5EF4-FFF2-40B4-BE49-F238E27FC236}">
                <a16:creationId xmlns:a16="http://schemas.microsoft.com/office/drawing/2014/main" id="{9529DE18-6D61-144A-BEC5-9F8261B9B96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bwMode="auto">
          <a:xfrm>
            <a:off x="1518230" y="727192"/>
            <a:ext cx="1733550" cy="1177290"/>
          </a:xfrm>
          <a:prstGeom prst="rect">
            <a:avLst/>
          </a:prstGeom>
          <a:noFill/>
          <a:ln>
            <a:noFill/>
          </a:ln>
          <a:extLst>
            <a:ext uri="{FAA26D3D-D897-4be2-8F04-BA451C77F1D7}">
              <ma14:placeholderFlag xmlns="" xmlns:wpc="http://schemas.microsoft.com/office/word/2010/wordprocessingCanvas" xmlns:mo="http://schemas.microsoft.com/office/mac/office/2008/main" xmlns:mc="http://schemas.openxmlformats.org/markup-compatibility/2006" xmlns:mv="urn:schemas-microsoft-com:mac:vml"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pic="http://schemas.openxmlformats.org/drawingml/2006/picture" xmlns:ma14="http://schemas.microsoft.com/office/mac/drawingml/2011/main" xmlns:lc="http://schemas.openxmlformats.org/drawingml/2006/lockedCanvas"/>
            </a:ext>
          </a:extLst>
        </p:spPr>
      </p:pic>
      <p:pic>
        <p:nvPicPr>
          <p:cNvPr id="30" name="Picture 29">
            <a:extLst>
              <a:ext uri="{FF2B5EF4-FFF2-40B4-BE49-F238E27FC236}">
                <a16:creationId xmlns:a16="http://schemas.microsoft.com/office/drawing/2014/main" id="{E5F874EE-1C48-E449-9509-F759F8959948}"/>
              </a:ext>
            </a:extLst>
          </p:cNvPr>
          <p:cNvPicPr>
            <a:picLocks noChangeAspect="1"/>
          </p:cNvPicPr>
          <p:nvPr/>
        </p:nvPicPr>
        <p:blipFill rotWithShape="1">
          <a:blip r:embed="rId7"/>
          <a:srcRect t="8937" r="7778"/>
          <a:stretch/>
        </p:blipFill>
        <p:spPr>
          <a:xfrm>
            <a:off x="421099" y="2511465"/>
            <a:ext cx="3180276" cy="2129633"/>
          </a:xfrm>
          <a:prstGeom prst="rect">
            <a:avLst/>
          </a:prstGeom>
        </p:spPr>
      </p:pic>
      <p:pic>
        <p:nvPicPr>
          <p:cNvPr id="32" name="Picture 31">
            <a:extLst>
              <a:ext uri="{FF2B5EF4-FFF2-40B4-BE49-F238E27FC236}">
                <a16:creationId xmlns:a16="http://schemas.microsoft.com/office/drawing/2014/main" id="{7147D8A0-7103-7840-AF2D-9F8759644B11}"/>
              </a:ext>
            </a:extLst>
          </p:cNvPr>
          <p:cNvPicPr>
            <a:picLocks noChangeAspect="1"/>
          </p:cNvPicPr>
          <p:nvPr/>
        </p:nvPicPr>
        <p:blipFill rotWithShape="1">
          <a:blip r:embed="rId8"/>
          <a:srcRect t="7627" r="8189"/>
          <a:stretch/>
        </p:blipFill>
        <p:spPr>
          <a:xfrm>
            <a:off x="428625" y="4728365"/>
            <a:ext cx="3121183" cy="2129633"/>
          </a:xfrm>
          <a:prstGeom prst="rect">
            <a:avLst/>
          </a:prstGeom>
        </p:spPr>
      </p:pic>
      <p:sp>
        <p:nvSpPr>
          <p:cNvPr id="7" name="TextBox 6">
            <a:extLst>
              <a:ext uri="{FF2B5EF4-FFF2-40B4-BE49-F238E27FC236}">
                <a16:creationId xmlns:a16="http://schemas.microsoft.com/office/drawing/2014/main" id="{B43B7F7B-9D73-BD4D-BAD2-2DEC5BF42868}"/>
              </a:ext>
            </a:extLst>
          </p:cNvPr>
          <p:cNvSpPr txBox="1"/>
          <p:nvPr/>
        </p:nvSpPr>
        <p:spPr>
          <a:xfrm>
            <a:off x="784125" y="2203233"/>
            <a:ext cx="2672591" cy="369332"/>
          </a:xfrm>
          <a:prstGeom prst="rect">
            <a:avLst/>
          </a:prstGeom>
          <a:noFill/>
        </p:spPr>
        <p:txBody>
          <a:bodyPr wrap="none" rtlCol="0">
            <a:spAutoFit/>
          </a:bodyPr>
          <a:lstStyle/>
          <a:p>
            <a:pPr algn="l"/>
            <a:r>
              <a:rPr lang="en-US" dirty="0"/>
              <a:t>2015 polarized </a:t>
            </a:r>
            <a:r>
              <a:rPr lang="en-US" dirty="0" err="1"/>
              <a:t>pA</a:t>
            </a:r>
            <a:r>
              <a:rPr lang="en-US" dirty="0"/>
              <a:t> data: </a:t>
            </a:r>
          </a:p>
        </p:txBody>
      </p:sp>
      <p:sp>
        <p:nvSpPr>
          <p:cNvPr id="10" name="TextBox 9">
            <a:extLst>
              <a:ext uri="{FF2B5EF4-FFF2-40B4-BE49-F238E27FC236}">
                <a16:creationId xmlns:a16="http://schemas.microsoft.com/office/drawing/2014/main" id="{0348EF6C-1FEF-384C-B1C3-55580586F879}"/>
              </a:ext>
            </a:extLst>
          </p:cNvPr>
          <p:cNvSpPr txBox="1"/>
          <p:nvPr/>
        </p:nvSpPr>
        <p:spPr>
          <a:xfrm>
            <a:off x="3964401" y="2015811"/>
            <a:ext cx="4928801" cy="707886"/>
          </a:xfrm>
          <a:prstGeom prst="rect">
            <a:avLst/>
          </a:prstGeom>
          <a:noFill/>
        </p:spPr>
        <p:txBody>
          <a:bodyPr wrap="square" rtlCol="0">
            <a:spAutoFit/>
          </a:bodyPr>
          <a:lstStyle/>
          <a:p>
            <a:pPr algn="l"/>
            <a:r>
              <a:rPr lang="en-US" sz="2000" dirty="0">
                <a:solidFill>
                  <a:srgbClr val="0432FF"/>
                </a:solidFill>
              </a:rPr>
              <a:t>Forward rapidity gives access to the large asymmetry region</a:t>
            </a:r>
          </a:p>
        </p:txBody>
      </p:sp>
      <p:pic>
        <p:nvPicPr>
          <p:cNvPr id="23" name="Picture 22" descr="A screenshot of a cell phone&#10;&#10;Description automatically generated">
            <a:extLst>
              <a:ext uri="{FF2B5EF4-FFF2-40B4-BE49-F238E27FC236}">
                <a16:creationId xmlns:a16="http://schemas.microsoft.com/office/drawing/2014/main" id="{3AFC67BA-DC78-BB41-83AE-2B5DD8EB8459}"/>
              </a:ext>
            </a:extLst>
          </p:cNvPr>
          <p:cNvPicPr>
            <a:picLocks noChangeAspect="1"/>
          </p:cNvPicPr>
          <p:nvPr/>
        </p:nvPicPr>
        <p:blipFill rotWithShape="1">
          <a:blip r:embed="rId9"/>
          <a:srcRect t="8851" r="7899"/>
          <a:stretch/>
        </p:blipFill>
        <p:spPr>
          <a:xfrm>
            <a:off x="4560726" y="2753902"/>
            <a:ext cx="3963969" cy="2660421"/>
          </a:xfrm>
          <a:prstGeom prst="rect">
            <a:avLst/>
          </a:prstGeom>
        </p:spPr>
      </p:pic>
      <p:pic>
        <p:nvPicPr>
          <p:cNvPr id="13" name="Picture 12" descr="A close up of a logo&#10;&#10;Description automatically generated">
            <a:extLst>
              <a:ext uri="{FF2B5EF4-FFF2-40B4-BE49-F238E27FC236}">
                <a16:creationId xmlns:a16="http://schemas.microsoft.com/office/drawing/2014/main" id="{9C04E6BA-AB89-B84D-AED3-E99277C6BDE6}"/>
              </a:ext>
            </a:extLst>
          </p:cNvPr>
          <p:cNvPicPr>
            <a:picLocks noChangeAspect="1"/>
          </p:cNvPicPr>
          <p:nvPr/>
        </p:nvPicPr>
        <p:blipFill>
          <a:blip r:embed="rId10"/>
          <a:stretch>
            <a:fillRect/>
          </a:stretch>
        </p:blipFill>
        <p:spPr>
          <a:xfrm>
            <a:off x="6947564" y="3802921"/>
            <a:ext cx="1382631" cy="181013"/>
          </a:xfrm>
          <a:prstGeom prst="rect">
            <a:avLst/>
          </a:prstGeom>
        </p:spPr>
      </p:pic>
      <p:sp>
        <p:nvSpPr>
          <p:cNvPr id="2" name="TextBox 1">
            <a:extLst>
              <a:ext uri="{FF2B5EF4-FFF2-40B4-BE49-F238E27FC236}">
                <a16:creationId xmlns:a16="http://schemas.microsoft.com/office/drawing/2014/main" id="{E9127CA4-2905-EF40-BA89-0F23CCE690DF}"/>
              </a:ext>
            </a:extLst>
          </p:cNvPr>
          <p:cNvSpPr txBox="1"/>
          <p:nvPr/>
        </p:nvSpPr>
        <p:spPr>
          <a:xfrm>
            <a:off x="4026098" y="5444528"/>
            <a:ext cx="4773953" cy="1200329"/>
          </a:xfrm>
          <a:prstGeom prst="rect">
            <a:avLst/>
          </a:prstGeom>
          <a:noFill/>
        </p:spPr>
        <p:txBody>
          <a:bodyPr wrap="square" rtlCol="0">
            <a:spAutoFit/>
          </a:bodyPr>
          <a:lstStyle/>
          <a:p>
            <a:pPr marL="285750" indent="-285750">
              <a:buClr>
                <a:schemeClr val="accent3"/>
              </a:buClr>
              <a:buFont typeface="Wingdings" pitchFamily="2" charset="2"/>
              <a:buChar char="§"/>
            </a:pPr>
            <a:r>
              <a:rPr lang="en-US" dirty="0"/>
              <a:t>STAR forward upgrade </a:t>
            </a:r>
            <a:r>
              <a:rPr lang="en-US" dirty="0">
                <a:sym typeface="Wingdings" pitchFamily="2" charset="2"/>
              </a:rPr>
              <a:t> closer to </a:t>
            </a:r>
            <a:r>
              <a:rPr lang="en-US" dirty="0"/>
              <a:t>J/</a:t>
            </a:r>
            <a:r>
              <a:rPr lang="en-US" dirty="0" err="1"/>
              <a:t>Ψ</a:t>
            </a:r>
            <a:r>
              <a:rPr lang="en-US" dirty="0"/>
              <a:t> </a:t>
            </a:r>
            <a:r>
              <a:rPr lang="en-US" dirty="0">
                <a:sym typeface="Wingdings" pitchFamily="2" charset="2"/>
              </a:rPr>
              <a:t>threshold</a:t>
            </a:r>
          </a:p>
          <a:p>
            <a:pPr marL="285750" indent="-285750">
              <a:buClr>
                <a:schemeClr val="accent3"/>
              </a:buClr>
              <a:buFont typeface="Wingdings" pitchFamily="2" charset="2"/>
              <a:buChar char="§"/>
            </a:pPr>
            <a:r>
              <a:rPr lang="en-US" dirty="0">
                <a:sym typeface="Wingdings" pitchFamily="2" charset="2"/>
              </a:rPr>
              <a:t>Complementary to </a:t>
            </a:r>
            <a:r>
              <a:rPr lang="en-US" dirty="0" err="1">
                <a:sym typeface="Wingdings" pitchFamily="2" charset="2"/>
              </a:rPr>
              <a:t>JLab</a:t>
            </a:r>
            <a:r>
              <a:rPr lang="en-US" dirty="0">
                <a:sym typeface="Wingdings" pitchFamily="2" charset="2"/>
              </a:rPr>
              <a:t> experiments for </a:t>
            </a:r>
            <a:r>
              <a:rPr lang="en-US" dirty="0"/>
              <a:t>J/</a:t>
            </a:r>
            <a:r>
              <a:rPr lang="en-US" dirty="0" err="1"/>
              <a:t>Ψ</a:t>
            </a:r>
            <a:r>
              <a:rPr lang="en-US" dirty="0"/>
              <a:t> production at threshold </a:t>
            </a:r>
          </a:p>
        </p:txBody>
      </p:sp>
      <p:sp>
        <p:nvSpPr>
          <p:cNvPr id="19" name="TextBox 18">
            <a:extLst>
              <a:ext uri="{FF2B5EF4-FFF2-40B4-BE49-F238E27FC236}">
                <a16:creationId xmlns:a16="http://schemas.microsoft.com/office/drawing/2014/main" id="{9A04887C-0FA1-3C42-ADA5-991F270FBA97}"/>
              </a:ext>
            </a:extLst>
          </p:cNvPr>
          <p:cNvSpPr txBox="1"/>
          <p:nvPr/>
        </p:nvSpPr>
        <p:spPr>
          <a:xfrm>
            <a:off x="6229400" y="6553200"/>
            <a:ext cx="2635337" cy="307777"/>
          </a:xfrm>
          <a:prstGeom prst="rect">
            <a:avLst/>
          </a:prstGeom>
          <a:noFill/>
        </p:spPr>
        <p:txBody>
          <a:bodyPr wrap="none" rtlCol="0">
            <a:spAutoFit/>
          </a:bodyPr>
          <a:lstStyle/>
          <a:p>
            <a:r>
              <a:rPr lang="en-US" sz="1400" dirty="0"/>
              <a:t>Details: </a:t>
            </a:r>
            <a:r>
              <a:rPr lang="en-US" sz="1400" dirty="0" err="1"/>
              <a:t>Zh</a:t>
            </a:r>
            <a:r>
              <a:rPr lang="en-US" sz="1400" dirty="0"/>
              <a:t>. Tu Sa. @ 9:10 am </a:t>
            </a:r>
          </a:p>
        </p:txBody>
      </p:sp>
      <p:sp>
        <p:nvSpPr>
          <p:cNvPr id="20" name="Right Arrow 19">
            <a:extLst>
              <a:ext uri="{FF2B5EF4-FFF2-40B4-BE49-F238E27FC236}">
                <a16:creationId xmlns:a16="http://schemas.microsoft.com/office/drawing/2014/main" id="{EE51C88E-33DB-D048-B72F-2A1F93C60278}"/>
              </a:ext>
            </a:extLst>
          </p:cNvPr>
          <p:cNvSpPr/>
          <p:nvPr/>
        </p:nvSpPr>
        <p:spPr>
          <a:xfrm>
            <a:off x="5980131" y="6647552"/>
            <a:ext cx="326571" cy="121248"/>
          </a:xfrm>
          <a:prstGeom prst="rightArrow">
            <a:avLst/>
          </a:prstGeom>
          <a:solidFill>
            <a:srgbClr val="0432FF"/>
          </a:solidFill>
          <a:ln>
            <a:solidFill>
              <a:srgbClr val="0118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77753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barn(inVertical)">
                                      <p:cBhvr>
                                        <p:cTn id="10" dur="500"/>
                                        <p:tgtEl>
                                          <p:spTgt spid="2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par>
                                <p:cTn id="14" presetID="16" presetClass="entr" presetSubtype="21"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barn(inVertical)">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321CCEFF-945C-9F49-A695-82CB431D9D3F}"/>
              </a:ext>
            </a:extLst>
          </p:cNvPr>
          <p:cNvGrpSpPr/>
          <p:nvPr/>
        </p:nvGrpSpPr>
        <p:grpSpPr>
          <a:xfrm>
            <a:off x="238835" y="430470"/>
            <a:ext cx="3758669" cy="3132224"/>
            <a:chOff x="3774829" y="1475601"/>
            <a:chExt cx="2694832" cy="2214253"/>
          </a:xfrm>
        </p:grpSpPr>
        <p:pic>
          <p:nvPicPr>
            <p:cNvPr id="6" name="Picture 5">
              <a:extLst>
                <a:ext uri="{FF2B5EF4-FFF2-40B4-BE49-F238E27FC236}">
                  <a16:creationId xmlns:a16="http://schemas.microsoft.com/office/drawing/2014/main" id="{51A68490-5356-1346-8FEE-BF19CE3DCF4B}"/>
                </a:ext>
              </a:extLst>
            </p:cNvPr>
            <p:cNvPicPr>
              <a:picLocks noChangeAspect="1"/>
            </p:cNvPicPr>
            <p:nvPr/>
          </p:nvPicPr>
          <p:blipFill>
            <a:blip r:embed="rId2"/>
            <a:stretch>
              <a:fillRect/>
            </a:stretch>
          </p:blipFill>
          <p:spPr>
            <a:xfrm>
              <a:off x="3774829" y="1475601"/>
              <a:ext cx="2694832" cy="2214253"/>
            </a:xfrm>
            <a:prstGeom prst="rect">
              <a:avLst/>
            </a:prstGeom>
          </p:spPr>
        </p:pic>
        <p:sp>
          <p:nvSpPr>
            <p:cNvPr id="7" name="TextBox 6">
              <a:extLst>
                <a:ext uri="{FF2B5EF4-FFF2-40B4-BE49-F238E27FC236}">
                  <a16:creationId xmlns:a16="http://schemas.microsoft.com/office/drawing/2014/main" id="{12681059-28B4-4D40-840D-3E1E8D245376}"/>
                </a:ext>
              </a:extLst>
            </p:cNvPr>
            <p:cNvSpPr txBox="1"/>
            <p:nvPr/>
          </p:nvSpPr>
          <p:spPr>
            <a:xfrm>
              <a:off x="5537866" y="3284575"/>
              <a:ext cx="524503" cy="276999"/>
            </a:xfrm>
            <a:prstGeom prst="rect">
              <a:avLst/>
            </a:prstGeom>
            <a:noFill/>
          </p:spPr>
          <p:txBody>
            <a:bodyPr wrap="none" rtlCol="0">
              <a:spAutoFit/>
            </a:bodyPr>
            <a:lstStyle/>
            <a:p>
              <a:pPr algn="l"/>
              <a:r>
                <a:rPr lang="en-US" sz="1200" dirty="0" err="1">
                  <a:solidFill>
                    <a:schemeClr val="bg1"/>
                  </a:solidFill>
                  <a:latin typeface="+mj-lt"/>
                </a:rPr>
                <a:t>HCal</a:t>
              </a:r>
              <a:endParaRPr lang="en-US" sz="1200" dirty="0">
                <a:solidFill>
                  <a:schemeClr val="bg1"/>
                </a:solidFill>
                <a:latin typeface="+mj-lt"/>
              </a:endParaRPr>
            </a:p>
          </p:txBody>
        </p:sp>
        <p:sp>
          <p:nvSpPr>
            <p:cNvPr id="8" name="TextBox 7">
              <a:extLst>
                <a:ext uri="{FF2B5EF4-FFF2-40B4-BE49-F238E27FC236}">
                  <a16:creationId xmlns:a16="http://schemas.microsoft.com/office/drawing/2014/main" id="{9F7CEF88-4F31-3F4A-AB24-7E3B99112A39}"/>
                </a:ext>
              </a:extLst>
            </p:cNvPr>
            <p:cNvSpPr txBox="1"/>
            <p:nvPr/>
          </p:nvSpPr>
          <p:spPr>
            <a:xfrm>
              <a:off x="5240482" y="2940576"/>
              <a:ext cx="516488" cy="276999"/>
            </a:xfrm>
            <a:prstGeom prst="rect">
              <a:avLst/>
            </a:prstGeom>
            <a:noFill/>
          </p:spPr>
          <p:txBody>
            <a:bodyPr wrap="none" rtlCol="0">
              <a:spAutoFit/>
            </a:bodyPr>
            <a:lstStyle/>
            <a:p>
              <a:pPr algn="l"/>
              <a:r>
                <a:rPr lang="en-US" sz="1200" dirty="0" err="1">
                  <a:solidFill>
                    <a:schemeClr val="bg1"/>
                  </a:solidFill>
                  <a:latin typeface="+mj-lt"/>
                </a:rPr>
                <a:t>ECal</a:t>
              </a:r>
              <a:endParaRPr lang="en-US" sz="1200" dirty="0">
                <a:solidFill>
                  <a:schemeClr val="bg1"/>
                </a:solidFill>
                <a:latin typeface="+mj-lt"/>
              </a:endParaRPr>
            </a:p>
          </p:txBody>
        </p:sp>
        <p:sp>
          <p:nvSpPr>
            <p:cNvPr id="9" name="TextBox 8">
              <a:extLst>
                <a:ext uri="{FF2B5EF4-FFF2-40B4-BE49-F238E27FC236}">
                  <a16:creationId xmlns:a16="http://schemas.microsoft.com/office/drawing/2014/main" id="{3CB12535-BDA9-A44A-80B2-69BE3E30D515}"/>
                </a:ext>
              </a:extLst>
            </p:cNvPr>
            <p:cNvSpPr txBox="1"/>
            <p:nvPr/>
          </p:nvSpPr>
          <p:spPr>
            <a:xfrm>
              <a:off x="4766845" y="2224434"/>
              <a:ext cx="587020" cy="276999"/>
            </a:xfrm>
            <a:prstGeom prst="rect">
              <a:avLst/>
            </a:prstGeom>
            <a:noFill/>
          </p:spPr>
          <p:txBody>
            <a:bodyPr wrap="none" rtlCol="0">
              <a:spAutoFit/>
            </a:bodyPr>
            <a:lstStyle/>
            <a:p>
              <a:pPr algn="l"/>
              <a:r>
                <a:rPr lang="en-US" sz="1200" dirty="0" err="1">
                  <a:solidFill>
                    <a:schemeClr val="bg1"/>
                  </a:solidFill>
                  <a:latin typeface="+mj-lt"/>
                </a:rPr>
                <a:t>sTGC</a:t>
              </a:r>
              <a:endParaRPr lang="en-US" sz="1200" dirty="0">
                <a:solidFill>
                  <a:schemeClr val="bg1"/>
                </a:solidFill>
                <a:latin typeface="+mj-lt"/>
              </a:endParaRPr>
            </a:p>
          </p:txBody>
        </p:sp>
        <p:sp>
          <p:nvSpPr>
            <p:cNvPr id="10" name="TextBox 9">
              <a:extLst>
                <a:ext uri="{FF2B5EF4-FFF2-40B4-BE49-F238E27FC236}">
                  <a16:creationId xmlns:a16="http://schemas.microsoft.com/office/drawing/2014/main" id="{8074AB30-8F48-1647-B5E5-EE0173AF11BB}"/>
                </a:ext>
              </a:extLst>
            </p:cNvPr>
            <p:cNvSpPr txBox="1"/>
            <p:nvPr/>
          </p:nvSpPr>
          <p:spPr>
            <a:xfrm>
              <a:off x="4218211" y="1928089"/>
              <a:ext cx="455351" cy="195818"/>
            </a:xfrm>
            <a:prstGeom prst="rect">
              <a:avLst/>
            </a:prstGeom>
            <a:noFill/>
          </p:spPr>
          <p:txBody>
            <a:bodyPr wrap="none" rtlCol="0">
              <a:spAutoFit/>
            </a:bodyPr>
            <a:lstStyle/>
            <a:p>
              <a:pPr algn="l"/>
              <a:r>
                <a:rPr lang="en-US" sz="1200" dirty="0">
                  <a:solidFill>
                    <a:schemeClr val="bg1"/>
                  </a:solidFill>
                  <a:latin typeface="+mj-lt"/>
                </a:rPr>
                <a:t>Silicon</a:t>
              </a:r>
            </a:p>
          </p:txBody>
        </p:sp>
      </p:grpSp>
      <p:sp>
        <p:nvSpPr>
          <p:cNvPr id="11" name="Title 10">
            <a:extLst>
              <a:ext uri="{FF2B5EF4-FFF2-40B4-BE49-F238E27FC236}">
                <a16:creationId xmlns:a16="http://schemas.microsoft.com/office/drawing/2014/main" id="{BE92556E-13C4-524C-BC40-48FA5E52ECC3}"/>
              </a:ext>
            </a:extLst>
          </p:cNvPr>
          <p:cNvSpPr>
            <a:spLocks noGrp="1"/>
          </p:cNvSpPr>
          <p:nvPr>
            <p:ph type="title"/>
          </p:nvPr>
        </p:nvSpPr>
        <p:spPr/>
        <p:txBody>
          <a:bodyPr>
            <a:normAutofit/>
          </a:bodyPr>
          <a:lstStyle/>
          <a:p>
            <a:r>
              <a:rPr lang="en-US" dirty="0"/>
              <a:t>The STAR Forward Upgrade</a:t>
            </a:r>
          </a:p>
        </p:txBody>
      </p:sp>
      <p:sp>
        <p:nvSpPr>
          <p:cNvPr id="4" name="Slide Number Placeholder 3">
            <a:extLst>
              <a:ext uri="{FF2B5EF4-FFF2-40B4-BE49-F238E27FC236}">
                <a16:creationId xmlns:a16="http://schemas.microsoft.com/office/drawing/2014/main" id="{E35236F4-F903-8743-9942-B105B610A8D5}"/>
              </a:ext>
            </a:extLst>
          </p:cNvPr>
          <p:cNvSpPr>
            <a:spLocks noGrp="1"/>
          </p:cNvSpPr>
          <p:nvPr>
            <p:ph type="sldNum" sz="quarter" idx="4"/>
          </p:nvPr>
        </p:nvSpPr>
        <p:spPr/>
        <p:txBody>
          <a:bodyPr/>
          <a:lstStyle/>
          <a:p>
            <a:fld id="{DB01AD43-7665-4F46-BEFA-8DECD8160885}" type="slidenum">
              <a:rPr lang="en-US" smtClean="0"/>
              <a:pPr/>
              <a:t>18</a:t>
            </a:fld>
            <a:endParaRPr lang="en-US" dirty="0"/>
          </a:p>
        </p:txBody>
      </p:sp>
      <p:sp>
        <p:nvSpPr>
          <p:cNvPr id="12" name="TextBox 11">
            <a:extLst>
              <a:ext uri="{FF2B5EF4-FFF2-40B4-BE49-F238E27FC236}">
                <a16:creationId xmlns:a16="http://schemas.microsoft.com/office/drawing/2014/main" id="{D40195B0-3D9D-634C-A9D7-F6A7E98FD3B7}"/>
              </a:ext>
            </a:extLst>
          </p:cNvPr>
          <p:cNvSpPr txBox="1"/>
          <p:nvPr/>
        </p:nvSpPr>
        <p:spPr>
          <a:xfrm>
            <a:off x="238835" y="4964834"/>
            <a:ext cx="4495800" cy="769441"/>
          </a:xfrm>
          <a:prstGeom prst="rect">
            <a:avLst/>
          </a:prstGeom>
          <a:noFill/>
        </p:spPr>
        <p:txBody>
          <a:bodyPr wrap="square" rtlCol="0">
            <a:spAutoFit/>
          </a:bodyPr>
          <a:lstStyle/>
          <a:p>
            <a:pPr algn="l">
              <a:buClr>
                <a:srgbClr val="0432FF"/>
              </a:buClr>
            </a:pPr>
            <a:r>
              <a:rPr lang="en-US" sz="1600" b="1" u="sng" dirty="0">
                <a:solidFill>
                  <a:srgbClr val="0432FF"/>
                </a:solidFill>
                <a:cs typeface="Times New Roman" panose="02020603050405020304" pitchFamily="18" charset="0"/>
              </a:rPr>
              <a:t>Requirements from Physics:</a:t>
            </a:r>
          </a:p>
          <a:p>
            <a:pPr marL="285750" indent="-285750" algn="l">
              <a:buClr>
                <a:schemeClr val="accent3"/>
              </a:buClr>
              <a:buFont typeface="Wingdings" pitchFamily="2" charset="2"/>
              <a:buChar char="q"/>
            </a:pPr>
            <a:r>
              <a:rPr lang="en-US" sz="1400" dirty="0">
                <a:cs typeface="Times New Roman" panose="02020603050405020304" pitchFamily="18" charset="0"/>
              </a:rPr>
              <a:t>good e/h separation</a:t>
            </a:r>
          </a:p>
          <a:p>
            <a:pPr marL="285750" indent="-285750">
              <a:buClr>
                <a:schemeClr val="accent3"/>
              </a:buClr>
              <a:buFont typeface="Wingdings" pitchFamily="2" charset="2"/>
              <a:buChar char="q"/>
            </a:pPr>
            <a:r>
              <a:rPr lang="en-US" sz="1400" dirty="0">
                <a:cs typeface="Times New Roman" panose="02020603050405020304" pitchFamily="18" charset="0"/>
              </a:rPr>
              <a:t>hadrons, photon, </a:t>
            </a:r>
            <a:r>
              <a:rPr lang="en-US" sz="1400" dirty="0">
                <a:latin typeface="Symbol" pitchFamily="2" charset="2"/>
                <a:cs typeface="Times New Roman" panose="02020603050405020304" pitchFamily="18" charset="0"/>
              </a:rPr>
              <a:t>p</a:t>
            </a:r>
            <a:r>
              <a:rPr lang="en-US" sz="1400" baseline="30000" dirty="0">
                <a:cs typeface="Times New Roman" panose="02020603050405020304" pitchFamily="18" charset="0"/>
              </a:rPr>
              <a:t>0</a:t>
            </a:r>
            <a:r>
              <a:rPr lang="en-US" sz="1400" dirty="0">
                <a:cs typeface="Times New Roman" panose="02020603050405020304" pitchFamily="18" charset="0"/>
              </a:rPr>
              <a:t> identification</a:t>
            </a:r>
            <a:endParaRPr lang="en-US" sz="1400" baseline="30000" dirty="0">
              <a:cs typeface="Times New Roman" panose="02020603050405020304" pitchFamily="18" charset="0"/>
            </a:endParaRPr>
          </a:p>
        </p:txBody>
      </p:sp>
      <p:graphicFrame>
        <p:nvGraphicFramePr>
          <p:cNvPr id="13" name="Table 12">
            <a:extLst>
              <a:ext uri="{FF2B5EF4-FFF2-40B4-BE49-F238E27FC236}">
                <a16:creationId xmlns:a16="http://schemas.microsoft.com/office/drawing/2014/main" id="{45201BAD-B814-FC47-8E0C-C2B51835B7DE}"/>
              </a:ext>
            </a:extLst>
          </p:cNvPr>
          <p:cNvGraphicFramePr>
            <a:graphicFrameLocks noGrp="1"/>
          </p:cNvGraphicFramePr>
          <p:nvPr>
            <p:extLst>
              <p:ext uri="{D42A27DB-BD31-4B8C-83A1-F6EECF244321}">
                <p14:modId xmlns:p14="http://schemas.microsoft.com/office/powerpoint/2010/main" val="311136482"/>
              </p:ext>
            </p:extLst>
          </p:nvPr>
        </p:nvGraphicFramePr>
        <p:xfrm>
          <a:off x="276365" y="5759243"/>
          <a:ext cx="4258102" cy="920973"/>
        </p:xfrm>
        <a:graphic>
          <a:graphicData uri="http://schemas.openxmlformats.org/drawingml/2006/table">
            <a:tbl>
              <a:tblPr firstRow="1" firstCol="1" bandRow="1">
                <a:tableStyleId>{21E4AEA4-8DFA-4A89-87EB-49C32662AFE0}</a:tableStyleId>
              </a:tblPr>
              <a:tblGrid>
                <a:gridCol w="1214652">
                  <a:extLst>
                    <a:ext uri="{9D8B030D-6E8A-4147-A177-3AD203B41FA5}">
                      <a16:colId xmlns:a16="http://schemas.microsoft.com/office/drawing/2014/main" val="1033141286"/>
                    </a:ext>
                  </a:extLst>
                </a:gridCol>
                <a:gridCol w="1576316">
                  <a:extLst>
                    <a:ext uri="{9D8B030D-6E8A-4147-A177-3AD203B41FA5}">
                      <a16:colId xmlns:a16="http://schemas.microsoft.com/office/drawing/2014/main" val="345181017"/>
                    </a:ext>
                  </a:extLst>
                </a:gridCol>
                <a:gridCol w="1467134">
                  <a:extLst>
                    <a:ext uri="{9D8B030D-6E8A-4147-A177-3AD203B41FA5}">
                      <a16:colId xmlns:a16="http://schemas.microsoft.com/office/drawing/2014/main" val="1112615012"/>
                    </a:ext>
                  </a:extLst>
                </a:gridCol>
              </a:tblGrid>
              <a:tr h="202165">
                <a:tc>
                  <a:txBody>
                    <a:bodyPr/>
                    <a:lstStyle/>
                    <a:p>
                      <a:pPr marL="0" marR="0" indent="0" algn="ctr">
                        <a:spcBef>
                          <a:spcPts val="0"/>
                        </a:spcBef>
                        <a:spcAft>
                          <a:spcPts val="0"/>
                        </a:spcAft>
                      </a:pPr>
                      <a:r>
                        <a:rPr lang="en-US" sz="1200" kern="100" dirty="0">
                          <a:effectLst/>
                        </a:rPr>
                        <a:t>Detector</a:t>
                      </a:r>
                      <a:endParaRPr lang="en-US" sz="11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marL="0" marR="0" indent="0" algn="ctr">
                        <a:spcBef>
                          <a:spcPts val="0"/>
                        </a:spcBef>
                        <a:spcAft>
                          <a:spcPts val="0"/>
                        </a:spcAft>
                      </a:pPr>
                      <a:r>
                        <a:rPr lang="en-US" sz="1200" kern="100" dirty="0">
                          <a:effectLst/>
                        </a:rPr>
                        <a:t>pp and </a:t>
                      </a:r>
                      <a:r>
                        <a:rPr lang="en-US" sz="1200" kern="100" dirty="0" err="1">
                          <a:effectLst/>
                        </a:rPr>
                        <a:t>pA</a:t>
                      </a:r>
                      <a:endParaRPr lang="en-US" sz="11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marL="0" marR="0" indent="0" algn="ctr">
                        <a:spcBef>
                          <a:spcPts val="0"/>
                        </a:spcBef>
                        <a:spcAft>
                          <a:spcPts val="0"/>
                        </a:spcAft>
                      </a:pPr>
                      <a:r>
                        <a:rPr lang="en-US" sz="1200" kern="100">
                          <a:effectLst/>
                        </a:rPr>
                        <a:t>AA</a:t>
                      </a:r>
                      <a:endParaRPr lang="en-US" sz="11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3244952881"/>
                  </a:ext>
                </a:extLst>
              </a:tr>
              <a:tr h="179702">
                <a:tc>
                  <a:txBody>
                    <a:bodyPr/>
                    <a:lstStyle/>
                    <a:p>
                      <a:pPr marL="0" marR="0" indent="0" algn="ctr">
                        <a:spcBef>
                          <a:spcPts val="0"/>
                        </a:spcBef>
                        <a:spcAft>
                          <a:spcPts val="0"/>
                        </a:spcAft>
                      </a:pPr>
                      <a:r>
                        <a:rPr lang="en-US" sz="1100" kern="100">
                          <a:effectLst/>
                        </a:rPr>
                        <a:t>ECal</a:t>
                      </a:r>
                      <a:endParaRPr lang="en-US" sz="11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marL="0" marR="0" indent="0" algn="ctr">
                        <a:spcBef>
                          <a:spcPts val="0"/>
                        </a:spcBef>
                        <a:spcAft>
                          <a:spcPts val="0"/>
                        </a:spcAft>
                      </a:pPr>
                      <a:r>
                        <a:rPr lang="en-US" sz="1100" kern="100">
                          <a:effectLst/>
                        </a:rPr>
                        <a:t>~10%/√E</a:t>
                      </a:r>
                      <a:endParaRPr lang="en-US" sz="11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marL="0" marR="0" indent="0" algn="ctr">
                        <a:spcBef>
                          <a:spcPts val="0"/>
                        </a:spcBef>
                        <a:spcAft>
                          <a:spcPts val="0"/>
                        </a:spcAft>
                      </a:pPr>
                      <a:r>
                        <a:rPr lang="en-US" sz="1100" kern="100">
                          <a:effectLst/>
                        </a:rPr>
                        <a:t>~20%/√E</a:t>
                      </a:r>
                      <a:endParaRPr lang="en-US" sz="11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3656771842"/>
                  </a:ext>
                </a:extLst>
              </a:tr>
              <a:tr h="179702">
                <a:tc>
                  <a:txBody>
                    <a:bodyPr/>
                    <a:lstStyle/>
                    <a:p>
                      <a:pPr marL="0" marR="0" indent="0" algn="ctr">
                        <a:spcBef>
                          <a:spcPts val="0"/>
                        </a:spcBef>
                        <a:spcAft>
                          <a:spcPts val="0"/>
                        </a:spcAft>
                      </a:pPr>
                      <a:r>
                        <a:rPr lang="en-US" sz="1100" kern="100">
                          <a:effectLst/>
                        </a:rPr>
                        <a:t>HCal</a:t>
                      </a:r>
                      <a:endParaRPr lang="en-US" sz="11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marL="0" marR="0" indent="0" algn="ctr">
                        <a:spcBef>
                          <a:spcPts val="0"/>
                        </a:spcBef>
                        <a:spcAft>
                          <a:spcPts val="0"/>
                        </a:spcAft>
                      </a:pPr>
                      <a:r>
                        <a:rPr lang="en-US" sz="1100" kern="100">
                          <a:effectLst/>
                        </a:rPr>
                        <a:t>~50%/√E+10%</a:t>
                      </a:r>
                      <a:endParaRPr lang="en-US" sz="11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marL="0" marR="0" indent="0" algn="ctr">
                        <a:spcBef>
                          <a:spcPts val="0"/>
                        </a:spcBef>
                        <a:spcAft>
                          <a:spcPts val="0"/>
                        </a:spcAft>
                      </a:pPr>
                      <a:r>
                        <a:rPr lang="en-US" sz="1100" kern="100">
                          <a:effectLst/>
                        </a:rPr>
                        <a:t>---</a:t>
                      </a:r>
                      <a:endParaRPr lang="en-US" sz="11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2181069532"/>
                  </a:ext>
                </a:extLst>
              </a:tr>
              <a:tr h="359404">
                <a:tc>
                  <a:txBody>
                    <a:bodyPr/>
                    <a:lstStyle/>
                    <a:p>
                      <a:pPr marL="0" marR="0" indent="0" algn="ctr">
                        <a:spcBef>
                          <a:spcPts val="0"/>
                        </a:spcBef>
                        <a:spcAft>
                          <a:spcPts val="0"/>
                        </a:spcAft>
                      </a:pPr>
                      <a:r>
                        <a:rPr lang="en-US" sz="1100" kern="100" dirty="0">
                          <a:effectLst/>
                        </a:rPr>
                        <a:t>Tracking</a:t>
                      </a:r>
                      <a:endParaRPr lang="en-US" sz="11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marL="0" marR="0" indent="0" algn="ctr">
                        <a:spcBef>
                          <a:spcPts val="0"/>
                        </a:spcBef>
                        <a:spcAft>
                          <a:spcPts val="0"/>
                        </a:spcAft>
                      </a:pPr>
                      <a:r>
                        <a:rPr lang="en-US" sz="1100" kern="100">
                          <a:effectLst/>
                        </a:rPr>
                        <a:t>charge separation</a:t>
                      </a:r>
                    </a:p>
                    <a:p>
                      <a:pPr marL="0" marR="0" indent="0" algn="ctr">
                        <a:spcBef>
                          <a:spcPts val="0"/>
                        </a:spcBef>
                        <a:spcAft>
                          <a:spcPts val="0"/>
                        </a:spcAft>
                      </a:pPr>
                      <a:r>
                        <a:rPr lang="en-US" sz="1100" kern="100">
                          <a:effectLst/>
                        </a:rPr>
                        <a:t>photon suppression</a:t>
                      </a:r>
                      <a:endParaRPr lang="en-US" sz="11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marL="0" marR="0" indent="0" algn="ctr">
                        <a:spcBef>
                          <a:spcPts val="0"/>
                        </a:spcBef>
                        <a:spcAft>
                          <a:spcPts val="0"/>
                        </a:spcAft>
                      </a:pPr>
                      <a:r>
                        <a:rPr lang="en-US" sz="1100" kern="100" dirty="0">
                          <a:effectLst/>
                        </a:rPr>
                        <a:t>0.2&lt;</a:t>
                      </a:r>
                      <a:r>
                        <a:rPr lang="en-US" sz="1100" kern="100" dirty="0" err="1">
                          <a:effectLst/>
                        </a:rPr>
                        <a:t>p</a:t>
                      </a:r>
                      <a:r>
                        <a:rPr lang="en-US" sz="1100" kern="100" baseline="-25000" dirty="0" err="1">
                          <a:effectLst/>
                        </a:rPr>
                        <a:t>T</a:t>
                      </a:r>
                      <a:r>
                        <a:rPr lang="en-US" sz="1100" kern="100" dirty="0">
                          <a:effectLst/>
                        </a:rPr>
                        <a:t>&lt;2 GeV/c </a:t>
                      </a:r>
                    </a:p>
                    <a:p>
                      <a:pPr marL="0" marR="0" indent="0" algn="ctr">
                        <a:spcBef>
                          <a:spcPts val="0"/>
                        </a:spcBef>
                        <a:spcAft>
                          <a:spcPts val="0"/>
                        </a:spcAft>
                      </a:pPr>
                      <a:r>
                        <a:rPr lang="en-US" sz="1100" kern="100" dirty="0">
                          <a:effectLst/>
                        </a:rPr>
                        <a:t>with 20-30% 1/</a:t>
                      </a:r>
                      <a:r>
                        <a:rPr lang="en-US" sz="1100" kern="100" dirty="0" err="1">
                          <a:effectLst/>
                        </a:rPr>
                        <a:t>p</a:t>
                      </a:r>
                      <a:r>
                        <a:rPr lang="en-US" sz="1100" kern="100" baseline="-25000" dirty="0" err="1">
                          <a:effectLst/>
                        </a:rPr>
                        <a:t>T</a:t>
                      </a:r>
                      <a:endParaRPr lang="en-US" sz="11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444281924"/>
                  </a:ext>
                </a:extLst>
              </a:tr>
            </a:tbl>
          </a:graphicData>
        </a:graphic>
      </p:graphicFrame>
      <p:sp>
        <p:nvSpPr>
          <p:cNvPr id="14" name="TextBox 13">
            <a:extLst>
              <a:ext uri="{FF2B5EF4-FFF2-40B4-BE49-F238E27FC236}">
                <a16:creationId xmlns:a16="http://schemas.microsoft.com/office/drawing/2014/main" id="{6C7218AF-C19C-4E43-93E3-F2E3B528C8BB}"/>
              </a:ext>
            </a:extLst>
          </p:cNvPr>
          <p:cNvSpPr txBox="1"/>
          <p:nvPr/>
        </p:nvSpPr>
        <p:spPr>
          <a:xfrm>
            <a:off x="238835" y="3474877"/>
            <a:ext cx="4333163" cy="1523494"/>
          </a:xfrm>
          <a:prstGeom prst="rect">
            <a:avLst/>
          </a:prstGeom>
          <a:noFill/>
        </p:spPr>
        <p:txBody>
          <a:bodyPr wrap="square" rtlCol="0">
            <a:spAutoFit/>
          </a:bodyPr>
          <a:lstStyle/>
          <a:p>
            <a:r>
              <a:rPr lang="en-US" sz="1600" b="1" dirty="0">
                <a:solidFill>
                  <a:srgbClr val="0432FF"/>
                </a:solidFill>
                <a:cs typeface="Times New Roman" panose="02020603050405020304" pitchFamily="18" charset="0"/>
              </a:rPr>
              <a:t>Combines:</a:t>
            </a:r>
          </a:p>
          <a:p>
            <a:r>
              <a:rPr lang="en-US" sz="1400" dirty="0">
                <a:cs typeface="Times New Roman" panose="02020603050405020304" pitchFamily="18" charset="0"/>
              </a:rPr>
              <a:t>Electromagnetic and Hadronic Calorimetry</a:t>
            </a:r>
          </a:p>
          <a:p>
            <a:r>
              <a:rPr lang="en-US" sz="1400" dirty="0">
                <a:cs typeface="Times New Roman" panose="02020603050405020304" pitchFamily="18" charset="0"/>
              </a:rPr>
              <a:t>with </a:t>
            </a:r>
            <a:r>
              <a:rPr lang="en-US" sz="1400" dirty="0" err="1">
                <a:cs typeface="Times New Roman" panose="02020603050405020304" pitchFamily="18" charset="0"/>
              </a:rPr>
              <a:t>SiPM</a:t>
            </a:r>
            <a:r>
              <a:rPr lang="en-US" sz="1400" dirty="0">
                <a:cs typeface="Times New Roman" panose="02020603050405020304" pitchFamily="18" charset="0"/>
              </a:rPr>
              <a:t> readout &amp; new ADC + trigger modules</a:t>
            </a:r>
          </a:p>
          <a:p>
            <a:endParaRPr lang="en-US" sz="700" dirty="0">
              <a:cs typeface="Times New Roman" panose="02020603050405020304" pitchFamily="18" charset="0"/>
            </a:endParaRPr>
          </a:p>
          <a:p>
            <a:r>
              <a:rPr lang="en-US" sz="1400" dirty="0">
                <a:cs typeface="Times New Roman" panose="02020603050405020304" pitchFamily="18" charset="0"/>
              </a:rPr>
              <a:t>with Tracking</a:t>
            </a:r>
          </a:p>
          <a:p>
            <a:r>
              <a:rPr lang="en-US" sz="1400" dirty="0">
                <a:cs typeface="Times New Roman" panose="02020603050405020304" pitchFamily="18" charset="0"/>
              </a:rPr>
              <a:t>Silicon detectors and </a:t>
            </a:r>
          </a:p>
          <a:p>
            <a:r>
              <a:rPr lang="en-US" sz="1400" dirty="0">
                <a:cs typeface="Times New Roman" panose="02020603050405020304" pitchFamily="18" charset="0"/>
              </a:rPr>
              <a:t>small-strip Thin Gap Chambers (</a:t>
            </a:r>
            <a:r>
              <a:rPr lang="en-US" sz="1400" dirty="0" err="1">
                <a:cs typeface="Times New Roman" panose="02020603050405020304" pitchFamily="18" charset="0"/>
              </a:rPr>
              <a:t>sTGC</a:t>
            </a:r>
            <a:r>
              <a:rPr lang="en-US" sz="1400" dirty="0">
                <a:cs typeface="Times New Roman" panose="02020603050405020304" pitchFamily="18" charset="0"/>
              </a:rPr>
              <a:t>)</a:t>
            </a:r>
          </a:p>
        </p:txBody>
      </p:sp>
      <p:sp>
        <p:nvSpPr>
          <p:cNvPr id="2" name="TextBox 1">
            <a:extLst>
              <a:ext uri="{FF2B5EF4-FFF2-40B4-BE49-F238E27FC236}">
                <a16:creationId xmlns:a16="http://schemas.microsoft.com/office/drawing/2014/main" id="{F55E4A83-3FD8-384E-8472-B41C0EF6071F}"/>
              </a:ext>
            </a:extLst>
          </p:cNvPr>
          <p:cNvSpPr txBox="1"/>
          <p:nvPr/>
        </p:nvSpPr>
        <p:spPr>
          <a:xfrm>
            <a:off x="3027620" y="846546"/>
            <a:ext cx="1594475" cy="830997"/>
          </a:xfrm>
          <a:prstGeom prst="rect">
            <a:avLst/>
          </a:prstGeom>
          <a:noFill/>
        </p:spPr>
        <p:txBody>
          <a:bodyPr wrap="none" rtlCol="0">
            <a:spAutoFit/>
          </a:bodyPr>
          <a:lstStyle/>
          <a:p>
            <a:r>
              <a:rPr lang="en-US" sz="1600" b="1" dirty="0">
                <a:solidFill>
                  <a:srgbClr val="0432FF"/>
                </a:solidFill>
                <a:cs typeface="Times New Roman" panose="02020603050405020304" pitchFamily="18" charset="0"/>
              </a:rPr>
              <a:t>STAR forward </a:t>
            </a:r>
          </a:p>
          <a:p>
            <a:r>
              <a:rPr lang="en-US" sz="1600" b="1" dirty="0">
                <a:solidFill>
                  <a:srgbClr val="0432FF"/>
                </a:solidFill>
                <a:cs typeface="Times New Roman" panose="02020603050405020304" pitchFamily="18" charset="0"/>
              </a:rPr>
              <a:t>upgrade: </a:t>
            </a:r>
          </a:p>
          <a:p>
            <a:r>
              <a:rPr lang="en-US" sz="1600" dirty="0">
                <a:cs typeface="Times New Roman" panose="02020603050405020304" pitchFamily="18" charset="0"/>
              </a:rPr>
              <a:t>2.5 &lt; </a:t>
            </a:r>
            <a:r>
              <a:rPr lang="en-US" sz="1600" dirty="0">
                <a:latin typeface="Symbol" pitchFamily="2" charset="2"/>
                <a:cs typeface="Times New Roman" panose="02020603050405020304" pitchFamily="18" charset="0"/>
              </a:rPr>
              <a:t>h</a:t>
            </a:r>
            <a:r>
              <a:rPr lang="en-US" sz="1600" dirty="0">
                <a:cs typeface="Times New Roman" panose="02020603050405020304" pitchFamily="18" charset="0"/>
              </a:rPr>
              <a:t> &lt; 4</a:t>
            </a:r>
          </a:p>
        </p:txBody>
      </p:sp>
      <p:sp>
        <p:nvSpPr>
          <p:cNvPr id="16" name="TextBox 15">
            <a:extLst>
              <a:ext uri="{FF2B5EF4-FFF2-40B4-BE49-F238E27FC236}">
                <a16:creationId xmlns:a16="http://schemas.microsoft.com/office/drawing/2014/main" id="{755DB46E-56FC-5949-B10A-ECF56F7E7772}"/>
              </a:ext>
            </a:extLst>
          </p:cNvPr>
          <p:cNvSpPr txBox="1"/>
          <p:nvPr/>
        </p:nvSpPr>
        <p:spPr>
          <a:xfrm>
            <a:off x="4582235" y="498421"/>
            <a:ext cx="4604433" cy="3877985"/>
          </a:xfrm>
          <a:prstGeom prst="rect">
            <a:avLst/>
          </a:prstGeom>
          <a:noFill/>
        </p:spPr>
        <p:txBody>
          <a:bodyPr wrap="square" rtlCol="0">
            <a:spAutoFit/>
          </a:bodyPr>
          <a:lstStyle/>
          <a:p>
            <a:pPr>
              <a:buClr>
                <a:schemeClr val="accent3"/>
              </a:buClr>
            </a:pPr>
            <a:r>
              <a:rPr lang="en-US" dirty="0">
                <a:solidFill>
                  <a:srgbClr val="0000FF"/>
                </a:solidFill>
                <a:cs typeface="Comic Sans MS"/>
              </a:rPr>
              <a:t>STAR forward upgrade was fully operation for </a:t>
            </a:r>
            <a:r>
              <a:rPr lang="en-US" dirty="0">
                <a:solidFill>
                  <a:srgbClr val="0432FF"/>
                </a:solidFill>
                <a:cs typeface="Comic Sans MS"/>
              </a:rPr>
              <a:t>2022 </a:t>
            </a:r>
            <a:r>
              <a:rPr lang="en-US" dirty="0" err="1">
                <a:solidFill>
                  <a:srgbClr val="0432FF"/>
                </a:solidFill>
              </a:rPr>
              <a:t>p</a:t>
            </a:r>
            <a:r>
              <a:rPr lang="en-US" baseline="30000" dirty="0" err="1">
                <a:solidFill>
                  <a:srgbClr val="0432FF"/>
                </a:solidFill>
              </a:rPr>
              <a:t>↑</a:t>
            </a:r>
            <a:r>
              <a:rPr lang="en-US" dirty="0" err="1">
                <a:solidFill>
                  <a:srgbClr val="0432FF"/>
                </a:solidFill>
              </a:rPr>
              <a:t>p</a:t>
            </a:r>
            <a:r>
              <a:rPr lang="en-US" baseline="30000" dirty="0">
                <a:solidFill>
                  <a:srgbClr val="0432FF"/>
                </a:solidFill>
              </a:rPr>
              <a:t>↑</a:t>
            </a:r>
            <a:r>
              <a:rPr lang="en-US" dirty="0">
                <a:solidFill>
                  <a:srgbClr val="0432FF"/>
                </a:solidFill>
              </a:rPr>
              <a:t>@ 510 GeV</a:t>
            </a:r>
            <a:endParaRPr lang="en-US" dirty="0">
              <a:solidFill>
                <a:srgbClr val="0432FF"/>
              </a:solidFill>
              <a:cs typeface="Comic Sans MS"/>
            </a:endParaRPr>
          </a:p>
          <a:p>
            <a:pPr>
              <a:buClr>
                <a:schemeClr val="accent3"/>
              </a:buClr>
            </a:pPr>
            <a:r>
              <a:rPr lang="en-US" b="1" dirty="0">
                <a:solidFill>
                  <a:srgbClr val="0000FF"/>
                </a:solidFill>
                <a:cs typeface="Comic Sans MS"/>
              </a:rPr>
              <a:t>Goals for TMDs:</a:t>
            </a:r>
          </a:p>
          <a:p>
            <a:pPr marL="285750" indent="-285750">
              <a:buClr>
                <a:schemeClr val="accent3"/>
              </a:buClr>
              <a:buFont typeface="Wingdings" charset="2"/>
              <a:buChar char="q"/>
            </a:pPr>
            <a:r>
              <a:rPr lang="en-US" sz="1600" dirty="0">
                <a:cs typeface="Comic Sans MS"/>
                <a:sym typeface="Wingdings"/>
              </a:rPr>
              <a:t>Increase statistics for A</a:t>
            </a:r>
            <a:r>
              <a:rPr lang="en-US" sz="1600" baseline="-25000" dirty="0">
                <a:cs typeface="Comic Sans MS"/>
                <a:sym typeface="Wingdings"/>
              </a:rPr>
              <a:t>N</a:t>
            </a:r>
            <a:r>
              <a:rPr lang="en-US" sz="1600" dirty="0">
                <a:cs typeface="Comic Sans MS"/>
                <a:sym typeface="Wingdings"/>
              </a:rPr>
              <a:t> DY</a:t>
            </a:r>
          </a:p>
          <a:p>
            <a:pPr>
              <a:buClr>
                <a:schemeClr val="accent3"/>
              </a:buClr>
            </a:pPr>
            <a:r>
              <a:rPr lang="en-US" sz="1600" dirty="0">
                <a:cs typeface="Comic Sans MS"/>
                <a:sym typeface="Wingdings"/>
              </a:rPr>
              <a:t>   </a:t>
            </a:r>
            <a:r>
              <a:rPr lang="en-US" sz="1600" dirty="0">
                <a:solidFill>
                  <a:schemeClr val="accent3"/>
                </a:solidFill>
                <a:cs typeface="Comic Sans MS"/>
                <a:sym typeface="Wingdings"/>
              </a:rPr>
              <a:t></a:t>
            </a:r>
            <a:r>
              <a:rPr lang="en-US" sz="1600" dirty="0">
                <a:cs typeface="Comic Sans MS"/>
                <a:sym typeface="Wingdings"/>
              </a:rPr>
              <a:t> TMD evolution world best constraint  A</a:t>
            </a:r>
            <a:r>
              <a:rPr lang="en-US" sz="1600" baseline="-25000" dirty="0">
                <a:cs typeface="Comic Sans MS"/>
                <a:sym typeface="Wingdings"/>
              </a:rPr>
              <a:t>N</a:t>
            </a:r>
            <a:r>
              <a:rPr lang="en-US" sz="1600" dirty="0">
                <a:cs typeface="Comic Sans MS"/>
                <a:sym typeface="Wingdings"/>
              </a:rPr>
              <a:t>(W</a:t>
            </a:r>
            <a:r>
              <a:rPr lang="en-US" sz="1600" baseline="30000" dirty="0">
                <a:cs typeface="Comic Sans MS"/>
                <a:sym typeface="Wingdings"/>
              </a:rPr>
              <a:t>+/- </a:t>
            </a:r>
            <a:r>
              <a:rPr lang="en-US" sz="1600" dirty="0">
                <a:cs typeface="Comic Sans MS"/>
                <a:sym typeface="Wingdings"/>
              </a:rPr>
              <a:t>Z</a:t>
            </a:r>
            <a:r>
              <a:rPr lang="en-US" sz="1600" baseline="30000" dirty="0">
                <a:cs typeface="Comic Sans MS"/>
                <a:sym typeface="Wingdings"/>
              </a:rPr>
              <a:t>0</a:t>
            </a:r>
            <a:r>
              <a:rPr lang="en-US" sz="1600" dirty="0">
                <a:cs typeface="Comic Sans MS"/>
                <a:sym typeface="Wingdings"/>
              </a:rPr>
              <a:t>)</a:t>
            </a:r>
          </a:p>
          <a:p>
            <a:pPr>
              <a:buClr>
                <a:schemeClr val="accent3"/>
              </a:buClr>
            </a:pPr>
            <a:r>
              <a:rPr lang="en-US" sz="1600" dirty="0">
                <a:cs typeface="Comic Sans MS"/>
                <a:sym typeface="Wingdings"/>
              </a:rPr>
              <a:t>   </a:t>
            </a:r>
            <a:r>
              <a:rPr lang="en-US" sz="1600" dirty="0">
                <a:solidFill>
                  <a:schemeClr val="accent3"/>
                </a:solidFill>
                <a:cs typeface="Comic Sans MS"/>
                <a:sym typeface="Wingdings"/>
              </a:rPr>
              <a:t></a:t>
            </a:r>
            <a:r>
              <a:rPr lang="en-US" sz="1600" dirty="0">
                <a:cs typeface="Comic Sans MS"/>
                <a:sym typeface="Wingdings"/>
              </a:rPr>
              <a:t> </a:t>
            </a:r>
            <a:r>
              <a:rPr lang="en-US" sz="1600" dirty="0" err="1">
                <a:cs typeface="Comic Sans MS"/>
                <a:sym typeface="Wingdings"/>
              </a:rPr>
              <a:t>Sivers</a:t>
            </a:r>
            <a:r>
              <a:rPr lang="en-US" sz="1600" dirty="0">
                <a:cs typeface="Comic Sans MS"/>
                <a:sym typeface="Wingdings"/>
              </a:rPr>
              <a:t> sign change</a:t>
            </a:r>
            <a:endParaRPr lang="en-US" sz="1600" baseline="30000" dirty="0">
              <a:cs typeface="Comic Sans MS"/>
              <a:sym typeface="Wingdings"/>
            </a:endParaRPr>
          </a:p>
          <a:p>
            <a:pPr marL="285750" indent="-285750">
              <a:buClr>
                <a:schemeClr val="accent3"/>
              </a:buClr>
              <a:buFont typeface="Wingdings" charset="2"/>
              <a:buChar char="q"/>
            </a:pPr>
            <a:r>
              <a:rPr lang="en-US" sz="1600" dirty="0">
                <a:cs typeface="Comic Sans MS"/>
              </a:rPr>
              <a:t>Unravel the mystery what is the underlying process of A</a:t>
            </a:r>
            <a:r>
              <a:rPr lang="en-US" sz="1600" baseline="-25000" dirty="0">
                <a:cs typeface="Comic Sans MS"/>
              </a:rPr>
              <a:t>N</a:t>
            </a:r>
          </a:p>
          <a:p>
            <a:pPr>
              <a:buClr>
                <a:schemeClr val="accent3"/>
              </a:buClr>
            </a:pPr>
            <a:r>
              <a:rPr lang="en-US" sz="1600" baseline="-25000" dirty="0">
                <a:cs typeface="Comic Sans MS"/>
              </a:rPr>
              <a:t>    </a:t>
            </a:r>
            <a:r>
              <a:rPr lang="en-US" sz="1600" dirty="0">
                <a:solidFill>
                  <a:schemeClr val="accent3"/>
                </a:solidFill>
                <a:cs typeface="Comic Sans MS"/>
                <a:sym typeface="Wingdings"/>
              </a:rPr>
              <a:t></a:t>
            </a:r>
            <a:r>
              <a:rPr lang="en-US" sz="1600" dirty="0">
                <a:cs typeface="Comic Sans MS"/>
                <a:sym typeface="Wingdings"/>
              </a:rPr>
              <a:t> measure </a:t>
            </a:r>
            <a:r>
              <a:rPr lang="en-US" sz="1600" dirty="0">
                <a:cs typeface="Comic Sans MS"/>
              </a:rPr>
              <a:t>A</a:t>
            </a:r>
            <a:r>
              <a:rPr lang="en-US" sz="1600" baseline="-25000" dirty="0">
                <a:cs typeface="Comic Sans MS"/>
              </a:rPr>
              <a:t>N</a:t>
            </a:r>
            <a:r>
              <a:rPr lang="en-US" sz="1600" dirty="0">
                <a:cs typeface="Comic Sans MS"/>
              </a:rPr>
              <a:t> for h</a:t>
            </a:r>
            <a:r>
              <a:rPr lang="en-US" sz="1600" baseline="30000" dirty="0">
                <a:cs typeface="Comic Sans MS"/>
              </a:rPr>
              <a:t>+/-</a:t>
            </a:r>
            <a:r>
              <a:rPr lang="en-US" sz="1600" dirty="0">
                <a:cs typeface="Comic Sans MS"/>
              </a:rPr>
              <a:t> and </a:t>
            </a:r>
            <a:r>
              <a:rPr lang="en-US" sz="1600" dirty="0">
                <a:latin typeface="Symbol" pitchFamily="2" charset="2"/>
                <a:cs typeface="Comic Sans MS"/>
              </a:rPr>
              <a:t>p</a:t>
            </a:r>
            <a:r>
              <a:rPr lang="en-US" sz="1600" baseline="30000" dirty="0">
                <a:cs typeface="Comic Sans MS"/>
              </a:rPr>
              <a:t>0</a:t>
            </a:r>
          </a:p>
          <a:p>
            <a:pPr>
              <a:buClr>
                <a:schemeClr val="accent3"/>
              </a:buClr>
            </a:pPr>
            <a:r>
              <a:rPr lang="en-US" sz="1600" dirty="0">
                <a:cs typeface="Comic Sans MS"/>
              </a:rPr>
              <a:t>   </a:t>
            </a:r>
            <a:r>
              <a:rPr lang="en-US" sz="1600" dirty="0">
                <a:solidFill>
                  <a:schemeClr val="accent3"/>
                </a:solidFill>
                <a:cs typeface="Comic Sans MS"/>
                <a:sym typeface="Wingdings"/>
              </a:rPr>
              <a:t></a:t>
            </a:r>
            <a:r>
              <a:rPr lang="en-US" sz="1600" dirty="0">
                <a:cs typeface="Comic Sans MS"/>
                <a:sym typeface="Wingdings"/>
              </a:rPr>
              <a:t> clear prediction of importance of special Collins like FF</a:t>
            </a:r>
            <a:endParaRPr lang="en-US" sz="1600" dirty="0">
              <a:cs typeface="Comic Sans MS"/>
            </a:endParaRPr>
          </a:p>
          <a:p>
            <a:pPr marL="285750" indent="-285750">
              <a:buClr>
                <a:schemeClr val="accent3"/>
              </a:buClr>
              <a:buFont typeface="Wingdings" charset="2"/>
              <a:buChar char="q"/>
            </a:pPr>
            <a:r>
              <a:rPr lang="en-US" sz="1600" dirty="0">
                <a:cs typeface="Comic Sans MS"/>
              </a:rPr>
              <a:t>flavor tagging of the Twist-3 equivalent of the </a:t>
            </a:r>
            <a:r>
              <a:rPr lang="en-US" sz="1600" dirty="0" err="1">
                <a:cs typeface="Comic Sans MS"/>
              </a:rPr>
              <a:t>Sivers</a:t>
            </a:r>
            <a:r>
              <a:rPr lang="en-US" sz="1600" dirty="0">
                <a:cs typeface="Comic Sans MS"/>
              </a:rPr>
              <a:t> </a:t>
            </a:r>
            <a:r>
              <a:rPr lang="en-US" sz="1600" dirty="0" err="1">
                <a:cs typeface="Comic Sans MS"/>
              </a:rPr>
              <a:t>fct</a:t>
            </a:r>
            <a:r>
              <a:rPr lang="en-US" sz="1600" dirty="0">
                <a:cs typeface="Comic Sans MS"/>
              </a:rPr>
              <a:t>.</a:t>
            </a:r>
          </a:p>
          <a:p>
            <a:pPr>
              <a:buClr>
                <a:schemeClr val="accent3"/>
              </a:buClr>
            </a:pPr>
            <a:r>
              <a:rPr lang="en-US" sz="1600" dirty="0">
                <a:cs typeface="Comic Sans MS"/>
              </a:rPr>
              <a:t>   </a:t>
            </a:r>
            <a:r>
              <a:rPr lang="en-US" sz="1600" dirty="0">
                <a:solidFill>
                  <a:schemeClr val="accent3"/>
                </a:solidFill>
                <a:cs typeface="Comic Sans MS"/>
                <a:sym typeface="Wingdings"/>
              </a:rPr>
              <a:t></a:t>
            </a:r>
            <a:r>
              <a:rPr lang="en-US" sz="1600" dirty="0">
                <a:cs typeface="Comic Sans MS"/>
                <a:sym typeface="Wingdings"/>
              </a:rPr>
              <a:t> Observable h</a:t>
            </a:r>
            <a:r>
              <a:rPr lang="en-US" sz="1600" baseline="30000" dirty="0">
                <a:cs typeface="Comic Sans MS"/>
                <a:sym typeface="Wingdings"/>
              </a:rPr>
              <a:t>+/-</a:t>
            </a:r>
            <a:r>
              <a:rPr lang="en-US" sz="1600" dirty="0">
                <a:cs typeface="Comic Sans MS"/>
                <a:sym typeface="Wingdings"/>
              </a:rPr>
              <a:t> with z &gt; 0.5 in jet</a:t>
            </a:r>
            <a:endParaRPr lang="en-US" sz="1600" dirty="0">
              <a:cs typeface="Comic Sans MS"/>
            </a:endParaRPr>
          </a:p>
        </p:txBody>
      </p:sp>
      <p:sp>
        <p:nvSpPr>
          <p:cNvPr id="17" name="TextBox 16">
            <a:extLst>
              <a:ext uri="{FF2B5EF4-FFF2-40B4-BE49-F238E27FC236}">
                <a16:creationId xmlns:a16="http://schemas.microsoft.com/office/drawing/2014/main" id="{5E8A14DC-5776-0B4F-B273-F063A0F2548F}"/>
              </a:ext>
            </a:extLst>
          </p:cNvPr>
          <p:cNvSpPr txBox="1"/>
          <p:nvPr/>
        </p:nvSpPr>
        <p:spPr>
          <a:xfrm>
            <a:off x="4585832" y="4354781"/>
            <a:ext cx="4558168" cy="2369880"/>
          </a:xfrm>
          <a:prstGeom prst="rect">
            <a:avLst/>
          </a:prstGeom>
          <a:noFill/>
        </p:spPr>
        <p:txBody>
          <a:bodyPr wrap="square" rtlCol="0">
            <a:spAutoFit/>
          </a:bodyPr>
          <a:lstStyle/>
          <a:p>
            <a:pPr>
              <a:buClr>
                <a:schemeClr val="accent3"/>
              </a:buClr>
            </a:pPr>
            <a:r>
              <a:rPr lang="en-US" b="1" dirty="0">
                <a:solidFill>
                  <a:srgbClr val="0000FF"/>
                </a:solidFill>
                <a:cs typeface="Comic Sans MS"/>
              </a:rPr>
              <a:t>Goals for Saturation:</a:t>
            </a:r>
          </a:p>
          <a:p>
            <a:pPr>
              <a:buClr>
                <a:schemeClr val="accent3"/>
              </a:buClr>
            </a:pPr>
            <a:r>
              <a:rPr lang="en-US" b="1" dirty="0">
                <a:solidFill>
                  <a:srgbClr val="0000FF"/>
                </a:solidFill>
                <a:cs typeface="Comic Sans MS"/>
              </a:rPr>
              <a:t>Expand the number of observables: </a:t>
            </a:r>
          </a:p>
          <a:p>
            <a:pPr marL="285750" indent="-285750">
              <a:buClr>
                <a:schemeClr val="accent3"/>
              </a:buClr>
              <a:buFont typeface="Wingdings" charset="0"/>
              <a:buChar char="à"/>
            </a:pPr>
            <a:r>
              <a:rPr lang="en-US" sz="1600" dirty="0">
                <a:cs typeface="Comic Sans MS"/>
                <a:sym typeface="Wingdings"/>
              </a:rPr>
              <a:t>rigorous test of theory predictions</a:t>
            </a:r>
          </a:p>
          <a:p>
            <a:pPr marL="285750" indent="-285750">
              <a:buClr>
                <a:schemeClr val="accent3"/>
              </a:buClr>
              <a:buFont typeface="Wingdings" charset="0"/>
              <a:buChar char="à"/>
            </a:pPr>
            <a:r>
              <a:rPr lang="en-US" sz="1600" dirty="0">
                <a:cs typeface="Comic Sans MS"/>
                <a:sym typeface="Wingdings"/>
              </a:rPr>
              <a:t>get a handle on the different gluon distributions</a:t>
            </a:r>
          </a:p>
          <a:p>
            <a:pPr marL="285750" indent="-285750">
              <a:buClr>
                <a:schemeClr val="accent3"/>
              </a:buClr>
              <a:buFont typeface="Wingdings" charset="0"/>
              <a:buChar char="à"/>
            </a:pPr>
            <a:r>
              <a:rPr lang="en-US" sz="1600" dirty="0">
                <a:cs typeface="Comic Sans MS"/>
                <a:sym typeface="Wingdings"/>
              </a:rPr>
              <a:t>provide variety of high precision data to test universality of CGC  RHIC </a:t>
            </a:r>
            <a:r>
              <a:rPr lang="en-US" sz="1600" dirty="0">
                <a:cs typeface="Comic Sans MS"/>
                <a:sym typeface="Wingdings" pitchFamily="2" charset="2"/>
              </a:rPr>
              <a:t></a:t>
            </a:r>
            <a:r>
              <a:rPr lang="en-US" sz="1600" dirty="0">
                <a:cs typeface="Comic Sans MS"/>
                <a:sym typeface="Wingdings"/>
              </a:rPr>
              <a:t>EIC</a:t>
            </a:r>
          </a:p>
          <a:p>
            <a:pPr marL="285750" indent="-285750">
              <a:buClr>
                <a:schemeClr val="accent3"/>
              </a:buClr>
              <a:buFont typeface="Wingdings" charset="0"/>
              <a:buChar char="à"/>
            </a:pPr>
            <a:r>
              <a:rPr lang="en-US" sz="1600" dirty="0">
                <a:cs typeface="Comic Sans MS"/>
                <a:sym typeface="Wingdings"/>
              </a:rPr>
              <a:t>study of evolution/universality of Q</a:t>
            </a:r>
            <a:r>
              <a:rPr lang="en-US" sz="1600" baseline="-25000" dirty="0">
                <a:cs typeface="Comic Sans MS"/>
                <a:sym typeface="Wingdings"/>
              </a:rPr>
              <a:t>s</a:t>
            </a:r>
            <a:r>
              <a:rPr lang="en-US" sz="1600" baseline="30000" dirty="0">
                <a:cs typeface="Comic Sans MS"/>
                <a:sym typeface="Wingdings"/>
              </a:rPr>
              <a:t>2 </a:t>
            </a:r>
            <a:r>
              <a:rPr lang="en-US" sz="1600" dirty="0">
                <a:cs typeface="Comic Sans MS"/>
                <a:sym typeface="Wingdings"/>
              </a:rPr>
              <a:t>with A and x for different probes</a:t>
            </a:r>
            <a:endParaRPr lang="en-US" sz="1600" dirty="0">
              <a:cs typeface="Comic Sans MS"/>
            </a:endParaRPr>
          </a:p>
        </p:txBody>
      </p:sp>
    </p:spTree>
    <p:extLst>
      <p:ext uri="{BB962C8B-B14F-4D97-AF65-F5344CB8AC3E}">
        <p14:creationId xmlns:p14="http://schemas.microsoft.com/office/powerpoint/2010/main" val="896103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xEl>
                                              <p:pRg st="1" end="1"/>
                                            </p:txEl>
                                          </p:spTgt>
                                        </p:tgtEl>
                                        <p:attrNameLst>
                                          <p:attrName>style.visibility</p:attrName>
                                        </p:attrNameLst>
                                      </p:cBhvr>
                                      <p:to>
                                        <p:strVal val="visible"/>
                                      </p:to>
                                    </p:set>
                                    <p:animEffect transition="in" filter="barn(inVertical)">
                                      <p:cBhvr>
                                        <p:cTn id="7" dur="500"/>
                                        <p:tgtEl>
                                          <p:spTgt spid="16">
                                            <p:txEl>
                                              <p:pRg st="1" end="1"/>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16">
                                            <p:txEl>
                                              <p:pRg st="2" end="2"/>
                                            </p:txEl>
                                          </p:spTgt>
                                        </p:tgtEl>
                                        <p:attrNameLst>
                                          <p:attrName>style.visibility</p:attrName>
                                        </p:attrNameLst>
                                      </p:cBhvr>
                                      <p:to>
                                        <p:strVal val="visible"/>
                                      </p:to>
                                    </p:set>
                                    <p:animEffect transition="in" filter="barn(inVertical)">
                                      <p:cBhvr>
                                        <p:cTn id="10" dur="500"/>
                                        <p:tgtEl>
                                          <p:spTgt spid="16">
                                            <p:txEl>
                                              <p:pRg st="2" end="2"/>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16">
                                            <p:txEl>
                                              <p:pRg st="3" end="3"/>
                                            </p:txEl>
                                          </p:spTgt>
                                        </p:tgtEl>
                                        <p:attrNameLst>
                                          <p:attrName>style.visibility</p:attrName>
                                        </p:attrNameLst>
                                      </p:cBhvr>
                                      <p:to>
                                        <p:strVal val="visible"/>
                                      </p:to>
                                    </p:set>
                                    <p:animEffect transition="in" filter="barn(inVertical)">
                                      <p:cBhvr>
                                        <p:cTn id="13" dur="500"/>
                                        <p:tgtEl>
                                          <p:spTgt spid="16">
                                            <p:txEl>
                                              <p:pRg st="3" end="3"/>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16">
                                            <p:txEl>
                                              <p:pRg st="4" end="4"/>
                                            </p:txEl>
                                          </p:spTgt>
                                        </p:tgtEl>
                                        <p:attrNameLst>
                                          <p:attrName>style.visibility</p:attrName>
                                        </p:attrNameLst>
                                      </p:cBhvr>
                                      <p:to>
                                        <p:strVal val="visible"/>
                                      </p:to>
                                    </p:set>
                                    <p:animEffect transition="in" filter="barn(inVertical)">
                                      <p:cBhvr>
                                        <p:cTn id="16" dur="500"/>
                                        <p:tgtEl>
                                          <p:spTgt spid="16">
                                            <p:txEl>
                                              <p:pRg st="4" end="4"/>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16">
                                            <p:txEl>
                                              <p:pRg st="5" end="5"/>
                                            </p:txEl>
                                          </p:spTgt>
                                        </p:tgtEl>
                                        <p:attrNameLst>
                                          <p:attrName>style.visibility</p:attrName>
                                        </p:attrNameLst>
                                      </p:cBhvr>
                                      <p:to>
                                        <p:strVal val="visible"/>
                                      </p:to>
                                    </p:set>
                                    <p:animEffect transition="in" filter="barn(inVertical)">
                                      <p:cBhvr>
                                        <p:cTn id="19" dur="500"/>
                                        <p:tgtEl>
                                          <p:spTgt spid="16">
                                            <p:txEl>
                                              <p:pRg st="5" end="5"/>
                                            </p:txEl>
                                          </p:spTgt>
                                        </p:tgtEl>
                                      </p:cBhvr>
                                    </p:animEffect>
                                  </p:childTnLst>
                                </p:cTn>
                              </p:par>
                              <p:par>
                                <p:cTn id="20" presetID="16" presetClass="entr" presetSubtype="21" fill="hold" nodeType="withEffect">
                                  <p:stCondLst>
                                    <p:cond delay="0"/>
                                  </p:stCondLst>
                                  <p:childTnLst>
                                    <p:set>
                                      <p:cBhvr>
                                        <p:cTn id="21" dur="1" fill="hold">
                                          <p:stCondLst>
                                            <p:cond delay="0"/>
                                          </p:stCondLst>
                                        </p:cTn>
                                        <p:tgtEl>
                                          <p:spTgt spid="16">
                                            <p:txEl>
                                              <p:pRg st="6" end="6"/>
                                            </p:txEl>
                                          </p:spTgt>
                                        </p:tgtEl>
                                        <p:attrNameLst>
                                          <p:attrName>style.visibility</p:attrName>
                                        </p:attrNameLst>
                                      </p:cBhvr>
                                      <p:to>
                                        <p:strVal val="visible"/>
                                      </p:to>
                                    </p:set>
                                    <p:animEffect transition="in" filter="barn(inVertical)">
                                      <p:cBhvr>
                                        <p:cTn id="22" dur="500"/>
                                        <p:tgtEl>
                                          <p:spTgt spid="16">
                                            <p:txEl>
                                              <p:pRg st="6" end="6"/>
                                            </p:txEl>
                                          </p:spTgt>
                                        </p:tgtEl>
                                      </p:cBhvr>
                                    </p:animEffect>
                                  </p:childTnLst>
                                </p:cTn>
                              </p:par>
                              <p:par>
                                <p:cTn id="23" presetID="16" presetClass="entr" presetSubtype="21" fill="hold" nodeType="withEffect">
                                  <p:stCondLst>
                                    <p:cond delay="0"/>
                                  </p:stCondLst>
                                  <p:childTnLst>
                                    <p:set>
                                      <p:cBhvr>
                                        <p:cTn id="24" dur="1" fill="hold">
                                          <p:stCondLst>
                                            <p:cond delay="0"/>
                                          </p:stCondLst>
                                        </p:cTn>
                                        <p:tgtEl>
                                          <p:spTgt spid="16">
                                            <p:txEl>
                                              <p:pRg st="7" end="7"/>
                                            </p:txEl>
                                          </p:spTgt>
                                        </p:tgtEl>
                                        <p:attrNameLst>
                                          <p:attrName>style.visibility</p:attrName>
                                        </p:attrNameLst>
                                      </p:cBhvr>
                                      <p:to>
                                        <p:strVal val="visible"/>
                                      </p:to>
                                    </p:set>
                                    <p:animEffect transition="in" filter="barn(inVertical)">
                                      <p:cBhvr>
                                        <p:cTn id="25" dur="500"/>
                                        <p:tgtEl>
                                          <p:spTgt spid="16">
                                            <p:txEl>
                                              <p:pRg st="7" end="7"/>
                                            </p:txEl>
                                          </p:spTgt>
                                        </p:tgtEl>
                                      </p:cBhvr>
                                    </p:animEffect>
                                  </p:childTnLst>
                                </p:cTn>
                              </p:par>
                              <p:par>
                                <p:cTn id="26" presetID="16" presetClass="entr" presetSubtype="21" fill="hold" nodeType="withEffect">
                                  <p:stCondLst>
                                    <p:cond delay="0"/>
                                  </p:stCondLst>
                                  <p:childTnLst>
                                    <p:set>
                                      <p:cBhvr>
                                        <p:cTn id="27" dur="1" fill="hold">
                                          <p:stCondLst>
                                            <p:cond delay="0"/>
                                          </p:stCondLst>
                                        </p:cTn>
                                        <p:tgtEl>
                                          <p:spTgt spid="16">
                                            <p:txEl>
                                              <p:pRg st="8" end="8"/>
                                            </p:txEl>
                                          </p:spTgt>
                                        </p:tgtEl>
                                        <p:attrNameLst>
                                          <p:attrName>style.visibility</p:attrName>
                                        </p:attrNameLst>
                                      </p:cBhvr>
                                      <p:to>
                                        <p:strVal val="visible"/>
                                      </p:to>
                                    </p:set>
                                    <p:animEffect transition="in" filter="barn(inVertical)">
                                      <p:cBhvr>
                                        <p:cTn id="28" dur="500"/>
                                        <p:tgtEl>
                                          <p:spTgt spid="16">
                                            <p:txEl>
                                              <p:pRg st="8" end="8"/>
                                            </p:txEl>
                                          </p:spTgt>
                                        </p:tgtEl>
                                      </p:cBhvr>
                                    </p:animEffect>
                                  </p:childTnLst>
                                </p:cTn>
                              </p:par>
                              <p:par>
                                <p:cTn id="29" presetID="16" presetClass="entr" presetSubtype="21" fill="hold" nodeType="withEffect">
                                  <p:stCondLst>
                                    <p:cond delay="0"/>
                                  </p:stCondLst>
                                  <p:childTnLst>
                                    <p:set>
                                      <p:cBhvr>
                                        <p:cTn id="30" dur="1" fill="hold">
                                          <p:stCondLst>
                                            <p:cond delay="0"/>
                                          </p:stCondLst>
                                        </p:cTn>
                                        <p:tgtEl>
                                          <p:spTgt spid="16">
                                            <p:txEl>
                                              <p:pRg st="9" end="9"/>
                                            </p:txEl>
                                          </p:spTgt>
                                        </p:tgtEl>
                                        <p:attrNameLst>
                                          <p:attrName>style.visibility</p:attrName>
                                        </p:attrNameLst>
                                      </p:cBhvr>
                                      <p:to>
                                        <p:strVal val="visible"/>
                                      </p:to>
                                    </p:set>
                                    <p:animEffect transition="in" filter="barn(inVertical)">
                                      <p:cBhvr>
                                        <p:cTn id="31" dur="500"/>
                                        <p:tgtEl>
                                          <p:spTgt spid="16">
                                            <p:txEl>
                                              <p:pRg st="9" end="9"/>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barn(inVertical)">
                                      <p:cBhvr>
                                        <p:cTn id="3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07BC346-8EE5-4168-93F9-B7DCDA3D3E09}"/>
              </a:ext>
            </a:extLst>
          </p:cNvPr>
          <p:cNvPicPr>
            <a:picLocks noChangeAspect="1"/>
          </p:cNvPicPr>
          <p:nvPr/>
        </p:nvPicPr>
        <p:blipFill rotWithShape="1">
          <a:blip r:embed="rId2">
            <a:extLst>
              <a:ext uri="{28A0092B-C50C-407E-A947-70E740481C1C}">
                <a14:useLocalDpi xmlns:a14="http://schemas.microsoft.com/office/drawing/2010/main" val="0"/>
              </a:ext>
            </a:extLst>
          </a:blip>
          <a:srcRect l="19006"/>
          <a:stretch/>
        </p:blipFill>
        <p:spPr>
          <a:xfrm>
            <a:off x="256706" y="332296"/>
            <a:ext cx="3039129" cy="2110658"/>
          </a:xfrm>
          <a:prstGeom prst="rect">
            <a:avLst/>
          </a:prstGeom>
        </p:spPr>
      </p:pic>
      <p:sp>
        <p:nvSpPr>
          <p:cNvPr id="2" name="Title 1">
            <a:extLst>
              <a:ext uri="{FF2B5EF4-FFF2-40B4-BE49-F238E27FC236}">
                <a16:creationId xmlns:a16="http://schemas.microsoft.com/office/drawing/2014/main" id="{949B75CE-7FD1-4E07-9589-D5EA12E2252F}"/>
              </a:ext>
            </a:extLst>
          </p:cNvPr>
          <p:cNvSpPr>
            <a:spLocks noGrp="1"/>
          </p:cNvSpPr>
          <p:nvPr>
            <p:ph type="title"/>
          </p:nvPr>
        </p:nvSpPr>
        <p:spPr/>
        <p:txBody>
          <a:bodyPr/>
          <a:lstStyle/>
          <a:p>
            <a:r>
              <a:rPr lang="en-US" dirty="0" err="1"/>
              <a:t>sPHENIX</a:t>
            </a:r>
            <a:r>
              <a:rPr lang="en-US" dirty="0"/>
              <a:t> – Cold QCD Program</a:t>
            </a:r>
          </a:p>
        </p:txBody>
      </p:sp>
      <mc:AlternateContent xmlns:mc="http://schemas.openxmlformats.org/markup-compatibility/2006" xmlns:a14="http://schemas.microsoft.com/office/drawing/2010/main">
        <mc:Choice Requires="a14">
          <p:sp>
            <p:nvSpPr>
              <p:cNvPr id="9" name="Content Placeholder 8">
                <a:extLst>
                  <a:ext uri="{FF2B5EF4-FFF2-40B4-BE49-F238E27FC236}">
                    <a16:creationId xmlns:a16="http://schemas.microsoft.com/office/drawing/2014/main" id="{C8D7E8CD-1347-4642-9EB5-CF58589C956A}"/>
                  </a:ext>
                </a:extLst>
              </p:cNvPr>
              <p:cNvSpPr>
                <a:spLocks noGrp="1"/>
              </p:cNvSpPr>
              <p:nvPr>
                <p:ph idx="4294967295"/>
              </p:nvPr>
            </p:nvSpPr>
            <p:spPr>
              <a:xfrm>
                <a:off x="428625" y="2499563"/>
                <a:ext cx="7152706" cy="1246751"/>
              </a:xfrm>
            </p:spPr>
            <p:txBody>
              <a:bodyPr>
                <a:noAutofit/>
              </a:bodyPr>
              <a:lstStyle/>
              <a:p>
                <a:pPr>
                  <a:lnSpc>
                    <a:spcPct val="100000"/>
                  </a:lnSpc>
                  <a:spcBef>
                    <a:spcPts val="0"/>
                  </a:spcBef>
                </a:pPr>
                <a:r>
                  <a:rPr lang="en-US" sz="1800" dirty="0"/>
                  <a:t> </a:t>
                </a:r>
                <a:r>
                  <a:rPr lang="en-US" sz="1800" dirty="0" err="1"/>
                  <a:t>Sivers</a:t>
                </a:r>
                <a:r>
                  <a:rPr lang="en-US" sz="1800" dirty="0"/>
                  <a:t> effect with </a:t>
                </a:r>
                <a14:m>
                  <m:oMath xmlns:m="http://schemas.openxmlformats.org/officeDocument/2006/math">
                    <m:r>
                      <a:rPr lang="en-US" sz="1800" b="0" i="1" smtClean="0">
                        <a:latin typeface="Cambria Math" panose="02040503050406030204" pitchFamily="18" charset="0"/>
                      </a:rPr>
                      <m:t>𝛾</m:t>
                    </m:r>
                  </m:oMath>
                </a14:m>
                <a:r>
                  <a:rPr lang="en-US" sz="1800" dirty="0"/>
                  <a:t>-jet, di-jet</a:t>
                </a:r>
              </a:p>
              <a:p>
                <a:pPr>
                  <a:lnSpc>
                    <a:spcPct val="100000"/>
                  </a:lnSpc>
                  <a:spcBef>
                    <a:spcPts val="0"/>
                  </a:spcBef>
                </a:pPr>
                <a:r>
                  <a:rPr lang="en-US" sz="1800" dirty="0"/>
                  <a:t> </a:t>
                </a:r>
                <a:r>
                  <a:rPr lang="en-US" sz="1800" dirty="0" err="1"/>
                  <a:t>Transversity</a:t>
                </a:r>
                <a:r>
                  <a:rPr lang="en-US" sz="1800" dirty="0"/>
                  <a:t> with Collins and IFF through </a:t>
                </a:r>
                <a14:m>
                  <m:oMath xmlns:m="http://schemas.openxmlformats.org/officeDocument/2006/math">
                    <m:r>
                      <a:rPr lang="en-US" sz="1800" i="1" dirty="0" smtClean="0">
                        <a:latin typeface="Cambria Math" panose="02040503050406030204" pitchFamily="18" charset="0"/>
                      </a:rPr>
                      <m:t>h</m:t>
                    </m:r>
                  </m:oMath>
                </a14:m>
                <a:r>
                  <a:rPr lang="en-US" sz="1800" dirty="0"/>
                  <a:t> in jet and di-hadron</a:t>
                </a:r>
              </a:p>
              <a:p>
                <a:pPr>
                  <a:lnSpc>
                    <a:spcPct val="100000"/>
                  </a:lnSpc>
                  <a:spcBef>
                    <a:spcPts val="0"/>
                  </a:spcBef>
                </a:pPr>
                <a:r>
                  <a:rPr lang="en-US" sz="1800" dirty="0"/>
                  <a:t> Trigluon correlation function with direct photons and heavy flavor</a:t>
                </a:r>
              </a:p>
              <a:p>
                <a:pPr>
                  <a:lnSpc>
                    <a:spcPct val="100000"/>
                  </a:lnSpc>
                  <a:spcBef>
                    <a:spcPts val="0"/>
                  </a:spcBef>
                </a:pPr>
                <a:r>
                  <a:rPr lang="en-US" sz="1800" dirty="0"/>
                  <a:t> Hadron </a:t>
                </a:r>
                <a14:m>
                  <m:oMath xmlns:m="http://schemas.openxmlformats.org/officeDocument/2006/math">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𝐴</m:t>
                        </m:r>
                      </m:e>
                      <m:sub>
                        <m:r>
                          <a:rPr lang="en-US" sz="1800" b="0" i="1" smtClean="0">
                            <a:latin typeface="Cambria Math" panose="02040503050406030204" pitchFamily="18" charset="0"/>
                          </a:rPr>
                          <m:t>𝑁</m:t>
                        </m:r>
                      </m:sub>
                    </m:sSub>
                  </m:oMath>
                </a14:m>
                <a:r>
                  <a:rPr lang="en-US" sz="1800" dirty="0"/>
                  <a:t> in </a:t>
                </a:r>
                <a:r>
                  <a:rPr lang="en-US" sz="1800" i="1" dirty="0"/>
                  <a:t>pp</a:t>
                </a:r>
                <a:r>
                  <a:rPr lang="en-US" sz="1800" dirty="0"/>
                  <a:t> vs </a:t>
                </a:r>
                <a:r>
                  <a:rPr lang="en-US" sz="1800" i="1" dirty="0" err="1"/>
                  <a:t>pA</a:t>
                </a:r>
                <a:endParaRPr lang="en-US" sz="1800" i="1" dirty="0"/>
              </a:p>
            </p:txBody>
          </p:sp>
        </mc:Choice>
        <mc:Fallback xmlns="">
          <p:sp>
            <p:nvSpPr>
              <p:cNvPr id="9" name="Content Placeholder 8">
                <a:extLst>
                  <a:ext uri="{FF2B5EF4-FFF2-40B4-BE49-F238E27FC236}">
                    <a16:creationId xmlns:a16="http://schemas.microsoft.com/office/drawing/2014/main" id="{C8D7E8CD-1347-4642-9EB5-CF58589C956A}"/>
                  </a:ext>
                </a:extLst>
              </p:cNvPr>
              <p:cNvSpPr>
                <a:spLocks noGrp="1" noRot="1" noChangeAspect="1" noMove="1" noResize="1" noEditPoints="1" noAdjustHandles="1" noChangeArrowheads="1" noChangeShapeType="1" noTextEdit="1"/>
              </p:cNvSpPr>
              <p:nvPr>
                <p:ph idx="4294967295"/>
              </p:nvPr>
            </p:nvSpPr>
            <p:spPr>
              <a:xfrm>
                <a:off x="428625" y="2499563"/>
                <a:ext cx="7152706" cy="1246751"/>
              </a:xfrm>
              <a:blipFill>
                <a:blip r:embed="rId3"/>
                <a:stretch>
                  <a:fillRect l="-532" t="-2020" b="-2020"/>
                </a:stretch>
              </a:blipFill>
            </p:spPr>
            <p:txBody>
              <a:bodyPr/>
              <a:lstStyle/>
              <a:p>
                <a:r>
                  <a:rPr lang="en-US">
                    <a:noFill/>
                  </a:rPr>
                  <a:t> </a:t>
                </a:r>
              </a:p>
            </p:txBody>
          </p:sp>
        </mc:Fallback>
      </mc:AlternateContent>
      <p:pic>
        <p:nvPicPr>
          <p:cNvPr id="10" name="Picture 9">
            <a:extLst>
              <a:ext uri="{FF2B5EF4-FFF2-40B4-BE49-F238E27FC236}">
                <a16:creationId xmlns:a16="http://schemas.microsoft.com/office/drawing/2014/main" id="{659C26B3-6FA9-40F7-A36D-7EF6C42C58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6706" y="2257252"/>
            <a:ext cx="354487" cy="185702"/>
          </a:xfrm>
          <a:prstGeom prst="rect">
            <a:avLst/>
          </a:prstGeom>
        </p:spPr>
      </p:pic>
      <p:sp>
        <p:nvSpPr>
          <p:cNvPr id="3" name="Slide Number Placeholder 2">
            <a:extLst>
              <a:ext uri="{FF2B5EF4-FFF2-40B4-BE49-F238E27FC236}">
                <a16:creationId xmlns:a16="http://schemas.microsoft.com/office/drawing/2014/main" id="{E9A28631-6F66-2E48-8437-6439167EB5FB}"/>
              </a:ext>
            </a:extLst>
          </p:cNvPr>
          <p:cNvSpPr>
            <a:spLocks noGrp="1"/>
          </p:cNvSpPr>
          <p:nvPr>
            <p:ph type="sldNum" sz="quarter" idx="4"/>
          </p:nvPr>
        </p:nvSpPr>
        <p:spPr/>
        <p:txBody>
          <a:bodyPr/>
          <a:lstStyle/>
          <a:p>
            <a:fld id="{933A556B-7C63-244D-9B7C-B0EA8042B330}" type="slidenum">
              <a:rPr lang="en-US" smtClean="0"/>
              <a:pPr/>
              <a:t>19</a:t>
            </a:fld>
            <a:endParaRPr lang="en-US" dirty="0"/>
          </a:p>
        </p:txBody>
      </p:sp>
      <p:sp>
        <p:nvSpPr>
          <p:cNvPr id="11" name="Content Placeholder 8">
            <a:extLst>
              <a:ext uri="{FF2B5EF4-FFF2-40B4-BE49-F238E27FC236}">
                <a16:creationId xmlns:a16="http://schemas.microsoft.com/office/drawing/2014/main" id="{225F2BCB-1DD6-6742-ADC2-18F6A25F4B83}"/>
              </a:ext>
            </a:extLst>
          </p:cNvPr>
          <p:cNvSpPr txBox="1">
            <a:spLocks/>
          </p:cNvSpPr>
          <p:nvPr/>
        </p:nvSpPr>
        <p:spPr>
          <a:xfrm>
            <a:off x="2516235" y="640080"/>
            <a:ext cx="6539055" cy="1475322"/>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Clr>
                <a:schemeClr val="accent3"/>
              </a:buClr>
              <a:buFont typeface="Wingdings" pitchFamily="2" charset="2"/>
              <a:buChar char="q"/>
              <a:defRPr sz="24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Wingdings" pitchFamily="2" charset="2"/>
              <a:buChar char="Ø"/>
              <a:defRPr sz="20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2"/>
              </a:buClr>
              <a:buFont typeface="Wingdings" pitchFamily="2" charset="2"/>
              <a:buChar char="§"/>
              <a:defRPr sz="18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3">
                  <a:lumMod val="75000"/>
                </a:schemeClr>
              </a:buClr>
              <a:buFont typeface="Arial" panose="020B0604020202020204" pitchFamily="34" charset="0"/>
              <a:buChar char="•"/>
              <a:defRPr sz="16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2">
                  <a:lumMod val="50000"/>
                </a:schemeClr>
              </a:buClr>
              <a:buFont typeface="Wingdings" pitchFamily="2" charset="2"/>
              <a:buChar char="ü"/>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4290" indent="0">
              <a:lnSpc>
                <a:spcPct val="120000"/>
              </a:lnSpc>
              <a:buFont typeface="Wingdings" pitchFamily="2" charset="2"/>
              <a:buNone/>
            </a:pPr>
            <a:r>
              <a:rPr lang="en-US" sz="2000" b="1" dirty="0">
                <a:solidFill>
                  <a:srgbClr val="0432FF"/>
                </a:solidFill>
              </a:rPr>
              <a:t>Currently being installed, going to start taking data in 2023 – pp &amp; </a:t>
            </a:r>
            <a:r>
              <a:rPr lang="en-US" sz="2000" b="1" dirty="0" err="1">
                <a:solidFill>
                  <a:srgbClr val="0432FF"/>
                </a:solidFill>
              </a:rPr>
              <a:t>pA</a:t>
            </a:r>
            <a:r>
              <a:rPr lang="en-US" sz="2000" b="1" dirty="0">
                <a:solidFill>
                  <a:srgbClr val="0432FF"/>
                </a:solidFill>
              </a:rPr>
              <a:t> running in 2024</a:t>
            </a:r>
          </a:p>
          <a:p>
            <a:pPr marL="34290" indent="0">
              <a:lnSpc>
                <a:spcPct val="120000"/>
              </a:lnSpc>
              <a:buFont typeface="Wingdings" pitchFamily="2" charset="2"/>
              <a:buNone/>
            </a:pPr>
            <a:r>
              <a:rPr lang="en-US" sz="1600" dirty="0"/>
              <a:t>The </a:t>
            </a:r>
            <a:r>
              <a:rPr lang="en-US" sz="1600" dirty="0" err="1"/>
              <a:t>sPHENIX</a:t>
            </a:r>
            <a:r>
              <a:rPr lang="en-US" sz="1600" dirty="0"/>
              <a:t> barrel will be able to measure jets, heavy flavor, direct photons, h</a:t>
            </a:r>
            <a:r>
              <a:rPr lang="en-US" sz="1600" baseline="30000" dirty="0"/>
              <a:t>+/-</a:t>
            </a:r>
            <a:r>
              <a:rPr lang="en-US" sz="1600" dirty="0"/>
              <a:t> to probe</a:t>
            </a:r>
          </a:p>
        </p:txBody>
      </p:sp>
      <p:pic>
        <p:nvPicPr>
          <p:cNvPr id="12" name="Picture 11">
            <a:extLst>
              <a:ext uri="{FF2B5EF4-FFF2-40B4-BE49-F238E27FC236}">
                <a16:creationId xmlns:a16="http://schemas.microsoft.com/office/drawing/2014/main" id="{40775E2C-3AF5-C541-AF27-9F4F16654766}"/>
              </a:ext>
            </a:extLst>
          </p:cNvPr>
          <p:cNvPicPr>
            <a:picLocks noChangeAspect="1"/>
          </p:cNvPicPr>
          <p:nvPr/>
        </p:nvPicPr>
        <p:blipFill rotWithShape="1">
          <a:blip r:embed="rId5"/>
          <a:srcRect r="36474"/>
          <a:stretch/>
        </p:blipFill>
        <p:spPr>
          <a:xfrm>
            <a:off x="428625" y="3695054"/>
            <a:ext cx="2880858" cy="1987795"/>
          </a:xfrm>
          <a:prstGeom prst="rect">
            <a:avLst/>
          </a:prstGeom>
        </p:spPr>
      </p:pic>
      <p:pic>
        <p:nvPicPr>
          <p:cNvPr id="14" name="Content Placeholder 12">
            <a:extLst>
              <a:ext uri="{FF2B5EF4-FFF2-40B4-BE49-F238E27FC236}">
                <a16:creationId xmlns:a16="http://schemas.microsoft.com/office/drawing/2014/main" id="{4ED136D7-BFC6-8746-9369-F4B3EDD6AA52}"/>
              </a:ext>
            </a:extLst>
          </p:cNvPr>
          <p:cNvPicPr>
            <a:picLocks noChangeAspect="1"/>
          </p:cNvPicPr>
          <p:nvPr/>
        </p:nvPicPr>
        <p:blipFill>
          <a:blip r:embed="rId6"/>
          <a:stretch>
            <a:fillRect/>
          </a:stretch>
        </p:blipFill>
        <p:spPr>
          <a:xfrm>
            <a:off x="3403288" y="4223010"/>
            <a:ext cx="2686768" cy="1988548"/>
          </a:xfrm>
          <a:prstGeom prst="rect">
            <a:avLst/>
          </a:prstGeom>
        </p:spPr>
      </p:pic>
      <p:pic>
        <p:nvPicPr>
          <p:cNvPr id="15" name="Content Placeholder 14">
            <a:extLst>
              <a:ext uri="{FF2B5EF4-FFF2-40B4-BE49-F238E27FC236}">
                <a16:creationId xmlns:a16="http://schemas.microsoft.com/office/drawing/2014/main" id="{1B9452A5-8D86-3A4C-B935-6710D8EFDD5B}"/>
              </a:ext>
            </a:extLst>
          </p:cNvPr>
          <p:cNvPicPr>
            <a:picLocks noChangeAspect="1"/>
          </p:cNvPicPr>
          <p:nvPr/>
        </p:nvPicPr>
        <p:blipFill>
          <a:blip r:embed="rId7"/>
          <a:stretch>
            <a:fillRect/>
          </a:stretch>
        </p:blipFill>
        <p:spPr>
          <a:xfrm>
            <a:off x="6199185" y="4743918"/>
            <a:ext cx="2516190" cy="1816183"/>
          </a:xfrm>
          <a:prstGeom prst="rect">
            <a:avLst/>
          </a:prstGeom>
        </p:spPr>
      </p:pic>
    </p:spTree>
    <p:extLst>
      <p:ext uri="{BB962C8B-B14F-4D97-AF65-F5344CB8AC3E}">
        <p14:creationId xmlns:p14="http://schemas.microsoft.com/office/powerpoint/2010/main" val="42286593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3D2EC8-97FA-E64A-9D20-27C821BAB83C}"/>
              </a:ext>
            </a:extLst>
          </p:cNvPr>
          <p:cNvSpPr>
            <a:spLocks noGrp="1"/>
          </p:cNvSpPr>
          <p:nvPr>
            <p:ph type="title"/>
          </p:nvPr>
        </p:nvSpPr>
        <p:spPr/>
        <p:txBody>
          <a:bodyPr/>
          <a:lstStyle/>
          <a:p>
            <a:r>
              <a:rPr lang="en-US" dirty="0"/>
              <a:t>RHIC at BNL</a:t>
            </a:r>
          </a:p>
        </p:txBody>
      </p:sp>
      <p:sp>
        <p:nvSpPr>
          <p:cNvPr id="3" name="Slide Number Placeholder 2">
            <a:extLst>
              <a:ext uri="{FF2B5EF4-FFF2-40B4-BE49-F238E27FC236}">
                <a16:creationId xmlns:a16="http://schemas.microsoft.com/office/drawing/2014/main" id="{69EB015E-A4C9-D144-AC82-031ED60AED5D}"/>
              </a:ext>
            </a:extLst>
          </p:cNvPr>
          <p:cNvSpPr>
            <a:spLocks noGrp="1"/>
          </p:cNvSpPr>
          <p:nvPr>
            <p:ph type="sldNum" sz="quarter" idx="4"/>
          </p:nvPr>
        </p:nvSpPr>
        <p:spPr/>
        <p:txBody>
          <a:bodyPr/>
          <a:lstStyle/>
          <a:p>
            <a:fld id="{933A556B-7C63-244D-9B7C-B0EA8042B330}" type="slidenum">
              <a:rPr lang="en-US" smtClean="0"/>
              <a:pPr/>
              <a:t>2</a:t>
            </a:fld>
            <a:endParaRPr lang="en-US" dirty="0"/>
          </a:p>
        </p:txBody>
      </p:sp>
      <p:pic>
        <p:nvPicPr>
          <p:cNvPr id="4" name="Picture 3">
            <a:extLst>
              <a:ext uri="{FF2B5EF4-FFF2-40B4-BE49-F238E27FC236}">
                <a16:creationId xmlns:a16="http://schemas.microsoft.com/office/drawing/2014/main" id="{A05A8638-34D4-DF45-BB0E-7E51144E00B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811520" y="482130"/>
            <a:ext cx="3024505" cy="3024505"/>
          </a:xfrm>
          <a:prstGeom prst="rect">
            <a:avLst/>
          </a:prstGeom>
        </p:spPr>
      </p:pic>
      <p:pic>
        <p:nvPicPr>
          <p:cNvPr id="5" name="Picture 4">
            <a:extLst>
              <a:ext uri="{FF2B5EF4-FFF2-40B4-BE49-F238E27FC236}">
                <a16:creationId xmlns:a16="http://schemas.microsoft.com/office/drawing/2014/main" id="{FB06CEF5-8247-844E-AD3E-AF0AEA72754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833191" y="3521874"/>
            <a:ext cx="2996484" cy="3031326"/>
          </a:xfrm>
          <a:prstGeom prst="rect">
            <a:avLst/>
          </a:prstGeom>
        </p:spPr>
      </p:pic>
      <p:pic>
        <p:nvPicPr>
          <p:cNvPr id="7" name="Picture 6">
            <a:extLst>
              <a:ext uri="{FF2B5EF4-FFF2-40B4-BE49-F238E27FC236}">
                <a16:creationId xmlns:a16="http://schemas.microsoft.com/office/drawing/2014/main" id="{3C69C0FB-9B35-5A44-B596-5F008718CAF5}"/>
              </a:ext>
            </a:extLst>
          </p:cNvPr>
          <p:cNvPicPr>
            <a:picLocks noChangeAspect="1"/>
          </p:cNvPicPr>
          <p:nvPr/>
        </p:nvPicPr>
        <p:blipFill rotWithShape="1">
          <a:blip r:embed="rId4"/>
          <a:srcRect b="16353"/>
          <a:stretch/>
        </p:blipFill>
        <p:spPr>
          <a:xfrm>
            <a:off x="226031" y="487595"/>
            <a:ext cx="5386428" cy="2941405"/>
          </a:xfrm>
          <a:prstGeom prst="rect">
            <a:avLst/>
          </a:prstGeom>
        </p:spPr>
      </p:pic>
      <p:sp>
        <p:nvSpPr>
          <p:cNvPr id="8" name="TextBox 7">
            <a:extLst>
              <a:ext uri="{FF2B5EF4-FFF2-40B4-BE49-F238E27FC236}">
                <a16:creationId xmlns:a16="http://schemas.microsoft.com/office/drawing/2014/main" id="{8941B47F-1E02-9F42-BBFC-E389BD0A584E}"/>
              </a:ext>
            </a:extLst>
          </p:cNvPr>
          <p:cNvSpPr txBox="1"/>
          <p:nvPr/>
        </p:nvSpPr>
        <p:spPr>
          <a:xfrm>
            <a:off x="996950" y="1397000"/>
            <a:ext cx="756938" cy="276999"/>
          </a:xfrm>
          <a:prstGeom prst="rect">
            <a:avLst/>
          </a:prstGeom>
          <a:noFill/>
        </p:spPr>
        <p:txBody>
          <a:bodyPr wrap="none" rtlCol="0">
            <a:spAutoFit/>
          </a:bodyPr>
          <a:lstStyle/>
          <a:p>
            <a:r>
              <a:rPr lang="en-US" sz="1200" b="1" dirty="0">
                <a:solidFill>
                  <a:schemeClr val="bg1"/>
                </a:solidFill>
              </a:rPr>
              <a:t>PHENIX</a:t>
            </a:r>
          </a:p>
        </p:txBody>
      </p:sp>
      <p:sp>
        <p:nvSpPr>
          <p:cNvPr id="9" name="TextBox 8">
            <a:extLst>
              <a:ext uri="{FF2B5EF4-FFF2-40B4-BE49-F238E27FC236}">
                <a16:creationId xmlns:a16="http://schemas.microsoft.com/office/drawing/2014/main" id="{B54A9D82-9958-8C45-8427-AA48015BA9AA}"/>
              </a:ext>
            </a:extLst>
          </p:cNvPr>
          <p:cNvSpPr txBox="1"/>
          <p:nvPr/>
        </p:nvSpPr>
        <p:spPr>
          <a:xfrm>
            <a:off x="152401" y="3505200"/>
            <a:ext cx="5791200" cy="3323987"/>
          </a:xfrm>
          <a:prstGeom prst="rect">
            <a:avLst/>
          </a:prstGeom>
          <a:noFill/>
        </p:spPr>
        <p:txBody>
          <a:bodyPr wrap="square" rtlCol="0">
            <a:spAutoFit/>
          </a:bodyPr>
          <a:lstStyle/>
          <a:p>
            <a:r>
              <a:rPr lang="en-US" sz="1600" dirty="0"/>
              <a:t>Extremely successful pp and </a:t>
            </a:r>
            <a:r>
              <a:rPr lang="en-US" sz="1600" dirty="0" err="1"/>
              <a:t>pA</a:t>
            </a:r>
            <a:r>
              <a:rPr lang="en-US" sz="1600" dirty="0"/>
              <a:t> runs since last LRP</a:t>
            </a:r>
          </a:p>
          <a:p>
            <a:r>
              <a:rPr lang="en-US" sz="1500" dirty="0"/>
              <a:t>2015: pp (long. &amp; </a:t>
            </a:r>
            <a:r>
              <a:rPr lang="en-US" sz="1500" dirty="0" err="1"/>
              <a:t>transv</a:t>
            </a:r>
            <a:r>
              <a:rPr lang="en-US" sz="1500" dirty="0"/>
              <a:t>.) @ 200 GeV , </a:t>
            </a:r>
            <a:r>
              <a:rPr lang="en-US" sz="1500" dirty="0" err="1"/>
              <a:t>p</a:t>
            </a:r>
            <a:r>
              <a:rPr lang="en-US" sz="1500" baseline="30000" dirty="0" err="1"/>
              <a:t>↑</a:t>
            </a:r>
            <a:r>
              <a:rPr lang="en-US" sz="1500" dirty="0" err="1"/>
              <a:t>Al</a:t>
            </a:r>
            <a:r>
              <a:rPr lang="en-US" sz="1500" dirty="0"/>
              <a:t> and p</a:t>
            </a:r>
            <a:r>
              <a:rPr lang="en-US" sz="1500" baseline="30000" dirty="0"/>
              <a:t> ↑</a:t>
            </a:r>
            <a:r>
              <a:rPr lang="en-US" sz="1500" dirty="0"/>
              <a:t>Au @ 200 GeV</a:t>
            </a:r>
          </a:p>
          <a:p>
            <a:r>
              <a:rPr lang="en-US" sz="1500" dirty="0"/>
              <a:t>2017: </a:t>
            </a:r>
            <a:r>
              <a:rPr lang="en-US" sz="1500" dirty="0" err="1"/>
              <a:t>p</a:t>
            </a:r>
            <a:r>
              <a:rPr lang="en-US" sz="1500" baseline="30000" dirty="0" err="1"/>
              <a:t>↑</a:t>
            </a:r>
            <a:r>
              <a:rPr lang="en-US" sz="1500" dirty="0" err="1"/>
              <a:t>p</a:t>
            </a:r>
            <a:r>
              <a:rPr lang="en-US" sz="1500" baseline="30000" dirty="0"/>
              <a:t>↑</a:t>
            </a:r>
            <a:r>
              <a:rPr lang="en-US" sz="1500" dirty="0"/>
              <a:t>@ 510 GeV</a:t>
            </a:r>
          </a:p>
          <a:p>
            <a:r>
              <a:rPr lang="en-US" sz="1500" dirty="0"/>
              <a:t>2022: </a:t>
            </a:r>
            <a:r>
              <a:rPr lang="en-US" sz="1500" dirty="0" err="1"/>
              <a:t>p</a:t>
            </a:r>
            <a:r>
              <a:rPr lang="en-US" sz="1500" baseline="30000" dirty="0" err="1"/>
              <a:t>↑</a:t>
            </a:r>
            <a:r>
              <a:rPr lang="en-US" sz="1500" dirty="0" err="1"/>
              <a:t>p</a:t>
            </a:r>
            <a:r>
              <a:rPr lang="en-US" sz="1500" baseline="30000" dirty="0"/>
              <a:t>↑</a:t>
            </a:r>
            <a:r>
              <a:rPr lang="en-US" sz="1500" dirty="0"/>
              <a:t>@ 510 GeV</a:t>
            </a:r>
          </a:p>
          <a:p>
            <a:r>
              <a:rPr lang="en-US" sz="1500" dirty="0">
                <a:solidFill>
                  <a:srgbClr val="0432FF"/>
                </a:solidFill>
              </a:rPr>
              <a:t>2024: </a:t>
            </a:r>
            <a:r>
              <a:rPr lang="en-US" sz="1500" dirty="0" err="1">
                <a:solidFill>
                  <a:srgbClr val="0432FF"/>
                </a:solidFill>
              </a:rPr>
              <a:t>p</a:t>
            </a:r>
            <a:r>
              <a:rPr lang="en-US" sz="1500" baseline="30000" dirty="0" err="1">
                <a:solidFill>
                  <a:srgbClr val="0432FF"/>
                </a:solidFill>
              </a:rPr>
              <a:t>↑</a:t>
            </a:r>
            <a:r>
              <a:rPr lang="en-US" sz="1500" dirty="0" err="1">
                <a:solidFill>
                  <a:srgbClr val="0432FF"/>
                </a:solidFill>
              </a:rPr>
              <a:t>p</a:t>
            </a:r>
            <a:r>
              <a:rPr lang="en-US" sz="1500" baseline="30000" dirty="0">
                <a:solidFill>
                  <a:srgbClr val="0432FF"/>
                </a:solidFill>
              </a:rPr>
              <a:t>↑</a:t>
            </a:r>
            <a:r>
              <a:rPr lang="en-US" sz="1500" dirty="0">
                <a:solidFill>
                  <a:srgbClr val="0432FF"/>
                </a:solidFill>
              </a:rPr>
              <a:t> @ 200 GeV and </a:t>
            </a:r>
            <a:r>
              <a:rPr lang="en-US" sz="1500" dirty="0" err="1">
                <a:solidFill>
                  <a:srgbClr val="0432FF"/>
                </a:solidFill>
              </a:rPr>
              <a:t>p</a:t>
            </a:r>
            <a:r>
              <a:rPr lang="en-US" sz="1500" baseline="30000" dirty="0" err="1">
                <a:solidFill>
                  <a:srgbClr val="0432FF"/>
                </a:solidFill>
              </a:rPr>
              <a:t>↑</a:t>
            </a:r>
            <a:r>
              <a:rPr lang="en-US" sz="1500" dirty="0" err="1">
                <a:solidFill>
                  <a:srgbClr val="0432FF"/>
                </a:solidFill>
              </a:rPr>
              <a:t>Au</a:t>
            </a:r>
            <a:r>
              <a:rPr lang="en-US" sz="1500" dirty="0">
                <a:solidFill>
                  <a:srgbClr val="0432FF"/>
                </a:solidFill>
              </a:rPr>
              <a:t> @ 200 GeV</a:t>
            </a:r>
          </a:p>
          <a:p>
            <a:endParaRPr lang="en-US" sz="800" dirty="0"/>
          </a:p>
          <a:p>
            <a:pPr>
              <a:spcAft>
                <a:spcPts val="400"/>
              </a:spcAft>
            </a:pPr>
            <a:r>
              <a:rPr lang="en-US" sz="1600" dirty="0">
                <a:solidFill>
                  <a:srgbClr val="0432FF"/>
                </a:solidFill>
              </a:rPr>
              <a:t>Major improvements in the determination of beam polarization systematics since 2017</a:t>
            </a:r>
          </a:p>
          <a:p>
            <a:pPr marL="285750" indent="-285750">
              <a:spcAft>
                <a:spcPts val="400"/>
              </a:spcAft>
              <a:buFont typeface="Wingdings" panose="05000000000000000000" pitchFamily="2" charset="2"/>
              <a:buChar char="§"/>
            </a:pPr>
            <a:r>
              <a:rPr lang="en-US" sz="1400" dirty="0"/>
              <a:t>H-jet (absolute polarization) 3% uncertainty due to H</a:t>
            </a:r>
            <a:r>
              <a:rPr lang="en-US" sz="1400" baseline="-25000" dirty="0"/>
              <a:t>2</a:t>
            </a:r>
            <a:r>
              <a:rPr lang="en-US" sz="1400" dirty="0"/>
              <a:t> contamination eliminated </a:t>
            </a:r>
            <a:r>
              <a:rPr lang="en-US" sz="1400" dirty="0">
                <a:sym typeface="Wingdings" pitchFamily="2" charset="2"/>
              </a:rPr>
              <a:t></a:t>
            </a:r>
            <a:r>
              <a:rPr lang="en-US" sz="1400" dirty="0"/>
              <a:t> now less than 0.1%</a:t>
            </a:r>
          </a:p>
          <a:p>
            <a:pPr marL="285750" indent="-285750">
              <a:spcAft>
                <a:spcPts val="400"/>
              </a:spcAft>
              <a:buFont typeface="Wingdings" panose="05000000000000000000" pitchFamily="2" charset="2"/>
              <a:buChar char="§"/>
            </a:pPr>
            <a:r>
              <a:rPr lang="en-US" sz="1400" dirty="0" err="1"/>
              <a:t>pC</a:t>
            </a:r>
            <a:r>
              <a:rPr lang="en-US" sz="1400" dirty="0"/>
              <a:t> (fast relative polarization):  improvements include stability of Carbon targets, hardware, and analysis methods</a:t>
            </a:r>
          </a:p>
          <a:p>
            <a:pPr marL="285750" indent="-285750">
              <a:spcAft>
                <a:spcPts val="400"/>
              </a:spcAft>
              <a:buFont typeface="Wingdings" panose="05000000000000000000" pitchFamily="2" charset="2"/>
              <a:buChar char="§"/>
            </a:pPr>
            <a:r>
              <a:rPr lang="en-US" sz="1400" dirty="0"/>
              <a:t>Polarization systematic uncertainty: </a:t>
            </a:r>
            <a:r>
              <a:rPr lang="en-US" sz="1400" dirty="0">
                <a:solidFill>
                  <a:srgbClr val="0432FF"/>
                </a:solidFill>
              </a:rPr>
              <a:t>previous uncertainty 3.3%      </a:t>
            </a:r>
            <a:r>
              <a:rPr lang="en-US" sz="1400" dirty="0">
                <a:solidFill>
                  <a:srgbClr val="0432FF"/>
                </a:solidFill>
                <a:sym typeface="Wingdings" pitchFamily="2" charset="2"/>
              </a:rPr>
              <a:t></a:t>
            </a:r>
            <a:r>
              <a:rPr lang="en-US" sz="1400" dirty="0">
                <a:solidFill>
                  <a:srgbClr val="0432FF"/>
                </a:solidFill>
              </a:rPr>
              <a:t> now 1.3% </a:t>
            </a:r>
            <a:r>
              <a:rPr lang="en-US" sz="1400" dirty="0">
                <a:solidFill>
                  <a:srgbClr val="0432FF"/>
                </a:solidFill>
                <a:sym typeface="Wingdings" pitchFamily="2" charset="2"/>
              </a:rPr>
              <a:t> approaching EIC requirements</a:t>
            </a:r>
          </a:p>
        </p:txBody>
      </p:sp>
    </p:spTree>
    <p:extLst>
      <p:ext uri="{BB962C8B-B14F-4D97-AF65-F5344CB8AC3E}">
        <p14:creationId xmlns:p14="http://schemas.microsoft.com/office/powerpoint/2010/main" val="22636427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Summary</a:t>
            </a:r>
          </a:p>
        </p:txBody>
      </p:sp>
      <p:sp>
        <p:nvSpPr>
          <p:cNvPr id="6" name="Slide Number Placeholder 5">
            <a:extLst>
              <a:ext uri="{FF2B5EF4-FFF2-40B4-BE49-F238E27FC236}">
                <a16:creationId xmlns:a16="http://schemas.microsoft.com/office/drawing/2014/main" id="{D7D84720-D757-7647-B807-9888F716CFFC}"/>
              </a:ext>
            </a:extLst>
          </p:cNvPr>
          <p:cNvSpPr>
            <a:spLocks noGrp="1"/>
          </p:cNvSpPr>
          <p:nvPr>
            <p:ph type="sldNum" sz="quarter" idx="4"/>
          </p:nvPr>
        </p:nvSpPr>
        <p:spPr/>
        <p:txBody>
          <a:bodyPr/>
          <a:lstStyle/>
          <a:p>
            <a:fld id="{893C5830-40F3-F04E-B2E3-10E6672BA8FF}" type="slidenum">
              <a:rPr lang="en-US" smtClean="0"/>
              <a:pPr/>
              <a:t>20</a:t>
            </a:fld>
            <a:endParaRPr lang="en-US"/>
          </a:p>
        </p:txBody>
      </p:sp>
      <p:pic>
        <p:nvPicPr>
          <p:cNvPr id="13" name="Picture 12" descr="Tower_Bridge,London_Getting_Opened_5.jpg"/>
          <p:cNvPicPr>
            <a:picLocks noChangeAspect="1"/>
          </p:cNvPicPr>
          <p:nvPr/>
        </p:nvPicPr>
        <p:blipFill rotWithShape="1">
          <a:blip r:embed="rId2">
            <a:extLst>
              <a:ext uri="{28A0092B-C50C-407E-A947-70E740481C1C}">
                <a14:useLocalDpi xmlns:a14="http://schemas.microsoft.com/office/drawing/2010/main" val="0"/>
              </a:ext>
            </a:extLst>
          </a:blip>
          <a:srcRect l="4978" t="16012" r="9722" b="13994"/>
          <a:stretch/>
        </p:blipFill>
        <p:spPr>
          <a:xfrm>
            <a:off x="1781622" y="3669990"/>
            <a:ext cx="5590950" cy="3190290"/>
          </a:xfrm>
          <a:prstGeom prst="rect">
            <a:avLst/>
          </a:prstGeom>
        </p:spPr>
      </p:pic>
      <p:sp>
        <p:nvSpPr>
          <p:cNvPr id="14" name="TextBox 13"/>
          <p:cNvSpPr txBox="1"/>
          <p:nvPr/>
        </p:nvSpPr>
        <p:spPr>
          <a:xfrm>
            <a:off x="5700115" y="3573575"/>
            <a:ext cx="869149" cy="584775"/>
          </a:xfrm>
          <a:prstGeom prst="rect">
            <a:avLst/>
          </a:prstGeom>
          <a:noFill/>
        </p:spPr>
        <p:txBody>
          <a:bodyPr wrap="none" rtlCol="0">
            <a:spAutoFit/>
          </a:bodyPr>
          <a:lstStyle/>
          <a:p>
            <a:r>
              <a:rPr lang="en-US" sz="3200" b="1" dirty="0">
                <a:solidFill>
                  <a:srgbClr val="80FF00"/>
                </a:solidFill>
              </a:rPr>
              <a:t>EIC</a:t>
            </a:r>
          </a:p>
        </p:txBody>
      </p:sp>
      <p:sp>
        <p:nvSpPr>
          <p:cNvPr id="15" name="TextBox 14"/>
          <p:cNvSpPr txBox="1"/>
          <p:nvPr/>
        </p:nvSpPr>
        <p:spPr>
          <a:xfrm>
            <a:off x="1733772" y="3575644"/>
            <a:ext cx="2180405" cy="523220"/>
          </a:xfrm>
          <a:prstGeom prst="rect">
            <a:avLst/>
          </a:prstGeom>
          <a:noFill/>
        </p:spPr>
        <p:txBody>
          <a:bodyPr wrap="none" rtlCol="0">
            <a:spAutoFit/>
          </a:bodyPr>
          <a:lstStyle/>
          <a:p>
            <a:r>
              <a:rPr lang="en-US" sz="2800" b="1" dirty="0">
                <a:solidFill>
                  <a:srgbClr val="FF00FF"/>
                </a:solidFill>
              </a:rPr>
              <a:t>RHIC pp/</a:t>
            </a:r>
            <a:r>
              <a:rPr lang="en-US" sz="2800" b="1" dirty="0" err="1">
                <a:solidFill>
                  <a:srgbClr val="FF00FF"/>
                </a:solidFill>
              </a:rPr>
              <a:t>pA</a:t>
            </a:r>
            <a:endParaRPr lang="en-US" sz="2800" b="1" dirty="0">
              <a:solidFill>
                <a:srgbClr val="FF00FF"/>
              </a:solidFill>
            </a:endParaRPr>
          </a:p>
        </p:txBody>
      </p:sp>
      <p:sp>
        <p:nvSpPr>
          <p:cNvPr id="16" name="TextBox 15"/>
          <p:cNvSpPr txBox="1"/>
          <p:nvPr/>
        </p:nvSpPr>
        <p:spPr>
          <a:xfrm>
            <a:off x="3323100" y="5113809"/>
            <a:ext cx="2497800" cy="1015663"/>
          </a:xfrm>
          <a:prstGeom prst="rect">
            <a:avLst/>
          </a:prstGeom>
          <a:noFill/>
        </p:spPr>
        <p:txBody>
          <a:bodyPr wrap="none" rtlCol="0">
            <a:spAutoFit/>
          </a:bodyPr>
          <a:lstStyle/>
          <a:p>
            <a:pPr algn="ctr"/>
            <a:r>
              <a:rPr lang="en-US" sz="1200" b="1" dirty="0">
                <a:solidFill>
                  <a:schemeClr val="bg1"/>
                </a:solidFill>
              </a:rPr>
              <a:t>universality</a:t>
            </a:r>
          </a:p>
          <a:p>
            <a:pPr algn="ctr"/>
            <a:r>
              <a:rPr lang="en-US" sz="1200" b="1" dirty="0">
                <a:solidFill>
                  <a:schemeClr val="bg1"/>
                </a:solidFill>
              </a:rPr>
              <a:t>factorization</a:t>
            </a:r>
          </a:p>
          <a:p>
            <a:pPr algn="ctr"/>
            <a:r>
              <a:rPr lang="en-US" sz="1200" b="1" dirty="0">
                <a:solidFill>
                  <a:schemeClr val="bg1"/>
                </a:solidFill>
              </a:rPr>
              <a:t>evolution</a:t>
            </a:r>
          </a:p>
          <a:p>
            <a:pPr algn="ctr"/>
            <a:r>
              <a:rPr lang="en-US" sz="1200" b="1" dirty="0">
                <a:solidFill>
                  <a:schemeClr val="bg1"/>
                </a:solidFill>
              </a:rPr>
              <a:t>critical to fully capitalize on EIC</a:t>
            </a:r>
          </a:p>
          <a:p>
            <a:pPr algn="ctr"/>
            <a:r>
              <a:rPr lang="en-US" sz="1200" b="1" dirty="0">
                <a:solidFill>
                  <a:schemeClr val="bg1"/>
                </a:solidFill>
              </a:rPr>
              <a:t>science program</a:t>
            </a:r>
          </a:p>
        </p:txBody>
      </p:sp>
      <p:sp>
        <p:nvSpPr>
          <p:cNvPr id="17" name="TextBox 16"/>
          <p:cNvSpPr txBox="1"/>
          <p:nvPr/>
        </p:nvSpPr>
        <p:spPr>
          <a:xfrm>
            <a:off x="795695" y="528292"/>
            <a:ext cx="7579575" cy="707886"/>
          </a:xfrm>
          <a:prstGeom prst="rect">
            <a:avLst/>
          </a:prstGeom>
          <a:noFill/>
        </p:spPr>
        <p:txBody>
          <a:bodyPr wrap="none" rtlCol="0">
            <a:spAutoFit/>
          </a:bodyPr>
          <a:lstStyle/>
          <a:p>
            <a:pPr algn="ctr"/>
            <a:r>
              <a:rPr lang="en-US" sz="2000" dirty="0">
                <a:solidFill>
                  <a:srgbClr val="0000FF"/>
                </a:solidFill>
              </a:rPr>
              <a:t>Unique RHIC forward and midrapidity pp/</a:t>
            </a:r>
            <a:r>
              <a:rPr lang="en-US" sz="2000" dirty="0" err="1">
                <a:solidFill>
                  <a:srgbClr val="0000FF"/>
                </a:solidFill>
              </a:rPr>
              <a:t>pA</a:t>
            </a:r>
            <a:r>
              <a:rPr lang="en-US" sz="2000" dirty="0">
                <a:solidFill>
                  <a:srgbClr val="0000FF"/>
                </a:solidFill>
              </a:rPr>
              <a:t> program addressing </a:t>
            </a:r>
          </a:p>
          <a:p>
            <a:pPr algn="ctr"/>
            <a:r>
              <a:rPr lang="en-US" sz="2000" dirty="0">
                <a:solidFill>
                  <a:srgbClr val="0000FF"/>
                </a:solidFill>
              </a:rPr>
              <a:t>fundamental questions in QCD</a:t>
            </a:r>
          </a:p>
        </p:txBody>
      </p:sp>
      <p:sp>
        <p:nvSpPr>
          <p:cNvPr id="20" name="TextBox 19">
            <a:extLst>
              <a:ext uri="{FF2B5EF4-FFF2-40B4-BE49-F238E27FC236}">
                <a16:creationId xmlns:a16="http://schemas.microsoft.com/office/drawing/2014/main" id="{B65D70C9-954B-4D4F-8A0F-14F308C092FC}"/>
              </a:ext>
            </a:extLst>
          </p:cNvPr>
          <p:cNvSpPr txBox="1"/>
          <p:nvPr/>
        </p:nvSpPr>
        <p:spPr>
          <a:xfrm>
            <a:off x="139996" y="1235460"/>
            <a:ext cx="8007718" cy="2031325"/>
          </a:xfrm>
          <a:prstGeom prst="rect">
            <a:avLst/>
          </a:prstGeom>
          <a:noFill/>
        </p:spPr>
        <p:txBody>
          <a:bodyPr wrap="square" rtlCol="0">
            <a:spAutoFit/>
          </a:bodyPr>
          <a:lstStyle/>
          <a:p>
            <a:pPr marL="285750" indent="-285750">
              <a:buClr>
                <a:schemeClr val="accent3"/>
              </a:buClr>
              <a:buFont typeface="Wingdings" charset="2"/>
              <a:buChar char="q"/>
            </a:pPr>
            <a:r>
              <a:rPr lang="en-US" dirty="0">
                <a:effectLst/>
                <a:cs typeface="Comic Sans MS"/>
              </a:rPr>
              <a:t>essential to the mission of the RHIC physics program</a:t>
            </a:r>
          </a:p>
          <a:p>
            <a:pPr marL="285750" indent="-285750">
              <a:buClr>
                <a:schemeClr val="accent3"/>
              </a:buClr>
              <a:buFont typeface="Wingdings" charset="2"/>
              <a:buChar char="q"/>
            </a:pPr>
            <a:r>
              <a:rPr lang="en-US" dirty="0">
                <a:effectLst/>
                <a:cs typeface="Comic Sans MS"/>
              </a:rPr>
              <a:t>Have realized all the promises of the 2016 RHIC Cold QCD Plan</a:t>
            </a:r>
          </a:p>
          <a:p>
            <a:pPr marL="285750" indent="-285750">
              <a:buClr>
                <a:schemeClr val="accent3"/>
              </a:buClr>
              <a:buFont typeface="Wingdings" charset="2"/>
              <a:buChar char="q"/>
            </a:pPr>
            <a:r>
              <a:rPr lang="en-US" dirty="0">
                <a:effectLst/>
                <a:cs typeface="Comic Sans MS"/>
              </a:rPr>
              <a:t>pp/</a:t>
            </a:r>
            <a:r>
              <a:rPr lang="en-US" dirty="0" err="1">
                <a:effectLst/>
                <a:cs typeface="Comic Sans MS"/>
              </a:rPr>
              <a:t>pA</a:t>
            </a:r>
            <a:r>
              <a:rPr lang="en-US" dirty="0">
                <a:effectLst/>
                <a:cs typeface="Comic Sans MS"/>
              </a:rPr>
              <a:t> program essential to fully realize the scientific promise of the EIC</a:t>
            </a:r>
          </a:p>
          <a:p>
            <a:pPr marL="742950" lvl="1" indent="-285750">
              <a:buClr>
                <a:schemeClr val="accent3"/>
              </a:buClr>
              <a:buFont typeface="Wingdings" pitchFamily="2" charset="2"/>
              <a:buChar char="Ø"/>
            </a:pPr>
            <a:r>
              <a:rPr lang="en-US" dirty="0">
                <a:cs typeface="Comic Sans MS"/>
              </a:rPr>
              <a:t>to separate probe dependent phenomena from intrinsic nuclear properties </a:t>
            </a:r>
          </a:p>
          <a:p>
            <a:pPr marL="285750" indent="-285750">
              <a:buClr>
                <a:schemeClr val="accent3"/>
              </a:buClr>
              <a:buFont typeface="Wingdings" pitchFamily="2" charset="2"/>
              <a:buChar char="q"/>
            </a:pPr>
            <a:r>
              <a:rPr lang="en-US" dirty="0">
                <a:cs typeface="Comic Sans MS"/>
              </a:rPr>
              <a:t>RHIC 2024: </a:t>
            </a:r>
            <a:r>
              <a:rPr lang="en-US" dirty="0" err="1"/>
              <a:t>p</a:t>
            </a:r>
            <a:r>
              <a:rPr lang="en-US" baseline="30000" dirty="0" err="1"/>
              <a:t>↑</a:t>
            </a:r>
            <a:r>
              <a:rPr lang="en-US" dirty="0" err="1"/>
              <a:t>p</a:t>
            </a:r>
            <a:r>
              <a:rPr lang="en-US" baseline="30000" dirty="0"/>
              <a:t>↑</a:t>
            </a:r>
            <a:r>
              <a:rPr lang="en-US" dirty="0"/>
              <a:t> and </a:t>
            </a:r>
            <a:r>
              <a:rPr lang="en-US" dirty="0" err="1"/>
              <a:t>p</a:t>
            </a:r>
            <a:r>
              <a:rPr lang="en-US" baseline="30000" dirty="0" err="1"/>
              <a:t>↑</a:t>
            </a:r>
            <a:r>
              <a:rPr lang="en-US" dirty="0" err="1"/>
              <a:t>Au</a:t>
            </a:r>
            <a:r>
              <a:rPr lang="en-US" dirty="0"/>
              <a:t> @ 200 GeV enables measuring new observables due to new capabilities, </a:t>
            </a:r>
            <a:r>
              <a:rPr lang="en-US" dirty="0" err="1"/>
              <a:t>sPHENIX</a:t>
            </a:r>
            <a:r>
              <a:rPr lang="en-US" dirty="0"/>
              <a:t> and STAR forward upgrade</a:t>
            </a:r>
            <a:endParaRPr lang="en-US" dirty="0">
              <a:cs typeface="Comic Sans MS"/>
            </a:endParaRPr>
          </a:p>
        </p:txBody>
      </p:sp>
      <p:pic>
        <p:nvPicPr>
          <p:cNvPr id="11" name="Picture 10">
            <a:extLst>
              <a:ext uri="{FF2B5EF4-FFF2-40B4-BE49-F238E27FC236}">
                <a16:creationId xmlns:a16="http://schemas.microsoft.com/office/drawing/2014/main" id="{13161DE4-3B77-3046-9B98-E4A5A337E0B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71046" y="994772"/>
            <a:ext cx="1463040" cy="2117752"/>
          </a:xfrm>
          <a:prstGeom prst="rect">
            <a:avLst/>
          </a:prstGeom>
        </p:spPr>
      </p:pic>
      <p:sp>
        <p:nvSpPr>
          <p:cNvPr id="12" name="TextBox 11">
            <a:extLst>
              <a:ext uri="{FF2B5EF4-FFF2-40B4-BE49-F238E27FC236}">
                <a16:creationId xmlns:a16="http://schemas.microsoft.com/office/drawing/2014/main" id="{808B308C-9F7C-344C-8392-9FF8B64F577B}"/>
              </a:ext>
            </a:extLst>
          </p:cNvPr>
          <p:cNvSpPr txBox="1"/>
          <p:nvPr/>
        </p:nvSpPr>
        <p:spPr>
          <a:xfrm rot="21388669">
            <a:off x="7812701" y="780441"/>
            <a:ext cx="1359668" cy="369332"/>
          </a:xfrm>
          <a:prstGeom prst="rect">
            <a:avLst/>
          </a:prstGeom>
          <a:noFill/>
          <a:ln>
            <a:noFill/>
          </a:ln>
        </p:spPr>
        <p:style>
          <a:lnRef idx="2">
            <a:schemeClr val="accent4"/>
          </a:lnRef>
          <a:fillRef idx="1">
            <a:schemeClr val="lt1"/>
          </a:fillRef>
          <a:effectRef idx="0">
            <a:schemeClr val="accent4"/>
          </a:effectRef>
          <a:fontRef idx="minor">
            <a:schemeClr val="dk1"/>
          </a:fontRef>
        </p:style>
        <p:txBody>
          <a:bodyPr wrap="none" lIns="91440" tIns="91440" rIns="91440" bIns="91440" rtlCol="0">
            <a:spAutoFit/>
          </a:bodyPr>
          <a:lstStyle/>
          <a:p>
            <a:pPr>
              <a:spcAft>
                <a:spcPts val="1200"/>
              </a:spcAft>
            </a:pPr>
            <a:r>
              <a:rPr lang="en-US" sz="1200" dirty="0">
                <a:solidFill>
                  <a:srgbClr val="00B050"/>
                </a:solidFill>
              </a:rPr>
              <a:t>arxiv:1602.03922</a:t>
            </a:r>
          </a:p>
        </p:txBody>
      </p:sp>
    </p:spTree>
    <p:extLst>
      <p:ext uri="{BB962C8B-B14F-4D97-AF65-F5344CB8AC3E}">
        <p14:creationId xmlns:p14="http://schemas.microsoft.com/office/powerpoint/2010/main" val="4014541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linds(horizontal)">
                                      <p:cBhvr>
                                        <p:cTn id="7" dur="1000"/>
                                        <p:tgtEl>
                                          <p:spTgt spid="13"/>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linds(horizontal)">
                                      <p:cBhvr>
                                        <p:cTn id="10" dur="500"/>
                                        <p:tgtEl>
                                          <p:spTgt spid="16"/>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linds(horizontal)">
                                      <p:cBhvr>
                                        <p:cTn id="13" dur="500"/>
                                        <p:tgtEl>
                                          <p:spTgt spid="15"/>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linds(horizontal)">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E9704-A7D7-784A-A9F7-5F9E3B09C544}"/>
              </a:ext>
            </a:extLst>
          </p:cNvPr>
          <p:cNvSpPr>
            <a:spLocks noGrp="1"/>
          </p:cNvSpPr>
          <p:nvPr>
            <p:ph type="title"/>
          </p:nvPr>
        </p:nvSpPr>
        <p:spPr/>
        <p:txBody>
          <a:bodyPr/>
          <a:lstStyle/>
          <a:p>
            <a:r>
              <a:rPr lang="en-US" dirty="0"/>
              <a:t> Recommendations </a:t>
            </a:r>
          </a:p>
        </p:txBody>
      </p:sp>
      <p:sp>
        <p:nvSpPr>
          <p:cNvPr id="3" name="Slide Number Placeholder 2">
            <a:extLst>
              <a:ext uri="{FF2B5EF4-FFF2-40B4-BE49-F238E27FC236}">
                <a16:creationId xmlns:a16="http://schemas.microsoft.com/office/drawing/2014/main" id="{40890271-4CAE-3247-85BC-526B15D23493}"/>
              </a:ext>
            </a:extLst>
          </p:cNvPr>
          <p:cNvSpPr>
            <a:spLocks noGrp="1"/>
          </p:cNvSpPr>
          <p:nvPr>
            <p:ph type="sldNum" sz="quarter" idx="4"/>
          </p:nvPr>
        </p:nvSpPr>
        <p:spPr/>
        <p:txBody>
          <a:bodyPr/>
          <a:lstStyle/>
          <a:p>
            <a:fld id="{933A556B-7C63-244D-9B7C-B0EA8042B330}" type="slidenum">
              <a:rPr lang="en-US" smtClean="0"/>
              <a:pPr/>
              <a:t>21</a:t>
            </a:fld>
            <a:endParaRPr lang="en-US" dirty="0"/>
          </a:p>
        </p:txBody>
      </p:sp>
      <p:sp>
        <p:nvSpPr>
          <p:cNvPr id="4" name="TextBox 3">
            <a:extLst>
              <a:ext uri="{FF2B5EF4-FFF2-40B4-BE49-F238E27FC236}">
                <a16:creationId xmlns:a16="http://schemas.microsoft.com/office/drawing/2014/main" id="{21D83DEB-6D23-D648-BAAB-0FB0066A9784}"/>
              </a:ext>
            </a:extLst>
          </p:cNvPr>
          <p:cNvSpPr txBox="1"/>
          <p:nvPr/>
        </p:nvSpPr>
        <p:spPr>
          <a:xfrm>
            <a:off x="428625" y="716507"/>
            <a:ext cx="8286750" cy="4955203"/>
          </a:xfrm>
          <a:prstGeom prst="rect">
            <a:avLst/>
          </a:prstGeom>
          <a:noFill/>
        </p:spPr>
        <p:txBody>
          <a:bodyPr wrap="square" rtlCol="0">
            <a:spAutoFit/>
          </a:bodyPr>
          <a:lstStyle/>
          <a:p>
            <a:pPr marL="342900" indent="-342900" algn="just">
              <a:buClr>
                <a:schemeClr val="accent2"/>
              </a:buClr>
              <a:buFont typeface="+mj-lt"/>
              <a:buAutoNum type="arabicPeriod"/>
            </a:pPr>
            <a:r>
              <a:rPr lang="en-US" sz="1600" b="1" dirty="0"/>
              <a:t>To fully capitalize on the recent investments that led to the construction of the </a:t>
            </a:r>
            <a:r>
              <a:rPr lang="en-US" sz="1600" b="1" dirty="0" err="1"/>
              <a:t>sPHENIX</a:t>
            </a:r>
            <a:r>
              <a:rPr lang="en-US" sz="1600" b="1" dirty="0"/>
              <a:t> detector and significant new forward and mid-rapidity capabilities at STAR, continuation of RHIC operations is necessary to enable collection of the last pp, </a:t>
            </a:r>
            <a:r>
              <a:rPr lang="en-US" sz="1600" b="1" dirty="0" err="1"/>
              <a:t>pA</a:t>
            </a:r>
            <a:r>
              <a:rPr lang="en-US" sz="1600" b="1" dirty="0"/>
              <a:t>, and AA data</a:t>
            </a:r>
            <a:r>
              <a:rPr lang="en-US" sz="1600" dirty="0"/>
              <a:t>. These data are required for completion of the RHIC Hot and Cold QCD missions and to fully exploit the complimentary to LHC  studies which probe different kinematics and the unique polarization of the proton beam at RHIC.</a:t>
            </a:r>
          </a:p>
          <a:p>
            <a:pPr marL="342900" indent="-342900" algn="just">
              <a:buClr>
                <a:schemeClr val="accent2"/>
              </a:buClr>
              <a:buFont typeface="+mj-lt"/>
              <a:buAutoNum type="arabicPeriod"/>
            </a:pPr>
            <a:endParaRPr lang="en-US" sz="1400" dirty="0"/>
          </a:p>
          <a:p>
            <a:pPr marL="342900" indent="-342900" algn="just">
              <a:buClr>
                <a:schemeClr val="accent2"/>
              </a:buClr>
              <a:buFont typeface="+mj-lt"/>
              <a:buAutoNum type="arabicPeriod" startAt="2"/>
            </a:pPr>
            <a:r>
              <a:rPr lang="en-US" sz="1600" b="1" dirty="0"/>
              <a:t>Continued strong funding of the RHIC Hot and Cold QCD experimental analysis groups and computing facilities well beyond the final operation of RHIC. </a:t>
            </a:r>
            <a:r>
              <a:rPr lang="en-US" sz="1600" dirty="0"/>
              <a:t>This will enable effective and timely production, analysis and publication of the wealth of data collected, and to be collected. The unprecedented detail and uniqueness  of the RHIC data sets have discovery potential on their own and are critical to fully accomplish the scientific mission of the EIC. Continued support of the experimental groups is also critical to ensure the continued effective training of the next generation of experimentalists in preparation for EIC operations.</a:t>
            </a:r>
          </a:p>
          <a:p>
            <a:pPr algn="just">
              <a:buClr>
                <a:schemeClr val="accent2"/>
              </a:buClr>
            </a:pPr>
            <a:endParaRPr lang="en-US" sz="1400" dirty="0"/>
          </a:p>
          <a:p>
            <a:pPr marL="342900" indent="-342900" algn="just">
              <a:buClr>
                <a:schemeClr val="accent2"/>
              </a:buClr>
              <a:buFont typeface="+mj-lt"/>
              <a:buAutoNum type="arabicPeriod" startAt="3"/>
            </a:pPr>
            <a:r>
              <a:rPr lang="en-US" sz="1600" b="1" dirty="0"/>
              <a:t>Continued strong funding of the RHIC Hot and Cold QCD theoretical groups and Topical collaborations well beyond the final RHIC operations. </a:t>
            </a:r>
            <a:r>
              <a:rPr lang="en-US" sz="1600" dirty="0"/>
              <a:t>This support is critical to ensure that the knowledge generated by analyses of the RHIC data are fully incorporated into the next-generation of theoretical interpretations.</a:t>
            </a:r>
          </a:p>
        </p:txBody>
      </p:sp>
    </p:spTree>
    <p:extLst>
      <p:ext uri="{BB962C8B-B14F-4D97-AF65-F5344CB8AC3E}">
        <p14:creationId xmlns:p14="http://schemas.microsoft.com/office/powerpoint/2010/main" val="18966936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51EE602-7D01-4F44-A711-74F739910444}"/>
              </a:ext>
            </a:extLst>
          </p:cNvPr>
          <p:cNvSpPr>
            <a:spLocks noGrp="1"/>
          </p:cNvSpPr>
          <p:nvPr>
            <p:ph type="sldNum" sz="quarter" idx="4"/>
          </p:nvPr>
        </p:nvSpPr>
        <p:spPr/>
        <p:txBody>
          <a:bodyPr/>
          <a:lstStyle/>
          <a:p>
            <a:fld id="{933A556B-7C63-244D-9B7C-B0EA8042B330}" type="slidenum">
              <a:rPr lang="en-US" smtClean="0"/>
              <a:pPr/>
              <a:t>22</a:t>
            </a:fld>
            <a:endParaRPr lang="en-US" dirty="0"/>
          </a:p>
        </p:txBody>
      </p:sp>
      <p:pic>
        <p:nvPicPr>
          <p:cNvPr id="4" name="Picture 3">
            <a:extLst>
              <a:ext uri="{FF2B5EF4-FFF2-40B4-BE49-F238E27FC236}">
                <a16:creationId xmlns:a16="http://schemas.microsoft.com/office/drawing/2014/main" id="{84FD5545-7D34-B74C-BDBE-285F4A5FC4E7}"/>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6664" y="3534889"/>
            <a:ext cx="9052560" cy="263731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513573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Diagram&#10;&#10;Description automatically generated">
            <a:extLst>
              <a:ext uri="{FF2B5EF4-FFF2-40B4-BE49-F238E27FC236}">
                <a16:creationId xmlns:a16="http://schemas.microsoft.com/office/drawing/2014/main" id="{A9883D12-AA93-E948-8A46-C1C925D627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3621" y="1529354"/>
            <a:ext cx="3111500" cy="2009707"/>
          </a:xfrm>
          <a:prstGeom prst="rect">
            <a:avLst/>
          </a:prstGeom>
        </p:spPr>
      </p:pic>
      <p:sp>
        <p:nvSpPr>
          <p:cNvPr id="2" name="Title 1">
            <a:extLst>
              <a:ext uri="{FF2B5EF4-FFF2-40B4-BE49-F238E27FC236}">
                <a16:creationId xmlns:a16="http://schemas.microsoft.com/office/drawing/2014/main" id="{B7DE4FDB-2A27-F843-96AE-CD1047FA84BF}"/>
              </a:ext>
            </a:extLst>
          </p:cNvPr>
          <p:cNvSpPr>
            <a:spLocks noGrp="1"/>
          </p:cNvSpPr>
          <p:nvPr>
            <p:ph type="title"/>
          </p:nvPr>
        </p:nvSpPr>
        <p:spPr/>
        <p:txBody>
          <a:bodyPr>
            <a:normAutofit/>
          </a:bodyPr>
          <a:lstStyle/>
          <a:p>
            <a:r>
              <a:rPr lang="en-US" dirty="0"/>
              <a:t>Jet Cross-sections</a:t>
            </a:r>
          </a:p>
        </p:txBody>
      </p:sp>
      <p:sp>
        <p:nvSpPr>
          <p:cNvPr id="4" name="Slide Number Placeholder 3">
            <a:extLst>
              <a:ext uri="{FF2B5EF4-FFF2-40B4-BE49-F238E27FC236}">
                <a16:creationId xmlns:a16="http://schemas.microsoft.com/office/drawing/2014/main" id="{A4E16F8A-727B-4347-A069-7D1A64546180}"/>
              </a:ext>
            </a:extLst>
          </p:cNvPr>
          <p:cNvSpPr>
            <a:spLocks noGrp="1"/>
          </p:cNvSpPr>
          <p:nvPr>
            <p:ph type="sldNum" sz="quarter" idx="4"/>
          </p:nvPr>
        </p:nvSpPr>
        <p:spPr/>
        <p:txBody>
          <a:bodyPr/>
          <a:lstStyle/>
          <a:p>
            <a:fld id="{DB01AD43-7665-4F46-BEFA-8DECD8160885}" type="slidenum">
              <a:rPr lang="en-US" smtClean="0"/>
              <a:pPr/>
              <a:t>23</a:t>
            </a:fld>
            <a:endParaRPr lang="en-US" dirty="0"/>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E6B14AC7-F086-054B-8956-B3D2A658C698}"/>
                  </a:ext>
                </a:extLst>
              </p:cNvPr>
              <p:cNvSpPr txBox="1"/>
              <p:nvPr/>
            </p:nvSpPr>
            <p:spPr>
              <a:xfrm>
                <a:off x="731059" y="623095"/>
                <a:ext cx="7349320" cy="72648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cs typeface="Times New Roman" panose="02020603050405020304" pitchFamily="18" charset="0"/>
                        </a:rPr>
                        <m:t>𝑑</m:t>
                      </m:r>
                      <m:sSub>
                        <m:sSubPr>
                          <m:ctrlPr>
                            <a:rPr lang="en-US" b="0" i="1" smtClean="0">
                              <a:latin typeface="Cambria Math" panose="02040503050406030204" pitchFamily="18" charset="0"/>
                              <a:cs typeface="Times New Roman" panose="02020603050405020304" pitchFamily="18" charset="0"/>
                            </a:rPr>
                          </m:ctrlPr>
                        </m:sSubPr>
                        <m:e>
                          <m:r>
                            <a:rPr lang="en-US" b="0" i="1" smtClean="0">
                              <a:latin typeface="Cambria Math" panose="02040503050406030204" pitchFamily="18" charset="0"/>
                              <a:ea typeface="Cambria Math" panose="02040503050406030204" pitchFamily="18" charset="0"/>
                              <a:cs typeface="Times New Roman" panose="02020603050405020304" pitchFamily="18" charset="0"/>
                            </a:rPr>
                            <m:t>𝜎</m:t>
                          </m:r>
                        </m:e>
                        <m:sub>
                          <m:r>
                            <a:rPr lang="en-US" b="0" i="1" smtClean="0">
                              <a:latin typeface="Cambria Math" panose="02040503050406030204" pitchFamily="18" charset="0"/>
                              <a:cs typeface="Times New Roman" panose="02020603050405020304" pitchFamily="18" charset="0"/>
                            </a:rPr>
                            <m:t>𝑝𝑝</m:t>
                          </m:r>
                          <m:r>
                            <a:rPr lang="en-US" b="0" i="1" smtClean="0">
                              <a:latin typeface="Cambria Math" panose="02040503050406030204" pitchFamily="18" charset="0"/>
                              <a:ea typeface="Cambria Math" panose="02040503050406030204" pitchFamily="18" charset="0"/>
                              <a:cs typeface="Times New Roman" panose="02020603050405020304" pitchFamily="18" charset="0"/>
                            </a:rPr>
                            <m:t>→</m:t>
                          </m:r>
                          <m:r>
                            <a:rPr lang="en-US" b="0" i="1" smtClean="0">
                              <a:latin typeface="Cambria Math" panose="02040503050406030204" pitchFamily="18" charset="0"/>
                              <a:ea typeface="Cambria Math" panose="02040503050406030204" pitchFamily="18" charset="0"/>
                              <a:cs typeface="Times New Roman" panose="02020603050405020304" pitchFamily="18" charset="0"/>
                            </a:rPr>
                            <m:t>𝑗𝑒𝑡</m:t>
                          </m:r>
                          <m:r>
                            <a:rPr lang="en-US" b="0" i="1" smtClean="0">
                              <a:latin typeface="Cambria Math" panose="02040503050406030204" pitchFamily="18" charset="0"/>
                              <a:ea typeface="Cambria Math" panose="02040503050406030204" pitchFamily="18" charset="0"/>
                              <a:cs typeface="Times New Roman" panose="02020603050405020304" pitchFamily="18" charset="0"/>
                            </a:rPr>
                            <m:t>+</m:t>
                          </m:r>
                          <m:r>
                            <a:rPr lang="en-US" b="0" i="1" smtClean="0">
                              <a:latin typeface="Cambria Math" panose="02040503050406030204" pitchFamily="18" charset="0"/>
                              <a:ea typeface="Cambria Math" panose="02040503050406030204" pitchFamily="18" charset="0"/>
                              <a:cs typeface="Times New Roman" panose="02020603050405020304" pitchFamily="18" charset="0"/>
                            </a:rPr>
                            <m:t>𝑋</m:t>
                          </m:r>
                        </m:sub>
                      </m:sSub>
                      <m:d>
                        <m:dPr>
                          <m:ctrlPr>
                            <a:rPr lang="en-US" b="0" i="1" smtClean="0">
                              <a:latin typeface="Cambria Math" panose="02040503050406030204" pitchFamily="18" charset="0"/>
                              <a:cs typeface="Times New Roman" panose="02020603050405020304" pitchFamily="18" charset="0"/>
                            </a:rPr>
                          </m:ctrlPr>
                        </m:dPr>
                        <m:e>
                          <m:sSup>
                            <m:sSupPr>
                              <m:ctrlPr>
                                <a:rPr lang="en-US" b="0" i="1" smtClean="0">
                                  <a:latin typeface="Cambria Math" panose="02040503050406030204" pitchFamily="18" charset="0"/>
                                  <a:cs typeface="Times New Roman" panose="02020603050405020304" pitchFamily="18" charset="0"/>
                                </a:rPr>
                              </m:ctrlPr>
                            </m:sSupPr>
                            <m:e>
                              <m:r>
                                <a:rPr lang="en-US" b="0" i="1" smtClean="0">
                                  <a:latin typeface="Cambria Math" panose="02040503050406030204" pitchFamily="18" charset="0"/>
                                  <a:cs typeface="Times New Roman" panose="02020603050405020304" pitchFamily="18" charset="0"/>
                                </a:rPr>
                                <m:t>𝑄</m:t>
                              </m:r>
                            </m:e>
                            <m:sup>
                              <m:r>
                                <a:rPr lang="en-US" b="0" i="1" smtClean="0">
                                  <a:latin typeface="Cambria Math" panose="02040503050406030204" pitchFamily="18" charset="0"/>
                                  <a:cs typeface="Times New Roman" panose="02020603050405020304" pitchFamily="18" charset="0"/>
                                </a:rPr>
                                <m:t>2</m:t>
                              </m:r>
                            </m:sup>
                          </m:sSup>
                        </m:e>
                      </m:d>
                      <m:r>
                        <a:rPr lang="en-US" b="0" i="1" smtClean="0">
                          <a:latin typeface="Cambria Math" panose="02040503050406030204" pitchFamily="18" charset="0"/>
                          <a:cs typeface="Times New Roman" panose="02020603050405020304" pitchFamily="18" charset="0"/>
                        </a:rPr>
                        <m:t>=</m:t>
                      </m:r>
                      <m:nary>
                        <m:naryPr>
                          <m:chr m:val="∑"/>
                          <m:supHide m:val="on"/>
                          <m:ctrlPr>
                            <a:rPr lang="en-US" b="0" i="1" smtClean="0">
                              <a:latin typeface="Cambria Math" panose="02040503050406030204" pitchFamily="18" charset="0"/>
                              <a:cs typeface="Times New Roman" panose="02020603050405020304" pitchFamily="18" charset="0"/>
                            </a:rPr>
                          </m:ctrlPr>
                        </m:naryPr>
                        <m:sub>
                          <m:r>
                            <m:rPr>
                              <m:brk m:alnAt="7"/>
                            </m:rPr>
                            <a:rPr lang="en-US" b="0" i="1" smtClean="0">
                              <a:latin typeface="Cambria Math" panose="02040503050406030204" pitchFamily="18" charset="0"/>
                              <a:cs typeface="Times New Roman" panose="02020603050405020304" pitchFamily="18" charset="0"/>
                            </a:rPr>
                            <m:t>𝑎</m:t>
                          </m:r>
                          <m:r>
                            <a:rPr lang="en-US" b="0" i="1" smtClean="0">
                              <a:latin typeface="Cambria Math" panose="02040503050406030204" pitchFamily="18" charset="0"/>
                              <a:cs typeface="Times New Roman" panose="02020603050405020304" pitchFamily="18" charset="0"/>
                            </a:rPr>
                            <m:t>,</m:t>
                          </m:r>
                          <m:r>
                            <a:rPr lang="en-US" b="0" i="1" smtClean="0">
                              <a:latin typeface="Cambria Math" panose="02040503050406030204" pitchFamily="18" charset="0"/>
                              <a:cs typeface="Times New Roman" panose="02020603050405020304" pitchFamily="18" charset="0"/>
                            </a:rPr>
                            <m:t>𝑏</m:t>
                          </m:r>
                        </m:sub>
                        <m:sup/>
                        <m:e>
                          <m:nary>
                            <m:naryPr>
                              <m:limLoc m:val="undOvr"/>
                              <m:subHide m:val="on"/>
                              <m:supHide m:val="on"/>
                              <m:ctrlPr>
                                <a:rPr lang="en-US" b="0" i="1" smtClean="0">
                                  <a:latin typeface="Cambria Math" panose="02040503050406030204" pitchFamily="18" charset="0"/>
                                  <a:cs typeface="Times New Roman" panose="02020603050405020304" pitchFamily="18" charset="0"/>
                                </a:rPr>
                              </m:ctrlPr>
                            </m:naryPr>
                            <m:sub/>
                            <m:sup/>
                            <m:e>
                              <m:sSub>
                                <m:sSubPr>
                                  <m:ctrlPr>
                                    <a:rPr lang="en-US" b="0" i="1" smtClean="0">
                                      <a:latin typeface="Cambria Math" panose="02040503050406030204" pitchFamily="18" charset="0"/>
                                      <a:cs typeface="Times New Roman" panose="02020603050405020304" pitchFamily="18" charset="0"/>
                                    </a:rPr>
                                  </m:ctrlPr>
                                </m:sSubPr>
                                <m:e>
                                  <m:r>
                                    <a:rPr lang="en-US" b="0" i="1" smtClean="0">
                                      <a:latin typeface="Cambria Math" panose="02040503050406030204" pitchFamily="18" charset="0"/>
                                      <a:cs typeface="Times New Roman" panose="02020603050405020304" pitchFamily="18" charset="0"/>
                                    </a:rPr>
                                    <m:t>𝑓</m:t>
                                  </m:r>
                                </m:e>
                                <m:sub>
                                  <m:r>
                                    <a:rPr lang="en-US" b="0" i="1" smtClean="0">
                                      <a:latin typeface="Cambria Math" panose="02040503050406030204" pitchFamily="18" charset="0"/>
                                      <a:cs typeface="Times New Roman" panose="02020603050405020304" pitchFamily="18" charset="0"/>
                                    </a:rPr>
                                    <m:t>𝑎</m:t>
                                  </m:r>
                                </m:sub>
                              </m:sSub>
                              <m:r>
                                <a:rPr lang="en-US" b="0" i="1" smtClean="0">
                                  <a:latin typeface="Cambria Math" panose="02040503050406030204" pitchFamily="18" charset="0"/>
                                  <a:cs typeface="Times New Roman" panose="02020603050405020304" pitchFamily="18" charset="0"/>
                                </a:rPr>
                                <m:t>(</m:t>
                              </m:r>
                              <m:sSub>
                                <m:sSubPr>
                                  <m:ctrlPr>
                                    <a:rPr lang="en-US" b="0" i="1" smtClean="0">
                                      <a:latin typeface="Cambria Math" panose="02040503050406030204" pitchFamily="18" charset="0"/>
                                      <a:cs typeface="Times New Roman" panose="02020603050405020304" pitchFamily="18" charset="0"/>
                                    </a:rPr>
                                  </m:ctrlPr>
                                </m:sSubPr>
                                <m:e>
                                  <m:r>
                                    <a:rPr lang="en-US" b="0" i="1" smtClean="0">
                                      <a:latin typeface="Cambria Math" panose="02040503050406030204" pitchFamily="18" charset="0"/>
                                      <a:cs typeface="Times New Roman" panose="02020603050405020304" pitchFamily="18" charset="0"/>
                                    </a:rPr>
                                    <m:t>𝑥</m:t>
                                  </m:r>
                                </m:e>
                                <m:sub>
                                  <m:r>
                                    <a:rPr lang="en-US" b="0" i="1" smtClean="0">
                                      <a:latin typeface="Cambria Math" panose="02040503050406030204" pitchFamily="18" charset="0"/>
                                      <a:cs typeface="Times New Roman" panose="02020603050405020304" pitchFamily="18" charset="0"/>
                                    </a:rPr>
                                    <m:t>𝑎</m:t>
                                  </m:r>
                                </m:sub>
                              </m:sSub>
                              <m:r>
                                <a:rPr lang="en-US" b="0" i="1" smtClean="0">
                                  <a:latin typeface="Cambria Math" panose="02040503050406030204" pitchFamily="18" charset="0"/>
                                  <a:cs typeface="Times New Roman" panose="02020603050405020304" pitchFamily="18" charset="0"/>
                                </a:rPr>
                                <m:t>,</m:t>
                              </m:r>
                              <m:sSup>
                                <m:sSupPr>
                                  <m:ctrlPr>
                                    <a:rPr lang="en-US" b="0" i="1" smtClean="0">
                                      <a:latin typeface="Cambria Math" panose="02040503050406030204" pitchFamily="18" charset="0"/>
                                      <a:cs typeface="Times New Roman" panose="02020603050405020304" pitchFamily="18" charset="0"/>
                                    </a:rPr>
                                  </m:ctrlPr>
                                </m:sSupPr>
                                <m:e>
                                  <m:r>
                                    <a:rPr lang="en-US" b="0" i="1" smtClean="0">
                                      <a:latin typeface="Cambria Math" panose="02040503050406030204" pitchFamily="18" charset="0"/>
                                      <a:cs typeface="Times New Roman" panose="02020603050405020304" pitchFamily="18" charset="0"/>
                                    </a:rPr>
                                    <m:t>𝑄</m:t>
                                  </m:r>
                                </m:e>
                                <m:sup>
                                  <m:r>
                                    <a:rPr lang="en-US" b="0" i="1" smtClean="0">
                                      <a:latin typeface="Cambria Math" panose="02040503050406030204" pitchFamily="18" charset="0"/>
                                      <a:cs typeface="Times New Roman" panose="02020603050405020304" pitchFamily="18" charset="0"/>
                                    </a:rPr>
                                    <m:t>2</m:t>
                                  </m:r>
                                </m:sup>
                              </m:sSup>
                              <m:r>
                                <a:rPr lang="en-US" b="0" i="1" smtClean="0">
                                  <a:latin typeface="Cambria Math" panose="02040503050406030204" pitchFamily="18" charset="0"/>
                                  <a:cs typeface="Times New Roman" panose="02020603050405020304" pitchFamily="18" charset="0"/>
                                </a:rPr>
                                <m:t>)</m:t>
                              </m:r>
                              <m:sSub>
                                <m:sSubPr>
                                  <m:ctrlPr>
                                    <a:rPr lang="en-US" i="1">
                                      <a:latin typeface="Cambria Math" panose="02040503050406030204" pitchFamily="18" charset="0"/>
                                      <a:cs typeface="Times New Roman" panose="02020603050405020304" pitchFamily="18" charset="0"/>
                                    </a:rPr>
                                  </m:ctrlPr>
                                </m:sSubPr>
                                <m:e>
                                  <m:r>
                                    <a:rPr lang="en-US" i="1">
                                      <a:latin typeface="Cambria Math" panose="02040503050406030204" pitchFamily="18" charset="0"/>
                                      <a:cs typeface="Times New Roman" panose="02020603050405020304" pitchFamily="18" charset="0"/>
                                    </a:rPr>
                                    <m:t>𝑓</m:t>
                                  </m:r>
                                </m:e>
                                <m:sub>
                                  <m:r>
                                    <a:rPr lang="en-US" i="1">
                                      <a:latin typeface="Cambria Math" panose="02040503050406030204" pitchFamily="18" charset="0"/>
                                      <a:cs typeface="Times New Roman" panose="02020603050405020304" pitchFamily="18" charset="0"/>
                                    </a:rPr>
                                    <m:t>𝑏</m:t>
                                  </m:r>
                                </m:sub>
                              </m:sSub>
                              <m:d>
                                <m:dPr>
                                  <m:ctrlPr>
                                    <a:rPr lang="en-US" i="1">
                                      <a:latin typeface="Cambria Math" panose="02040503050406030204" pitchFamily="18" charset="0"/>
                                      <a:cs typeface="Times New Roman" panose="02020603050405020304" pitchFamily="18" charset="0"/>
                                    </a:rPr>
                                  </m:ctrlPr>
                                </m:dPr>
                                <m:e>
                                  <m:sSub>
                                    <m:sSubPr>
                                      <m:ctrlPr>
                                        <a:rPr lang="en-US" i="1">
                                          <a:latin typeface="Cambria Math" panose="02040503050406030204" pitchFamily="18" charset="0"/>
                                          <a:cs typeface="Times New Roman" panose="02020603050405020304" pitchFamily="18" charset="0"/>
                                        </a:rPr>
                                      </m:ctrlPr>
                                    </m:sSubPr>
                                    <m:e>
                                      <m:r>
                                        <a:rPr lang="en-US" i="1">
                                          <a:latin typeface="Cambria Math" panose="02040503050406030204" pitchFamily="18" charset="0"/>
                                          <a:cs typeface="Times New Roman" panose="02020603050405020304" pitchFamily="18" charset="0"/>
                                        </a:rPr>
                                        <m:t>𝑥</m:t>
                                      </m:r>
                                    </m:e>
                                    <m:sub>
                                      <m:r>
                                        <a:rPr lang="en-US" i="1">
                                          <a:latin typeface="Cambria Math" panose="02040503050406030204" pitchFamily="18" charset="0"/>
                                          <a:cs typeface="Times New Roman" panose="02020603050405020304" pitchFamily="18" charset="0"/>
                                        </a:rPr>
                                        <m:t>𝑏</m:t>
                                      </m:r>
                                    </m:sub>
                                  </m:sSub>
                                  <m:r>
                                    <a:rPr lang="en-US" i="1">
                                      <a:latin typeface="Cambria Math" panose="02040503050406030204" pitchFamily="18" charset="0"/>
                                      <a:cs typeface="Times New Roman" panose="02020603050405020304" pitchFamily="18" charset="0"/>
                                    </a:rPr>
                                    <m:t>,</m:t>
                                  </m:r>
                                  <m:sSup>
                                    <m:sSupPr>
                                      <m:ctrlPr>
                                        <a:rPr lang="en-US" i="1">
                                          <a:latin typeface="Cambria Math" panose="02040503050406030204" pitchFamily="18" charset="0"/>
                                          <a:cs typeface="Times New Roman" panose="02020603050405020304" pitchFamily="18" charset="0"/>
                                        </a:rPr>
                                      </m:ctrlPr>
                                    </m:sSupPr>
                                    <m:e>
                                      <m:r>
                                        <a:rPr lang="en-US" i="1">
                                          <a:latin typeface="Cambria Math" panose="02040503050406030204" pitchFamily="18" charset="0"/>
                                          <a:cs typeface="Times New Roman" panose="02020603050405020304" pitchFamily="18" charset="0"/>
                                        </a:rPr>
                                        <m:t>𝑄</m:t>
                                      </m:r>
                                    </m:e>
                                    <m:sup>
                                      <m:r>
                                        <a:rPr lang="en-US" i="1">
                                          <a:latin typeface="Cambria Math" panose="02040503050406030204" pitchFamily="18" charset="0"/>
                                          <a:cs typeface="Times New Roman" panose="02020603050405020304" pitchFamily="18" charset="0"/>
                                        </a:rPr>
                                        <m:t>2</m:t>
                                      </m:r>
                                    </m:sup>
                                  </m:sSup>
                                </m:e>
                              </m:d>
                              <m:r>
                                <a:rPr lang="en-US" b="0" i="1" smtClean="0">
                                  <a:latin typeface="Cambria Math" panose="02040503050406030204" pitchFamily="18" charset="0"/>
                                  <a:cs typeface="Times New Roman" panose="02020603050405020304" pitchFamily="18" charset="0"/>
                                </a:rPr>
                                <m:t>𝑑</m:t>
                              </m:r>
                              <m:sSub>
                                <m:sSubPr>
                                  <m:ctrlPr>
                                    <a:rPr lang="en-US" i="1">
                                      <a:latin typeface="Cambria Math" panose="02040503050406030204" pitchFamily="18" charset="0"/>
                                      <a:cs typeface="Times New Roman" panose="02020603050405020304" pitchFamily="18" charset="0"/>
                                    </a:rPr>
                                  </m:ctrlPr>
                                </m:sSubPr>
                                <m:e>
                                  <m:acc>
                                    <m:accPr>
                                      <m:chr m:val="̂"/>
                                      <m:ctrlPr>
                                        <a:rPr lang="en-US" b="0" i="1" smtClean="0">
                                          <a:latin typeface="Cambria Math" panose="02040503050406030204" pitchFamily="18" charset="0"/>
                                          <a:cs typeface="Times New Roman" panose="02020603050405020304" pitchFamily="18" charset="0"/>
                                        </a:rPr>
                                      </m:ctrlPr>
                                    </m:accPr>
                                    <m:e>
                                      <m:r>
                                        <a:rPr lang="en-US" b="0" i="1" smtClean="0">
                                          <a:latin typeface="Cambria Math" panose="02040503050406030204" pitchFamily="18" charset="0"/>
                                          <a:ea typeface="Cambria Math" panose="02040503050406030204" pitchFamily="18" charset="0"/>
                                          <a:cs typeface="Times New Roman" panose="02020603050405020304" pitchFamily="18" charset="0"/>
                                        </a:rPr>
                                        <m:t>𝜎</m:t>
                                      </m:r>
                                    </m:e>
                                  </m:acc>
                                </m:e>
                                <m:sub>
                                  <m:r>
                                    <a:rPr lang="en-US" i="1">
                                      <a:latin typeface="Cambria Math" panose="02040503050406030204" pitchFamily="18" charset="0"/>
                                      <a:ea typeface="Cambria Math" panose="02040503050406030204" pitchFamily="18" charset="0"/>
                                      <a:cs typeface="Times New Roman" panose="02020603050405020304" pitchFamily="18" charset="0"/>
                                    </a:rPr>
                                    <m:t>𝑎</m:t>
                                  </m:r>
                                  <m:r>
                                    <a:rPr lang="en-US" i="1">
                                      <a:latin typeface="Cambria Math" panose="02040503050406030204" pitchFamily="18" charset="0"/>
                                      <a:ea typeface="Cambria Math" panose="02040503050406030204" pitchFamily="18" charset="0"/>
                                      <a:cs typeface="Times New Roman" panose="02020603050405020304" pitchFamily="18" charset="0"/>
                                    </a:rPr>
                                    <m:t>+</m:t>
                                  </m:r>
                                  <m:r>
                                    <a:rPr lang="en-US" i="1">
                                      <a:latin typeface="Cambria Math" panose="02040503050406030204" pitchFamily="18" charset="0"/>
                                      <a:ea typeface="Cambria Math" panose="02040503050406030204" pitchFamily="18" charset="0"/>
                                      <a:cs typeface="Times New Roman" panose="02020603050405020304" pitchFamily="18" charset="0"/>
                                    </a:rPr>
                                    <m:t>𝑏</m:t>
                                  </m:r>
                                  <m:r>
                                    <a:rPr lang="en-US" i="1">
                                      <a:latin typeface="Cambria Math" panose="02040503050406030204" pitchFamily="18" charset="0"/>
                                      <a:ea typeface="Cambria Math" panose="02040503050406030204" pitchFamily="18" charset="0"/>
                                      <a:cs typeface="Times New Roman" panose="02020603050405020304" pitchFamily="18" charset="0"/>
                                    </a:rPr>
                                    <m:t>→</m:t>
                                  </m:r>
                                  <m:r>
                                    <a:rPr lang="en-US" i="1">
                                      <a:latin typeface="Cambria Math" panose="02040503050406030204" pitchFamily="18" charset="0"/>
                                      <a:ea typeface="Cambria Math" panose="02040503050406030204" pitchFamily="18" charset="0"/>
                                      <a:cs typeface="Times New Roman" panose="02020603050405020304" pitchFamily="18" charset="0"/>
                                    </a:rPr>
                                    <m:t>𝑗𝑒𝑡</m:t>
                                  </m:r>
                                  <m:r>
                                    <a:rPr lang="en-US" i="1">
                                      <a:latin typeface="Cambria Math" panose="02040503050406030204" pitchFamily="18" charset="0"/>
                                      <a:ea typeface="Cambria Math" panose="02040503050406030204" pitchFamily="18" charset="0"/>
                                      <a:cs typeface="Times New Roman" panose="02020603050405020304" pitchFamily="18" charset="0"/>
                                    </a:rPr>
                                    <m:t>+</m:t>
                                  </m:r>
                                  <m:r>
                                    <a:rPr lang="en-US" i="1">
                                      <a:latin typeface="Cambria Math" panose="02040503050406030204" pitchFamily="18" charset="0"/>
                                      <a:ea typeface="Cambria Math" panose="02040503050406030204" pitchFamily="18" charset="0"/>
                                      <a:cs typeface="Times New Roman" panose="02020603050405020304" pitchFamily="18" charset="0"/>
                                    </a:rPr>
                                    <m:t>𝑋</m:t>
                                  </m:r>
                                </m:sub>
                              </m:sSub>
                              <m:r>
                                <a:rPr lang="en-US" b="0" i="1" smtClean="0">
                                  <a:latin typeface="Cambria Math" panose="02040503050406030204" pitchFamily="18" charset="0"/>
                                  <a:ea typeface="Cambria Math" panose="02040503050406030204" pitchFamily="18" charset="0"/>
                                  <a:cs typeface="Times New Roman" panose="02020603050405020304" pitchFamily="18" charset="0"/>
                                </a:rPr>
                                <m:t>(</m:t>
                              </m:r>
                              <m:sSub>
                                <m:sSubPr>
                                  <m:ctrlPr>
                                    <a:rPr lang="en-US" b="0" i="1" smtClean="0">
                                      <a:latin typeface="Cambria Math" panose="02040503050406030204" pitchFamily="18" charset="0"/>
                                      <a:ea typeface="Cambria Math" panose="02040503050406030204" pitchFamily="18" charset="0"/>
                                      <a:cs typeface="Times New Roman" panose="02020603050405020304" pitchFamily="18" charset="0"/>
                                    </a:rPr>
                                  </m:ctrlPr>
                                </m:sSubPr>
                                <m:e>
                                  <m:r>
                                    <a:rPr lang="en-US" b="0" i="1" smtClean="0">
                                      <a:latin typeface="Cambria Math" panose="02040503050406030204" pitchFamily="18" charset="0"/>
                                      <a:ea typeface="Cambria Math" panose="02040503050406030204" pitchFamily="18" charset="0"/>
                                      <a:cs typeface="Times New Roman" panose="02020603050405020304" pitchFamily="18" charset="0"/>
                                    </a:rPr>
                                    <m:t>𝑥</m:t>
                                  </m:r>
                                </m:e>
                                <m:sub>
                                  <m:r>
                                    <a:rPr lang="en-US" b="0" i="1" smtClean="0">
                                      <a:latin typeface="Cambria Math" panose="02040503050406030204" pitchFamily="18" charset="0"/>
                                      <a:ea typeface="Cambria Math" panose="02040503050406030204" pitchFamily="18" charset="0"/>
                                      <a:cs typeface="Times New Roman" panose="02020603050405020304" pitchFamily="18" charset="0"/>
                                    </a:rPr>
                                    <m:t>1</m:t>
                                  </m:r>
                                </m:sub>
                              </m:sSub>
                              <m:sSub>
                                <m:sSubPr>
                                  <m:ctrlPr>
                                    <a:rPr lang="en-US" b="0" i="1" smtClean="0">
                                      <a:latin typeface="Cambria Math" panose="02040503050406030204" pitchFamily="18" charset="0"/>
                                      <a:ea typeface="Cambria Math" panose="02040503050406030204" pitchFamily="18" charset="0"/>
                                      <a:cs typeface="Times New Roman" panose="02020603050405020304" pitchFamily="18" charset="0"/>
                                    </a:rPr>
                                  </m:ctrlPr>
                                </m:sSubPr>
                                <m:e>
                                  <m:r>
                                    <a:rPr lang="en-US" b="0" i="1" smtClean="0">
                                      <a:latin typeface="Cambria Math" panose="02040503050406030204" pitchFamily="18" charset="0"/>
                                      <a:ea typeface="Cambria Math" panose="02040503050406030204" pitchFamily="18" charset="0"/>
                                      <a:cs typeface="Times New Roman" panose="02020603050405020304" pitchFamily="18" charset="0"/>
                                    </a:rPr>
                                    <m:t>𝑥</m:t>
                                  </m:r>
                                </m:e>
                                <m:sub>
                                  <m:r>
                                    <a:rPr lang="en-US" b="0" i="1" smtClean="0">
                                      <a:latin typeface="Cambria Math" panose="02040503050406030204" pitchFamily="18" charset="0"/>
                                      <a:ea typeface="Cambria Math" panose="02040503050406030204" pitchFamily="18" charset="0"/>
                                      <a:cs typeface="Times New Roman" panose="02020603050405020304" pitchFamily="18" charset="0"/>
                                    </a:rPr>
                                    <m:t>2</m:t>
                                  </m:r>
                                </m:sub>
                              </m:sSub>
                              <m:sSup>
                                <m:sSupPr>
                                  <m:ctrlPr>
                                    <a:rPr lang="en-US" b="0" i="1" smtClean="0">
                                      <a:latin typeface="Cambria Math" panose="02040503050406030204" pitchFamily="18" charset="0"/>
                                      <a:ea typeface="Cambria Math" panose="02040503050406030204" pitchFamily="18" charset="0"/>
                                      <a:cs typeface="Times New Roman" panose="02020603050405020304" pitchFamily="18" charset="0"/>
                                    </a:rPr>
                                  </m:ctrlPr>
                                </m:sSupPr>
                                <m:e>
                                  <m:r>
                                    <a:rPr lang="en-US" b="0" i="1" smtClean="0">
                                      <a:latin typeface="Cambria Math" panose="02040503050406030204" pitchFamily="18" charset="0"/>
                                      <a:ea typeface="Cambria Math" panose="02040503050406030204" pitchFamily="18" charset="0"/>
                                      <a:cs typeface="Times New Roman" panose="02020603050405020304" pitchFamily="18" charset="0"/>
                                    </a:rPr>
                                    <m:t>𝑄</m:t>
                                  </m:r>
                                </m:e>
                                <m:sup>
                                  <m:r>
                                    <a:rPr lang="en-US" b="0" i="1" smtClean="0">
                                      <a:latin typeface="Cambria Math" panose="02040503050406030204" pitchFamily="18" charset="0"/>
                                      <a:ea typeface="Cambria Math" panose="02040503050406030204" pitchFamily="18" charset="0"/>
                                      <a:cs typeface="Times New Roman" panose="02020603050405020304" pitchFamily="18" charset="0"/>
                                    </a:rPr>
                                    <m:t>2</m:t>
                                  </m:r>
                                </m:sup>
                              </m:sSup>
                            </m:e>
                          </m:nary>
                          <m:r>
                            <a:rPr lang="en-US" b="0" i="1" smtClean="0">
                              <a:latin typeface="Cambria Math" panose="02040503050406030204" pitchFamily="18" charset="0"/>
                              <a:cs typeface="Times New Roman" panose="02020603050405020304" pitchFamily="18" charset="0"/>
                            </a:rPr>
                            <m:t>)</m:t>
                          </m:r>
                          <m:sSub>
                            <m:sSubPr>
                              <m:ctrlPr>
                                <a:rPr lang="en-US" i="1">
                                  <a:latin typeface="Cambria Math" panose="02040503050406030204" pitchFamily="18" charset="0"/>
                                  <a:ea typeface="Cambria Math" panose="02040503050406030204" pitchFamily="18" charset="0"/>
                                  <a:cs typeface="Times New Roman" panose="02020603050405020304" pitchFamily="18" charset="0"/>
                                </a:rPr>
                              </m:ctrlPr>
                            </m:sSubPr>
                            <m:e>
                              <m:r>
                                <a:rPr lang="en-US" b="0" i="1" smtClean="0">
                                  <a:latin typeface="Cambria Math" panose="02040503050406030204" pitchFamily="18" charset="0"/>
                                  <a:ea typeface="Cambria Math" panose="02040503050406030204" pitchFamily="18" charset="0"/>
                                  <a:cs typeface="Times New Roman" panose="02020603050405020304" pitchFamily="18" charset="0"/>
                                </a:rPr>
                                <m:t>𝑑</m:t>
                              </m:r>
                              <m:r>
                                <a:rPr lang="en-US" i="1">
                                  <a:latin typeface="Cambria Math" panose="02040503050406030204" pitchFamily="18" charset="0"/>
                                  <a:ea typeface="Cambria Math" panose="02040503050406030204" pitchFamily="18" charset="0"/>
                                  <a:cs typeface="Times New Roman" panose="02020603050405020304" pitchFamily="18" charset="0"/>
                                </a:rPr>
                                <m:t>𝑥</m:t>
                              </m:r>
                            </m:e>
                            <m:sub>
                              <m:r>
                                <a:rPr lang="en-US" i="1">
                                  <a:latin typeface="Cambria Math" panose="02040503050406030204" pitchFamily="18" charset="0"/>
                                  <a:ea typeface="Cambria Math" panose="02040503050406030204" pitchFamily="18" charset="0"/>
                                  <a:cs typeface="Times New Roman" panose="02020603050405020304" pitchFamily="18" charset="0"/>
                                </a:rPr>
                                <m:t>1</m:t>
                              </m:r>
                            </m:sub>
                          </m:sSub>
                          <m:sSub>
                            <m:sSubPr>
                              <m:ctrlPr>
                                <a:rPr lang="en-US" i="1">
                                  <a:latin typeface="Cambria Math" panose="02040503050406030204" pitchFamily="18" charset="0"/>
                                  <a:ea typeface="Cambria Math" panose="02040503050406030204" pitchFamily="18" charset="0"/>
                                  <a:cs typeface="Times New Roman" panose="02020603050405020304" pitchFamily="18" charset="0"/>
                                </a:rPr>
                              </m:ctrlPr>
                            </m:sSubPr>
                            <m:e>
                              <m:r>
                                <a:rPr lang="en-US" b="0" i="1" smtClean="0">
                                  <a:latin typeface="Cambria Math" panose="02040503050406030204" pitchFamily="18" charset="0"/>
                                  <a:ea typeface="Cambria Math" panose="02040503050406030204" pitchFamily="18" charset="0"/>
                                  <a:cs typeface="Times New Roman" panose="02020603050405020304" pitchFamily="18" charset="0"/>
                                </a:rPr>
                                <m:t>𝑑</m:t>
                              </m:r>
                              <m:r>
                                <a:rPr lang="en-US" i="1">
                                  <a:latin typeface="Cambria Math" panose="02040503050406030204" pitchFamily="18" charset="0"/>
                                  <a:ea typeface="Cambria Math" panose="02040503050406030204" pitchFamily="18" charset="0"/>
                                  <a:cs typeface="Times New Roman" panose="02020603050405020304" pitchFamily="18" charset="0"/>
                                </a:rPr>
                                <m:t>𝑥</m:t>
                              </m:r>
                            </m:e>
                            <m:sub>
                              <m:r>
                                <a:rPr lang="en-US" i="1">
                                  <a:latin typeface="Cambria Math" panose="02040503050406030204" pitchFamily="18" charset="0"/>
                                  <a:ea typeface="Cambria Math" panose="02040503050406030204" pitchFamily="18" charset="0"/>
                                  <a:cs typeface="Times New Roman" panose="02020603050405020304" pitchFamily="18" charset="0"/>
                                </a:rPr>
                                <m:t>2</m:t>
                              </m:r>
                            </m:sub>
                          </m:sSub>
                        </m:e>
                      </m:nary>
                    </m:oMath>
                  </m:oMathPara>
                </a14:m>
                <a:endParaRPr lang="en-US" dirty="0">
                  <a:latin typeface="Times New Roman" panose="02020603050405020304" pitchFamily="18" charset="0"/>
                  <a:cs typeface="Times New Roman" panose="02020603050405020304" pitchFamily="18" charset="0"/>
                </a:endParaRPr>
              </a:p>
            </p:txBody>
          </p:sp>
        </mc:Choice>
        <mc:Fallback xmlns="">
          <p:sp>
            <p:nvSpPr>
              <p:cNvPr id="5" name="TextBox 4">
                <a:extLst>
                  <a:ext uri="{FF2B5EF4-FFF2-40B4-BE49-F238E27FC236}">
                    <a16:creationId xmlns:a16="http://schemas.microsoft.com/office/drawing/2014/main" id="{E6B14AC7-F086-054B-8956-B3D2A658C698}"/>
                  </a:ext>
                </a:extLst>
              </p:cNvPr>
              <p:cNvSpPr txBox="1">
                <a:spLocks noRot="1" noChangeAspect="1" noMove="1" noResize="1" noEditPoints="1" noAdjustHandles="1" noChangeArrowheads="1" noChangeShapeType="1" noTextEdit="1"/>
              </p:cNvSpPr>
              <p:nvPr/>
            </p:nvSpPr>
            <p:spPr>
              <a:xfrm>
                <a:off x="731059" y="623095"/>
                <a:ext cx="7349320" cy="726481"/>
              </a:xfrm>
              <a:prstGeom prst="rect">
                <a:avLst/>
              </a:prstGeom>
              <a:blipFill>
                <a:blip r:embed="rId3"/>
                <a:stretch>
                  <a:fillRect l="-345" t="-151724" b="-218966"/>
                </a:stretch>
              </a:blipFill>
            </p:spPr>
            <p:txBody>
              <a:bodyPr/>
              <a:lstStyle/>
              <a:p>
                <a:r>
                  <a:rPr lang="en-US">
                    <a:noFill/>
                  </a:rPr>
                  <a:t> </a:t>
                </a:r>
              </a:p>
            </p:txBody>
          </p:sp>
        </mc:Fallback>
      </mc:AlternateContent>
      <p:sp>
        <p:nvSpPr>
          <p:cNvPr id="7" name="Right Brace 6">
            <a:extLst>
              <a:ext uri="{FF2B5EF4-FFF2-40B4-BE49-F238E27FC236}">
                <a16:creationId xmlns:a16="http://schemas.microsoft.com/office/drawing/2014/main" id="{A11B7320-0591-2E4B-AE78-04346AC1863E}"/>
              </a:ext>
            </a:extLst>
          </p:cNvPr>
          <p:cNvSpPr/>
          <p:nvPr/>
        </p:nvSpPr>
        <p:spPr bwMode="auto">
          <a:xfrm rot="5400000">
            <a:off x="4038600" y="165895"/>
            <a:ext cx="228600" cy="2057400"/>
          </a:xfrm>
          <a:prstGeom prst="rightBrace">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pitchFamily="-65" charset="0"/>
            </a:endParaRPr>
          </a:p>
        </p:txBody>
      </p:sp>
      <p:sp>
        <p:nvSpPr>
          <p:cNvPr id="8" name="Right Brace 7">
            <a:extLst>
              <a:ext uri="{FF2B5EF4-FFF2-40B4-BE49-F238E27FC236}">
                <a16:creationId xmlns:a16="http://schemas.microsoft.com/office/drawing/2014/main" id="{BFEC7FBC-782B-3042-ADE6-60C4FD1FCC58}"/>
              </a:ext>
            </a:extLst>
          </p:cNvPr>
          <p:cNvSpPr/>
          <p:nvPr/>
        </p:nvSpPr>
        <p:spPr bwMode="auto">
          <a:xfrm rot="5400000">
            <a:off x="6134100" y="127795"/>
            <a:ext cx="228600" cy="2133600"/>
          </a:xfrm>
          <a:prstGeom prst="rightBrace">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pitchFamily="-65" charset="0"/>
            </a:endParaRPr>
          </a:p>
        </p:txBody>
      </p:sp>
      <p:sp>
        <p:nvSpPr>
          <p:cNvPr id="9" name="TextBox 8">
            <a:extLst>
              <a:ext uri="{FF2B5EF4-FFF2-40B4-BE49-F238E27FC236}">
                <a16:creationId xmlns:a16="http://schemas.microsoft.com/office/drawing/2014/main" id="{B239E1F9-9886-C147-A973-97CB423CD2E0}"/>
              </a:ext>
            </a:extLst>
          </p:cNvPr>
          <p:cNvSpPr txBox="1"/>
          <p:nvPr/>
        </p:nvSpPr>
        <p:spPr>
          <a:xfrm>
            <a:off x="3352800" y="1260073"/>
            <a:ext cx="1653017" cy="369332"/>
          </a:xfrm>
          <a:prstGeom prst="rect">
            <a:avLst/>
          </a:prstGeom>
          <a:noFill/>
        </p:spPr>
        <p:txBody>
          <a:bodyPr wrap="none" rtlCol="0">
            <a:spAutoFit/>
          </a:bodyPr>
          <a:lstStyle/>
          <a:p>
            <a:pPr algn="l"/>
            <a:r>
              <a:rPr lang="en-US" dirty="0">
                <a:solidFill>
                  <a:srgbClr val="0432FF"/>
                </a:solidFill>
                <a:latin typeface="Times New Roman" panose="02020603050405020304" pitchFamily="18" charset="0"/>
                <a:cs typeface="Times New Roman" panose="02020603050405020304" pitchFamily="18" charset="0"/>
              </a:rPr>
              <a:t>proton structure</a:t>
            </a:r>
          </a:p>
        </p:txBody>
      </p:sp>
      <p:sp>
        <p:nvSpPr>
          <p:cNvPr id="10" name="TextBox 9">
            <a:extLst>
              <a:ext uri="{FF2B5EF4-FFF2-40B4-BE49-F238E27FC236}">
                <a16:creationId xmlns:a16="http://schemas.microsoft.com/office/drawing/2014/main" id="{2B40874F-5C76-5F4E-816B-EB48F39EC547}"/>
              </a:ext>
            </a:extLst>
          </p:cNvPr>
          <p:cNvSpPr txBox="1"/>
          <p:nvPr/>
        </p:nvSpPr>
        <p:spPr>
          <a:xfrm>
            <a:off x="5105400" y="1251165"/>
            <a:ext cx="3361818" cy="369332"/>
          </a:xfrm>
          <a:prstGeom prst="rect">
            <a:avLst/>
          </a:prstGeom>
          <a:noFill/>
        </p:spPr>
        <p:txBody>
          <a:bodyPr wrap="none" rtlCol="0">
            <a:spAutoFit/>
          </a:bodyPr>
          <a:lstStyle/>
          <a:p>
            <a:pPr algn="l"/>
            <a:r>
              <a:rPr lang="en-US" dirty="0">
                <a:solidFill>
                  <a:srgbClr val="FF9300"/>
                </a:solidFill>
                <a:latin typeface="Times New Roman" panose="02020603050405020304" pitchFamily="18" charset="0"/>
                <a:cs typeface="Times New Roman" panose="02020603050405020304" pitchFamily="18" charset="0"/>
              </a:rPr>
              <a:t>hard process </a:t>
            </a:r>
            <a:r>
              <a:rPr lang="en-US" dirty="0">
                <a:latin typeface="Times New Roman" panose="02020603050405020304" pitchFamily="18" charset="0"/>
                <a:cs typeface="Times New Roman" panose="02020603050405020304" pitchFamily="18" charset="0"/>
              </a:rPr>
              <a:t>+ PS + hadronization</a:t>
            </a:r>
          </a:p>
        </p:txBody>
      </p:sp>
      <p:pic>
        <p:nvPicPr>
          <p:cNvPr id="14" name="Picture 13" descr="Chart&#10;&#10;Description automatically generated">
            <a:extLst>
              <a:ext uri="{FF2B5EF4-FFF2-40B4-BE49-F238E27FC236}">
                <a16:creationId xmlns:a16="http://schemas.microsoft.com/office/drawing/2014/main" id="{80F4BAE0-736A-964C-AE12-FA4937A6730A}"/>
              </a:ext>
            </a:extLst>
          </p:cNvPr>
          <p:cNvPicPr>
            <a:picLocks noChangeAspect="1"/>
          </p:cNvPicPr>
          <p:nvPr/>
        </p:nvPicPr>
        <p:blipFill rotWithShape="1">
          <a:blip r:embed="rId4">
            <a:extLst>
              <a:ext uri="{28A0092B-C50C-407E-A947-70E740481C1C}">
                <a14:useLocalDpi xmlns:a14="http://schemas.microsoft.com/office/drawing/2010/main" val="0"/>
              </a:ext>
            </a:extLst>
          </a:blip>
          <a:srcRect l="2195" r="2195"/>
          <a:stretch/>
        </p:blipFill>
        <p:spPr>
          <a:xfrm>
            <a:off x="5105400" y="1647892"/>
            <a:ext cx="2969116" cy="2009708"/>
          </a:xfrm>
          <a:prstGeom prst="rect">
            <a:avLst/>
          </a:prstGeom>
        </p:spPr>
      </p:pic>
      <p:pic>
        <p:nvPicPr>
          <p:cNvPr id="16" name="Picture 15" descr="Chart&#10;&#10;Description automatically generated">
            <a:extLst>
              <a:ext uri="{FF2B5EF4-FFF2-40B4-BE49-F238E27FC236}">
                <a16:creationId xmlns:a16="http://schemas.microsoft.com/office/drawing/2014/main" id="{88EB1C3F-B7A8-6746-8CE8-ABB011A54E7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6" y="3568099"/>
            <a:ext cx="2782956" cy="3200400"/>
          </a:xfrm>
          <a:prstGeom prst="rect">
            <a:avLst/>
          </a:prstGeom>
        </p:spPr>
      </p:pic>
      <p:pic>
        <p:nvPicPr>
          <p:cNvPr id="18" name="Picture 17" descr="Chart&#10;&#10;Description automatically generated">
            <a:extLst>
              <a:ext uri="{FF2B5EF4-FFF2-40B4-BE49-F238E27FC236}">
                <a16:creationId xmlns:a16="http://schemas.microsoft.com/office/drawing/2014/main" id="{8D9344EE-64AC-3549-9002-877395664F74}"/>
              </a:ext>
            </a:extLst>
          </p:cNvPr>
          <p:cNvPicPr>
            <a:picLocks noChangeAspect="1"/>
          </p:cNvPicPr>
          <p:nvPr/>
        </p:nvPicPr>
        <p:blipFill rotWithShape="1">
          <a:blip r:embed="rId6">
            <a:extLst>
              <a:ext uri="{28A0092B-C50C-407E-A947-70E740481C1C}">
                <a14:useLocalDpi xmlns:a14="http://schemas.microsoft.com/office/drawing/2010/main" val="0"/>
              </a:ext>
            </a:extLst>
          </a:blip>
          <a:srcRect l="1192" t="3243" b="1711"/>
          <a:stretch/>
        </p:blipFill>
        <p:spPr>
          <a:xfrm>
            <a:off x="5370991" y="3887855"/>
            <a:ext cx="3773008" cy="2529876"/>
          </a:xfrm>
          <a:prstGeom prst="rect">
            <a:avLst/>
          </a:prstGeom>
        </p:spPr>
      </p:pic>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4CD3CCD0-FEE4-A04B-9081-26DD1E7D6222}"/>
                  </a:ext>
                </a:extLst>
              </p:cNvPr>
              <p:cNvSpPr txBox="1"/>
              <p:nvPr/>
            </p:nvSpPr>
            <p:spPr>
              <a:xfrm>
                <a:off x="3048006" y="5753072"/>
                <a:ext cx="2286652" cy="495328"/>
              </a:xfrm>
              <a:prstGeom prst="rect">
                <a:avLst/>
              </a:prstGeom>
              <a:noFill/>
            </p:spPr>
            <p:txBody>
              <a:bodyPr wrap="none" lIns="0" tIns="0" rIns="0" bIns="0" rtlCol="0">
                <a:spAutoFit/>
              </a:bodyPr>
              <a:lstStyle/>
              <a:p>
                <a:pPr algn="l"/>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cs typeface="Times New Roman" panose="02020603050405020304" pitchFamily="18" charset="0"/>
                        </a:rPr>
                        <m:t>0.021</m:t>
                      </m:r>
                      <m:r>
                        <a:rPr lang="en-US" sz="1600" b="0" i="1" smtClean="0">
                          <a:latin typeface="Cambria Math" panose="02040503050406030204" pitchFamily="18" charset="0"/>
                          <a:ea typeface="Cambria Math" panose="02040503050406030204" pitchFamily="18" charset="0"/>
                          <a:cs typeface="Times New Roman" panose="02020603050405020304" pitchFamily="18" charset="0"/>
                        </a:rPr>
                        <m:t>&lt;</m:t>
                      </m:r>
                      <m:sSub>
                        <m:sSubPr>
                          <m:ctrlPr>
                            <a:rPr lang="en-US" sz="1600" b="0" i="1" smtClean="0">
                              <a:latin typeface="Cambria Math" panose="02040503050406030204" pitchFamily="18" charset="0"/>
                              <a:ea typeface="Cambria Math" panose="02040503050406030204" pitchFamily="18" charset="0"/>
                              <a:cs typeface="Times New Roman" panose="02020603050405020304" pitchFamily="18" charset="0"/>
                            </a:rPr>
                          </m:ctrlPr>
                        </m:sSubPr>
                        <m:e>
                          <m:r>
                            <a:rPr lang="en-US" sz="1600" b="0" i="1" smtClean="0">
                              <a:latin typeface="Cambria Math" panose="02040503050406030204" pitchFamily="18" charset="0"/>
                              <a:ea typeface="Cambria Math" panose="02040503050406030204" pitchFamily="18" charset="0"/>
                              <a:cs typeface="Times New Roman" panose="02020603050405020304" pitchFamily="18" charset="0"/>
                            </a:rPr>
                            <m:t>𝑥</m:t>
                          </m:r>
                        </m:e>
                        <m:sub>
                          <m:r>
                            <a:rPr lang="en-US" sz="1600" b="0" i="1" smtClean="0">
                              <a:latin typeface="Cambria Math" panose="02040503050406030204" pitchFamily="18" charset="0"/>
                              <a:ea typeface="Cambria Math" panose="02040503050406030204" pitchFamily="18" charset="0"/>
                              <a:cs typeface="Times New Roman" panose="02020603050405020304" pitchFamily="18" charset="0"/>
                            </a:rPr>
                            <m:t>𝑇</m:t>
                          </m:r>
                        </m:sub>
                      </m:sSub>
                      <m:r>
                        <a:rPr lang="en-US" sz="1600" b="0" i="1" smtClean="0">
                          <a:latin typeface="Cambria Math" panose="02040503050406030204" pitchFamily="18" charset="0"/>
                          <a:ea typeface="Cambria Math" panose="02040503050406030204" pitchFamily="18" charset="0"/>
                          <a:cs typeface="Times New Roman" panose="02020603050405020304" pitchFamily="18" charset="0"/>
                        </a:rPr>
                        <m:t>=</m:t>
                      </m:r>
                      <m:f>
                        <m:fPr>
                          <m:ctrlPr>
                            <a:rPr lang="en-US" sz="1600" b="0" i="1" smtClean="0">
                              <a:latin typeface="Cambria Math" panose="02040503050406030204" pitchFamily="18" charset="0"/>
                              <a:ea typeface="Cambria Math" panose="02040503050406030204" pitchFamily="18" charset="0"/>
                              <a:cs typeface="Times New Roman" panose="02020603050405020304" pitchFamily="18" charset="0"/>
                            </a:rPr>
                          </m:ctrlPr>
                        </m:fPr>
                        <m:num>
                          <m:r>
                            <a:rPr lang="en-US" sz="1600" b="0" i="1" smtClean="0">
                              <a:latin typeface="Cambria Math" panose="02040503050406030204" pitchFamily="18" charset="0"/>
                              <a:ea typeface="Cambria Math" panose="02040503050406030204" pitchFamily="18" charset="0"/>
                              <a:cs typeface="Times New Roman" panose="02020603050405020304" pitchFamily="18" charset="0"/>
                            </a:rPr>
                            <m:t>2</m:t>
                          </m:r>
                          <m:sSub>
                            <m:sSubPr>
                              <m:ctrlPr>
                                <a:rPr lang="en-US" sz="1600" b="0" i="1" smtClean="0">
                                  <a:latin typeface="Cambria Math" panose="02040503050406030204" pitchFamily="18" charset="0"/>
                                  <a:ea typeface="Cambria Math" panose="02040503050406030204" pitchFamily="18" charset="0"/>
                                  <a:cs typeface="Times New Roman" panose="02020603050405020304" pitchFamily="18" charset="0"/>
                                </a:rPr>
                              </m:ctrlPr>
                            </m:sSubPr>
                            <m:e>
                              <m:r>
                                <a:rPr lang="en-US" sz="1600" b="0" i="1" smtClean="0">
                                  <a:latin typeface="Cambria Math" panose="02040503050406030204" pitchFamily="18" charset="0"/>
                                  <a:ea typeface="Cambria Math" panose="02040503050406030204" pitchFamily="18" charset="0"/>
                                  <a:cs typeface="Times New Roman" panose="02020603050405020304" pitchFamily="18" charset="0"/>
                                </a:rPr>
                                <m:t>𝑝</m:t>
                              </m:r>
                            </m:e>
                            <m:sub>
                              <m:r>
                                <a:rPr lang="en-US" sz="1600" b="0" i="1" smtClean="0">
                                  <a:latin typeface="Cambria Math" panose="02040503050406030204" pitchFamily="18" charset="0"/>
                                  <a:ea typeface="Cambria Math" panose="02040503050406030204" pitchFamily="18" charset="0"/>
                                  <a:cs typeface="Times New Roman" panose="02020603050405020304" pitchFamily="18" charset="0"/>
                                </a:rPr>
                                <m:t>𝑇</m:t>
                              </m:r>
                            </m:sub>
                          </m:sSub>
                        </m:num>
                        <m:den>
                          <m:r>
                            <a:rPr lang="en-US" sz="1600" b="0" i="1" smtClean="0">
                              <a:latin typeface="Cambria Math" panose="02040503050406030204" pitchFamily="18" charset="0"/>
                              <a:ea typeface="Cambria Math" panose="02040503050406030204" pitchFamily="18" charset="0"/>
                              <a:cs typeface="Times New Roman" panose="02020603050405020304" pitchFamily="18" charset="0"/>
                            </a:rPr>
                            <m:t>√</m:t>
                          </m:r>
                          <m:r>
                            <a:rPr lang="en-US" sz="1600" b="0" i="1" smtClean="0">
                              <a:latin typeface="Cambria Math" panose="02040503050406030204" pitchFamily="18" charset="0"/>
                              <a:ea typeface="Cambria Math" panose="02040503050406030204" pitchFamily="18" charset="0"/>
                              <a:cs typeface="Times New Roman" panose="02020603050405020304" pitchFamily="18" charset="0"/>
                            </a:rPr>
                            <m:t>𝑠</m:t>
                          </m:r>
                        </m:den>
                      </m:f>
                      <m:r>
                        <a:rPr lang="en-US" sz="1600" b="0" i="1" smtClean="0">
                          <a:latin typeface="Cambria Math" panose="02040503050406030204" pitchFamily="18" charset="0"/>
                          <a:ea typeface="Cambria Math" panose="02040503050406030204" pitchFamily="18" charset="0"/>
                          <a:cs typeface="Times New Roman" panose="02020603050405020304" pitchFamily="18" charset="0"/>
                        </a:rPr>
                        <m:t>&lt;0.32</m:t>
                      </m:r>
                    </m:oMath>
                  </m:oMathPara>
                </a14:m>
                <a:endParaRPr lang="en-US" sz="1600" dirty="0">
                  <a:latin typeface="Times New Roman" panose="02020603050405020304" pitchFamily="18" charset="0"/>
                  <a:cs typeface="Times New Roman" panose="02020603050405020304" pitchFamily="18" charset="0"/>
                </a:endParaRPr>
              </a:p>
            </p:txBody>
          </p:sp>
        </mc:Choice>
        <mc:Fallback xmlns="">
          <p:sp>
            <p:nvSpPr>
              <p:cNvPr id="19" name="TextBox 18">
                <a:extLst>
                  <a:ext uri="{FF2B5EF4-FFF2-40B4-BE49-F238E27FC236}">
                    <a16:creationId xmlns:a16="http://schemas.microsoft.com/office/drawing/2014/main" id="{4CD3CCD0-FEE4-A04B-9081-26DD1E7D6222}"/>
                  </a:ext>
                </a:extLst>
              </p:cNvPr>
              <p:cNvSpPr txBox="1">
                <a:spLocks noRot="1" noChangeAspect="1" noMove="1" noResize="1" noEditPoints="1" noAdjustHandles="1" noChangeArrowheads="1" noChangeShapeType="1" noTextEdit="1"/>
              </p:cNvSpPr>
              <p:nvPr/>
            </p:nvSpPr>
            <p:spPr>
              <a:xfrm>
                <a:off x="3048006" y="5753072"/>
                <a:ext cx="2286652" cy="495328"/>
              </a:xfrm>
              <a:prstGeom prst="rect">
                <a:avLst/>
              </a:prstGeom>
              <a:blipFill>
                <a:blip r:embed="rId7"/>
                <a:stretch>
                  <a:fillRect l="-1667" t="-2500" r="-1111" b="-175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633EBE8B-96B5-2A48-8A11-8A6122FD643D}"/>
                  </a:ext>
                </a:extLst>
              </p:cNvPr>
              <p:cNvSpPr txBox="1"/>
              <p:nvPr/>
            </p:nvSpPr>
            <p:spPr>
              <a:xfrm>
                <a:off x="2971806" y="3887855"/>
                <a:ext cx="2172839" cy="495328"/>
              </a:xfrm>
              <a:prstGeom prst="rect">
                <a:avLst/>
              </a:prstGeom>
              <a:noFill/>
            </p:spPr>
            <p:txBody>
              <a:bodyPr wrap="none" lIns="0" tIns="0" rIns="0" bIns="0" rtlCol="0">
                <a:spAutoFit/>
              </a:bodyPr>
              <a:lstStyle/>
              <a:p>
                <a:pPr algn="l"/>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cs typeface="Times New Roman" panose="02020603050405020304" pitchFamily="18" charset="0"/>
                        </a:rPr>
                        <m:t>0.067</m:t>
                      </m:r>
                      <m:r>
                        <a:rPr lang="en-US" sz="1600" b="0" i="1" smtClean="0">
                          <a:latin typeface="Cambria Math" panose="02040503050406030204" pitchFamily="18" charset="0"/>
                          <a:ea typeface="Cambria Math" panose="02040503050406030204" pitchFamily="18" charset="0"/>
                          <a:cs typeface="Times New Roman" panose="02020603050405020304" pitchFamily="18" charset="0"/>
                        </a:rPr>
                        <m:t>&lt;</m:t>
                      </m:r>
                      <m:sSub>
                        <m:sSubPr>
                          <m:ctrlPr>
                            <a:rPr lang="en-US" sz="1600" b="0" i="1" smtClean="0">
                              <a:latin typeface="Cambria Math" panose="02040503050406030204" pitchFamily="18" charset="0"/>
                              <a:ea typeface="Cambria Math" panose="02040503050406030204" pitchFamily="18" charset="0"/>
                              <a:cs typeface="Times New Roman" panose="02020603050405020304" pitchFamily="18" charset="0"/>
                            </a:rPr>
                          </m:ctrlPr>
                        </m:sSubPr>
                        <m:e>
                          <m:r>
                            <a:rPr lang="en-US" sz="1600" b="0" i="1" smtClean="0">
                              <a:latin typeface="Cambria Math" panose="02040503050406030204" pitchFamily="18" charset="0"/>
                              <a:ea typeface="Cambria Math" panose="02040503050406030204" pitchFamily="18" charset="0"/>
                              <a:cs typeface="Times New Roman" panose="02020603050405020304" pitchFamily="18" charset="0"/>
                            </a:rPr>
                            <m:t>𝑥</m:t>
                          </m:r>
                        </m:e>
                        <m:sub>
                          <m:r>
                            <a:rPr lang="en-US" sz="1600" b="0" i="1" smtClean="0">
                              <a:latin typeface="Cambria Math" panose="02040503050406030204" pitchFamily="18" charset="0"/>
                              <a:ea typeface="Cambria Math" panose="02040503050406030204" pitchFamily="18" charset="0"/>
                              <a:cs typeface="Times New Roman" panose="02020603050405020304" pitchFamily="18" charset="0"/>
                            </a:rPr>
                            <m:t>𝑇</m:t>
                          </m:r>
                        </m:sub>
                      </m:sSub>
                      <m:r>
                        <a:rPr lang="en-US" sz="1600" b="0" i="1" smtClean="0">
                          <a:latin typeface="Cambria Math" panose="02040503050406030204" pitchFamily="18" charset="0"/>
                          <a:ea typeface="Cambria Math" panose="02040503050406030204" pitchFamily="18" charset="0"/>
                          <a:cs typeface="Times New Roman" panose="02020603050405020304" pitchFamily="18" charset="0"/>
                        </a:rPr>
                        <m:t>=</m:t>
                      </m:r>
                      <m:f>
                        <m:fPr>
                          <m:ctrlPr>
                            <a:rPr lang="en-US" sz="1600" b="0" i="1" smtClean="0">
                              <a:latin typeface="Cambria Math" panose="02040503050406030204" pitchFamily="18" charset="0"/>
                              <a:ea typeface="Cambria Math" panose="02040503050406030204" pitchFamily="18" charset="0"/>
                              <a:cs typeface="Times New Roman" panose="02020603050405020304" pitchFamily="18" charset="0"/>
                            </a:rPr>
                          </m:ctrlPr>
                        </m:fPr>
                        <m:num>
                          <m:r>
                            <a:rPr lang="en-US" sz="1600" b="0" i="1" smtClean="0">
                              <a:latin typeface="Cambria Math" panose="02040503050406030204" pitchFamily="18" charset="0"/>
                              <a:ea typeface="Cambria Math" panose="02040503050406030204" pitchFamily="18" charset="0"/>
                              <a:cs typeface="Times New Roman" panose="02020603050405020304" pitchFamily="18" charset="0"/>
                            </a:rPr>
                            <m:t>2</m:t>
                          </m:r>
                          <m:sSub>
                            <m:sSubPr>
                              <m:ctrlPr>
                                <a:rPr lang="en-US" sz="1600" b="0" i="1" smtClean="0">
                                  <a:latin typeface="Cambria Math" panose="02040503050406030204" pitchFamily="18" charset="0"/>
                                  <a:ea typeface="Cambria Math" panose="02040503050406030204" pitchFamily="18" charset="0"/>
                                  <a:cs typeface="Times New Roman" panose="02020603050405020304" pitchFamily="18" charset="0"/>
                                </a:rPr>
                              </m:ctrlPr>
                            </m:sSubPr>
                            <m:e>
                              <m:r>
                                <a:rPr lang="en-US" sz="1600" b="0" i="1" smtClean="0">
                                  <a:latin typeface="Cambria Math" panose="02040503050406030204" pitchFamily="18" charset="0"/>
                                  <a:ea typeface="Cambria Math" panose="02040503050406030204" pitchFamily="18" charset="0"/>
                                  <a:cs typeface="Times New Roman" panose="02020603050405020304" pitchFamily="18" charset="0"/>
                                </a:rPr>
                                <m:t>𝑝</m:t>
                              </m:r>
                            </m:e>
                            <m:sub>
                              <m:r>
                                <a:rPr lang="en-US" sz="1600" b="0" i="1" smtClean="0">
                                  <a:latin typeface="Cambria Math" panose="02040503050406030204" pitchFamily="18" charset="0"/>
                                  <a:ea typeface="Cambria Math" panose="02040503050406030204" pitchFamily="18" charset="0"/>
                                  <a:cs typeface="Times New Roman" panose="02020603050405020304" pitchFamily="18" charset="0"/>
                                </a:rPr>
                                <m:t>𝑇</m:t>
                              </m:r>
                            </m:sub>
                          </m:sSub>
                        </m:num>
                        <m:den>
                          <m:r>
                            <a:rPr lang="en-US" sz="1600" b="0" i="1" smtClean="0">
                              <a:latin typeface="Cambria Math" panose="02040503050406030204" pitchFamily="18" charset="0"/>
                              <a:ea typeface="Cambria Math" panose="02040503050406030204" pitchFamily="18" charset="0"/>
                              <a:cs typeface="Times New Roman" panose="02020603050405020304" pitchFamily="18" charset="0"/>
                            </a:rPr>
                            <m:t>√</m:t>
                          </m:r>
                          <m:r>
                            <a:rPr lang="en-US" sz="1600" b="0" i="1" smtClean="0">
                              <a:latin typeface="Cambria Math" panose="02040503050406030204" pitchFamily="18" charset="0"/>
                              <a:ea typeface="Cambria Math" panose="02040503050406030204" pitchFamily="18" charset="0"/>
                              <a:cs typeface="Times New Roman" panose="02020603050405020304" pitchFamily="18" charset="0"/>
                            </a:rPr>
                            <m:t>𝑠</m:t>
                          </m:r>
                        </m:den>
                      </m:f>
                      <m:r>
                        <a:rPr lang="en-US" sz="1600" b="0" i="1" smtClean="0">
                          <a:latin typeface="Cambria Math" panose="02040503050406030204" pitchFamily="18" charset="0"/>
                          <a:ea typeface="Cambria Math" panose="02040503050406030204" pitchFamily="18" charset="0"/>
                          <a:cs typeface="Times New Roman" panose="02020603050405020304" pitchFamily="18" charset="0"/>
                        </a:rPr>
                        <m:t>&lt;0.5</m:t>
                      </m:r>
                    </m:oMath>
                  </m:oMathPara>
                </a14:m>
                <a:endParaRPr lang="en-US" sz="1600" dirty="0">
                  <a:latin typeface="Times New Roman" panose="02020603050405020304" pitchFamily="18" charset="0"/>
                  <a:cs typeface="Times New Roman" panose="02020603050405020304" pitchFamily="18" charset="0"/>
                </a:endParaRPr>
              </a:p>
            </p:txBody>
          </p:sp>
        </mc:Choice>
        <mc:Fallback xmlns="">
          <p:sp>
            <p:nvSpPr>
              <p:cNvPr id="20" name="TextBox 19">
                <a:extLst>
                  <a:ext uri="{FF2B5EF4-FFF2-40B4-BE49-F238E27FC236}">
                    <a16:creationId xmlns:a16="http://schemas.microsoft.com/office/drawing/2014/main" id="{633EBE8B-96B5-2A48-8A11-8A6122FD643D}"/>
                  </a:ext>
                </a:extLst>
              </p:cNvPr>
              <p:cNvSpPr txBox="1">
                <a:spLocks noRot="1" noChangeAspect="1" noMove="1" noResize="1" noEditPoints="1" noAdjustHandles="1" noChangeArrowheads="1" noChangeShapeType="1" noTextEdit="1"/>
              </p:cNvSpPr>
              <p:nvPr/>
            </p:nvSpPr>
            <p:spPr>
              <a:xfrm>
                <a:off x="2971806" y="3887855"/>
                <a:ext cx="2172839" cy="495328"/>
              </a:xfrm>
              <a:prstGeom prst="rect">
                <a:avLst/>
              </a:prstGeom>
              <a:blipFill>
                <a:blip r:embed="rId8"/>
                <a:stretch>
                  <a:fillRect l="-1744" t="-2500" r="-1744" b="-17500"/>
                </a:stretch>
              </a:blipFill>
            </p:spPr>
            <p:txBody>
              <a:bodyPr/>
              <a:lstStyle/>
              <a:p>
                <a:r>
                  <a:rPr lang="en-US">
                    <a:noFill/>
                  </a:rPr>
                  <a:t> </a:t>
                </a:r>
              </a:p>
            </p:txBody>
          </p:sp>
        </mc:Fallback>
      </mc:AlternateContent>
      <p:sp>
        <p:nvSpPr>
          <p:cNvPr id="21" name="TextBox 20">
            <a:extLst>
              <a:ext uri="{FF2B5EF4-FFF2-40B4-BE49-F238E27FC236}">
                <a16:creationId xmlns:a16="http://schemas.microsoft.com/office/drawing/2014/main" id="{EFA70759-2FE8-C649-83E7-3C40E1540757}"/>
              </a:ext>
            </a:extLst>
          </p:cNvPr>
          <p:cNvSpPr txBox="1"/>
          <p:nvPr/>
        </p:nvSpPr>
        <p:spPr>
          <a:xfrm>
            <a:off x="2971806" y="3657600"/>
            <a:ext cx="1044260" cy="338554"/>
          </a:xfrm>
          <a:prstGeom prst="rect">
            <a:avLst/>
          </a:prstGeom>
          <a:noFill/>
        </p:spPr>
        <p:txBody>
          <a:bodyPr wrap="none" rtlCol="0">
            <a:spAutoFit/>
          </a:bodyPr>
          <a:lstStyle/>
          <a:p>
            <a:pPr algn="l"/>
            <a:r>
              <a:rPr lang="en-US" sz="1600" dirty="0">
                <a:solidFill>
                  <a:srgbClr val="0432FF"/>
                </a:solidFill>
                <a:latin typeface="Arial" panose="020B0604020202020204" pitchFamily="34" charset="0"/>
                <a:cs typeface="Arial" panose="020B0604020202020204" pitchFamily="34" charset="0"/>
              </a:rPr>
              <a:t>200 GeV:</a:t>
            </a:r>
          </a:p>
        </p:txBody>
      </p:sp>
      <p:sp>
        <p:nvSpPr>
          <p:cNvPr id="22" name="TextBox 21">
            <a:extLst>
              <a:ext uri="{FF2B5EF4-FFF2-40B4-BE49-F238E27FC236}">
                <a16:creationId xmlns:a16="http://schemas.microsoft.com/office/drawing/2014/main" id="{3F800D4B-21E4-0841-BD43-0E7D1795A400}"/>
              </a:ext>
            </a:extLst>
          </p:cNvPr>
          <p:cNvSpPr txBox="1"/>
          <p:nvPr/>
        </p:nvSpPr>
        <p:spPr>
          <a:xfrm>
            <a:off x="4290398" y="5464182"/>
            <a:ext cx="1044260" cy="338554"/>
          </a:xfrm>
          <a:prstGeom prst="rect">
            <a:avLst/>
          </a:prstGeom>
          <a:noFill/>
        </p:spPr>
        <p:txBody>
          <a:bodyPr wrap="none" rtlCol="0">
            <a:spAutoFit/>
          </a:bodyPr>
          <a:lstStyle/>
          <a:p>
            <a:pPr algn="l"/>
            <a:r>
              <a:rPr lang="en-US" sz="1600" dirty="0">
                <a:solidFill>
                  <a:srgbClr val="0432FF"/>
                </a:solidFill>
                <a:latin typeface="Arial" panose="020B0604020202020204" pitchFamily="34" charset="0"/>
                <a:cs typeface="Arial" panose="020B0604020202020204" pitchFamily="34" charset="0"/>
              </a:rPr>
              <a:t>500 GeV:</a:t>
            </a:r>
          </a:p>
        </p:txBody>
      </p:sp>
      <p:sp>
        <p:nvSpPr>
          <p:cNvPr id="23" name="TextBox 22">
            <a:extLst>
              <a:ext uri="{FF2B5EF4-FFF2-40B4-BE49-F238E27FC236}">
                <a16:creationId xmlns:a16="http://schemas.microsoft.com/office/drawing/2014/main" id="{BD4F1817-283A-0547-A236-1526E6607F3C}"/>
              </a:ext>
            </a:extLst>
          </p:cNvPr>
          <p:cNvSpPr txBox="1"/>
          <p:nvPr/>
        </p:nvSpPr>
        <p:spPr>
          <a:xfrm>
            <a:off x="2971807" y="4323739"/>
            <a:ext cx="2514600" cy="738664"/>
          </a:xfrm>
          <a:prstGeom prst="rect">
            <a:avLst/>
          </a:prstGeom>
          <a:noFill/>
        </p:spPr>
        <p:txBody>
          <a:bodyPr wrap="square" rtlCol="0">
            <a:spAutoFit/>
          </a:bodyPr>
          <a:lstStyle/>
          <a:p>
            <a:pPr marL="194310" indent="-194310" algn="l">
              <a:buClr>
                <a:srgbClr val="0432FF"/>
              </a:buClr>
              <a:buFont typeface="Wingdings" pitchFamily="2" charset="2"/>
              <a:buChar char="§"/>
            </a:pPr>
            <a:r>
              <a:rPr lang="en-US" sz="1400" dirty="0">
                <a:latin typeface="Arial" panose="020B0604020202020204" pitchFamily="34" charset="0"/>
                <a:cs typeface="Arial" panose="020B0604020202020204" pitchFamily="34" charset="0"/>
              </a:rPr>
              <a:t>final results in two rapidity bins</a:t>
            </a:r>
          </a:p>
          <a:p>
            <a:pPr marL="194310" indent="-194310" algn="l">
              <a:buClr>
                <a:srgbClr val="0432FF"/>
              </a:buClr>
              <a:buFont typeface="Wingdings" pitchFamily="2" charset="2"/>
              <a:buChar char="§"/>
            </a:pPr>
            <a:r>
              <a:rPr lang="en-US" sz="1400" dirty="0">
                <a:latin typeface="Arial" panose="020B0604020202020204" pitchFamily="34" charset="0"/>
                <a:cs typeface="Arial" panose="020B0604020202020204" pitchFamily="34" charset="0"/>
              </a:rPr>
              <a:t>further reduce systematics</a:t>
            </a:r>
          </a:p>
        </p:txBody>
      </p:sp>
    </p:spTree>
    <p:extLst>
      <p:ext uri="{BB962C8B-B14F-4D97-AF65-F5344CB8AC3E}">
        <p14:creationId xmlns:p14="http://schemas.microsoft.com/office/powerpoint/2010/main" val="18371452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414D01-D91F-5443-A697-DEBFADA00779}"/>
              </a:ext>
            </a:extLst>
          </p:cNvPr>
          <p:cNvSpPr>
            <a:spLocks noGrp="1"/>
          </p:cNvSpPr>
          <p:nvPr>
            <p:ph type="title"/>
          </p:nvPr>
        </p:nvSpPr>
        <p:spPr>
          <a:xfrm>
            <a:off x="0" y="-9619"/>
            <a:ext cx="9143999" cy="477760"/>
          </a:xfrm>
        </p:spPr>
        <p:txBody>
          <a:bodyPr>
            <a:normAutofit fontScale="90000"/>
          </a:bodyPr>
          <a:lstStyle/>
          <a:p>
            <a:r>
              <a:rPr lang="en-US" dirty="0"/>
              <a:t>Helicity PDFs: </a:t>
            </a:r>
            <a:r>
              <a:rPr lang="en-US" dirty="0">
                <a:latin typeface="Symbol" pitchFamily="2" charset="2"/>
              </a:rPr>
              <a:t>D</a:t>
            </a:r>
            <a:r>
              <a:rPr lang="en-US" dirty="0"/>
              <a:t>G</a:t>
            </a:r>
          </a:p>
        </p:txBody>
      </p:sp>
      <p:sp>
        <p:nvSpPr>
          <p:cNvPr id="4" name="Slide Number Placeholder 3">
            <a:extLst>
              <a:ext uri="{FF2B5EF4-FFF2-40B4-BE49-F238E27FC236}">
                <a16:creationId xmlns:a16="http://schemas.microsoft.com/office/drawing/2014/main" id="{141326BE-8A69-1041-9DC2-4C12DEF9691C}"/>
              </a:ext>
            </a:extLst>
          </p:cNvPr>
          <p:cNvSpPr>
            <a:spLocks noGrp="1"/>
          </p:cNvSpPr>
          <p:nvPr>
            <p:ph type="sldNum" sz="quarter" idx="12"/>
          </p:nvPr>
        </p:nvSpPr>
        <p:spPr/>
        <p:txBody>
          <a:bodyPr/>
          <a:lstStyle/>
          <a:p>
            <a:fld id="{DB01AD43-7665-4F46-BEFA-8DECD8160885}" type="slidenum">
              <a:rPr lang="en-US" smtClean="0"/>
              <a:pPr/>
              <a:t>24</a:t>
            </a:fld>
            <a:endParaRPr lang="en-US" dirty="0"/>
          </a:p>
        </p:txBody>
      </p:sp>
      <p:pic>
        <p:nvPicPr>
          <p:cNvPr id="6" name="Picture 5" descr="Chart, bar chart&#10;&#10;Description automatically generated">
            <a:extLst>
              <a:ext uri="{FF2B5EF4-FFF2-40B4-BE49-F238E27FC236}">
                <a16:creationId xmlns:a16="http://schemas.microsoft.com/office/drawing/2014/main" id="{6F26AEE3-4DA9-F647-99F2-3F667B5DBB48}"/>
              </a:ext>
            </a:extLst>
          </p:cNvPr>
          <p:cNvPicPr>
            <a:picLocks noChangeAspect="1"/>
          </p:cNvPicPr>
          <p:nvPr/>
        </p:nvPicPr>
        <p:blipFill rotWithShape="1">
          <a:blip r:embed="rId2">
            <a:extLst>
              <a:ext uri="{28A0092B-C50C-407E-A947-70E740481C1C}">
                <a14:useLocalDpi xmlns:a14="http://schemas.microsoft.com/office/drawing/2010/main" val="0"/>
              </a:ext>
            </a:extLst>
          </a:blip>
          <a:srcRect l="2789"/>
          <a:stretch/>
        </p:blipFill>
        <p:spPr>
          <a:xfrm>
            <a:off x="83607" y="928962"/>
            <a:ext cx="3553124" cy="5498444"/>
          </a:xfrm>
          <a:prstGeom prst="rect">
            <a:avLst/>
          </a:prstGeom>
        </p:spPr>
      </p:pic>
      <p:pic>
        <p:nvPicPr>
          <p:cNvPr id="8" name="Picture 7" descr="Chart&#10;&#10;Description automatically generated">
            <a:extLst>
              <a:ext uri="{FF2B5EF4-FFF2-40B4-BE49-F238E27FC236}">
                <a16:creationId xmlns:a16="http://schemas.microsoft.com/office/drawing/2014/main" id="{46140CBF-1E22-8D45-90A3-42255A03C5E6}"/>
              </a:ext>
            </a:extLst>
          </p:cNvPr>
          <p:cNvPicPr>
            <a:picLocks noChangeAspect="1"/>
          </p:cNvPicPr>
          <p:nvPr/>
        </p:nvPicPr>
        <p:blipFill rotWithShape="1">
          <a:blip r:embed="rId3">
            <a:extLst>
              <a:ext uri="{28A0092B-C50C-407E-A947-70E740481C1C}">
                <a14:useLocalDpi xmlns:a14="http://schemas.microsoft.com/office/drawing/2010/main" val="0"/>
              </a:ext>
            </a:extLst>
          </a:blip>
          <a:srcRect r="4547"/>
          <a:stretch/>
        </p:blipFill>
        <p:spPr>
          <a:xfrm>
            <a:off x="5693230" y="755347"/>
            <a:ext cx="3437258" cy="5791200"/>
          </a:xfrm>
          <a:prstGeom prst="rect">
            <a:avLst/>
          </a:prstGeom>
        </p:spPr>
      </p:pic>
      <p:sp>
        <p:nvSpPr>
          <p:cNvPr id="9" name="TextBox 8">
            <a:extLst>
              <a:ext uri="{FF2B5EF4-FFF2-40B4-BE49-F238E27FC236}">
                <a16:creationId xmlns:a16="http://schemas.microsoft.com/office/drawing/2014/main" id="{953980E1-1D2A-8A4F-8D49-288967EA7BEB}"/>
              </a:ext>
            </a:extLst>
          </p:cNvPr>
          <p:cNvSpPr txBox="1"/>
          <p:nvPr/>
        </p:nvSpPr>
        <p:spPr>
          <a:xfrm>
            <a:off x="141996" y="545068"/>
            <a:ext cx="4865434" cy="369332"/>
          </a:xfrm>
          <a:prstGeom prst="rect">
            <a:avLst/>
          </a:prstGeom>
          <a:noFill/>
        </p:spPr>
        <p:txBody>
          <a:bodyPr wrap="none" rtlCol="0">
            <a:spAutoFit/>
          </a:bodyPr>
          <a:lstStyle/>
          <a:p>
            <a:pPr algn="ctr"/>
            <a:r>
              <a:rPr lang="en-US" dirty="0">
                <a:solidFill>
                  <a:srgbClr val="0432FF"/>
                </a:solidFill>
              </a:rPr>
              <a:t>“Ultimate” data set: </a:t>
            </a:r>
            <a:r>
              <a:rPr lang="en-US" dirty="0"/>
              <a:t>forward </a:t>
            </a:r>
            <a:r>
              <a:rPr lang="en-US" dirty="0" err="1"/>
              <a:t>dijets</a:t>
            </a:r>
            <a:r>
              <a:rPr lang="en-US" dirty="0"/>
              <a:t> at 510 GeV </a:t>
            </a:r>
          </a:p>
        </p:txBody>
      </p:sp>
      <p:sp>
        <p:nvSpPr>
          <p:cNvPr id="10" name="TextBox 9">
            <a:extLst>
              <a:ext uri="{FF2B5EF4-FFF2-40B4-BE49-F238E27FC236}">
                <a16:creationId xmlns:a16="http://schemas.microsoft.com/office/drawing/2014/main" id="{22ECFE8F-F09D-0C41-8EED-847039769CDA}"/>
              </a:ext>
            </a:extLst>
          </p:cNvPr>
          <p:cNvSpPr txBox="1"/>
          <p:nvPr/>
        </p:nvSpPr>
        <p:spPr>
          <a:xfrm>
            <a:off x="3589647" y="1026936"/>
            <a:ext cx="2332183" cy="4339650"/>
          </a:xfrm>
          <a:prstGeom prst="rect">
            <a:avLst/>
          </a:prstGeom>
          <a:noFill/>
        </p:spPr>
        <p:txBody>
          <a:bodyPr wrap="square" rtlCol="0">
            <a:spAutoFit/>
          </a:bodyPr>
          <a:lstStyle/>
          <a:p>
            <a:r>
              <a:rPr lang="en-US" sz="1200" dirty="0"/>
              <a:t>Final longitudinal data acquired by STAR (2012, 2013) at 500 GeV, ~250 pb</a:t>
            </a:r>
            <a:r>
              <a:rPr lang="en-US" sz="1200" baseline="30000" dirty="0"/>
              <a:t>-1</a:t>
            </a:r>
            <a:r>
              <a:rPr lang="en-US" sz="1200" dirty="0"/>
              <a:t> integrated luminosity.</a:t>
            </a:r>
          </a:p>
          <a:p>
            <a:r>
              <a:rPr lang="en-US" sz="1200" dirty="0"/>
              <a:t> </a:t>
            </a:r>
          </a:p>
          <a:p>
            <a:r>
              <a:rPr lang="en-US" sz="1200" dirty="0"/>
              <a:t>“Pushes all the buttons” to reach lowest possible </a:t>
            </a:r>
          </a:p>
          <a:p>
            <a:r>
              <a:rPr lang="en-US" sz="1200" dirty="0"/>
              <a:t>gluon </a:t>
            </a:r>
            <a:r>
              <a:rPr lang="en-US" sz="1200" i="1" dirty="0"/>
              <a:t>x </a:t>
            </a:r>
            <a:r>
              <a:rPr lang="en-US" sz="1200" dirty="0"/>
              <a:t>values: large </a:t>
            </a:r>
            <a:r>
              <a:rPr lang="el-GR" sz="1200" dirty="0"/>
              <a:t>η, </a:t>
            </a:r>
            <a:r>
              <a:rPr lang="en-US" sz="1200" dirty="0"/>
              <a:t>highest √</a:t>
            </a:r>
            <a:r>
              <a:rPr lang="en-US" sz="1200" i="1" dirty="0"/>
              <a:t>s</a:t>
            </a:r>
            <a:r>
              <a:rPr lang="en-US" sz="1200" dirty="0"/>
              <a:t>, using </a:t>
            </a:r>
            <a:r>
              <a:rPr lang="en-US" sz="1200" dirty="0" err="1"/>
              <a:t>dijets</a:t>
            </a:r>
            <a:r>
              <a:rPr lang="en-US" sz="1200" dirty="0"/>
              <a:t> </a:t>
            </a:r>
          </a:p>
          <a:p>
            <a:endParaRPr lang="en-US" sz="1200" dirty="0"/>
          </a:p>
          <a:p>
            <a:r>
              <a:rPr lang="en-US" sz="1200" dirty="0"/>
              <a:t>Preliminary results for 2012 (left) and 2013 (right) are </a:t>
            </a:r>
          </a:p>
          <a:p>
            <a:r>
              <a:rPr lang="en-US" sz="1200" dirty="0"/>
              <a:t>in excellent agreement </a:t>
            </a:r>
          </a:p>
          <a:p>
            <a:r>
              <a:rPr lang="en-US" sz="1200" dirty="0"/>
              <a:t>with each other, both favoring </a:t>
            </a:r>
            <a:r>
              <a:rPr lang="en-US" sz="1200" i="1" dirty="0"/>
              <a:t>A</a:t>
            </a:r>
            <a:r>
              <a:rPr lang="en-US" sz="1200" i="1" baseline="-25000" dirty="0"/>
              <a:t>LL</a:t>
            </a:r>
            <a:r>
              <a:rPr lang="en-US" sz="1200" i="1" dirty="0"/>
              <a:t> </a:t>
            </a:r>
            <a:r>
              <a:rPr lang="en-US" sz="1200" dirty="0"/>
              <a:t>values slightly higher than global fit expectations. </a:t>
            </a:r>
          </a:p>
          <a:p>
            <a:endParaRPr lang="en-US" sz="1200" dirty="0"/>
          </a:p>
          <a:p>
            <a:r>
              <a:rPr lang="en-US" sz="1200" dirty="0"/>
              <a:t>All systematic uncertainties </a:t>
            </a:r>
          </a:p>
          <a:p>
            <a:r>
              <a:rPr lang="en-US" sz="1200" dirty="0"/>
              <a:t>for the two data sets are finalized, so a combined </a:t>
            </a:r>
          </a:p>
          <a:p>
            <a:r>
              <a:rPr lang="en-US" sz="1200" dirty="0"/>
              <a:t>result (including their correlated uncertainties) can be published very soon.</a:t>
            </a:r>
          </a:p>
        </p:txBody>
      </p:sp>
      <p:sp>
        <p:nvSpPr>
          <p:cNvPr id="11" name="Rectangle 10">
            <a:extLst>
              <a:ext uri="{FF2B5EF4-FFF2-40B4-BE49-F238E27FC236}">
                <a16:creationId xmlns:a16="http://schemas.microsoft.com/office/drawing/2014/main" id="{63CACE25-B45B-0F42-A1DE-9FFF78B3C16D}"/>
              </a:ext>
            </a:extLst>
          </p:cNvPr>
          <p:cNvSpPr/>
          <p:nvPr/>
        </p:nvSpPr>
        <p:spPr>
          <a:xfrm>
            <a:off x="3629561" y="5511708"/>
            <a:ext cx="2252354" cy="830997"/>
          </a:xfrm>
          <a:prstGeom prst="rect">
            <a:avLst/>
          </a:prstGeom>
        </p:spPr>
        <p:txBody>
          <a:bodyPr wrap="square">
            <a:spAutoFit/>
          </a:bodyPr>
          <a:lstStyle/>
          <a:p>
            <a:pPr algn="ctr"/>
            <a:r>
              <a:rPr lang="en-US" sz="1600" b="1" dirty="0">
                <a:solidFill>
                  <a:srgbClr val="0432FF"/>
                </a:solidFill>
              </a:rPr>
              <a:t>STAR has concluded longitudinally polarized data taking</a:t>
            </a:r>
          </a:p>
        </p:txBody>
      </p:sp>
    </p:spTree>
    <p:extLst>
      <p:ext uri="{BB962C8B-B14F-4D97-AF65-F5344CB8AC3E}">
        <p14:creationId xmlns:p14="http://schemas.microsoft.com/office/powerpoint/2010/main" val="11321376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AC5EB7-4AEA-3F4F-A2B7-131BB61FC22E}"/>
              </a:ext>
            </a:extLst>
          </p:cNvPr>
          <p:cNvSpPr>
            <a:spLocks noGrp="1"/>
          </p:cNvSpPr>
          <p:nvPr>
            <p:ph type="title"/>
          </p:nvPr>
        </p:nvSpPr>
        <p:spPr/>
        <p:txBody>
          <a:bodyPr>
            <a:normAutofit fontScale="90000"/>
          </a:bodyPr>
          <a:lstStyle/>
          <a:p>
            <a:r>
              <a:rPr lang="en-US" dirty="0"/>
              <a:t>Diffractive EM-jet A</a:t>
            </a:r>
            <a:r>
              <a:rPr lang="en-US" baseline="-25000" dirty="0"/>
              <a:t>N</a:t>
            </a:r>
            <a:r>
              <a:rPr lang="en-US" dirty="0"/>
              <a:t> at forward </a:t>
            </a:r>
            <a:r>
              <a:rPr lang="en-US" dirty="0" err="1"/>
              <a:t>rapidities</a:t>
            </a:r>
            <a:endParaRPr lang="en-US" dirty="0"/>
          </a:p>
        </p:txBody>
      </p:sp>
      <p:sp>
        <p:nvSpPr>
          <p:cNvPr id="4" name="Slide Number Placeholder 3">
            <a:extLst>
              <a:ext uri="{FF2B5EF4-FFF2-40B4-BE49-F238E27FC236}">
                <a16:creationId xmlns:a16="http://schemas.microsoft.com/office/drawing/2014/main" id="{E5EF7E4A-C856-FA4B-B003-09C28DD47F3D}"/>
              </a:ext>
            </a:extLst>
          </p:cNvPr>
          <p:cNvSpPr>
            <a:spLocks noGrp="1"/>
          </p:cNvSpPr>
          <p:nvPr>
            <p:ph type="sldNum" sz="quarter" idx="12"/>
          </p:nvPr>
        </p:nvSpPr>
        <p:spPr/>
        <p:txBody>
          <a:bodyPr/>
          <a:lstStyle/>
          <a:p>
            <a:fld id="{DB01AD43-7665-4F46-BEFA-8DECD8160885}" type="slidenum">
              <a:rPr lang="en-US" smtClean="0"/>
              <a:pPr/>
              <a:t>25</a:t>
            </a:fld>
            <a:endParaRPr lang="en-US" dirty="0"/>
          </a:p>
        </p:txBody>
      </p:sp>
      <p:sp>
        <p:nvSpPr>
          <p:cNvPr id="5" name="TextBox 4">
            <a:extLst>
              <a:ext uri="{FF2B5EF4-FFF2-40B4-BE49-F238E27FC236}">
                <a16:creationId xmlns:a16="http://schemas.microsoft.com/office/drawing/2014/main" id="{CB97835B-EDD5-384C-A670-2DDC6E5B58F1}"/>
              </a:ext>
            </a:extLst>
          </p:cNvPr>
          <p:cNvSpPr txBox="1"/>
          <p:nvPr/>
        </p:nvSpPr>
        <p:spPr>
          <a:xfrm>
            <a:off x="181953" y="838200"/>
            <a:ext cx="8125045" cy="800219"/>
          </a:xfrm>
          <a:prstGeom prst="rect">
            <a:avLst/>
          </a:prstGeom>
          <a:noFill/>
        </p:spPr>
        <p:txBody>
          <a:bodyPr wrap="none" rtlCol="0">
            <a:spAutoFit/>
          </a:bodyPr>
          <a:lstStyle/>
          <a:p>
            <a:r>
              <a:rPr lang="en-US" b="1" dirty="0">
                <a:solidFill>
                  <a:srgbClr val="0432FF"/>
                </a:solidFill>
              </a:rPr>
              <a:t>Motivation: </a:t>
            </a:r>
            <a:r>
              <a:rPr lang="en-US" dirty="0"/>
              <a:t>Measure diffractive contributions to A</a:t>
            </a:r>
            <a:r>
              <a:rPr lang="en-US" baseline="-25000" dirty="0"/>
              <a:t>N</a:t>
            </a:r>
            <a:r>
              <a:rPr lang="en-US" dirty="0"/>
              <a:t> in polarized </a:t>
            </a:r>
            <a:r>
              <a:rPr lang="en-US" dirty="0" err="1"/>
              <a:t>p+p</a:t>
            </a:r>
            <a:r>
              <a:rPr lang="en-US" dirty="0"/>
              <a:t> collisions</a:t>
            </a:r>
          </a:p>
          <a:p>
            <a:r>
              <a:rPr lang="en-US" sz="1000" dirty="0"/>
              <a:t>  </a:t>
            </a:r>
          </a:p>
          <a:p>
            <a:r>
              <a:rPr lang="en-US" b="1" dirty="0">
                <a:solidFill>
                  <a:srgbClr val="0432FF"/>
                </a:solidFill>
              </a:rPr>
              <a:t>two possible diffractive channels:</a:t>
            </a:r>
          </a:p>
        </p:txBody>
      </p:sp>
      <p:cxnSp>
        <p:nvCxnSpPr>
          <p:cNvPr id="7" name="Straight Connector 6">
            <a:extLst>
              <a:ext uri="{FF2B5EF4-FFF2-40B4-BE49-F238E27FC236}">
                <a16:creationId xmlns:a16="http://schemas.microsoft.com/office/drawing/2014/main" id="{70B8AE53-DBF7-E94E-ABFB-9420EB9E4D71}"/>
              </a:ext>
            </a:extLst>
          </p:cNvPr>
          <p:cNvCxnSpPr>
            <a:cxnSpLocks/>
          </p:cNvCxnSpPr>
          <p:nvPr/>
        </p:nvCxnSpPr>
        <p:spPr bwMode="auto">
          <a:xfrm>
            <a:off x="4713518" y="1638419"/>
            <a:ext cx="0" cy="2171581"/>
          </a:xfrm>
          <a:prstGeom prst="line">
            <a:avLst/>
          </a:prstGeom>
          <a:noFill/>
          <a:ln w="31750" cap="flat" cmpd="sng" algn="ctr">
            <a:solidFill>
              <a:srgbClr val="0432FF"/>
            </a:solidFill>
            <a:prstDash val="solid"/>
            <a:round/>
            <a:headEnd type="none" w="med" len="med"/>
            <a:tailEnd type="none" w="med" len="med"/>
          </a:ln>
          <a:effectLst/>
        </p:spPr>
      </p:cxnSp>
      <p:cxnSp>
        <p:nvCxnSpPr>
          <p:cNvPr id="8" name="Straight Connector 7">
            <a:extLst>
              <a:ext uri="{FF2B5EF4-FFF2-40B4-BE49-F238E27FC236}">
                <a16:creationId xmlns:a16="http://schemas.microsoft.com/office/drawing/2014/main" id="{A5D4D020-296A-6049-9EB7-875D8FC1BF61}"/>
              </a:ext>
            </a:extLst>
          </p:cNvPr>
          <p:cNvCxnSpPr>
            <a:cxnSpLocks/>
          </p:cNvCxnSpPr>
          <p:nvPr/>
        </p:nvCxnSpPr>
        <p:spPr bwMode="auto">
          <a:xfrm>
            <a:off x="181953" y="2310984"/>
            <a:ext cx="8951165" cy="0"/>
          </a:xfrm>
          <a:prstGeom prst="line">
            <a:avLst/>
          </a:prstGeom>
          <a:noFill/>
          <a:ln w="31750" cap="flat" cmpd="sng" algn="ctr">
            <a:solidFill>
              <a:srgbClr val="0432FF"/>
            </a:solidFill>
            <a:prstDash val="solid"/>
            <a:round/>
            <a:headEnd type="none" w="med" len="med"/>
            <a:tailEnd type="none" w="med" len="med"/>
          </a:ln>
          <a:effectLst/>
        </p:spPr>
      </p:cxnSp>
      <p:sp>
        <p:nvSpPr>
          <p:cNvPr id="12" name="TextBox 11">
            <a:extLst>
              <a:ext uri="{FF2B5EF4-FFF2-40B4-BE49-F238E27FC236}">
                <a16:creationId xmlns:a16="http://schemas.microsoft.com/office/drawing/2014/main" id="{F0F650F0-6E7A-F145-9B4D-4AD82770D998}"/>
              </a:ext>
            </a:extLst>
          </p:cNvPr>
          <p:cNvSpPr txBox="1"/>
          <p:nvPr/>
        </p:nvSpPr>
        <p:spPr>
          <a:xfrm>
            <a:off x="370117" y="1649663"/>
            <a:ext cx="4267187" cy="646331"/>
          </a:xfrm>
          <a:prstGeom prst="rect">
            <a:avLst/>
          </a:prstGeom>
          <a:noFill/>
        </p:spPr>
        <p:txBody>
          <a:bodyPr wrap="square" rtlCol="0">
            <a:spAutoFit/>
          </a:bodyPr>
          <a:lstStyle/>
          <a:p>
            <a:pPr marL="342900" indent="-342900">
              <a:buClr>
                <a:srgbClr val="0432FF"/>
              </a:buClr>
              <a:buFont typeface="+mj-lt"/>
              <a:buAutoNum type="arabicPeriod"/>
            </a:pPr>
            <a:r>
              <a:rPr lang="en-US" dirty="0"/>
              <a:t>Only 1 proton track on FMS side and no proton track on the away side </a:t>
            </a:r>
          </a:p>
        </p:txBody>
      </p:sp>
      <p:sp>
        <p:nvSpPr>
          <p:cNvPr id="15" name="TextBox 14">
            <a:extLst>
              <a:ext uri="{FF2B5EF4-FFF2-40B4-BE49-F238E27FC236}">
                <a16:creationId xmlns:a16="http://schemas.microsoft.com/office/drawing/2014/main" id="{1A1C26B6-6AE1-BB4C-B061-DF485B116710}"/>
              </a:ext>
            </a:extLst>
          </p:cNvPr>
          <p:cNvSpPr txBox="1"/>
          <p:nvPr/>
        </p:nvSpPr>
        <p:spPr>
          <a:xfrm>
            <a:off x="4713518" y="1664653"/>
            <a:ext cx="4267187" cy="646331"/>
          </a:xfrm>
          <a:prstGeom prst="rect">
            <a:avLst/>
          </a:prstGeom>
          <a:noFill/>
        </p:spPr>
        <p:txBody>
          <a:bodyPr wrap="square" rtlCol="0">
            <a:spAutoFit/>
          </a:bodyPr>
          <a:lstStyle/>
          <a:p>
            <a:pPr marL="342900" indent="-342900">
              <a:buClr>
                <a:srgbClr val="0432FF"/>
              </a:buClr>
              <a:buFont typeface="+mj-lt"/>
              <a:buAutoNum type="arabicPeriod" startAt="2"/>
            </a:pPr>
            <a:r>
              <a:rPr lang="en-US" dirty="0"/>
              <a:t>Only 1 proton track on FMS side and only 1 proton track on the away side </a:t>
            </a:r>
          </a:p>
        </p:txBody>
      </p:sp>
      <p:pic>
        <p:nvPicPr>
          <p:cNvPr id="17" name="Picture 16" descr="Chart, line chart&#10;&#10;Description automatically generated">
            <a:extLst>
              <a:ext uri="{FF2B5EF4-FFF2-40B4-BE49-F238E27FC236}">
                <a16:creationId xmlns:a16="http://schemas.microsoft.com/office/drawing/2014/main" id="{061F1C37-806A-1E4D-85A1-30A93568F2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5344" y="2397656"/>
            <a:ext cx="3387282" cy="1089337"/>
          </a:xfrm>
          <a:prstGeom prst="rect">
            <a:avLst/>
          </a:prstGeom>
        </p:spPr>
      </p:pic>
      <p:pic>
        <p:nvPicPr>
          <p:cNvPr id="19" name="Picture 18" descr="Chart, line chart&#10;&#10;Description automatically generated">
            <a:extLst>
              <a:ext uri="{FF2B5EF4-FFF2-40B4-BE49-F238E27FC236}">
                <a16:creationId xmlns:a16="http://schemas.microsoft.com/office/drawing/2014/main" id="{8BC36246-703C-0541-8CA2-B968D1FA9F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84411" y="2374644"/>
            <a:ext cx="3581398" cy="1282956"/>
          </a:xfrm>
          <a:prstGeom prst="rect">
            <a:avLst/>
          </a:prstGeom>
        </p:spPr>
      </p:pic>
      <p:sp>
        <p:nvSpPr>
          <p:cNvPr id="21" name="TextBox 20">
            <a:extLst>
              <a:ext uri="{FF2B5EF4-FFF2-40B4-BE49-F238E27FC236}">
                <a16:creationId xmlns:a16="http://schemas.microsoft.com/office/drawing/2014/main" id="{3088792D-7494-AB46-9AD6-23B8D7361485}"/>
              </a:ext>
            </a:extLst>
          </p:cNvPr>
          <p:cNvSpPr txBox="1"/>
          <p:nvPr/>
        </p:nvSpPr>
        <p:spPr>
          <a:xfrm>
            <a:off x="293917" y="3821244"/>
            <a:ext cx="8762997" cy="800219"/>
          </a:xfrm>
          <a:prstGeom prst="rect">
            <a:avLst/>
          </a:prstGeom>
          <a:noFill/>
        </p:spPr>
        <p:txBody>
          <a:bodyPr wrap="square" rtlCol="0">
            <a:spAutoFit/>
          </a:bodyPr>
          <a:lstStyle/>
          <a:p>
            <a:r>
              <a:rPr lang="en-US" b="1" dirty="0">
                <a:solidFill>
                  <a:srgbClr val="0432FF"/>
                </a:solidFill>
              </a:rPr>
              <a:t>Requirements: </a:t>
            </a:r>
            <a:r>
              <a:rPr lang="en-US" dirty="0"/>
              <a:t>The scattered proton must be detected by Roman Pot. </a:t>
            </a:r>
          </a:p>
          <a:p>
            <a:r>
              <a:rPr lang="en-US" sz="1000" dirty="0"/>
              <a:t> </a:t>
            </a:r>
          </a:p>
          <a:p>
            <a:r>
              <a:rPr lang="en-US" b="1" dirty="0">
                <a:solidFill>
                  <a:srgbClr val="0432FF"/>
                </a:solidFill>
              </a:rPr>
              <a:t>Limitation: </a:t>
            </a:r>
            <a:r>
              <a:rPr lang="en-US" dirty="0"/>
              <a:t>They are relatively rare processes but have been observed at STAR. </a:t>
            </a:r>
          </a:p>
        </p:txBody>
      </p:sp>
    </p:spTree>
    <p:extLst>
      <p:ext uri="{BB962C8B-B14F-4D97-AF65-F5344CB8AC3E}">
        <p14:creationId xmlns:p14="http://schemas.microsoft.com/office/powerpoint/2010/main" val="5551743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AC5EB7-4AEA-3F4F-A2B7-131BB61FC22E}"/>
              </a:ext>
            </a:extLst>
          </p:cNvPr>
          <p:cNvSpPr>
            <a:spLocks noGrp="1"/>
          </p:cNvSpPr>
          <p:nvPr>
            <p:ph type="title"/>
          </p:nvPr>
        </p:nvSpPr>
        <p:spPr/>
        <p:txBody>
          <a:bodyPr>
            <a:normAutofit fontScale="90000"/>
          </a:bodyPr>
          <a:lstStyle/>
          <a:p>
            <a:r>
              <a:rPr lang="en-US" dirty="0"/>
              <a:t>Diffractive EM-jet A</a:t>
            </a:r>
            <a:r>
              <a:rPr lang="en-US" baseline="-25000" dirty="0"/>
              <a:t>N</a:t>
            </a:r>
            <a:r>
              <a:rPr lang="en-US" dirty="0"/>
              <a:t> at forward </a:t>
            </a:r>
            <a:r>
              <a:rPr lang="en-US" dirty="0" err="1"/>
              <a:t>rapidities</a:t>
            </a:r>
            <a:endParaRPr lang="en-US" dirty="0"/>
          </a:p>
        </p:txBody>
      </p:sp>
      <p:sp>
        <p:nvSpPr>
          <p:cNvPr id="4" name="Slide Number Placeholder 3">
            <a:extLst>
              <a:ext uri="{FF2B5EF4-FFF2-40B4-BE49-F238E27FC236}">
                <a16:creationId xmlns:a16="http://schemas.microsoft.com/office/drawing/2014/main" id="{E5EF7E4A-C856-FA4B-B003-09C28DD47F3D}"/>
              </a:ext>
            </a:extLst>
          </p:cNvPr>
          <p:cNvSpPr>
            <a:spLocks noGrp="1"/>
          </p:cNvSpPr>
          <p:nvPr>
            <p:ph type="sldNum" sz="quarter" idx="12"/>
          </p:nvPr>
        </p:nvSpPr>
        <p:spPr/>
        <p:txBody>
          <a:bodyPr/>
          <a:lstStyle/>
          <a:p>
            <a:fld id="{DB01AD43-7665-4F46-BEFA-8DECD8160885}" type="slidenum">
              <a:rPr lang="en-US" smtClean="0"/>
              <a:pPr/>
              <a:t>26</a:t>
            </a:fld>
            <a:endParaRPr lang="en-US" dirty="0"/>
          </a:p>
        </p:txBody>
      </p:sp>
      <p:sp>
        <p:nvSpPr>
          <p:cNvPr id="7" name="TextBox 6">
            <a:extLst>
              <a:ext uri="{FF2B5EF4-FFF2-40B4-BE49-F238E27FC236}">
                <a16:creationId xmlns:a16="http://schemas.microsoft.com/office/drawing/2014/main" id="{30F931D6-E3D2-9344-8955-4551BE443542}"/>
              </a:ext>
            </a:extLst>
          </p:cNvPr>
          <p:cNvSpPr txBox="1"/>
          <p:nvPr/>
        </p:nvSpPr>
        <p:spPr>
          <a:xfrm>
            <a:off x="206834" y="1696927"/>
            <a:ext cx="4800600" cy="3970318"/>
          </a:xfrm>
          <a:prstGeom prst="rect">
            <a:avLst/>
          </a:prstGeom>
          <a:noFill/>
        </p:spPr>
        <p:txBody>
          <a:bodyPr wrap="square" rtlCol="0">
            <a:spAutoFit/>
          </a:bodyPr>
          <a:lstStyle/>
          <a:p>
            <a:pPr marL="285750" indent="-285750">
              <a:buClr>
                <a:srgbClr val="0432FF"/>
              </a:buClr>
              <a:buFont typeface="Wingdings" pitchFamily="2" charset="2"/>
              <a:buChar char="q"/>
            </a:pPr>
            <a:r>
              <a:rPr lang="en-US" dirty="0"/>
              <a:t>The cross-ratio method is used to extract the diffractive EM-jet A</a:t>
            </a:r>
            <a:r>
              <a:rPr lang="en-US" baseline="-25000" dirty="0"/>
              <a:t>N</a:t>
            </a:r>
            <a:r>
              <a:rPr lang="en-US" dirty="0"/>
              <a:t>. </a:t>
            </a:r>
          </a:p>
          <a:p>
            <a:pPr marL="285750" indent="-285750">
              <a:buClr>
                <a:srgbClr val="0432FF"/>
              </a:buClr>
              <a:buFont typeface="Wingdings" pitchFamily="2" charset="2"/>
              <a:buChar char="q"/>
            </a:pPr>
            <a:r>
              <a:rPr lang="en-US" dirty="0"/>
              <a:t>A non-zero A</a:t>
            </a:r>
            <a:r>
              <a:rPr lang="en-US" baseline="-25000" dirty="0"/>
              <a:t>N</a:t>
            </a:r>
            <a:r>
              <a:rPr lang="en-US" dirty="0"/>
              <a:t> for </a:t>
            </a:r>
            <a:r>
              <a:rPr lang="en-US" dirty="0" err="1"/>
              <a:t>x</a:t>
            </a:r>
            <a:r>
              <a:rPr lang="en-US" baseline="-25000" dirty="0" err="1"/>
              <a:t>F</a:t>
            </a:r>
            <a:r>
              <a:rPr lang="en-US" dirty="0"/>
              <a:t> &gt; 0 is observed with 3.3-sigma significance for diffractive process at forward rapidity.</a:t>
            </a:r>
          </a:p>
          <a:p>
            <a:pPr marL="285750" indent="-285750">
              <a:buClr>
                <a:srgbClr val="0432FF"/>
              </a:buClr>
              <a:buFont typeface="Wingdings" pitchFamily="2" charset="2"/>
              <a:buChar char="q"/>
            </a:pPr>
            <a:r>
              <a:rPr lang="en-US" dirty="0"/>
              <a:t>Large A</a:t>
            </a:r>
            <a:r>
              <a:rPr lang="en-US" baseline="-25000" dirty="0"/>
              <a:t>N </a:t>
            </a:r>
            <a:r>
              <a:rPr lang="en-US" dirty="0"/>
              <a:t>is observed in high </a:t>
            </a:r>
            <a:r>
              <a:rPr lang="en-US" dirty="0" err="1"/>
              <a:t>x</a:t>
            </a:r>
            <a:r>
              <a:rPr lang="en-US" baseline="-25000" dirty="0" err="1"/>
              <a:t>F</a:t>
            </a:r>
            <a:r>
              <a:rPr lang="en-US" dirty="0"/>
              <a:t> region </a:t>
            </a:r>
          </a:p>
          <a:p>
            <a:pPr marL="285750" indent="-285750">
              <a:buClr>
                <a:srgbClr val="0432FF"/>
              </a:buClr>
              <a:buFont typeface="Wingdings" pitchFamily="2" charset="2"/>
              <a:buChar char="q"/>
            </a:pPr>
            <a:r>
              <a:rPr lang="en-US" dirty="0"/>
              <a:t>Sign of A</a:t>
            </a:r>
            <a:r>
              <a:rPr lang="en-US" baseline="-25000" dirty="0"/>
              <a:t>N</a:t>
            </a:r>
            <a:r>
              <a:rPr lang="en-US" dirty="0"/>
              <a:t> is negative. Theoretical inputs are needed to understand the different sign. </a:t>
            </a:r>
          </a:p>
          <a:p>
            <a:pPr marL="285750" indent="-285750">
              <a:buClr>
                <a:srgbClr val="0432FF"/>
              </a:buClr>
              <a:buFont typeface="Wingdings" pitchFamily="2" charset="2"/>
              <a:buChar char="q"/>
            </a:pPr>
            <a:r>
              <a:rPr lang="en-US" dirty="0"/>
              <a:t>A</a:t>
            </a:r>
            <a:r>
              <a:rPr lang="en-US" baseline="-25000" dirty="0"/>
              <a:t>N</a:t>
            </a:r>
            <a:r>
              <a:rPr lang="en-US" dirty="0"/>
              <a:t> at </a:t>
            </a:r>
            <a:r>
              <a:rPr lang="en-US" dirty="0" err="1"/>
              <a:t>x</a:t>
            </a:r>
            <a:r>
              <a:rPr lang="en-US" baseline="-25000" dirty="0" err="1"/>
              <a:t>F</a:t>
            </a:r>
            <a:r>
              <a:rPr lang="en-US" dirty="0"/>
              <a:t> &lt;0 is consistent with 0. </a:t>
            </a:r>
          </a:p>
          <a:p>
            <a:pPr marL="285750" indent="-285750">
              <a:buClr>
                <a:srgbClr val="0432FF"/>
              </a:buClr>
              <a:buFont typeface="Wingdings" pitchFamily="2" charset="2"/>
              <a:buChar char="q"/>
            </a:pPr>
            <a:r>
              <a:rPr lang="en-US" dirty="0"/>
              <a:t>Systematic uncertainties (boxes) mainly come from cuts for reducing background events. </a:t>
            </a:r>
          </a:p>
          <a:p>
            <a:pPr marL="285750" indent="-285750">
              <a:buClr>
                <a:srgbClr val="0432FF"/>
              </a:buClr>
              <a:buFont typeface="Wingdings" pitchFamily="2" charset="2"/>
              <a:buChar char="q"/>
            </a:pPr>
            <a:endParaRPr lang="en-US" b="1" dirty="0">
              <a:solidFill>
                <a:srgbClr val="0432FF"/>
              </a:solidFill>
              <a:cs typeface="Times New Roman" panose="02020603050405020304" pitchFamily="18" charset="0"/>
            </a:endParaRPr>
          </a:p>
        </p:txBody>
      </p:sp>
      <p:pic>
        <p:nvPicPr>
          <p:cNvPr id="9" name="Picture 8" descr="Chart, box and whisker chart&#10;&#10;Description automatically generated">
            <a:extLst>
              <a:ext uri="{FF2B5EF4-FFF2-40B4-BE49-F238E27FC236}">
                <a16:creationId xmlns:a16="http://schemas.microsoft.com/office/drawing/2014/main" id="{F665B020-70B8-8C41-B75F-9C60DA0DBD5D}"/>
              </a:ext>
            </a:extLst>
          </p:cNvPr>
          <p:cNvPicPr>
            <a:picLocks noChangeAspect="1"/>
          </p:cNvPicPr>
          <p:nvPr/>
        </p:nvPicPr>
        <p:blipFill rotWithShape="1">
          <a:blip r:embed="rId2">
            <a:extLst>
              <a:ext uri="{28A0092B-C50C-407E-A947-70E740481C1C}">
                <a14:useLocalDpi xmlns:a14="http://schemas.microsoft.com/office/drawing/2010/main" val="0"/>
              </a:ext>
            </a:extLst>
          </a:blip>
          <a:srcRect l="1666" t="2934"/>
          <a:stretch/>
        </p:blipFill>
        <p:spPr>
          <a:xfrm>
            <a:off x="4856550" y="2013857"/>
            <a:ext cx="4287450" cy="3147216"/>
          </a:xfrm>
          <a:prstGeom prst="rect">
            <a:avLst/>
          </a:prstGeom>
        </p:spPr>
      </p:pic>
      <p:sp>
        <p:nvSpPr>
          <p:cNvPr id="10" name="TextBox 9">
            <a:extLst>
              <a:ext uri="{FF2B5EF4-FFF2-40B4-BE49-F238E27FC236}">
                <a16:creationId xmlns:a16="http://schemas.microsoft.com/office/drawing/2014/main" id="{A5261814-1419-614A-AF5B-C51D624D5758}"/>
              </a:ext>
            </a:extLst>
          </p:cNvPr>
          <p:cNvSpPr txBox="1"/>
          <p:nvPr/>
        </p:nvSpPr>
        <p:spPr>
          <a:xfrm>
            <a:off x="230568" y="774171"/>
            <a:ext cx="6663427" cy="369332"/>
          </a:xfrm>
          <a:prstGeom prst="rect">
            <a:avLst/>
          </a:prstGeom>
          <a:noFill/>
        </p:spPr>
        <p:txBody>
          <a:bodyPr wrap="none" rtlCol="0">
            <a:spAutoFit/>
          </a:bodyPr>
          <a:lstStyle/>
          <a:p>
            <a:pPr algn="ctr"/>
            <a:r>
              <a:rPr lang="en-US" dirty="0">
                <a:solidFill>
                  <a:srgbClr val="0432FF"/>
                </a:solidFill>
              </a:rPr>
              <a:t>Transversely polarized p</a:t>
            </a:r>
            <a:r>
              <a:rPr lang="en-US" baseline="30000" dirty="0">
                <a:solidFill>
                  <a:srgbClr val="0432FF"/>
                </a:solidFill>
              </a:rPr>
              <a:t>↑</a:t>
            </a:r>
            <a:r>
              <a:rPr lang="en-US" dirty="0">
                <a:solidFill>
                  <a:srgbClr val="0432FF"/>
                </a:solidFill>
              </a:rPr>
              <a:t>+p at √s = 200 GeV collected in 2015 </a:t>
            </a:r>
          </a:p>
        </p:txBody>
      </p:sp>
    </p:spTree>
    <p:extLst>
      <p:ext uri="{BB962C8B-B14F-4D97-AF65-F5344CB8AC3E}">
        <p14:creationId xmlns:p14="http://schemas.microsoft.com/office/powerpoint/2010/main" val="24972087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17F47-BDC6-4855-A87B-38200EEB86DE}"/>
              </a:ext>
            </a:extLst>
          </p:cNvPr>
          <p:cNvSpPr>
            <a:spLocks noGrp="1"/>
          </p:cNvSpPr>
          <p:nvPr>
            <p:ph type="title"/>
          </p:nvPr>
        </p:nvSpPr>
        <p:spPr/>
        <p:txBody>
          <a:bodyPr/>
          <a:lstStyle/>
          <a:p>
            <a:r>
              <a:rPr lang="en-US" dirty="0" err="1"/>
              <a:t>Sivers</a:t>
            </a:r>
            <a:r>
              <a:rPr lang="en-US" dirty="0"/>
              <a:t> Asymmetries in </a:t>
            </a:r>
            <a:r>
              <a:rPr lang="en-US" dirty="0" err="1"/>
              <a:t>Dijets</a:t>
            </a:r>
            <a:endParaRPr lang="en-US" dirty="0"/>
          </a:p>
        </p:txBody>
      </p:sp>
      <p:sp>
        <p:nvSpPr>
          <p:cNvPr id="3" name="Slide Number Placeholder 2">
            <a:extLst>
              <a:ext uri="{FF2B5EF4-FFF2-40B4-BE49-F238E27FC236}">
                <a16:creationId xmlns:a16="http://schemas.microsoft.com/office/drawing/2014/main" id="{3D3EE5B3-4306-422E-901F-7B236AA2F7D5}"/>
              </a:ext>
            </a:extLst>
          </p:cNvPr>
          <p:cNvSpPr>
            <a:spLocks noGrp="1"/>
          </p:cNvSpPr>
          <p:nvPr>
            <p:ph type="sldNum" sz="quarter" idx="10"/>
          </p:nvPr>
        </p:nvSpPr>
        <p:spPr>
          <a:xfrm>
            <a:off x="11597640" y="87868"/>
            <a:ext cx="533400" cy="369332"/>
          </a:xfrm>
          <a:prstGeom prst="rect">
            <a:avLst/>
          </a:prstGeom>
          <a:ln>
            <a:noFill/>
          </a:ln>
        </p:spPr>
        <p:txBody>
          <a:bodyPr vert="horz" wrap="square" lIns="91440" tIns="45720" rIns="91440" bIns="45720" rtlCol="0" anchor="ctr">
            <a:spAutoFit/>
          </a:bodyPr>
          <a:lstStyle>
            <a:defPPr>
              <a:defRPr lang="en-US"/>
            </a:defPPr>
            <a:lvl1pPr marL="0" algn="ctr" defTabSz="914400" rtl="0" eaLnBrk="1" latinLnBrk="0" hangingPunct="1">
              <a:defRPr sz="1800" b="1"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0A6B1D2-9F4A-4487-A4FC-D9A9DF316B44}" type="slidenum">
              <a:rPr lang="en-US" smtClean="0"/>
              <a:pPr/>
              <a:t>27</a:t>
            </a:fld>
            <a:endParaRPr lang="en-US" dirty="0"/>
          </a:p>
        </p:txBody>
      </p:sp>
      <p:pic>
        <p:nvPicPr>
          <p:cNvPr id="5" name="Picture 4">
            <a:extLst>
              <a:ext uri="{FF2B5EF4-FFF2-40B4-BE49-F238E27FC236}">
                <a16:creationId xmlns:a16="http://schemas.microsoft.com/office/drawing/2014/main" id="{F58FEED0-52D7-4B11-A5F7-FC2A8BC300B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947046" y="3211607"/>
            <a:ext cx="3684817" cy="2715633"/>
          </a:xfrm>
          <a:prstGeom prst="rect">
            <a:avLst/>
          </a:prstGeom>
        </p:spPr>
      </p:pic>
      <p:pic>
        <p:nvPicPr>
          <p:cNvPr id="6" name="Picture 5">
            <a:extLst>
              <a:ext uri="{FF2B5EF4-FFF2-40B4-BE49-F238E27FC236}">
                <a16:creationId xmlns:a16="http://schemas.microsoft.com/office/drawing/2014/main" id="{C5BB9FAB-05F0-4A15-9146-911510C4D1E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448645" y="831871"/>
            <a:ext cx="3259418" cy="1574719"/>
          </a:xfrm>
          <a:prstGeom prst="rect">
            <a:avLst/>
          </a:prstGeom>
        </p:spPr>
      </p:pic>
      <p:pic>
        <p:nvPicPr>
          <p:cNvPr id="7" name="Picture 6">
            <a:extLst>
              <a:ext uri="{FF2B5EF4-FFF2-40B4-BE49-F238E27FC236}">
                <a16:creationId xmlns:a16="http://schemas.microsoft.com/office/drawing/2014/main" id="{8EA6E659-9F3A-467C-9DC3-DF6734835B1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69632" y="3237230"/>
            <a:ext cx="4002368" cy="2876073"/>
          </a:xfrm>
          <a:prstGeom prst="rect">
            <a:avLst/>
          </a:prstGeom>
        </p:spPr>
      </p:pic>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6FD5C895-2E83-4907-AE3F-C238AB776913}"/>
                  </a:ext>
                </a:extLst>
              </p:cNvPr>
              <p:cNvSpPr txBox="1"/>
              <p:nvPr/>
            </p:nvSpPr>
            <p:spPr>
              <a:xfrm>
                <a:off x="435936" y="939824"/>
                <a:ext cx="4745663" cy="2258311"/>
              </a:xfrm>
              <a:prstGeom prst="rect">
                <a:avLst/>
              </a:prstGeom>
              <a:noFill/>
            </p:spPr>
            <p:txBody>
              <a:bodyPr wrap="square" rtlCol="0">
                <a:spAutoFit/>
              </a:bodyPr>
              <a:lstStyle/>
              <a:p>
                <a:pPr marL="285750" indent="-285750">
                  <a:spcBef>
                    <a:spcPts val="450"/>
                  </a:spcBef>
                  <a:buClr>
                    <a:schemeClr val="accent3"/>
                  </a:buClr>
                  <a:buFont typeface="Wingdings" pitchFamily="2" charset="2"/>
                  <a:buChar char="q"/>
                </a:pPr>
                <a:r>
                  <a:rPr lang="en-US" sz="1600" dirty="0"/>
                  <a:t>Correlation between proton spin and </a:t>
                </a:r>
                <a:r>
                  <a:rPr lang="en-US" sz="1600" dirty="0" err="1"/>
                  <a:t>parton</a:t>
                </a:r>
                <a:r>
                  <a:rPr lang="en-US" sz="1600" dirty="0"/>
                  <a:t> </a:t>
                </a:r>
                <a14:m>
                  <m:oMath xmlns:m="http://schemas.openxmlformats.org/officeDocument/2006/math">
                    <m:sSub>
                      <m:sSubPr>
                        <m:ctrlPr>
                          <a:rPr lang="en-US" sz="1600" i="1" dirty="0">
                            <a:latin typeface="Cambria Math" panose="02040503050406030204" pitchFamily="18" charset="0"/>
                          </a:rPr>
                        </m:ctrlPr>
                      </m:sSubPr>
                      <m:e>
                        <m:r>
                          <a:rPr lang="en-US" sz="1600" i="1" dirty="0">
                            <a:latin typeface="Cambria Math" panose="02040503050406030204" pitchFamily="18" charset="0"/>
                          </a:rPr>
                          <m:t>𝑘</m:t>
                        </m:r>
                      </m:e>
                      <m:sub>
                        <m:r>
                          <a:rPr lang="en-US" sz="1600" i="1" dirty="0">
                            <a:latin typeface="Cambria Math" panose="02040503050406030204" pitchFamily="18" charset="0"/>
                          </a:rPr>
                          <m:t>𝑇</m:t>
                        </m:r>
                      </m:sub>
                    </m:sSub>
                  </m:oMath>
                </a14:m>
                <a:endParaRPr lang="en-US" sz="1600" dirty="0"/>
              </a:p>
              <a:p>
                <a:pPr marL="285750" indent="-285750">
                  <a:spcBef>
                    <a:spcPts val="450"/>
                  </a:spcBef>
                  <a:buClr>
                    <a:schemeClr val="accent3"/>
                  </a:buClr>
                  <a:buFont typeface="Wingdings" pitchFamily="2" charset="2"/>
                  <a:buChar char="q"/>
                </a:pPr>
                <a14:m>
                  <m:oMath xmlns:m="http://schemas.openxmlformats.org/officeDocument/2006/math">
                    <m:d>
                      <m:dPr>
                        <m:begChr m:val="⟨"/>
                        <m:endChr m:val="⟩"/>
                        <m:ctrlPr>
                          <a:rPr lang="en-US" sz="1600" i="1">
                            <a:latin typeface="Cambria Math" panose="02040503050406030204" pitchFamily="18" charset="0"/>
                          </a:rPr>
                        </m:ctrlPr>
                      </m:dPr>
                      <m:e>
                        <m:acc>
                          <m:accPr>
                            <m:chr m:val="⃗"/>
                            <m:ctrlPr>
                              <a:rPr lang="en-US" sz="1600" i="1">
                                <a:solidFill>
                                  <a:srgbClr val="0000FF"/>
                                </a:solidFill>
                                <a:latin typeface="Cambria Math" panose="02040503050406030204" pitchFamily="18" charset="0"/>
                              </a:rPr>
                            </m:ctrlPr>
                          </m:accPr>
                          <m:e>
                            <m:r>
                              <a:rPr lang="en-US" sz="1600" i="1">
                                <a:solidFill>
                                  <a:srgbClr val="0000FF"/>
                                </a:solidFill>
                                <a:latin typeface="Cambria Math" panose="02040503050406030204" pitchFamily="18" charset="0"/>
                              </a:rPr>
                              <m:t>𝑆</m:t>
                            </m:r>
                          </m:e>
                        </m:acc>
                        <m:r>
                          <a:rPr lang="en-US" sz="1600" i="1" dirty="0">
                            <a:latin typeface="Cambria Math" panose="02040503050406030204" pitchFamily="18" charset="0"/>
                          </a:rPr>
                          <m:t>⋅(</m:t>
                        </m:r>
                        <m:acc>
                          <m:accPr>
                            <m:chr m:val="⃗"/>
                            <m:ctrlPr>
                              <a:rPr lang="en-US" sz="1600" i="1" dirty="0">
                                <a:solidFill>
                                  <a:srgbClr val="FF0000"/>
                                </a:solidFill>
                                <a:latin typeface="Cambria Math" panose="02040503050406030204" pitchFamily="18" charset="0"/>
                              </a:rPr>
                            </m:ctrlPr>
                          </m:accPr>
                          <m:e>
                            <m:r>
                              <a:rPr lang="en-US" sz="1600" i="1" dirty="0">
                                <a:solidFill>
                                  <a:srgbClr val="FF0000"/>
                                </a:solidFill>
                                <a:latin typeface="Cambria Math" panose="02040503050406030204" pitchFamily="18" charset="0"/>
                              </a:rPr>
                              <m:t>𝑝</m:t>
                            </m:r>
                          </m:e>
                        </m:acc>
                        <m:r>
                          <a:rPr lang="en-US" sz="1600" i="1" dirty="0">
                            <a:latin typeface="Cambria Math" panose="02040503050406030204" pitchFamily="18" charset="0"/>
                          </a:rPr>
                          <m:t>×</m:t>
                        </m:r>
                        <m:sSub>
                          <m:sSubPr>
                            <m:ctrlPr>
                              <a:rPr lang="en-US" sz="1600" i="1" dirty="0">
                                <a:solidFill>
                                  <a:srgbClr val="00B050"/>
                                </a:solidFill>
                                <a:latin typeface="Cambria Math" panose="02040503050406030204" pitchFamily="18" charset="0"/>
                              </a:rPr>
                            </m:ctrlPr>
                          </m:sSubPr>
                          <m:e>
                            <m:acc>
                              <m:accPr>
                                <m:chr m:val="⃗"/>
                                <m:ctrlPr>
                                  <a:rPr lang="en-US" sz="1600" i="1" dirty="0">
                                    <a:solidFill>
                                      <a:srgbClr val="00B050"/>
                                    </a:solidFill>
                                    <a:latin typeface="Cambria Math" panose="02040503050406030204" pitchFamily="18" charset="0"/>
                                  </a:rPr>
                                </m:ctrlPr>
                              </m:accPr>
                              <m:e>
                                <m:r>
                                  <a:rPr lang="en-US" sz="1600" i="1" dirty="0">
                                    <a:solidFill>
                                      <a:srgbClr val="00B050"/>
                                    </a:solidFill>
                                    <a:latin typeface="Cambria Math" panose="02040503050406030204" pitchFamily="18" charset="0"/>
                                  </a:rPr>
                                  <m:t>𝑘</m:t>
                                </m:r>
                              </m:e>
                            </m:acc>
                          </m:e>
                          <m:sub>
                            <m:r>
                              <a:rPr lang="en-US" sz="1600" i="1" dirty="0">
                                <a:solidFill>
                                  <a:srgbClr val="00B050"/>
                                </a:solidFill>
                                <a:latin typeface="Cambria Math" panose="02040503050406030204" pitchFamily="18" charset="0"/>
                              </a:rPr>
                              <m:t>𝑇</m:t>
                            </m:r>
                          </m:sub>
                        </m:sSub>
                        <m:r>
                          <a:rPr lang="en-US" sz="1600" i="1" dirty="0">
                            <a:latin typeface="Cambria Math" panose="02040503050406030204" pitchFamily="18" charset="0"/>
                          </a:rPr>
                          <m:t>)</m:t>
                        </m:r>
                      </m:e>
                    </m:d>
                    <m:r>
                      <a:rPr lang="en-US" sz="1600" i="1">
                        <a:latin typeface="Cambria Math" panose="02040503050406030204" pitchFamily="18" charset="0"/>
                        <a:ea typeface="Cambria Math" panose="02040503050406030204" pitchFamily="18" charset="0"/>
                      </a:rPr>
                      <m:t>≠0</m:t>
                    </m:r>
                  </m:oMath>
                </a14:m>
                <a:endParaRPr lang="en-US" sz="1600" dirty="0"/>
              </a:p>
              <a:p>
                <a:pPr marL="285750" indent="-285750">
                  <a:spcBef>
                    <a:spcPts val="450"/>
                  </a:spcBef>
                  <a:buClr>
                    <a:schemeClr val="accent3"/>
                  </a:buClr>
                  <a:buFont typeface="Wingdings" pitchFamily="2" charset="2"/>
                  <a:buChar char="q"/>
                </a:pPr>
                <a:r>
                  <a:rPr lang="en-US" sz="1600" dirty="0"/>
                  <a:t>Enhance quark flavor with charge tagging</a:t>
                </a:r>
              </a:p>
              <a:p>
                <a:pPr marL="628650" lvl="1" indent="-285750">
                  <a:spcBef>
                    <a:spcPts val="450"/>
                  </a:spcBef>
                  <a:buClr>
                    <a:schemeClr val="accent3"/>
                  </a:buClr>
                  <a:buFont typeface="Wingdings" pitchFamily="2" charset="2"/>
                  <a:buChar char="Ø"/>
                </a:pPr>
                <a:r>
                  <a:rPr lang="en-US" sz="1600" dirty="0"/>
                  <a:t>Track </a:t>
                </a:r>
                <a14:m>
                  <m:oMath xmlns:m="http://schemas.openxmlformats.org/officeDocument/2006/math">
                    <m:sSub>
                      <m:sSubPr>
                        <m:ctrlPr>
                          <a:rPr lang="en-US" sz="1600" i="1" dirty="0">
                            <a:latin typeface="Cambria Math" panose="02040503050406030204" pitchFamily="18" charset="0"/>
                          </a:rPr>
                        </m:ctrlPr>
                      </m:sSubPr>
                      <m:e>
                        <m:r>
                          <a:rPr lang="en-US" sz="1600" i="1" dirty="0">
                            <a:latin typeface="Cambria Math" panose="02040503050406030204" pitchFamily="18" charset="0"/>
                          </a:rPr>
                          <m:t>𝑝</m:t>
                        </m:r>
                      </m:e>
                      <m:sub>
                        <m:r>
                          <a:rPr lang="en-US" sz="1600" i="1" dirty="0">
                            <a:latin typeface="Cambria Math" panose="02040503050406030204" pitchFamily="18" charset="0"/>
                          </a:rPr>
                          <m:t>𝑇</m:t>
                        </m:r>
                      </m:sub>
                    </m:sSub>
                  </m:oMath>
                </a14:m>
                <a:r>
                  <a:rPr lang="en-US" sz="1600" dirty="0"/>
                  <a:t> weighted charge</a:t>
                </a:r>
              </a:p>
              <a:p>
                <a:pPr marL="628650" lvl="1" indent="-285750">
                  <a:spcBef>
                    <a:spcPts val="450"/>
                  </a:spcBef>
                  <a:buClr>
                    <a:schemeClr val="accent3"/>
                  </a:buClr>
                  <a:buFont typeface="Wingdings" pitchFamily="2" charset="2"/>
                  <a:buChar char="Ø"/>
                </a:pPr>
                <a14:m>
                  <m:oMath xmlns:m="http://schemas.openxmlformats.org/officeDocument/2006/math">
                    <m:sSub>
                      <m:sSubPr>
                        <m:ctrlPr>
                          <a:rPr lang="en-US" sz="1600" i="1">
                            <a:latin typeface="Cambria Math" panose="02040503050406030204" pitchFamily="18" charset="0"/>
                          </a:rPr>
                        </m:ctrlPr>
                      </m:sSubPr>
                      <m:e>
                        <m:r>
                          <a:rPr lang="en-US" sz="1600" i="1">
                            <a:latin typeface="Cambria Math" panose="02040503050406030204" pitchFamily="18" charset="0"/>
                          </a:rPr>
                          <m:t>𝜂</m:t>
                        </m:r>
                      </m:e>
                      <m:sub>
                        <m:r>
                          <a:rPr lang="en-US" sz="1600" i="1">
                            <a:latin typeface="Cambria Math" panose="02040503050406030204" pitchFamily="18" charset="0"/>
                          </a:rPr>
                          <m:t>𝑡𝑜𝑡𝑎𝑙</m:t>
                        </m:r>
                      </m:sub>
                    </m:sSub>
                    <m:r>
                      <a:rPr lang="en-US" sz="1600" i="1">
                        <a:latin typeface="Cambria Math" panose="02040503050406030204" pitchFamily="18" charset="0"/>
                      </a:rPr>
                      <m:t>=</m:t>
                    </m:r>
                    <m:sSub>
                      <m:sSubPr>
                        <m:ctrlPr>
                          <a:rPr lang="en-US" sz="1600" i="1">
                            <a:latin typeface="Cambria Math" panose="02040503050406030204" pitchFamily="18" charset="0"/>
                          </a:rPr>
                        </m:ctrlPr>
                      </m:sSubPr>
                      <m:e>
                        <m:r>
                          <a:rPr lang="en-US" sz="1600" i="1">
                            <a:latin typeface="Cambria Math" panose="02040503050406030204" pitchFamily="18" charset="0"/>
                          </a:rPr>
                          <m:t>𝜂</m:t>
                        </m:r>
                      </m:e>
                      <m:sub>
                        <m:r>
                          <a:rPr lang="en-US" sz="1600" i="1">
                            <a:latin typeface="Cambria Math" panose="02040503050406030204" pitchFamily="18" charset="0"/>
                          </a:rPr>
                          <m:t>1</m:t>
                        </m:r>
                      </m:sub>
                    </m:sSub>
                    <m:r>
                      <a:rPr lang="en-US" sz="1600" i="1">
                        <a:latin typeface="Cambria Math" panose="02040503050406030204" pitchFamily="18" charset="0"/>
                      </a:rPr>
                      <m:t>+</m:t>
                    </m:r>
                    <m:sSub>
                      <m:sSubPr>
                        <m:ctrlPr>
                          <a:rPr lang="en-US" sz="1600" i="1">
                            <a:latin typeface="Cambria Math" panose="02040503050406030204" pitchFamily="18" charset="0"/>
                          </a:rPr>
                        </m:ctrlPr>
                      </m:sSubPr>
                      <m:e>
                        <m:r>
                          <a:rPr lang="en-US" sz="1600" i="1">
                            <a:latin typeface="Cambria Math" panose="02040503050406030204" pitchFamily="18" charset="0"/>
                          </a:rPr>
                          <m:t>𝜂</m:t>
                        </m:r>
                      </m:e>
                      <m:sub>
                        <m:r>
                          <a:rPr lang="en-US" sz="1600" i="1">
                            <a:latin typeface="Cambria Math" panose="02040503050406030204" pitchFamily="18" charset="0"/>
                          </a:rPr>
                          <m:t>2</m:t>
                        </m:r>
                      </m:sub>
                    </m:sSub>
                  </m:oMath>
                </a14:m>
                <a:endParaRPr lang="en-US" sz="1600" dirty="0"/>
              </a:p>
              <a:p>
                <a:pPr marL="628650" lvl="1" indent="-285750">
                  <a:spcBef>
                    <a:spcPts val="450"/>
                  </a:spcBef>
                  <a:buClr>
                    <a:schemeClr val="accent3"/>
                  </a:buClr>
                  <a:buFont typeface="Wingdings" pitchFamily="2" charset="2"/>
                  <a:buChar char="Ø"/>
                </a:pPr>
                <a:r>
                  <a:rPr lang="en-US" sz="1600" dirty="0"/>
                  <a:t>Unfolded to </a:t>
                </a:r>
                <a:r>
                  <a:rPr lang="en-US" sz="1600" dirty="0" err="1"/>
                  <a:t>parton</a:t>
                </a:r>
                <a:r>
                  <a:rPr lang="en-US" sz="1600" dirty="0"/>
                  <a:t> </a:t>
                </a:r>
                <a14:m>
                  <m:oMath xmlns:m="http://schemas.openxmlformats.org/officeDocument/2006/math">
                    <m:d>
                      <m:dPr>
                        <m:begChr m:val="⟨"/>
                        <m:endChr m:val="⟩"/>
                        <m:ctrlPr>
                          <a:rPr lang="en-US" sz="1600" i="1">
                            <a:latin typeface="Cambria Math" panose="02040503050406030204" pitchFamily="18" charset="0"/>
                          </a:rPr>
                        </m:ctrlPr>
                      </m:dPr>
                      <m:e>
                        <m:sSub>
                          <m:sSubPr>
                            <m:ctrlPr>
                              <a:rPr lang="en-US" sz="1600" i="1">
                                <a:latin typeface="Cambria Math" panose="02040503050406030204" pitchFamily="18" charset="0"/>
                              </a:rPr>
                            </m:ctrlPr>
                          </m:sSubPr>
                          <m:e>
                            <m:r>
                              <a:rPr lang="en-US" sz="1600" i="1">
                                <a:latin typeface="Cambria Math" panose="02040503050406030204" pitchFamily="18" charset="0"/>
                              </a:rPr>
                              <m:t>𝑘</m:t>
                            </m:r>
                          </m:e>
                          <m:sub>
                            <m:r>
                              <a:rPr lang="en-US" sz="1600" i="1">
                                <a:latin typeface="Cambria Math" panose="02040503050406030204" pitchFamily="18" charset="0"/>
                              </a:rPr>
                              <m:t>𝑇</m:t>
                            </m:r>
                          </m:sub>
                        </m:sSub>
                      </m:e>
                    </m:d>
                  </m:oMath>
                </a14:m>
                <a:endParaRPr lang="en-US" sz="1600" dirty="0"/>
              </a:p>
              <a:p>
                <a:pPr marL="285750" indent="-285750">
                  <a:spcBef>
                    <a:spcPts val="450"/>
                  </a:spcBef>
                  <a:buClr>
                    <a:schemeClr val="accent3"/>
                  </a:buClr>
                  <a:buFont typeface="Wingdings" pitchFamily="2" charset="2"/>
                  <a:buChar char="q"/>
                </a:pPr>
                <a:r>
                  <a:rPr lang="en-US" sz="1600" dirty="0"/>
                  <a:t>More data on disk, </a:t>
                </a:r>
                <a14:m>
                  <m:oMath xmlns:m="http://schemas.openxmlformats.org/officeDocument/2006/math">
                    <m:rad>
                      <m:radPr>
                        <m:degHide m:val="on"/>
                        <m:ctrlPr>
                          <a:rPr lang="en-US" sz="1600" i="1">
                            <a:latin typeface="Cambria Math" panose="02040503050406030204" pitchFamily="18" charset="0"/>
                          </a:rPr>
                        </m:ctrlPr>
                      </m:radPr>
                      <m:deg/>
                      <m:e>
                        <m:r>
                          <a:rPr lang="en-US" sz="1600" i="1">
                            <a:latin typeface="Cambria Math" panose="02040503050406030204" pitchFamily="18" charset="0"/>
                          </a:rPr>
                          <m:t>𝑠</m:t>
                        </m:r>
                      </m:e>
                    </m:rad>
                    <m:r>
                      <a:rPr lang="en-US" sz="1600" i="1">
                        <a:latin typeface="Cambria Math" panose="02040503050406030204" pitchFamily="18" charset="0"/>
                      </a:rPr>
                      <m:t>=510 </m:t>
                    </m:r>
                    <m:r>
                      <m:rPr>
                        <m:nor/>
                      </m:rPr>
                      <a:rPr lang="en-US" sz="1600">
                        <a:latin typeface="Cambria Math" panose="02040503050406030204" pitchFamily="18" charset="0"/>
                      </a:rPr>
                      <m:t>GeV</m:t>
                    </m:r>
                  </m:oMath>
                </a14:m>
                <a:endParaRPr lang="en-US" sz="1600" dirty="0"/>
              </a:p>
            </p:txBody>
          </p:sp>
        </mc:Choice>
        <mc:Fallback xmlns="">
          <p:sp>
            <p:nvSpPr>
              <p:cNvPr id="9" name="TextBox 8">
                <a:extLst>
                  <a:ext uri="{FF2B5EF4-FFF2-40B4-BE49-F238E27FC236}">
                    <a16:creationId xmlns:a16="http://schemas.microsoft.com/office/drawing/2014/main" id="{6FD5C895-2E83-4907-AE3F-C238AB776913}"/>
                  </a:ext>
                </a:extLst>
              </p:cNvPr>
              <p:cNvSpPr txBox="1">
                <a:spLocks noRot="1" noChangeAspect="1" noMove="1" noResize="1" noEditPoints="1" noAdjustHandles="1" noChangeArrowheads="1" noChangeShapeType="1" noTextEdit="1"/>
              </p:cNvSpPr>
              <p:nvPr/>
            </p:nvSpPr>
            <p:spPr>
              <a:xfrm>
                <a:off x="435936" y="939824"/>
                <a:ext cx="4745663" cy="2258311"/>
              </a:xfrm>
              <a:prstGeom prst="rect">
                <a:avLst/>
              </a:prstGeom>
              <a:blipFill>
                <a:blip r:embed="rId5"/>
                <a:stretch>
                  <a:fillRect l="-267" t="-559" b="-223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D8345297-4197-4900-AD15-92BADEE24315}"/>
                  </a:ext>
                </a:extLst>
              </p:cNvPr>
              <p:cNvSpPr txBox="1"/>
              <p:nvPr/>
            </p:nvSpPr>
            <p:spPr>
              <a:xfrm>
                <a:off x="5195204" y="2944582"/>
                <a:ext cx="3259418" cy="302262"/>
              </a:xfrm>
              <a:prstGeom prst="rect">
                <a:avLst/>
              </a:prstGeom>
              <a:noFill/>
            </p:spPr>
            <p:txBody>
              <a:bodyPr wrap="none">
                <a:spAutoFit/>
              </a:bodyPr>
              <a:lstStyle/>
              <a:p>
                <a14:m>
                  <m:oMath xmlns:m="http://schemas.openxmlformats.org/officeDocument/2006/math">
                    <m:rad>
                      <m:radPr>
                        <m:degHide m:val="on"/>
                        <m:ctrlPr>
                          <a:rPr lang="en-US" sz="1350" i="1">
                            <a:latin typeface="Cambria Math" panose="02040503050406030204" pitchFamily="18" charset="0"/>
                          </a:rPr>
                        </m:ctrlPr>
                      </m:radPr>
                      <m:deg/>
                      <m:e>
                        <m:r>
                          <a:rPr lang="en-US" sz="1350" i="1">
                            <a:latin typeface="Cambria Math" panose="02040503050406030204" pitchFamily="18" charset="0"/>
                          </a:rPr>
                          <m:t>𝑠</m:t>
                        </m:r>
                      </m:e>
                    </m:rad>
                    <m:r>
                      <a:rPr lang="en-US" sz="1350" i="1">
                        <a:latin typeface="Cambria Math" panose="02040503050406030204" pitchFamily="18" charset="0"/>
                      </a:rPr>
                      <m:t>=200 </m:t>
                    </m:r>
                    <m:r>
                      <m:rPr>
                        <m:nor/>
                      </m:rPr>
                      <a:rPr lang="en-US" sz="1350">
                        <a:latin typeface="Cambria Math" panose="02040503050406030204" pitchFamily="18" charset="0"/>
                      </a:rPr>
                      <m:t>GeV</m:t>
                    </m:r>
                  </m:oMath>
                </a14:m>
                <a:r>
                  <a:rPr lang="en-US" sz="1350" dirty="0"/>
                  <a:t>, publication in preparation</a:t>
                </a:r>
              </a:p>
            </p:txBody>
          </p:sp>
        </mc:Choice>
        <mc:Fallback xmlns="">
          <p:sp>
            <p:nvSpPr>
              <p:cNvPr id="11" name="TextBox 10">
                <a:extLst>
                  <a:ext uri="{FF2B5EF4-FFF2-40B4-BE49-F238E27FC236}">
                    <a16:creationId xmlns:a16="http://schemas.microsoft.com/office/drawing/2014/main" id="{D8345297-4197-4900-AD15-92BADEE24315}"/>
                  </a:ext>
                </a:extLst>
              </p:cNvPr>
              <p:cNvSpPr txBox="1">
                <a:spLocks noRot="1" noChangeAspect="1" noMove="1" noResize="1" noEditPoints="1" noAdjustHandles="1" noChangeArrowheads="1" noChangeShapeType="1" noTextEdit="1"/>
              </p:cNvSpPr>
              <p:nvPr/>
            </p:nvSpPr>
            <p:spPr>
              <a:xfrm>
                <a:off x="5195204" y="2944582"/>
                <a:ext cx="3259418" cy="302262"/>
              </a:xfrm>
              <a:prstGeom prst="rect">
                <a:avLst/>
              </a:prstGeom>
              <a:blipFill>
                <a:blip r:embed="rId6"/>
                <a:stretch>
                  <a:fillRect b="-12000"/>
                </a:stretch>
              </a:blipFill>
            </p:spPr>
            <p:txBody>
              <a:bodyPr/>
              <a:lstStyle/>
              <a:p>
                <a:r>
                  <a:rPr lang="en-US">
                    <a:noFill/>
                  </a:rPr>
                  <a:t> </a:t>
                </a:r>
              </a:p>
            </p:txBody>
          </p:sp>
        </mc:Fallback>
      </mc:AlternateContent>
    </p:spTree>
    <p:extLst>
      <p:ext uri="{BB962C8B-B14F-4D97-AF65-F5344CB8AC3E}">
        <p14:creationId xmlns:p14="http://schemas.microsoft.com/office/powerpoint/2010/main" val="27155087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Forward rapidity </a:t>
            </a:r>
            <a:r>
              <a:rPr lang="en-US" cap="none" dirty="0" err="1"/>
              <a:t>pp</a:t>
            </a:r>
            <a:r>
              <a:rPr lang="en-US" dirty="0"/>
              <a:t> Physics</a:t>
            </a:r>
          </a:p>
        </p:txBody>
      </p:sp>
      <p:sp>
        <p:nvSpPr>
          <p:cNvPr id="19" name="Footer Placeholder 18"/>
          <p:cNvSpPr>
            <a:spLocks noGrp="1"/>
          </p:cNvSpPr>
          <p:nvPr>
            <p:ph type="ftr" sz="quarter" idx="11"/>
          </p:nvPr>
        </p:nvSpPr>
        <p:spPr>
          <a:prstGeom prst="rect">
            <a:avLst/>
          </a:prstGeom>
        </p:spPr>
        <p:txBody>
          <a:bodyPr/>
          <a:lstStyle>
            <a:defPPr>
              <a:defRPr lang="en-US"/>
            </a:defPPr>
            <a:lvl1pPr marL="0" algn="ctr" defTabSz="914400" rtl="0" eaLnBrk="1" latinLnBrk="0" hangingPunct="1">
              <a:defRPr sz="10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atin typeface="Comic Sans MS"/>
                <a:cs typeface="Comic Sans MS"/>
              </a:rPr>
              <a:t>Small-x Physics in the EIC Era</a:t>
            </a:r>
            <a:endParaRPr lang="en-US" dirty="0">
              <a:latin typeface="Comic Sans MS"/>
              <a:cs typeface="Comic Sans MS"/>
            </a:endParaRPr>
          </a:p>
        </p:txBody>
      </p:sp>
      <p:sp>
        <p:nvSpPr>
          <p:cNvPr id="3" name="Slide Number Placeholder 2">
            <a:extLst>
              <a:ext uri="{FF2B5EF4-FFF2-40B4-BE49-F238E27FC236}">
                <a16:creationId xmlns:a16="http://schemas.microsoft.com/office/drawing/2014/main" id="{E0708C09-55FC-3543-B9B0-5D9FD461932F}"/>
              </a:ext>
            </a:extLst>
          </p:cNvPr>
          <p:cNvSpPr>
            <a:spLocks noGrp="1"/>
          </p:cNvSpPr>
          <p:nvPr>
            <p:ph type="sldNum" sz="quarter" idx="12"/>
          </p:nvPr>
        </p:nvSpPr>
        <p:spPr/>
        <p:txBody>
          <a:bodyPr/>
          <a:lstStyle/>
          <a:p>
            <a:fld id="{893C5830-40F3-F04E-B2E3-10E6672BA8FF}" type="slidenum">
              <a:rPr lang="en-US" smtClean="0"/>
              <a:pPr/>
              <a:t>28</a:t>
            </a:fld>
            <a:endParaRPr lang="en-US"/>
          </a:p>
        </p:txBody>
      </p:sp>
      <p:sp>
        <p:nvSpPr>
          <p:cNvPr id="8" name="TextBox 7"/>
          <p:cNvSpPr txBox="1"/>
          <p:nvPr/>
        </p:nvSpPr>
        <p:spPr>
          <a:xfrm>
            <a:off x="285795" y="647374"/>
            <a:ext cx="8978055" cy="2339102"/>
          </a:xfrm>
          <a:prstGeom prst="rect">
            <a:avLst/>
          </a:prstGeom>
          <a:noFill/>
        </p:spPr>
        <p:txBody>
          <a:bodyPr wrap="square" rtlCol="0">
            <a:spAutoFit/>
          </a:bodyPr>
          <a:lstStyle/>
          <a:p>
            <a:r>
              <a:rPr lang="en-US" b="1" dirty="0">
                <a:solidFill>
                  <a:srgbClr val="0000FF"/>
                </a:solidFill>
                <a:cs typeface="Comic Sans MS"/>
              </a:rPr>
              <a:t>Goals for TMDs:</a:t>
            </a:r>
          </a:p>
          <a:p>
            <a:pPr marL="285750" indent="-285750">
              <a:buClr>
                <a:srgbClr val="0000FF"/>
              </a:buClr>
              <a:buFont typeface="Wingdings" charset="2"/>
              <a:buChar char="q"/>
            </a:pPr>
            <a:r>
              <a:rPr lang="en-US" sz="1600" dirty="0">
                <a:cs typeface="Comic Sans MS"/>
                <a:sym typeface="Wingdings"/>
              </a:rPr>
              <a:t>Increase statistics for A</a:t>
            </a:r>
            <a:r>
              <a:rPr lang="en-US" sz="1600" baseline="-25000" dirty="0">
                <a:cs typeface="Comic Sans MS"/>
                <a:sym typeface="Wingdings"/>
              </a:rPr>
              <a:t>N</a:t>
            </a:r>
            <a:r>
              <a:rPr lang="en-US" sz="1600" dirty="0">
                <a:cs typeface="Comic Sans MS"/>
                <a:sym typeface="Wingdings"/>
              </a:rPr>
              <a:t> DY</a:t>
            </a:r>
          </a:p>
          <a:p>
            <a:pPr>
              <a:buClr>
                <a:srgbClr val="0000FF"/>
              </a:buClr>
            </a:pPr>
            <a:r>
              <a:rPr lang="en-US" sz="1600" dirty="0">
                <a:cs typeface="Comic Sans MS"/>
                <a:sym typeface="Wingdings"/>
              </a:rPr>
              <a:t>    TMD evolution world best constraint   A</a:t>
            </a:r>
            <a:r>
              <a:rPr lang="en-US" sz="1600" baseline="-25000" dirty="0">
                <a:cs typeface="Comic Sans MS"/>
                <a:sym typeface="Wingdings"/>
              </a:rPr>
              <a:t>N</a:t>
            </a:r>
            <a:r>
              <a:rPr lang="en-US" sz="1600" dirty="0">
                <a:cs typeface="Comic Sans MS"/>
                <a:sym typeface="Wingdings"/>
              </a:rPr>
              <a:t>(W</a:t>
            </a:r>
            <a:r>
              <a:rPr lang="en-US" sz="1600" baseline="30000" dirty="0">
                <a:cs typeface="Comic Sans MS"/>
                <a:sym typeface="Wingdings"/>
              </a:rPr>
              <a:t>+/- </a:t>
            </a:r>
            <a:r>
              <a:rPr lang="en-US" sz="1600" dirty="0">
                <a:cs typeface="Comic Sans MS"/>
                <a:sym typeface="Wingdings"/>
              </a:rPr>
              <a:t>Z</a:t>
            </a:r>
            <a:r>
              <a:rPr lang="en-US" sz="1600" baseline="30000" dirty="0">
                <a:cs typeface="Comic Sans MS"/>
                <a:sym typeface="Wingdings"/>
              </a:rPr>
              <a:t>0</a:t>
            </a:r>
            <a:r>
              <a:rPr lang="en-US" sz="1600" dirty="0">
                <a:cs typeface="Comic Sans MS"/>
                <a:sym typeface="Wingdings"/>
              </a:rPr>
              <a:t>)</a:t>
            </a:r>
          </a:p>
          <a:p>
            <a:pPr>
              <a:buClr>
                <a:srgbClr val="0000FF"/>
              </a:buClr>
            </a:pPr>
            <a:r>
              <a:rPr lang="en-US" sz="1600" dirty="0">
                <a:cs typeface="Comic Sans MS"/>
                <a:sym typeface="Wingdings"/>
              </a:rPr>
              <a:t>    </a:t>
            </a:r>
            <a:r>
              <a:rPr lang="en-US" sz="1600" dirty="0" err="1">
                <a:cs typeface="Comic Sans MS"/>
                <a:sym typeface="Wingdings"/>
              </a:rPr>
              <a:t>Sivers</a:t>
            </a:r>
            <a:r>
              <a:rPr lang="en-US" sz="1600" dirty="0">
                <a:cs typeface="Comic Sans MS"/>
                <a:sym typeface="Wingdings"/>
              </a:rPr>
              <a:t> sign change</a:t>
            </a:r>
            <a:endParaRPr lang="en-US" sz="1600" baseline="30000" dirty="0">
              <a:cs typeface="Comic Sans MS"/>
              <a:sym typeface="Wingdings"/>
            </a:endParaRPr>
          </a:p>
          <a:p>
            <a:pPr marL="285750" indent="-285750">
              <a:buClr>
                <a:srgbClr val="0000FF"/>
              </a:buClr>
              <a:buFont typeface="Wingdings" charset="2"/>
              <a:buChar char="q"/>
            </a:pPr>
            <a:r>
              <a:rPr lang="en-US" sz="1600" dirty="0">
                <a:cs typeface="Comic Sans MS"/>
              </a:rPr>
              <a:t>Unravel the mystery what is the underlying process of A</a:t>
            </a:r>
            <a:r>
              <a:rPr lang="en-US" sz="1600" baseline="-25000" dirty="0">
                <a:cs typeface="Comic Sans MS"/>
              </a:rPr>
              <a:t>N</a:t>
            </a:r>
          </a:p>
          <a:p>
            <a:pPr>
              <a:buClr>
                <a:srgbClr val="0000FF"/>
              </a:buClr>
            </a:pPr>
            <a:r>
              <a:rPr lang="en-US" sz="1600" baseline="-25000" dirty="0">
                <a:cs typeface="Comic Sans MS"/>
              </a:rPr>
              <a:t>    </a:t>
            </a:r>
            <a:r>
              <a:rPr lang="en-US" sz="1600" dirty="0">
                <a:cs typeface="Comic Sans MS"/>
                <a:sym typeface="Wingdings"/>
              </a:rPr>
              <a:t> measure </a:t>
            </a:r>
            <a:r>
              <a:rPr lang="en-US" sz="1600" dirty="0">
                <a:cs typeface="Comic Sans MS"/>
              </a:rPr>
              <a:t>A</a:t>
            </a:r>
            <a:r>
              <a:rPr lang="en-US" sz="1600" baseline="-25000" dirty="0">
                <a:cs typeface="Comic Sans MS"/>
              </a:rPr>
              <a:t>N</a:t>
            </a:r>
            <a:r>
              <a:rPr lang="en-US" sz="1600" dirty="0">
                <a:cs typeface="Comic Sans MS"/>
              </a:rPr>
              <a:t> for h</a:t>
            </a:r>
            <a:r>
              <a:rPr lang="en-US" sz="1600" baseline="30000" dirty="0">
                <a:cs typeface="Comic Sans MS"/>
              </a:rPr>
              <a:t>+/-</a:t>
            </a:r>
            <a:r>
              <a:rPr lang="en-US" sz="1600" dirty="0">
                <a:cs typeface="Comic Sans MS"/>
              </a:rPr>
              <a:t> and </a:t>
            </a:r>
            <a:r>
              <a:rPr lang="en-US" sz="1600" dirty="0">
                <a:latin typeface="Symbol" pitchFamily="2" charset="2"/>
                <a:cs typeface="Comic Sans MS"/>
              </a:rPr>
              <a:t>p</a:t>
            </a:r>
            <a:r>
              <a:rPr lang="en-US" sz="1600" baseline="30000" dirty="0">
                <a:cs typeface="Comic Sans MS"/>
              </a:rPr>
              <a:t>0</a:t>
            </a:r>
          </a:p>
          <a:p>
            <a:pPr>
              <a:buClr>
                <a:srgbClr val="0000FF"/>
              </a:buClr>
            </a:pPr>
            <a:r>
              <a:rPr lang="en-US" sz="1600" dirty="0">
                <a:cs typeface="Comic Sans MS"/>
              </a:rPr>
              <a:t>   </a:t>
            </a:r>
            <a:r>
              <a:rPr lang="en-US" sz="1600" dirty="0">
                <a:cs typeface="Comic Sans MS"/>
                <a:sym typeface="Wingdings"/>
              </a:rPr>
              <a:t> clear prediction of importance of special Collins like FF</a:t>
            </a:r>
            <a:endParaRPr lang="en-US" sz="1600" dirty="0">
              <a:cs typeface="Comic Sans MS"/>
            </a:endParaRPr>
          </a:p>
          <a:p>
            <a:pPr marL="285750" indent="-285750">
              <a:buClr>
                <a:srgbClr val="0000FF"/>
              </a:buClr>
              <a:buFont typeface="Wingdings" charset="2"/>
              <a:buChar char="q"/>
            </a:pPr>
            <a:r>
              <a:rPr lang="en-US" sz="1600" dirty="0">
                <a:cs typeface="Comic Sans MS"/>
              </a:rPr>
              <a:t>flavor tagging of the Twist-3 equivalent of the </a:t>
            </a:r>
            <a:r>
              <a:rPr lang="en-US" sz="1600" dirty="0" err="1">
                <a:cs typeface="Comic Sans MS"/>
              </a:rPr>
              <a:t>Sivers</a:t>
            </a:r>
            <a:r>
              <a:rPr lang="en-US" sz="1600" dirty="0">
                <a:cs typeface="Comic Sans MS"/>
              </a:rPr>
              <a:t> </a:t>
            </a:r>
            <a:r>
              <a:rPr lang="en-US" sz="1600" dirty="0" err="1">
                <a:cs typeface="Comic Sans MS"/>
              </a:rPr>
              <a:t>fct</a:t>
            </a:r>
            <a:r>
              <a:rPr lang="en-US" sz="1600" dirty="0">
                <a:cs typeface="Comic Sans MS"/>
              </a:rPr>
              <a:t>.</a:t>
            </a:r>
          </a:p>
          <a:p>
            <a:pPr>
              <a:buClr>
                <a:srgbClr val="0000FF"/>
              </a:buClr>
            </a:pPr>
            <a:r>
              <a:rPr lang="en-US" sz="1600" dirty="0">
                <a:cs typeface="Comic Sans MS"/>
              </a:rPr>
              <a:t>   </a:t>
            </a:r>
            <a:r>
              <a:rPr lang="en-US" sz="1600" dirty="0">
                <a:cs typeface="Comic Sans MS"/>
                <a:sym typeface="Wingdings"/>
              </a:rPr>
              <a:t> Observable h</a:t>
            </a:r>
            <a:r>
              <a:rPr lang="en-US" sz="1600" baseline="30000" dirty="0">
                <a:cs typeface="Comic Sans MS"/>
                <a:sym typeface="Wingdings"/>
              </a:rPr>
              <a:t>+/-</a:t>
            </a:r>
            <a:r>
              <a:rPr lang="en-US" sz="1600" dirty="0">
                <a:cs typeface="Comic Sans MS"/>
                <a:sym typeface="Wingdings"/>
              </a:rPr>
              <a:t> with z &gt; 0.5 in jet</a:t>
            </a:r>
            <a:endParaRPr lang="en-US" sz="1600" dirty="0">
              <a:cs typeface="Comic Sans MS"/>
            </a:endParaRPr>
          </a:p>
        </p:txBody>
      </p:sp>
      <p:grpSp>
        <p:nvGrpSpPr>
          <p:cNvPr id="21" name="Group 20"/>
          <p:cNvGrpSpPr/>
          <p:nvPr/>
        </p:nvGrpSpPr>
        <p:grpSpPr>
          <a:xfrm>
            <a:off x="6244127" y="1315428"/>
            <a:ext cx="2815209" cy="1390483"/>
            <a:chOff x="1756791" y="3303241"/>
            <a:chExt cx="2815209" cy="1390483"/>
          </a:xfrm>
        </p:grpSpPr>
        <p:pic>
          <p:nvPicPr>
            <p:cNvPr id="22" name="Picture 2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756791" y="3303241"/>
              <a:ext cx="2815209" cy="1368171"/>
            </a:xfrm>
            <a:prstGeom prst="rect">
              <a:avLst/>
            </a:prstGeom>
            <a:ln>
              <a:solidFill>
                <a:schemeClr val="tx1">
                  <a:lumMod val="50000"/>
                  <a:lumOff val="50000"/>
                </a:schemeClr>
              </a:solidFill>
            </a:ln>
          </p:spPr>
        </p:pic>
        <p:sp>
          <p:nvSpPr>
            <p:cNvPr id="23" name="TextBox 22"/>
            <p:cNvSpPr txBox="1"/>
            <p:nvPr/>
          </p:nvSpPr>
          <p:spPr>
            <a:xfrm>
              <a:off x="2070997" y="4478280"/>
              <a:ext cx="2223686" cy="215444"/>
            </a:xfrm>
            <a:prstGeom prst="rect">
              <a:avLst/>
            </a:prstGeom>
            <a:noFill/>
          </p:spPr>
          <p:txBody>
            <a:bodyPr wrap="none" rtlCol="0">
              <a:spAutoFit/>
            </a:bodyPr>
            <a:lstStyle/>
            <a:p>
              <a:r>
                <a:rPr lang="en-US" sz="800" dirty="0"/>
                <a:t>Kanazawa et al. PRD 89, 111501 (2014)</a:t>
              </a:r>
            </a:p>
          </p:txBody>
        </p:sp>
      </p:grpSp>
      <p:sp>
        <p:nvSpPr>
          <p:cNvPr id="25" name="TextBox 24"/>
          <p:cNvSpPr txBox="1"/>
          <p:nvPr/>
        </p:nvSpPr>
        <p:spPr>
          <a:xfrm>
            <a:off x="475843" y="4342920"/>
            <a:ext cx="3550972" cy="1200329"/>
          </a:xfrm>
          <a:prstGeom prst="rect">
            <a:avLst/>
          </a:prstGeom>
          <a:noFill/>
        </p:spPr>
        <p:txBody>
          <a:bodyPr wrap="none" rtlCol="0">
            <a:spAutoFit/>
          </a:bodyPr>
          <a:lstStyle/>
          <a:p>
            <a:r>
              <a:rPr lang="en-US" dirty="0">
                <a:solidFill>
                  <a:srgbClr val="0000FF"/>
                </a:solidFill>
                <a:cs typeface="Comic Sans MS"/>
              </a:rPr>
              <a:t>A</a:t>
            </a:r>
            <a:r>
              <a:rPr lang="en-US" baseline="-25000" dirty="0">
                <a:solidFill>
                  <a:srgbClr val="0000FF"/>
                </a:solidFill>
                <a:cs typeface="Comic Sans MS"/>
              </a:rPr>
              <a:t>N</a:t>
            </a:r>
            <a:r>
              <a:rPr lang="en-US" dirty="0">
                <a:solidFill>
                  <a:srgbClr val="0000FF"/>
                </a:solidFill>
                <a:cs typeface="Comic Sans MS"/>
              </a:rPr>
              <a:t> for jets with tagged h</a:t>
            </a:r>
            <a:r>
              <a:rPr lang="en-US" baseline="30000" dirty="0">
                <a:solidFill>
                  <a:srgbClr val="0000FF"/>
                </a:solidFill>
                <a:cs typeface="Comic Sans MS"/>
              </a:rPr>
              <a:t>+</a:t>
            </a:r>
            <a:r>
              <a:rPr lang="en-US" dirty="0">
                <a:solidFill>
                  <a:srgbClr val="0000FF"/>
                </a:solidFill>
                <a:cs typeface="Comic Sans MS"/>
              </a:rPr>
              <a:t>, h</a:t>
            </a:r>
            <a:r>
              <a:rPr lang="en-US" baseline="30000" dirty="0">
                <a:solidFill>
                  <a:srgbClr val="0000FF"/>
                </a:solidFill>
                <a:cs typeface="Comic Sans MS"/>
              </a:rPr>
              <a:t>-</a:t>
            </a:r>
          </a:p>
          <a:p>
            <a:pPr marL="285750" indent="-285750">
              <a:buFont typeface="Wingdings" charset="0"/>
              <a:buChar char="à"/>
            </a:pPr>
            <a:r>
              <a:rPr lang="en-US" dirty="0">
                <a:cs typeface="Comic Sans MS"/>
                <a:sym typeface="Wingdings"/>
              </a:rPr>
              <a:t>stringent test for opposite sign</a:t>
            </a:r>
          </a:p>
          <a:p>
            <a:r>
              <a:rPr lang="en-US" dirty="0">
                <a:cs typeface="Comic Sans MS"/>
                <a:sym typeface="Wingdings"/>
              </a:rPr>
              <a:t>   but equal magnitude of</a:t>
            </a:r>
          </a:p>
          <a:p>
            <a:r>
              <a:rPr lang="en-US" dirty="0">
                <a:cs typeface="Comic Sans MS"/>
                <a:sym typeface="Wingdings"/>
              </a:rPr>
              <a:t>   u and d quark </a:t>
            </a:r>
            <a:r>
              <a:rPr lang="en-US" dirty="0" err="1">
                <a:cs typeface="Comic Sans MS"/>
                <a:sym typeface="Wingdings"/>
              </a:rPr>
              <a:t>Sivers</a:t>
            </a:r>
            <a:r>
              <a:rPr lang="en-US" dirty="0">
                <a:cs typeface="Comic Sans MS"/>
                <a:sym typeface="Wingdings"/>
              </a:rPr>
              <a:t> </a:t>
            </a:r>
            <a:r>
              <a:rPr lang="en-US" dirty="0" err="1">
                <a:cs typeface="Comic Sans MS"/>
                <a:sym typeface="Wingdings"/>
              </a:rPr>
              <a:t>fct</a:t>
            </a:r>
            <a:r>
              <a:rPr lang="en-US" dirty="0">
                <a:cs typeface="Comic Sans MS"/>
                <a:sym typeface="Wingdings"/>
              </a:rPr>
              <a:t>.</a:t>
            </a:r>
          </a:p>
        </p:txBody>
      </p:sp>
      <p:pic>
        <p:nvPicPr>
          <p:cNvPr id="26" name="Picture 2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40564" y="3212570"/>
            <a:ext cx="3804954" cy="3337132"/>
          </a:xfrm>
          <a:prstGeom prst="rect">
            <a:avLst/>
          </a:prstGeom>
          <a:noFill/>
          <a:ln>
            <a:noFill/>
          </a:ln>
        </p:spPr>
      </p:pic>
    </p:spTree>
    <p:extLst>
      <p:ext uri="{BB962C8B-B14F-4D97-AF65-F5344CB8AC3E}">
        <p14:creationId xmlns:p14="http://schemas.microsoft.com/office/powerpoint/2010/main" val="9441989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488574-74CB-954A-BCD8-47D5952BFE4F}"/>
              </a:ext>
            </a:extLst>
          </p:cNvPr>
          <p:cNvSpPr>
            <a:spLocks noGrp="1"/>
          </p:cNvSpPr>
          <p:nvPr>
            <p:ph type="title"/>
          </p:nvPr>
        </p:nvSpPr>
        <p:spPr/>
        <p:txBody>
          <a:bodyPr/>
          <a:lstStyle/>
          <a:p>
            <a:r>
              <a:rPr lang="en-US" dirty="0"/>
              <a:t>The RHIC Experiments</a:t>
            </a:r>
          </a:p>
        </p:txBody>
      </p:sp>
      <p:sp>
        <p:nvSpPr>
          <p:cNvPr id="3" name="Slide Number Placeholder 2">
            <a:extLst>
              <a:ext uri="{FF2B5EF4-FFF2-40B4-BE49-F238E27FC236}">
                <a16:creationId xmlns:a16="http://schemas.microsoft.com/office/drawing/2014/main" id="{99081CCE-0557-A04D-8B35-BF5622D5901E}"/>
              </a:ext>
            </a:extLst>
          </p:cNvPr>
          <p:cNvSpPr>
            <a:spLocks noGrp="1"/>
          </p:cNvSpPr>
          <p:nvPr>
            <p:ph type="sldNum" sz="quarter" idx="4"/>
          </p:nvPr>
        </p:nvSpPr>
        <p:spPr/>
        <p:txBody>
          <a:bodyPr/>
          <a:lstStyle/>
          <a:p>
            <a:fld id="{933A556B-7C63-244D-9B7C-B0EA8042B330}" type="slidenum">
              <a:rPr lang="en-US" smtClean="0"/>
              <a:pPr/>
              <a:t>3</a:t>
            </a:fld>
            <a:endParaRPr lang="en-US" dirty="0"/>
          </a:p>
        </p:txBody>
      </p:sp>
      <p:cxnSp>
        <p:nvCxnSpPr>
          <p:cNvPr id="5" name="Straight Connector 4">
            <a:extLst>
              <a:ext uri="{FF2B5EF4-FFF2-40B4-BE49-F238E27FC236}">
                <a16:creationId xmlns:a16="http://schemas.microsoft.com/office/drawing/2014/main" id="{E54F4CAE-5F92-D647-A776-C7D0C817B566}"/>
              </a:ext>
            </a:extLst>
          </p:cNvPr>
          <p:cNvCxnSpPr/>
          <p:nvPr/>
        </p:nvCxnSpPr>
        <p:spPr>
          <a:xfrm>
            <a:off x="428625" y="996591"/>
            <a:ext cx="828675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22AEBBC3-D8A5-3146-8701-0E58CFC03260}"/>
              </a:ext>
            </a:extLst>
          </p:cNvPr>
          <p:cNvCxnSpPr>
            <a:cxnSpLocks/>
          </p:cNvCxnSpPr>
          <p:nvPr/>
        </p:nvCxnSpPr>
        <p:spPr>
          <a:xfrm>
            <a:off x="3215809" y="638363"/>
            <a:ext cx="0" cy="6203762"/>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EE54BCE9-9168-E446-B5AF-999F77D5BCFA}"/>
              </a:ext>
            </a:extLst>
          </p:cNvPr>
          <p:cNvCxnSpPr>
            <a:cxnSpLocks/>
          </p:cNvCxnSpPr>
          <p:nvPr/>
        </p:nvCxnSpPr>
        <p:spPr>
          <a:xfrm>
            <a:off x="5916200" y="533400"/>
            <a:ext cx="0" cy="6202045"/>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EB3250E5-5EEC-1547-B4F2-70CA0D12E210}"/>
              </a:ext>
            </a:extLst>
          </p:cNvPr>
          <p:cNvSpPr txBox="1"/>
          <p:nvPr/>
        </p:nvSpPr>
        <p:spPr>
          <a:xfrm>
            <a:off x="1181528" y="606175"/>
            <a:ext cx="1330814" cy="461665"/>
          </a:xfrm>
          <a:prstGeom prst="rect">
            <a:avLst/>
          </a:prstGeom>
          <a:noFill/>
        </p:spPr>
        <p:txBody>
          <a:bodyPr wrap="none" rtlCol="0">
            <a:spAutoFit/>
          </a:bodyPr>
          <a:lstStyle/>
          <a:p>
            <a:r>
              <a:rPr lang="en-US" sz="2400" b="1" dirty="0"/>
              <a:t>PHENIX</a:t>
            </a:r>
          </a:p>
        </p:txBody>
      </p:sp>
      <p:sp>
        <p:nvSpPr>
          <p:cNvPr id="13" name="TextBox 12">
            <a:extLst>
              <a:ext uri="{FF2B5EF4-FFF2-40B4-BE49-F238E27FC236}">
                <a16:creationId xmlns:a16="http://schemas.microsoft.com/office/drawing/2014/main" id="{F3A2C73A-DDE1-3E47-BF9C-22173664126B}"/>
              </a:ext>
            </a:extLst>
          </p:cNvPr>
          <p:cNvSpPr txBox="1"/>
          <p:nvPr/>
        </p:nvSpPr>
        <p:spPr>
          <a:xfrm>
            <a:off x="6604571" y="604463"/>
            <a:ext cx="1502334" cy="461665"/>
          </a:xfrm>
          <a:prstGeom prst="rect">
            <a:avLst/>
          </a:prstGeom>
          <a:noFill/>
        </p:spPr>
        <p:txBody>
          <a:bodyPr wrap="none" rtlCol="0">
            <a:spAutoFit/>
          </a:bodyPr>
          <a:lstStyle/>
          <a:p>
            <a:r>
              <a:rPr lang="en-US" sz="2400" b="1" dirty="0" err="1"/>
              <a:t>sPHENIX</a:t>
            </a:r>
            <a:endParaRPr lang="en-US" sz="2400" b="1" dirty="0"/>
          </a:p>
        </p:txBody>
      </p:sp>
      <p:sp>
        <p:nvSpPr>
          <p:cNvPr id="14" name="TextBox 13">
            <a:extLst>
              <a:ext uri="{FF2B5EF4-FFF2-40B4-BE49-F238E27FC236}">
                <a16:creationId xmlns:a16="http://schemas.microsoft.com/office/drawing/2014/main" id="{DA1DA304-2D9E-6D42-B995-05A8E0D35018}"/>
              </a:ext>
            </a:extLst>
          </p:cNvPr>
          <p:cNvSpPr txBox="1"/>
          <p:nvPr/>
        </p:nvSpPr>
        <p:spPr>
          <a:xfrm>
            <a:off x="4077684" y="602752"/>
            <a:ext cx="1000210" cy="461665"/>
          </a:xfrm>
          <a:prstGeom prst="rect">
            <a:avLst/>
          </a:prstGeom>
          <a:noFill/>
        </p:spPr>
        <p:txBody>
          <a:bodyPr wrap="none" rtlCol="0">
            <a:spAutoFit/>
          </a:bodyPr>
          <a:lstStyle/>
          <a:p>
            <a:r>
              <a:rPr lang="en-US" sz="2400" b="1" dirty="0"/>
              <a:t>STAR</a:t>
            </a:r>
          </a:p>
        </p:txBody>
      </p:sp>
      <p:pic>
        <p:nvPicPr>
          <p:cNvPr id="16" name="Picture 15">
            <a:extLst>
              <a:ext uri="{FF2B5EF4-FFF2-40B4-BE49-F238E27FC236}">
                <a16:creationId xmlns:a16="http://schemas.microsoft.com/office/drawing/2014/main" id="{9C52C596-A5AA-B146-B8DB-BBA85453EF79}"/>
              </a:ext>
            </a:extLst>
          </p:cNvPr>
          <p:cNvPicPr>
            <a:picLocks noChangeAspect="1"/>
          </p:cNvPicPr>
          <p:nvPr/>
        </p:nvPicPr>
        <p:blipFill rotWithShape="1">
          <a:blip r:embed="rId2"/>
          <a:srcRect l="14831" t="7122" r="12022" b="6035"/>
          <a:stretch/>
        </p:blipFill>
        <p:spPr>
          <a:xfrm>
            <a:off x="3284583" y="1119883"/>
            <a:ext cx="2574834" cy="1736332"/>
          </a:xfrm>
          <a:prstGeom prst="rect">
            <a:avLst/>
          </a:prstGeom>
        </p:spPr>
      </p:pic>
      <p:pic>
        <p:nvPicPr>
          <p:cNvPr id="18" name="Picture 17">
            <a:extLst>
              <a:ext uri="{FF2B5EF4-FFF2-40B4-BE49-F238E27FC236}">
                <a16:creationId xmlns:a16="http://schemas.microsoft.com/office/drawing/2014/main" id="{69CCF7DD-E257-A248-8A4A-CBE52C463100}"/>
              </a:ext>
            </a:extLst>
          </p:cNvPr>
          <p:cNvPicPr>
            <a:picLocks noChangeAspect="1"/>
          </p:cNvPicPr>
          <p:nvPr/>
        </p:nvPicPr>
        <p:blipFill rotWithShape="1">
          <a:blip r:embed="rId3"/>
          <a:srcRect l="4687" t="4937" b="3678"/>
          <a:stretch/>
        </p:blipFill>
        <p:spPr>
          <a:xfrm>
            <a:off x="5956120" y="1047964"/>
            <a:ext cx="2841701" cy="1764587"/>
          </a:xfrm>
          <a:prstGeom prst="rect">
            <a:avLst/>
          </a:prstGeom>
        </p:spPr>
      </p:pic>
      <p:pic>
        <p:nvPicPr>
          <p:cNvPr id="23" name="Picture 22">
            <a:extLst>
              <a:ext uri="{FF2B5EF4-FFF2-40B4-BE49-F238E27FC236}">
                <a16:creationId xmlns:a16="http://schemas.microsoft.com/office/drawing/2014/main" id="{DF1F601B-2F76-7649-A133-19F050CA39BD}"/>
              </a:ext>
            </a:extLst>
          </p:cNvPr>
          <p:cNvPicPr>
            <a:picLocks noChangeAspect="1"/>
          </p:cNvPicPr>
          <p:nvPr/>
        </p:nvPicPr>
        <p:blipFill rotWithShape="1">
          <a:blip r:embed="rId4"/>
          <a:srcRect t="51681"/>
          <a:stretch/>
        </p:blipFill>
        <p:spPr>
          <a:xfrm>
            <a:off x="328386" y="1066799"/>
            <a:ext cx="2857326" cy="1798864"/>
          </a:xfrm>
          <a:prstGeom prst="rect">
            <a:avLst/>
          </a:prstGeom>
        </p:spPr>
      </p:pic>
      <p:sp>
        <p:nvSpPr>
          <p:cNvPr id="24" name="TextBox 23">
            <a:extLst>
              <a:ext uri="{FF2B5EF4-FFF2-40B4-BE49-F238E27FC236}">
                <a16:creationId xmlns:a16="http://schemas.microsoft.com/office/drawing/2014/main" id="{4B480D3E-7391-994B-BB31-B5563CA32B76}"/>
              </a:ext>
            </a:extLst>
          </p:cNvPr>
          <p:cNvSpPr txBox="1"/>
          <p:nvPr/>
        </p:nvSpPr>
        <p:spPr>
          <a:xfrm>
            <a:off x="3562388" y="2846205"/>
            <a:ext cx="2031325" cy="369332"/>
          </a:xfrm>
          <a:prstGeom prst="rect">
            <a:avLst/>
          </a:prstGeom>
          <a:noFill/>
        </p:spPr>
        <p:txBody>
          <a:bodyPr wrap="none" rtlCol="0">
            <a:spAutoFit/>
          </a:bodyPr>
          <a:lstStyle/>
          <a:p>
            <a:r>
              <a:rPr lang="en-US" dirty="0">
                <a:solidFill>
                  <a:srgbClr val="0432FF"/>
                </a:solidFill>
              </a:rPr>
              <a:t>Rapidity coverage</a:t>
            </a:r>
          </a:p>
        </p:txBody>
      </p:sp>
      <p:sp>
        <p:nvSpPr>
          <p:cNvPr id="25" name="TextBox 24">
            <a:extLst>
              <a:ext uri="{FF2B5EF4-FFF2-40B4-BE49-F238E27FC236}">
                <a16:creationId xmlns:a16="http://schemas.microsoft.com/office/drawing/2014/main" id="{C2153646-7643-9548-9934-4B719E8942EA}"/>
              </a:ext>
            </a:extLst>
          </p:cNvPr>
          <p:cNvSpPr txBox="1"/>
          <p:nvPr/>
        </p:nvSpPr>
        <p:spPr>
          <a:xfrm>
            <a:off x="441823" y="2971280"/>
            <a:ext cx="2234907" cy="738664"/>
          </a:xfrm>
          <a:prstGeom prst="rect">
            <a:avLst/>
          </a:prstGeom>
          <a:noFill/>
        </p:spPr>
        <p:txBody>
          <a:bodyPr wrap="none" rtlCol="0">
            <a:spAutoFit/>
          </a:bodyPr>
          <a:lstStyle/>
          <a:p>
            <a:r>
              <a:rPr lang="en-US" sz="1400" dirty="0"/>
              <a:t>-0.35 &lt; </a:t>
            </a:r>
            <a:r>
              <a:rPr lang="en-US" sz="1400" dirty="0">
                <a:latin typeface="Symbol" pitchFamily="2" charset="2"/>
              </a:rPr>
              <a:t>h</a:t>
            </a:r>
            <a:r>
              <a:rPr lang="en-US" sz="1400" dirty="0"/>
              <a:t> &lt; 0.35</a:t>
            </a:r>
          </a:p>
          <a:p>
            <a:r>
              <a:rPr lang="en-US" sz="1400" dirty="0"/>
              <a:t>1.2 &lt; |</a:t>
            </a:r>
            <a:r>
              <a:rPr lang="en-US" sz="1400" dirty="0">
                <a:latin typeface="Symbol" pitchFamily="2" charset="2"/>
              </a:rPr>
              <a:t>h</a:t>
            </a:r>
            <a:r>
              <a:rPr lang="en-US" sz="1400" dirty="0"/>
              <a:t>| &lt; 2.4 muon arms</a:t>
            </a:r>
          </a:p>
          <a:p>
            <a:r>
              <a:rPr lang="en-US" sz="1400" dirty="0"/>
              <a:t>|</a:t>
            </a:r>
            <a:r>
              <a:rPr lang="en-US" sz="1400" dirty="0">
                <a:latin typeface="Symbol" pitchFamily="2" charset="2"/>
              </a:rPr>
              <a:t>h</a:t>
            </a:r>
            <a:r>
              <a:rPr lang="en-US" sz="1400" dirty="0"/>
              <a:t>| &lt; 3 vertex trackers</a:t>
            </a:r>
          </a:p>
        </p:txBody>
      </p:sp>
      <p:sp>
        <p:nvSpPr>
          <p:cNvPr id="27" name="TextBox 26">
            <a:extLst>
              <a:ext uri="{FF2B5EF4-FFF2-40B4-BE49-F238E27FC236}">
                <a16:creationId xmlns:a16="http://schemas.microsoft.com/office/drawing/2014/main" id="{A607EE90-8733-3245-9C4F-9EE6BEFF93A7}"/>
              </a:ext>
            </a:extLst>
          </p:cNvPr>
          <p:cNvSpPr txBox="1"/>
          <p:nvPr/>
        </p:nvSpPr>
        <p:spPr>
          <a:xfrm>
            <a:off x="4035618" y="3107854"/>
            <a:ext cx="1075936" cy="338554"/>
          </a:xfrm>
          <a:prstGeom prst="rect">
            <a:avLst/>
          </a:prstGeom>
          <a:noFill/>
        </p:spPr>
        <p:txBody>
          <a:bodyPr wrap="none" rtlCol="0">
            <a:spAutoFit/>
          </a:bodyPr>
          <a:lstStyle/>
          <a:p>
            <a:r>
              <a:rPr lang="en-US" sz="1600" dirty="0"/>
              <a:t>-1 &lt; </a:t>
            </a:r>
            <a:r>
              <a:rPr lang="en-US" sz="1600" dirty="0">
                <a:latin typeface="Symbol" pitchFamily="2" charset="2"/>
              </a:rPr>
              <a:t>h</a:t>
            </a:r>
            <a:r>
              <a:rPr lang="en-US" sz="1600" dirty="0"/>
              <a:t> &lt; 4</a:t>
            </a:r>
          </a:p>
        </p:txBody>
      </p:sp>
      <p:sp>
        <p:nvSpPr>
          <p:cNvPr id="28" name="TextBox 27">
            <a:extLst>
              <a:ext uri="{FF2B5EF4-FFF2-40B4-BE49-F238E27FC236}">
                <a16:creationId xmlns:a16="http://schemas.microsoft.com/office/drawing/2014/main" id="{894C4627-A036-BB42-84C8-DFB57CC722AE}"/>
              </a:ext>
            </a:extLst>
          </p:cNvPr>
          <p:cNvSpPr txBox="1"/>
          <p:nvPr/>
        </p:nvSpPr>
        <p:spPr>
          <a:xfrm>
            <a:off x="6756883" y="3107854"/>
            <a:ext cx="1075936" cy="338554"/>
          </a:xfrm>
          <a:prstGeom prst="rect">
            <a:avLst/>
          </a:prstGeom>
          <a:noFill/>
        </p:spPr>
        <p:txBody>
          <a:bodyPr wrap="none" rtlCol="0">
            <a:spAutoFit/>
          </a:bodyPr>
          <a:lstStyle/>
          <a:p>
            <a:r>
              <a:rPr lang="en-US" sz="1600" dirty="0"/>
              <a:t>-1 &lt; </a:t>
            </a:r>
            <a:r>
              <a:rPr lang="en-US" sz="1600" dirty="0">
                <a:latin typeface="Symbol" pitchFamily="2" charset="2"/>
              </a:rPr>
              <a:t>h</a:t>
            </a:r>
            <a:r>
              <a:rPr lang="en-US" sz="1600" dirty="0"/>
              <a:t> &lt; 1</a:t>
            </a:r>
          </a:p>
        </p:txBody>
      </p:sp>
      <p:sp>
        <p:nvSpPr>
          <p:cNvPr id="29" name="TextBox 28">
            <a:extLst>
              <a:ext uri="{FF2B5EF4-FFF2-40B4-BE49-F238E27FC236}">
                <a16:creationId xmlns:a16="http://schemas.microsoft.com/office/drawing/2014/main" id="{74622168-176D-7F4C-B3EF-3B34817C93AB}"/>
              </a:ext>
            </a:extLst>
          </p:cNvPr>
          <p:cNvSpPr txBox="1"/>
          <p:nvPr/>
        </p:nvSpPr>
        <p:spPr>
          <a:xfrm>
            <a:off x="3415352" y="3429518"/>
            <a:ext cx="2313454" cy="369332"/>
          </a:xfrm>
          <a:prstGeom prst="rect">
            <a:avLst/>
          </a:prstGeom>
          <a:noFill/>
        </p:spPr>
        <p:txBody>
          <a:bodyPr wrap="none" rtlCol="0">
            <a:spAutoFit/>
          </a:bodyPr>
          <a:lstStyle/>
          <a:p>
            <a:r>
              <a:rPr lang="en-US" dirty="0">
                <a:solidFill>
                  <a:srgbClr val="0432FF"/>
                </a:solidFill>
              </a:rPr>
              <a:t>Particle Identification</a:t>
            </a:r>
          </a:p>
        </p:txBody>
      </p:sp>
      <p:sp>
        <p:nvSpPr>
          <p:cNvPr id="30" name="TextBox 29">
            <a:extLst>
              <a:ext uri="{FF2B5EF4-FFF2-40B4-BE49-F238E27FC236}">
                <a16:creationId xmlns:a16="http://schemas.microsoft.com/office/drawing/2014/main" id="{CAB3B932-70D7-AA4C-A001-C56C331298DF}"/>
              </a:ext>
            </a:extLst>
          </p:cNvPr>
          <p:cNvSpPr txBox="1"/>
          <p:nvPr/>
        </p:nvSpPr>
        <p:spPr>
          <a:xfrm>
            <a:off x="6172200" y="3834908"/>
            <a:ext cx="1781257" cy="584775"/>
          </a:xfrm>
          <a:prstGeom prst="rect">
            <a:avLst/>
          </a:prstGeom>
          <a:noFill/>
        </p:spPr>
        <p:txBody>
          <a:bodyPr wrap="none" rtlCol="0">
            <a:spAutoFit/>
          </a:bodyPr>
          <a:lstStyle/>
          <a:p>
            <a:r>
              <a:rPr lang="en-US" sz="1600" dirty="0"/>
              <a:t>e/h separation, </a:t>
            </a:r>
          </a:p>
          <a:p>
            <a:r>
              <a:rPr lang="en-US" sz="1600" dirty="0">
                <a:latin typeface="Symbol" pitchFamily="2" charset="2"/>
              </a:rPr>
              <a:t>g</a:t>
            </a:r>
            <a:r>
              <a:rPr lang="en-US" sz="1600" dirty="0"/>
              <a:t>, </a:t>
            </a:r>
            <a:r>
              <a:rPr lang="en-US" sz="1600" dirty="0">
                <a:latin typeface="Symbol" pitchFamily="2" charset="2"/>
              </a:rPr>
              <a:t>p</a:t>
            </a:r>
            <a:r>
              <a:rPr lang="en-US" sz="1600" baseline="30000" dirty="0"/>
              <a:t>0</a:t>
            </a:r>
            <a:r>
              <a:rPr lang="en-US" sz="1600" dirty="0"/>
              <a:t> Identification</a:t>
            </a:r>
          </a:p>
        </p:txBody>
      </p:sp>
      <p:sp>
        <p:nvSpPr>
          <p:cNvPr id="31" name="TextBox 30">
            <a:extLst>
              <a:ext uri="{FF2B5EF4-FFF2-40B4-BE49-F238E27FC236}">
                <a16:creationId xmlns:a16="http://schemas.microsoft.com/office/drawing/2014/main" id="{5B6169D6-97A6-9243-B0D8-38FB3CE92E70}"/>
              </a:ext>
            </a:extLst>
          </p:cNvPr>
          <p:cNvSpPr txBox="1"/>
          <p:nvPr/>
        </p:nvSpPr>
        <p:spPr>
          <a:xfrm>
            <a:off x="3421479" y="3679138"/>
            <a:ext cx="2301399" cy="830997"/>
          </a:xfrm>
          <a:prstGeom prst="rect">
            <a:avLst/>
          </a:prstGeom>
          <a:noFill/>
        </p:spPr>
        <p:txBody>
          <a:bodyPr wrap="none" rtlCol="0">
            <a:spAutoFit/>
          </a:bodyPr>
          <a:lstStyle/>
          <a:p>
            <a:r>
              <a:rPr lang="en-US" sz="1600" dirty="0"/>
              <a:t>e/h separation, </a:t>
            </a:r>
          </a:p>
          <a:p>
            <a:r>
              <a:rPr lang="en-US" sz="1600" dirty="0">
                <a:latin typeface="Symbol" pitchFamily="2" charset="2"/>
              </a:rPr>
              <a:t>m, g</a:t>
            </a:r>
            <a:r>
              <a:rPr lang="en-US" sz="1600" dirty="0"/>
              <a:t>, </a:t>
            </a:r>
            <a:r>
              <a:rPr lang="en-US" sz="1600" dirty="0">
                <a:latin typeface="Symbol" pitchFamily="2" charset="2"/>
              </a:rPr>
              <a:t>p</a:t>
            </a:r>
            <a:r>
              <a:rPr lang="en-US" sz="1600" baseline="30000" dirty="0"/>
              <a:t>0</a:t>
            </a:r>
            <a:r>
              <a:rPr lang="en-US" sz="1600" dirty="0"/>
              <a:t> Identification</a:t>
            </a:r>
          </a:p>
          <a:p>
            <a:r>
              <a:rPr lang="en-US" sz="1600" dirty="0" err="1">
                <a:latin typeface="Symbol" pitchFamily="2" charset="2"/>
                <a:cs typeface="Arial" panose="020B0604020202020204" pitchFamily="34" charset="0"/>
              </a:rPr>
              <a:t>p</a:t>
            </a:r>
            <a:r>
              <a:rPr lang="en-US" sz="1600" dirty="0" err="1"/>
              <a:t>,K,p</a:t>
            </a:r>
            <a:r>
              <a:rPr lang="en-US" sz="1600" dirty="0"/>
              <a:t> PID via </a:t>
            </a:r>
            <a:r>
              <a:rPr lang="en-US" sz="1600" dirty="0" err="1"/>
              <a:t>dE</a:t>
            </a:r>
            <a:r>
              <a:rPr lang="en-US" sz="1600" dirty="0"/>
              <a:t>/x, </a:t>
            </a:r>
            <a:r>
              <a:rPr lang="en-US" sz="1600" dirty="0" err="1"/>
              <a:t>ToF</a:t>
            </a:r>
            <a:endParaRPr lang="en-US" sz="1600" dirty="0"/>
          </a:p>
        </p:txBody>
      </p:sp>
      <p:sp>
        <p:nvSpPr>
          <p:cNvPr id="32" name="TextBox 31">
            <a:extLst>
              <a:ext uri="{FF2B5EF4-FFF2-40B4-BE49-F238E27FC236}">
                <a16:creationId xmlns:a16="http://schemas.microsoft.com/office/drawing/2014/main" id="{C7D75F93-1417-4246-8061-E114C55BC8EC}"/>
              </a:ext>
            </a:extLst>
          </p:cNvPr>
          <p:cNvSpPr txBox="1"/>
          <p:nvPr/>
        </p:nvSpPr>
        <p:spPr>
          <a:xfrm>
            <a:off x="664529" y="3834909"/>
            <a:ext cx="2002471" cy="584775"/>
          </a:xfrm>
          <a:prstGeom prst="rect">
            <a:avLst/>
          </a:prstGeom>
          <a:noFill/>
        </p:spPr>
        <p:txBody>
          <a:bodyPr wrap="none" rtlCol="0">
            <a:spAutoFit/>
          </a:bodyPr>
          <a:lstStyle/>
          <a:p>
            <a:r>
              <a:rPr lang="en-US" sz="1600" dirty="0"/>
              <a:t>e/h separation, </a:t>
            </a:r>
          </a:p>
          <a:p>
            <a:r>
              <a:rPr lang="en-US" sz="1600" dirty="0">
                <a:latin typeface="Symbol" pitchFamily="2" charset="2"/>
              </a:rPr>
              <a:t>m, g</a:t>
            </a:r>
            <a:r>
              <a:rPr lang="en-US" sz="1600" dirty="0"/>
              <a:t>, </a:t>
            </a:r>
            <a:r>
              <a:rPr lang="en-US" sz="1600" dirty="0">
                <a:latin typeface="Symbol" pitchFamily="2" charset="2"/>
              </a:rPr>
              <a:t>p</a:t>
            </a:r>
            <a:r>
              <a:rPr lang="en-US" sz="1600" baseline="30000" dirty="0"/>
              <a:t>0</a:t>
            </a:r>
            <a:r>
              <a:rPr lang="en-US" sz="1600" dirty="0"/>
              <a:t> Identification</a:t>
            </a:r>
          </a:p>
        </p:txBody>
      </p:sp>
      <p:sp>
        <p:nvSpPr>
          <p:cNvPr id="33" name="TextBox 32">
            <a:extLst>
              <a:ext uri="{FF2B5EF4-FFF2-40B4-BE49-F238E27FC236}">
                <a16:creationId xmlns:a16="http://schemas.microsoft.com/office/drawing/2014/main" id="{051F2AF5-CDF5-5341-978E-576FE55DB5EB}"/>
              </a:ext>
            </a:extLst>
          </p:cNvPr>
          <p:cNvSpPr txBox="1"/>
          <p:nvPr/>
        </p:nvSpPr>
        <p:spPr>
          <a:xfrm>
            <a:off x="3878292" y="4490334"/>
            <a:ext cx="1398844" cy="369332"/>
          </a:xfrm>
          <a:prstGeom prst="rect">
            <a:avLst/>
          </a:prstGeom>
          <a:noFill/>
        </p:spPr>
        <p:txBody>
          <a:bodyPr wrap="none" rtlCol="0">
            <a:spAutoFit/>
          </a:bodyPr>
          <a:lstStyle/>
          <a:p>
            <a:r>
              <a:rPr lang="en-US" dirty="0">
                <a:solidFill>
                  <a:srgbClr val="0432FF"/>
                </a:solidFill>
              </a:rPr>
              <a:t>Data Taking</a:t>
            </a:r>
          </a:p>
        </p:txBody>
      </p:sp>
      <p:sp>
        <p:nvSpPr>
          <p:cNvPr id="35" name="TextBox 34">
            <a:extLst>
              <a:ext uri="{FF2B5EF4-FFF2-40B4-BE49-F238E27FC236}">
                <a16:creationId xmlns:a16="http://schemas.microsoft.com/office/drawing/2014/main" id="{A0A09C31-0E23-0C40-907B-26BED5BCF0A7}"/>
              </a:ext>
            </a:extLst>
          </p:cNvPr>
          <p:cNvSpPr txBox="1"/>
          <p:nvPr/>
        </p:nvSpPr>
        <p:spPr>
          <a:xfrm>
            <a:off x="955344" y="4795136"/>
            <a:ext cx="1382110" cy="338554"/>
          </a:xfrm>
          <a:prstGeom prst="rect">
            <a:avLst/>
          </a:prstGeom>
          <a:noFill/>
        </p:spPr>
        <p:txBody>
          <a:bodyPr wrap="none" rtlCol="0">
            <a:spAutoFit/>
          </a:bodyPr>
          <a:lstStyle/>
          <a:p>
            <a:r>
              <a:rPr lang="en-US" sz="1600" dirty="0"/>
              <a:t>2000 to 2016</a:t>
            </a:r>
          </a:p>
        </p:txBody>
      </p:sp>
      <p:sp>
        <p:nvSpPr>
          <p:cNvPr id="36" name="TextBox 35">
            <a:extLst>
              <a:ext uri="{FF2B5EF4-FFF2-40B4-BE49-F238E27FC236}">
                <a16:creationId xmlns:a16="http://schemas.microsoft.com/office/drawing/2014/main" id="{0A647201-B3EA-EB4F-AC7D-B2ACF706F905}"/>
              </a:ext>
            </a:extLst>
          </p:cNvPr>
          <p:cNvSpPr txBox="1"/>
          <p:nvPr/>
        </p:nvSpPr>
        <p:spPr>
          <a:xfrm>
            <a:off x="3883564" y="4718934"/>
            <a:ext cx="1382110" cy="338554"/>
          </a:xfrm>
          <a:prstGeom prst="rect">
            <a:avLst/>
          </a:prstGeom>
          <a:noFill/>
        </p:spPr>
        <p:txBody>
          <a:bodyPr wrap="none" rtlCol="0">
            <a:spAutoFit/>
          </a:bodyPr>
          <a:lstStyle/>
          <a:p>
            <a:r>
              <a:rPr lang="en-US" sz="1600" dirty="0"/>
              <a:t>2000 to 2025</a:t>
            </a:r>
          </a:p>
        </p:txBody>
      </p:sp>
      <p:sp>
        <p:nvSpPr>
          <p:cNvPr id="37" name="TextBox 36">
            <a:extLst>
              <a:ext uri="{FF2B5EF4-FFF2-40B4-BE49-F238E27FC236}">
                <a16:creationId xmlns:a16="http://schemas.microsoft.com/office/drawing/2014/main" id="{C044D04F-C48B-474B-AC90-CEBAA18935C6}"/>
              </a:ext>
            </a:extLst>
          </p:cNvPr>
          <p:cNvSpPr txBox="1"/>
          <p:nvPr/>
        </p:nvSpPr>
        <p:spPr>
          <a:xfrm>
            <a:off x="6622212" y="4783468"/>
            <a:ext cx="1382110" cy="338554"/>
          </a:xfrm>
          <a:prstGeom prst="rect">
            <a:avLst/>
          </a:prstGeom>
          <a:noFill/>
        </p:spPr>
        <p:txBody>
          <a:bodyPr wrap="none" rtlCol="0">
            <a:spAutoFit/>
          </a:bodyPr>
          <a:lstStyle/>
          <a:p>
            <a:r>
              <a:rPr lang="en-US" sz="1600" dirty="0"/>
              <a:t>2023 to 2025</a:t>
            </a:r>
          </a:p>
        </p:txBody>
      </p:sp>
      <p:sp>
        <p:nvSpPr>
          <p:cNvPr id="40" name="TextBox 39">
            <a:extLst>
              <a:ext uri="{FF2B5EF4-FFF2-40B4-BE49-F238E27FC236}">
                <a16:creationId xmlns:a16="http://schemas.microsoft.com/office/drawing/2014/main" id="{10F9BDF9-613E-E840-BA4E-9E37DD16B49B}"/>
              </a:ext>
            </a:extLst>
          </p:cNvPr>
          <p:cNvSpPr txBox="1"/>
          <p:nvPr/>
        </p:nvSpPr>
        <p:spPr>
          <a:xfrm>
            <a:off x="3595083" y="4989682"/>
            <a:ext cx="1980029" cy="369332"/>
          </a:xfrm>
          <a:prstGeom prst="rect">
            <a:avLst/>
          </a:prstGeom>
          <a:noFill/>
        </p:spPr>
        <p:txBody>
          <a:bodyPr wrap="none" rtlCol="0">
            <a:spAutoFit/>
          </a:bodyPr>
          <a:lstStyle/>
          <a:p>
            <a:r>
              <a:rPr lang="en-US" dirty="0">
                <a:solidFill>
                  <a:srgbClr val="0432FF"/>
                </a:solidFill>
              </a:rPr>
              <a:t>Recent Upgrades</a:t>
            </a:r>
          </a:p>
        </p:txBody>
      </p:sp>
      <p:sp>
        <p:nvSpPr>
          <p:cNvPr id="46" name="TextBox 45">
            <a:extLst>
              <a:ext uri="{FF2B5EF4-FFF2-40B4-BE49-F238E27FC236}">
                <a16:creationId xmlns:a16="http://schemas.microsoft.com/office/drawing/2014/main" id="{11F7995D-E784-054C-AFB8-87ED5310C13C}"/>
              </a:ext>
            </a:extLst>
          </p:cNvPr>
          <p:cNvSpPr txBox="1"/>
          <p:nvPr/>
        </p:nvSpPr>
        <p:spPr>
          <a:xfrm>
            <a:off x="6185574" y="5372349"/>
            <a:ext cx="2313454" cy="369332"/>
          </a:xfrm>
          <a:prstGeom prst="rect">
            <a:avLst/>
          </a:prstGeom>
          <a:noFill/>
        </p:spPr>
        <p:txBody>
          <a:bodyPr wrap="none" rtlCol="0">
            <a:spAutoFit/>
          </a:bodyPr>
          <a:lstStyle/>
          <a:p>
            <a:r>
              <a:rPr lang="en-US" dirty="0"/>
              <a:t>entirely new detector</a:t>
            </a:r>
          </a:p>
        </p:txBody>
      </p:sp>
      <p:pic>
        <p:nvPicPr>
          <p:cNvPr id="7" name="Picture 6">
            <a:extLst>
              <a:ext uri="{FF2B5EF4-FFF2-40B4-BE49-F238E27FC236}">
                <a16:creationId xmlns:a16="http://schemas.microsoft.com/office/drawing/2014/main" id="{5962D9E6-0C11-7947-928D-C139EC8EF97A}"/>
              </a:ext>
            </a:extLst>
          </p:cNvPr>
          <p:cNvPicPr>
            <a:picLocks noChangeAspect="1"/>
          </p:cNvPicPr>
          <p:nvPr/>
        </p:nvPicPr>
        <p:blipFill>
          <a:blip r:embed="rId5"/>
          <a:stretch>
            <a:fillRect/>
          </a:stretch>
        </p:blipFill>
        <p:spPr>
          <a:xfrm>
            <a:off x="3747487" y="5290116"/>
            <a:ext cx="1712302" cy="1564051"/>
          </a:xfrm>
          <a:prstGeom prst="rect">
            <a:avLst/>
          </a:prstGeom>
        </p:spPr>
      </p:pic>
    </p:spTree>
    <p:extLst>
      <p:ext uri="{BB962C8B-B14F-4D97-AF65-F5344CB8AC3E}">
        <p14:creationId xmlns:p14="http://schemas.microsoft.com/office/powerpoint/2010/main" val="3097697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93D4C7-AE2C-CF44-BE20-4F9B25BA378E}"/>
              </a:ext>
            </a:extLst>
          </p:cNvPr>
          <p:cNvSpPr>
            <a:spLocks noGrp="1"/>
          </p:cNvSpPr>
          <p:nvPr>
            <p:ph type="title"/>
          </p:nvPr>
        </p:nvSpPr>
        <p:spPr/>
        <p:txBody>
          <a:bodyPr/>
          <a:lstStyle/>
          <a:p>
            <a:r>
              <a:rPr lang="en-US" dirty="0"/>
              <a:t>Why pp &amp; </a:t>
            </a:r>
            <a:r>
              <a:rPr lang="en-US" dirty="0" err="1"/>
              <a:t>pA</a:t>
            </a:r>
            <a:r>
              <a:rPr lang="en-US" dirty="0"/>
              <a:t> Cold QCD</a:t>
            </a:r>
          </a:p>
        </p:txBody>
      </p:sp>
      <p:sp>
        <p:nvSpPr>
          <p:cNvPr id="3" name="Slide Number Placeholder 2">
            <a:extLst>
              <a:ext uri="{FF2B5EF4-FFF2-40B4-BE49-F238E27FC236}">
                <a16:creationId xmlns:a16="http://schemas.microsoft.com/office/drawing/2014/main" id="{53776BA9-1F1E-4B4E-84DB-CD7FE315CDC6}"/>
              </a:ext>
            </a:extLst>
          </p:cNvPr>
          <p:cNvSpPr>
            <a:spLocks noGrp="1"/>
          </p:cNvSpPr>
          <p:nvPr>
            <p:ph type="sldNum" sz="quarter" idx="4"/>
          </p:nvPr>
        </p:nvSpPr>
        <p:spPr/>
        <p:txBody>
          <a:bodyPr/>
          <a:lstStyle/>
          <a:p>
            <a:fld id="{933A556B-7C63-244D-9B7C-B0EA8042B330}" type="slidenum">
              <a:rPr lang="en-US" smtClean="0"/>
              <a:pPr/>
              <a:t>4</a:t>
            </a:fld>
            <a:endParaRPr lang="en-US" dirty="0"/>
          </a:p>
        </p:txBody>
      </p:sp>
      <p:sp>
        <p:nvSpPr>
          <p:cNvPr id="4" name="TextBox 3">
            <a:extLst>
              <a:ext uri="{FF2B5EF4-FFF2-40B4-BE49-F238E27FC236}">
                <a16:creationId xmlns:a16="http://schemas.microsoft.com/office/drawing/2014/main" id="{88A9B8A8-23A5-E640-8ECA-16C8F019F5C5}"/>
              </a:ext>
            </a:extLst>
          </p:cNvPr>
          <p:cNvSpPr txBox="1"/>
          <p:nvPr/>
        </p:nvSpPr>
        <p:spPr>
          <a:xfrm>
            <a:off x="19878" y="566390"/>
            <a:ext cx="9144000" cy="2185214"/>
          </a:xfrm>
          <a:prstGeom prst="rect">
            <a:avLst/>
          </a:prstGeom>
          <a:noFill/>
        </p:spPr>
        <p:txBody>
          <a:bodyPr wrap="square" rtlCol="0">
            <a:spAutoFit/>
          </a:bodyPr>
          <a:lstStyle/>
          <a:p>
            <a:pPr algn="ctr"/>
            <a:r>
              <a:rPr lang="en-US" sz="2000" dirty="0">
                <a:solidFill>
                  <a:srgbClr val="0000FF"/>
                </a:solidFill>
                <a:cs typeface="Comic Sans MS"/>
              </a:rPr>
              <a:t>Complementarity</a:t>
            </a:r>
          </a:p>
          <a:p>
            <a:pPr algn="ctr"/>
            <a:r>
              <a:rPr lang="en-US" dirty="0">
                <a:cs typeface="Comic Sans MS"/>
              </a:rPr>
              <a:t>QCD has two concepts which lay its foundation</a:t>
            </a:r>
          </a:p>
          <a:p>
            <a:pPr algn="ctr"/>
            <a:r>
              <a:rPr lang="en-US" dirty="0">
                <a:solidFill>
                  <a:srgbClr val="0000FF"/>
                </a:solidFill>
                <a:cs typeface="Comic Sans MS"/>
              </a:rPr>
              <a:t>factorization and universality</a:t>
            </a:r>
          </a:p>
          <a:p>
            <a:pPr algn="ctr"/>
            <a:endParaRPr lang="en-US" sz="800" dirty="0">
              <a:cs typeface="Comic Sans MS"/>
            </a:endParaRPr>
          </a:p>
          <a:p>
            <a:pPr algn="ctr">
              <a:buClr>
                <a:srgbClr val="0000FF"/>
              </a:buClr>
            </a:pPr>
            <a:r>
              <a:rPr lang="en-US" dirty="0">
                <a:cs typeface="Comic Sans MS"/>
              </a:rPr>
              <a:t>To tests these concepts and separate probe dependent phenomena from </a:t>
            </a:r>
          </a:p>
          <a:p>
            <a:pPr algn="ctr">
              <a:buClr>
                <a:srgbClr val="0000FF"/>
              </a:buClr>
            </a:pPr>
            <a:r>
              <a:rPr lang="en-US" dirty="0">
                <a:cs typeface="Comic Sans MS"/>
              </a:rPr>
              <a:t>intrinsic nuclear properties </a:t>
            </a:r>
          </a:p>
          <a:p>
            <a:pPr algn="ctr">
              <a:buClr>
                <a:srgbClr val="0000FF"/>
              </a:buClr>
            </a:pPr>
            <a:r>
              <a:rPr lang="en-US" dirty="0">
                <a:solidFill>
                  <a:srgbClr val="0000FF"/>
                </a:solidFill>
                <a:cs typeface="Comic Sans MS"/>
              </a:rPr>
              <a:t>different complementary probes </a:t>
            </a:r>
            <a:r>
              <a:rPr lang="en-US" dirty="0">
                <a:cs typeface="Comic Sans MS"/>
              </a:rPr>
              <a:t>are critical</a:t>
            </a:r>
          </a:p>
          <a:p>
            <a:pPr algn="ctr">
              <a:buClr>
                <a:srgbClr val="0000FF"/>
              </a:buClr>
            </a:pPr>
            <a:r>
              <a:rPr lang="en-US" dirty="0">
                <a:solidFill>
                  <a:srgbClr val="0000FF"/>
                </a:solidFill>
                <a:cs typeface="Comic Sans MS"/>
                <a:sym typeface="Wingdings"/>
              </a:rPr>
              <a:t>Probes:</a:t>
            </a:r>
            <a:r>
              <a:rPr lang="en-US" dirty="0">
                <a:cs typeface="Comic Sans MS"/>
                <a:sym typeface="Wingdings"/>
              </a:rPr>
              <a:t> </a:t>
            </a:r>
            <a:r>
              <a:rPr lang="en-US" dirty="0">
                <a:cs typeface="Comic Sans MS"/>
              </a:rPr>
              <a:t>high precision data from </a:t>
            </a:r>
            <a:r>
              <a:rPr lang="en-US" dirty="0" err="1">
                <a:cs typeface="Comic Sans MS"/>
              </a:rPr>
              <a:t>ep</a:t>
            </a:r>
            <a:r>
              <a:rPr lang="en-US" dirty="0">
                <a:cs typeface="Comic Sans MS"/>
              </a:rPr>
              <a:t>, </a:t>
            </a:r>
            <a:r>
              <a:rPr lang="en-US" dirty="0" err="1">
                <a:cs typeface="Comic Sans MS"/>
              </a:rPr>
              <a:t>pp</a:t>
            </a:r>
            <a:r>
              <a:rPr lang="en-US" dirty="0">
                <a:cs typeface="Comic Sans MS"/>
              </a:rPr>
              <a:t>, </a:t>
            </a:r>
            <a:r>
              <a:rPr lang="en-US" dirty="0" err="1">
                <a:cs typeface="Comic Sans MS"/>
              </a:rPr>
              <a:t>e+e</a:t>
            </a:r>
            <a:r>
              <a:rPr lang="en-US" dirty="0">
                <a:cs typeface="Comic Sans MS"/>
              </a:rPr>
              <a:t>-</a:t>
            </a:r>
          </a:p>
        </p:txBody>
      </p:sp>
      <p:sp>
        <p:nvSpPr>
          <p:cNvPr id="5" name="TextBox 4">
            <a:extLst>
              <a:ext uri="{FF2B5EF4-FFF2-40B4-BE49-F238E27FC236}">
                <a16:creationId xmlns:a16="http://schemas.microsoft.com/office/drawing/2014/main" id="{E5235F5B-FD90-BF46-A76E-0918B1B56219}"/>
              </a:ext>
            </a:extLst>
          </p:cNvPr>
          <p:cNvSpPr txBox="1"/>
          <p:nvPr/>
        </p:nvSpPr>
        <p:spPr>
          <a:xfrm>
            <a:off x="6115915" y="2762647"/>
            <a:ext cx="1511952" cy="400110"/>
          </a:xfrm>
          <a:prstGeom prst="rect">
            <a:avLst/>
          </a:prstGeom>
          <a:noFill/>
        </p:spPr>
        <p:txBody>
          <a:bodyPr wrap="none" rtlCol="0">
            <a:spAutoFit/>
          </a:bodyPr>
          <a:lstStyle/>
          <a:p>
            <a:r>
              <a:rPr lang="en-US" sz="2000" dirty="0">
                <a:solidFill>
                  <a:srgbClr val="0000FF"/>
                </a:solidFill>
                <a:cs typeface="Comic Sans MS"/>
              </a:rPr>
              <a:t>Universality</a:t>
            </a:r>
          </a:p>
        </p:txBody>
      </p:sp>
      <p:sp>
        <p:nvSpPr>
          <p:cNvPr id="6" name="TextBox 5">
            <a:extLst>
              <a:ext uri="{FF2B5EF4-FFF2-40B4-BE49-F238E27FC236}">
                <a16:creationId xmlns:a16="http://schemas.microsoft.com/office/drawing/2014/main" id="{9848E073-CD8F-AC4D-8BE2-D862590924E9}"/>
              </a:ext>
            </a:extLst>
          </p:cNvPr>
          <p:cNvSpPr txBox="1"/>
          <p:nvPr/>
        </p:nvSpPr>
        <p:spPr>
          <a:xfrm>
            <a:off x="1492289" y="2763427"/>
            <a:ext cx="1653017" cy="400110"/>
          </a:xfrm>
          <a:prstGeom prst="rect">
            <a:avLst/>
          </a:prstGeom>
          <a:noFill/>
        </p:spPr>
        <p:txBody>
          <a:bodyPr wrap="none" rtlCol="0">
            <a:spAutoFit/>
          </a:bodyPr>
          <a:lstStyle/>
          <a:p>
            <a:r>
              <a:rPr lang="en-US" sz="2000" dirty="0">
                <a:solidFill>
                  <a:srgbClr val="0000FF"/>
                </a:solidFill>
                <a:cs typeface="Comic Sans MS"/>
              </a:rPr>
              <a:t>Factorization</a:t>
            </a:r>
          </a:p>
        </p:txBody>
      </p:sp>
      <p:sp>
        <p:nvSpPr>
          <p:cNvPr id="7" name="TextBox 6">
            <a:extLst>
              <a:ext uri="{FF2B5EF4-FFF2-40B4-BE49-F238E27FC236}">
                <a16:creationId xmlns:a16="http://schemas.microsoft.com/office/drawing/2014/main" id="{3F06A0B3-5BFE-7B4B-8701-6282E6D3A427}"/>
              </a:ext>
            </a:extLst>
          </p:cNvPr>
          <p:cNvSpPr txBox="1"/>
          <p:nvPr/>
        </p:nvSpPr>
        <p:spPr>
          <a:xfrm>
            <a:off x="4492483" y="3074412"/>
            <a:ext cx="4629584" cy="307777"/>
          </a:xfrm>
          <a:prstGeom prst="rect">
            <a:avLst/>
          </a:prstGeom>
          <a:noFill/>
        </p:spPr>
        <p:txBody>
          <a:bodyPr wrap="square" rtlCol="0">
            <a:spAutoFit/>
          </a:bodyPr>
          <a:lstStyle/>
          <a:p>
            <a:r>
              <a:rPr lang="en-US" sz="1400" dirty="0">
                <a:cs typeface="Comic Sans MS"/>
              </a:rPr>
              <a:t>Example: Measure PDFs at HERA at √s=0.3 </a:t>
            </a:r>
            <a:r>
              <a:rPr lang="en-US" sz="1400" dirty="0" err="1">
                <a:cs typeface="Comic Sans MS"/>
              </a:rPr>
              <a:t>TeV</a:t>
            </a:r>
            <a:r>
              <a:rPr lang="en-US" sz="1400" dirty="0">
                <a:cs typeface="Comic Sans MS"/>
              </a:rPr>
              <a:t>: </a:t>
            </a:r>
          </a:p>
        </p:txBody>
      </p:sp>
      <p:pic>
        <p:nvPicPr>
          <p:cNvPr id="8" name="Picture 7" descr="d09-158f19b.eps">
            <a:extLst>
              <a:ext uri="{FF2B5EF4-FFF2-40B4-BE49-F238E27FC236}">
                <a16:creationId xmlns:a16="http://schemas.microsoft.com/office/drawing/2014/main" id="{92405797-8EF9-9645-ADBA-6F727234E39F}"/>
              </a:ext>
            </a:extLst>
          </p:cNvPr>
          <p:cNvPicPr>
            <a:picLocks noChangeAspect="1"/>
          </p:cNvPicPr>
          <p:nvPr/>
        </p:nvPicPr>
        <p:blipFill rotWithShape="1">
          <a:blip r:embed="rId2">
            <a:extLst>
              <a:ext uri="{28A0092B-C50C-407E-A947-70E740481C1C}">
                <a14:useLocalDpi xmlns:a14="http://schemas.microsoft.com/office/drawing/2010/main" val="0"/>
              </a:ext>
            </a:extLst>
          </a:blip>
          <a:srcRect l="6380" t="2884" r="4977" b="4238"/>
          <a:stretch/>
        </p:blipFill>
        <p:spPr>
          <a:xfrm>
            <a:off x="7283347" y="3329323"/>
            <a:ext cx="1404281" cy="1333836"/>
          </a:xfrm>
          <a:prstGeom prst="rect">
            <a:avLst/>
          </a:prstGeom>
        </p:spPr>
      </p:pic>
      <p:pic>
        <p:nvPicPr>
          <p:cNvPr id="9" name="Picture 8" descr="sidebarReducedCrossSectionPlot.eps">
            <a:extLst>
              <a:ext uri="{FF2B5EF4-FFF2-40B4-BE49-F238E27FC236}">
                <a16:creationId xmlns:a16="http://schemas.microsoft.com/office/drawing/2014/main" id="{A3540C1C-9A8F-064C-9304-5863A21AA2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6910" y="3360103"/>
            <a:ext cx="1491996" cy="1394206"/>
          </a:xfrm>
          <a:prstGeom prst="rect">
            <a:avLst/>
          </a:prstGeom>
        </p:spPr>
      </p:pic>
      <p:sp>
        <p:nvSpPr>
          <p:cNvPr id="10" name="AutoShape 49">
            <a:extLst>
              <a:ext uri="{FF2B5EF4-FFF2-40B4-BE49-F238E27FC236}">
                <a16:creationId xmlns:a16="http://schemas.microsoft.com/office/drawing/2014/main" id="{01C08B2A-1BF8-3741-9D1C-270F60FC51F8}"/>
              </a:ext>
            </a:extLst>
          </p:cNvPr>
          <p:cNvSpPr>
            <a:spLocks noChangeArrowheads="1"/>
          </p:cNvSpPr>
          <p:nvPr/>
        </p:nvSpPr>
        <p:spPr bwMode="auto">
          <a:xfrm>
            <a:off x="6585692" y="3778992"/>
            <a:ext cx="555205" cy="343958"/>
          </a:xfrm>
          <a:prstGeom prst="curvedRightArrow">
            <a:avLst>
              <a:gd name="adj1" fmla="val 24848"/>
              <a:gd name="adj2" fmla="val 49697"/>
              <a:gd name="adj3" fmla="val 33333"/>
            </a:avLst>
          </a:prstGeom>
          <a:gradFill rotWithShape="1">
            <a:gsLst>
              <a:gs pos="0">
                <a:schemeClr val="bg1"/>
              </a:gs>
              <a:gs pos="50000">
                <a:srgbClr val="0000FF"/>
              </a:gs>
              <a:gs pos="100000">
                <a:schemeClr val="bg1"/>
              </a:gs>
            </a:gsLst>
            <a:lin ang="2700000" scaled="1"/>
          </a:gradFill>
          <a:ln w="9525">
            <a:solidFill>
              <a:schemeClr val="tx1"/>
            </a:solidFill>
            <a:miter lim="800000"/>
            <a:headEnd/>
            <a:tailEnd/>
          </a:ln>
          <a:effectLst/>
        </p:spPr>
        <p:txBody>
          <a:bodyPr wrap="none" anchor="ctr">
            <a:prstTxWarp prst="textNoShape">
              <a:avLst/>
            </a:prstTxWarp>
          </a:bodyPr>
          <a:lstStyle/>
          <a:p>
            <a:pPr>
              <a:defRPr/>
            </a:pPr>
            <a:endParaRPr lang="en-US">
              <a:effectLst>
                <a:outerShdw blurRad="38100" dist="38100" dir="2700000" algn="tl">
                  <a:srgbClr val="000000">
                    <a:alpha val="43137"/>
                  </a:srgbClr>
                </a:outerShdw>
              </a:effectLst>
              <a:latin typeface="Comic Sans MS" charset="0"/>
            </a:endParaRPr>
          </a:p>
        </p:txBody>
      </p:sp>
      <p:sp>
        <p:nvSpPr>
          <p:cNvPr id="11" name="TextBox 10">
            <a:extLst>
              <a:ext uri="{FF2B5EF4-FFF2-40B4-BE49-F238E27FC236}">
                <a16:creationId xmlns:a16="http://schemas.microsoft.com/office/drawing/2014/main" id="{6CE199F3-E33E-E54C-A6D7-F07A74B0FCE8}"/>
              </a:ext>
            </a:extLst>
          </p:cNvPr>
          <p:cNvSpPr txBox="1"/>
          <p:nvPr/>
        </p:nvSpPr>
        <p:spPr>
          <a:xfrm>
            <a:off x="4182267" y="4764142"/>
            <a:ext cx="4849404" cy="307777"/>
          </a:xfrm>
          <a:prstGeom prst="rect">
            <a:avLst/>
          </a:prstGeom>
          <a:noFill/>
        </p:spPr>
        <p:txBody>
          <a:bodyPr wrap="none" rtlCol="0">
            <a:spAutoFit/>
          </a:bodyPr>
          <a:lstStyle/>
          <a:p>
            <a:pPr algn="ctr"/>
            <a:r>
              <a:rPr lang="en-US" sz="1400" dirty="0">
                <a:cs typeface="Comic Sans MS"/>
              </a:rPr>
              <a:t>Predict pp and     measurements at √s=0.2, 1.96 &amp; 7 </a:t>
            </a:r>
            <a:r>
              <a:rPr lang="en-US" sz="1400" dirty="0" err="1">
                <a:cs typeface="Comic Sans MS"/>
              </a:rPr>
              <a:t>TeV</a:t>
            </a:r>
            <a:endParaRPr lang="en-US" sz="1400" dirty="0">
              <a:cs typeface="Comic Sans MS"/>
            </a:endParaRPr>
          </a:p>
        </p:txBody>
      </p:sp>
      <p:pic>
        <p:nvPicPr>
          <p:cNvPr id="12" name="Picture 11" descr="Screen shot 2013-02-09 at 3.52.47 PM.png">
            <a:extLst>
              <a:ext uri="{FF2B5EF4-FFF2-40B4-BE49-F238E27FC236}">
                <a16:creationId xmlns:a16="http://schemas.microsoft.com/office/drawing/2014/main" id="{2BD3432F-9673-0A47-9B07-ECB6F1727638}"/>
              </a:ext>
            </a:extLst>
          </p:cNvPr>
          <p:cNvPicPr>
            <a:picLocks noChangeAspect="1"/>
          </p:cNvPicPr>
          <p:nvPr/>
        </p:nvPicPr>
        <p:blipFill rotWithShape="1">
          <a:blip r:embed="rId4">
            <a:extLst>
              <a:ext uri="{28A0092B-C50C-407E-A947-70E740481C1C}">
                <a14:useLocalDpi xmlns:a14="http://schemas.microsoft.com/office/drawing/2010/main" val="0"/>
              </a:ext>
            </a:extLst>
          </a:blip>
          <a:srcRect l="65774" t="8671"/>
          <a:stretch/>
        </p:blipFill>
        <p:spPr>
          <a:xfrm>
            <a:off x="6027522" y="5132341"/>
            <a:ext cx="1719729" cy="1592977"/>
          </a:xfrm>
          <a:prstGeom prst="rect">
            <a:avLst/>
          </a:prstGeom>
        </p:spPr>
      </p:pic>
      <p:pic>
        <p:nvPicPr>
          <p:cNvPr id="13" name="Picture 12" descr="factorisation.png">
            <a:extLst>
              <a:ext uri="{FF2B5EF4-FFF2-40B4-BE49-F238E27FC236}">
                <a16:creationId xmlns:a16="http://schemas.microsoft.com/office/drawing/2014/main" id="{686BA71F-8AEA-BB49-ADD0-AB7ED480FA7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5357" y="3206929"/>
            <a:ext cx="3800237" cy="1624903"/>
          </a:xfrm>
          <a:prstGeom prst="rect">
            <a:avLst/>
          </a:prstGeom>
        </p:spPr>
      </p:pic>
      <p:sp>
        <p:nvSpPr>
          <p:cNvPr id="14" name="TextBox 13">
            <a:extLst>
              <a:ext uri="{FF2B5EF4-FFF2-40B4-BE49-F238E27FC236}">
                <a16:creationId xmlns:a16="http://schemas.microsoft.com/office/drawing/2014/main" id="{4713EDFC-E990-1549-9BD5-6DA1405BD9D8}"/>
              </a:ext>
            </a:extLst>
          </p:cNvPr>
          <p:cNvSpPr txBox="1"/>
          <p:nvPr/>
        </p:nvSpPr>
        <p:spPr>
          <a:xfrm>
            <a:off x="334509" y="5026463"/>
            <a:ext cx="5187639" cy="1200329"/>
          </a:xfrm>
          <a:prstGeom prst="rect">
            <a:avLst/>
          </a:prstGeom>
          <a:noFill/>
        </p:spPr>
        <p:txBody>
          <a:bodyPr wrap="none" rtlCol="0">
            <a:spAutoFit/>
          </a:bodyPr>
          <a:lstStyle/>
          <a:p>
            <a:r>
              <a:rPr lang="en-US" sz="1400" dirty="0">
                <a:cs typeface="Comic Sans MS"/>
              </a:rPr>
              <a:t>(un)polarized cross section ~ </a:t>
            </a:r>
          </a:p>
          <a:p>
            <a:r>
              <a:rPr lang="en-US" sz="1400" dirty="0">
                <a:cs typeface="Comic Sans MS"/>
              </a:rPr>
              <a:t>     </a:t>
            </a:r>
            <a:r>
              <a:rPr lang="en-US" sz="1400" dirty="0">
                <a:solidFill>
                  <a:srgbClr val="0000FF"/>
                </a:solidFill>
                <a:cs typeface="Comic Sans MS"/>
              </a:rPr>
              <a:t>PDF</a:t>
            </a:r>
            <a:r>
              <a:rPr lang="en-US" sz="1400" dirty="0">
                <a:cs typeface="Comic Sans MS"/>
              </a:rPr>
              <a:t> ⊗ </a:t>
            </a:r>
            <a:r>
              <a:rPr lang="en-US" sz="1400" dirty="0">
                <a:solidFill>
                  <a:srgbClr val="00FF00"/>
                </a:solidFill>
                <a:cs typeface="Comic Sans MS"/>
              </a:rPr>
              <a:t>hard-scattering</a:t>
            </a:r>
            <a:r>
              <a:rPr lang="en-US" sz="1400" dirty="0">
                <a:cs typeface="Comic Sans MS"/>
              </a:rPr>
              <a:t> ⊗ </a:t>
            </a:r>
            <a:r>
              <a:rPr lang="en-US" sz="1400" dirty="0" err="1">
                <a:solidFill>
                  <a:srgbClr val="0000FF"/>
                </a:solidFill>
                <a:cs typeface="Comic Sans MS"/>
              </a:rPr>
              <a:t>Hadronization</a:t>
            </a:r>
            <a:endParaRPr lang="en-US" sz="1400" dirty="0">
              <a:solidFill>
                <a:srgbClr val="0000FF"/>
              </a:solidFill>
              <a:cs typeface="Comic Sans MS"/>
            </a:endParaRPr>
          </a:p>
          <a:p>
            <a:endParaRPr lang="en-US" sz="800" dirty="0">
              <a:solidFill>
                <a:srgbClr val="0000FF"/>
              </a:solidFill>
              <a:cs typeface="Comic Sans MS"/>
            </a:endParaRPr>
          </a:p>
          <a:p>
            <a:endParaRPr lang="en-US" sz="800" dirty="0">
              <a:solidFill>
                <a:srgbClr val="0000FF"/>
              </a:solidFill>
              <a:cs typeface="Comic Sans MS"/>
            </a:endParaRPr>
          </a:p>
          <a:p>
            <a:r>
              <a:rPr lang="en-US" sz="1400" dirty="0">
                <a:solidFill>
                  <a:srgbClr val="00FF00"/>
                </a:solidFill>
                <a:cs typeface="Comic Sans MS"/>
              </a:rPr>
              <a:t>hard-scattering : </a:t>
            </a:r>
            <a:r>
              <a:rPr lang="en-US" sz="1400" dirty="0">
                <a:cs typeface="Comic Sans MS"/>
              </a:rPr>
              <a:t>calculable in QCD</a:t>
            </a:r>
          </a:p>
          <a:p>
            <a:r>
              <a:rPr lang="en-US" sz="1400" dirty="0">
                <a:solidFill>
                  <a:srgbClr val="0000FF"/>
                </a:solidFill>
                <a:cs typeface="Comic Sans MS"/>
              </a:rPr>
              <a:t>PDFs and Hadronization: </a:t>
            </a:r>
            <a:r>
              <a:rPr lang="en-US" sz="1400" dirty="0">
                <a:cs typeface="Comic Sans MS"/>
              </a:rPr>
              <a:t>need to be determined experimentally</a:t>
            </a:r>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42D189B2-E2CB-5246-987F-27476E7C7D28}"/>
                  </a:ext>
                </a:extLst>
              </p:cNvPr>
              <p:cNvSpPr txBox="1"/>
              <p:nvPr/>
            </p:nvSpPr>
            <p:spPr>
              <a:xfrm>
                <a:off x="5526614" y="4798380"/>
                <a:ext cx="256032"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𝑝</m:t>
                      </m:r>
                      <m:acc>
                        <m:accPr>
                          <m:chr m:val="̅"/>
                          <m:ctrlPr>
                            <a:rPr lang="en-US" sz="1400" b="0" i="1" smtClean="0">
                              <a:latin typeface="Cambria Math" panose="02040503050406030204" pitchFamily="18" charset="0"/>
                            </a:rPr>
                          </m:ctrlPr>
                        </m:accPr>
                        <m:e>
                          <m:r>
                            <a:rPr lang="en-US" sz="1400" b="0" i="1" smtClean="0">
                              <a:latin typeface="Cambria Math" panose="02040503050406030204" pitchFamily="18" charset="0"/>
                            </a:rPr>
                            <m:t>𝑝</m:t>
                          </m:r>
                        </m:e>
                      </m:acc>
                    </m:oMath>
                  </m:oMathPara>
                </a14:m>
                <a:endParaRPr lang="en-US" sz="1400" dirty="0">
                  <a:latin typeface="Comic Sans MS" panose="030F0902030302020204" pitchFamily="66" charset="0"/>
                </a:endParaRPr>
              </a:p>
            </p:txBody>
          </p:sp>
        </mc:Choice>
        <mc:Fallback xmlns="">
          <p:sp>
            <p:nvSpPr>
              <p:cNvPr id="15" name="TextBox 14">
                <a:extLst>
                  <a:ext uri="{FF2B5EF4-FFF2-40B4-BE49-F238E27FC236}">
                    <a16:creationId xmlns:a16="http://schemas.microsoft.com/office/drawing/2014/main" id="{42D189B2-E2CB-5246-987F-27476E7C7D28}"/>
                  </a:ext>
                </a:extLst>
              </p:cNvPr>
              <p:cNvSpPr txBox="1">
                <a:spLocks noRot="1" noChangeAspect="1" noMove="1" noResize="1" noEditPoints="1" noAdjustHandles="1" noChangeArrowheads="1" noChangeShapeType="1" noTextEdit="1"/>
              </p:cNvSpPr>
              <p:nvPr/>
            </p:nvSpPr>
            <p:spPr>
              <a:xfrm>
                <a:off x="5526614" y="4798380"/>
                <a:ext cx="256032" cy="215444"/>
              </a:xfrm>
              <a:prstGeom prst="rect">
                <a:avLst/>
              </a:prstGeom>
              <a:blipFill>
                <a:blip r:embed="rId6"/>
                <a:stretch>
                  <a:fillRect l="-9524" r="-14286" b="-16667"/>
                </a:stretch>
              </a:blipFill>
            </p:spPr>
            <p:txBody>
              <a:bodyPr/>
              <a:lstStyle/>
              <a:p>
                <a:r>
                  <a:rPr lang="en-US">
                    <a:noFill/>
                  </a:rPr>
                  <a:t> </a:t>
                </a:r>
              </a:p>
            </p:txBody>
          </p:sp>
        </mc:Fallback>
      </mc:AlternateContent>
    </p:spTree>
    <p:extLst>
      <p:ext uri="{BB962C8B-B14F-4D97-AF65-F5344CB8AC3E}">
        <p14:creationId xmlns:p14="http://schemas.microsoft.com/office/powerpoint/2010/main" val="3868417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par>
                                <p:cTn id="8" presetID="3"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linds(horizontal)">
                                      <p:cBhvr>
                                        <p:cTn id="10" dur="500"/>
                                        <p:tgtEl>
                                          <p:spTgt spid="13"/>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linds(horizontal)">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linds(horizontal)">
                                      <p:cBhvr>
                                        <p:cTn id="18" dur="500"/>
                                        <p:tgtEl>
                                          <p:spTgt spid="5"/>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linds(horizontal)">
                                      <p:cBhvr>
                                        <p:cTn id="21" dur="500"/>
                                        <p:tgtEl>
                                          <p:spTgt spid="7"/>
                                        </p:tgtEl>
                                      </p:cBhvr>
                                    </p:animEffect>
                                  </p:childTnLst>
                                </p:cTn>
                              </p:par>
                              <p:par>
                                <p:cTn id="22" presetID="3" presetClass="entr" presetSubtype="1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linds(horizontal)">
                                      <p:cBhvr>
                                        <p:cTn id="24" dur="500"/>
                                        <p:tgtEl>
                                          <p:spTgt spid="9"/>
                                        </p:tgtEl>
                                      </p:cBhvr>
                                    </p:animEffect>
                                  </p:childTnLst>
                                </p:cTn>
                              </p:par>
                              <p:par>
                                <p:cTn id="25" presetID="3" presetClass="entr" presetSubtype="1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linds(horizontal)">
                                      <p:cBhvr>
                                        <p:cTn id="27" dur="500"/>
                                        <p:tgtEl>
                                          <p:spTgt spid="10"/>
                                        </p:tgtEl>
                                      </p:cBhvr>
                                    </p:animEffect>
                                  </p:childTnLst>
                                </p:cTn>
                              </p:par>
                              <p:par>
                                <p:cTn id="28" presetID="3" presetClass="entr" presetSubtype="10" fill="hold"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blinds(horizontal)">
                                      <p:cBhvr>
                                        <p:cTn id="30" dur="500"/>
                                        <p:tgtEl>
                                          <p:spTgt spid="8"/>
                                        </p:tgtEl>
                                      </p:cBhvr>
                                    </p:animEffect>
                                  </p:childTnLst>
                                </p:cTn>
                              </p:par>
                              <p:par>
                                <p:cTn id="31" presetID="3" presetClass="entr" presetSubtype="10" fill="hold"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blinds(horizontal)">
                                      <p:cBhvr>
                                        <p:cTn id="33" dur="500"/>
                                        <p:tgtEl>
                                          <p:spTgt spid="12"/>
                                        </p:tgtEl>
                                      </p:cBhvr>
                                    </p:animEffect>
                                  </p:childTnLst>
                                </p:cTn>
                              </p:par>
                              <p:par>
                                <p:cTn id="34" presetID="3" presetClass="entr" presetSubtype="10"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blinds(horizontal)">
                                      <p:cBhvr>
                                        <p:cTn id="36" dur="500"/>
                                        <p:tgtEl>
                                          <p:spTgt spid="11"/>
                                        </p:tgtEl>
                                      </p:cBhvr>
                                    </p:animEffect>
                                  </p:childTnLst>
                                </p:cTn>
                              </p:par>
                              <p:par>
                                <p:cTn id="37" presetID="3" presetClass="entr" presetSubtype="10"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blinds(horizontal)">
                                      <p:cBhvr>
                                        <p:cTn id="3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10" grpId="0" animBg="1"/>
      <p:bldP spid="11" grpId="0"/>
      <p:bldP spid="14" grpId="0"/>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17B63-8147-B841-81BE-463D01F2C0A9}"/>
              </a:ext>
            </a:extLst>
          </p:cNvPr>
          <p:cNvSpPr>
            <a:spLocks noGrp="1"/>
          </p:cNvSpPr>
          <p:nvPr>
            <p:ph type="title"/>
          </p:nvPr>
        </p:nvSpPr>
        <p:spPr>
          <a:xfrm>
            <a:off x="428625" y="2"/>
            <a:ext cx="8286750" cy="498141"/>
          </a:xfrm>
        </p:spPr>
        <p:txBody>
          <a:bodyPr>
            <a:normAutofit fontScale="90000"/>
          </a:bodyPr>
          <a:lstStyle/>
          <a:p>
            <a:r>
              <a:rPr lang="en-US" dirty="0"/>
              <a:t>Pillars of the RHIC Cold QCD Program</a:t>
            </a:r>
          </a:p>
        </p:txBody>
      </p:sp>
      <p:sp>
        <p:nvSpPr>
          <p:cNvPr id="3" name="Slide Number Placeholder 2">
            <a:extLst>
              <a:ext uri="{FF2B5EF4-FFF2-40B4-BE49-F238E27FC236}">
                <a16:creationId xmlns:a16="http://schemas.microsoft.com/office/drawing/2014/main" id="{BC37AADB-48FB-8E4B-8F9D-F43CE9A6F96E}"/>
              </a:ext>
            </a:extLst>
          </p:cNvPr>
          <p:cNvSpPr>
            <a:spLocks noGrp="1"/>
          </p:cNvSpPr>
          <p:nvPr>
            <p:ph type="sldNum" sz="quarter" idx="4"/>
          </p:nvPr>
        </p:nvSpPr>
        <p:spPr/>
        <p:txBody>
          <a:bodyPr/>
          <a:lstStyle/>
          <a:p>
            <a:fld id="{933A556B-7C63-244D-9B7C-B0EA8042B330}" type="slidenum">
              <a:rPr lang="en-US" smtClean="0"/>
              <a:pPr/>
              <a:t>5</a:t>
            </a:fld>
            <a:endParaRPr lang="en-US" dirty="0"/>
          </a:p>
        </p:txBody>
      </p:sp>
      <p:pic>
        <p:nvPicPr>
          <p:cNvPr id="4" name="Picture 2">
            <a:extLst>
              <a:ext uri="{FF2B5EF4-FFF2-40B4-BE49-F238E27FC236}">
                <a16:creationId xmlns:a16="http://schemas.microsoft.com/office/drawing/2014/main" id="{67E9D70A-04FE-8D48-8344-3ED4D5C1951A}"/>
              </a:ext>
            </a:extLst>
          </p:cNvPr>
          <p:cNvPicPr>
            <a:picLocks noChangeAspect="1" noChangeArrowheads="1"/>
          </p:cNvPicPr>
          <p:nvPr/>
        </p:nvPicPr>
        <p:blipFill rotWithShape="1">
          <a:blip r:embed="rId2"/>
          <a:srcRect l="8203" t="-295" r="9445"/>
          <a:stretch/>
        </p:blipFill>
        <p:spPr bwMode="auto">
          <a:xfrm>
            <a:off x="4114800" y="402608"/>
            <a:ext cx="1264454" cy="1539947"/>
          </a:xfrm>
          <a:prstGeom prst="rect">
            <a:avLst/>
          </a:prstGeom>
          <a:noFill/>
          <a:ln w="9525">
            <a:noFill/>
            <a:miter lim="800000"/>
            <a:headEnd/>
            <a:tailEnd/>
          </a:ln>
        </p:spPr>
      </p:pic>
      <p:pic>
        <p:nvPicPr>
          <p:cNvPr id="5" name="Picture 4">
            <a:extLst>
              <a:ext uri="{FF2B5EF4-FFF2-40B4-BE49-F238E27FC236}">
                <a16:creationId xmlns:a16="http://schemas.microsoft.com/office/drawing/2014/main" id="{0ED7329F-3AF5-D640-896F-64D05A5D40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2932" y="2480547"/>
            <a:ext cx="1443524" cy="3250400"/>
          </a:xfrm>
          <a:prstGeom prst="rect">
            <a:avLst/>
          </a:prstGeom>
        </p:spPr>
      </p:pic>
      <p:pic>
        <p:nvPicPr>
          <p:cNvPr id="6" name="Picture 5" descr="A picture containing tableware, silver, column, pepper mill&#10;&#10;Description automatically generated">
            <a:extLst>
              <a:ext uri="{FF2B5EF4-FFF2-40B4-BE49-F238E27FC236}">
                <a16:creationId xmlns:a16="http://schemas.microsoft.com/office/drawing/2014/main" id="{D0C92554-0FB0-4944-B98B-6304915FFC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24801" y="2480547"/>
            <a:ext cx="1494397" cy="3250400"/>
          </a:xfrm>
          <a:prstGeom prst="rect">
            <a:avLst/>
          </a:prstGeom>
        </p:spPr>
      </p:pic>
      <p:pic>
        <p:nvPicPr>
          <p:cNvPr id="7" name="Picture 6" descr="Background pattern&#10;&#10;Description automatically generated">
            <a:extLst>
              <a:ext uri="{FF2B5EF4-FFF2-40B4-BE49-F238E27FC236}">
                <a16:creationId xmlns:a16="http://schemas.microsoft.com/office/drawing/2014/main" id="{3F85BE97-D3B2-004B-BA48-5753FD863A8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13464" y="2480547"/>
            <a:ext cx="1245286" cy="3326600"/>
          </a:xfrm>
          <a:prstGeom prst="rect">
            <a:avLst/>
          </a:prstGeom>
        </p:spPr>
      </p:pic>
      <p:sp>
        <p:nvSpPr>
          <p:cNvPr id="8" name="TextBox 7">
            <a:extLst>
              <a:ext uri="{FF2B5EF4-FFF2-40B4-BE49-F238E27FC236}">
                <a16:creationId xmlns:a16="http://schemas.microsoft.com/office/drawing/2014/main" id="{B4DDA29A-3A6D-5D48-93A6-80DAA713682C}"/>
              </a:ext>
            </a:extLst>
          </p:cNvPr>
          <p:cNvSpPr txBox="1"/>
          <p:nvPr/>
        </p:nvSpPr>
        <p:spPr>
          <a:xfrm>
            <a:off x="3844381" y="6184712"/>
            <a:ext cx="1544012" cy="646331"/>
          </a:xfrm>
          <a:prstGeom prst="rect">
            <a:avLst/>
          </a:prstGeom>
          <a:noFill/>
        </p:spPr>
        <p:txBody>
          <a:bodyPr wrap="none" rtlCol="0">
            <a:spAutoFit/>
          </a:bodyPr>
          <a:lstStyle/>
          <a:p>
            <a:pPr algn="ctr"/>
            <a:r>
              <a:rPr lang="en-US" b="1" dirty="0">
                <a:solidFill>
                  <a:srgbClr val="0432FF"/>
                </a:solidFill>
                <a:cs typeface="Times New Roman" panose="02020603050405020304" pitchFamily="18" charset="0"/>
              </a:rPr>
              <a:t>longitudinal</a:t>
            </a:r>
          </a:p>
          <a:p>
            <a:pPr algn="ctr"/>
            <a:r>
              <a:rPr lang="en-US" b="1" dirty="0">
                <a:solidFill>
                  <a:srgbClr val="0432FF"/>
                </a:solidFill>
                <a:cs typeface="Times New Roman" panose="02020603050405020304" pitchFamily="18" charset="0"/>
              </a:rPr>
              <a:t>polarized pp</a:t>
            </a:r>
          </a:p>
        </p:txBody>
      </p:sp>
      <p:sp>
        <p:nvSpPr>
          <p:cNvPr id="9" name="TextBox 8">
            <a:extLst>
              <a:ext uri="{FF2B5EF4-FFF2-40B4-BE49-F238E27FC236}">
                <a16:creationId xmlns:a16="http://schemas.microsoft.com/office/drawing/2014/main" id="{2A9A94B3-F65A-1A41-A2D8-14C8C532DAC8}"/>
              </a:ext>
            </a:extLst>
          </p:cNvPr>
          <p:cNvSpPr txBox="1"/>
          <p:nvPr/>
        </p:nvSpPr>
        <p:spPr>
          <a:xfrm>
            <a:off x="6402127" y="6184712"/>
            <a:ext cx="1980029" cy="646331"/>
          </a:xfrm>
          <a:prstGeom prst="rect">
            <a:avLst/>
          </a:prstGeom>
          <a:noFill/>
        </p:spPr>
        <p:txBody>
          <a:bodyPr wrap="none" rtlCol="0">
            <a:spAutoFit/>
          </a:bodyPr>
          <a:lstStyle/>
          <a:p>
            <a:pPr algn="ctr"/>
            <a:r>
              <a:rPr lang="en-US" b="1" dirty="0">
                <a:solidFill>
                  <a:srgbClr val="008F00"/>
                </a:solidFill>
                <a:cs typeface="Times New Roman" panose="02020603050405020304" pitchFamily="18" charset="0"/>
              </a:rPr>
              <a:t>transverse</a:t>
            </a:r>
          </a:p>
          <a:p>
            <a:pPr algn="ctr"/>
            <a:r>
              <a:rPr lang="en-US" b="1" dirty="0">
                <a:solidFill>
                  <a:srgbClr val="008F00"/>
                </a:solidFill>
                <a:cs typeface="Times New Roman" panose="02020603050405020304" pitchFamily="18" charset="0"/>
              </a:rPr>
              <a:t>polarized pp, </a:t>
            </a:r>
            <a:r>
              <a:rPr lang="en-US" b="1" dirty="0" err="1">
                <a:solidFill>
                  <a:srgbClr val="008F00"/>
                </a:solidFill>
                <a:cs typeface="Times New Roman" panose="02020603050405020304" pitchFamily="18" charset="0"/>
              </a:rPr>
              <a:t>pA</a:t>
            </a:r>
            <a:endParaRPr lang="en-US" b="1" dirty="0">
              <a:solidFill>
                <a:srgbClr val="008F00"/>
              </a:solidFill>
              <a:cs typeface="Times New Roman" panose="02020603050405020304" pitchFamily="18" charset="0"/>
            </a:endParaRPr>
          </a:p>
        </p:txBody>
      </p:sp>
      <p:sp>
        <p:nvSpPr>
          <p:cNvPr id="10" name="TextBox 9">
            <a:extLst>
              <a:ext uri="{FF2B5EF4-FFF2-40B4-BE49-F238E27FC236}">
                <a16:creationId xmlns:a16="http://schemas.microsoft.com/office/drawing/2014/main" id="{F249DC6E-97A1-9B46-8F25-CAAA13EA2627}"/>
              </a:ext>
            </a:extLst>
          </p:cNvPr>
          <p:cNvSpPr txBox="1"/>
          <p:nvPr/>
        </p:nvSpPr>
        <p:spPr>
          <a:xfrm>
            <a:off x="1005886" y="6190061"/>
            <a:ext cx="1544012" cy="646331"/>
          </a:xfrm>
          <a:prstGeom prst="rect">
            <a:avLst/>
          </a:prstGeom>
          <a:noFill/>
        </p:spPr>
        <p:txBody>
          <a:bodyPr wrap="none" rtlCol="0">
            <a:spAutoFit/>
          </a:bodyPr>
          <a:lstStyle/>
          <a:p>
            <a:pPr algn="ctr"/>
            <a:r>
              <a:rPr lang="en-US" b="1" dirty="0">
                <a:solidFill>
                  <a:srgbClr val="FF9300"/>
                </a:solidFill>
                <a:cs typeface="Times New Roman" panose="02020603050405020304" pitchFamily="18" charset="0"/>
              </a:rPr>
              <a:t>unpolarized </a:t>
            </a:r>
          </a:p>
          <a:p>
            <a:pPr algn="ctr"/>
            <a:r>
              <a:rPr lang="en-US" b="1" dirty="0">
                <a:solidFill>
                  <a:srgbClr val="FF9300"/>
                </a:solidFill>
                <a:cs typeface="Times New Roman" panose="02020603050405020304" pitchFamily="18" charset="0"/>
              </a:rPr>
              <a:t>pp, </a:t>
            </a:r>
            <a:r>
              <a:rPr lang="en-US" b="1" dirty="0" err="1">
                <a:solidFill>
                  <a:srgbClr val="FF9300"/>
                </a:solidFill>
                <a:cs typeface="Times New Roman" panose="02020603050405020304" pitchFamily="18" charset="0"/>
              </a:rPr>
              <a:t>pA</a:t>
            </a:r>
            <a:endParaRPr lang="en-US" b="1" dirty="0">
              <a:solidFill>
                <a:srgbClr val="FF9300"/>
              </a:solidFill>
              <a:cs typeface="Times New Roman" panose="02020603050405020304" pitchFamily="18" charset="0"/>
            </a:endParaRPr>
          </a:p>
        </p:txBody>
      </p:sp>
      <p:sp>
        <p:nvSpPr>
          <p:cNvPr id="11" name="Rectangle 10">
            <a:extLst>
              <a:ext uri="{FF2B5EF4-FFF2-40B4-BE49-F238E27FC236}">
                <a16:creationId xmlns:a16="http://schemas.microsoft.com/office/drawing/2014/main" id="{B88463F4-C863-584D-A5C4-74AFED450FD4}"/>
              </a:ext>
            </a:extLst>
          </p:cNvPr>
          <p:cNvSpPr/>
          <p:nvPr/>
        </p:nvSpPr>
        <p:spPr bwMode="auto">
          <a:xfrm>
            <a:off x="428625" y="1883343"/>
            <a:ext cx="8410575" cy="656959"/>
          </a:xfrm>
          <a:prstGeom prst="rect">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pitchFamily="-65" charset="0"/>
            </a:endParaRPr>
          </a:p>
        </p:txBody>
      </p:sp>
      <p:sp>
        <p:nvSpPr>
          <p:cNvPr id="12" name="TextBox 11">
            <a:extLst>
              <a:ext uri="{FF2B5EF4-FFF2-40B4-BE49-F238E27FC236}">
                <a16:creationId xmlns:a16="http://schemas.microsoft.com/office/drawing/2014/main" id="{7F868BC7-CDA3-6E45-9704-2C51D83D1C7E}"/>
              </a:ext>
            </a:extLst>
          </p:cNvPr>
          <p:cNvSpPr txBox="1"/>
          <p:nvPr/>
        </p:nvSpPr>
        <p:spPr>
          <a:xfrm>
            <a:off x="3748586" y="5794907"/>
            <a:ext cx="1659429" cy="369332"/>
          </a:xfrm>
          <a:prstGeom prst="rect">
            <a:avLst/>
          </a:prstGeom>
          <a:noFill/>
        </p:spPr>
        <p:txBody>
          <a:bodyPr wrap="none" rtlCol="0">
            <a:spAutoFit/>
          </a:bodyPr>
          <a:lstStyle/>
          <a:p>
            <a:pPr algn="l"/>
            <a:r>
              <a:rPr lang="en-US" b="1" dirty="0">
                <a:solidFill>
                  <a:srgbClr val="0432FF"/>
                </a:solidFill>
                <a:cs typeface="Times New Roman" panose="02020603050405020304" pitchFamily="18" charset="0"/>
              </a:rPr>
              <a:t>Helicity PDFs</a:t>
            </a:r>
          </a:p>
        </p:txBody>
      </p:sp>
      <p:sp>
        <p:nvSpPr>
          <p:cNvPr id="13" name="TextBox 12">
            <a:extLst>
              <a:ext uri="{FF2B5EF4-FFF2-40B4-BE49-F238E27FC236}">
                <a16:creationId xmlns:a16="http://schemas.microsoft.com/office/drawing/2014/main" id="{E34D2187-3D74-3245-BD1B-E081213D85E1}"/>
              </a:ext>
            </a:extLst>
          </p:cNvPr>
          <p:cNvSpPr txBox="1"/>
          <p:nvPr/>
        </p:nvSpPr>
        <p:spPr>
          <a:xfrm>
            <a:off x="6509612" y="5619810"/>
            <a:ext cx="1813318" cy="646331"/>
          </a:xfrm>
          <a:prstGeom prst="rect">
            <a:avLst/>
          </a:prstGeom>
          <a:noFill/>
        </p:spPr>
        <p:txBody>
          <a:bodyPr wrap="none" rtlCol="0">
            <a:spAutoFit/>
          </a:bodyPr>
          <a:lstStyle/>
          <a:p>
            <a:pPr algn="ctr"/>
            <a:r>
              <a:rPr lang="en-US" b="1" dirty="0">
                <a:solidFill>
                  <a:srgbClr val="008F00"/>
                </a:solidFill>
                <a:cs typeface="Times New Roman" panose="02020603050405020304" pitchFamily="18" charset="0"/>
              </a:rPr>
              <a:t>TMD PDFs / FF</a:t>
            </a:r>
          </a:p>
          <a:p>
            <a:pPr algn="ctr"/>
            <a:r>
              <a:rPr lang="en-US" b="1" dirty="0">
                <a:solidFill>
                  <a:srgbClr val="008F00"/>
                </a:solidFill>
                <a:cs typeface="Times New Roman" panose="02020603050405020304" pitchFamily="18" charset="0"/>
              </a:rPr>
              <a:t>GPDs </a:t>
            </a:r>
          </a:p>
        </p:txBody>
      </p:sp>
      <p:sp>
        <p:nvSpPr>
          <p:cNvPr id="14" name="TextBox 13">
            <a:extLst>
              <a:ext uri="{FF2B5EF4-FFF2-40B4-BE49-F238E27FC236}">
                <a16:creationId xmlns:a16="http://schemas.microsoft.com/office/drawing/2014/main" id="{4F0F9871-1A43-E54B-8C35-A80D7AD1F9FF}"/>
              </a:ext>
            </a:extLst>
          </p:cNvPr>
          <p:cNvSpPr txBox="1"/>
          <p:nvPr/>
        </p:nvSpPr>
        <p:spPr>
          <a:xfrm>
            <a:off x="1187122" y="5601816"/>
            <a:ext cx="1069525" cy="646331"/>
          </a:xfrm>
          <a:prstGeom prst="rect">
            <a:avLst/>
          </a:prstGeom>
          <a:noFill/>
        </p:spPr>
        <p:txBody>
          <a:bodyPr wrap="none" rtlCol="0">
            <a:spAutoFit/>
          </a:bodyPr>
          <a:lstStyle/>
          <a:p>
            <a:pPr algn="ctr"/>
            <a:r>
              <a:rPr lang="en-US" b="1" dirty="0">
                <a:solidFill>
                  <a:srgbClr val="FF9300"/>
                </a:solidFill>
                <a:cs typeface="Times New Roman" panose="02020603050405020304" pitchFamily="18" charset="0"/>
              </a:rPr>
              <a:t>(n)PDFs</a:t>
            </a:r>
          </a:p>
          <a:p>
            <a:pPr algn="ctr"/>
            <a:r>
              <a:rPr lang="en-US" b="1" dirty="0">
                <a:solidFill>
                  <a:srgbClr val="FF9300"/>
                </a:solidFill>
                <a:cs typeface="Times New Roman" panose="02020603050405020304" pitchFamily="18" charset="0"/>
              </a:rPr>
              <a:t>&amp; (n)FF</a:t>
            </a:r>
          </a:p>
        </p:txBody>
      </p:sp>
      <p:sp>
        <p:nvSpPr>
          <p:cNvPr id="15" name="Triangle 14">
            <a:extLst>
              <a:ext uri="{FF2B5EF4-FFF2-40B4-BE49-F238E27FC236}">
                <a16:creationId xmlns:a16="http://schemas.microsoft.com/office/drawing/2014/main" id="{3549BEDB-1845-FB4B-AAE2-0507129463A4}"/>
              </a:ext>
            </a:extLst>
          </p:cNvPr>
          <p:cNvSpPr/>
          <p:nvPr/>
        </p:nvSpPr>
        <p:spPr bwMode="auto">
          <a:xfrm>
            <a:off x="428625" y="549347"/>
            <a:ext cx="8410575" cy="1332361"/>
          </a:xfrm>
          <a:prstGeom prst="triangle">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pitchFamily="-65" charset="0"/>
            </a:endParaRPr>
          </a:p>
        </p:txBody>
      </p:sp>
      <p:pic>
        <p:nvPicPr>
          <p:cNvPr id="17" name="Picture 16" descr="A close up of a map&#10;&#10;Description automatically generated">
            <a:extLst>
              <a:ext uri="{FF2B5EF4-FFF2-40B4-BE49-F238E27FC236}">
                <a16:creationId xmlns:a16="http://schemas.microsoft.com/office/drawing/2014/main" id="{529E6166-2EEC-2D40-A4DA-41C5711D0230}"/>
              </a:ext>
            </a:extLst>
          </p:cNvPr>
          <p:cNvPicPr>
            <a:picLocks noChangeAspect="1"/>
          </p:cNvPicPr>
          <p:nvPr/>
        </p:nvPicPr>
        <p:blipFill rotWithShape="1">
          <a:blip r:embed="rId6"/>
          <a:srcRect l="4327" t="6544" r="5817" b="1852"/>
          <a:stretch/>
        </p:blipFill>
        <p:spPr>
          <a:xfrm>
            <a:off x="879957" y="3227387"/>
            <a:ext cx="1748884" cy="1792356"/>
          </a:xfrm>
          <a:prstGeom prst="rect">
            <a:avLst/>
          </a:prstGeom>
        </p:spPr>
      </p:pic>
      <p:pic>
        <p:nvPicPr>
          <p:cNvPr id="18" name="Picture 17">
            <a:extLst>
              <a:ext uri="{FF2B5EF4-FFF2-40B4-BE49-F238E27FC236}">
                <a16:creationId xmlns:a16="http://schemas.microsoft.com/office/drawing/2014/main" id="{C4387F84-8090-1943-8EB2-17FB37EC3E57}"/>
              </a:ext>
            </a:extLst>
          </p:cNvPr>
          <p:cNvPicPr>
            <a:picLocks noChangeAspect="1"/>
          </p:cNvPicPr>
          <p:nvPr/>
        </p:nvPicPr>
        <p:blipFill>
          <a:blip r:embed="rId7"/>
          <a:stretch>
            <a:fillRect/>
          </a:stretch>
        </p:blipFill>
        <p:spPr>
          <a:xfrm>
            <a:off x="7016248" y="4446796"/>
            <a:ext cx="1299810" cy="1016312"/>
          </a:xfrm>
          <a:prstGeom prst="rect">
            <a:avLst/>
          </a:prstGeom>
        </p:spPr>
      </p:pic>
      <p:pic>
        <p:nvPicPr>
          <p:cNvPr id="19" name="Picture 18">
            <a:extLst>
              <a:ext uri="{FF2B5EF4-FFF2-40B4-BE49-F238E27FC236}">
                <a16:creationId xmlns:a16="http://schemas.microsoft.com/office/drawing/2014/main" id="{690A09B1-E828-6F4B-AE9B-9C2A97370E07}"/>
              </a:ext>
            </a:extLst>
          </p:cNvPr>
          <p:cNvPicPr>
            <a:picLocks noChangeAspect="1"/>
          </p:cNvPicPr>
          <p:nvPr/>
        </p:nvPicPr>
        <p:blipFill>
          <a:blip r:embed="rId8"/>
          <a:stretch>
            <a:fillRect/>
          </a:stretch>
        </p:blipFill>
        <p:spPr>
          <a:xfrm>
            <a:off x="6477000" y="3102923"/>
            <a:ext cx="1490420" cy="1170091"/>
          </a:xfrm>
          <a:prstGeom prst="rect">
            <a:avLst/>
          </a:prstGeom>
        </p:spPr>
      </p:pic>
      <p:sp>
        <p:nvSpPr>
          <p:cNvPr id="20" name="Oval 19">
            <a:extLst>
              <a:ext uri="{FF2B5EF4-FFF2-40B4-BE49-F238E27FC236}">
                <a16:creationId xmlns:a16="http://schemas.microsoft.com/office/drawing/2014/main" id="{232122B9-1505-0643-BAC9-A076E456AC79}"/>
              </a:ext>
            </a:extLst>
          </p:cNvPr>
          <p:cNvSpPr/>
          <p:nvPr/>
        </p:nvSpPr>
        <p:spPr bwMode="auto">
          <a:xfrm>
            <a:off x="7967420" y="5167931"/>
            <a:ext cx="359782" cy="318469"/>
          </a:xfrm>
          <a:prstGeom prst="ellipse">
            <a:avLst/>
          </a:prstGeom>
          <a:noFill/>
          <a:ln w="1905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pitchFamily="-65" charset="0"/>
            </a:endParaRPr>
          </a:p>
        </p:txBody>
      </p:sp>
      <p:sp>
        <p:nvSpPr>
          <p:cNvPr id="21" name="Oval 20">
            <a:extLst>
              <a:ext uri="{FF2B5EF4-FFF2-40B4-BE49-F238E27FC236}">
                <a16:creationId xmlns:a16="http://schemas.microsoft.com/office/drawing/2014/main" id="{3B24D9CE-2B8F-324F-B7EC-4C478A710F9C}"/>
              </a:ext>
            </a:extLst>
          </p:cNvPr>
          <p:cNvSpPr/>
          <p:nvPr/>
        </p:nvSpPr>
        <p:spPr bwMode="auto">
          <a:xfrm>
            <a:off x="7557552" y="3966191"/>
            <a:ext cx="359782" cy="318469"/>
          </a:xfrm>
          <a:prstGeom prst="ellipse">
            <a:avLst/>
          </a:prstGeom>
          <a:noFill/>
          <a:ln w="1905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pitchFamily="-65" charset="0"/>
            </a:endParaRPr>
          </a:p>
        </p:txBody>
      </p:sp>
      <p:sp>
        <p:nvSpPr>
          <p:cNvPr id="22" name="Oval 21">
            <a:extLst>
              <a:ext uri="{FF2B5EF4-FFF2-40B4-BE49-F238E27FC236}">
                <a16:creationId xmlns:a16="http://schemas.microsoft.com/office/drawing/2014/main" id="{EEC93744-32A0-4141-8CEC-9E6300C3482A}"/>
              </a:ext>
            </a:extLst>
          </p:cNvPr>
          <p:cNvSpPr/>
          <p:nvPr/>
        </p:nvSpPr>
        <p:spPr bwMode="auto">
          <a:xfrm>
            <a:off x="6768943" y="3964331"/>
            <a:ext cx="359782" cy="318469"/>
          </a:xfrm>
          <a:prstGeom prst="ellipse">
            <a:avLst/>
          </a:prstGeom>
          <a:noFill/>
          <a:ln w="1905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pitchFamily="-65" charset="0"/>
            </a:endParaRPr>
          </a:p>
        </p:txBody>
      </p:sp>
      <p:grpSp>
        <p:nvGrpSpPr>
          <p:cNvPr id="23" name="Group 22">
            <a:extLst>
              <a:ext uri="{FF2B5EF4-FFF2-40B4-BE49-F238E27FC236}">
                <a16:creationId xmlns:a16="http://schemas.microsoft.com/office/drawing/2014/main" id="{506D828A-2128-B644-999E-CE9C95D43CC5}"/>
              </a:ext>
            </a:extLst>
          </p:cNvPr>
          <p:cNvGrpSpPr/>
          <p:nvPr/>
        </p:nvGrpSpPr>
        <p:grpSpPr>
          <a:xfrm>
            <a:off x="3665880" y="3010105"/>
            <a:ext cx="1803549" cy="2281981"/>
            <a:chOff x="2971800" y="2133600"/>
            <a:chExt cx="3429000" cy="3048000"/>
          </a:xfrm>
        </p:grpSpPr>
        <p:pic>
          <p:nvPicPr>
            <p:cNvPr id="24" name="Picture 23" descr="A picture containing clock, room, table&#10;&#10;Description automatically generated">
              <a:extLst>
                <a:ext uri="{FF2B5EF4-FFF2-40B4-BE49-F238E27FC236}">
                  <a16:creationId xmlns:a16="http://schemas.microsoft.com/office/drawing/2014/main" id="{C55F56B7-7ED9-154C-869D-E02A69744EDB}"/>
                </a:ext>
              </a:extLst>
            </p:cNvPr>
            <p:cNvPicPr>
              <a:picLocks noChangeAspect="1"/>
            </p:cNvPicPr>
            <p:nvPr/>
          </p:nvPicPr>
          <p:blipFill rotWithShape="1">
            <a:blip r:embed="rId9"/>
            <a:srcRect l="28846" r="28846"/>
            <a:stretch/>
          </p:blipFill>
          <p:spPr>
            <a:xfrm>
              <a:off x="2971800" y="2133600"/>
              <a:ext cx="3352800" cy="3048000"/>
            </a:xfrm>
            <a:prstGeom prst="rect">
              <a:avLst/>
            </a:prstGeom>
          </p:spPr>
        </p:pic>
        <p:sp>
          <p:nvSpPr>
            <p:cNvPr id="25" name="Rectangle 24">
              <a:extLst>
                <a:ext uri="{FF2B5EF4-FFF2-40B4-BE49-F238E27FC236}">
                  <a16:creationId xmlns:a16="http://schemas.microsoft.com/office/drawing/2014/main" id="{F2D80E03-B2DB-3E42-BEB4-579E32E5D841}"/>
                </a:ext>
              </a:extLst>
            </p:cNvPr>
            <p:cNvSpPr/>
            <p:nvPr/>
          </p:nvSpPr>
          <p:spPr bwMode="auto">
            <a:xfrm>
              <a:off x="6019800" y="2590800"/>
              <a:ext cx="381000" cy="3810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pitchFamily="-65" charset="0"/>
              </a:endParaRPr>
            </a:p>
          </p:txBody>
        </p:sp>
        <p:sp>
          <p:nvSpPr>
            <p:cNvPr id="26" name="Rectangle 25">
              <a:extLst>
                <a:ext uri="{FF2B5EF4-FFF2-40B4-BE49-F238E27FC236}">
                  <a16:creationId xmlns:a16="http://schemas.microsoft.com/office/drawing/2014/main" id="{70C7E7EB-DD6C-3142-AEF8-7B0D9D46CFE5}"/>
                </a:ext>
              </a:extLst>
            </p:cNvPr>
            <p:cNvSpPr/>
            <p:nvPr/>
          </p:nvSpPr>
          <p:spPr bwMode="auto">
            <a:xfrm>
              <a:off x="6001327" y="4648200"/>
              <a:ext cx="381000" cy="3810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pitchFamily="-65" charset="0"/>
              </a:endParaRPr>
            </a:p>
          </p:txBody>
        </p:sp>
      </p:grpSp>
      <p:sp>
        <p:nvSpPr>
          <p:cNvPr id="27" name="Text Box 23">
            <a:extLst>
              <a:ext uri="{FF2B5EF4-FFF2-40B4-BE49-F238E27FC236}">
                <a16:creationId xmlns:a16="http://schemas.microsoft.com/office/drawing/2014/main" id="{CD2A9B96-7FEE-0F4B-B837-E9C4FADF8287}"/>
              </a:ext>
            </a:extLst>
          </p:cNvPr>
          <p:cNvSpPr txBox="1">
            <a:spLocks noChangeArrowheads="1"/>
          </p:cNvSpPr>
          <p:nvPr/>
        </p:nvSpPr>
        <p:spPr bwMode="auto">
          <a:xfrm>
            <a:off x="4890229" y="3886200"/>
            <a:ext cx="454903" cy="307777"/>
          </a:xfrm>
          <a:prstGeom prst="rect">
            <a:avLst/>
          </a:prstGeom>
          <a:noFill/>
          <a:ln w="9525">
            <a:noFill/>
            <a:miter lim="800000"/>
            <a:headEnd/>
            <a:tailEnd/>
          </a:ln>
          <a:effectLst/>
        </p:spPr>
        <p:txBody>
          <a:bodyPr wrap="square">
            <a:prstTxWarp prst="textNoShape">
              <a:avLst/>
            </a:prstTxWarp>
            <a:spAutoFit/>
          </a:bodyPr>
          <a:lstStyle/>
          <a:p>
            <a:r>
              <a:rPr lang="en-US" sz="1400" dirty="0">
                <a:solidFill>
                  <a:srgbClr val="FF0000"/>
                </a:solidFill>
                <a:effectLst>
                  <a:outerShdw blurRad="38100" dist="38100" dir="2700000" algn="tl">
                    <a:srgbClr val="DDDDDD"/>
                  </a:outerShdw>
                </a:effectLst>
                <a:latin typeface="Symbol" charset="2"/>
              </a:rPr>
              <a:t>D</a:t>
            </a:r>
            <a:r>
              <a:rPr lang="en-US" sz="1400" dirty="0">
                <a:solidFill>
                  <a:srgbClr val="FF0000"/>
                </a:solidFill>
                <a:effectLst>
                  <a:outerShdw blurRad="38100" dist="38100" dir="2700000" algn="tl">
                    <a:srgbClr val="DDDDDD"/>
                  </a:outerShdw>
                </a:effectLst>
              </a:rPr>
              <a:t>G</a:t>
            </a:r>
            <a:endParaRPr lang="en-GB" sz="1400" dirty="0">
              <a:solidFill>
                <a:srgbClr val="FF0000"/>
              </a:solidFill>
              <a:effectLst>
                <a:outerShdw blurRad="38100" dist="38100" dir="2700000" algn="tl">
                  <a:srgbClr val="DDDDDD"/>
                </a:outerShdw>
              </a:effectLst>
            </a:endParaRPr>
          </a:p>
        </p:txBody>
      </p:sp>
      <p:sp>
        <p:nvSpPr>
          <p:cNvPr id="28" name="Text Box 22">
            <a:extLst>
              <a:ext uri="{FF2B5EF4-FFF2-40B4-BE49-F238E27FC236}">
                <a16:creationId xmlns:a16="http://schemas.microsoft.com/office/drawing/2014/main" id="{30F3DD00-4FA4-C741-B345-4E9DA8B1A5F9}"/>
              </a:ext>
            </a:extLst>
          </p:cNvPr>
          <p:cNvSpPr txBox="1">
            <a:spLocks noChangeArrowheads="1"/>
          </p:cNvSpPr>
          <p:nvPr/>
        </p:nvSpPr>
        <p:spPr bwMode="auto">
          <a:xfrm>
            <a:off x="4547615" y="4738850"/>
            <a:ext cx="450271" cy="307777"/>
          </a:xfrm>
          <a:prstGeom prst="rect">
            <a:avLst/>
          </a:prstGeom>
          <a:noFill/>
          <a:ln w="9525">
            <a:noFill/>
            <a:miter lim="800000"/>
            <a:headEnd/>
            <a:tailEnd/>
          </a:ln>
          <a:effectLst/>
        </p:spPr>
        <p:txBody>
          <a:bodyPr wrap="square">
            <a:prstTxWarp prst="textNoShape">
              <a:avLst/>
            </a:prstTxWarp>
            <a:spAutoFit/>
          </a:bodyPr>
          <a:lstStyle/>
          <a:p>
            <a:r>
              <a:rPr lang="en-US" sz="1400" dirty="0" err="1">
                <a:solidFill>
                  <a:srgbClr val="FF0000"/>
                </a:solidFill>
                <a:effectLst>
                  <a:outerShdw blurRad="38100" dist="38100" dir="2700000" algn="tl">
                    <a:srgbClr val="DDDDDD"/>
                  </a:outerShdw>
                </a:effectLst>
                <a:latin typeface="Symbol" charset="2"/>
              </a:rPr>
              <a:t>D</a:t>
            </a:r>
            <a:r>
              <a:rPr lang="en-US" sz="1400" dirty="0" err="1">
                <a:solidFill>
                  <a:srgbClr val="FF0000"/>
                </a:solidFill>
                <a:effectLst>
                  <a:outerShdw blurRad="38100" dist="38100" dir="2700000" algn="tl">
                    <a:srgbClr val="DDDDDD"/>
                  </a:outerShdw>
                </a:effectLst>
              </a:rPr>
              <a:t>q</a:t>
            </a:r>
            <a:endParaRPr lang="en-GB" sz="1400" dirty="0">
              <a:solidFill>
                <a:srgbClr val="FF0000"/>
              </a:solidFill>
              <a:effectLst>
                <a:outerShdw blurRad="38100" dist="38100" dir="2700000" algn="tl">
                  <a:srgbClr val="DDDDDD"/>
                </a:outerShdw>
              </a:effectLst>
            </a:endParaRPr>
          </a:p>
        </p:txBody>
      </p:sp>
      <p:sp>
        <p:nvSpPr>
          <p:cNvPr id="29" name="Text Box 24">
            <a:extLst>
              <a:ext uri="{FF2B5EF4-FFF2-40B4-BE49-F238E27FC236}">
                <a16:creationId xmlns:a16="http://schemas.microsoft.com/office/drawing/2014/main" id="{5ADE23CA-C150-8B48-B0AA-ED835D294EBF}"/>
              </a:ext>
            </a:extLst>
          </p:cNvPr>
          <p:cNvSpPr txBox="1">
            <a:spLocks noChangeArrowheads="1"/>
          </p:cNvSpPr>
          <p:nvPr/>
        </p:nvSpPr>
        <p:spPr bwMode="auto">
          <a:xfrm>
            <a:off x="3761366" y="4022132"/>
            <a:ext cx="450271" cy="307777"/>
          </a:xfrm>
          <a:prstGeom prst="rect">
            <a:avLst/>
          </a:prstGeom>
          <a:noFill/>
          <a:ln w="9525">
            <a:noFill/>
            <a:miter lim="800000"/>
            <a:headEnd/>
            <a:tailEnd/>
          </a:ln>
          <a:effectLst/>
        </p:spPr>
        <p:txBody>
          <a:bodyPr wrap="square">
            <a:prstTxWarp prst="textNoShape">
              <a:avLst/>
            </a:prstTxWarp>
            <a:spAutoFit/>
          </a:bodyPr>
          <a:lstStyle/>
          <a:p>
            <a:r>
              <a:rPr lang="en-US" sz="1400" i="1" dirty="0" err="1">
                <a:effectLst>
                  <a:outerShdw blurRad="38100" dist="38100" dir="2700000" algn="tl">
                    <a:srgbClr val="DDDDDD"/>
                  </a:outerShdw>
                </a:effectLst>
              </a:rPr>
              <a:t>L</a:t>
            </a:r>
            <a:r>
              <a:rPr lang="en-US" sz="1400" baseline="-25000" dirty="0" err="1">
                <a:effectLst>
                  <a:outerShdw blurRad="38100" dist="38100" dir="2700000" algn="tl">
                    <a:srgbClr val="DDDDDD"/>
                  </a:outerShdw>
                </a:effectLst>
              </a:rPr>
              <a:t>g,q</a:t>
            </a:r>
            <a:endParaRPr lang="en-GB" sz="1400" baseline="-25000" dirty="0">
              <a:effectLst>
                <a:outerShdw blurRad="38100" dist="38100" dir="2700000" algn="tl">
                  <a:srgbClr val="DDDDDD"/>
                </a:outerShdw>
              </a:effectLst>
            </a:endParaRPr>
          </a:p>
        </p:txBody>
      </p:sp>
      <p:sp>
        <p:nvSpPr>
          <p:cNvPr id="30" name="TextBox 29">
            <a:extLst>
              <a:ext uri="{FF2B5EF4-FFF2-40B4-BE49-F238E27FC236}">
                <a16:creationId xmlns:a16="http://schemas.microsoft.com/office/drawing/2014/main" id="{FBEFD9C0-B76F-AA4A-952B-45B9B35A6A26}"/>
              </a:ext>
            </a:extLst>
          </p:cNvPr>
          <p:cNvSpPr txBox="1"/>
          <p:nvPr/>
        </p:nvSpPr>
        <p:spPr>
          <a:xfrm>
            <a:off x="3408367" y="1902181"/>
            <a:ext cx="2416046" cy="646331"/>
          </a:xfrm>
          <a:prstGeom prst="rect">
            <a:avLst/>
          </a:prstGeom>
          <a:noFill/>
        </p:spPr>
        <p:txBody>
          <a:bodyPr wrap="none" rtlCol="0">
            <a:spAutoFit/>
          </a:bodyPr>
          <a:lstStyle/>
          <a:p>
            <a:pPr algn="ctr"/>
            <a:r>
              <a:rPr lang="en-US" b="1" dirty="0">
                <a:solidFill>
                  <a:srgbClr val="0432FF"/>
                </a:solidFill>
                <a:cs typeface="Times New Roman" panose="02020603050405020304" pitchFamily="18" charset="0"/>
              </a:rPr>
              <a:t>What makes up spin</a:t>
            </a:r>
          </a:p>
          <a:p>
            <a:pPr algn="ctr"/>
            <a:r>
              <a:rPr lang="en-US" b="1" dirty="0">
                <a:solidFill>
                  <a:srgbClr val="0432FF"/>
                </a:solidFill>
                <a:cs typeface="Times New Roman" panose="02020603050405020304" pitchFamily="18" charset="0"/>
              </a:rPr>
              <a:t>of the proton</a:t>
            </a:r>
          </a:p>
        </p:txBody>
      </p:sp>
      <p:sp>
        <p:nvSpPr>
          <p:cNvPr id="31" name="TextBox 30">
            <a:extLst>
              <a:ext uri="{FF2B5EF4-FFF2-40B4-BE49-F238E27FC236}">
                <a16:creationId xmlns:a16="http://schemas.microsoft.com/office/drawing/2014/main" id="{4AC8D21D-64FF-3445-BBAA-6E2D91B482A6}"/>
              </a:ext>
            </a:extLst>
          </p:cNvPr>
          <p:cNvSpPr txBox="1"/>
          <p:nvPr/>
        </p:nvSpPr>
        <p:spPr>
          <a:xfrm>
            <a:off x="6232281" y="1905000"/>
            <a:ext cx="2454519" cy="646331"/>
          </a:xfrm>
          <a:prstGeom prst="rect">
            <a:avLst/>
          </a:prstGeom>
          <a:noFill/>
        </p:spPr>
        <p:txBody>
          <a:bodyPr wrap="none" rtlCol="0">
            <a:spAutoFit/>
          </a:bodyPr>
          <a:lstStyle/>
          <a:p>
            <a:pPr algn="ctr"/>
            <a:r>
              <a:rPr lang="en-US" b="1" dirty="0">
                <a:solidFill>
                  <a:srgbClr val="009051"/>
                </a:solidFill>
                <a:cs typeface="Times New Roman" panose="02020603050405020304" pitchFamily="18" charset="0"/>
              </a:rPr>
              <a:t>3d Hadron Structure</a:t>
            </a:r>
          </a:p>
          <a:p>
            <a:pPr algn="ctr"/>
            <a:r>
              <a:rPr lang="en-US" b="1" dirty="0">
                <a:solidFill>
                  <a:srgbClr val="009051"/>
                </a:solidFill>
                <a:cs typeface="Times New Roman" panose="02020603050405020304" pitchFamily="18" charset="0"/>
              </a:rPr>
              <a:t>spatial &amp; momentum</a:t>
            </a:r>
          </a:p>
        </p:txBody>
      </p:sp>
      <p:sp>
        <p:nvSpPr>
          <p:cNvPr id="32" name="TextBox 31">
            <a:extLst>
              <a:ext uri="{FF2B5EF4-FFF2-40B4-BE49-F238E27FC236}">
                <a16:creationId xmlns:a16="http://schemas.microsoft.com/office/drawing/2014/main" id="{B645E98F-DA9A-DA40-8E52-59349AB90373}"/>
              </a:ext>
            </a:extLst>
          </p:cNvPr>
          <p:cNvSpPr txBox="1"/>
          <p:nvPr/>
        </p:nvSpPr>
        <p:spPr>
          <a:xfrm>
            <a:off x="942444" y="2004845"/>
            <a:ext cx="1544012" cy="369332"/>
          </a:xfrm>
          <a:prstGeom prst="rect">
            <a:avLst/>
          </a:prstGeom>
          <a:noFill/>
        </p:spPr>
        <p:txBody>
          <a:bodyPr wrap="none" rtlCol="0">
            <a:spAutoFit/>
          </a:bodyPr>
          <a:lstStyle/>
          <a:p>
            <a:pPr algn="l"/>
            <a:r>
              <a:rPr lang="en-US" b="1" dirty="0">
                <a:solidFill>
                  <a:srgbClr val="0432FF"/>
                </a:solidFill>
                <a:cs typeface="Times New Roman" panose="02020603050405020304" pitchFamily="18" charset="0"/>
              </a:rPr>
              <a:t>1d Structure</a:t>
            </a:r>
          </a:p>
        </p:txBody>
      </p:sp>
    </p:spTree>
    <p:extLst>
      <p:ext uri="{BB962C8B-B14F-4D97-AF65-F5344CB8AC3E}">
        <p14:creationId xmlns:p14="http://schemas.microsoft.com/office/powerpoint/2010/main" val="26226196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06441E0B-7912-6645-AB48-DEFBA2EFF559}"/>
              </a:ext>
            </a:extLst>
          </p:cNvPr>
          <p:cNvPicPr>
            <a:picLocks noChangeAspect="1"/>
          </p:cNvPicPr>
          <p:nvPr/>
        </p:nvPicPr>
        <p:blipFill rotWithShape="1">
          <a:blip r:embed="rId3"/>
          <a:srcRect l="1144" t="1219" r="-1"/>
          <a:stretch/>
        </p:blipFill>
        <p:spPr>
          <a:xfrm>
            <a:off x="3256247" y="2182086"/>
            <a:ext cx="2728175" cy="3703410"/>
          </a:xfrm>
          <a:prstGeom prst="rect">
            <a:avLst/>
          </a:prstGeom>
        </p:spPr>
      </p:pic>
      <p:sp>
        <p:nvSpPr>
          <p:cNvPr id="2" name="Title 1">
            <a:extLst>
              <a:ext uri="{FF2B5EF4-FFF2-40B4-BE49-F238E27FC236}">
                <a16:creationId xmlns:a16="http://schemas.microsoft.com/office/drawing/2014/main" id="{B071C5DD-14EC-8E4E-997E-EAF89A2E6386}"/>
              </a:ext>
            </a:extLst>
          </p:cNvPr>
          <p:cNvSpPr>
            <a:spLocks noGrp="1"/>
          </p:cNvSpPr>
          <p:nvPr>
            <p:ph type="title"/>
          </p:nvPr>
        </p:nvSpPr>
        <p:spPr/>
        <p:txBody>
          <a:bodyPr>
            <a:normAutofit/>
          </a:bodyPr>
          <a:lstStyle/>
          <a:p>
            <a:r>
              <a:rPr lang="en-US" dirty="0"/>
              <a:t>Probing Non-linear Effects in QCD</a:t>
            </a:r>
          </a:p>
        </p:txBody>
      </p:sp>
      <p:sp>
        <p:nvSpPr>
          <p:cNvPr id="30" name="Slide Number Placeholder 29">
            <a:extLst>
              <a:ext uri="{FF2B5EF4-FFF2-40B4-BE49-F238E27FC236}">
                <a16:creationId xmlns:a16="http://schemas.microsoft.com/office/drawing/2014/main" id="{8B715A43-8E86-CF49-B178-FE748235DDC1}"/>
              </a:ext>
            </a:extLst>
          </p:cNvPr>
          <p:cNvSpPr>
            <a:spLocks noGrp="1"/>
          </p:cNvSpPr>
          <p:nvPr>
            <p:ph type="sldNum" sz="quarter" idx="4"/>
          </p:nvPr>
        </p:nvSpPr>
        <p:spPr/>
        <p:txBody>
          <a:bodyPr/>
          <a:lstStyle/>
          <a:p>
            <a:fld id="{DB01AD43-7665-4F46-BEFA-8DECD8160885}" type="slidenum">
              <a:rPr lang="en-US" smtClean="0"/>
              <a:pPr/>
              <a:t>6</a:t>
            </a:fld>
            <a:endParaRPr lang="en-US" dirty="0"/>
          </a:p>
        </p:txBody>
      </p:sp>
      <p:sp>
        <p:nvSpPr>
          <p:cNvPr id="5" name="TextBox 4">
            <a:extLst>
              <a:ext uri="{FF2B5EF4-FFF2-40B4-BE49-F238E27FC236}">
                <a16:creationId xmlns:a16="http://schemas.microsoft.com/office/drawing/2014/main" id="{2DAD1261-9DB3-5E47-A255-A510EFADC37A}"/>
              </a:ext>
            </a:extLst>
          </p:cNvPr>
          <p:cNvSpPr txBox="1"/>
          <p:nvPr/>
        </p:nvSpPr>
        <p:spPr>
          <a:xfrm>
            <a:off x="226912" y="584537"/>
            <a:ext cx="4343400" cy="954107"/>
          </a:xfrm>
          <a:prstGeom prst="rect">
            <a:avLst/>
          </a:prstGeom>
          <a:noFill/>
        </p:spPr>
        <p:txBody>
          <a:bodyPr wrap="square" rtlCol="0">
            <a:spAutoFit/>
          </a:bodyPr>
          <a:lstStyle/>
          <a:p>
            <a:pPr algn="ctr"/>
            <a:r>
              <a:rPr lang="en-US" sz="1400" dirty="0">
                <a:cs typeface="Times New Roman" panose="02020603050405020304" pitchFamily="18" charset="0"/>
              </a:rPr>
              <a:t>Forward </a:t>
            </a:r>
            <a:r>
              <a:rPr lang="en-US" sz="1400" dirty="0" err="1">
                <a:cs typeface="Times New Roman" panose="02020603050405020304" pitchFamily="18" charset="0"/>
              </a:rPr>
              <a:t>rapidities</a:t>
            </a:r>
            <a:r>
              <a:rPr lang="en-US" sz="1400" dirty="0">
                <a:cs typeface="Times New Roman" panose="02020603050405020304" pitchFamily="18" charset="0"/>
              </a:rPr>
              <a:t> at STAR provide an absolutely </a:t>
            </a:r>
          </a:p>
          <a:p>
            <a:pPr algn="ctr"/>
            <a:r>
              <a:rPr lang="en-US" sz="1400" dirty="0">
                <a:cs typeface="Times New Roman" panose="02020603050405020304" pitchFamily="18" charset="0"/>
              </a:rPr>
              <a:t>unique opportunity to have very high gluon densities</a:t>
            </a:r>
          </a:p>
          <a:p>
            <a:pPr algn="ctr"/>
            <a:r>
              <a:rPr lang="en-US" sz="1400" dirty="0">
                <a:solidFill>
                  <a:srgbClr val="0000FF"/>
                </a:solidFill>
                <a:cs typeface="Times New Roman" panose="02020603050405020304" pitchFamily="18" charset="0"/>
                <a:sym typeface="Wingdings"/>
              </a:rPr>
              <a:t></a:t>
            </a:r>
            <a:r>
              <a:rPr lang="en-US" sz="1400" dirty="0">
                <a:cs typeface="Times New Roman" panose="02020603050405020304" pitchFamily="18" charset="0"/>
                <a:sym typeface="Wingdings"/>
              </a:rPr>
              <a:t> </a:t>
            </a:r>
            <a:r>
              <a:rPr lang="en-US" sz="1400" dirty="0">
                <a:solidFill>
                  <a:srgbClr val="0000FF"/>
                </a:solidFill>
                <a:cs typeface="Times New Roman" panose="02020603050405020304" pitchFamily="18" charset="0"/>
              </a:rPr>
              <a:t>proton – Au collisions</a:t>
            </a:r>
          </a:p>
          <a:p>
            <a:pPr algn="ctr"/>
            <a:r>
              <a:rPr lang="en-US" sz="1400" dirty="0">
                <a:cs typeface="Times New Roman" panose="02020603050405020304" pitchFamily="18" charset="0"/>
              </a:rPr>
              <a:t>combined with an unambiguous observable</a:t>
            </a:r>
          </a:p>
        </p:txBody>
      </p:sp>
      <p:grpSp>
        <p:nvGrpSpPr>
          <p:cNvPr id="6" name="Group 5">
            <a:extLst>
              <a:ext uri="{FF2B5EF4-FFF2-40B4-BE49-F238E27FC236}">
                <a16:creationId xmlns:a16="http://schemas.microsoft.com/office/drawing/2014/main" id="{15FFADD0-9B26-0847-B1F7-EFDF85305677}"/>
              </a:ext>
            </a:extLst>
          </p:cNvPr>
          <p:cNvGrpSpPr>
            <a:grpSpLocks noChangeAspect="1"/>
          </p:cNvGrpSpPr>
          <p:nvPr/>
        </p:nvGrpSpPr>
        <p:grpSpPr>
          <a:xfrm>
            <a:off x="5261151" y="1034018"/>
            <a:ext cx="655134" cy="1254254"/>
            <a:chOff x="1785475" y="1524000"/>
            <a:chExt cx="2139646" cy="4096340"/>
          </a:xfrm>
        </p:grpSpPr>
        <p:pic>
          <p:nvPicPr>
            <p:cNvPr id="7" name="Picture 20" descr="jet_schematic_seed">
              <a:extLst>
                <a:ext uri="{FF2B5EF4-FFF2-40B4-BE49-F238E27FC236}">
                  <a16:creationId xmlns:a16="http://schemas.microsoft.com/office/drawing/2014/main" id="{AD66C713-71E5-4845-AF98-6466E5F20AD4}"/>
                </a:ext>
              </a:extLst>
            </p:cNvPr>
            <p:cNvPicPr>
              <a:picLocks noChangeAspect="1" noChangeArrowheads="1"/>
            </p:cNvPicPr>
            <p:nvPr/>
          </p:nvPicPr>
          <p:blipFill rotWithShape="1">
            <a:blip r:embed="rId4" cstate="print">
              <a:lum bright="-10000" contrast="20000"/>
            </a:blip>
            <a:srcRect t="4557"/>
            <a:stretch/>
          </p:blipFill>
          <p:spPr bwMode="auto">
            <a:xfrm>
              <a:off x="2162385" y="1524000"/>
              <a:ext cx="1762736" cy="2169698"/>
            </a:xfrm>
            <a:prstGeom prst="rect">
              <a:avLst/>
            </a:prstGeom>
            <a:noFill/>
            <a:ln w="9525">
              <a:noFill/>
              <a:miter lim="800000"/>
              <a:headEnd/>
              <a:tailEnd/>
            </a:ln>
          </p:spPr>
        </p:pic>
        <p:pic>
          <p:nvPicPr>
            <p:cNvPr id="8" name="Picture 20" descr="jet_schematic_seed">
              <a:extLst>
                <a:ext uri="{FF2B5EF4-FFF2-40B4-BE49-F238E27FC236}">
                  <a16:creationId xmlns:a16="http://schemas.microsoft.com/office/drawing/2014/main" id="{F57058E9-1870-6949-99B1-458F07246670}"/>
                </a:ext>
              </a:extLst>
            </p:cNvPr>
            <p:cNvPicPr>
              <a:picLocks noChangeAspect="1" noChangeArrowheads="1"/>
            </p:cNvPicPr>
            <p:nvPr/>
          </p:nvPicPr>
          <p:blipFill rotWithShape="1">
            <a:blip r:embed="rId4" cstate="print">
              <a:lum bright="-10000" contrast="20000"/>
            </a:blip>
            <a:srcRect t="4557" b="5482"/>
            <a:stretch/>
          </p:blipFill>
          <p:spPr bwMode="auto">
            <a:xfrm rot="12000000">
              <a:off x="1785475" y="3575259"/>
              <a:ext cx="1762736" cy="2045081"/>
            </a:xfrm>
            <a:prstGeom prst="rect">
              <a:avLst/>
            </a:prstGeom>
            <a:noFill/>
            <a:ln w="9525">
              <a:noFill/>
              <a:miter lim="800000"/>
              <a:headEnd/>
              <a:tailEnd/>
            </a:ln>
          </p:spPr>
        </p:pic>
      </p:grpSp>
      <p:sp>
        <p:nvSpPr>
          <p:cNvPr id="10" name="TextBox 9">
            <a:extLst>
              <a:ext uri="{FF2B5EF4-FFF2-40B4-BE49-F238E27FC236}">
                <a16:creationId xmlns:a16="http://schemas.microsoft.com/office/drawing/2014/main" id="{477D45B1-B105-8B45-81C9-8627BEECC869}"/>
              </a:ext>
            </a:extLst>
          </p:cNvPr>
          <p:cNvSpPr txBox="1"/>
          <p:nvPr/>
        </p:nvSpPr>
        <p:spPr>
          <a:xfrm>
            <a:off x="4648200" y="1391987"/>
            <a:ext cx="293670" cy="338554"/>
          </a:xfrm>
          <a:prstGeom prst="rect">
            <a:avLst/>
          </a:prstGeom>
          <a:noFill/>
        </p:spPr>
        <p:txBody>
          <a:bodyPr wrap="none" rtlCol="0">
            <a:spAutoFit/>
          </a:bodyPr>
          <a:lstStyle/>
          <a:p>
            <a:pPr algn="l"/>
            <a:r>
              <a:rPr lang="en-US" sz="1600" b="1" dirty="0">
                <a:solidFill>
                  <a:srgbClr val="0432FF"/>
                </a:solidFill>
                <a:latin typeface="Comic Sans MS" panose="030F0902030302020204" pitchFamily="66" charset="0"/>
              </a:rPr>
              <a:t>p</a:t>
            </a:r>
          </a:p>
        </p:txBody>
      </p:sp>
      <p:sp>
        <p:nvSpPr>
          <p:cNvPr id="11" name="TextBox 10">
            <a:extLst>
              <a:ext uri="{FF2B5EF4-FFF2-40B4-BE49-F238E27FC236}">
                <a16:creationId xmlns:a16="http://schemas.microsoft.com/office/drawing/2014/main" id="{19401838-4580-EA45-93ED-0B988F586D15}"/>
              </a:ext>
            </a:extLst>
          </p:cNvPr>
          <p:cNvSpPr txBox="1"/>
          <p:nvPr/>
        </p:nvSpPr>
        <p:spPr>
          <a:xfrm>
            <a:off x="6433249" y="1370343"/>
            <a:ext cx="293670" cy="338554"/>
          </a:xfrm>
          <a:prstGeom prst="rect">
            <a:avLst/>
          </a:prstGeom>
          <a:noFill/>
        </p:spPr>
        <p:txBody>
          <a:bodyPr wrap="none" rtlCol="0">
            <a:spAutoFit/>
          </a:bodyPr>
          <a:lstStyle/>
          <a:p>
            <a:pPr algn="l"/>
            <a:r>
              <a:rPr lang="en-US" sz="1600" b="1" dirty="0">
                <a:solidFill>
                  <a:srgbClr val="FF0000"/>
                </a:solidFill>
                <a:latin typeface="Comic Sans MS" panose="030F0902030302020204" pitchFamily="66" charset="0"/>
              </a:rPr>
              <a:t>p</a:t>
            </a:r>
          </a:p>
        </p:txBody>
      </p:sp>
      <p:cxnSp>
        <p:nvCxnSpPr>
          <p:cNvPr id="12" name="Straight Arrow Connector 11">
            <a:extLst>
              <a:ext uri="{FF2B5EF4-FFF2-40B4-BE49-F238E27FC236}">
                <a16:creationId xmlns:a16="http://schemas.microsoft.com/office/drawing/2014/main" id="{26A7C558-AFA7-AC43-8967-355E3012E8D0}"/>
              </a:ext>
            </a:extLst>
          </p:cNvPr>
          <p:cNvCxnSpPr/>
          <p:nvPr/>
        </p:nvCxnSpPr>
        <p:spPr>
          <a:xfrm>
            <a:off x="5816321" y="1661145"/>
            <a:ext cx="869388" cy="0"/>
          </a:xfrm>
          <a:prstGeom prst="straightConnector1">
            <a:avLst/>
          </a:prstGeom>
          <a:ln w="28575">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A0255675-D79E-924D-9CF4-35EBF2F06223}"/>
              </a:ext>
            </a:extLst>
          </p:cNvPr>
          <p:cNvCxnSpPr/>
          <p:nvPr/>
        </p:nvCxnSpPr>
        <p:spPr>
          <a:xfrm>
            <a:off x="4664435" y="1665626"/>
            <a:ext cx="824753" cy="0"/>
          </a:xfrm>
          <a:prstGeom prst="straightConnector1">
            <a:avLst/>
          </a:prstGeom>
          <a:ln w="28575">
            <a:solidFill>
              <a:srgbClr val="0432FF"/>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76278554-9E53-0144-9ECF-3CDF6FDB02C7}"/>
              </a:ext>
            </a:extLst>
          </p:cNvPr>
          <p:cNvSpPr txBox="1"/>
          <p:nvPr/>
        </p:nvSpPr>
        <p:spPr>
          <a:xfrm>
            <a:off x="7030291" y="1382179"/>
            <a:ext cx="293670" cy="338554"/>
          </a:xfrm>
          <a:prstGeom prst="rect">
            <a:avLst/>
          </a:prstGeom>
          <a:noFill/>
        </p:spPr>
        <p:txBody>
          <a:bodyPr wrap="none" rtlCol="0">
            <a:spAutoFit/>
          </a:bodyPr>
          <a:lstStyle/>
          <a:p>
            <a:pPr algn="l"/>
            <a:r>
              <a:rPr lang="en-US" sz="1600" b="1" dirty="0">
                <a:solidFill>
                  <a:srgbClr val="0432FF"/>
                </a:solidFill>
                <a:latin typeface="Comic Sans MS" panose="030F0902030302020204" pitchFamily="66" charset="0"/>
              </a:rPr>
              <a:t>p</a:t>
            </a:r>
          </a:p>
        </p:txBody>
      </p:sp>
      <p:sp>
        <p:nvSpPr>
          <p:cNvPr id="15" name="TextBox 14">
            <a:extLst>
              <a:ext uri="{FF2B5EF4-FFF2-40B4-BE49-F238E27FC236}">
                <a16:creationId xmlns:a16="http://schemas.microsoft.com/office/drawing/2014/main" id="{EE86ED51-A3D5-BE40-9DFF-647C48A9056A}"/>
              </a:ext>
            </a:extLst>
          </p:cNvPr>
          <p:cNvSpPr txBox="1"/>
          <p:nvPr/>
        </p:nvSpPr>
        <p:spPr>
          <a:xfrm>
            <a:off x="8732452" y="1382179"/>
            <a:ext cx="335348" cy="338554"/>
          </a:xfrm>
          <a:prstGeom prst="rect">
            <a:avLst/>
          </a:prstGeom>
          <a:noFill/>
        </p:spPr>
        <p:txBody>
          <a:bodyPr wrap="none" rtlCol="0">
            <a:spAutoFit/>
          </a:bodyPr>
          <a:lstStyle/>
          <a:p>
            <a:pPr algn="l"/>
            <a:r>
              <a:rPr lang="en-US" sz="1600" b="1" dirty="0">
                <a:solidFill>
                  <a:srgbClr val="FF0000"/>
                </a:solidFill>
                <a:latin typeface="Comic Sans MS" panose="030F0902030302020204" pitchFamily="66" charset="0"/>
              </a:rPr>
              <a:t>A</a:t>
            </a:r>
          </a:p>
        </p:txBody>
      </p:sp>
      <p:grpSp>
        <p:nvGrpSpPr>
          <p:cNvPr id="16" name="Group 15">
            <a:extLst>
              <a:ext uri="{FF2B5EF4-FFF2-40B4-BE49-F238E27FC236}">
                <a16:creationId xmlns:a16="http://schemas.microsoft.com/office/drawing/2014/main" id="{4EC803EC-466E-AF4F-9BE7-3438827EFEF8}"/>
              </a:ext>
            </a:extLst>
          </p:cNvPr>
          <p:cNvGrpSpPr>
            <a:grpSpLocks noChangeAspect="1"/>
          </p:cNvGrpSpPr>
          <p:nvPr/>
        </p:nvGrpSpPr>
        <p:grpSpPr>
          <a:xfrm>
            <a:off x="7653081" y="1024210"/>
            <a:ext cx="655134" cy="1254254"/>
            <a:chOff x="1785475" y="1524000"/>
            <a:chExt cx="2139646" cy="4096340"/>
          </a:xfrm>
        </p:grpSpPr>
        <p:pic>
          <p:nvPicPr>
            <p:cNvPr id="17" name="Picture 20" descr="jet_schematic_seed">
              <a:extLst>
                <a:ext uri="{FF2B5EF4-FFF2-40B4-BE49-F238E27FC236}">
                  <a16:creationId xmlns:a16="http://schemas.microsoft.com/office/drawing/2014/main" id="{20588ECB-C3D4-FD4D-8DC8-099B8FE5CAAE}"/>
                </a:ext>
              </a:extLst>
            </p:cNvPr>
            <p:cNvPicPr>
              <a:picLocks noChangeAspect="1" noChangeArrowheads="1"/>
            </p:cNvPicPr>
            <p:nvPr/>
          </p:nvPicPr>
          <p:blipFill rotWithShape="1">
            <a:blip r:embed="rId4" cstate="print">
              <a:lum bright="-10000" contrast="20000"/>
            </a:blip>
            <a:srcRect t="4557"/>
            <a:stretch/>
          </p:blipFill>
          <p:spPr bwMode="auto">
            <a:xfrm>
              <a:off x="2162385" y="1524000"/>
              <a:ext cx="1762736" cy="2169698"/>
            </a:xfrm>
            <a:prstGeom prst="rect">
              <a:avLst/>
            </a:prstGeom>
            <a:noFill/>
            <a:ln w="9525">
              <a:noFill/>
              <a:miter lim="800000"/>
              <a:headEnd/>
              <a:tailEnd/>
            </a:ln>
          </p:spPr>
        </p:pic>
        <p:pic>
          <p:nvPicPr>
            <p:cNvPr id="18" name="Picture 20" descr="jet_schematic_seed">
              <a:extLst>
                <a:ext uri="{FF2B5EF4-FFF2-40B4-BE49-F238E27FC236}">
                  <a16:creationId xmlns:a16="http://schemas.microsoft.com/office/drawing/2014/main" id="{8DAE27C9-1DF3-F043-BEC1-1A7565EC9C03}"/>
                </a:ext>
              </a:extLst>
            </p:cNvPr>
            <p:cNvPicPr>
              <a:picLocks noChangeAspect="1" noChangeArrowheads="1"/>
            </p:cNvPicPr>
            <p:nvPr/>
          </p:nvPicPr>
          <p:blipFill rotWithShape="1">
            <a:blip r:embed="rId4" cstate="print">
              <a:lum bright="-10000" contrast="20000"/>
            </a:blip>
            <a:srcRect t="4557" b="5482"/>
            <a:stretch/>
          </p:blipFill>
          <p:spPr bwMode="auto">
            <a:xfrm rot="12000000">
              <a:off x="1785475" y="3575259"/>
              <a:ext cx="1762736" cy="2045081"/>
            </a:xfrm>
            <a:prstGeom prst="rect">
              <a:avLst/>
            </a:prstGeom>
            <a:noFill/>
            <a:ln w="9525">
              <a:noFill/>
              <a:miter lim="800000"/>
              <a:headEnd/>
              <a:tailEnd/>
            </a:ln>
          </p:spPr>
        </p:pic>
      </p:grpSp>
      <p:pic>
        <p:nvPicPr>
          <p:cNvPr id="19" name="Picture 20" descr="jet_schematic_seed">
            <a:extLst>
              <a:ext uri="{FF2B5EF4-FFF2-40B4-BE49-F238E27FC236}">
                <a16:creationId xmlns:a16="http://schemas.microsoft.com/office/drawing/2014/main" id="{F29B2BD4-131B-2749-940B-3FBFC554D73D}"/>
              </a:ext>
            </a:extLst>
          </p:cNvPr>
          <p:cNvPicPr>
            <a:picLocks noChangeAspect="1" noChangeArrowheads="1"/>
          </p:cNvPicPr>
          <p:nvPr/>
        </p:nvPicPr>
        <p:blipFill rotWithShape="1">
          <a:blip r:embed="rId4" cstate="print">
            <a:lum bright="-10000" contrast="20000"/>
          </a:blip>
          <a:srcRect t="4557"/>
          <a:stretch/>
        </p:blipFill>
        <p:spPr bwMode="auto">
          <a:xfrm>
            <a:off x="7757138" y="1016387"/>
            <a:ext cx="539729" cy="664338"/>
          </a:xfrm>
          <a:prstGeom prst="rect">
            <a:avLst/>
          </a:prstGeom>
          <a:noFill/>
          <a:ln w="9525">
            <a:noFill/>
            <a:miter lim="800000"/>
            <a:headEnd/>
            <a:tailEnd/>
          </a:ln>
        </p:spPr>
      </p:pic>
      <p:cxnSp>
        <p:nvCxnSpPr>
          <p:cNvPr id="20" name="Straight Arrow Connector 19">
            <a:extLst>
              <a:ext uri="{FF2B5EF4-FFF2-40B4-BE49-F238E27FC236}">
                <a16:creationId xmlns:a16="http://schemas.microsoft.com/office/drawing/2014/main" id="{C8C22CE3-3FBE-0C47-91EC-47444164BD7E}"/>
              </a:ext>
            </a:extLst>
          </p:cNvPr>
          <p:cNvCxnSpPr/>
          <p:nvPr/>
        </p:nvCxnSpPr>
        <p:spPr>
          <a:xfrm>
            <a:off x="8198412" y="1651337"/>
            <a:ext cx="869388" cy="0"/>
          </a:xfrm>
          <a:prstGeom prst="straightConnector1">
            <a:avLst/>
          </a:prstGeom>
          <a:ln w="28575">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8AF23C8B-BCE3-1349-B146-AFB0279B6FF6}"/>
              </a:ext>
            </a:extLst>
          </p:cNvPr>
          <p:cNvCxnSpPr/>
          <p:nvPr/>
        </p:nvCxnSpPr>
        <p:spPr>
          <a:xfrm>
            <a:off x="7046526" y="1655818"/>
            <a:ext cx="824753" cy="0"/>
          </a:xfrm>
          <a:prstGeom prst="straightConnector1">
            <a:avLst/>
          </a:prstGeom>
          <a:ln w="28575">
            <a:solidFill>
              <a:srgbClr val="0432FF"/>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6A2145B5-7F36-274A-A716-6AC600322A2C}"/>
              </a:ext>
            </a:extLst>
          </p:cNvPr>
          <p:cNvSpPr txBox="1"/>
          <p:nvPr/>
        </p:nvSpPr>
        <p:spPr>
          <a:xfrm>
            <a:off x="2853397" y="2625568"/>
            <a:ext cx="184666" cy="369332"/>
          </a:xfrm>
          <a:prstGeom prst="rect">
            <a:avLst/>
          </a:prstGeom>
          <a:noFill/>
        </p:spPr>
        <p:txBody>
          <a:bodyPr wrap="none" rtlCol="0">
            <a:spAutoFit/>
          </a:bodyPr>
          <a:lstStyle/>
          <a:p>
            <a:endParaRPr lang="en-US" dirty="0">
              <a:latin typeface="Times New Roman"/>
              <a:cs typeface="Times New Roman"/>
            </a:endParaRPr>
          </a:p>
        </p:txBody>
      </p:sp>
      <p:sp>
        <p:nvSpPr>
          <p:cNvPr id="9" name="TextBox 8">
            <a:extLst>
              <a:ext uri="{FF2B5EF4-FFF2-40B4-BE49-F238E27FC236}">
                <a16:creationId xmlns:a16="http://schemas.microsoft.com/office/drawing/2014/main" id="{06B890FC-421D-9346-8F6A-CAF28D206145}"/>
              </a:ext>
            </a:extLst>
          </p:cNvPr>
          <p:cNvSpPr txBox="1"/>
          <p:nvPr/>
        </p:nvSpPr>
        <p:spPr>
          <a:xfrm>
            <a:off x="4706323" y="581723"/>
            <a:ext cx="4015843" cy="523220"/>
          </a:xfrm>
          <a:prstGeom prst="rect">
            <a:avLst/>
          </a:prstGeom>
          <a:noFill/>
        </p:spPr>
        <p:txBody>
          <a:bodyPr wrap="none" rtlCol="0">
            <a:spAutoFit/>
          </a:bodyPr>
          <a:lstStyle/>
          <a:p>
            <a:pPr algn="ctr"/>
            <a:r>
              <a:rPr lang="en-US" sz="1400" dirty="0">
                <a:cs typeface="Times New Roman" panose="02020603050405020304" pitchFamily="18" charset="0"/>
              </a:rPr>
              <a:t>counting experiment of di-hadrons in pp and </a:t>
            </a:r>
            <a:r>
              <a:rPr lang="en-US" sz="1400" dirty="0" err="1">
                <a:cs typeface="Times New Roman" panose="02020603050405020304" pitchFamily="18" charset="0"/>
              </a:rPr>
              <a:t>pA</a:t>
            </a:r>
            <a:endParaRPr lang="en-US" sz="1400" dirty="0">
              <a:cs typeface="Times New Roman" panose="02020603050405020304" pitchFamily="18" charset="0"/>
            </a:endParaRPr>
          </a:p>
          <a:p>
            <a:pPr algn="ctr"/>
            <a:r>
              <a:rPr lang="en-US" sz="1400" dirty="0">
                <a:solidFill>
                  <a:srgbClr val="0432FF"/>
                </a:solidFill>
                <a:cs typeface="Times New Roman" panose="02020603050405020304" pitchFamily="18" charset="0"/>
              </a:rPr>
              <a:t>Saturation: Disappearance of backward jet in </a:t>
            </a:r>
            <a:r>
              <a:rPr lang="en-US" sz="1400" dirty="0" err="1">
                <a:solidFill>
                  <a:srgbClr val="0432FF"/>
                </a:solidFill>
                <a:cs typeface="Times New Roman" panose="02020603050405020304" pitchFamily="18" charset="0"/>
              </a:rPr>
              <a:t>pA</a:t>
            </a:r>
            <a:endParaRPr lang="en-US" sz="1400" dirty="0">
              <a:solidFill>
                <a:srgbClr val="0432FF"/>
              </a:solidFill>
              <a:cs typeface="Times New Roman" panose="02020603050405020304" pitchFamily="18" charset="0"/>
            </a:endParaRPr>
          </a:p>
        </p:txBody>
      </p:sp>
      <p:sp>
        <p:nvSpPr>
          <p:cNvPr id="33" name="CustomShape 7">
            <a:extLst>
              <a:ext uri="{FF2B5EF4-FFF2-40B4-BE49-F238E27FC236}">
                <a16:creationId xmlns:a16="http://schemas.microsoft.com/office/drawing/2014/main" id="{95DD4F35-22C3-0A46-8441-34D3E13842B3}"/>
              </a:ext>
            </a:extLst>
          </p:cNvPr>
          <p:cNvSpPr/>
          <p:nvPr/>
        </p:nvSpPr>
        <p:spPr>
          <a:xfrm>
            <a:off x="177426" y="6010387"/>
            <a:ext cx="8555026" cy="591507"/>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286470" indent="-285750">
              <a:lnSpc>
                <a:spcPct val="100000"/>
              </a:lnSpc>
              <a:buClr>
                <a:schemeClr val="accent3"/>
              </a:buClr>
              <a:buSzPct val="100000"/>
              <a:buFont typeface="Wingdings" pitchFamily="2" charset="2"/>
              <a:buChar char="q"/>
            </a:pPr>
            <a:r>
              <a:rPr lang="en-US" sz="1600" b="1" strike="noStrike" spc="-1" dirty="0">
                <a:solidFill>
                  <a:srgbClr val="0432FF"/>
                </a:solidFill>
                <a:ea typeface="Noto Sans CJK SC Regular"/>
              </a:rPr>
              <a:t>A dependence</a:t>
            </a:r>
            <a:r>
              <a:rPr lang="en-US" sz="1600" b="0" strike="noStrike" spc="-1" dirty="0">
                <a:solidFill>
                  <a:srgbClr val="0432FF"/>
                </a:solidFill>
                <a:ea typeface="Noto Sans CJK SC Regular"/>
              </a:rPr>
              <a:t>: </a:t>
            </a:r>
            <a:r>
              <a:rPr lang="en-US" sz="1600" b="0" strike="noStrike" spc="-1" dirty="0">
                <a:solidFill>
                  <a:srgbClr val="000000"/>
                </a:solidFill>
                <a:ea typeface="Noto Sans CJK SC Regular"/>
              </a:rPr>
              <a:t>at low </a:t>
            </a:r>
            <a:r>
              <a:rPr lang="en-US" sz="1600" b="0" strike="noStrike" spc="-1" dirty="0" err="1">
                <a:solidFill>
                  <a:srgbClr val="000000"/>
                </a:solidFill>
                <a:ea typeface="Noto Sans CJK SC Regular"/>
              </a:rPr>
              <a:t>p</a:t>
            </a:r>
            <a:r>
              <a:rPr lang="en-US" sz="1600" b="0" strike="noStrike" spc="-1" baseline="-33000" dirty="0" err="1">
                <a:solidFill>
                  <a:srgbClr val="000000"/>
                </a:solidFill>
                <a:ea typeface="Noto Sans CJK SC Regular"/>
              </a:rPr>
              <a:t>T</a:t>
            </a:r>
            <a:r>
              <a:rPr lang="en-US" sz="1600" b="0" strike="noStrike" spc="-1" dirty="0">
                <a:solidFill>
                  <a:srgbClr val="000000"/>
                </a:solidFill>
                <a:ea typeface="Noto Sans CJK SC Regular"/>
              </a:rPr>
              <a:t> more suppression in </a:t>
            </a:r>
            <a:r>
              <a:rPr lang="en-US" sz="1600" b="0" strike="noStrike" spc="-1" dirty="0" err="1">
                <a:solidFill>
                  <a:srgbClr val="000000"/>
                </a:solidFill>
                <a:ea typeface="Noto Sans CJK SC Regular"/>
              </a:rPr>
              <a:t>pAu</a:t>
            </a:r>
            <a:r>
              <a:rPr lang="en-US" sz="1600" b="0" strike="noStrike" spc="-1" dirty="0">
                <a:solidFill>
                  <a:srgbClr val="000000"/>
                </a:solidFill>
                <a:ea typeface="Noto Sans CJK SC Regular"/>
              </a:rPr>
              <a:t> than </a:t>
            </a:r>
            <a:r>
              <a:rPr lang="en-US" sz="1600" b="0" strike="noStrike" spc="-1" dirty="0" err="1">
                <a:solidFill>
                  <a:srgbClr val="000000"/>
                </a:solidFill>
                <a:ea typeface="Noto Sans CJK SC Regular"/>
              </a:rPr>
              <a:t>pAl</a:t>
            </a:r>
            <a:r>
              <a:rPr lang="en-US" sz="1600" b="0" strike="noStrike" spc="-1" dirty="0">
                <a:solidFill>
                  <a:srgbClr val="000000"/>
                </a:solidFill>
                <a:ea typeface="Noto Sans CJK SC Regular"/>
              </a:rPr>
              <a:t> relative to the pp</a:t>
            </a:r>
            <a:endParaRPr lang="en-US" sz="1600" b="0" strike="noStrike" spc="-1" dirty="0"/>
          </a:p>
          <a:p>
            <a:pPr marL="286470" indent="-285750">
              <a:lnSpc>
                <a:spcPct val="100000"/>
              </a:lnSpc>
              <a:buClr>
                <a:schemeClr val="accent3"/>
              </a:buClr>
              <a:buSzPct val="100000"/>
              <a:buFont typeface="Wingdings" pitchFamily="2" charset="2"/>
              <a:buChar char="q"/>
            </a:pPr>
            <a:r>
              <a:rPr lang="en-US" sz="1600" b="1" strike="noStrike" spc="-1" dirty="0">
                <a:solidFill>
                  <a:srgbClr val="0432FF"/>
                </a:solidFill>
                <a:ea typeface="Noto Sans CJK SC Regular"/>
              </a:rPr>
              <a:t>x dependence</a:t>
            </a:r>
            <a:r>
              <a:rPr lang="en-US" sz="1600" b="0" strike="noStrike" spc="-1" dirty="0">
                <a:solidFill>
                  <a:srgbClr val="0432FF"/>
                </a:solidFill>
                <a:ea typeface="Noto Sans CJK SC Regular"/>
              </a:rPr>
              <a:t>: </a:t>
            </a:r>
            <a:r>
              <a:rPr lang="en-US" sz="1600" b="0" strike="noStrike" spc="-1" dirty="0">
                <a:solidFill>
                  <a:srgbClr val="000000"/>
                </a:solidFill>
                <a:ea typeface="Noto Sans CJK SC Regular"/>
              </a:rPr>
              <a:t>at high </a:t>
            </a:r>
            <a:r>
              <a:rPr lang="en-US" sz="1600" b="0" strike="noStrike" spc="-1" dirty="0" err="1">
                <a:solidFill>
                  <a:srgbClr val="000000"/>
                </a:solidFill>
                <a:ea typeface="Noto Sans CJK SC Regular"/>
              </a:rPr>
              <a:t>p</a:t>
            </a:r>
            <a:r>
              <a:rPr lang="en-US" sz="1600" b="0" strike="noStrike" spc="-1" baseline="-33000" dirty="0" err="1">
                <a:solidFill>
                  <a:srgbClr val="000000"/>
                </a:solidFill>
                <a:ea typeface="Noto Sans CJK SC Regular"/>
              </a:rPr>
              <a:t>T</a:t>
            </a:r>
            <a:r>
              <a:rPr lang="en-US" sz="1600" b="0" strike="noStrike" spc="-1" dirty="0">
                <a:solidFill>
                  <a:srgbClr val="000000"/>
                </a:solidFill>
                <a:ea typeface="Noto Sans CJK SC Regular"/>
              </a:rPr>
              <a:t> (large x) no suppression in </a:t>
            </a:r>
            <a:r>
              <a:rPr lang="en-US" sz="1600" b="0" strike="noStrike" spc="-1" dirty="0" err="1">
                <a:solidFill>
                  <a:srgbClr val="000000"/>
                </a:solidFill>
                <a:ea typeface="Noto Sans CJK SC Regular"/>
              </a:rPr>
              <a:t>pA</a:t>
            </a:r>
            <a:endParaRPr lang="en-US" sz="1600" b="0" strike="noStrike" spc="-1" dirty="0"/>
          </a:p>
        </p:txBody>
      </p:sp>
      <p:pic>
        <p:nvPicPr>
          <p:cNvPr id="23" name="Picture 22">
            <a:extLst>
              <a:ext uri="{FF2B5EF4-FFF2-40B4-BE49-F238E27FC236}">
                <a16:creationId xmlns:a16="http://schemas.microsoft.com/office/drawing/2014/main" id="{1CB1CB2A-5F42-6242-9988-21763934F14E}"/>
              </a:ext>
            </a:extLst>
          </p:cNvPr>
          <p:cNvPicPr>
            <a:picLocks noChangeAspect="1"/>
          </p:cNvPicPr>
          <p:nvPr/>
        </p:nvPicPr>
        <p:blipFill rotWithShape="1">
          <a:blip r:embed="rId5"/>
          <a:srcRect l="5274" t="4279" r="2817" b="2587"/>
          <a:stretch/>
        </p:blipFill>
        <p:spPr>
          <a:xfrm>
            <a:off x="5947039" y="3179978"/>
            <a:ext cx="3045414" cy="2825082"/>
          </a:xfrm>
          <a:prstGeom prst="rect">
            <a:avLst/>
          </a:prstGeom>
        </p:spPr>
      </p:pic>
      <p:graphicFrame>
        <p:nvGraphicFramePr>
          <p:cNvPr id="28" name="Object 24">
            <a:extLst>
              <a:ext uri="{FF2B5EF4-FFF2-40B4-BE49-F238E27FC236}">
                <a16:creationId xmlns:a16="http://schemas.microsoft.com/office/drawing/2014/main" id="{5F64DBEE-E601-2347-B49D-16F699928CC6}"/>
              </a:ext>
            </a:extLst>
          </p:cNvPr>
          <p:cNvGraphicFramePr>
            <a:graphicFrameLocks noChangeAspect="1"/>
          </p:cNvGraphicFramePr>
          <p:nvPr>
            <p:extLst>
              <p:ext uri="{D42A27DB-BD31-4B8C-83A1-F6EECF244321}">
                <p14:modId xmlns:p14="http://schemas.microsoft.com/office/powerpoint/2010/main" val="2303614506"/>
              </p:ext>
            </p:extLst>
          </p:nvPr>
        </p:nvGraphicFramePr>
        <p:xfrm>
          <a:off x="919944" y="3813344"/>
          <a:ext cx="1635398" cy="591507"/>
        </p:xfrm>
        <a:graphic>
          <a:graphicData uri="http://schemas.openxmlformats.org/presentationml/2006/ole">
            <mc:AlternateContent xmlns:mc="http://schemas.openxmlformats.org/markup-compatibility/2006">
              <mc:Choice xmlns:v="urn:schemas-microsoft-com:vml" Requires="v">
                <p:oleObj spid="_x0000_s3113" name="Equation" r:id="rId6" imgW="16711111" imgH="6044444" progId="Equation.DSMT4">
                  <p:embed/>
                </p:oleObj>
              </mc:Choice>
              <mc:Fallback>
                <p:oleObj name="Equation" r:id="rId6" imgW="16711111" imgH="6044444" progId="Equation.DSMT4">
                  <p:embed/>
                  <p:pic>
                    <p:nvPicPr>
                      <p:cNvPr id="12" name="Object 24">
                        <a:extLst>
                          <a:ext uri="{FF2B5EF4-FFF2-40B4-BE49-F238E27FC236}">
                            <a16:creationId xmlns:a16="http://schemas.microsoft.com/office/drawing/2014/main" id="{E5058701-EE6A-3241-8EC9-B6B86AEA70A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9944" y="3813344"/>
                        <a:ext cx="1635398" cy="591507"/>
                      </a:xfrm>
                      <a:prstGeom prst="rect">
                        <a:avLst/>
                      </a:prstGeom>
                      <a:noFill/>
                      <a:ln w="19050">
                        <a:solidFill>
                          <a:srgbClr val="FF0000"/>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pic>
        <p:nvPicPr>
          <p:cNvPr id="34" name="Picture 33">
            <a:extLst>
              <a:ext uri="{FF2B5EF4-FFF2-40B4-BE49-F238E27FC236}">
                <a16:creationId xmlns:a16="http://schemas.microsoft.com/office/drawing/2014/main" id="{0A26DF98-9C22-5140-9715-F18BBA316DD3}"/>
              </a:ext>
            </a:extLst>
          </p:cNvPr>
          <p:cNvPicPr>
            <a:picLocks noChangeAspect="1"/>
          </p:cNvPicPr>
          <p:nvPr/>
        </p:nvPicPr>
        <p:blipFill rotWithShape="1">
          <a:blip r:embed="rId8"/>
          <a:srcRect l="6670" t="7125"/>
          <a:stretch/>
        </p:blipFill>
        <p:spPr>
          <a:xfrm rot="5400000">
            <a:off x="648249" y="1094112"/>
            <a:ext cx="2220237" cy="3062912"/>
          </a:xfrm>
          <a:prstGeom prst="rect">
            <a:avLst/>
          </a:prstGeom>
        </p:spPr>
      </p:pic>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6E716BE5-CF28-AF42-AE96-EDF399B47840}"/>
                  </a:ext>
                </a:extLst>
              </p:cNvPr>
              <p:cNvSpPr txBox="1"/>
              <p:nvPr/>
            </p:nvSpPr>
            <p:spPr>
              <a:xfrm>
                <a:off x="882391" y="4609169"/>
                <a:ext cx="1818639" cy="1155894"/>
              </a:xfrm>
              <a:prstGeom prst="rect">
                <a:avLst/>
              </a:prstGeom>
              <a:noFill/>
            </p:spPr>
            <p:txBody>
              <a:bodyPr wrap="none" rtlCol="0">
                <a:spAutoFit/>
              </a:bodyPr>
              <a:lstStyle/>
              <a:p>
                <a:pPr algn="ctr"/>
                <a:r>
                  <a:rPr lang="en-US" sz="1400" dirty="0">
                    <a:solidFill>
                      <a:srgbClr val="0432FF"/>
                    </a:solidFill>
                    <a:ea typeface="Microsoft YaHei UI" panose="020B0503020204020204" pitchFamily="34" charset="-122"/>
                  </a:rPr>
                  <a:t>Observable: </a:t>
                </a:r>
              </a:p>
              <a:p>
                <a:pPr algn="ctr"/>
                <a14:m>
                  <m:oMath xmlns:m="http://schemas.openxmlformats.org/officeDocument/2006/math">
                    <m:r>
                      <a:rPr lang="en-US" sz="1400" i="1">
                        <a:latin typeface="Cambria Math" panose="02040503050406030204" pitchFamily="18" charset="0"/>
                      </a:rPr>
                      <m:t>𝐶</m:t>
                    </m:r>
                    <m:d>
                      <m:dPr>
                        <m:ctrlPr>
                          <a:rPr lang="en-US" sz="1400" i="1">
                            <a:latin typeface="Cambria Math" panose="02040503050406030204" pitchFamily="18" charset="0"/>
                          </a:rPr>
                        </m:ctrlPr>
                      </m:dPr>
                      <m:e>
                        <m:r>
                          <a:rPr lang="en-US" sz="1400" i="1">
                            <a:latin typeface="Cambria Math" panose="02040503050406030204" pitchFamily="18" charset="0"/>
                            <a:ea typeface="Cambria Math" panose="02040503050406030204" pitchFamily="18" charset="0"/>
                          </a:rPr>
                          <m:t>∆</m:t>
                        </m:r>
                        <m:r>
                          <a:rPr lang="en-US" sz="1400" i="1">
                            <a:latin typeface="Cambria Math" panose="02040503050406030204" pitchFamily="18" charset="0"/>
                            <a:ea typeface="Cambria Math" panose="02040503050406030204" pitchFamily="18" charset="0"/>
                          </a:rPr>
                          <m:t>𝜙</m:t>
                        </m:r>
                      </m:e>
                    </m:d>
                    <m:r>
                      <a:rPr lang="en-US" sz="1400" i="1">
                        <a:latin typeface="Cambria Math" panose="02040503050406030204" pitchFamily="18" charset="0"/>
                      </a:rPr>
                      <m:t>=</m:t>
                    </m:r>
                    <m:f>
                      <m:fPr>
                        <m:ctrlPr>
                          <a:rPr lang="en-US" sz="1400" i="1">
                            <a:latin typeface="Cambria Math" panose="02040503050406030204" pitchFamily="18" charset="0"/>
                          </a:rPr>
                        </m:ctrlPr>
                      </m:fPr>
                      <m:num>
                        <m:sSub>
                          <m:sSubPr>
                            <m:ctrlPr>
                              <a:rPr lang="en-US" sz="1400" i="1">
                                <a:latin typeface="Cambria Math" panose="02040503050406030204" pitchFamily="18" charset="0"/>
                              </a:rPr>
                            </m:ctrlPr>
                          </m:sSubPr>
                          <m:e>
                            <m:r>
                              <a:rPr lang="en-US" sz="1400" i="1">
                                <a:latin typeface="Cambria Math" panose="02040503050406030204" pitchFamily="18" charset="0"/>
                              </a:rPr>
                              <m:t>𝑁</m:t>
                            </m:r>
                          </m:e>
                          <m:sub>
                            <m:r>
                              <a:rPr lang="en-US" sz="1400" i="1">
                                <a:latin typeface="Cambria Math" panose="02040503050406030204" pitchFamily="18" charset="0"/>
                              </a:rPr>
                              <m:t>𝑝𝑎𝑖𝑟</m:t>
                            </m:r>
                          </m:sub>
                        </m:sSub>
                        <m:r>
                          <a:rPr lang="en-US" sz="1400" i="1">
                            <a:latin typeface="Cambria Math" panose="02040503050406030204" pitchFamily="18" charset="0"/>
                          </a:rPr>
                          <m:t>(</m:t>
                        </m:r>
                        <m:r>
                          <a:rPr lang="en-US" sz="1400" i="1">
                            <a:latin typeface="Cambria Math" panose="02040503050406030204" pitchFamily="18" charset="0"/>
                            <a:ea typeface="Cambria Math" panose="02040503050406030204" pitchFamily="18" charset="0"/>
                          </a:rPr>
                          <m:t>∆</m:t>
                        </m:r>
                        <m:r>
                          <a:rPr lang="en-US" sz="1400" i="1">
                            <a:latin typeface="Cambria Math" panose="02040503050406030204" pitchFamily="18" charset="0"/>
                            <a:ea typeface="Cambria Math" panose="02040503050406030204" pitchFamily="18" charset="0"/>
                          </a:rPr>
                          <m:t>𝜙</m:t>
                        </m:r>
                        <m:r>
                          <a:rPr lang="en-US" sz="1400" i="1">
                            <a:latin typeface="Cambria Math" panose="02040503050406030204" pitchFamily="18" charset="0"/>
                          </a:rPr>
                          <m:t>)</m:t>
                        </m:r>
                      </m:num>
                      <m:den>
                        <m:sSub>
                          <m:sSubPr>
                            <m:ctrlPr>
                              <a:rPr lang="en-US" sz="1400" i="1">
                                <a:latin typeface="Cambria Math" panose="02040503050406030204" pitchFamily="18" charset="0"/>
                              </a:rPr>
                            </m:ctrlPr>
                          </m:sSubPr>
                          <m:e>
                            <m:r>
                              <a:rPr lang="en-US" sz="1400" i="1">
                                <a:latin typeface="Cambria Math" panose="02040503050406030204" pitchFamily="18" charset="0"/>
                              </a:rPr>
                              <m:t>𝑁</m:t>
                            </m:r>
                          </m:e>
                          <m:sub>
                            <m:r>
                              <a:rPr lang="en-US" sz="1400" i="1">
                                <a:latin typeface="Cambria Math" panose="02040503050406030204" pitchFamily="18" charset="0"/>
                              </a:rPr>
                              <m:t>𝑡𝑟𝑖𝑔</m:t>
                            </m:r>
                          </m:sub>
                        </m:sSub>
                        <m:r>
                          <a:rPr lang="en-US" sz="1400" i="1">
                            <a:latin typeface="Cambria Math" panose="02040503050406030204" pitchFamily="18" charset="0"/>
                          </a:rPr>
                          <m:t> </m:t>
                        </m:r>
                        <m:r>
                          <a:rPr lang="en-US" sz="1400" i="1">
                            <a:latin typeface="Cambria Math" panose="02040503050406030204" pitchFamily="18" charset="0"/>
                            <a:ea typeface="Cambria Math" panose="02040503050406030204" pitchFamily="18" charset="0"/>
                          </a:rPr>
                          <m:t>× ∆</m:t>
                        </m:r>
                        <m:r>
                          <a:rPr lang="en-US" sz="1400" i="1">
                            <a:latin typeface="Cambria Math" panose="02040503050406030204" pitchFamily="18" charset="0"/>
                            <a:ea typeface="Cambria Math" panose="02040503050406030204" pitchFamily="18" charset="0"/>
                          </a:rPr>
                          <m:t>𝜙</m:t>
                        </m:r>
                        <m:r>
                          <a:rPr lang="en-US" sz="1400" i="1" baseline="-25000">
                            <a:latin typeface="Cambria Math" panose="02040503050406030204" pitchFamily="18" charset="0"/>
                            <a:ea typeface="Cambria Math" panose="02040503050406030204" pitchFamily="18" charset="0"/>
                          </a:rPr>
                          <m:t>𝑏𝑖𝑛</m:t>
                        </m:r>
                      </m:den>
                    </m:f>
                  </m:oMath>
                </a14:m>
                <a:r>
                  <a:rPr lang="en-US" sz="1400" dirty="0"/>
                  <a:t>, </a:t>
                </a:r>
              </a:p>
              <a:p>
                <a:pPr algn="ctr"/>
                <a14:m>
                  <m:oMath xmlns:m="http://schemas.openxmlformats.org/officeDocument/2006/math">
                    <m:sSubSup>
                      <m:sSubSupPr>
                        <m:ctrlPr>
                          <a:rPr lang="en-US" sz="1400" i="1">
                            <a:latin typeface="Cambria Math" panose="02040503050406030204" pitchFamily="18" charset="0"/>
                          </a:rPr>
                        </m:ctrlPr>
                      </m:sSubSupPr>
                      <m:e>
                        <m:r>
                          <a:rPr lang="en-US" sz="1400" i="1">
                            <a:latin typeface="Cambria Math" panose="02040503050406030204" pitchFamily="18" charset="0"/>
                            <a:ea typeface="Cambria Math" panose="02040503050406030204" pitchFamily="18" charset="0"/>
                          </a:rPr>
                          <m:t>𝜋</m:t>
                        </m:r>
                      </m:e>
                      <m:sub>
                        <m:r>
                          <a:rPr lang="en-US" sz="1400" i="1">
                            <a:latin typeface="Cambria Math" panose="02040503050406030204" pitchFamily="18" charset="0"/>
                          </a:rPr>
                          <m:t>𝑡𝑟𝑖𝑔</m:t>
                        </m:r>
                      </m:sub>
                      <m:sup>
                        <m:r>
                          <a:rPr lang="en-US" sz="1400" i="1">
                            <a:latin typeface="Cambria Math" panose="02040503050406030204" pitchFamily="18" charset="0"/>
                          </a:rPr>
                          <m:t>0</m:t>
                        </m:r>
                      </m:sup>
                    </m:sSubSup>
                  </m:oMath>
                </a14:m>
                <a:r>
                  <a:rPr lang="en-US" sz="1400" dirty="0"/>
                  <a:t>→ higher </a:t>
                </a:r>
                <a:r>
                  <a:rPr lang="en-US" sz="1400" dirty="0" err="1"/>
                  <a:t>p</a:t>
                </a:r>
                <a:r>
                  <a:rPr lang="en-US" sz="1400" baseline="-25000" dirty="0" err="1"/>
                  <a:t>T</a:t>
                </a:r>
                <a:endParaRPr lang="en-US" sz="1400" baseline="-25000" dirty="0"/>
              </a:p>
              <a:p>
                <a:pPr algn="ctr"/>
                <a:endParaRPr lang="en-US" sz="1400" b="1" dirty="0">
                  <a:solidFill>
                    <a:srgbClr val="0432FF"/>
                  </a:solidFill>
                  <a:cs typeface="Times New Roman" panose="02020603050405020304" pitchFamily="18" charset="0"/>
                </a:endParaRPr>
              </a:p>
            </p:txBody>
          </p:sp>
        </mc:Choice>
        <mc:Fallback xmlns="">
          <p:sp>
            <p:nvSpPr>
              <p:cNvPr id="35" name="TextBox 34">
                <a:extLst>
                  <a:ext uri="{FF2B5EF4-FFF2-40B4-BE49-F238E27FC236}">
                    <a16:creationId xmlns:a16="http://schemas.microsoft.com/office/drawing/2014/main" id="{6E716BE5-CF28-AF42-AE96-EDF399B47840}"/>
                  </a:ext>
                </a:extLst>
              </p:cNvPr>
              <p:cNvSpPr txBox="1">
                <a:spLocks noRot="1" noChangeAspect="1" noMove="1" noResize="1" noEditPoints="1" noAdjustHandles="1" noChangeArrowheads="1" noChangeShapeType="1" noTextEdit="1"/>
              </p:cNvSpPr>
              <p:nvPr/>
            </p:nvSpPr>
            <p:spPr>
              <a:xfrm>
                <a:off x="882391" y="4609169"/>
                <a:ext cx="1818639" cy="1155894"/>
              </a:xfrm>
              <a:prstGeom prst="rect">
                <a:avLst/>
              </a:prstGeom>
              <a:blipFill>
                <a:blip r:embed="rId9"/>
                <a:stretch>
                  <a:fillRect t="-1087"/>
                </a:stretch>
              </a:blipFill>
            </p:spPr>
            <p:txBody>
              <a:bodyPr/>
              <a:lstStyle/>
              <a:p>
                <a:r>
                  <a:rPr lang="en-US">
                    <a:noFill/>
                  </a:rPr>
                  <a:t> </a:t>
                </a:r>
              </a:p>
            </p:txBody>
          </p:sp>
        </mc:Fallback>
      </mc:AlternateContent>
      <p:sp>
        <p:nvSpPr>
          <p:cNvPr id="3" name="TextBox 2">
            <a:extLst>
              <a:ext uri="{FF2B5EF4-FFF2-40B4-BE49-F238E27FC236}">
                <a16:creationId xmlns:a16="http://schemas.microsoft.com/office/drawing/2014/main" id="{108E96CA-A554-D14D-82FE-D8C4061192B2}"/>
              </a:ext>
            </a:extLst>
          </p:cNvPr>
          <p:cNvSpPr txBox="1"/>
          <p:nvPr/>
        </p:nvSpPr>
        <p:spPr>
          <a:xfrm>
            <a:off x="6977001" y="3068703"/>
            <a:ext cx="2122697" cy="246221"/>
          </a:xfrm>
          <a:prstGeom prst="rect">
            <a:avLst/>
          </a:prstGeom>
          <a:noFill/>
        </p:spPr>
        <p:txBody>
          <a:bodyPr wrap="none" rtlCol="0">
            <a:spAutoFit/>
          </a:bodyPr>
          <a:lstStyle/>
          <a:p>
            <a:r>
              <a:rPr lang="en-US" sz="1000" i="1" dirty="0" err="1"/>
              <a:t>Phys.Rev.Lett</a:t>
            </a:r>
            <a:r>
              <a:rPr lang="en-US" sz="1000" i="1" dirty="0"/>
              <a:t>.</a:t>
            </a:r>
            <a:r>
              <a:rPr lang="en-US" sz="1000" dirty="0"/>
              <a:t> 129 (2022) 092501</a:t>
            </a:r>
          </a:p>
        </p:txBody>
      </p:sp>
      <p:sp>
        <p:nvSpPr>
          <p:cNvPr id="4" name="TextBox 3">
            <a:extLst>
              <a:ext uri="{FF2B5EF4-FFF2-40B4-BE49-F238E27FC236}">
                <a16:creationId xmlns:a16="http://schemas.microsoft.com/office/drawing/2014/main" id="{756483CC-51A7-2F46-884E-52E841ACA3E4}"/>
              </a:ext>
            </a:extLst>
          </p:cNvPr>
          <p:cNvSpPr txBox="1"/>
          <p:nvPr/>
        </p:nvSpPr>
        <p:spPr>
          <a:xfrm>
            <a:off x="6846124" y="6317784"/>
            <a:ext cx="2417393" cy="307777"/>
          </a:xfrm>
          <a:prstGeom prst="rect">
            <a:avLst/>
          </a:prstGeom>
          <a:noFill/>
        </p:spPr>
        <p:txBody>
          <a:bodyPr wrap="none" rtlCol="0">
            <a:spAutoFit/>
          </a:bodyPr>
          <a:lstStyle/>
          <a:p>
            <a:r>
              <a:rPr lang="en-US" sz="1400" dirty="0"/>
              <a:t>Details: X. Chu Fr. @ 18:10 </a:t>
            </a:r>
          </a:p>
        </p:txBody>
      </p:sp>
      <p:sp>
        <p:nvSpPr>
          <p:cNvPr id="24" name="Right Arrow 23">
            <a:extLst>
              <a:ext uri="{FF2B5EF4-FFF2-40B4-BE49-F238E27FC236}">
                <a16:creationId xmlns:a16="http://schemas.microsoft.com/office/drawing/2014/main" id="{1A016607-00EA-E847-B900-7A468BEDA641}"/>
              </a:ext>
            </a:extLst>
          </p:cNvPr>
          <p:cNvSpPr/>
          <p:nvPr/>
        </p:nvSpPr>
        <p:spPr>
          <a:xfrm>
            <a:off x="6596855" y="6412136"/>
            <a:ext cx="326571" cy="121248"/>
          </a:xfrm>
          <a:prstGeom prst="rightArrow">
            <a:avLst/>
          </a:prstGeom>
          <a:solidFill>
            <a:srgbClr val="0432FF"/>
          </a:solidFill>
          <a:ln>
            <a:solidFill>
              <a:srgbClr val="0118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77852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6"/>
                                        </p:tgtEl>
                                        <p:attrNameLst>
                                          <p:attrName>style.visibility</p:attrName>
                                        </p:attrNameLst>
                                      </p:cBhvr>
                                      <p:to>
                                        <p:strVal val="hidden"/>
                                      </p:to>
                                    </p:set>
                                  </p:childTnLst>
                                </p:cTn>
                              </p:par>
                              <p:par>
                                <p:cTn id="7" presetID="16" presetClass="entr" presetSubtype="21" fill="hold" nodeType="withEffect">
                                  <p:stCondLst>
                                    <p:cond delay="0"/>
                                  </p:stCondLst>
                                  <p:childTnLst>
                                    <p:set>
                                      <p:cBhvr>
                                        <p:cTn id="8" dur="1" fill="hold">
                                          <p:stCondLst>
                                            <p:cond delay="0"/>
                                          </p:stCondLst>
                                        </p:cTn>
                                        <p:tgtEl>
                                          <p:spTgt spid="9">
                                            <p:txEl>
                                              <p:pRg st="1" end="1"/>
                                            </p:txEl>
                                          </p:spTgt>
                                        </p:tgtEl>
                                        <p:attrNameLst>
                                          <p:attrName>style.visibility</p:attrName>
                                        </p:attrNameLst>
                                      </p:cBhvr>
                                      <p:to>
                                        <p:strVal val="visible"/>
                                      </p:to>
                                    </p:set>
                                    <p:animEffect transition="in" filter="barn(inVertical)">
                                      <p:cBhvr>
                                        <p:cTn id="9" dur="500"/>
                                        <p:tgtEl>
                                          <p:spTgt spid="9">
                                            <p:txEl>
                                              <p:pRg st="1" end="1"/>
                                            </p:txEl>
                                          </p:spTgt>
                                        </p:tgtEl>
                                      </p:cBhvr>
                                    </p:animEffect>
                                  </p:childTnLst>
                                </p:cTn>
                              </p:par>
                              <p:par>
                                <p:cTn id="10" presetID="1" presetClass="entr" presetSubtype="0"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barn(inVertical)">
                                      <p:cBhvr>
                                        <p:cTn id="16" dur="500"/>
                                        <p:tgtEl>
                                          <p:spTgt spid="28"/>
                                        </p:tgtEl>
                                      </p:cBhvr>
                                    </p:animEffect>
                                  </p:childTnLst>
                                </p:cTn>
                              </p:par>
                              <p:par>
                                <p:cTn id="17" presetID="16" presetClass="entr" presetSubtype="21" fill="hold" nodeType="with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barn(inVertical)">
                                      <p:cBhvr>
                                        <p:cTn id="19" dur="500"/>
                                        <p:tgtEl>
                                          <p:spTgt spid="25"/>
                                        </p:tgtEl>
                                      </p:cBhvr>
                                    </p:animEffect>
                                  </p:childTnLst>
                                </p:cTn>
                              </p:par>
                              <p:par>
                                <p:cTn id="20" presetID="16" presetClass="entr" presetSubtype="21"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barn(inVertical)">
                                      <p:cBhvr>
                                        <p:cTn id="22" dur="500"/>
                                        <p:tgtEl>
                                          <p:spTgt spid="23"/>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barn(inVertical)">
                                      <p:cBhvr>
                                        <p:cTn id="25" dur="500"/>
                                        <p:tgtEl>
                                          <p:spTgt spid="33"/>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barn(inVertical)">
                                      <p:cBhvr>
                                        <p:cTn id="28" dur="500"/>
                                        <p:tgtEl>
                                          <p:spTgt spid="35"/>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barn(inVertical)">
                                      <p:cBhvr>
                                        <p:cTn id="31" dur="500"/>
                                        <p:tgtEl>
                                          <p:spTgt spid="3"/>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barn(inVertical)">
                                      <p:cBhvr>
                                        <p:cTn id="34" dur="500"/>
                                        <p:tgtEl>
                                          <p:spTgt spid="4"/>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barn(inVertical)">
                                      <p:cBhvr>
                                        <p:cTn id="3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5" grpId="0"/>
      <p:bldP spid="3" grpId="0"/>
      <p:bldP spid="4" grpId="0"/>
      <p:bldP spid="2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4658532-6154-9F4E-9DA7-CC6B47B7AF36}"/>
              </a:ext>
            </a:extLst>
          </p:cNvPr>
          <p:cNvSpPr>
            <a:spLocks noGrp="1"/>
          </p:cNvSpPr>
          <p:nvPr>
            <p:ph type="title"/>
          </p:nvPr>
        </p:nvSpPr>
        <p:spPr/>
        <p:txBody>
          <a:bodyPr>
            <a:normAutofit/>
          </a:bodyPr>
          <a:lstStyle/>
          <a:p>
            <a:r>
              <a:rPr lang="en-US" dirty="0"/>
              <a:t>W-Production</a:t>
            </a:r>
          </a:p>
        </p:txBody>
      </p:sp>
      <p:sp>
        <p:nvSpPr>
          <p:cNvPr id="4" name="Slide Number Placeholder 3">
            <a:extLst>
              <a:ext uri="{FF2B5EF4-FFF2-40B4-BE49-F238E27FC236}">
                <a16:creationId xmlns:a16="http://schemas.microsoft.com/office/drawing/2014/main" id="{E00E5AC4-52A2-9742-AD94-AE402C5EC527}"/>
              </a:ext>
            </a:extLst>
          </p:cNvPr>
          <p:cNvSpPr>
            <a:spLocks noGrp="1"/>
          </p:cNvSpPr>
          <p:nvPr>
            <p:ph type="sldNum" sz="quarter" idx="4"/>
          </p:nvPr>
        </p:nvSpPr>
        <p:spPr/>
        <p:txBody>
          <a:bodyPr/>
          <a:lstStyle/>
          <a:p>
            <a:fld id="{893C5830-40F3-F04E-B2E3-10E6672BA8FF}" type="slidenum">
              <a:rPr lang="en-US" smtClean="0"/>
              <a:pPr/>
              <a:t>7</a:t>
            </a:fld>
            <a:endParaRPr lang="en-US"/>
          </a:p>
        </p:txBody>
      </p:sp>
      <p:pic>
        <p:nvPicPr>
          <p:cNvPr id="6" name="Picture 5" descr="W_Boson_Production_Illustration-600px.jpg">
            <a:extLst>
              <a:ext uri="{FF2B5EF4-FFF2-40B4-BE49-F238E27FC236}">
                <a16:creationId xmlns:a16="http://schemas.microsoft.com/office/drawing/2014/main" id="{FBFD8EF6-4BDA-E845-97B9-C86C4DEA4A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393" y="532582"/>
            <a:ext cx="3841482" cy="2240864"/>
          </a:xfrm>
          <a:prstGeom prst="rect">
            <a:avLst/>
          </a:prstGeom>
        </p:spPr>
      </p:pic>
      <p:graphicFrame>
        <p:nvGraphicFramePr>
          <p:cNvPr id="7" name="Object 6">
            <a:extLst>
              <a:ext uri="{FF2B5EF4-FFF2-40B4-BE49-F238E27FC236}">
                <a16:creationId xmlns:a16="http://schemas.microsoft.com/office/drawing/2014/main" id="{3DD2514F-3B16-4441-BA41-0AC6401BBBC6}"/>
              </a:ext>
            </a:extLst>
          </p:cNvPr>
          <p:cNvGraphicFramePr>
            <a:graphicFrameLocks noChangeAspect="1"/>
          </p:cNvGraphicFramePr>
          <p:nvPr>
            <p:extLst>
              <p:ext uri="{D42A27DB-BD31-4B8C-83A1-F6EECF244321}">
                <p14:modId xmlns:p14="http://schemas.microsoft.com/office/powerpoint/2010/main" val="2094899713"/>
              </p:ext>
            </p:extLst>
          </p:nvPr>
        </p:nvGraphicFramePr>
        <p:xfrm>
          <a:off x="3661171" y="1117251"/>
          <a:ext cx="1368029" cy="839042"/>
        </p:xfrm>
        <a:graphic>
          <a:graphicData uri="http://schemas.openxmlformats.org/presentationml/2006/ole">
            <mc:AlternateContent xmlns:mc="http://schemas.openxmlformats.org/markup-compatibility/2006">
              <mc:Choice xmlns:v="urn:schemas-microsoft-com:vml" Requires="v">
                <p:oleObj spid="_x0000_s1196" name="Equation" r:id="rId4" imgW="1181100" imgH="723900" progId="Equation.DSMT4">
                  <p:embed/>
                </p:oleObj>
              </mc:Choice>
              <mc:Fallback>
                <p:oleObj name="Equation" r:id="rId4" imgW="1181100" imgH="723900" progId="Equation.DSMT4">
                  <p:embed/>
                  <p:pic>
                    <p:nvPicPr>
                      <p:cNvPr id="7" name="Object 6">
                        <a:extLst>
                          <a:ext uri="{FF2B5EF4-FFF2-40B4-BE49-F238E27FC236}">
                            <a16:creationId xmlns:a16="http://schemas.microsoft.com/office/drawing/2014/main" id="{3DD2514F-3B16-4441-BA41-0AC6401BBBC6}"/>
                          </a:ext>
                        </a:extLst>
                      </p:cNvPr>
                      <p:cNvPicPr>
                        <a:picLocks noChangeAspect="1" noChangeArrowheads="1"/>
                      </p:cNvPicPr>
                      <p:nvPr/>
                    </p:nvPicPr>
                    <p:blipFill>
                      <a:blip r:embed="rId5"/>
                      <a:srcRect/>
                      <a:stretch>
                        <a:fillRect/>
                      </a:stretch>
                    </p:blipFill>
                    <p:spPr bwMode="auto">
                      <a:xfrm>
                        <a:off x="3661171" y="1117251"/>
                        <a:ext cx="1368029" cy="839042"/>
                      </a:xfrm>
                      <a:prstGeom prst="rect">
                        <a:avLst/>
                      </a:prstGeom>
                      <a:noFill/>
                    </p:spPr>
                  </p:pic>
                </p:oleObj>
              </mc:Fallback>
            </mc:AlternateContent>
          </a:graphicData>
        </a:graphic>
      </p:graphicFrame>
      <p:sp>
        <p:nvSpPr>
          <p:cNvPr id="8" name="Text Box 45">
            <a:extLst>
              <a:ext uri="{FF2B5EF4-FFF2-40B4-BE49-F238E27FC236}">
                <a16:creationId xmlns:a16="http://schemas.microsoft.com/office/drawing/2014/main" id="{30AEF199-25C6-8A45-B9A0-58E285698383}"/>
              </a:ext>
            </a:extLst>
          </p:cNvPr>
          <p:cNvSpPr txBox="1">
            <a:spLocks noChangeArrowheads="1"/>
          </p:cNvSpPr>
          <p:nvPr/>
        </p:nvSpPr>
        <p:spPr bwMode="auto">
          <a:xfrm>
            <a:off x="5257800" y="956328"/>
            <a:ext cx="3886200" cy="1754326"/>
          </a:xfrm>
          <a:prstGeom prst="rect">
            <a:avLst/>
          </a:prstGeom>
          <a:noFill/>
          <a:ln w="9525">
            <a:noFill/>
            <a:miter lim="800000"/>
            <a:headEnd/>
            <a:tailEnd/>
          </a:ln>
          <a:effectLst/>
        </p:spPr>
        <p:txBody>
          <a:bodyPr wrap="square">
            <a:prstTxWarp prst="textNoShape">
              <a:avLst/>
            </a:prstTxWarp>
            <a:spAutoFit/>
          </a:bodyPr>
          <a:lstStyle/>
          <a:p>
            <a:pPr>
              <a:spcBef>
                <a:spcPts val="0"/>
              </a:spcBef>
            </a:pPr>
            <a:r>
              <a:rPr lang="en-US" dirty="0" err="1">
                <a:cs typeface="Comic Sans MS"/>
              </a:rPr>
              <a:t>Ws</a:t>
            </a:r>
            <a:r>
              <a:rPr lang="en-US" dirty="0">
                <a:cs typeface="Comic Sans MS"/>
              </a:rPr>
              <a:t> naturally separate quark flavors </a:t>
            </a:r>
          </a:p>
          <a:p>
            <a:pPr marL="285750" indent="-285750">
              <a:spcBef>
                <a:spcPts val="0"/>
              </a:spcBef>
              <a:buClr>
                <a:srgbClr val="0000FF"/>
              </a:buClr>
              <a:buFont typeface="Wingdings" charset="0"/>
              <a:buChar char="à"/>
            </a:pPr>
            <a:r>
              <a:rPr lang="en-US" dirty="0">
                <a:cs typeface="Comic Sans MS"/>
                <a:sym typeface="Wingdings"/>
              </a:rPr>
              <a:t>rapidity: sea vs. valence quarks</a:t>
            </a:r>
          </a:p>
          <a:p>
            <a:pPr>
              <a:spcBef>
                <a:spcPts val="0"/>
              </a:spcBef>
              <a:buClr>
                <a:srgbClr val="0000FF"/>
              </a:buClr>
            </a:pPr>
            <a:endParaRPr lang="en-US" dirty="0">
              <a:cs typeface="Comic Sans MS"/>
            </a:endParaRPr>
          </a:p>
          <a:p>
            <a:pPr>
              <a:spcBef>
                <a:spcPts val="0"/>
              </a:spcBef>
            </a:pPr>
            <a:r>
              <a:rPr lang="en-US" dirty="0" err="1">
                <a:cs typeface="Comic Sans MS"/>
              </a:rPr>
              <a:t>Ws</a:t>
            </a:r>
            <a:r>
              <a:rPr lang="en-US" dirty="0">
                <a:cs typeface="Comic Sans MS"/>
              </a:rPr>
              <a:t> are maximally </a:t>
            </a:r>
            <a:r>
              <a:rPr lang="en-US" dirty="0">
                <a:solidFill>
                  <a:srgbClr val="0000FF"/>
                </a:solidFill>
                <a:cs typeface="Comic Sans MS"/>
              </a:rPr>
              <a:t>parity violating </a:t>
            </a:r>
          </a:p>
          <a:p>
            <a:pPr marL="285750" indent="-285750">
              <a:spcBef>
                <a:spcPts val="0"/>
              </a:spcBef>
              <a:buFont typeface="Wingdings" pitchFamily="2" charset="2"/>
              <a:buChar char="à"/>
            </a:pPr>
            <a:r>
              <a:rPr lang="en-US" dirty="0" err="1">
                <a:cs typeface="Comic Sans MS"/>
              </a:rPr>
              <a:t>Ws</a:t>
            </a:r>
            <a:r>
              <a:rPr lang="en-US" dirty="0">
                <a:cs typeface="Comic Sans MS"/>
              </a:rPr>
              <a:t> couple only to one </a:t>
            </a:r>
            <a:r>
              <a:rPr lang="en-US" dirty="0" err="1">
                <a:cs typeface="Comic Sans MS"/>
              </a:rPr>
              <a:t>parton</a:t>
            </a:r>
            <a:r>
              <a:rPr lang="en-US" dirty="0">
                <a:cs typeface="Comic Sans MS"/>
              </a:rPr>
              <a:t> helicity</a:t>
            </a:r>
          </a:p>
        </p:txBody>
      </p:sp>
      <p:sp>
        <p:nvSpPr>
          <p:cNvPr id="9" name="Horizontal Scroll 8">
            <a:extLst>
              <a:ext uri="{FF2B5EF4-FFF2-40B4-BE49-F238E27FC236}">
                <a16:creationId xmlns:a16="http://schemas.microsoft.com/office/drawing/2014/main" id="{ADF57081-9310-7941-84AD-AFF3BA7DE168}"/>
              </a:ext>
            </a:extLst>
          </p:cNvPr>
          <p:cNvSpPr/>
          <p:nvPr/>
        </p:nvSpPr>
        <p:spPr bwMode="auto">
          <a:xfrm>
            <a:off x="4570412" y="4315052"/>
            <a:ext cx="4573587" cy="2519753"/>
          </a:xfrm>
          <a:prstGeom prst="horizontalScroll">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4" name="TextBox 13">
            <a:extLst>
              <a:ext uri="{FF2B5EF4-FFF2-40B4-BE49-F238E27FC236}">
                <a16:creationId xmlns:a16="http://schemas.microsoft.com/office/drawing/2014/main" id="{9A3D411A-00E4-F84C-8330-B46B47D82448}"/>
              </a:ext>
            </a:extLst>
          </p:cNvPr>
          <p:cNvSpPr txBox="1"/>
          <p:nvPr/>
        </p:nvSpPr>
        <p:spPr>
          <a:xfrm>
            <a:off x="4951613" y="4569972"/>
            <a:ext cx="3910045" cy="2031325"/>
          </a:xfrm>
          <a:prstGeom prst="rect">
            <a:avLst/>
          </a:prstGeom>
          <a:noFill/>
        </p:spPr>
        <p:txBody>
          <a:bodyPr wrap="none" rtlCol="0">
            <a:spAutoFit/>
          </a:bodyPr>
          <a:lstStyle/>
          <a:p>
            <a:r>
              <a:rPr lang="en-US" u="sng" dirty="0">
                <a:solidFill>
                  <a:srgbClr val="FFFC00"/>
                </a:solidFill>
              </a:rPr>
              <a:t>Complementary to SIDIS:</a:t>
            </a:r>
          </a:p>
          <a:p>
            <a:r>
              <a:rPr lang="en-US" dirty="0">
                <a:solidFill>
                  <a:schemeClr val="bg1"/>
                </a:solidFill>
              </a:rPr>
              <a:t>very high Q</a:t>
            </a:r>
            <a:r>
              <a:rPr lang="en-US" baseline="30000" dirty="0">
                <a:solidFill>
                  <a:schemeClr val="bg1"/>
                </a:solidFill>
              </a:rPr>
              <a:t>2</a:t>
            </a:r>
            <a:r>
              <a:rPr lang="en-US" dirty="0">
                <a:solidFill>
                  <a:schemeClr val="bg1"/>
                </a:solidFill>
              </a:rPr>
              <a:t>-scale 6400 GeV</a:t>
            </a:r>
            <a:r>
              <a:rPr lang="en-US" baseline="30000" dirty="0">
                <a:solidFill>
                  <a:schemeClr val="bg1"/>
                </a:solidFill>
              </a:rPr>
              <a:t>2</a:t>
            </a:r>
          </a:p>
          <a:p>
            <a:r>
              <a:rPr lang="en-US" dirty="0">
                <a:solidFill>
                  <a:schemeClr val="bg1"/>
                </a:solidFill>
              </a:rPr>
              <a:t>extremely clean theoretically </a:t>
            </a:r>
          </a:p>
          <a:p>
            <a:r>
              <a:rPr lang="en-US" dirty="0">
                <a:solidFill>
                  <a:schemeClr val="bg1"/>
                </a:solidFill>
              </a:rPr>
              <a:t>No Fragmentation function </a:t>
            </a:r>
          </a:p>
          <a:p>
            <a:pPr marL="285750" indent="-285750">
              <a:buFont typeface="Wingdings" charset="0"/>
              <a:buChar char="à"/>
            </a:pPr>
            <a:r>
              <a:rPr lang="en-US" dirty="0">
                <a:solidFill>
                  <a:schemeClr val="bg1"/>
                </a:solidFill>
                <a:sym typeface="Wingdings"/>
              </a:rPr>
              <a:t>stringent test on theory approach </a:t>
            </a:r>
          </a:p>
          <a:p>
            <a:r>
              <a:rPr lang="en-US" dirty="0">
                <a:solidFill>
                  <a:schemeClr val="bg1"/>
                </a:solidFill>
                <a:sym typeface="Wingdings"/>
              </a:rPr>
              <a:t>   for SIDIS</a:t>
            </a:r>
          </a:p>
          <a:p>
            <a:pPr algn="ctr"/>
            <a:r>
              <a:rPr lang="en-US" dirty="0">
                <a:solidFill>
                  <a:srgbClr val="FFFC00"/>
                </a:solidFill>
                <a:sym typeface="Wingdings"/>
              </a:rPr>
              <a:t>      UNIVERSALITY of PDFs</a:t>
            </a:r>
            <a:endParaRPr lang="en-US" dirty="0">
              <a:solidFill>
                <a:srgbClr val="FFFC00"/>
              </a:solidFill>
            </a:endParaRPr>
          </a:p>
        </p:txBody>
      </p:sp>
      <p:graphicFrame>
        <p:nvGraphicFramePr>
          <p:cNvPr id="15" name="Object 14">
            <a:extLst>
              <a:ext uri="{FF2B5EF4-FFF2-40B4-BE49-F238E27FC236}">
                <a16:creationId xmlns:a16="http://schemas.microsoft.com/office/drawing/2014/main" id="{675D897B-3FD1-294C-9702-94BFE86458F1}"/>
              </a:ext>
            </a:extLst>
          </p:cNvPr>
          <p:cNvGraphicFramePr>
            <a:graphicFrameLocks noChangeAspect="1"/>
          </p:cNvGraphicFramePr>
          <p:nvPr>
            <p:extLst>
              <p:ext uri="{D42A27DB-BD31-4B8C-83A1-F6EECF244321}">
                <p14:modId xmlns:p14="http://schemas.microsoft.com/office/powerpoint/2010/main" val="572817470"/>
              </p:ext>
            </p:extLst>
          </p:nvPr>
        </p:nvGraphicFramePr>
        <p:xfrm>
          <a:off x="250024" y="3198422"/>
          <a:ext cx="5388776" cy="839042"/>
        </p:xfrm>
        <a:graphic>
          <a:graphicData uri="http://schemas.openxmlformats.org/presentationml/2006/ole">
            <mc:AlternateContent xmlns:mc="http://schemas.openxmlformats.org/markup-compatibility/2006">
              <mc:Choice xmlns:v="urn:schemas-microsoft-com:vml" Requires="v">
                <p:oleObj spid="_x0000_s1197" name="Equation" r:id="rId6" imgW="5791200" imgH="901700" progId="Equation.DSMT4">
                  <p:embed/>
                </p:oleObj>
              </mc:Choice>
              <mc:Fallback>
                <p:oleObj name="Equation" r:id="rId6" imgW="5791200" imgH="901700" progId="Equation.DSMT4">
                  <p:embed/>
                  <p:pic>
                    <p:nvPicPr>
                      <p:cNvPr id="15" name="Object 14">
                        <a:extLst>
                          <a:ext uri="{FF2B5EF4-FFF2-40B4-BE49-F238E27FC236}">
                            <a16:creationId xmlns:a16="http://schemas.microsoft.com/office/drawing/2014/main" id="{675D897B-3FD1-294C-9702-94BFE86458F1}"/>
                          </a:ext>
                        </a:extLst>
                      </p:cNvPr>
                      <p:cNvPicPr>
                        <a:picLocks noChangeAspect="1" noChangeArrowheads="1"/>
                      </p:cNvPicPr>
                      <p:nvPr/>
                    </p:nvPicPr>
                    <p:blipFill>
                      <a:blip r:embed="rId7"/>
                      <a:srcRect/>
                      <a:stretch>
                        <a:fillRect/>
                      </a:stretch>
                    </p:blipFill>
                    <p:spPr bwMode="auto">
                      <a:xfrm>
                        <a:off x="250024" y="3198422"/>
                        <a:ext cx="5388776" cy="839042"/>
                      </a:xfrm>
                      <a:prstGeom prst="rect">
                        <a:avLst/>
                      </a:prstGeom>
                      <a:noFill/>
                    </p:spPr>
                  </p:pic>
                </p:oleObj>
              </mc:Fallback>
            </mc:AlternateContent>
          </a:graphicData>
        </a:graphic>
      </p:graphicFrame>
      <p:graphicFrame>
        <p:nvGraphicFramePr>
          <p:cNvPr id="19" name="Object 18">
            <a:extLst>
              <a:ext uri="{FF2B5EF4-FFF2-40B4-BE49-F238E27FC236}">
                <a16:creationId xmlns:a16="http://schemas.microsoft.com/office/drawing/2014/main" id="{6AD55E53-B7B1-844C-B5A6-DAB02EA307C6}"/>
              </a:ext>
            </a:extLst>
          </p:cNvPr>
          <p:cNvGraphicFramePr>
            <a:graphicFrameLocks noChangeAspect="1"/>
          </p:cNvGraphicFramePr>
          <p:nvPr>
            <p:extLst>
              <p:ext uri="{D42A27DB-BD31-4B8C-83A1-F6EECF244321}">
                <p14:modId xmlns:p14="http://schemas.microsoft.com/office/powerpoint/2010/main" val="3327696262"/>
              </p:ext>
            </p:extLst>
          </p:nvPr>
        </p:nvGraphicFramePr>
        <p:xfrm>
          <a:off x="228600" y="4609365"/>
          <a:ext cx="4445000" cy="843390"/>
        </p:xfrm>
        <a:graphic>
          <a:graphicData uri="http://schemas.openxmlformats.org/presentationml/2006/ole">
            <mc:AlternateContent xmlns:mc="http://schemas.openxmlformats.org/markup-compatibility/2006">
              <mc:Choice xmlns:v="urn:schemas-microsoft-com:vml" Requires="v">
                <p:oleObj spid="_x0000_s1198" name="Equation" r:id="rId8" imgW="2476500" imgH="469900" progId="Equation.DSMT4">
                  <p:embed/>
                </p:oleObj>
              </mc:Choice>
              <mc:Fallback>
                <p:oleObj name="Equation" r:id="rId8" imgW="2476500" imgH="469900" progId="Equation.DSMT4">
                  <p:embed/>
                  <p:pic>
                    <p:nvPicPr>
                      <p:cNvPr id="19" name="Object 18">
                        <a:extLst>
                          <a:ext uri="{FF2B5EF4-FFF2-40B4-BE49-F238E27FC236}">
                            <a16:creationId xmlns:a16="http://schemas.microsoft.com/office/drawing/2014/main" id="{6AD55E53-B7B1-844C-B5A6-DAB02EA307C6}"/>
                          </a:ext>
                        </a:extLst>
                      </p:cNvPr>
                      <p:cNvPicPr/>
                      <p:nvPr/>
                    </p:nvPicPr>
                    <p:blipFill>
                      <a:blip r:embed="rId9"/>
                      <a:stretch>
                        <a:fillRect/>
                      </a:stretch>
                    </p:blipFill>
                    <p:spPr>
                      <a:xfrm>
                        <a:off x="228600" y="4609365"/>
                        <a:ext cx="4445000" cy="843390"/>
                      </a:xfrm>
                      <a:prstGeom prst="rect">
                        <a:avLst/>
                      </a:prstGeom>
                    </p:spPr>
                  </p:pic>
                </p:oleObj>
              </mc:Fallback>
            </mc:AlternateContent>
          </a:graphicData>
        </a:graphic>
      </p:graphicFrame>
      <p:sp>
        <p:nvSpPr>
          <p:cNvPr id="20" name="TextBox 19">
            <a:extLst>
              <a:ext uri="{FF2B5EF4-FFF2-40B4-BE49-F238E27FC236}">
                <a16:creationId xmlns:a16="http://schemas.microsoft.com/office/drawing/2014/main" id="{A52F0B66-DE14-504F-8751-5923F369ADCE}"/>
              </a:ext>
            </a:extLst>
          </p:cNvPr>
          <p:cNvSpPr txBox="1"/>
          <p:nvPr/>
        </p:nvSpPr>
        <p:spPr>
          <a:xfrm>
            <a:off x="240112" y="2826338"/>
            <a:ext cx="3249608" cy="369332"/>
          </a:xfrm>
          <a:prstGeom prst="rect">
            <a:avLst/>
          </a:prstGeom>
          <a:noFill/>
        </p:spPr>
        <p:txBody>
          <a:bodyPr wrap="none" rtlCol="0">
            <a:spAutoFit/>
          </a:bodyPr>
          <a:lstStyle/>
          <a:p>
            <a:pPr algn="l"/>
            <a:r>
              <a:rPr lang="en-US" dirty="0">
                <a:solidFill>
                  <a:srgbClr val="0432FF"/>
                </a:solidFill>
              </a:rPr>
              <a:t>longitudinal polarized protons:</a:t>
            </a:r>
          </a:p>
        </p:txBody>
      </p:sp>
      <p:sp>
        <p:nvSpPr>
          <p:cNvPr id="21" name="TextBox 20">
            <a:extLst>
              <a:ext uri="{FF2B5EF4-FFF2-40B4-BE49-F238E27FC236}">
                <a16:creationId xmlns:a16="http://schemas.microsoft.com/office/drawing/2014/main" id="{0B1FD5E4-EF6A-D043-A177-B57F522AE63C}"/>
              </a:ext>
            </a:extLst>
          </p:cNvPr>
          <p:cNvSpPr txBox="1"/>
          <p:nvPr/>
        </p:nvSpPr>
        <p:spPr>
          <a:xfrm>
            <a:off x="228600" y="4183397"/>
            <a:ext cx="2274982" cy="369332"/>
          </a:xfrm>
          <a:prstGeom prst="rect">
            <a:avLst/>
          </a:prstGeom>
          <a:noFill/>
        </p:spPr>
        <p:txBody>
          <a:bodyPr wrap="none" rtlCol="0">
            <a:spAutoFit/>
          </a:bodyPr>
          <a:lstStyle/>
          <a:p>
            <a:pPr algn="l"/>
            <a:r>
              <a:rPr lang="en-US" dirty="0">
                <a:solidFill>
                  <a:srgbClr val="0432FF"/>
                </a:solidFill>
              </a:rPr>
              <a:t>unpolarized protons:</a:t>
            </a:r>
          </a:p>
        </p:txBody>
      </p:sp>
    </p:spTree>
    <p:extLst>
      <p:ext uri="{BB962C8B-B14F-4D97-AF65-F5344CB8AC3E}">
        <p14:creationId xmlns:p14="http://schemas.microsoft.com/office/powerpoint/2010/main" val="11895511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C56E7AF-7619-554A-85E5-5BEBC1A91796}"/>
              </a:ext>
            </a:extLst>
          </p:cNvPr>
          <p:cNvPicPr>
            <a:picLocks noChangeAspect="1"/>
          </p:cNvPicPr>
          <p:nvPr/>
        </p:nvPicPr>
        <p:blipFill rotWithShape="1">
          <a:blip r:embed="rId2"/>
          <a:srcRect l="2399" r="6015"/>
          <a:stretch/>
        </p:blipFill>
        <p:spPr>
          <a:xfrm>
            <a:off x="196298" y="2682716"/>
            <a:ext cx="4404228" cy="3126572"/>
          </a:xfrm>
          <a:prstGeom prst="rect">
            <a:avLst/>
          </a:prstGeom>
        </p:spPr>
      </p:pic>
      <p:sp>
        <p:nvSpPr>
          <p:cNvPr id="2" name="Title 1">
            <a:extLst>
              <a:ext uri="{FF2B5EF4-FFF2-40B4-BE49-F238E27FC236}">
                <a16:creationId xmlns:a16="http://schemas.microsoft.com/office/drawing/2014/main" id="{A4077374-1658-BC42-AA6D-1C1DBDD60356}"/>
              </a:ext>
            </a:extLst>
          </p:cNvPr>
          <p:cNvSpPr>
            <a:spLocks noGrp="1"/>
          </p:cNvSpPr>
          <p:nvPr>
            <p:ph type="title"/>
          </p:nvPr>
        </p:nvSpPr>
        <p:spPr/>
        <p:txBody>
          <a:bodyPr/>
          <a:lstStyle/>
          <a:p>
            <a:r>
              <a:rPr lang="en-US" dirty="0"/>
              <a:t>W-Production</a:t>
            </a:r>
          </a:p>
        </p:txBody>
      </p:sp>
      <p:sp>
        <p:nvSpPr>
          <p:cNvPr id="3" name="Slide Number Placeholder 2">
            <a:extLst>
              <a:ext uri="{FF2B5EF4-FFF2-40B4-BE49-F238E27FC236}">
                <a16:creationId xmlns:a16="http://schemas.microsoft.com/office/drawing/2014/main" id="{2ADB3F87-4E5E-CA48-A767-63B288D0757F}"/>
              </a:ext>
            </a:extLst>
          </p:cNvPr>
          <p:cNvSpPr>
            <a:spLocks noGrp="1"/>
          </p:cNvSpPr>
          <p:nvPr>
            <p:ph type="sldNum" sz="quarter" idx="4"/>
          </p:nvPr>
        </p:nvSpPr>
        <p:spPr/>
        <p:txBody>
          <a:bodyPr/>
          <a:lstStyle/>
          <a:p>
            <a:fld id="{933A556B-7C63-244D-9B7C-B0EA8042B330}" type="slidenum">
              <a:rPr lang="en-US" smtClean="0"/>
              <a:pPr/>
              <a:t>8</a:t>
            </a:fld>
            <a:endParaRPr lang="en-US" dirty="0"/>
          </a:p>
        </p:txBody>
      </p:sp>
      <p:sp>
        <p:nvSpPr>
          <p:cNvPr id="5" name="TextBox 4">
            <a:extLst>
              <a:ext uri="{FF2B5EF4-FFF2-40B4-BE49-F238E27FC236}">
                <a16:creationId xmlns:a16="http://schemas.microsoft.com/office/drawing/2014/main" id="{96FF495A-C091-F847-830F-021DCA296CD7}"/>
              </a:ext>
            </a:extLst>
          </p:cNvPr>
          <p:cNvSpPr txBox="1"/>
          <p:nvPr/>
        </p:nvSpPr>
        <p:spPr>
          <a:xfrm>
            <a:off x="2249119" y="2733547"/>
            <a:ext cx="2230098" cy="246221"/>
          </a:xfrm>
          <a:prstGeom prst="rect">
            <a:avLst/>
          </a:prstGeom>
          <a:noFill/>
        </p:spPr>
        <p:txBody>
          <a:bodyPr wrap="none" rtlCol="0">
            <a:spAutoFit/>
          </a:bodyPr>
          <a:lstStyle/>
          <a:p>
            <a:r>
              <a:rPr lang="en-US" sz="1000" dirty="0">
                <a:solidFill>
                  <a:schemeClr val="bg2">
                    <a:lumMod val="75000"/>
                  </a:schemeClr>
                </a:solidFill>
              </a:rPr>
              <a:t>Run11-13, PRD 103, 012001(2021) </a:t>
            </a:r>
          </a:p>
        </p:txBody>
      </p:sp>
      <p:pic>
        <p:nvPicPr>
          <p:cNvPr id="6" name="Picture 5" descr="Text&#10;&#10;Description automatically generated">
            <a:extLst>
              <a:ext uri="{FF2B5EF4-FFF2-40B4-BE49-F238E27FC236}">
                <a16:creationId xmlns:a16="http://schemas.microsoft.com/office/drawing/2014/main" id="{8855B481-330B-8348-9A72-ED33F27EADC7}"/>
              </a:ext>
            </a:extLst>
          </p:cNvPr>
          <p:cNvPicPr>
            <a:picLocks noChangeAspect="1"/>
          </p:cNvPicPr>
          <p:nvPr/>
        </p:nvPicPr>
        <p:blipFill>
          <a:blip r:embed="rId3"/>
          <a:stretch>
            <a:fillRect/>
          </a:stretch>
        </p:blipFill>
        <p:spPr>
          <a:xfrm>
            <a:off x="625118" y="2070036"/>
            <a:ext cx="2874076" cy="715944"/>
          </a:xfrm>
          <a:prstGeom prst="rect">
            <a:avLst/>
          </a:prstGeom>
        </p:spPr>
      </p:pic>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D5EDA8FB-1F00-1A44-B95F-9C9A15BCBD8B}"/>
                  </a:ext>
                </a:extLst>
              </p:cNvPr>
              <p:cNvSpPr/>
              <p:nvPr/>
            </p:nvSpPr>
            <p:spPr>
              <a:xfrm>
                <a:off x="224812" y="490308"/>
                <a:ext cx="3888765" cy="1579728"/>
              </a:xfrm>
              <a:prstGeom prst="rect">
                <a:avLst/>
              </a:prstGeom>
            </p:spPr>
            <p:txBody>
              <a:bodyPr wrap="square">
                <a:spAutoFit/>
              </a:bodyPr>
              <a:lstStyle/>
              <a:p>
                <a:pPr>
                  <a:buClr>
                    <a:schemeClr val="accent3"/>
                  </a:buClr>
                </a:pPr>
                <a:r>
                  <a:rPr lang="en-US" sz="1600" dirty="0">
                    <a:solidFill>
                      <a:srgbClr val="0432FF"/>
                    </a:solidFill>
                  </a:rPr>
                  <a:t>Unpolarized sea quark ratio </a:t>
                </a:r>
                <a14:m>
                  <m:oMath xmlns:m="http://schemas.openxmlformats.org/officeDocument/2006/math">
                    <m:acc>
                      <m:accPr>
                        <m:chr m:val="̅"/>
                        <m:ctrlPr>
                          <a:rPr lang="en-US" sz="1600" i="1" smtClean="0">
                            <a:solidFill>
                              <a:srgbClr val="0432FF"/>
                            </a:solidFill>
                            <a:latin typeface="Cambria Math" panose="02040503050406030204" pitchFamily="18" charset="0"/>
                          </a:rPr>
                        </m:ctrlPr>
                      </m:accPr>
                      <m:e>
                        <m:r>
                          <a:rPr lang="en-US" sz="1600" b="0" i="1" smtClean="0">
                            <a:solidFill>
                              <a:srgbClr val="0432FF"/>
                            </a:solidFill>
                            <a:latin typeface="Cambria Math" panose="02040503050406030204" pitchFamily="18" charset="0"/>
                          </a:rPr>
                          <m:t>𝑑</m:t>
                        </m:r>
                      </m:e>
                    </m:acc>
                    <m:r>
                      <a:rPr lang="en-US" sz="1600" b="0" i="1" smtClean="0">
                        <a:solidFill>
                          <a:srgbClr val="0432FF"/>
                        </a:solidFill>
                        <a:latin typeface="Cambria Math" panose="02040503050406030204" pitchFamily="18" charset="0"/>
                      </a:rPr>
                      <m:t>/</m:t>
                    </m:r>
                    <m:acc>
                      <m:accPr>
                        <m:chr m:val="̅"/>
                        <m:ctrlPr>
                          <a:rPr lang="en-US" sz="1600" i="1">
                            <a:solidFill>
                              <a:srgbClr val="0432FF"/>
                            </a:solidFill>
                            <a:latin typeface="Cambria Math" panose="02040503050406030204" pitchFamily="18" charset="0"/>
                          </a:rPr>
                        </m:ctrlPr>
                      </m:accPr>
                      <m:e>
                        <m:r>
                          <a:rPr lang="en-US" sz="1600" b="0" i="1" smtClean="0">
                            <a:solidFill>
                              <a:srgbClr val="0432FF"/>
                            </a:solidFill>
                            <a:latin typeface="Cambria Math" panose="02040503050406030204" pitchFamily="18" charset="0"/>
                          </a:rPr>
                          <m:t>𝑢</m:t>
                        </m:r>
                      </m:e>
                    </m:acc>
                  </m:oMath>
                </a14:m>
                <a:r>
                  <a:rPr lang="en-US" sz="1600" dirty="0">
                    <a:solidFill>
                      <a:srgbClr val="0432FF"/>
                    </a:solidFill>
                  </a:rPr>
                  <a:t>: </a:t>
                </a:r>
              </a:p>
              <a:p>
                <a:pPr marL="285750" indent="-285750">
                  <a:buClr>
                    <a:schemeClr val="accent3"/>
                  </a:buClr>
                  <a:buFont typeface="Wingdings" pitchFamily="2" charset="2"/>
                  <a:buChar char="Ø"/>
                </a:pPr>
                <a:r>
                  <a:rPr lang="en-US" sz="1600" dirty="0"/>
                  <a:t>STAR kinematics at the mid-rapidity (|</a:t>
                </a:r>
                <a14:m>
                  <m:oMath xmlns:m="http://schemas.openxmlformats.org/officeDocument/2006/math">
                    <m:r>
                      <a:rPr lang="en-US" sz="1600" i="1" smtClean="0">
                        <a:latin typeface="Cambria Math" panose="02040503050406030204" pitchFamily="18" charset="0"/>
                        <a:ea typeface="Cambria Math" panose="02040503050406030204" pitchFamily="18" charset="0"/>
                      </a:rPr>
                      <m:t>𝜂</m:t>
                    </m:r>
                  </m:oMath>
                </a14:m>
                <a:r>
                  <a:rPr lang="en-US" sz="1600" dirty="0"/>
                  <a:t>| &lt; 1) is sensitive to the region 0.1 &lt; x &lt; 0.3 at </a:t>
                </a:r>
                <a14:m>
                  <m:oMath xmlns:m="http://schemas.openxmlformats.org/officeDocument/2006/math">
                    <m:sSup>
                      <m:sSupPr>
                        <m:ctrlPr>
                          <a:rPr lang="en-US" sz="1600" i="1" smtClean="0">
                            <a:latin typeface="Cambria Math" panose="02040503050406030204" pitchFamily="18" charset="0"/>
                          </a:rPr>
                        </m:ctrlPr>
                      </m:sSupPr>
                      <m:e>
                        <m:r>
                          <a:rPr lang="en-US" sz="1600" b="0" i="1" smtClean="0">
                            <a:latin typeface="Cambria Math" panose="02040503050406030204" pitchFamily="18" charset="0"/>
                          </a:rPr>
                          <m:t>𝑄</m:t>
                        </m:r>
                      </m:e>
                      <m:sup>
                        <m:r>
                          <a:rPr lang="en-US" sz="1600" b="0" i="1" smtClean="0">
                            <a:latin typeface="Cambria Math" panose="02040503050406030204" pitchFamily="18" charset="0"/>
                          </a:rPr>
                          <m:t>2</m:t>
                        </m:r>
                      </m:sup>
                    </m:sSup>
                    <m:r>
                      <a:rPr lang="en-US" sz="1600" b="0" i="1" smtClean="0">
                        <a:latin typeface="Cambria Math" panose="02040503050406030204" pitchFamily="18" charset="0"/>
                      </a:rPr>
                      <m:t>= </m:t>
                    </m:r>
                    <m:sSubSup>
                      <m:sSubSupPr>
                        <m:ctrlPr>
                          <a:rPr lang="en-US" sz="1600" b="0" i="1" smtClean="0">
                            <a:latin typeface="Cambria Math" panose="02040503050406030204" pitchFamily="18" charset="0"/>
                          </a:rPr>
                        </m:ctrlPr>
                      </m:sSubSupPr>
                      <m:e>
                        <m:r>
                          <a:rPr lang="en-US" sz="1600" b="0" i="1" smtClean="0">
                            <a:latin typeface="Cambria Math" panose="02040503050406030204" pitchFamily="18" charset="0"/>
                          </a:rPr>
                          <m:t>𝑀</m:t>
                        </m:r>
                      </m:e>
                      <m:sub>
                        <m:r>
                          <a:rPr lang="en-US" sz="1600" b="0" i="1" smtClean="0">
                            <a:latin typeface="Cambria Math" panose="02040503050406030204" pitchFamily="18" charset="0"/>
                          </a:rPr>
                          <m:t>𝑊</m:t>
                        </m:r>
                      </m:sub>
                      <m:sup>
                        <m:r>
                          <a:rPr lang="en-US" sz="1600" b="0" i="1" smtClean="0">
                            <a:latin typeface="Cambria Math" panose="02040503050406030204" pitchFamily="18" charset="0"/>
                          </a:rPr>
                          <m:t>2</m:t>
                        </m:r>
                      </m:sup>
                    </m:sSubSup>
                  </m:oMath>
                </a14:m>
                <a:endParaRPr lang="en-US" sz="1600" dirty="0"/>
              </a:p>
              <a:p>
                <a:pPr marL="285750" indent="-285750">
                  <a:buClr>
                    <a:schemeClr val="accent3"/>
                  </a:buClr>
                  <a:buFont typeface="Wingdings" pitchFamily="2" charset="2"/>
                  <a:buChar char="Ø"/>
                </a:pPr>
                <a:r>
                  <a:rPr lang="en-US" sz="1600" dirty="0"/>
                  <a:t>extremely clean observable theoretical and experimental </a:t>
                </a:r>
              </a:p>
            </p:txBody>
          </p:sp>
        </mc:Choice>
        <mc:Fallback xmlns="">
          <p:sp>
            <p:nvSpPr>
              <p:cNvPr id="7" name="Rectangle 6">
                <a:extLst>
                  <a:ext uri="{FF2B5EF4-FFF2-40B4-BE49-F238E27FC236}">
                    <a16:creationId xmlns:a16="http://schemas.microsoft.com/office/drawing/2014/main" id="{D5EDA8FB-1F00-1A44-B95F-9C9A15BCBD8B}"/>
                  </a:ext>
                </a:extLst>
              </p:cNvPr>
              <p:cNvSpPr>
                <a:spLocks noRot="1" noChangeAspect="1" noMove="1" noResize="1" noEditPoints="1" noAdjustHandles="1" noChangeArrowheads="1" noChangeShapeType="1" noTextEdit="1"/>
              </p:cNvSpPr>
              <p:nvPr/>
            </p:nvSpPr>
            <p:spPr>
              <a:xfrm>
                <a:off x="224812" y="490308"/>
                <a:ext cx="3888765" cy="1579728"/>
              </a:xfrm>
              <a:prstGeom prst="rect">
                <a:avLst/>
              </a:prstGeom>
              <a:blipFill>
                <a:blip r:embed="rId4"/>
                <a:stretch>
                  <a:fillRect l="-651" t="-800" b="-4000"/>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8" name="TextBox 7">
                <a:extLst>
                  <a:ext uri="{FF2B5EF4-FFF2-40B4-BE49-F238E27FC236}">
                    <a16:creationId xmlns:a16="http://schemas.microsoft.com/office/drawing/2014/main" id="{31385BF3-B15A-A94D-B6B6-4B262BAB08C2}"/>
                  </a:ext>
                </a:extLst>
              </p:cNvPr>
              <p:cNvSpPr txBox="1"/>
              <p:nvPr/>
            </p:nvSpPr>
            <p:spPr>
              <a:xfrm>
                <a:off x="4757169" y="515725"/>
                <a:ext cx="4113576" cy="338554"/>
              </a:xfrm>
              <a:prstGeom prst="rect">
                <a:avLst/>
              </a:prstGeom>
              <a:noFill/>
            </p:spPr>
            <p:txBody>
              <a:bodyPr wrap="square" rtlCol="0">
                <a:spAutoFit/>
              </a:bodyPr>
              <a:lstStyle/>
              <a:p>
                <a:pPr algn="l"/>
                <a:r>
                  <a:rPr lang="en-US" sz="1600" dirty="0">
                    <a:solidFill>
                      <a:srgbClr val="0432FF"/>
                    </a:solidFill>
                  </a:rPr>
                  <a:t>Polarized light sea quarks </a:t>
                </a:r>
                <a14:m>
                  <m:oMath xmlns:m="http://schemas.openxmlformats.org/officeDocument/2006/math">
                    <m:r>
                      <a:rPr lang="en-US" sz="1600" i="1" smtClean="0">
                        <a:solidFill>
                          <a:srgbClr val="0432FF"/>
                        </a:solidFill>
                        <a:latin typeface="Cambria Math" panose="02040503050406030204" pitchFamily="18" charset="0"/>
                        <a:ea typeface="Cambria Math" panose="02040503050406030204" pitchFamily="18" charset="0"/>
                      </a:rPr>
                      <m:t>∆</m:t>
                    </m:r>
                    <m:acc>
                      <m:accPr>
                        <m:chr m:val="̅"/>
                        <m:ctrlPr>
                          <a:rPr lang="en-US" sz="1600" i="1" smtClean="0">
                            <a:solidFill>
                              <a:srgbClr val="0432FF"/>
                            </a:solidFill>
                            <a:latin typeface="Cambria Math" panose="02040503050406030204" pitchFamily="18" charset="0"/>
                            <a:ea typeface="Cambria Math" panose="02040503050406030204" pitchFamily="18" charset="0"/>
                          </a:rPr>
                        </m:ctrlPr>
                      </m:accPr>
                      <m:e>
                        <m:r>
                          <a:rPr lang="en-US" sz="1600" b="0" i="1" smtClean="0">
                            <a:solidFill>
                              <a:srgbClr val="0432FF"/>
                            </a:solidFill>
                            <a:latin typeface="Cambria Math" panose="02040503050406030204" pitchFamily="18" charset="0"/>
                            <a:ea typeface="Cambria Math" panose="02040503050406030204" pitchFamily="18" charset="0"/>
                          </a:rPr>
                          <m:t>𝑞</m:t>
                        </m:r>
                      </m:e>
                    </m:acc>
                    <m:r>
                      <a:rPr lang="en-US" sz="1600" b="0" i="1" smtClean="0">
                        <a:solidFill>
                          <a:srgbClr val="0432FF"/>
                        </a:solidFill>
                        <a:latin typeface="Cambria Math" panose="02040503050406030204" pitchFamily="18" charset="0"/>
                        <a:ea typeface="Cambria Math" panose="02040503050406030204" pitchFamily="18" charset="0"/>
                      </a:rPr>
                      <m:t>, </m:t>
                    </m:r>
                    <m:acc>
                      <m:accPr>
                        <m:chr m:val="̅"/>
                        <m:ctrlPr>
                          <a:rPr lang="en-US" sz="1600" b="0" i="1" smtClean="0">
                            <a:solidFill>
                              <a:srgbClr val="0432FF"/>
                            </a:solidFill>
                            <a:latin typeface="Cambria Math" panose="02040503050406030204" pitchFamily="18" charset="0"/>
                            <a:ea typeface="Cambria Math" panose="02040503050406030204" pitchFamily="18" charset="0"/>
                          </a:rPr>
                        </m:ctrlPr>
                      </m:accPr>
                      <m:e>
                        <m:r>
                          <a:rPr lang="en-US" sz="1600" b="0" i="1" smtClean="0">
                            <a:solidFill>
                              <a:srgbClr val="0432FF"/>
                            </a:solidFill>
                            <a:latin typeface="Cambria Math" panose="02040503050406030204" pitchFamily="18" charset="0"/>
                            <a:ea typeface="Cambria Math" panose="02040503050406030204" pitchFamily="18" charset="0"/>
                          </a:rPr>
                          <m:t>𝑞</m:t>
                        </m:r>
                      </m:e>
                    </m:acc>
                  </m:oMath>
                </a14:m>
                <a:r>
                  <a:rPr lang="en-US" sz="1600" dirty="0">
                    <a:solidFill>
                      <a:srgbClr val="0432FF"/>
                    </a:solidFill>
                  </a:rPr>
                  <a:t>:</a:t>
                </a:r>
                <a:endParaRPr lang="en-US" sz="1600" baseline="30000" dirty="0"/>
              </a:p>
            </p:txBody>
          </p:sp>
        </mc:Choice>
        <mc:Fallback>
          <p:sp>
            <p:nvSpPr>
              <p:cNvPr id="8" name="TextBox 7">
                <a:extLst>
                  <a:ext uri="{FF2B5EF4-FFF2-40B4-BE49-F238E27FC236}">
                    <a16:creationId xmlns:a16="http://schemas.microsoft.com/office/drawing/2014/main" id="{31385BF3-B15A-A94D-B6B6-4B262BAB08C2}"/>
                  </a:ext>
                </a:extLst>
              </p:cNvPr>
              <p:cNvSpPr txBox="1">
                <a:spLocks noRot="1" noChangeAspect="1" noMove="1" noResize="1" noEditPoints="1" noAdjustHandles="1" noChangeArrowheads="1" noChangeShapeType="1" noTextEdit="1"/>
              </p:cNvSpPr>
              <p:nvPr/>
            </p:nvSpPr>
            <p:spPr>
              <a:xfrm>
                <a:off x="4757169" y="515725"/>
                <a:ext cx="4113576" cy="338554"/>
              </a:xfrm>
              <a:prstGeom prst="rect">
                <a:avLst/>
              </a:prstGeom>
              <a:blipFill>
                <a:blip r:embed="rId5"/>
                <a:stretch>
                  <a:fillRect l="-617" t="-3704" b="-22222"/>
                </a:stretch>
              </a:blipFill>
            </p:spPr>
            <p:txBody>
              <a:bodyPr/>
              <a:lstStyle/>
              <a:p>
                <a:r>
                  <a:rPr lang="en-US">
                    <a:noFill/>
                  </a:rPr>
                  <a:t> </a:t>
                </a:r>
              </a:p>
            </p:txBody>
          </p:sp>
        </mc:Fallback>
      </mc:AlternateContent>
      <p:pic>
        <p:nvPicPr>
          <p:cNvPr id="9" name="Picture 8">
            <a:extLst>
              <a:ext uri="{FF2B5EF4-FFF2-40B4-BE49-F238E27FC236}">
                <a16:creationId xmlns:a16="http://schemas.microsoft.com/office/drawing/2014/main" id="{54805F24-5F75-C041-88EE-8EAF5FF73BF2}"/>
              </a:ext>
            </a:extLst>
          </p:cNvPr>
          <p:cNvPicPr>
            <a:picLocks noChangeAspect="1"/>
          </p:cNvPicPr>
          <p:nvPr/>
        </p:nvPicPr>
        <p:blipFill>
          <a:blip r:embed="rId6"/>
          <a:srcRect/>
          <a:stretch/>
        </p:blipFill>
        <p:spPr>
          <a:xfrm>
            <a:off x="4679898" y="1322135"/>
            <a:ext cx="3968669" cy="2851857"/>
          </a:xfrm>
          <a:prstGeom prst="rect">
            <a:avLst/>
          </a:prstGeom>
          <a:ln w="19050">
            <a:noFill/>
          </a:ln>
        </p:spPr>
      </p:pic>
      <p:pic>
        <p:nvPicPr>
          <p:cNvPr id="10" name="Picture 9">
            <a:extLst>
              <a:ext uri="{FF2B5EF4-FFF2-40B4-BE49-F238E27FC236}">
                <a16:creationId xmlns:a16="http://schemas.microsoft.com/office/drawing/2014/main" id="{C193839E-BBF6-0448-B040-2E9A0F655157}"/>
              </a:ext>
            </a:extLst>
          </p:cNvPr>
          <p:cNvPicPr>
            <a:picLocks noChangeAspect="1"/>
          </p:cNvPicPr>
          <p:nvPr/>
        </p:nvPicPr>
        <p:blipFill rotWithShape="1">
          <a:blip r:embed="rId7"/>
          <a:srcRect l="6165" r="4985"/>
          <a:stretch/>
        </p:blipFill>
        <p:spPr>
          <a:xfrm>
            <a:off x="5421084" y="4604813"/>
            <a:ext cx="2736575" cy="2248391"/>
          </a:xfrm>
          <a:prstGeom prst="rect">
            <a:avLst/>
          </a:prstGeom>
        </p:spPr>
      </p:pic>
      <p:sp>
        <p:nvSpPr>
          <p:cNvPr id="12" name="TextBox 11">
            <a:extLst>
              <a:ext uri="{FF2B5EF4-FFF2-40B4-BE49-F238E27FC236}">
                <a16:creationId xmlns:a16="http://schemas.microsoft.com/office/drawing/2014/main" id="{87FF59FF-EA33-F249-AD40-49B6E6DFB869}"/>
              </a:ext>
            </a:extLst>
          </p:cNvPr>
          <p:cNvSpPr txBox="1"/>
          <p:nvPr/>
        </p:nvSpPr>
        <p:spPr>
          <a:xfrm>
            <a:off x="5055356" y="814378"/>
            <a:ext cx="3438010" cy="538609"/>
          </a:xfrm>
          <a:prstGeom prst="rect">
            <a:avLst/>
          </a:prstGeom>
          <a:noFill/>
        </p:spPr>
        <p:txBody>
          <a:bodyPr wrap="square" rtlCol="0">
            <a:spAutoFit/>
          </a:bodyPr>
          <a:lstStyle/>
          <a:p>
            <a:r>
              <a:rPr lang="en-US" sz="1100" dirty="0">
                <a:solidFill>
                  <a:srgbClr val="00B050"/>
                </a:solidFill>
              </a:rPr>
              <a:t>Final results from the RHIC W-program (2009-2013):</a:t>
            </a:r>
            <a:endParaRPr lang="en-US" sz="800" dirty="0">
              <a:solidFill>
                <a:srgbClr val="00B050"/>
              </a:solidFill>
            </a:endParaRPr>
          </a:p>
          <a:p>
            <a:r>
              <a:rPr lang="en-US" sz="900" dirty="0"/>
              <a:t>STAR: PRD 99 (2019) 051102R</a:t>
            </a:r>
          </a:p>
          <a:p>
            <a:r>
              <a:rPr lang="en-US" sz="900" dirty="0"/>
              <a:t>PHENIX: PRD 98 (2018) 032007</a:t>
            </a:r>
          </a:p>
        </p:txBody>
      </p:sp>
      <p:sp>
        <p:nvSpPr>
          <p:cNvPr id="13" name="TextBox 12">
            <a:extLst>
              <a:ext uri="{FF2B5EF4-FFF2-40B4-BE49-F238E27FC236}">
                <a16:creationId xmlns:a16="http://schemas.microsoft.com/office/drawing/2014/main" id="{7D7D8AEE-F04B-7D45-8271-ABD62EAF53C0}"/>
              </a:ext>
            </a:extLst>
          </p:cNvPr>
          <p:cNvSpPr txBox="1"/>
          <p:nvPr/>
        </p:nvSpPr>
        <p:spPr>
          <a:xfrm>
            <a:off x="6422080" y="6124857"/>
            <a:ext cx="1457450" cy="215444"/>
          </a:xfrm>
          <a:prstGeom prst="rect">
            <a:avLst/>
          </a:prstGeom>
          <a:noFill/>
        </p:spPr>
        <p:txBody>
          <a:bodyPr wrap="none" rtlCol="0">
            <a:spAutoFit/>
          </a:bodyPr>
          <a:lstStyle/>
          <a:p>
            <a:pPr lvl="1">
              <a:spcAft>
                <a:spcPts val="600"/>
              </a:spcAft>
            </a:pPr>
            <a:r>
              <a:rPr lang="en-US" sz="800" dirty="0"/>
              <a:t>arXiv:1702.05077</a:t>
            </a:r>
          </a:p>
        </p:txBody>
      </p:sp>
      <p:sp>
        <p:nvSpPr>
          <p:cNvPr id="14" name="TextBox 13">
            <a:extLst>
              <a:ext uri="{FF2B5EF4-FFF2-40B4-BE49-F238E27FC236}">
                <a16:creationId xmlns:a16="http://schemas.microsoft.com/office/drawing/2014/main" id="{DBE3E155-33CE-A44F-859E-8D0E55D3CBDA}"/>
              </a:ext>
            </a:extLst>
          </p:cNvPr>
          <p:cNvSpPr txBox="1"/>
          <p:nvPr/>
        </p:nvSpPr>
        <p:spPr>
          <a:xfrm>
            <a:off x="4602163" y="4235481"/>
            <a:ext cx="4215385" cy="338554"/>
          </a:xfrm>
          <a:prstGeom prst="rect">
            <a:avLst/>
          </a:prstGeom>
          <a:noFill/>
        </p:spPr>
        <p:txBody>
          <a:bodyPr wrap="none" rtlCol="0">
            <a:spAutoFit/>
          </a:bodyPr>
          <a:lstStyle/>
          <a:p>
            <a:r>
              <a:rPr lang="en-US" sz="1600" dirty="0"/>
              <a:t>STAR: Impact study based on NNPDFpol1.1</a:t>
            </a:r>
          </a:p>
        </p:txBody>
      </p:sp>
      <mc:AlternateContent xmlns:mc="http://schemas.openxmlformats.org/markup-compatibility/2006">
        <mc:Choice xmlns:a14="http://schemas.microsoft.com/office/drawing/2010/main" Requires="a14">
          <p:sp>
            <p:nvSpPr>
              <p:cNvPr id="21" name="TextBox 20">
                <a:extLst>
                  <a:ext uri="{FF2B5EF4-FFF2-40B4-BE49-F238E27FC236}">
                    <a16:creationId xmlns:a16="http://schemas.microsoft.com/office/drawing/2014/main" id="{B5461C84-0F93-734D-8264-E730E4ADBBDF}"/>
                  </a:ext>
                </a:extLst>
              </p:cNvPr>
              <p:cNvSpPr txBox="1"/>
              <p:nvPr/>
            </p:nvSpPr>
            <p:spPr>
              <a:xfrm>
                <a:off x="1783822" y="6477000"/>
                <a:ext cx="1317990" cy="283091"/>
              </a:xfrm>
              <a:prstGeom prst="rect">
                <a:avLst/>
              </a:prstGeom>
              <a:noFill/>
            </p:spPr>
            <p:txBody>
              <a:bodyPr wrap="none" lIns="0" tIns="0" rIns="0" bIns="0" rtlCol="0">
                <a:spAutoFit/>
              </a:bodyPr>
              <a:lstStyle/>
              <a:p>
                <a:r>
                  <a:rPr lang="en-US" dirty="0">
                    <a:solidFill>
                      <a:srgbClr val="0432FF"/>
                    </a:solidFill>
                    <a:latin typeface="Symbol" pitchFamily="2" charset="2"/>
                  </a:rPr>
                  <a:t>D</a:t>
                </a:r>
                <a14:m>
                  <m:oMath xmlns:m="http://schemas.openxmlformats.org/officeDocument/2006/math">
                    <m:acc>
                      <m:accPr>
                        <m:chr m:val="̅"/>
                        <m:ctrlPr>
                          <a:rPr lang="en-US" i="1" smtClean="0">
                            <a:solidFill>
                              <a:srgbClr val="0432FF"/>
                            </a:solidFill>
                            <a:latin typeface="Cambria Math" panose="02040503050406030204" pitchFamily="18" charset="0"/>
                          </a:rPr>
                        </m:ctrlPr>
                      </m:accPr>
                      <m:e>
                        <m:r>
                          <a:rPr lang="en-US" b="0" i="1" smtClean="0">
                            <a:solidFill>
                              <a:srgbClr val="0432FF"/>
                            </a:solidFill>
                            <a:latin typeface="Cambria Math" panose="02040503050406030204" pitchFamily="18" charset="0"/>
                          </a:rPr>
                          <m:t>𝑢</m:t>
                        </m:r>
                      </m:e>
                    </m:acc>
                    <m:r>
                      <a:rPr lang="en-US" b="0" i="1" smtClean="0">
                        <a:solidFill>
                          <a:srgbClr val="0432FF"/>
                        </a:solidFill>
                        <a:latin typeface="Cambria Math" panose="02040503050406030204" pitchFamily="18" charset="0"/>
                      </a:rPr>
                      <m:t> −</m:t>
                    </m:r>
                    <m:r>
                      <m:rPr>
                        <m:nor/>
                      </m:rPr>
                      <a:rPr lang="en-US" dirty="0">
                        <a:solidFill>
                          <a:srgbClr val="0432FF"/>
                        </a:solidFill>
                        <a:latin typeface="Symbol" pitchFamily="2" charset="2"/>
                      </a:rPr>
                      <m:t>D</m:t>
                    </m:r>
                    <m:acc>
                      <m:accPr>
                        <m:chr m:val="̅"/>
                        <m:ctrlPr>
                          <a:rPr lang="en-US" b="0" i="1" smtClean="0">
                            <a:solidFill>
                              <a:srgbClr val="0432FF"/>
                            </a:solidFill>
                            <a:latin typeface="Cambria Math" panose="02040503050406030204" pitchFamily="18" charset="0"/>
                          </a:rPr>
                        </m:ctrlPr>
                      </m:accPr>
                      <m:e>
                        <m:r>
                          <a:rPr lang="en-US" b="0" i="1" smtClean="0">
                            <a:solidFill>
                              <a:srgbClr val="0432FF"/>
                            </a:solidFill>
                            <a:latin typeface="Cambria Math" panose="02040503050406030204" pitchFamily="18" charset="0"/>
                          </a:rPr>
                          <m:t>𝑑</m:t>
                        </m:r>
                      </m:e>
                    </m:acc>
                    <m:r>
                      <a:rPr lang="en-US" b="0" i="1" smtClean="0">
                        <a:solidFill>
                          <a:srgbClr val="0432FF"/>
                        </a:solidFill>
                        <a:latin typeface="Cambria Math" panose="02040503050406030204" pitchFamily="18" charset="0"/>
                      </a:rPr>
                      <m:t>&gt;0</m:t>
                    </m:r>
                  </m:oMath>
                </a14:m>
                <a:endParaRPr lang="en-US" dirty="0">
                  <a:solidFill>
                    <a:srgbClr val="0432FF"/>
                  </a:solidFill>
                </a:endParaRPr>
              </a:p>
            </p:txBody>
          </p:sp>
        </mc:Choice>
        <mc:Fallback>
          <p:sp>
            <p:nvSpPr>
              <p:cNvPr id="21" name="TextBox 20">
                <a:extLst>
                  <a:ext uri="{FF2B5EF4-FFF2-40B4-BE49-F238E27FC236}">
                    <a16:creationId xmlns:a16="http://schemas.microsoft.com/office/drawing/2014/main" id="{B5461C84-0F93-734D-8264-E730E4ADBBDF}"/>
                  </a:ext>
                </a:extLst>
              </p:cNvPr>
              <p:cNvSpPr txBox="1">
                <a:spLocks noRot="1" noChangeAspect="1" noMove="1" noResize="1" noEditPoints="1" noAdjustHandles="1" noChangeArrowheads="1" noChangeShapeType="1" noTextEdit="1"/>
              </p:cNvSpPr>
              <p:nvPr/>
            </p:nvSpPr>
            <p:spPr>
              <a:xfrm>
                <a:off x="1783822" y="6477000"/>
                <a:ext cx="1317990" cy="283091"/>
              </a:xfrm>
              <a:prstGeom prst="rect">
                <a:avLst/>
              </a:prstGeom>
              <a:blipFill>
                <a:blip r:embed="rId8"/>
                <a:stretch>
                  <a:fillRect l="-9524" t="-21739" r="-4762" b="-47826"/>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2" name="TextBox 21">
                <a:extLst>
                  <a:ext uri="{FF2B5EF4-FFF2-40B4-BE49-F238E27FC236}">
                    <a16:creationId xmlns:a16="http://schemas.microsoft.com/office/drawing/2014/main" id="{51B15B72-4D35-9F4D-940B-28BF50732E1E}"/>
                  </a:ext>
                </a:extLst>
              </p:cNvPr>
              <p:cNvSpPr txBox="1"/>
              <p:nvPr/>
            </p:nvSpPr>
            <p:spPr>
              <a:xfrm>
                <a:off x="1896105" y="6210807"/>
                <a:ext cx="1151277" cy="283091"/>
              </a:xfrm>
              <a:prstGeom prst="rect">
                <a:avLst/>
              </a:prstGeom>
              <a:no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acc>
                        <m:accPr>
                          <m:chr m:val="̅"/>
                          <m:ctrlPr>
                            <a:rPr lang="en-US" i="1" smtClean="0">
                              <a:solidFill>
                                <a:srgbClr val="0432FF"/>
                              </a:solidFill>
                              <a:latin typeface="Cambria Math" panose="02040503050406030204" pitchFamily="18" charset="0"/>
                            </a:rPr>
                          </m:ctrlPr>
                        </m:accPr>
                        <m:e>
                          <m:r>
                            <a:rPr lang="en-US" b="0" i="1" smtClean="0">
                              <a:solidFill>
                                <a:srgbClr val="0432FF"/>
                              </a:solidFill>
                              <a:latin typeface="Cambria Math" panose="02040503050406030204" pitchFamily="18" charset="0"/>
                            </a:rPr>
                            <m:t>𝑢</m:t>
                          </m:r>
                        </m:e>
                      </m:acc>
                      <m:r>
                        <a:rPr lang="en-US" b="0" i="1" smtClean="0">
                          <a:solidFill>
                            <a:srgbClr val="0432FF"/>
                          </a:solidFill>
                          <a:latin typeface="Cambria Math" panose="02040503050406030204" pitchFamily="18" charset="0"/>
                        </a:rPr>
                        <m:t> − </m:t>
                      </m:r>
                      <m:acc>
                        <m:accPr>
                          <m:chr m:val="̅"/>
                          <m:ctrlPr>
                            <a:rPr lang="en-US" b="0" i="1" smtClean="0">
                              <a:solidFill>
                                <a:srgbClr val="0432FF"/>
                              </a:solidFill>
                              <a:latin typeface="Cambria Math" panose="02040503050406030204" pitchFamily="18" charset="0"/>
                            </a:rPr>
                          </m:ctrlPr>
                        </m:accPr>
                        <m:e>
                          <m:r>
                            <a:rPr lang="en-US" b="0" i="1" smtClean="0">
                              <a:solidFill>
                                <a:srgbClr val="0432FF"/>
                              </a:solidFill>
                              <a:latin typeface="Cambria Math" panose="02040503050406030204" pitchFamily="18" charset="0"/>
                            </a:rPr>
                            <m:t>𝑑</m:t>
                          </m:r>
                        </m:e>
                      </m:acc>
                      <m:r>
                        <a:rPr lang="en-US" b="0" i="1" smtClean="0">
                          <a:solidFill>
                            <a:srgbClr val="0432FF"/>
                          </a:solidFill>
                          <a:latin typeface="Cambria Math" panose="02040503050406030204" pitchFamily="18" charset="0"/>
                        </a:rPr>
                        <m:t>&lt;0</m:t>
                      </m:r>
                    </m:oMath>
                  </m:oMathPara>
                </a14:m>
                <a:endParaRPr lang="en-US" dirty="0">
                  <a:solidFill>
                    <a:srgbClr val="0432FF"/>
                  </a:solidFill>
                </a:endParaRPr>
              </a:p>
            </p:txBody>
          </p:sp>
        </mc:Choice>
        <mc:Fallback>
          <p:sp>
            <p:nvSpPr>
              <p:cNvPr id="22" name="TextBox 21">
                <a:extLst>
                  <a:ext uri="{FF2B5EF4-FFF2-40B4-BE49-F238E27FC236}">
                    <a16:creationId xmlns:a16="http://schemas.microsoft.com/office/drawing/2014/main" id="{51B15B72-4D35-9F4D-940B-28BF50732E1E}"/>
                  </a:ext>
                </a:extLst>
              </p:cNvPr>
              <p:cNvSpPr txBox="1">
                <a:spLocks noRot="1" noChangeAspect="1" noMove="1" noResize="1" noEditPoints="1" noAdjustHandles="1" noChangeArrowheads="1" noChangeShapeType="1" noTextEdit="1"/>
              </p:cNvSpPr>
              <p:nvPr/>
            </p:nvSpPr>
            <p:spPr>
              <a:xfrm>
                <a:off x="1896105" y="6210807"/>
                <a:ext cx="1151277" cy="283091"/>
              </a:xfrm>
              <a:prstGeom prst="rect">
                <a:avLst/>
              </a:prstGeom>
              <a:blipFill>
                <a:blip r:embed="rId9"/>
                <a:stretch>
                  <a:fillRect l="-1087" r="-3261" b="-39130"/>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3" name="TextBox 22">
                <a:extLst>
                  <a:ext uri="{FF2B5EF4-FFF2-40B4-BE49-F238E27FC236}">
                    <a16:creationId xmlns:a16="http://schemas.microsoft.com/office/drawing/2014/main" id="{17487382-DDCF-B349-B137-25269358CEBF}"/>
                  </a:ext>
                </a:extLst>
              </p:cNvPr>
              <p:cNvSpPr txBox="1"/>
              <p:nvPr/>
            </p:nvSpPr>
            <p:spPr>
              <a:xfrm>
                <a:off x="3213864" y="6451483"/>
                <a:ext cx="1221809" cy="283091"/>
              </a:xfrm>
              <a:prstGeom prst="rect">
                <a:avLst/>
              </a:prstGeom>
              <a:noFill/>
            </p:spPr>
            <p:txBody>
              <a:bodyPr wrap="none" lIns="0" tIns="0" rIns="0" bIns="0" rtlCol="0">
                <a:spAutoFit/>
              </a:bodyPr>
              <a:lstStyle/>
              <a:p>
                <a:r>
                  <a:rPr lang="en-US" dirty="0">
                    <a:solidFill>
                      <a:srgbClr val="00B050"/>
                    </a:solidFill>
                    <a:latin typeface="Symbol" pitchFamily="2" charset="2"/>
                  </a:rPr>
                  <a:t>d</a:t>
                </a:r>
                <a14:m>
                  <m:oMath xmlns:m="http://schemas.openxmlformats.org/officeDocument/2006/math">
                    <m:acc>
                      <m:accPr>
                        <m:chr m:val="̅"/>
                        <m:ctrlPr>
                          <a:rPr lang="en-US" i="1" smtClean="0">
                            <a:solidFill>
                              <a:srgbClr val="00B050"/>
                            </a:solidFill>
                            <a:latin typeface="Cambria Math" panose="02040503050406030204" pitchFamily="18" charset="0"/>
                          </a:rPr>
                        </m:ctrlPr>
                      </m:accPr>
                      <m:e>
                        <m:r>
                          <a:rPr lang="en-US" b="0" i="1" smtClean="0">
                            <a:solidFill>
                              <a:srgbClr val="00B050"/>
                            </a:solidFill>
                            <a:latin typeface="Cambria Math" panose="02040503050406030204" pitchFamily="18" charset="0"/>
                          </a:rPr>
                          <m:t>𝑢</m:t>
                        </m:r>
                      </m:e>
                    </m:acc>
                    <m:r>
                      <a:rPr lang="en-US" b="0" i="1" smtClean="0">
                        <a:solidFill>
                          <a:srgbClr val="00B050"/>
                        </a:solidFill>
                        <a:latin typeface="Cambria Math" panose="02040503050406030204" pitchFamily="18" charset="0"/>
                      </a:rPr>
                      <m:t> −</m:t>
                    </m:r>
                    <m:r>
                      <m:rPr>
                        <m:nor/>
                      </m:rPr>
                      <a:rPr lang="en-US" b="0" i="0" smtClean="0">
                        <a:solidFill>
                          <a:srgbClr val="00B050"/>
                        </a:solidFill>
                        <a:latin typeface="Symbol" pitchFamily="2" charset="2"/>
                      </a:rPr>
                      <m:t>d</m:t>
                    </m:r>
                    <m:acc>
                      <m:accPr>
                        <m:chr m:val="̅"/>
                        <m:ctrlPr>
                          <a:rPr lang="en-US" b="0" i="1" smtClean="0">
                            <a:solidFill>
                              <a:srgbClr val="00B050"/>
                            </a:solidFill>
                            <a:latin typeface="Cambria Math" panose="02040503050406030204" pitchFamily="18" charset="0"/>
                          </a:rPr>
                        </m:ctrlPr>
                      </m:accPr>
                      <m:e>
                        <m:r>
                          <a:rPr lang="en-US" b="0" i="1" smtClean="0">
                            <a:solidFill>
                              <a:srgbClr val="00B050"/>
                            </a:solidFill>
                            <a:latin typeface="Cambria Math" panose="02040503050406030204" pitchFamily="18" charset="0"/>
                          </a:rPr>
                          <m:t>𝑑</m:t>
                        </m:r>
                      </m:e>
                    </m:acc>
                    <m:r>
                      <a:rPr lang="en-US" b="0" i="1" smtClean="0">
                        <a:solidFill>
                          <a:srgbClr val="00B050"/>
                        </a:solidFill>
                        <a:latin typeface="Cambria Math" panose="02040503050406030204" pitchFamily="18" charset="0"/>
                      </a:rPr>
                      <m:t>   ??</m:t>
                    </m:r>
                  </m:oMath>
                </a14:m>
                <a:endParaRPr lang="en-US" dirty="0">
                  <a:solidFill>
                    <a:srgbClr val="00B050"/>
                  </a:solidFill>
                </a:endParaRPr>
              </a:p>
            </p:txBody>
          </p:sp>
        </mc:Choice>
        <mc:Fallback>
          <p:sp>
            <p:nvSpPr>
              <p:cNvPr id="23" name="TextBox 22">
                <a:extLst>
                  <a:ext uri="{FF2B5EF4-FFF2-40B4-BE49-F238E27FC236}">
                    <a16:creationId xmlns:a16="http://schemas.microsoft.com/office/drawing/2014/main" id="{17487382-DDCF-B349-B137-25269358CEBF}"/>
                  </a:ext>
                </a:extLst>
              </p:cNvPr>
              <p:cNvSpPr txBox="1">
                <a:spLocks noRot="1" noChangeAspect="1" noMove="1" noResize="1" noEditPoints="1" noAdjustHandles="1" noChangeArrowheads="1" noChangeShapeType="1" noTextEdit="1"/>
              </p:cNvSpPr>
              <p:nvPr/>
            </p:nvSpPr>
            <p:spPr>
              <a:xfrm>
                <a:off x="3213864" y="6451483"/>
                <a:ext cx="1221809" cy="283091"/>
              </a:xfrm>
              <a:prstGeom prst="rect">
                <a:avLst/>
              </a:prstGeom>
              <a:blipFill>
                <a:blip r:embed="rId10"/>
                <a:stretch>
                  <a:fillRect l="-11340" t="-21739" r="-5155" b="-47826"/>
                </a:stretch>
              </a:blipFill>
            </p:spPr>
            <p:txBody>
              <a:bodyPr/>
              <a:lstStyle/>
              <a:p>
                <a:r>
                  <a:rPr lang="en-US">
                    <a:noFill/>
                  </a:rPr>
                  <a:t> </a:t>
                </a:r>
              </a:p>
            </p:txBody>
          </p:sp>
        </mc:Fallback>
      </mc:AlternateContent>
      <p:sp>
        <p:nvSpPr>
          <p:cNvPr id="4" name="TextBox 3">
            <a:extLst>
              <a:ext uri="{FF2B5EF4-FFF2-40B4-BE49-F238E27FC236}">
                <a16:creationId xmlns:a16="http://schemas.microsoft.com/office/drawing/2014/main" id="{679666F7-039D-2B4C-928F-C75896F96CC7}"/>
              </a:ext>
            </a:extLst>
          </p:cNvPr>
          <p:cNvSpPr txBox="1"/>
          <p:nvPr/>
        </p:nvSpPr>
        <p:spPr>
          <a:xfrm>
            <a:off x="522514" y="5900057"/>
            <a:ext cx="1749197" cy="923330"/>
          </a:xfrm>
          <a:prstGeom prst="rect">
            <a:avLst/>
          </a:prstGeom>
          <a:noFill/>
        </p:spPr>
        <p:txBody>
          <a:bodyPr wrap="none" rtlCol="0">
            <a:spAutoFit/>
          </a:bodyPr>
          <a:lstStyle/>
          <a:p>
            <a:r>
              <a:rPr lang="en-US" dirty="0"/>
              <a:t>RHIC – results:</a:t>
            </a:r>
          </a:p>
          <a:p>
            <a:r>
              <a:rPr lang="en-US" dirty="0"/>
              <a:t>unpolarized:  </a:t>
            </a:r>
          </a:p>
          <a:p>
            <a:r>
              <a:rPr lang="en-US" dirty="0"/>
              <a:t>polarized: </a:t>
            </a:r>
          </a:p>
        </p:txBody>
      </p:sp>
    </p:spTree>
    <p:extLst>
      <p:ext uri="{BB962C8B-B14F-4D97-AF65-F5344CB8AC3E}">
        <p14:creationId xmlns:p14="http://schemas.microsoft.com/office/powerpoint/2010/main" val="40286441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53601-886E-FC4E-AC6F-57AD16EBBEBD}"/>
              </a:ext>
            </a:extLst>
          </p:cNvPr>
          <p:cNvSpPr>
            <a:spLocks noGrp="1"/>
          </p:cNvSpPr>
          <p:nvPr>
            <p:ph type="title"/>
          </p:nvPr>
        </p:nvSpPr>
        <p:spPr/>
        <p:txBody>
          <a:bodyPr/>
          <a:lstStyle/>
          <a:p>
            <a:r>
              <a:rPr lang="en-US" dirty="0"/>
              <a:t>Helicity PDFs: </a:t>
            </a:r>
            <a:r>
              <a:rPr lang="en-US" dirty="0">
                <a:latin typeface="Symbol" pitchFamily="2" charset="2"/>
              </a:rPr>
              <a:t>D</a:t>
            </a:r>
            <a:r>
              <a:rPr lang="en-US" dirty="0"/>
              <a:t>G</a:t>
            </a:r>
            <a:endParaRPr lang="en-US" baseline="-25000" dirty="0"/>
          </a:p>
        </p:txBody>
      </p:sp>
      <p:sp>
        <p:nvSpPr>
          <p:cNvPr id="16" name="Slide Number Placeholder 15">
            <a:extLst>
              <a:ext uri="{FF2B5EF4-FFF2-40B4-BE49-F238E27FC236}">
                <a16:creationId xmlns:a16="http://schemas.microsoft.com/office/drawing/2014/main" id="{87CD5993-60C5-164E-ADCA-37C0DE050D0E}"/>
              </a:ext>
            </a:extLst>
          </p:cNvPr>
          <p:cNvSpPr>
            <a:spLocks noGrp="1"/>
          </p:cNvSpPr>
          <p:nvPr>
            <p:ph type="sldNum" sz="quarter" idx="4"/>
          </p:nvPr>
        </p:nvSpPr>
        <p:spPr/>
        <p:txBody>
          <a:bodyPr/>
          <a:lstStyle/>
          <a:p>
            <a:fld id="{DB01AD43-7665-4F46-BEFA-8DECD8160885}" type="slidenum">
              <a:rPr lang="en-US" smtClean="0"/>
              <a:pPr/>
              <a:t>9</a:t>
            </a:fld>
            <a:endParaRPr lang="en-US" dirty="0"/>
          </a:p>
        </p:txBody>
      </p:sp>
      <p:sp>
        <p:nvSpPr>
          <p:cNvPr id="4" name="TextBox 3">
            <a:extLst>
              <a:ext uri="{FF2B5EF4-FFF2-40B4-BE49-F238E27FC236}">
                <a16:creationId xmlns:a16="http://schemas.microsoft.com/office/drawing/2014/main" id="{0FEB9EF2-CD2A-5C40-B362-B2660C457E9F}"/>
              </a:ext>
            </a:extLst>
          </p:cNvPr>
          <p:cNvSpPr txBox="1"/>
          <p:nvPr/>
        </p:nvSpPr>
        <p:spPr>
          <a:xfrm>
            <a:off x="228600" y="457200"/>
            <a:ext cx="9067799" cy="2062103"/>
          </a:xfrm>
          <a:prstGeom prst="rect">
            <a:avLst/>
          </a:prstGeom>
          <a:noFill/>
        </p:spPr>
        <p:txBody>
          <a:bodyPr wrap="square" rtlCol="0">
            <a:spAutoFit/>
          </a:bodyPr>
          <a:lstStyle/>
          <a:p>
            <a:pPr algn="l"/>
            <a:r>
              <a:rPr lang="en-US" sz="1600" dirty="0">
                <a:solidFill>
                  <a:srgbClr val="0432FF"/>
                </a:solidFill>
              </a:rPr>
              <a:t>Golden probes for </a:t>
            </a:r>
            <a:r>
              <a:rPr lang="en-US" sz="1600" dirty="0">
                <a:solidFill>
                  <a:srgbClr val="0432FF"/>
                </a:solidFill>
                <a:latin typeface="Symbol" pitchFamily="2" charset="2"/>
              </a:rPr>
              <a:t>D</a:t>
            </a:r>
            <a:r>
              <a:rPr lang="en-US" sz="1600" dirty="0">
                <a:solidFill>
                  <a:srgbClr val="0432FF"/>
                </a:solidFill>
              </a:rPr>
              <a:t>g: </a:t>
            </a:r>
          </a:p>
          <a:p>
            <a:pPr algn="l"/>
            <a:r>
              <a:rPr lang="en-US" sz="1600" dirty="0"/>
              <a:t>Double spin asymmetry A</a:t>
            </a:r>
            <a:r>
              <a:rPr lang="en-US" sz="1600" baseline="-25000" dirty="0"/>
              <a:t>LL</a:t>
            </a:r>
            <a:r>
              <a:rPr lang="en-US" sz="1600" dirty="0"/>
              <a:t> for jets, di-jets and meson-production</a:t>
            </a:r>
            <a:endParaRPr lang="en-US" sz="1600" baseline="30000" dirty="0"/>
          </a:p>
          <a:p>
            <a:pPr algn="l"/>
            <a:r>
              <a:rPr lang="en-US" sz="1600" dirty="0">
                <a:solidFill>
                  <a:srgbClr val="0432FF"/>
                </a:solidFill>
              </a:rPr>
              <a:t>Remember: to increase x-range covered: </a:t>
            </a:r>
            <a:r>
              <a:rPr lang="en-US" sz="1600" dirty="0"/>
              <a:t>go to higher √s (200 GeV </a:t>
            </a:r>
            <a:r>
              <a:rPr lang="en-US" sz="1600" dirty="0">
                <a:sym typeface="Wingdings" pitchFamily="2" charset="2"/>
              </a:rPr>
              <a:t> 500 GeV)</a:t>
            </a:r>
          </a:p>
          <a:p>
            <a:pPr algn="ctr"/>
            <a:r>
              <a:rPr lang="en-US" sz="1600" dirty="0">
                <a:solidFill>
                  <a:srgbClr val="0432FF"/>
                </a:solidFill>
                <a:sym typeface="Wingdings" pitchFamily="2" charset="2"/>
              </a:rPr>
              <a:t>or</a:t>
            </a:r>
            <a:r>
              <a:rPr lang="en-US" sz="1600" dirty="0">
                <a:sym typeface="Wingdings" pitchFamily="2" charset="2"/>
              </a:rPr>
              <a:t> </a:t>
            </a:r>
          </a:p>
          <a:p>
            <a:r>
              <a:rPr lang="en-US" sz="1600" dirty="0">
                <a:sym typeface="Wingdings" pitchFamily="2" charset="2"/>
              </a:rPr>
              <a:t>go to higher rapidity: -1&lt;</a:t>
            </a:r>
            <a:r>
              <a:rPr lang="en-US" sz="1600" dirty="0">
                <a:latin typeface="Symbol" pitchFamily="2" charset="2"/>
                <a:sym typeface="Wingdings" pitchFamily="2" charset="2"/>
              </a:rPr>
              <a:t>h</a:t>
            </a:r>
            <a:r>
              <a:rPr lang="en-US" sz="1600" dirty="0">
                <a:sym typeface="Wingdings" pitchFamily="2" charset="2"/>
              </a:rPr>
              <a:t>&lt;1  -1 &lt;</a:t>
            </a:r>
            <a:r>
              <a:rPr lang="en-US" sz="1600" dirty="0">
                <a:latin typeface="Symbol" pitchFamily="2" charset="2"/>
                <a:sym typeface="Wingdings" pitchFamily="2" charset="2"/>
              </a:rPr>
              <a:t>h</a:t>
            </a:r>
            <a:r>
              <a:rPr lang="en-US" sz="1600" dirty="0">
                <a:sym typeface="Wingdings" pitchFamily="2" charset="2"/>
              </a:rPr>
              <a:t>&lt;1.8)</a:t>
            </a:r>
          </a:p>
          <a:p>
            <a:pPr algn="ctr"/>
            <a:r>
              <a:rPr lang="en-US" sz="1600" dirty="0">
                <a:solidFill>
                  <a:srgbClr val="0432FF"/>
                </a:solidFill>
                <a:sym typeface="Wingdings" pitchFamily="2" charset="2"/>
              </a:rPr>
              <a:t>or</a:t>
            </a:r>
            <a:r>
              <a:rPr lang="en-US" sz="1600" dirty="0">
                <a:sym typeface="Wingdings" pitchFamily="2" charset="2"/>
              </a:rPr>
              <a:t> both</a:t>
            </a:r>
          </a:p>
          <a:p>
            <a:r>
              <a:rPr lang="en-US" sz="1600" dirty="0">
                <a:solidFill>
                  <a:srgbClr val="0432FF"/>
                </a:solidFill>
                <a:sym typeface="Wingdings" pitchFamily="2" charset="2"/>
              </a:rPr>
              <a:t>Di-jets: </a:t>
            </a:r>
            <a:r>
              <a:rPr lang="en-US" sz="1600" dirty="0">
                <a:sym typeface="Wingdings" pitchFamily="2" charset="2"/>
              </a:rPr>
              <a:t>constrain the shape of the </a:t>
            </a:r>
            <a:r>
              <a:rPr lang="en-US" sz="1600" dirty="0">
                <a:latin typeface="Symbol" pitchFamily="2" charset="2"/>
                <a:sym typeface="Wingdings" pitchFamily="2" charset="2"/>
              </a:rPr>
              <a:t>D</a:t>
            </a:r>
            <a:r>
              <a:rPr lang="en-US" sz="1600" dirty="0">
                <a:sym typeface="Wingdings" pitchFamily="2" charset="2"/>
              </a:rPr>
              <a:t>g(x,Q2)</a:t>
            </a:r>
          </a:p>
          <a:p>
            <a:r>
              <a:rPr lang="en-US" sz="1600" dirty="0">
                <a:solidFill>
                  <a:srgbClr val="0432FF"/>
                </a:solidFill>
                <a:sym typeface="Wingdings" pitchFamily="2" charset="2"/>
              </a:rPr>
              <a:t></a:t>
            </a:r>
            <a:r>
              <a:rPr lang="en-US" sz="1600" dirty="0">
                <a:sym typeface="Wingdings" pitchFamily="2" charset="2"/>
              </a:rPr>
              <a:t> 5 papers since last LRP still ~2 papers to come </a:t>
            </a:r>
          </a:p>
        </p:txBody>
      </p:sp>
      <p:pic>
        <p:nvPicPr>
          <p:cNvPr id="6" name="Picture 5" descr="Chart&#10;&#10;Description automatically generated">
            <a:extLst>
              <a:ext uri="{FF2B5EF4-FFF2-40B4-BE49-F238E27FC236}">
                <a16:creationId xmlns:a16="http://schemas.microsoft.com/office/drawing/2014/main" id="{33C45B15-BEF4-844C-9E84-D5F2C11435FA}"/>
              </a:ext>
            </a:extLst>
          </p:cNvPr>
          <p:cNvPicPr>
            <a:picLocks noChangeAspect="1"/>
          </p:cNvPicPr>
          <p:nvPr/>
        </p:nvPicPr>
        <p:blipFill rotWithShape="1">
          <a:blip r:embed="rId2">
            <a:extLst>
              <a:ext uri="{28A0092B-C50C-407E-A947-70E740481C1C}">
                <a14:useLocalDpi xmlns:a14="http://schemas.microsoft.com/office/drawing/2010/main" val="0"/>
              </a:ext>
            </a:extLst>
          </a:blip>
          <a:srcRect l="1544"/>
          <a:stretch/>
        </p:blipFill>
        <p:spPr>
          <a:xfrm>
            <a:off x="279069" y="2743942"/>
            <a:ext cx="4728049" cy="3178995"/>
          </a:xfrm>
          <a:prstGeom prst="rect">
            <a:avLst/>
          </a:prstGeom>
        </p:spPr>
      </p:pic>
      <p:pic>
        <p:nvPicPr>
          <p:cNvPr id="8" name="Picture 7" descr="Chart&#10;&#10;Description automatically generated">
            <a:extLst>
              <a:ext uri="{FF2B5EF4-FFF2-40B4-BE49-F238E27FC236}">
                <a16:creationId xmlns:a16="http://schemas.microsoft.com/office/drawing/2014/main" id="{25339C85-77F4-844E-92D6-DC612F96F3F4}"/>
              </a:ext>
            </a:extLst>
          </p:cNvPr>
          <p:cNvPicPr>
            <a:picLocks noChangeAspect="1"/>
          </p:cNvPicPr>
          <p:nvPr/>
        </p:nvPicPr>
        <p:blipFill rotWithShape="1">
          <a:blip r:embed="rId3">
            <a:extLst>
              <a:ext uri="{28A0092B-C50C-407E-A947-70E740481C1C}">
                <a14:useLocalDpi xmlns:a14="http://schemas.microsoft.com/office/drawing/2010/main" val="0"/>
              </a:ext>
            </a:extLst>
          </a:blip>
          <a:srcRect t="2222"/>
          <a:stretch/>
        </p:blipFill>
        <p:spPr>
          <a:xfrm>
            <a:off x="5944802" y="1335852"/>
            <a:ext cx="2818198" cy="2667000"/>
          </a:xfrm>
          <a:prstGeom prst="rect">
            <a:avLst/>
          </a:prstGeom>
        </p:spPr>
      </p:pic>
      <p:pic>
        <p:nvPicPr>
          <p:cNvPr id="10" name="Picture 9" descr="Chart&#10;&#10;Description automatically generated">
            <a:extLst>
              <a:ext uri="{FF2B5EF4-FFF2-40B4-BE49-F238E27FC236}">
                <a16:creationId xmlns:a16="http://schemas.microsoft.com/office/drawing/2014/main" id="{87D7B093-1FB2-E243-B095-AC4D79028A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62832" y="4002852"/>
            <a:ext cx="2700168" cy="2550348"/>
          </a:xfrm>
          <a:prstGeom prst="rect">
            <a:avLst/>
          </a:prstGeom>
        </p:spPr>
      </p:pic>
      <p:sp>
        <p:nvSpPr>
          <p:cNvPr id="11" name="TextBox 10">
            <a:extLst>
              <a:ext uri="{FF2B5EF4-FFF2-40B4-BE49-F238E27FC236}">
                <a16:creationId xmlns:a16="http://schemas.microsoft.com/office/drawing/2014/main" id="{46B770F6-68DB-1D40-B854-C26BD225917B}"/>
              </a:ext>
            </a:extLst>
          </p:cNvPr>
          <p:cNvSpPr txBox="1"/>
          <p:nvPr/>
        </p:nvSpPr>
        <p:spPr>
          <a:xfrm>
            <a:off x="2543286" y="2605442"/>
            <a:ext cx="2457339" cy="276999"/>
          </a:xfrm>
          <a:prstGeom prst="rect">
            <a:avLst/>
          </a:prstGeom>
          <a:noFill/>
        </p:spPr>
        <p:txBody>
          <a:bodyPr wrap="none" rtlCol="0">
            <a:spAutoFit/>
          </a:bodyPr>
          <a:lstStyle/>
          <a:p>
            <a:pPr algn="ctr"/>
            <a:r>
              <a:rPr lang="en-US" sz="1200" dirty="0"/>
              <a:t>Phys. Rev. D 105 (2022), 092011 </a:t>
            </a:r>
            <a:endParaRPr lang="en-US" sz="1200" b="1" dirty="0">
              <a:solidFill>
                <a:srgbClr val="0432FF"/>
              </a:solidFill>
              <a:cs typeface="Times New Roman" panose="02020603050405020304" pitchFamily="18" charset="0"/>
            </a:endParaRPr>
          </a:p>
        </p:txBody>
      </p:sp>
      <p:sp>
        <p:nvSpPr>
          <p:cNvPr id="9" name="Curved Right Arrow 8">
            <a:extLst>
              <a:ext uri="{FF2B5EF4-FFF2-40B4-BE49-F238E27FC236}">
                <a16:creationId xmlns:a16="http://schemas.microsoft.com/office/drawing/2014/main" id="{FFDFD593-F122-3143-A1C7-CCC89E9E9DA4}"/>
              </a:ext>
            </a:extLst>
          </p:cNvPr>
          <p:cNvSpPr/>
          <p:nvPr/>
        </p:nvSpPr>
        <p:spPr bwMode="auto">
          <a:xfrm>
            <a:off x="428625" y="6082355"/>
            <a:ext cx="360546" cy="191566"/>
          </a:xfrm>
          <a:prstGeom prst="curvedRightArrow">
            <a:avLst/>
          </a:prstGeom>
          <a:gradFill>
            <a:gsLst>
              <a:gs pos="0">
                <a:srgbClr val="0432FF"/>
              </a:gs>
              <a:gs pos="28000">
                <a:schemeClr val="bg1"/>
              </a:gs>
              <a:gs pos="61000">
                <a:srgbClr val="0432FF"/>
              </a:gs>
              <a:gs pos="100000">
                <a:schemeClr val="bg1"/>
              </a:gs>
            </a:gsLst>
            <a:lin ang="5400000" scaled="1"/>
          </a:gradFill>
          <a:ln w="9525" cap="flat" cmpd="sng" algn="ctr">
            <a:solidFill>
              <a:srgbClr val="011893"/>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pitchFamily="-65" charset="0"/>
            </a:endParaRPr>
          </a:p>
        </p:txBody>
      </p:sp>
      <p:sp>
        <p:nvSpPr>
          <p:cNvPr id="3" name="TextBox 2">
            <a:extLst>
              <a:ext uri="{FF2B5EF4-FFF2-40B4-BE49-F238E27FC236}">
                <a16:creationId xmlns:a16="http://schemas.microsoft.com/office/drawing/2014/main" id="{BB157091-4185-9A48-847D-D2CE53FBA151}"/>
              </a:ext>
            </a:extLst>
          </p:cNvPr>
          <p:cNvSpPr txBox="1"/>
          <p:nvPr/>
        </p:nvSpPr>
        <p:spPr>
          <a:xfrm>
            <a:off x="730333" y="6018311"/>
            <a:ext cx="1984839" cy="307777"/>
          </a:xfrm>
          <a:prstGeom prst="rect">
            <a:avLst/>
          </a:prstGeom>
          <a:noFill/>
        </p:spPr>
        <p:txBody>
          <a:bodyPr wrap="none" rtlCol="0">
            <a:spAutoFit/>
          </a:bodyPr>
          <a:lstStyle/>
          <a:p>
            <a:r>
              <a:rPr lang="en-US" sz="1400" dirty="0"/>
              <a:t>more results in backup</a:t>
            </a:r>
          </a:p>
        </p:txBody>
      </p:sp>
    </p:spTree>
    <p:extLst>
      <p:ext uri="{BB962C8B-B14F-4D97-AF65-F5344CB8AC3E}">
        <p14:creationId xmlns:p14="http://schemas.microsoft.com/office/powerpoint/2010/main" val="1232891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theme/theme1.xml><?xml version="1.0" encoding="utf-8"?>
<a:theme xmlns:a="http://schemas.openxmlformats.org/drawingml/2006/main" name="BNL">
  <a:themeElements>
    <a:clrScheme name="BNL Color Palette">
      <a:dk1>
        <a:srgbClr val="000000"/>
      </a:dk1>
      <a:lt1>
        <a:srgbClr val="FFFFFF"/>
      </a:lt1>
      <a:dk2>
        <a:srgbClr val="000000"/>
      </a:dk2>
      <a:lt2>
        <a:srgbClr val="FFFFFF"/>
      </a:lt2>
      <a:accent1>
        <a:srgbClr val="105C78"/>
      </a:accent1>
      <a:accent2>
        <a:srgbClr val="00ADDC"/>
      </a:accent2>
      <a:accent3>
        <a:srgbClr val="B2D33B"/>
      </a:accent3>
      <a:accent4>
        <a:srgbClr val="F68B1F"/>
      </a:accent4>
      <a:accent5>
        <a:srgbClr val="B72467"/>
      </a:accent5>
      <a:accent6>
        <a:srgbClr val="FFCD34"/>
      </a:accent6>
      <a:hlink>
        <a:srgbClr val="4881C3"/>
      </a:hlink>
      <a:folHlink>
        <a:srgbClr val="51499E"/>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NL_PPT_Template_2021_Standard_Compressed_060121" id="{81931DB4-BE11-AC4C-8733-C612231D0574}" vid="{9DFA2559-1B1D-A844-9731-917E9F0BD70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BNL</Template>
  <TotalTime>5466</TotalTime>
  <Words>2786</Words>
  <Application>Microsoft Macintosh PowerPoint</Application>
  <PresentationFormat>On-screen Show (4:3)</PresentationFormat>
  <Paragraphs>420</Paragraphs>
  <Slides>28</Slides>
  <Notes>0</Notes>
  <HiddenSlides>0</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28</vt:i4>
      </vt:variant>
    </vt:vector>
  </HeadingPairs>
  <TitlesOfParts>
    <vt:vector size="40" baseType="lpstr">
      <vt:lpstr>Arial</vt:lpstr>
      <vt:lpstr>Arial Black</vt:lpstr>
      <vt:lpstr>Calibri</vt:lpstr>
      <vt:lpstr>Cambria Math</vt:lpstr>
      <vt:lpstr>Comic Sans MS</vt:lpstr>
      <vt:lpstr>Corbel</vt:lpstr>
      <vt:lpstr>Droid Sans</vt:lpstr>
      <vt:lpstr>Symbol</vt:lpstr>
      <vt:lpstr>Times New Roman</vt:lpstr>
      <vt:lpstr>Wingdings</vt:lpstr>
      <vt:lpstr>BNL</vt:lpstr>
      <vt:lpstr>Equation</vt:lpstr>
      <vt:lpstr>The RHIC COLD QCD Program</vt:lpstr>
      <vt:lpstr>RHIC at BNL</vt:lpstr>
      <vt:lpstr>The RHIC Experiments</vt:lpstr>
      <vt:lpstr>Why pp &amp; pA Cold QCD</vt:lpstr>
      <vt:lpstr>Pillars of the RHIC Cold QCD Program</vt:lpstr>
      <vt:lpstr>Probing Non-linear Effects in QCD</vt:lpstr>
      <vt:lpstr>W-Production</vt:lpstr>
      <vt:lpstr>W-Production</vt:lpstr>
      <vt:lpstr>Helicity PDFs: DG</vt:lpstr>
      <vt:lpstr>DG through Inclusive Meson Production</vt:lpstr>
      <vt:lpstr>3d Imaging of Quarks and Gluons</vt:lpstr>
      <vt:lpstr>Collins asymmetry for π^± in jets (mid-rapidity)</vt:lpstr>
      <vt:lpstr>TMDs at forward rapidities 2.7 &lt; h &lt; 4</vt:lpstr>
      <vt:lpstr>Nuclear Dependence of A_N</vt:lpstr>
      <vt:lpstr>TMD Physics with PHENIX</vt:lpstr>
      <vt:lpstr>Test non-universality of Sivers-function</vt:lpstr>
      <vt:lpstr>3d Spatial Imaging through UPC </vt:lpstr>
      <vt:lpstr>The STAR Forward Upgrade</vt:lpstr>
      <vt:lpstr>sPHENIX – Cold QCD Program</vt:lpstr>
      <vt:lpstr>Summary</vt:lpstr>
      <vt:lpstr> Recommendations </vt:lpstr>
      <vt:lpstr>PowerPoint Presentation</vt:lpstr>
      <vt:lpstr>Jet Cross-sections</vt:lpstr>
      <vt:lpstr>Helicity PDFs: DG</vt:lpstr>
      <vt:lpstr>Diffractive EM-jet AN at forward rapidities</vt:lpstr>
      <vt:lpstr>Diffractive EM-jet AN at forward rapidities</vt:lpstr>
      <vt:lpstr>Sivers Asymmetries in Dijets</vt:lpstr>
      <vt:lpstr>Forward rapidity pp Physics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subject/>
  <dc:creator>Elke-Caroline Aschenauer</dc:creator>
  <cp:keywords/>
  <dc:description/>
  <cp:lastModifiedBy>Elke-Caroline Aschenauer</cp:lastModifiedBy>
  <cp:revision>216</cp:revision>
  <dcterms:created xsi:type="dcterms:W3CDTF">2022-09-19T02:03:00Z</dcterms:created>
  <dcterms:modified xsi:type="dcterms:W3CDTF">2022-09-24T12:53:57Z</dcterms:modified>
  <cp:category/>
</cp:coreProperties>
</file>