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84" r:id="rId3"/>
    <p:sldMasterId id="2147483694" r:id="rId4"/>
    <p:sldMasterId id="2147483706" r:id="rId5"/>
  </p:sldMasterIdLst>
  <p:notesMasterIdLst>
    <p:notesMasterId r:id="rId27"/>
  </p:notesMasterIdLst>
  <p:sldIdLst>
    <p:sldId id="3900" r:id="rId6"/>
    <p:sldId id="309" r:id="rId7"/>
    <p:sldId id="4003" r:id="rId8"/>
    <p:sldId id="1318" r:id="rId9"/>
    <p:sldId id="297" r:id="rId10"/>
    <p:sldId id="298" r:id="rId11"/>
    <p:sldId id="334" r:id="rId12"/>
    <p:sldId id="4001" r:id="rId13"/>
    <p:sldId id="3997" r:id="rId14"/>
    <p:sldId id="3983" r:id="rId15"/>
    <p:sldId id="3990" r:id="rId16"/>
    <p:sldId id="3982" r:id="rId17"/>
    <p:sldId id="3993" r:id="rId18"/>
    <p:sldId id="3995" r:id="rId19"/>
    <p:sldId id="3992" r:id="rId20"/>
    <p:sldId id="4007" r:id="rId21"/>
    <p:sldId id="4008" r:id="rId22"/>
    <p:sldId id="3966" r:id="rId23"/>
    <p:sldId id="2305" r:id="rId24"/>
    <p:sldId id="3975" r:id="rId25"/>
    <p:sldId id="400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6B6"/>
    <a:srgbClr val="E2C5F4"/>
    <a:srgbClr val="C5ADD5"/>
    <a:srgbClr val="C00500"/>
    <a:srgbClr val="FFFC98"/>
    <a:srgbClr val="376E94"/>
    <a:srgbClr val="AEB7CF"/>
    <a:srgbClr val="000000"/>
    <a:srgbClr val="FFADBC"/>
    <a:srgbClr val="E6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2" autoAdjust="0"/>
    <p:restoredTop sz="91780" autoAdjust="0"/>
  </p:normalViewPr>
  <p:slideViewPr>
    <p:cSldViewPr snapToGrid="0" snapToObjects="1">
      <p:cViewPr varScale="1">
        <p:scale>
          <a:sx n="105" d="100"/>
          <a:sy n="105" d="100"/>
        </p:scale>
        <p:origin x="1928"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48" d="100"/>
          <a:sy n="48" d="100"/>
        </p:scale>
        <p:origin x="266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9/23/22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29777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20</a:t>
            </a:fld>
            <a:endParaRPr lang="en-US"/>
          </a:p>
        </p:txBody>
      </p:sp>
    </p:spTree>
    <p:extLst>
      <p:ext uri="{BB962C8B-B14F-4D97-AF65-F5344CB8AC3E}">
        <p14:creationId xmlns:p14="http://schemas.microsoft.com/office/powerpoint/2010/main" val="6270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21</a:t>
            </a:fld>
            <a:endParaRPr lang="en-US"/>
          </a:p>
        </p:txBody>
      </p:sp>
    </p:spTree>
    <p:extLst>
      <p:ext uri="{BB962C8B-B14F-4D97-AF65-F5344CB8AC3E}">
        <p14:creationId xmlns:p14="http://schemas.microsoft.com/office/powerpoint/2010/main" val="328369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9</a:t>
            </a:fld>
            <a:endParaRPr lang="en-US"/>
          </a:p>
        </p:txBody>
      </p:sp>
    </p:spTree>
    <p:extLst>
      <p:ext uri="{BB962C8B-B14F-4D97-AF65-F5344CB8AC3E}">
        <p14:creationId xmlns:p14="http://schemas.microsoft.com/office/powerpoint/2010/main" val="1242910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10</a:t>
            </a:fld>
            <a:endParaRPr lang="en-US"/>
          </a:p>
        </p:txBody>
      </p:sp>
    </p:spTree>
    <p:extLst>
      <p:ext uri="{BB962C8B-B14F-4D97-AF65-F5344CB8AC3E}">
        <p14:creationId xmlns:p14="http://schemas.microsoft.com/office/powerpoint/2010/main" val="272741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11</a:t>
            </a:fld>
            <a:endParaRPr lang="en-US"/>
          </a:p>
        </p:txBody>
      </p:sp>
    </p:spTree>
    <p:extLst>
      <p:ext uri="{BB962C8B-B14F-4D97-AF65-F5344CB8AC3E}">
        <p14:creationId xmlns:p14="http://schemas.microsoft.com/office/powerpoint/2010/main" val="281608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12</a:t>
            </a:fld>
            <a:endParaRPr lang="en-US"/>
          </a:p>
        </p:txBody>
      </p:sp>
    </p:spTree>
    <p:extLst>
      <p:ext uri="{BB962C8B-B14F-4D97-AF65-F5344CB8AC3E}">
        <p14:creationId xmlns:p14="http://schemas.microsoft.com/office/powerpoint/2010/main" val="371110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13</a:t>
            </a:fld>
            <a:endParaRPr lang="en-US"/>
          </a:p>
        </p:txBody>
      </p:sp>
    </p:spTree>
    <p:extLst>
      <p:ext uri="{BB962C8B-B14F-4D97-AF65-F5344CB8AC3E}">
        <p14:creationId xmlns:p14="http://schemas.microsoft.com/office/powerpoint/2010/main" val="107545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14</a:t>
            </a:fld>
            <a:endParaRPr lang="en-US"/>
          </a:p>
        </p:txBody>
      </p:sp>
    </p:spTree>
    <p:extLst>
      <p:ext uri="{BB962C8B-B14F-4D97-AF65-F5344CB8AC3E}">
        <p14:creationId xmlns:p14="http://schemas.microsoft.com/office/powerpoint/2010/main" val="1028708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15</a:t>
            </a:fld>
            <a:endParaRPr lang="en-US"/>
          </a:p>
        </p:txBody>
      </p:sp>
    </p:spTree>
    <p:extLst>
      <p:ext uri="{BB962C8B-B14F-4D97-AF65-F5344CB8AC3E}">
        <p14:creationId xmlns:p14="http://schemas.microsoft.com/office/powerpoint/2010/main" val="1368204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18</a:t>
            </a:fld>
            <a:endParaRPr lang="en-US"/>
          </a:p>
        </p:txBody>
      </p:sp>
    </p:spTree>
    <p:extLst>
      <p:ext uri="{BB962C8B-B14F-4D97-AF65-F5344CB8AC3E}">
        <p14:creationId xmlns:p14="http://schemas.microsoft.com/office/powerpoint/2010/main" val="1114016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Friday, September 23, 2022</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Friday, September 23, 2022</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310207"/>
            <a:ext cx="8628678" cy="484748"/>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2617026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a:ext>
            </a:extLst>
          </a:blip>
          <a:srcRect/>
          <a:stretch/>
        </p:blipFill>
        <p:spPr>
          <a:xfrm>
            <a:off x="0" y="1"/>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r>
              <a:rPr lang="en-US" sz="75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254320" y="610558"/>
            <a:ext cx="8670778" cy="386773"/>
          </a:xfrm>
        </p:spPr>
        <p:txBody>
          <a:bodyPr/>
          <a:lstStyle>
            <a:lvl1pPr algn="l">
              <a:defRPr sz="2251" b="1" baseline="0">
                <a:solidFill>
                  <a:srgbClr val="A91B1B"/>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254320" y="4070981"/>
            <a:ext cx="8365543" cy="1246977"/>
          </a:xfrm>
        </p:spPr>
        <p:txBody>
          <a:bodyPr/>
          <a:lstStyle>
            <a:lvl1pPr marL="0" marR="0" indent="0" algn="l" defTabSz="685983"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804769" y="6476356"/>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0"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84672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672" y="310208"/>
            <a:ext cx="8568927" cy="386773"/>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260672" y="1508760"/>
            <a:ext cx="8529578"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340" indent="-166732">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315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0672" y="310208"/>
            <a:ext cx="8628678" cy="386773"/>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260672" y="1444752"/>
            <a:ext cx="4192528" cy="821190"/>
          </a:xfrm>
        </p:spPr>
        <p:txBody>
          <a:bodyPr anchor="b"/>
          <a:lstStyle>
            <a:lvl1pPr marL="0" indent="0">
              <a:buNone/>
              <a:defRPr sz="1800" b="1">
                <a:solidFill>
                  <a:srgbClr val="A91B1B"/>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60672" y="2270334"/>
            <a:ext cx="4192528" cy="3373229"/>
          </a:xfrm>
        </p:spPr>
        <p:txBody>
          <a:bodyPr/>
          <a:lstStyle>
            <a:lvl1pPr>
              <a:defRPr sz="1800"/>
            </a:lvl1pPr>
            <a:lvl2pPr>
              <a:defRPr sz="1500"/>
            </a:lvl2pPr>
            <a:lvl3pPr>
              <a:defRPr sz="1350"/>
            </a:lvl3pPr>
            <a:lvl4pPr>
              <a:defRPr sz="1200"/>
            </a:lvl4pPr>
            <a:lvl5pPr marL="1112340" indent="-166732">
              <a:buFont typeface="Arial" panose="020B0604020202020204" pitchFamily="34" charset="0"/>
              <a:buChar char="•"/>
              <a:defRPr sz="13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444752"/>
            <a:ext cx="4150031" cy="821190"/>
          </a:xfrm>
        </p:spPr>
        <p:txBody>
          <a:bodyPr anchor="b"/>
          <a:lstStyle>
            <a:lvl1pPr marL="0" indent="0">
              <a:buNone/>
              <a:defRPr sz="1800" b="1">
                <a:solidFill>
                  <a:srgbClr val="A91B1B"/>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270334"/>
            <a:ext cx="4150031" cy="3373229"/>
          </a:xfrm>
        </p:spPr>
        <p:txBody>
          <a:bodyPr/>
          <a:lstStyle>
            <a:lvl1pPr>
              <a:defRPr sz="1800"/>
            </a:lvl1pPr>
            <a:lvl2pPr>
              <a:defRPr sz="1500"/>
            </a:lvl2pPr>
            <a:lvl3pPr>
              <a:defRPr sz="1350"/>
            </a:lvl3pPr>
            <a:lvl4pPr>
              <a:defRPr sz="1200"/>
            </a:lvl4pPr>
            <a:lvl5pPr marL="1112340" indent="-166732">
              <a:defRPr lang="en-US" sz="13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270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310207"/>
            <a:ext cx="8628678" cy="386773"/>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2815499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4" y="2866618"/>
            <a:ext cx="3238172" cy="4317562"/>
          </a:xfrm>
          <a:prstGeom prst="rect">
            <a:avLst/>
          </a:prstGeom>
        </p:spPr>
      </p:pic>
      <p:pic>
        <p:nvPicPr>
          <p:cNvPr id="4" name="Picture 3"/>
          <p:cNvPicPr>
            <a:picLocks noChangeAspect="1"/>
          </p:cNvPicPr>
          <p:nvPr userDrawn="1"/>
        </p:nvPicPr>
        <p:blipFill>
          <a:blip r:embed="rId3"/>
          <a:stretch>
            <a:fillRect/>
          </a:stretch>
        </p:blipFill>
        <p:spPr>
          <a:xfrm>
            <a:off x="0" y="0"/>
            <a:ext cx="9144000" cy="128270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3"/>
            <a:ext cx="4406981" cy="3246670"/>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sp>
        <p:nvSpPr>
          <p:cNvPr id="32" name="Date Placeholder 31"/>
          <p:cNvSpPr>
            <a:spLocks noGrp="1"/>
          </p:cNvSpPr>
          <p:nvPr>
            <p:ph type="dt" sz="half" idx="12"/>
          </p:nvPr>
        </p:nvSpPr>
        <p:spPr>
          <a:xfrm>
            <a:off x="332387" y="5560504"/>
            <a:ext cx="2406093" cy="365125"/>
          </a:xfrm>
        </p:spPr>
        <p:txBody>
          <a:bodyPr/>
          <a:lstStyle>
            <a:lvl1pPr algn="l">
              <a:defRPr baseline="0">
                <a:solidFill>
                  <a:schemeClr val="tx1"/>
                </a:solidFill>
                <a:latin typeface="Arial" charset="0"/>
              </a:defRPr>
            </a:lvl1pPr>
          </a:lstStyle>
          <a:p>
            <a:fld id="{C1B74398-39EA-0749-9F74-6FE982C11DA9}" type="datetime2">
              <a:rPr lang="en-US" smtClean="0"/>
              <a:pPr/>
              <a:t>Friday, September 23, 2022</a:t>
            </a:fld>
            <a:endParaRPr lang="en-US" dirty="0"/>
          </a:p>
        </p:txBody>
      </p:sp>
      <p:sp>
        <p:nvSpPr>
          <p:cNvPr id="15" name="Text Placeholder 14"/>
          <p:cNvSpPr>
            <a:spLocks noGrp="1"/>
          </p:cNvSpPr>
          <p:nvPr>
            <p:ph type="body" sz="quarter" idx="14" hasCustomPrompt="1"/>
          </p:nvPr>
        </p:nvSpPr>
        <p:spPr>
          <a:xfrm>
            <a:off x="332387" y="5126730"/>
            <a:ext cx="4406981" cy="420862"/>
          </a:xfrm>
        </p:spPr>
        <p:txBody>
          <a:bodyPr>
            <a:normAutofit/>
          </a:bodyPr>
          <a:lstStyle>
            <a:lvl1pPr marL="0" indent="0">
              <a:buFontTx/>
              <a:buNone/>
              <a:defRPr sz="165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32386" y="6178122"/>
            <a:ext cx="1461154" cy="630895"/>
          </a:xfrm>
          <a:prstGeom prst="rect">
            <a:avLst/>
          </a:prstGeom>
        </p:spPr>
      </p:pic>
      <p:pic>
        <p:nvPicPr>
          <p:cNvPr id="7" name="Picture 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3545" y="6434372"/>
            <a:ext cx="1217201" cy="272421"/>
          </a:xfrm>
          <a:prstGeom prst="rect">
            <a:avLst/>
          </a:prstGeom>
        </p:spPr>
      </p:pic>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523514" y="6425551"/>
            <a:ext cx="379640" cy="339956"/>
          </a:xfrm>
          <a:prstGeom prst="rect">
            <a:avLst/>
          </a:prstGeom>
        </p:spPr>
      </p:pic>
      <p:sp>
        <p:nvSpPr>
          <p:cNvPr id="14" name="Picture Placeholder 13"/>
          <p:cNvSpPr>
            <a:spLocks noGrp="1"/>
          </p:cNvSpPr>
          <p:nvPr>
            <p:ph type="pic" sz="quarter" idx="15"/>
          </p:nvPr>
        </p:nvSpPr>
        <p:spPr>
          <a:xfrm>
            <a:off x="4929187" y="1720851"/>
            <a:ext cx="4214813"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750109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print">
            <a:alphaModFix amt="43000"/>
            <a:extLst>
              <a:ext uri="{28A0092B-C50C-407E-A947-70E740481C1C}">
                <a14:useLocalDpi xmlns:a14="http://schemas.microsoft.com/office/drawing/2010/main" val="0"/>
              </a:ext>
            </a:extLst>
          </a:blip>
          <a:srcRect l="12397" t="29473" r="6129" b="9474"/>
          <a:stretch/>
        </p:blipFill>
        <p:spPr>
          <a:xfrm>
            <a:off x="0" y="1"/>
            <a:ext cx="9144000" cy="6076045"/>
          </a:xfrm>
          <a:prstGeom prst="rect">
            <a:avLst/>
          </a:prstGeom>
        </p:spPr>
      </p:pic>
      <p:sp>
        <p:nvSpPr>
          <p:cNvPr id="10" name="TextBox 9"/>
          <p:cNvSpPr txBox="1"/>
          <p:nvPr userDrawn="1"/>
        </p:nvSpPr>
        <p:spPr>
          <a:xfrm>
            <a:off x="254321" y="6343230"/>
            <a:ext cx="2020221" cy="438582"/>
          </a:xfrm>
          <a:prstGeom prst="rect">
            <a:avLst/>
          </a:prstGeom>
          <a:noFill/>
        </p:spPr>
        <p:txBody>
          <a:bodyPr wrap="square" rtlCol="0">
            <a:spAutoFit/>
          </a:bodyPr>
          <a:lstStyle/>
          <a:p>
            <a:pPr marL="0" marR="0" lvl="0" indent="0" algn="l" defTabSz="685983"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dirty="0">
                <a:ln>
                  <a:noFill/>
                </a:ln>
                <a:solidFill>
                  <a:srgbClr val="C00000"/>
                </a:solidFill>
                <a:effectLst/>
                <a:uLnTx/>
                <a:uFillTx/>
                <a:latin typeface="Arial" charset="0"/>
                <a:ea typeface="+mn-ea"/>
                <a:cs typeface="Arial" charset="0"/>
              </a:rPr>
              <a:t>TJNAF is managed by Jefferson Science Associates for the US Department of Energy</a:t>
            </a:r>
          </a:p>
        </p:txBody>
      </p:sp>
      <p:sp>
        <p:nvSpPr>
          <p:cNvPr id="2" name="Title 1"/>
          <p:cNvSpPr>
            <a:spLocks noGrp="1"/>
          </p:cNvSpPr>
          <p:nvPr userDrawn="1">
            <p:ph type="ctrTitle"/>
          </p:nvPr>
        </p:nvSpPr>
        <p:spPr>
          <a:xfrm>
            <a:off x="254320" y="610558"/>
            <a:ext cx="8670778" cy="386773"/>
          </a:xfrm>
        </p:spPr>
        <p:txBody>
          <a:bodyPr/>
          <a:lstStyle>
            <a:lvl1pPr algn="l">
              <a:defRPr sz="2251" b="1" baseline="0">
                <a:solidFill>
                  <a:srgbClr val="BE1D1D"/>
                </a:solidFill>
                <a:latin typeface="+mn-lt"/>
              </a:defRPr>
            </a:lvl1pPr>
          </a:lstStyle>
          <a:p>
            <a:r>
              <a:rPr lang="en-US" dirty="0"/>
              <a:t>Click to edit Master title style</a:t>
            </a:r>
          </a:p>
        </p:txBody>
      </p:sp>
      <p:sp>
        <p:nvSpPr>
          <p:cNvPr id="3" name="Subtitle 2"/>
          <p:cNvSpPr>
            <a:spLocks noGrp="1"/>
          </p:cNvSpPr>
          <p:nvPr userDrawn="1">
            <p:ph type="subTitle" idx="1" hasCustomPrompt="1"/>
          </p:nvPr>
        </p:nvSpPr>
        <p:spPr>
          <a:xfrm>
            <a:off x="254320" y="4070981"/>
            <a:ext cx="8365543" cy="1246977"/>
          </a:xfrm>
        </p:spPr>
        <p:txBody>
          <a:bodyPr/>
          <a:lstStyle>
            <a:lvl1pPr marL="0" marR="0" indent="0" algn="l" defTabSz="685983" rtl="0" eaLnBrk="1" fontAlgn="auto" latinLnBrk="0" hangingPunct="1">
              <a:lnSpc>
                <a:spcPct val="100000"/>
              </a:lnSpc>
              <a:spcBef>
                <a:spcPts val="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67049" y="6341580"/>
            <a:ext cx="1319496"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9124265"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0" y="6063449"/>
            <a:ext cx="9144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98967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61" y="310208"/>
            <a:ext cx="8628678" cy="386773"/>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4159835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24 GeV Cost Estimate – September 2022</a:t>
            </a:r>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19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21BA-0EC8-C944-A987-C7F27174EBD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B717B0-9FE2-8140-9B3D-026319647C3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F15F87F-B69C-E746-9EEE-AA817673EDBC}"/>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5" name="Footer Placeholder 4">
            <a:extLst>
              <a:ext uri="{FF2B5EF4-FFF2-40B4-BE49-F238E27FC236}">
                <a16:creationId xmlns:a16="http://schemas.microsoft.com/office/drawing/2014/main" id="{9B08AB85-3ED5-D24C-86A8-E0097D869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C36FF-007A-5840-ABED-85D337AD181D}"/>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3405696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4E8-7FD2-7349-9758-783C81138A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FD3A3-435E-2D41-8465-B35C4B3B58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A3283-6E73-444A-8E10-0FFA03E3564F}"/>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5" name="Footer Placeholder 4">
            <a:extLst>
              <a:ext uri="{FF2B5EF4-FFF2-40B4-BE49-F238E27FC236}">
                <a16:creationId xmlns:a16="http://schemas.microsoft.com/office/drawing/2014/main" id="{A0E7FCA0-9CC4-B44D-B968-1EFD489132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FC4FD-40FF-3C45-BE9A-F958E2A3784D}"/>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2602457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5A77-0793-B849-BA97-5BD2D1AB702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54D658-7C3E-9144-8D29-40FF0F5A744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209861D-A1C7-8D45-8D6A-D05AAD2797B8}"/>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5" name="Footer Placeholder 4">
            <a:extLst>
              <a:ext uri="{FF2B5EF4-FFF2-40B4-BE49-F238E27FC236}">
                <a16:creationId xmlns:a16="http://schemas.microsoft.com/office/drawing/2014/main" id="{714DC4B7-EC10-8644-9908-34F8F02E2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8B81A-82BF-AE48-BAFD-FBC9839B5E28}"/>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3027423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3D34-31BB-EF4D-9EC6-2468263EE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759073-6AD8-8341-9E23-1B0A023A067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FCFC82-F83E-504A-BB5A-E1BEF25CC2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E8D4F9-08FE-354E-A6E8-560B72232063}"/>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6" name="Footer Placeholder 5">
            <a:extLst>
              <a:ext uri="{FF2B5EF4-FFF2-40B4-BE49-F238E27FC236}">
                <a16:creationId xmlns:a16="http://schemas.microsoft.com/office/drawing/2014/main" id="{E0AE354A-9975-1449-A360-1AB482574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5CEF1-AB9F-8C41-A040-FB0B2E83A299}"/>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221442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9231-9EB2-2642-BB55-0AB1AA3B9FF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9A6E61-813B-F94B-915A-3734744926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67AD267-5CF6-4A42-BCD1-A359F0C8F3D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064443-4EC7-8E44-BDF7-C12EFD4C0E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F14D22-2581-7D4C-9C08-7C4073F8DFC6}"/>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54D825-4BEC-C74C-8CE0-0D234713DAD1}"/>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8" name="Footer Placeholder 7">
            <a:extLst>
              <a:ext uri="{FF2B5EF4-FFF2-40B4-BE49-F238E27FC236}">
                <a16:creationId xmlns:a16="http://schemas.microsoft.com/office/drawing/2014/main" id="{1E559378-213E-394E-8A17-D5E18C81C6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638D88-164D-E146-A057-9F66C78F8F0B}"/>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150367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B9-6AE9-5F4B-924F-41BF1E8426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1E9070-2A00-4E47-9CA5-37681A9D220F}"/>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4" name="Footer Placeholder 3">
            <a:extLst>
              <a:ext uri="{FF2B5EF4-FFF2-40B4-BE49-F238E27FC236}">
                <a16:creationId xmlns:a16="http://schemas.microsoft.com/office/drawing/2014/main" id="{2000BEA4-D906-5F48-A78A-150F249528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F56F24-EAD7-BF44-AAB2-1A5C6F2DB03F}"/>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3058288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9BC3D-9D19-B74F-AF2D-F9C5F666741E}"/>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3" name="Footer Placeholder 2">
            <a:extLst>
              <a:ext uri="{FF2B5EF4-FFF2-40B4-BE49-F238E27FC236}">
                <a16:creationId xmlns:a16="http://schemas.microsoft.com/office/drawing/2014/main" id="{7C59D147-1E1A-5248-8E70-EDFD54A24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5F2D12-3CF7-2F4A-B762-0D16A7815FCB}"/>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565507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9708-7D8B-8D44-9D2B-A34E41EFCA2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A2F58FE-54F8-7641-B802-F0AB7B4EE53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8EA73-912A-1E4C-B661-35B74A85202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287B4D5-CB7B-F04C-86D2-9385105C96E6}"/>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6" name="Footer Placeholder 5">
            <a:extLst>
              <a:ext uri="{FF2B5EF4-FFF2-40B4-BE49-F238E27FC236}">
                <a16:creationId xmlns:a16="http://schemas.microsoft.com/office/drawing/2014/main" id="{9A8E120F-9C21-7A4A-A354-EDAA1EFC1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7DC6F-13E9-4C48-B54E-6E52318AF99C}"/>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2461946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A7855-A85D-7546-97DF-622AB64B736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E2370A-C7D8-224F-AAA4-CF44EBC3DE4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CD07120-4F61-3A4E-BD8A-91AE6DF49AF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DC57B59-B9DC-0A42-97CD-D2CD1C7F0B30}"/>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6" name="Footer Placeholder 5">
            <a:extLst>
              <a:ext uri="{FF2B5EF4-FFF2-40B4-BE49-F238E27FC236}">
                <a16:creationId xmlns:a16="http://schemas.microsoft.com/office/drawing/2014/main" id="{13AE1DFA-11AB-114A-BBB6-DBFFCCB69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55514-F48D-2346-AE6A-2191CA9BF404}"/>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1283041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5D55-C52F-654F-86F1-F6BC7CDE5C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B9EA65-43F8-0C48-B0C0-441D35D2E5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293C7-D075-0340-9C86-9745851B5FE3}"/>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5" name="Footer Placeholder 4">
            <a:extLst>
              <a:ext uri="{FF2B5EF4-FFF2-40B4-BE49-F238E27FC236}">
                <a16:creationId xmlns:a16="http://schemas.microsoft.com/office/drawing/2014/main" id="{CCFB0A6A-53E2-0147-9512-4A2DBCF67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A4E00-9D73-0640-9C01-23337CF78F82}"/>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338395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0CA55D-615D-4740-A769-54240BB2005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CDAFB-DDCB-4548-B7B3-3FD0D1A7CD1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48A73-96C1-D344-A6D7-181E37743556}"/>
              </a:ext>
            </a:extLst>
          </p:cNvPr>
          <p:cNvSpPr>
            <a:spLocks noGrp="1"/>
          </p:cNvSpPr>
          <p:nvPr>
            <p:ph type="dt" sz="half" idx="10"/>
          </p:nvPr>
        </p:nvSpPr>
        <p:spPr/>
        <p:txBody>
          <a:bodyPr/>
          <a:lstStyle/>
          <a:p>
            <a:fld id="{8204891D-979A-A748-B826-E9974414D70D}" type="datetimeFigureOut">
              <a:rPr lang="en-US" smtClean="0"/>
              <a:t>9/23/22</a:t>
            </a:fld>
            <a:endParaRPr lang="en-US"/>
          </a:p>
        </p:txBody>
      </p:sp>
      <p:sp>
        <p:nvSpPr>
          <p:cNvPr id="5" name="Footer Placeholder 4">
            <a:extLst>
              <a:ext uri="{FF2B5EF4-FFF2-40B4-BE49-F238E27FC236}">
                <a16:creationId xmlns:a16="http://schemas.microsoft.com/office/drawing/2014/main" id="{034B96EF-642C-DB4C-AD5C-3DF27FD04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EC97C-22E8-0647-9F4C-360740976BA7}"/>
              </a:ext>
            </a:extLst>
          </p:cNvPr>
          <p:cNvSpPr>
            <a:spLocks noGrp="1"/>
          </p:cNvSpPr>
          <p:nvPr>
            <p:ph type="sldNum" sz="quarter" idx="12"/>
          </p:nvPr>
        </p:nvSpPr>
        <p:spPr/>
        <p:txBody>
          <a:bodyPr/>
          <a:lstStyle/>
          <a:p>
            <a:fld id="{4294F33C-A4B0-8148-87D5-3AE8EBCC158C}" type="slidenum">
              <a:rPr lang="en-US" smtClean="0"/>
              <a:t>‹#›</a:t>
            </a:fld>
            <a:endParaRPr lang="en-US"/>
          </a:p>
        </p:txBody>
      </p:sp>
    </p:spTree>
    <p:extLst>
      <p:ext uri="{BB962C8B-B14F-4D97-AF65-F5344CB8AC3E}">
        <p14:creationId xmlns:p14="http://schemas.microsoft.com/office/powerpoint/2010/main" val="523392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3545086"/>
            <a:ext cx="7358063"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56614887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143000" y="263426"/>
            <a:ext cx="6858000" cy="45720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4723805"/>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5732859"/>
            <a:ext cx="7358063"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524895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549952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idx="21"/>
          </p:nvPr>
        </p:nvSpPr>
        <p:spPr>
          <a:xfrm>
            <a:off x="4482703" y="446484"/>
            <a:ext cx="5777508"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712958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910590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474800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idx="21"/>
          </p:nvPr>
        </p:nvSpPr>
        <p:spPr>
          <a:xfrm>
            <a:off x="2678906" y="1821656"/>
            <a:ext cx="6630293"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82165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9997" y="6536531"/>
            <a:ext cx="294953"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1427825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31634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4609951" y="3580805"/>
            <a:ext cx="3978176" cy="2652117"/>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half" idx="22"/>
          </p:nvPr>
        </p:nvSpPr>
        <p:spPr>
          <a:xfrm>
            <a:off x="4723805" y="526851"/>
            <a:ext cx="3750469" cy="3750469"/>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1991321" y="625078"/>
            <a:ext cx="8411766"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209611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2969" y="4473773"/>
            <a:ext cx="7358063"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22"/>
          </p:nvPr>
        </p:nvSpPr>
        <p:spPr>
          <a:xfrm>
            <a:off x="892969" y="2979431"/>
            <a:ext cx="7358063"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7207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919758" y="-35719"/>
            <a:ext cx="10394156" cy="6929438"/>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409017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241972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ntent Layout 1">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308919" y="240538"/>
            <a:ext cx="8464378" cy="487491"/>
          </a:xfrm>
          <a:prstGeom prst="rect">
            <a:avLst/>
          </a:prstGeom>
        </p:spPr>
        <p:txBody>
          <a:bodyPr lIns="65023" tIns="65023" rIns="65023" bIns="65023"/>
          <a:lstStyle>
            <a:lvl1pPr algn="l" defTabSz="914367">
              <a:lnSpc>
                <a:spcPct val="90000"/>
              </a:lnSpc>
              <a:defRPr sz="2391" b="1">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308919" y="966054"/>
            <a:ext cx="8464378" cy="5381695"/>
          </a:xfrm>
          <a:prstGeom prst="rect">
            <a:avLst/>
          </a:prstGeom>
        </p:spPr>
        <p:txBody>
          <a:bodyPr lIns="65023" tIns="65023" rIns="65023" bIns="65023" anchor="t"/>
          <a:lstStyle>
            <a:lvl1pPr marL="219175" indent="-219175" defTabSz="914367">
              <a:lnSpc>
                <a:spcPct val="90000"/>
              </a:lnSpc>
              <a:spcBef>
                <a:spcPts val="984"/>
              </a:spcBef>
              <a:buSzPct val="100000"/>
              <a:buFont typeface="Arial"/>
              <a:defRPr sz="2109">
                <a:latin typeface="Arial"/>
                <a:ea typeface="Arial"/>
                <a:cs typeface="Arial"/>
                <a:sym typeface="Arial"/>
              </a:defRPr>
            </a:lvl1pPr>
            <a:lvl2pPr marL="562550" indent="-241093" defTabSz="914367">
              <a:lnSpc>
                <a:spcPct val="90000"/>
              </a:lnSpc>
              <a:spcBef>
                <a:spcPts val="984"/>
              </a:spcBef>
              <a:buSzPct val="100000"/>
              <a:buFont typeface="Arial"/>
              <a:buChar char="－"/>
              <a:defRPr sz="2109">
                <a:latin typeface="Arial"/>
                <a:ea typeface="Arial"/>
                <a:cs typeface="Arial"/>
                <a:sym typeface="Arial"/>
              </a:defRPr>
            </a:lvl2pPr>
            <a:lvl3pPr marL="910796" indent="-267881" defTabSz="914367">
              <a:lnSpc>
                <a:spcPct val="90000"/>
              </a:lnSpc>
              <a:spcBef>
                <a:spcPts val="984"/>
              </a:spcBef>
              <a:buSzPct val="100000"/>
              <a:buFont typeface="Arial"/>
              <a:defRPr sz="2109">
                <a:latin typeface="Arial"/>
                <a:ea typeface="Arial"/>
                <a:cs typeface="Arial"/>
                <a:sym typeface="Arial"/>
              </a:defRPr>
            </a:lvl3pPr>
            <a:lvl4pPr marL="1341080" indent="-376708" defTabSz="914367">
              <a:lnSpc>
                <a:spcPct val="90000"/>
              </a:lnSpc>
              <a:spcBef>
                <a:spcPts val="984"/>
              </a:spcBef>
              <a:buSzPct val="100000"/>
              <a:buFont typeface="Arial"/>
              <a:buChar char="－"/>
              <a:defRPr sz="2109">
                <a:latin typeface="Arial"/>
                <a:ea typeface="Arial"/>
                <a:cs typeface="Arial"/>
                <a:sym typeface="Arial"/>
              </a:defRPr>
            </a:lvl4pPr>
            <a:lvl5pPr marL="1630248" indent="-344418" defTabSz="914367">
              <a:lnSpc>
                <a:spcPct val="90000"/>
              </a:lnSpc>
              <a:spcBef>
                <a:spcPts val="984"/>
              </a:spcBef>
              <a:buSzPct val="100000"/>
              <a:buFont typeface="Arial"/>
              <a:defRPr sz="2109">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325510" y="6423548"/>
            <a:ext cx="395812" cy="390939"/>
          </a:xfrm>
          <a:prstGeom prst="rect">
            <a:avLst/>
          </a:prstGeom>
        </p:spPr>
        <p:txBody>
          <a:bodyPr lIns="65023" tIns="65023" rIns="65023" bIns="65023" anchor="ctr"/>
          <a:lstStyle>
            <a:lvl1pPr defTabSz="914367">
              <a:defRPr sz="1687">
                <a:latin typeface="Arial"/>
                <a:ea typeface="Arial"/>
                <a:cs typeface="Arial"/>
                <a:sym typeface="Arial"/>
              </a:defRPr>
            </a:lvl1pPr>
          </a:lstStyle>
          <a:p>
            <a:fld id="{86CB4B4D-7CA3-9044-876B-883B54F8677D}" type="slidenum">
              <a:t>‹#›</a:t>
            </a:fld>
            <a:endParaRPr/>
          </a:p>
        </p:txBody>
      </p:sp>
      <p:pic>
        <p:nvPicPr>
          <p:cNvPr id="120" name="Picture 6" descr="Picture 6"/>
          <p:cNvPicPr>
            <a:picLocks noChangeAspect="1"/>
          </p:cNvPicPr>
          <p:nvPr/>
        </p:nvPicPr>
        <p:blipFill>
          <a:blip r:embed="rId2">
            <a:extLst/>
          </a:blip>
          <a:stretch>
            <a:fillRect/>
          </a:stretch>
        </p:blipFill>
        <p:spPr>
          <a:xfrm>
            <a:off x="7551950" y="6407801"/>
            <a:ext cx="1329050" cy="430393"/>
          </a:xfrm>
          <a:prstGeom prst="rect">
            <a:avLst/>
          </a:prstGeom>
          <a:ln w="12700">
            <a:miter lim="400000"/>
          </a:ln>
        </p:spPr>
      </p:pic>
      <p:sp>
        <p:nvSpPr>
          <p:cNvPr id="121" name="Straight Connector 8"/>
          <p:cNvSpPr/>
          <p:nvPr/>
        </p:nvSpPr>
        <p:spPr>
          <a:xfrm>
            <a:off x="-12357" y="735986"/>
            <a:ext cx="9156358" cy="1"/>
          </a:xfrm>
          <a:prstGeom prst="line">
            <a:avLst/>
          </a:prstGeom>
          <a:ln w="76200">
            <a:solidFill>
              <a:srgbClr val="C00000"/>
            </a:solidFill>
            <a:miter/>
          </a:ln>
        </p:spPr>
        <p:txBody>
          <a:bodyPr lIns="45719" tIns="45719" rIns="45719" bIns="45719"/>
          <a:lstStyle/>
          <a:p>
            <a:pPr algn="l" defTabSz="914367">
              <a:defRPr b="0">
                <a:latin typeface="Calibri"/>
                <a:ea typeface="Calibri"/>
                <a:cs typeface="Calibri"/>
                <a:sym typeface="Calibri"/>
              </a:defRPr>
            </a:pPr>
            <a:endParaRPr sz="1266"/>
          </a:p>
        </p:txBody>
      </p:sp>
    </p:spTree>
    <p:extLst>
      <p:ext uri="{BB962C8B-B14F-4D97-AF65-F5344CB8AC3E}">
        <p14:creationId xmlns:p14="http://schemas.microsoft.com/office/powerpoint/2010/main" val="293284918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Friday, September 23, 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Jefferson Lab: Present and Future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91"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4" y="289937"/>
            <a:ext cx="8533574" cy="3867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4722110" y="6616535"/>
            <a:ext cx="210301" cy="152400"/>
          </a:xfrm>
          <a:prstGeom prst="rect">
            <a:avLst/>
          </a:prstGeom>
          <a:noFill/>
          <a:ln w="9525">
            <a:noFill/>
            <a:miter lim="800000"/>
            <a:headEnd/>
            <a:tailEnd/>
          </a:ln>
          <a:effectLst/>
        </p:spPr>
        <p:txBody>
          <a:bodyPr lIns="0" tIns="0" rIns="0" bIns="0"/>
          <a:lstStyle/>
          <a:p>
            <a:pPr algn="r" defTabSz="129813">
              <a:lnSpc>
                <a:spcPct val="90000"/>
              </a:lnSpc>
              <a:tabLst>
                <a:tab pos="172687"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813">
                <a:lnSpc>
                  <a:spcPct val="90000"/>
                </a:lnSpc>
                <a:tabLst>
                  <a:tab pos="172687" algn="l"/>
                </a:tabLst>
                <a:defRPr/>
              </a:pPr>
              <a:t>‹#›</a:t>
            </a:fld>
            <a:endParaRPr lang="en-US" sz="75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282232" y="6510173"/>
            <a:ext cx="2895600" cy="182562"/>
          </a:xfrm>
          <a:prstGeom prst="rect">
            <a:avLst/>
          </a:prstGeom>
          <a:ln/>
        </p:spPr>
        <p:txBody>
          <a:bodyPr anchor="ctr"/>
          <a:lstStyle/>
          <a:p>
            <a:pPr algn="l"/>
            <a:r>
              <a:rPr lang="en-US" sz="750" dirty="0">
                <a:solidFill>
                  <a:srgbClr val="BFBFBF"/>
                </a:solidFill>
                <a:latin typeface="Arial" pitchFamily="34" charset="0"/>
                <a:cs typeface="Arial" pitchFamily="34" charset="0"/>
              </a:rPr>
              <a:t>2022 JLab NSAC LRP</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7773459" y="6468740"/>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1712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92" r:id="rId5"/>
  </p:sldLayoutIdLst>
  <p:hf hdr="0" ftr="0" dt="0"/>
  <p:txStyles>
    <p:titleStyle>
      <a:lvl1pPr algn="l" rtl="0" eaLnBrk="1" fontAlgn="base" hangingPunct="1">
        <a:lnSpc>
          <a:spcPct val="85000"/>
        </a:lnSpc>
        <a:spcBef>
          <a:spcPct val="0"/>
        </a:spcBef>
        <a:spcAft>
          <a:spcPct val="0"/>
        </a:spcAft>
        <a:defRPr sz="2251"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2251">
          <a:solidFill>
            <a:srgbClr val="006C3A"/>
          </a:solidFill>
          <a:latin typeface="Arial Black" pitchFamily="34" charset="0"/>
        </a:defRPr>
      </a:lvl2pPr>
      <a:lvl3pPr algn="l" rtl="0" eaLnBrk="1" fontAlgn="base" hangingPunct="1">
        <a:lnSpc>
          <a:spcPct val="85000"/>
        </a:lnSpc>
        <a:spcBef>
          <a:spcPct val="0"/>
        </a:spcBef>
        <a:spcAft>
          <a:spcPct val="0"/>
        </a:spcAft>
        <a:defRPr sz="2251">
          <a:solidFill>
            <a:srgbClr val="006C3A"/>
          </a:solidFill>
          <a:latin typeface="Arial Black" pitchFamily="34" charset="0"/>
        </a:defRPr>
      </a:lvl3pPr>
      <a:lvl4pPr algn="l" rtl="0" eaLnBrk="1" fontAlgn="base" hangingPunct="1">
        <a:lnSpc>
          <a:spcPct val="85000"/>
        </a:lnSpc>
        <a:spcBef>
          <a:spcPct val="0"/>
        </a:spcBef>
        <a:spcAft>
          <a:spcPct val="0"/>
        </a:spcAft>
        <a:defRPr sz="2251">
          <a:solidFill>
            <a:srgbClr val="006C3A"/>
          </a:solidFill>
          <a:latin typeface="Arial Black" pitchFamily="34" charset="0"/>
        </a:defRPr>
      </a:lvl4pPr>
      <a:lvl5pPr algn="l" rtl="0" eaLnBrk="1" fontAlgn="base" hangingPunct="1">
        <a:lnSpc>
          <a:spcPct val="85000"/>
        </a:lnSpc>
        <a:spcBef>
          <a:spcPct val="0"/>
        </a:spcBef>
        <a:spcAft>
          <a:spcPct val="0"/>
        </a:spcAft>
        <a:defRPr sz="2251">
          <a:solidFill>
            <a:srgbClr val="006C3A"/>
          </a:solidFill>
          <a:latin typeface="Arial Black" pitchFamily="34" charset="0"/>
        </a:defRPr>
      </a:lvl5pPr>
      <a:lvl6pPr marL="342991" algn="l" rtl="0" eaLnBrk="1" fontAlgn="base" hangingPunct="1">
        <a:lnSpc>
          <a:spcPct val="85000"/>
        </a:lnSpc>
        <a:spcBef>
          <a:spcPct val="0"/>
        </a:spcBef>
        <a:spcAft>
          <a:spcPct val="0"/>
        </a:spcAft>
        <a:defRPr sz="2251">
          <a:solidFill>
            <a:srgbClr val="006C3A"/>
          </a:solidFill>
          <a:latin typeface="Arial Black" pitchFamily="34" charset="0"/>
        </a:defRPr>
      </a:lvl6pPr>
      <a:lvl7pPr marL="685983" algn="l" rtl="0" eaLnBrk="1" fontAlgn="base" hangingPunct="1">
        <a:lnSpc>
          <a:spcPct val="85000"/>
        </a:lnSpc>
        <a:spcBef>
          <a:spcPct val="0"/>
        </a:spcBef>
        <a:spcAft>
          <a:spcPct val="0"/>
        </a:spcAft>
        <a:defRPr sz="2251">
          <a:solidFill>
            <a:srgbClr val="006C3A"/>
          </a:solidFill>
          <a:latin typeface="Arial Black" pitchFamily="34" charset="0"/>
        </a:defRPr>
      </a:lvl7pPr>
      <a:lvl8pPr marL="1028974" algn="l" rtl="0" eaLnBrk="1" fontAlgn="base" hangingPunct="1">
        <a:lnSpc>
          <a:spcPct val="85000"/>
        </a:lnSpc>
        <a:spcBef>
          <a:spcPct val="0"/>
        </a:spcBef>
        <a:spcAft>
          <a:spcPct val="0"/>
        </a:spcAft>
        <a:defRPr sz="2251">
          <a:solidFill>
            <a:srgbClr val="006C3A"/>
          </a:solidFill>
          <a:latin typeface="Arial Black" pitchFamily="34" charset="0"/>
        </a:defRPr>
      </a:lvl8pPr>
      <a:lvl9pPr marL="1371966" algn="l" rtl="0" eaLnBrk="1" fontAlgn="base" hangingPunct="1">
        <a:lnSpc>
          <a:spcPct val="85000"/>
        </a:lnSpc>
        <a:spcBef>
          <a:spcPct val="0"/>
        </a:spcBef>
        <a:spcAft>
          <a:spcPct val="0"/>
        </a:spcAft>
        <a:defRPr sz="2251">
          <a:solidFill>
            <a:srgbClr val="006C3A"/>
          </a:solidFill>
          <a:latin typeface="Arial Black" pitchFamily="34" charset="0"/>
        </a:defRPr>
      </a:lvl9pPr>
    </p:titleStyle>
    <p:bodyStyle>
      <a:lvl1pPr marL="172687" indent="-172687" algn="l" rtl="0" eaLnBrk="1" fontAlgn="base" hangingPunct="1">
        <a:lnSpc>
          <a:spcPct val="90000"/>
        </a:lnSpc>
        <a:spcBef>
          <a:spcPts val="1050"/>
        </a:spcBef>
        <a:spcAft>
          <a:spcPct val="0"/>
        </a:spcAft>
        <a:buClr>
          <a:schemeClr val="tx2"/>
        </a:buClr>
        <a:buFont typeface="Arial" charset="0"/>
        <a:buChar char="•"/>
        <a:defRPr sz="2101" kern="1200">
          <a:solidFill>
            <a:schemeClr val="tx1"/>
          </a:solidFill>
          <a:latin typeface="+mn-lt"/>
          <a:ea typeface="+mn-ea"/>
          <a:cs typeface="+mn-cs"/>
        </a:defRPr>
      </a:lvl1pPr>
      <a:lvl2pPr marL="469231" indent="-209606"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983" indent="-172687"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670" indent="-129813"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340" indent="-166732"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4994" y="289937"/>
            <a:ext cx="8533574" cy="3867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57455" y="6513051"/>
            <a:ext cx="210301" cy="152400"/>
          </a:xfrm>
          <a:prstGeom prst="rect">
            <a:avLst/>
          </a:prstGeom>
          <a:noFill/>
          <a:ln w="9525">
            <a:noFill/>
            <a:miter lim="800000"/>
            <a:headEnd/>
            <a:tailEnd/>
          </a:ln>
          <a:effectLst/>
        </p:spPr>
        <p:txBody>
          <a:bodyPr lIns="0" tIns="0" rIns="0" bIns="0"/>
          <a:lstStyle/>
          <a:p>
            <a:pPr algn="r" defTabSz="129813">
              <a:lnSpc>
                <a:spcPct val="90000"/>
              </a:lnSpc>
              <a:tabLst>
                <a:tab pos="172687" algn="l"/>
              </a:tabLst>
              <a:defRPr/>
            </a:pPr>
            <a:fld id="{040BB257-551A-4736-B50F-DCF1BA034C06}" type="slidenum">
              <a:rPr lang="en-US" sz="750" smtClean="0">
                <a:solidFill>
                  <a:schemeClr val="bg1">
                    <a:lumMod val="75000"/>
                  </a:schemeClr>
                </a:solidFill>
                <a:latin typeface="Arial" pitchFamily="34" charset="0"/>
                <a:cs typeface="Arial" pitchFamily="34" charset="0"/>
              </a:rPr>
              <a:pPr algn="r" defTabSz="129813">
                <a:lnSpc>
                  <a:spcPct val="90000"/>
                </a:lnSpc>
                <a:tabLst>
                  <a:tab pos="172687" algn="l"/>
                </a:tabLst>
                <a:defRPr/>
              </a:pPr>
              <a:t>‹#›</a:t>
            </a:fld>
            <a:endParaRPr lang="en-US" sz="75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74994" y="6477000"/>
            <a:ext cx="2895600" cy="182562"/>
          </a:xfrm>
          <a:prstGeom prst="rect">
            <a:avLst/>
          </a:prstGeom>
          <a:ln/>
        </p:spPr>
        <p:txBody>
          <a:bodyPr anchor="ctr"/>
          <a:lstStyle/>
          <a:p>
            <a:pPr algn="l"/>
            <a:endParaRPr lang="en-US" sz="75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282232" y="6510173"/>
            <a:ext cx="2895600" cy="182562"/>
          </a:xfrm>
          <a:prstGeom prst="rect">
            <a:avLst/>
          </a:prstGeom>
          <a:ln/>
        </p:spPr>
        <p:txBody>
          <a:bodyPr anchor="ctr"/>
          <a:lstStyle/>
          <a:p>
            <a:pPr algn="l"/>
            <a:r>
              <a:rPr lang="en-US" sz="800" dirty="0">
                <a:solidFill>
                  <a:srgbClr val="BFBFBF"/>
                </a:solidFill>
                <a:latin typeface="Arial" pitchFamily="34" charset="0"/>
                <a:cs typeface="Arial" pitchFamily="34" charset="0"/>
              </a:rPr>
              <a:t>2022 QCD Town Meeting</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767049" y="6341580"/>
            <a:ext cx="1319496"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51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Lst>
  <p:hf hdr="0" ftr="0" dt="0"/>
  <p:txStyles>
    <p:titleStyle>
      <a:lvl1pPr algn="l" rtl="0" eaLnBrk="1" fontAlgn="base" hangingPunct="1">
        <a:lnSpc>
          <a:spcPct val="85000"/>
        </a:lnSpc>
        <a:spcBef>
          <a:spcPct val="0"/>
        </a:spcBef>
        <a:spcAft>
          <a:spcPct val="0"/>
        </a:spcAft>
        <a:defRPr sz="2251"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2251">
          <a:solidFill>
            <a:srgbClr val="006C3A"/>
          </a:solidFill>
          <a:latin typeface="Arial Black" pitchFamily="34" charset="0"/>
        </a:defRPr>
      </a:lvl2pPr>
      <a:lvl3pPr algn="l" rtl="0" eaLnBrk="1" fontAlgn="base" hangingPunct="1">
        <a:lnSpc>
          <a:spcPct val="85000"/>
        </a:lnSpc>
        <a:spcBef>
          <a:spcPct val="0"/>
        </a:spcBef>
        <a:spcAft>
          <a:spcPct val="0"/>
        </a:spcAft>
        <a:defRPr sz="2251">
          <a:solidFill>
            <a:srgbClr val="006C3A"/>
          </a:solidFill>
          <a:latin typeface="Arial Black" pitchFamily="34" charset="0"/>
        </a:defRPr>
      </a:lvl3pPr>
      <a:lvl4pPr algn="l" rtl="0" eaLnBrk="1" fontAlgn="base" hangingPunct="1">
        <a:lnSpc>
          <a:spcPct val="85000"/>
        </a:lnSpc>
        <a:spcBef>
          <a:spcPct val="0"/>
        </a:spcBef>
        <a:spcAft>
          <a:spcPct val="0"/>
        </a:spcAft>
        <a:defRPr sz="2251">
          <a:solidFill>
            <a:srgbClr val="006C3A"/>
          </a:solidFill>
          <a:latin typeface="Arial Black" pitchFamily="34" charset="0"/>
        </a:defRPr>
      </a:lvl4pPr>
      <a:lvl5pPr algn="l" rtl="0" eaLnBrk="1" fontAlgn="base" hangingPunct="1">
        <a:lnSpc>
          <a:spcPct val="85000"/>
        </a:lnSpc>
        <a:spcBef>
          <a:spcPct val="0"/>
        </a:spcBef>
        <a:spcAft>
          <a:spcPct val="0"/>
        </a:spcAft>
        <a:defRPr sz="2251">
          <a:solidFill>
            <a:srgbClr val="006C3A"/>
          </a:solidFill>
          <a:latin typeface="Arial Black" pitchFamily="34" charset="0"/>
        </a:defRPr>
      </a:lvl5pPr>
      <a:lvl6pPr marL="342991" algn="l" rtl="0" eaLnBrk="1" fontAlgn="base" hangingPunct="1">
        <a:lnSpc>
          <a:spcPct val="85000"/>
        </a:lnSpc>
        <a:spcBef>
          <a:spcPct val="0"/>
        </a:spcBef>
        <a:spcAft>
          <a:spcPct val="0"/>
        </a:spcAft>
        <a:defRPr sz="2251">
          <a:solidFill>
            <a:srgbClr val="006C3A"/>
          </a:solidFill>
          <a:latin typeface="Arial Black" pitchFamily="34" charset="0"/>
        </a:defRPr>
      </a:lvl6pPr>
      <a:lvl7pPr marL="685983" algn="l" rtl="0" eaLnBrk="1" fontAlgn="base" hangingPunct="1">
        <a:lnSpc>
          <a:spcPct val="85000"/>
        </a:lnSpc>
        <a:spcBef>
          <a:spcPct val="0"/>
        </a:spcBef>
        <a:spcAft>
          <a:spcPct val="0"/>
        </a:spcAft>
        <a:defRPr sz="2251">
          <a:solidFill>
            <a:srgbClr val="006C3A"/>
          </a:solidFill>
          <a:latin typeface="Arial Black" pitchFamily="34" charset="0"/>
        </a:defRPr>
      </a:lvl7pPr>
      <a:lvl8pPr marL="1028974" algn="l" rtl="0" eaLnBrk="1" fontAlgn="base" hangingPunct="1">
        <a:lnSpc>
          <a:spcPct val="85000"/>
        </a:lnSpc>
        <a:spcBef>
          <a:spcPct val="0"/>
        </a:spcBef>
        <a:spcAft>
          <a:spcPct val="0"/>
        </a:spcAft>
        <a:defRPr sz="2251">
          <a:solidFill>
            <a:srgbClr val="006C3A"/>
          </a:solidFill>
          <a:latin typeface="Arial Black" pitchFamily="34" charset="0"/>
        </a:defRPr>
      </a:lvl8pPr>
      <a:lvl9pPr marL="1371966" algn="l" rtl="0" eaLnBrk="1" fontAlgn="base" hangingPunct="1">
        <a:lnSpc>
          <a:spcPct val="85000"/>
        </a:lnSpc>
        <a:spcBef>
          <a:spcPct val="0"/>
        </a:spcBef>
        <a:spcAft>
          <a:spcPct val="0"/>
        </a:spcAft>
        <a:defRPr sz="2251">
          <a:solidFill>
            <a:srgbClr val="006C3A"/>
          </a:solidFill>
          <a:latin typeface="Arial Black" pitchFamily="34" charset="0"/>
        </a:defRPr>
      </a:lvl9pPr>
    </p:titleStyle>
    <p:bodyStyle>
      <a:lvl1pPr marL="172687" indent="-172687" algn="l" rtl="0" eaLnBrk="1" fontAlgn="base" hangingPunct="1">
        <a:lnSpc>
          <a:spcPct val="90000"/>
        </a:lnSpc>
        <a:spcBef>
          <a:spcPts val="1050"/>
        </a:spcBef>
        <a:spcAft>
          <a:spcPct val="0"/>
        </a:spcAft>
        <a:buClr>
          <a:schemeClr val="tx2"/>
        </a:buClr>
        <a:buFont typeface="Arial" charset="0"/>
        <a:buChar char="•"/>
        <a:defRPr sz="2101" kern="1200">
          <a:solidFill>
            <a:schemeClr val="tx1"/>
          </a:solidFill>
          <a:latin typeface="+mn-lt"/>
          <a:ea typeface="+mn-ea"/>
          <a:cs typeface="+mn-cs"/>
        </a:defRPr>
      </a:lvl1pPr>
      <a:lvl2pPr marL="469231" indent="-209606"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983" indent="-172687"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670" indent="-129813"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340" indent="-166732"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B63097-5CE5-FA49-ACAF-8873DB3F1D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0EC718-C563-9340-8C95-ABA3E39DFC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25319-3AFC-3A43-9155-8E3102A5F1D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04891D-979A-A748-B826-E9974414D70D}" type="datetimeFigureOut">
              <a:rPr lang="en-US" smtClean="0"/>
              <a:t>9/23/22</a:t>
            </a:fld>
            <a:endParaRPr lang="en-US"/>
          </a:p>
        </p:txBody>
      </p:sp>
      <p:sp>
        <p:nvSpPr>
          <p:cNvPr id="5" name="Footer Placeholder 4">
            <a:extLst>
              <a:ext uri="{FF2B5EF4-FFF2-40B4-BE49-F238E27FC236}">
                <a16:creationId xmlns:a16="http://schemas.microsoft.com/office/drawing/2014/main" id="{A0A08141-4B53-C84A-BFF4-8FC34BB11BA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C22830-DB96-2643-A179-6015CC68450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94F33C-A4B0-8148-87D5-3AE8EBCC158C}" type="slidenum">
              <a:rPr lang="en-US" smtClean="0"/>
              <a:t>‹#›</a:t>
            </a:fld>
            <a:endParaRPr lang="en-US"/>
          </a:p>
        </p:txBody>
      </p:sp>
    </p:spTree>
    <p:extLst>
      <p:ext uri="{BB962C8B-B14F-4D97-AF65-F5344CB8AC3E}">
        <p14:creationId xmlns:p14="http://schemas.microsoft.com/office/powerpoint/2010/main" val="19736620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9997" y="6536531"/>
            <a:ext cx="256480"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0703917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1pPr>
      <a:lvl2pPr marL="0" marR="0" indent="321457"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2pPr>
      <a:lvl3pPr marL="0" marR="0" indent="642915"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3pPr>
      <a:lvl4pPr marL="0" marR="0" indent="964372"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4pPr>
      <a:lvl5pPr marL="0" marR="0" indent="1285829"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5pPr>
      <a:lvl6pPr marL="0" marR="0" indent="1607287"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6pPr>
      <a:lvl7pPr marL="0" marR="0" indent="1928744"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7pPr>
      <a:lvl8pPr marL="0" marR="0" indent="2250201"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8pPr>
      <a:lvl9pPr marL="0" marR="0" indent="2571659" algn="ctr" defTabSz="410751" rtl="0" latinLnBrk="0">
        <a:lnSpc>
          <a:spcPct val="100000"/>
        </a:lnSpc>
        <a:spcBef>
          <a:spcPts val="0"/>
        </a:spcBef>
        <a:spcAft>
          <a:spcPts val="0"/>
        </a:spcAft>
        <a:buClrTx/>
        <a:buSzTx/>
        <a:buFontTx/>
        <a:buNone/>
        <a:tabLst/>
        <a:defRPr sz="5625" b="0" i="0" u="none" strike="noStrike" cap="none" spc="0" baseline="0">
          <a:solidFill>
            <a:srgbClr val="000000"/>
          </a:solidFill>
          <a:uFillTx/>
          <a:latin typeface="+mn-lt"/>
          <a:ea typeface="+mn-ea"/>
          <a:cs typeface="+mn-cs"/>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1pPr>
      <a:lvl2pPr marL="0" marR="0" indent="321457"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2pPr>
      <a:lvl3pPr marL="0" marR="0" indent="642915"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3pPr>
      <a:lvl4pPr marL="0" marR="0" indent="964372"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4pPr>
      <a:lvl5pPr marL="0" marR="0" indent="1285829"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5pPr>
      <a:lvl6pPr marL="0" marR="0" indent="1607287"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6pPr>
      <a:lvl7pPr marL="0" marR="0" indent="1928744"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7pPr>
      <a:lvl8pPr marL="0" marR="0" indent="2250201"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8pPr>
      <a:lvl9pPr marL="0" marR="0" indent="2571659" algn="ctr" defTabSz="410751"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tmp"/></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16/j.ppnp.2022.103985" TargetMode="External"/><Relationship Id="rId3" Type="http://schemas.openxmlformats.org/officeDocument/2006/relationships/image" Target="../media/image72.png"/><Relationship Id="rId7" Type="http://schemas.openxmlformats.org/officeDocument/2006/relationships/hyperlink" Target="https://doi.org/10.1103/PhysRevD.100.034008" TargetMode="External"/><Relationship Id="rId2" Type="http://schemas.openxmlformats.org/officeDocument/2006/relationships/image" Target="../media/image71.png"/><Relationship Id="rId1" Type="http://schemas.openxmlformats.org/officeDocument/2006/relationships/slideLayout" Target="../slideLayouts/slideLayout43.xml"/><Relationship Id="rId6" Type="http://schemas.openxmlformats.org/officeDocument/2006/relationships/hyperlink" Target="https://doi.org/10.1016/j.physletb.2021.136171" TargetMode="External"/><Relationship Id="rId5" Type="http://schemas.openxmlformats.org/officeDocument/2006/relationships/image" Target="../media/image74.tif"/><Relationship Id="rId4" Type="http://schemas.openxmlformats.org/officeDocument/2006/relationships/image" Target="../media/image73.tif"/><Relationship Id="rId9" Type="http://schemas.openxmlformats.org/officeDocument/2006/relationships/image" Target="../media/image75.emf"/></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11.xml"/><Relationship Id="rId5" Type="http://schemas.openxmlformats.org/officeDocument/2006/relationships/image" Target="../media/image84.jpeg"/><Relationship Id="rId4" Type="http://schemas.openxmlformats.org/officeDocument/2006/relationships/hyperlink" Target="https://www.google.com/imgres?imgurl=https%3A%2F%2Findico.jlab.org%2Fevent%2F520%2Fattachments%2F7519%2F10719%2Fjfuture.png&amp;imgrefurl=https%3A%2F%2Findico.jlab.org%2Fevent%2F520%2F&amp;tbnid=F_PuxEdvdU7KFM&amp;vet=12ahUKEwiq0r2utvv4AhXnrXIEHWG1ADQQMygAegQIARAh..i&amp;docid=NUDlEaI5IEZTLM&amp;w=1056&amp;h=1632&amp;q=j-future%20messina%20workshop&amp;client=firefox-b-1-d&amp;ved=2ahUKEwiq0r2utvv4AhXnrXIEHWG1ADQQMygAegQIARAh"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imgres?imgurl=https%3A%2F%2Fwww.jlab.org%2Fdiv_dept%2Fdir_off%2Fpublic_affairs%2Flogo%2FJLab_logo_white1.jpg&amp;imgrefurl=https%3A%2F%2Fwww.jlab.org%2Fabout%2Fcomms%2Fresources&amp;tbnid=6266wBztaCMkYM&amp;vet=12ahUKEwjRwPi3hZ_6AhXOomoFHcQ1DAcQMygAegUIARCJAQ..i&amp;docid=_zmtRZLntJd1DM&amp;w=1200&amp;h=375&amp;q=jefferson%20lab%20logo&amp;client=firefox-b-1-d&amp;ved=2ahUKEwjRwPi3hZ_6AhXOomoFHcQ1DAcQMygAegUIARCJAQ" TargetMode="External"/><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jpeg"/><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emf"/><Relationship Id="rId5" Type="http://schemas.microsoft.com/office/2007/relationships/hdphoto" Target="../media/hdphoto1.wdp"/><Relationship Id="rId10" Type="http://schemas.openxmlformats.org/officeDocument/2006/relationships/image" Target="../media/image32.emf"/><Relationship Id="rId4" Type="http://schemas.openxmlformats.org/officeDocument/2006/relationships/image" Target="../media/image27.png"/><Relationship Id="rId9" Type="http://schemas.openxmlformats.org/officeDocument/2006/relationships/image" Target="../media/image31.emf"/></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hyperlink" Target="https://arxiv.org/abs/2112.00060" TargetMode="External"/><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hyperlink" Target="https://inspirehep.net/literature/1981751"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F873D2-A0D9-374A-BC26-4051383CB78E}"/>
              </a:ext>
            </a:extLst>
          </p:cNvPr>
          <p:cNvPicPr>
            <a:picLocks noChangeAspect="1"/>
          </p:cNvPicPr>
          <p:nvPr/>
        </p:nvPicPr>
        <p:blipFill rotWithShape="1">
          <a:blip r:embed="rId3">
            <a:alphaModFix amt="35000"/>
          </a:blip>
          <a:srcRect t="15026" b="3450"/>
          <a:stretch/>
        </p:blipFill>
        <p:spPr>
          <a:xfrm>
            <a:off x="0" y="1308972"/>
            <a:ext cx="9144000" cy="4952128"/>
          </a:xfrm>
          <a:prstGeom prst="rect">
            <a:avLst/>
          </a:prstGeom>
          <a:gradFill>
            <a:gsLst>
              <a:gs pos="0">
                <a:schemeClr val="bg1">
                  <a:lumMod val="85000"/>
                </a:schemeClr>
              </a:gs>
              <a:gs pos="74000">
                <a:schemeClr val="bg1">
                  <a:lumMod val="95000"/>
                </a:schemeClr>
              </a:gs>
              <a:gs pos="90000">
                <a:schemeClr val="bg1">
                  <a:lumMod val="85000"/>
                  <a:alpha val="40582"/>
                </a:schemeClr>
              </a:gs>
              <a:gs pos="100000">
                <a:schemeClr val="bg1">
                  <a:lumMod val="85000"/>
                </a:schemeClr>
              </a:gs>
            </a:gsLst>
            <a:lin ang="5400000" scaled="1"/>
          </a:gradFill>
          <a:effectLst>
            <a:outerShdw blurRad="50800" dist="50800" dir="5400000" algn="ctr" rotWithShape="0">
              <a:srgbClr val="000000">
                <a:alpha val="35395"/>
              </a:srgbClr>
            </a:outerShdw>
          </a:effectLst>
        </p:spPr>
      </p:pic>
      <p:sp>
        <p:nvSpPr>
          <p:cNvPr id="6" name="TextBox 5">
            <a:extLst>
              <a:ext uri="{FF2B5EF4-FFF2-40B4-BE49-F238E27FC236}">
                <a16:creationId xmlns:a16="http://schemas.microsoft.com/office/drawing/2014/main" id="{2D1A5BBD-8653-734C-8CC2-6CCFB767EFB6}"/>
              </a:ext>
            </a:extLst>
          </p:cNvPr>
          <p:cNvSpPr txBox="1"/>
          <p:nvPr/>
        </p:nvSpPr>
        <p:spPr>
          <a:xfrm>
            <a:off x="1" y="273815"/>
            <a:ext cx="9143999" cy="740652"/>
          </a:xfrm>
          <a:prstGeom prst="rect">
            <a:avLst/>
          </a:prstGeom>
          <a:noFill/>
          <a:ln>
            <a:noFill/>
          </a:ln>
          <a:effectLst>
            <a:outerShdw blurRad="50800" dist="50800" dir="5400000" algn="ctr" rotWithShape="0">
              <a:schemeClr val="accent2">
                <a:alpha val="17000"/>
              </a:schemeClr>
            </a:outerShdw>
          </a:effectLst>
        </p:spPr>
        <p:txBody>
          <a:bodyPr wrap="square" rtlCol="0">
            <a:spAutoFit/>
          </a:bodyPr>
          <a:lstStyle/>
          <a:p>
            <a:pPr algn="ctr">
              <a:lnSpc>
                <a:spcPct val="90000"/>
              </a:lnSpc>
              <a:spcBef>
                <a:spcPct val="0"/>
              </a:spcBef>
            </a:pPr>
            <a:endParaRPr lang="it-IT" sz="1000" b="1" dirty="0">
              <a:solidFill>
                <a:schemeClr val="bg1"/>
              </a:solidFill>
              <a:latin typeface="Avenir" panose="02000503020000020003" pitchFamily="2" charset="0"/>
            </a:endParaRPr>
          </a:p>
          <a:p>
            <a:pPr algn="ctr">
              <a:lnSpc>
                <a:spcPct val="90000"/>
              </a:lnSpc>
              <a:spcBef>
                <a:spcPct val="0"/>
              </a:spcBef>
            </a:pPr>
            <a:r>
              <a:rPr lang="it-IT" sz="3600" b="1" dirty="0">
                <a:solidFill>
                  <a:schemeClr val="accent1"/>
                </a:solidFill>
                <a:latin typeface="Avenir" panose="02000503020000020003" pitchFamily="2" charset="0"/>
              </a:rPr>
              <a:t>Jefferson Lab Upgrade </a:t>
            </a:r>
            <a:r>
              <a:rPr lang="it-IT" sz="3600" b="1" dirty="0" err="1">
                <a:solidFill>
                  <a:schemeClr val="accent1"/>
                </a:solidFill>
                <a:latin typeface="Avenir" panose="02000503020000020003" pitchFamily="2" charset="0"/>
              </a:rPr>
              <a:t>Perspectives</a:t>
            </a:r>
            <a:endParaRPr lang="it-IT" sz="3600" b="1" dirty="0">
              <a:solidFill>
                <a:schemeClr val="accent1"/>
              </a:solidFill>
              <a:latin typeface="Avenir" panose="02000503020000020003" pitchFamily="2" charset="0"/>
            </a:endParaRPr>
          </a:p>
        </p:txBody>
      </p:sp>
      <p:sp>
        <p:nvSpPr>
          <p:cNvPr id="8" name="Text Placeholder 4">
            <a:extLst>
              <a:ext uri="{FF2B5EF4-FFF2-40B4-BE49-F238E27FC236}">
                <a16:creationId xmlns:a16="http://schemas.microsoft.com/office/drawing/2014/main" id="{67F29690-236C-4E73-2952-2B1FD86DA6A5}"/>
              </a:ext>
            </a:extLst>
          </p:cNvPr>
          <p:cNvSpPr txBox="1">
            <a:spLocks/>
          </p:cNvSpPr>
          <p:nvPr/>
        </p:nvSpPr>
        <p:spPr>
          <a:xfrm>
            <a:off x="-1" y="4561466"/>
            <a:ext cx="3206187" cy="42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200" kern="1200" baseline="0">
                <a:solidFill>
                  <a:schemeClr val="accent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solidFill>
                  <a:schemeClr val="tx1"/>
                </a:solidFill>
                <a:latin typeface="Century Gothic" panose="020B0502020202020204" pitchFamily="34" charset="0"/>
                <a:ea typeface="+mj-ea"/>
                <a:cs typeface="+mn-cs"/>
              </a:rPr>
              <a:t>Cynthia Keppel</a:t>
            </a:r>
          </a:p>
        </p:txBody>
      </p:sp>
      <p:sp>
        <p:nvSpPr>
          <p:cNvPr id="12" name="Text Placeholder 4">
            <a:extLst>
              <a:ext uri="{FF2B5EF4-FFF2-40B4-BE49-F238E27FC236}">
                <a16:creationId xmlns:a16="http://schemas.microsoft.com/office/drawing/2014/main" id="{3B6C329F-9EA5-FE40-B5B6-B7F84F7DD955}"/>
              </a:ext>
            </a:extLst>
          </p:cNvPr>
          <p:cNvSpPr>
            <a:spLocks noGrp="1"/>
          </p:cNvSpPr>
          <p:nvPr>
            <p:ph type="body" sz="quarter" idx="14"/>
          </p:nvPr>
        </p:nvSpPr>
        <p:spPr>
          <a:xfrm>
            <a:off x="182878" y="5131460"/>
            <a:ext cx="6242306" cy="835135"/>
          </a:xfrm>
        </p:spPr>
        <p:txBody>
          <a:bodyPr>
            <a:noAutofit/>
          </a:bodyPr>
          <a:lstStyle/>
          <a:p>
            <a:r>
              <a:rPr lang="en-US" sz="2000" dirty="0">
                <a:solidFill>
                  <a:schemeClr val="tx1"/>
                </a:solidFill>
                <a:latin typeface="Century Gothic" panose="020B0502020202020204" pitchFamily="34" charset="0"/>
                <a:ea typeface="+mj-ea"/>
                <a:cs typeface="+mn-cs"/>
              </a:rPr>
              <a:t>2022 Town Hall Meeting on Hot and Cold QCD</a:t>
            </a:r>
          </a:p>
          <a:p>
            <a:r>
              <a:rPr lang="en-US" sz="2000" dirty="0">
                <a:solidFill>
                  <a:schemeClr val="tx1"/>
                </a:solidFill>
                <a:latin typeface="Century Gothic" panose="020B0502020202020204" pitchFamily="34" charset="0"/>
                <a:ea typeface="+mj-ea"/>
                <a:cs typeface="+mn-cs"/>
              </a:rPr>
              <a:t>MIT- September 23-25, 2022</a:t>
            </a:r>
          </a:p>
        </p:txBody>
      </p:sp>
    </p:spTree>
    <p:extLst>
      <p:ext uri="{BB962C8B-B14F-4D97-AF65-F5344CB8AC3E}">
        <p14:creationId xmlns:p14="http://schemas.microsoft.com/office/powerpoint/2010/main" val="577433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10</a:t>
            </a:fld>
            <a:endParaRPr lang="en-US" dirty="0"/>
          </a:p>
        </p:txBody>
      </p:sp>
      <p:sp>
        <p:nvSpPr>
          <p:cNvPr id="31" name="Title 1">
            <a:extLst>
              <a:ext uri="{FF2B5EF4-FFF2-40B4-BE49-F238E27FC236}">
                <a16:creationId xmlns:a16="http://schemas.microsoft.com/office/drawing/2014/main" id="{0F942C39-D95B-486D-DB4D-A86CCF494FC4}"/>
              </a:ext>
            </a:extLst>
          </p:cNvPr>
          <p:cNvSpPr txBox="1">
            <a:spLocks/>
          </p:cNvSpPr>
          <p:nvPr/>
        </p:nvSpPr>
        <p:spPr>
          <a:xfrm>
            <a:off x="101601" y="786449"/>
            <a:ext cx="9338445" cy="740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800" b="0" dirty="0">
                <a:solidFill>
                  <a:schemeClr val="accent1"/>
                </a:solidFill>
                <a:latin typeface="Avenir" panose="02000503020000020003" pitchFamily="2" charset="0"/>
                <a:cs typeface="Avenir Black"/>
              </a:rPr>
              <a:t>High Energy Workshop Series 2022</a:t>
            </a:r>
            <a:endParaRPr lang="en-US" sz="2800" b="0" dirty="0">
              <a:solidFill>
                <a:srgbClr val="FFFFFF"/>
              </a:solidFill>
              <a:latin typeface="Avenir" panose="02000503020000020003" pitchFamily="2" charset="0"/>
              <a:cs typeface="Avenir Black"/>
            </a:endParaRPr>
          </a:p>
        </p:txBody>
      </p:sp>
      <p:sp>
        <p:nvSpPr>
          <p:cNvPr id="32" name="Slide Number Placeholder 4">
            <a:extLst>
              <a:ext uri="{FF2B5EF4-FFF2-40B4-BE49-F238E27FC236}">
                <a16:creationId xmlns:a16="http://schemas.microsoft.com/office/drawing/2014/main" id="{6D457C77-8D4B-1B1D-D004-D02D470D1EAC}"/>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10</a:t>
            </a:fld>
            <a:endParaRPr lang="en-US" dirty="0">
              <a:solidFill>
                <a:srgbClr val="000000"/>
              </a:solidFill>
            </a:endParaRPr>
          </a:p>
        </p:txBody>
      </p:sp>
      <p:pic>
        <p:nvPicPr>
          <p:cNvPr id="33" name="Picture 32">
            <a:extLst>
              <a:ext uri="{FF2B5EF4-FFF2-40B4-BE49-F238E27FC236}">
                <a16:creationId xmlns:a16="http://schemas.microsoft.com/office/drawing/2014/main" id="{E8E524E3-7922-7FA4-F4BF-DCB594BBACCF}"/>
              </a:ext>
            </a:extLst>
          </p:cNvPr>
          <p:cNvPicPr>
            <a:picLocks noChangeAspect="1"/>
          </p:cNvPicPr>
          <p:nvPr/>
        </p:nvPicPr>
        <p:blipFill rotWithShape="1">
          <a:blip r:embed="rId3"/>
          <a:srcRect b="51866"/>
          <a:stretch/>
        </p:blipFill>
        <p:spPr>
          <a:xfrm>
            <a:off x="190172" y="1418542"/>
            <a:ext cx="8786568" cy="2809138"/>
          </a:xfrm>
          <a:prstGeom prst="rect">
            <a:avLst/>
          </a:prstGeom>
        </p:spPr>
      </p:pic>
      <p:sp>
        <p:nvSpPr>
          <p:cNvPr id="34" name="TextBox 33">
            <a:extLst>
              <a:ext uri="{FF2B5EF4-FFF2-40B4-BE49-F238E27FC236}">
                <a16:creationId xmlns:a16="http://schemas.microsoft.com/office/drawing/2014/main" id="{8DD56502-428D-5CDD-2C5D-DE21C2EBC292}"/>
              </a:ext>
            </a:extLst>
          </p:cNvPr>
          <p:cNvSpPr txBox="1"/>
          <p:nvPr/>
        </p:nvSpPr>
        <p:spPr>
          <a:xfrm>
            <a:off x="2201204" y="3798359"/>
            <a:ext cx="4764504" cy="369332"/>
          </a:xfrm>
          <a:prstGeom prst="rect">
            <a:avLst/>
          </a:prstGeom>
          <a:noFill/>
        </p:spPr>
        <p:txBody>
          <a:bodyPr wrap="square">
            <a:spAutoFit/>
          </a:bodyPr>
          <a:lstStyle/>
          <a:p>
            <a:r>
              <a:rPr lang="en-US" b="1" dirty="0">
                <a:solidFill>
                  <a:schemeClr val="bg1"/>
                </a:solidFill>
              </a:rPr>
              <a:t>https://</a:t>
            </a:r>
            <a:r>
              <a:rPr lang="en-US" b="1" dirty="0" err="1">
                <a:solidFill>
                  <a:schemeClr val="bg1"/>
                </a:solidFill>
              </a:rPr>
              <a:t>www.jlab.org</a:t>
            </a:r>
            <a:r>
              <a:rPr lang="en-US" b="1" dirty="0">
                <a:solidFill>
                  <a:schemeClr val="bg1"/>
                </a:solidFill>
              </a:rPr>
              <a:t>/conference/hews22#</a:t>
            </a:r>
          </a:p>
        </p:txBody>
      </p:sp>
      <p:sp>
        <p:nvSpPr>
          <p:cNvPr id="35" name="TextBox 34">
            <a:extLst>
              <a:ext uri="{FF2B5EF4-FFF2-40B4-BE49-F238E27FC236}">
                <a16:creationId xmlns:a16="http://schemas.microsoft.com/office/drawing/2014/main" id="{D714928E-E7FF-1F00-B04B-56142A2922AA}"/>
              </a:ext>
            </a:extLst>
          </p:cNvPr>
          <p:cNvSpPr txBox="1"/>
          <p:nvPr/>
        </p:nvSpPr>
        <p:spPr>
          <a:xfrm>
            <a:off x="145886" y="4403027"/>
            <a:ext cx="8875139" cy="2215991"/>
          </a:xfrm>
          <a:prstGeom prst="rect">
            <a:avLst/>
          </a:prstGeom>
          <a:noFill/>
        </p:spPr>
        <p:txBody>
          <a:bodyPr wrap="square" rtlCol="0">
            <a:spAutoFit/>
          </a:bodyPr>
          <a:lstStyle/>
          <a:p>
            <a:r>
              <a:rPr lang="en-US" sz="1600" dirty="0">
                <a:latin typeface="Century Gothic" panose="020B0502020202020204" pitchFamily="34" charset="0"/>
              </a:rPr>
              <a:t>We are pleased to announce an upcoming series of summer workshops being organized jointly between the laboratory and the Jefferson Lab Users Organization (JLUO) to probe the science that would be opened up by a higher energy electron beam (~20-24 GeV) at Jefferson Lab. </a:t>
            </a:r>
            <a:r>
              <a:rPr lang="en-US" b="1" dirty="0">
                <a:solidFill>
                  <a:srgbClr val="0D36B6"/>
                </a:solidFill>
                <a:latin typeface="Century Gothic" panose="020B0502020202020204" pitchFamily="34" charset="0"/>
              </a:rPr>
              <a:t>We are particularly interested in identifying key measurements that are not possible to access at 12 GeV, that initially utilize largely existing or already-planned Hall equipment, and that leverage the unique capabilities of luminosity and precision possible at Jefferson Lab in the EIC era.</a:t>
            </a:r>
          </a:p>
        </p:txBody>
      </p:sp>
      <p:sp>
        <p:nvSpPr>
          <p:cNvPr id="2" name="TextBox 1">
            <a:extLst>
              <a:ext uri="{FF2B5EF4-FFF2-40B4-BE49-F238E27FC236}">
                <a16:creationId xmlns:a16="http://schemas.microsoft.com/office/drawing/2014/main" id="{DBC25AB8-D82B-444B-9C1B-8684C466547D}"/>
              </a:ext>
            </a:extLst>
          </p:cNvPr>
          <p:cNvSpPr txBox="1"/>
          <p:nvPr/>
        </p:nvSpPr>
        <p:spPr>
          <a:xfrm>
            <a:off x="252542" y="139608"/>
            <a:ext cx="7574722" cy="461665"/>
          </a:xfrm>
          <a:prstGeom prst="rect">
            <a:avLst/>
          </a:prstGeom>
          <a:noFill/>
        </p:spPr>
        <p:txBody>
          <a:bodyPr wrap="square" rtlCol="0">
            <a:spAutoFit/>
          </a:bodyPr>
          <a:lstStyle/>
          <a:p>
            <a:r>
              <a:rPr lang="en-US" sz="2400" dirty="0"/>
              <a:t>Not only an extension to larger Q</a:t>
            </a:r>
            <a:r>
              <a:rPr lang="en-US" sz="2400" baseline="30000" dirty="0"/>
              <a:t>2</a:t>
            </a:r>
            <a:r>
              <a:rPr lang="en-US" sz="2400" dirty="0"/>
              <a:t>…</a:t>
            </a:r>
          </a:p>
        </p:txBody>
      </p:sp>
    </p:spTree>
    <p:extLst>
      <p:ext uri="{BB962C8B-B14F-4D97-AF65-F5344CB8AC3E}">
        <p14:creationId xmlns:p14="http://schemas.microsoft.com/office/powerpoint/2010/main" val="114998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9CA5F4C-990D-1C32-2DC9-4D881EC81536}"/>
              </a:ext>
            </a:extLst>
          </p:cNvPr>
          <p:cNvSpPr/>
          <p:nvPr/>
        </p:nvSpPr>
        <p:spPr>
          <a:xfrm>
            <a:off x="3080289" y="799197"/>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B8E01E0-DEA5-013C-FAD4-00247FBA0B98}"/>
              </a:ext>
            </a:extLst>
          </p:cNvPr>
          <p:cNvSpPr/>
          <p:nvPr/>
        </p:nvSpPr>
        <p:spPr>
          <a:xfrm>
            <a:off x="257243" y="3747050"/>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5862EFC-93DC-B662-8A8A-27E983D26901}"/>
              </a:ext>
            </a:extLst>
          </p:cNvPr>
          <p:cNvSpPr/>
          <p:nvPr/>
        </p:nvSpPr>
        <p:spPr>
          <a:xfrm>
            <a:off x="3080289" y="3747050"/>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D0DAAD7-2F89-3809-2D2C-9E81C41E9ABD}"/>
              </a:ext>
            </a:extLst>
          </p:cNvPr>
          <p:cNvSpPr/>
          <p:nvPr/>
        </p:nvSpPr>
        <p:spPr>
          <a:xfrm>
            <a:off x="257244" y="794858"/>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4">
            <a:extLst>
              <a:ext uri="{FF2B5EF4-FFF2-40B4-BE49-F238E27FC236}">
                <a16:creationId xmlns:a16="http://schemas.microsoft.com/office/drawing/2014/main" id="{7522C233-1E34-19A3-08A9-FF69A7D3AC4D}"/>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11</a:t>
            </a:fld>
            <a:endParaRPr lang="en-US" dirty="0"/>
          </a:p>
        </p:txBody>
      </p:sp>
      <p:sp>
        <p:nvSpPr>
          <p:cNvPr id="31" name="Title 1">
            <a:extLst>
              <a:ext uri="{FF2B5EF4-FFF2-40B4-BE49-F238E27FC236}">
                <a16:creationId xmlns:a16="http://schemas.microsoft.com/office/drawing/2014/main" id="{0F942C39-D95B-486D-DB4D-A86CCF494FC4}"/>
              </a:ext>
            </a:extLst>
          </p:cNvPr>
          <p:cNvSpPr txBox="1">
            <a:spLocks/>
          </p:cNvSpPr>
          <p:nvPr/>
        </p:nvSpPr>
        <p:spPr>
          <a:xfrm>
            <a:off x="-78059" y="19940"/>
            <a:ext cx="9338445" cy="740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endParaRPr lang="en-US" sz="3600" b="0" dirty="0">
              <a:solidFill>
                <a:srgbClr val="FFFFFF"/>
              </a:solidFill>
              <a:latin typeface="Avenir" panose="02000503020000020003" pitchFamily="2" charset="0"/>
              <a:cs typeface="Avenir Black"/>
            </a:endParaRPr>
          </a:p>
        </p:txBody>
      </p:sp>
      <p:sp>
        <p:nvSpPr>
          <p:cNvPr id="15" name="Rectangle 14">
            <a:extLst>
              <a:ext uri="{FF2B5EF4-FFF2-40B4-BE49-F238E27FC236}">
                <a16:creationId xmlns:a16="http://schemas.microsoft.com/office/drawing/2014/main" id="{D784F0F0-4147-B2CB-2BE4-6D6D19C28223}"/>
              </a:ext>
            </a:extLst>
          </p:cNvPr>
          <p:cNvSpPr/>
          <p:nvPr/>
        </p:nvSpPr>
        <p:spPr>
          <a:xfrm>
            <a:off x="6063709" y="799812"/>
            <a:ext cx="2416347" cy="287727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2273CDF0-ABA8-24D1-3792-8B57987B183D}"/>
              </a:ext>
            </a:extLst>
          </p:cNvPr>
          <p:cNvSpPr>
            <a:spLocks noGrp="1"/>
          </p:cNvSpPr>
          <p:nvPr>
            <p:ph type="title"/>
          </p:nvPr>
        </p:nvSpPr>
        <p:spPr>
          <a:xfrm>
            <a:off x="182059" y="55052"/>
            <a:ext cx="9338445" cy="740705"/>
          </a:xfrm>
        </p:spPr>
        <p:txBody>
          <a:bodyPr>
            <a:noAutofit/>
          </a:bodyPr>
          <a:lstStyle/>
          <a:p>
            <a:r>
              <a:rPr lang="en-US" sz="3200" b="0" dirty="0">
                <a:solidFill>
                  <a:schemeClr val="accent1"/>
                </a:solidFill>
                <a:latin typeface="Avenir" panose="02000503020000020003" pitchFamily="2" charset="0"/>
                <a:cs typeface="Avenir Black"/>
              </a:rPr>
              <a:t>High Energy Workshop Series 2022</a:t>
            </a:r>
            <a:endParaRPr lang="en-US" sz="3200" b="0" dirty="0">
              <a:solidFill>
                <a:srgbClr val="FFFFFF"/>
              </a:solidFill>
              <a:latin typeface="Avenir" panose="02000503020000020003" pitchFamily="2" charset="0"/>
              <a:cs typeface="Avenir Black"/>
            </a:endParaRPr>
          </a:p>
        </p:txBody>
      </p:sp>
      <p:pic>
        <p:nvPicPr>
          <p:cNvPr id="19" name="Picture 18">
            <a:extLst>
              <a:ext uri="{FF2B5EF4-FFF2-40B4-BE49-F238E27FC236}">
                <a16:creationId xmlns:a16="http://schemas.microsoft.com/office/drawing/2014/main" id="{A94C00F5-6D50-7CF5-3A9A-ACDA77E687CE}"/>
              </a:ext>
            </a:extLst>
          </p:cNvPr>
          <p:cNvPicPr>
            <a:picLocks noChangeAspect="1"/>
          </p:cNvPicPr>
          <p:nvPr/>
        </p:nvPicPr>
        <p:blipFill rotWithShape="1">
          <a:blip r:embed="rId3"/>
          <a:srcRect r="75160" b="27274"/>
          <a:stretch/>
        </p:blipFill>
        <p:spPr>
          <a:xfrm>
            <a:off x="449731" y="1496649"/>
            <a:ext cx="1931258" cy="1415660"/>
          </a:xfrm>
          <a:prstGeom prst="rect">
            <a:avLst/>
          </a:prstGeom>
        </p:spPr>
      </p:pic>
      <p:pic>
        <p:nvPicPr>
          <p:cNvPr id="20" name="Picture 19">
            <a:extLst>
              <a:ext uri="{FF2B5EF4-FFF2-40B4-BE49-F238E27FC236}">
                <a16:creationId xmlns:a16="http://schemas.microsoft.com/office/drawing/2014/main" id="{366FC734-B240-A24E-455F-8C2B3D299290}"/>
              </a:ext>
            </a:extLst>
          </p:cNvPr>
          <p:cNvPicPr>
            <a:picLocks noChangeAspect="1"/>
          </p:cNvPicPr>
          <p:nvPr/>
        </p:nvPicPr>
        <p:blipFill rotWithShape="1">
          <a:blip r:embed="rId4"/>
          <a:srcRect l="854" t="2363" r="77416" b="61637"/>
          <a:stretch/>
        </p:blipFill>
        <p:spPr>
          <a:xfrm>
            <a:off x="3313600" y="1491894"/>
            <a:ext cx="1949726" cy="1402855"/>
          </a:xfrm>
          <a:prstGeom prst="rect">
            <a:avLst/>
          </a:prstGeom>
        </p:spPr>
      </p:pic>
      <p:pic>
        <p:nvPicPr>
          <p:cNvPr id="21" name="Picture 20">
            <a:extLst>
              <a:ext uri="{FF2B5EF4-FFF2-40B4-BE49-F238E27FC236}">
                <a16:creationId xmlns:a16="http://schemas.microsoft.com/office/drawing/2014/main" id="{89A85FD0-B491-AA84-E549-81B5AD05368B}"/>
              </a:ext>
            </a:extLst>
          </p:cNvPr>
          <p:cNvPicPr>
            <a:picLocks noChangeAspect="1"/>
          </p:cNvPicPr>
          <p:nvPr/>
        </p:nvPicPr>
        <p:blipFill rotWithShape="1">
          <a:blip r:embed="rId5"/>
          <a:srcRect t="8026" r="80613" b="36251"/>
          <a:stretch/>
        </p:blipFill>
        <p:spPr>
          <a:xfrm>
            <a:off x="6275294" y="1507297"/>
            <a:ext cx="1996306" cy="1405387"/>
          </a:xfrm>
          <a:prstGeom prst="rect">
            <a:avLst/>
          </a:prstGeom>
        </p:spPr>
      </p:pic>
      <p:pic>
        <p:nvPicPr>
          <p:cNvPr id="22" name="Picture 21">
            <a:extLst>
              <a:ext uri="{FF2B5EF4-FFF2-40B4-BE49-F238E27FC236}">
                <a16:creationId xmlns:a16="http://schemas.microsoft.com/office/drawing/2014/main" id="{D2827B7B-D974-7076-7260-1FA62164432C}"/>
              </a:ext>
            </a:extLst>
          </p:cNvPr>
          <p:cNvPicPr>
            <a:picLocks noChangeAspect="1"/>
          </p:cNvPicPr>
          <p:nvPr/>
        </p:nvPicPr>
        <p:blipFill rotWithShape="1">
          <a:blip r:embed="rId6"/>
          <a:srcRect l="576" t="8965" r="80926" b="7196"/>
          <a:stretch/>
        </p:blipFill>
        <p:spPr>
          <a:xfrm>
            <a:off x="440591" y="4358900"/>
            <a:ext cx="2065115" cy="1516857"/>
          </a:xfrm>
          <a:prstGeom prst="rect">
            <a:avLst/>
          </a:prstGeom>
        </p:spPr>
      </p:pic>
      <p:pic>
        <p:nvPicPr>
          <p:cNvPr id="23" name="Picture 22">
            <a:extLst>
              <a:ext uri="{FF2B5EF4-FFF2-40B4-BE49-F238E27FC236}">
                <a16:creationId xmlns:a16="http://schemas.microsoft.com/office/drawing/2014/main" id="{C47B83FB-0E5B-DE3B-5477-4BCDAA1F0E64}"/>
              </a:ext>
            </a:extLst>
          </p:cNvPr>
          <p:cNvPicPr>
            <a:picLocks noChangeAspect="1"/>
          </p:cNvPicPr>
          <p:nvPr/>
        </p:nvPicPr>
        <p:blipFill rotWithShape="1">
          <a:blip r:embed="rId7"/>
          <a:srcRect r="78969" b="42857"/>
          <a:stretch/>
        </p:blipFill>
        <p:spPr>
          <a:xfrm>
            <a:off x="3261178" y="4346707"/>
            <a:ext cx="2002148" cy="1525993"/>
          </a:xfrm>
          <a:prstGeom prst="rect">
            <a:avLst/>
          </a:prstGeom>
        </p:spPr>
      </p:pic>
      <p:sp>
        <p:nvSpPr>
          <p:cNvPr id="24" name="TextBox 23">
            <a:extLst>
              <a:ext uri="{FF2B5EF4-FFF2-40B4-BE49-F238E27FC236}">
                <a16:creationId xmlns:a16="http://schemas.microsoft.com/office/drawing/2014/main" id="{0FAB4BD9-0824-5FAB-BCD6-8D6D267C1F86}"/>
              </a:ext>
            </a:extLst>
          </p:cNvPr>
          <p:cNvSpPr txBox="1"/>
          <p:nvPr/>
        </p:nvSpPr>
        <p:spPr>
          <a:xfrm>
            <a:off x="259976" y="850318"/>
            <a:ext cx="2338430" cy="492443"/>
          </a:xfrm>
          <a:prstGeom prst="rect">
            <a:avLst/>
          </a:prstGeom>
          <a:noFill/>
        </p:spPr>
        <p:txBody>
          <a:bodyPr wrap="square">
            <a:spAutoFit/>
          </a:bodyPr>
          <a:lstStyle/>
          <a:p>
            <a:r>
              <a:rPr lang="en-US" sz="1300" b="1" dirty="0">
                <a:solidFill>
                  <a:srgbClr val="FFFF00"/>
                </a:solidFill>
                <a:latin typeface="Century Gothic" panose="020B0502020202020204" pitchFamily="34" charset="0"/>
              </a:rPr>
              <a:t>Hadron Spectroscopy with a CEBAF Energy Upgrade</a:t>
            </a:r>
          </a:p>
        </p:txBody>
      </p:sp>
      <p:sp>
        <p:nvSpPr>
          <p:cNvPr id="25" name="TextBox 24">
            <a:extLst>
              <a:ext uri="{FF2B5EF4-FFF2-40B4-BE49-F238E27FC236}">
                <a16:creationId xmlns:a16="http://schemas.microsoft.com/office/drawing/2014/main" id="{189100CB-DE08-3B35-C810-3FD49028B3AB}"/>
              </a:ext>
            </a:extLst>
          </p:cNvPr>
          <p:cNvSpPr txBox="1"/>
          <p:nvPr/>
        </p:nvSpPr>
        <p:spPr>
          <a:xfrm>
            <a:off x="3080290" y="838938"/>
            <a:ext cx="2331157" cy="492443"/>
          </a:xfrm>
          <a:prstGeom prst="rect">
            <a:avLst/>
          </a:prstGeom>
          <a:noFill/>
        </p:spPr>
        <p:txBody>
          <a:bodyPr wrap="square">
            <a:spAutoFit/>
          </a:bodyPr>
          <a:lstStyle/>
          <a:p>
            <a:r>
              <a:rPr lang="en-US" sz="1300" b="1" dirty="0">
                <a:solidFill>
                  <a:srgbClr val="FFFF00"/>
                </a:solidFill>
                <a:latin typeface="Century Gothic" panose="020B0502020202020204" pitchFamily="34" charset="0"/>
              </a:rPr>
              <a:t>The Next Generation of 3D Imaging</a:t>
            </a:r>
          </a:p>
        </p:txBody>
      </p:sp>
      <p:sp>
        <p:nvSpPr>
          <p:cNvPr id="26" name="TextBox 25">
            <a:extLst>
              <a:ext uri="{FF2B5EF4-FFF2-40B4-BE49-F238E27FC236}">
                <a16:creationId xmlns:a16="http://schemas.microsoft.com/office/drawing/2014/main" id="{7462800C-2410-2C72-889E-FB771E029B7F}"/>
              </a:ext>
            </a:extLst>
          </p:cNvPr>
          <p:cNvSpPr txBox="1"/>
          <p:nvPr/>
        </p:nvSpPr>
        <p:spPr>
          <a:xfrm>
            <a:off x="6063711" y="760645"/>
            <a:ext cx="2331157" cy="692497"/>
          </a:xfrm>
          <a:prstGeom prst="rect">
            <a:avLst/>
          </a:prstGeom>
          <a:noFill/>
          <a:ln>
            <a:noFill/>
          </a:ln>
        </p:spPr>
        <p:txBody>
          <a:bodyPr wrap="square">
            <a:spAutoFit/>
          </a:bodyPr>
          <a:lstStyle/>
          <a:p>
            <a:r>
              <a:rPr lang="en-US" sz="1300" b="1" dirty="0">
                <a:solidFill>
                  <a:srgbClr val="FFFF00"/>
                </a:solidFill>
                <a:latin typeface="Century Gothic" panose="020B0502020202020204" pitchFamily="34" charset="0"/>
              </a:rPr>
              <a:t>Science at Mid x: Anti-shadowing and the Role of the Sea</a:t>
            </a:r>
          </a:p>
        </p:txBody>
      </p:sp>
      <p:sp>
        <p:nvSpPr>
          <p:cNvPr id="27" name="TextBox 26">
            <a:extLst>
              <a:ext uri="{FF2B5EF4-FFF2-40B4-BE49-F238E27FC236}">
                <a16:creationId xmlns:a16="http://schemas.microsoft.com/office/drawing/2014/main" id="{A00698DF-934E-CA83-925D-849B2096AEA5}"/>
              </a:ext>
            </a:extLst>
          </p:cNvPr>
          <p:cNvSpPr txBox="1"/>
          <p:nvPr/>
        </p:nvSpPr>
        <p:spPr>
          <a:xfrm>
            <a:off x="449731" y="3059668"/>
            <a:ext cx="1931258"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38</a:t>
            </a:r>
            <a:r>
              <a:rPr lang="en-US" sz="1400" dirty="0">
                <a:solidFill>
                  <a:schemeClr val="bg1"/>
                </a:solidFill>
                <a:latin typeface="Century Gothic" panose="020B0502020202020204" pitchFamily="34" charset="0"/>
              </a:rPr>
              <a:t> registered p. </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8</a:t>
            </a:r>
            <a:r>
              <a:rPr lang="en-US" sz="1400" dirty="0">
                <a:solidFill>
                  <a:schemeClr val="bg1"/>
                </a:solidFill>
                <a:latin typeface="Century Gothic" panose="020B0502020202020204" pitchFamily="34" charset="0"/>
              </a:rPr>
              <a:t> talks </a:t>
            </a:r>
          </a:p>
        </p:txBody>
      </p:sp>
      <p:sp>
        <p:nvSpPr>
          <p:cNvPr id="28" name="TextBox 27">
            <a:extLst>
              <a:ext uri="{FF2B5EF4-FFF2-40B4-BE49-F238E27FC236}">
                <a16:creationId xmlns:a16="http://schemas.microsoft.com/office/drawing/2014/main" id="{7015CC5C-FB49-99F8-46A4-DD070EA65726}"/>
              </a:ext>
            </a:extLst>
          </p:cNvPr>
          <p:cNvSpPr txBox="1"/>
          <p:nvPr/>
        </p:nvSpPr>
        <p:spPr>
          <a:xfrm>
            <a:off x="3080289" y="3059668"/>
            <a:ext cx="2416348" cy="523220"/>
          </a:xfrm>
          <a:prstGeom prst="rect">
            <a:avLst/>
          </a:prstGeom>
          <a:noFill/>
        </p:spPr>
        <p:txBody>
          <a:bodyPr wrap="square" rtlCol="0">
            <a:spAutoFit/>
          </a:bodyPr>
          <a:lstStyle/>
          <a:p>
            <a:pPr marL="177800" indent="-177800">
              <a:buFont typeface="Arial" panose="020B0604020202020204" pitchFamily="34" charset="0"/>
              <a:buChar char="•"/>
            </a:pPr>
            <a:r>
              <a:rPr lang="en-US" sz="1400" b="1" dirty="0">
                <a:solidFill>
                  <a:schemeClr val="bg1"/>
                </a:solidFill>
                <a:latin typeface="Century Gothic" panose="020B0502020202020204" pitchFamily="34" charset="0"/>
              </a:rPr>
              <a:t>55</a:t>
            </a:r>
            <a:r>
              <a:rPr lang="en-US" sz="1400" dirty="0">
                <a:solidFill>
                  <a:schemeClr val="bg1"/>
                </a:solidFill>
                <a:latin typeface="Century Gothic" panose="020B0502020202020204" pitchFamily="34" charset="0"/>
              </a:rPr>
              <a:t> registered p. </a:t>
            </a:r>
          </a:p>
          <a:p>
            <a:pPr marL="177800" indent="-177800">
              <a:buFont typeface="Arial" panose="020B0604020202020204" pitchFamily="34" charset="0"/>
              <a:buChar char="•"/>
            </a:pPr>
            <a:r>
              <a:rPr lang="en-US" sz="1400" b="1" dirty="0">
                <a:solidFill>
                  <a:schemeClr val="bg1"/>
                </a:solidFill>
                <a:latin typeface="Century Gothic" panose="020B0502020202020204" pitchFamily="34" charset="0"/>
              </a:rPr>
              <a:t>13</a:t>
            </a:r>
            <a:r>
              <a:rPr lang="en-US" sz="1400" dirty="0">
                <a:solidFill>
                  <a:schemeClr val="bg1"/>
                </a:solidFill>
                <a:latin typeface="Century Gothic" panose="020B0502020202020204" pitchFamily="34" charset="0"/>
              </a:rPr>
              <a:t> talks + Summary talk</a:t>
            </a:r>
          </a:p>
        </p:txBody>
      </p:sp>
      <p:sp>
        <p:nvSpPr>
          <p:cNvPr id="29" name="TextBox 28">
            <a:extLst>
              <a:ext uri="{FF2B5EF4-FFF2-40B4-BE49-F238E27FC236}">
                <a16:creationId xmlns:a16="http://schemas.microsoft.com/office/drawing/2014/main" id="{7FBC3FF4-7367-26BC-187E-04799FADF83F}"/>
              </a:ext>
            </a:extLst>
          </p:cNvPr>
          <p:cNvSpPr txBox="1"/>
          <p:nvPr/>
        </p:nvSpPr>
        <p:spPr>
          <a:xfrm>
            <a:off x="6190710" y="3059667"/>
            <a:ext cx="2204157"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43</a:t>
            </a:r>
            <a:r>
              <a:rPr lang="en-US" sz="1400" dirty="0">
                <a:solidFill>
                  <a:schemeClr val="bg1"/>
                </a:solidFill>
                <a:latin typeface="Century Gothic" panose="020B0502020202020204" pitchFamily="34" charset="0"/>
              </a:rPr>
              <a:t> registered  p.</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14</a:t>
            </a:r>
            <a:r>
              <a:rPr lang="en-US" sz="1400" dirty="0">
                <a:solidFill>
                  <a:schemeClr val="bg1"/>
                </a:solidFill>
                <a:latin typeface="Century Gothic" panose="020B0502020202020204" pitchFamily="34" charset="0"/>
              </a:rPr>
              <a:t> talks</a:t>
            </a:r>
          </a:p>
        </p:txBody>
      </p:sp>
      <p:sp>
        <p:nvSpPr>
          <p:cNvPr id="33" name="TextBox 32">
            <a:extLst>
              <a:ext uri="{FF2B5EF4-FFF2-40B4-BE49-F238E27FC236}">
                <a16:creationId xmlns:a16="http://schemas.microsoft.com/office/drawing/2014/main" id="{00AF0C75-38C4-62FA-4192-2805923EFB6C}"/>
              </a:ext>
            </a:extLst>
          </p:cNvPr>
          <p:cNvSpPr txBox="1"/>
          <p:nvPr/>
        </p:nvSpPr>
        <p:spPr>
          <a:xfrm>
            <a:off x="449731" y="5972717"/>
            <a:ext cx="1931258"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37</a:t>
            </a:r>
            <a:r>
              <a:rPr lang="en-US" sz="1400" dirty="0">
                <a:solidFill>
                  <a:schemeClr val="bg1"/>
                </a:solidFill>
                <a:latin typeface="Century Gothic" panose="020B0502020202020204" pitchFamily="34" charset="0"/>
              </a:rPr>
              <a:t> registered p. </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6</a:t>
            </a:r>
            <a:r>
              <a:rPr lang="en-US" sz="1400" dirty="0">
                <a:solidFill>
                  <a:schemeClr val="bg1"/>
                </a:solidFill>
                <a:latin typeface="Century Gothic" panose="020B0502020202020204" pitchFamily="34" charset="0"/>
              </a:rPr>
              <a:t> talks </a:t>
            </a:r>
          </a:p>
        </p:txBody>
      </p:sp>
      <p:sp>
        <p:nvSpPr>
          <p:cNvPr id="34" name="TextBox 33">
            <a:extLst>
              <a:ext uri="{FF2B5EF4-FFF2-40B4-BE49-F238E27FC236}">
                <a16:creationId xmlns:a16="http://schemas.microsoft.com/office/drawing/2014/main" id="{7FF5371E-1CDF-733F-382D-B2D9AC1BB3B4}"/>
              </a:ext>
            </a:extLst>
          </p:cNvPr>
          <p:cNvSpPr txBox="1"/>
          <p:nvPr/>
        </p:nvSpPr>
        <p:spPr>
          <a:xfrm>
            <a:off x="3165481" y="5944116"/>
            <a:ext cx="2536072" cy="523220"/>
          </a:xfrm>
          <a:prstGeom prst="rect">
            <a:avLst/>
          </a:prstGeom>
          <a:noFill/>
        </p:spPr>
        <p:txBody>
          <a:bodyPr wrap="square" rtlCol="0">
            <a:spAutoFit/>
          </a:bodyPr>
          <a:lstStyle/>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38</a:t>
            </a:r>
            <a:r>
              <a:rPr lang="en-US" sz="1400" dirty="0">
                <a:solidFill>
                  <a:schemeClr val="bg1"/>
                </a:solidFill>
                <a:latin typeface="Century Gothic" panose="020B0502020202020204" pitchFamily="34" charset="0"/>
              </a:rPr>
              <a:t> registered p. </a:t>
            </a:r>
          </a:p>
          <a:p>
            <a:pPr marL="115888" indent="-115888">
              <a:buFont typeface="Arial" panose="020B0604020202020204" pitchFamily="34" charset="0"/>
              <a:buChar char="•"/>
            </a:pPr>
            <a:r>
              <a:rPr lang="en-US" sz="1400" b="1" dirty="0">
                <a:solidFill>
                  <a:schemeClr val="bg1"/>
                </a:solidFill>
                <a:latin typeface="Century Gothic" panose="020B0502020202020204" pitchFamily="34" charset="0"/>
              </a:rPr>
              <a:t>7</a:t>
            </a:r>
            <a:r>
              <a:rPr lang="en-US" sz="1400" dirty="0">
                <a:solidFill>
                  <a:schemeClr val="bg1"/>
                </a:solidFill>
                <a:latin typeface="Century Gothic" panose="020B0502020202020204" pitchFamily="34" charset="0"/>
              </a:rPr>
              <a:t> talks + two 1 slide pres</a:t>
            </a:r>
            <a:r>
              <a:rPr lang="en-US" sz="1400" dirty="0">
                <a:latin typeface="Century Gothic" panose="020B0502020202020204" pitchFamily="34" charset="0"/>
              </a:rPr>
              <a:t>. </a:t>
            </a:r>
          </a:p>
        </p:txBody>
      </p:sp>
      <p:sp>
        <p:nvSpPr>
          <p:cNvPr id="35" name="TextBox 34">
            <a:extLst>
              <a:ext uri="{FF2B5EF4-FFF2-40B4-BE49-F238E27FC236}">
                <a16:creationId xmlns:a16="http://schemas.microsoft.com/office/drawing/2014/main" id="{B4C719EE-4F90-CEE9-04A7-6673BE1D7C8F}"/>
              </a:ext>
            </a:extLst>
          </p:cNvPr>
          <p:cNvSpPr txBox="1"/>
          <p:nvPr/>
        </p:nvSpPr>
        <p:spPr>
          <a:xfrm>
            <a:off x="3267938" y="3752068"/>
            <a:ext cx="2331157" cy="292388"/>
          </a:xfrm>
          <a:prstGeom prst="rect">
            <a:avLst/>
          </a:prstGeom>
          <a:noFill/>
        </p:spPr>
        <p:txBody>
          <a:bodyPr wrap="square">
            <a:spAutoFit/>
          </a:bodyPr>
          <a:lstStyle/>
          <a:p>
            <a:r>
              <a:rPr lang="en-US" sz="1300" b="1" dirty="0">
                <a:solidFill>
                  <a:srgbClr val="FFFF00"/>
                </a:solidFill>
                <a:latin typeface="Century Gothic" panose="020B0502020202020204" pitchFamily="34" charset="0"/>
              </a:rPr>
              <a:t>J/Psi and Beyond</a:t>
            </a:r>
          </a:p>
        </p:txBody>
      </p:sp>
      <p:sp>
        <p:nvSpPr>
          <p:cNvPr id="36" name="TextBox 35">
            <a:extLst>
              <a:ext uri="{FF2B5EF4-FFF2-40B4-BE49-F238E27FC236}">
                <a16:creationId xmlns:a16="http://schemas.microsoft.com/office/drawing/2014/main" id="{ACD86D40-15DC-20C3-061D-3B95CB92357C}"/>
              </a:ext>
            </a:extLst>
          </p:cNvPr>
          <p:cNvSpPr txBox="1"/>
          <p:nvPr/>
        </p:nvSpPr>
        <p:spPr>
          <a:xfrm>
            <a:off x="354034" y="3769498"/>
            <a:ext cx="2331157" cy="492443"/>
          </a:xfrm>
          <a:prstGeom prst="rect">
            <a:avLst/>
          </a:prstGeom>
          <a:noFill/>
        </p:spPr>
        <p:txBody>
          <a:bodyPr wrap="square">
            <a:spAutoFit/>
          </a:bodyPr>
          <a:lstStyle/>
          <a:p>
            <a:r>
              <a:rPr lang="en-US" sz="1300" b="1" dirty="0">
                <a:solidFill>
                  <a:srgbClr val="FFFF00"/>
                </a:solidFill>
                <a:latin typeface="Century Gothic" panose="020B0502020202020204" pitchFamily="34" charset="0"/>
              </a:rPr>
              <a:t>Physics Beyond the Standard Model</a:t>
            </a:r>
          </a:p>
        </p:txBody>
      </p:sp>
      <p:sp>
        <p:nvSpPr>
          <p:cNvPr id="37" name="TextBox 36">
            <a:extLst>
              <a:ext uri="{FF2B5EF4-FFF2-40B4-BE49-F238E27FC236}">
                <a16:creationId xmlns:a16="http://schemas.microsoft.com/office/drawing/2014/main" id="{C598F6E3-3A6C-98F9-4908-95579AC505B7}"/>
              </a:ext>
            </a:extLst>
          </p:cNvPr>
          <p:cNvSpPr txBox="1"/>
          <p:nvPr/>
        </p:nvSpPr>
        <p:spPr>
          <a:xfrm>
            <a:off x="5786744" y="3841375"/>
            <a:ext cx="3281397" cy="2031325"/>
          </a:xfrm>
          <a:prstGeom prst="rect">
            <a:avLst/>
          </a:prstGeom>
          <a:noFill/>
        </p:spPr>
        <p:txBody>
          <a:bodyPr wrap="square">
            <a:spAutoFit/>
          </a:bodyPr>
          <a:lstStyle/>
          <a:p>
            <a:pPr>
              <a:lnSpc>
                <a:spcPct val="90000"/>
              </a:lnSpc>
            </a:pPr>
            <a:endParaRPr lang="en-US" sz="1400" b="1" dirty="0">
              <a:latin typeface="Century Gothic" panose="020B0502020202020204" pitchFamily="34" charset="0"/>
            </a:endParaRPr>
          </a:p>
          <a:p>
            <a:pPr>
              <a:lnSpc>
                <a:spcPct val="90000"/>
              </a:lnSpc>
            </a:pPr>
            <a:endParaRPr lang="en-US" sz="1400" b="1" dirty="0">
              <a:latin typeface="Century Gothic" panose="020B0502020202020204" pitchFamily="34" charset="0"/>
            </a:endParaRPr>
          </a:p>
          <a:p>
            <a:pPr marL="171450" indent="-171450">
              <a:lnSpc>
                <a:spcPct val="90000"/>
              </a:lnSpc>
              <a:buFont typeface="Arial" panose="020B0604020202020204" pitchFamily="34" charset="0"/>
              <a:buChar char="•"/>
            </a:pPr>
            <a:r>
              <a:rPr lang="en-US" sz="1600" b="1" dirty="0">
                <a:latin typeface="Century Gothic" panose="020B0502020202020204" pitchFamily="34" charset="0"/>
              </a:rPr>
              <a:t>Goal to have a first version white paper document ready in a few weeks</a:t>
            </a:r>
          </a:p>
          <a:p>
            <a:pPr marL="171450" indent="-171450">
              <a:lnSpc>
                <a:spcPct val="90000"/>
              </a:lnSpc>
              <a:buFont typeface="Arial" panose="020B0604020202020204" pitchFamily="34" charset="0"/>
              <a:buChar char="•"/>
            </a:pPr>
            <a:endParaRPr lang="en-US" sz="1600" b="1" dirty="0">
              <a:latin typeface="Century Gothic" panose="020B0502020202020204" pitchFamily="34" charset="0"/>
            </a:endParaRPr>
          </a:p>
          <a:p>
            <a:pPr marL="171450" indent="-171450">
              <a:lnSpc>
                <a:spcPct val="90000"/>
              </a:lnSpc>
              <a:buFont typeface="Arial" panose="020B0604020202020204" pitchFamily="34" charset="0"/>
              <a:buChar char="•"/>
            </a:pPr>
            <a:r>
              <a:rPr lang="en-US" sz="1600" b="1" dirty="0">
                <a:latin typeface="Century Gothic" panose="020B0502020202020204" pitchFamily="34" charset="0"/>
              </a:rPr>
              <a:t>To be discussed also at upcoming Trento workshop (September 26-30)</a:t>
            </a:r>
          </a:p>
        </p:txBody>
      </p:sp>
    </p:spTree>
    <p:extLst>
      <p:ext uri="{BB962C8B-B14F-4D97-AF65-F5344CB8AC3E}">
        <p14:creationId xmlns:p14="http://schemas.microsoft.com/office/powerpoint/2010/main" val="3119688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3999" cy="740705"/>
          </a:xfrm>
        </p:spPr>
        <p:txBody>
          <a:bodyPr>
            <a:noAutofit/>
          </a:bodyPr>
          <a:lstStyle/>
          <a:p>
            <a:pPr algn="ctr"/>
            <a:r>
              <a:rPr lang="en-US" sz="3600" b="0" dirty="0">
                <a:solidFill>
                  <a:schemeClr val="accent1"/>
                </a:solidFill>
                <a:latin typeface="Century Gothic" panose="020B0502020202020204" pitchFamily="34" charset="0"/>
                <a:cs typeface="Avenir Black"/>
              </a:rPr>
              <a:t>Hadron Spectroscopy</a:t>
            </a:r>
            <a:endParaRPr lang="en-US" sz="3600" b="0" dirty="0">
              <a:solidFill>
                <a:srgbClr val="FFFFFF"/>
              </a:solidFill>
              <a:latin typeface="Century Gothic" panose="020B0502020202020204" pitchFamily="34"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762965" y="6487087"/>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12</a:t>
            </a:fld>
            <a:endParaRPr lang="en-US" dirty="0">
              <a:solidFill>
                <a:srgbClr val="000000"/>
              </a:solidFill>
            </a:endParaRPr>
          </a:p>
        </p:txBody>
      </p:sp>
      <p:sp>
        <p:nvSpPr>
          <p:cNvPr id="8" name="TextBox 7">
            <a:extLst>
              <a:ext uri="{FF2B5EF4-FFF2-40B4-BE49-F238E27FC236}">
                <a16:creationId xmlns:a16="http://schemas.microsoft.com/office/drawing/2014/main" id="{2F7265BB-876F-C9A8-4E42-2474F72B45E0}"/>
              </a:ext>
            </a:extLst>
          </p:cNvPr>
          <p:cNvSpPr txBox="1"/>
          <p:nvPr/>
        </p:nvSpPr>
        <p:spPr>
          <a:xfrm>
            <a:off x="34453" y="4349853"/>
            <a:ext cx="4475294" cy="2308324"/>
          </a:xfrm>
          <a:prstGeom prst="rect">
            <a:avLst/>
          </a:prstGeom>
          <a:noFill/>
          <a:ln>
            <a:solidFill>
              <a:schemeClr val="accent1"/>
            </a:solidFill>
          </a:ln>
        </p:spPr>
        <p:txBody>
          <a:bodyPr wrap="square" rtlCol="0">
            <a:spAutoFit/>
          </a:bodyPr>
          <a:lstStyle/>
          <a:p>
            <a:pPr marL="285750" indent="-285750">
              <a:buFont typeface="System Font Regular"/>
              <a:buChar char="-"/>
            </a:pPr>
            <a:r>
              <a:rPr lang="en-US" b="1" dirty="0">
                <a:solidFill>
                  <a:schemeClr val="accent1"/>
                </a:solidFill>
                <a:latin typeface="Century Gothic" panose="020B0502020202020204" pitchFamily="34" charset="0"/>
              </a:rPr>
              <a:t>Photoproduction</a:t>
            </a:r>
            <a:r>
              <a:rPr lang="en-US" b="1" dirty="0">
                <a:solidFill>
                  <a:srgbClr val="0D36B6"/>
                </a:solidFill>
                <a:latin typeface="Century Gothic" panose="020B0502020202020204" pitchFamily="34" charset="0"/>
              </a:rPr>
              <a:t> provides an alternative mechanisms to study such states</a:t>
            </a:r>
          </a:p>
          <a:p>
            <a:pPr marL="285750" indent="-285750">
              <a:buFont typeface="System Font Regular"/>
              <a:buChar char="-"/>
            </a:pPr>
            <a:endParaRPr lang="en-US" b="1" dirty="0">
              <a:solidFill>
                <a:srgbClr val="0D36B6"/>
              </a:solidFill>
              <a:latin typeface="Century Gothic" panose="020B0502020202020204" pitchFamily="34" charset="0"/>
            </a:endParaRPr>
          </a:p>
          <a:p>
            <a:pPr marL="285750" indent="-285750">
              <a:buFont typeface="System Font Regular"/>
              <a:buChar char="-"/>
            </a:pPr>
            <a:r>
              <a:rPr lang="en-US" dirty="0">
                <a:solidFill>
                  <a:srgbClr val="0D36B6"/>
                </a:solidFill>
                <a:latin typeface="Century Gothic" panose="020B0502020202020204" pitchFamily="34" charset="0"/>
              </a:rPr>
              <a:t>Initial simulations from </a:t>
            </a:r>
            <a:r>
              <a:rPr lang="en-US" dirty="0" err="1">
                <a:solidFill>
                  <a:srgbClr val="0D36B6"/>
                </a:solidFill>
                <a:latin typeface="Century Gothic" panose="020B0502020202020204" pitchFamily="34" charset="0"/>
              </a:rPr>
              <a:t>GlueX</a:t>
            </a:r>
            <a:r>
              <a:rPr lang="en-US" dirty="0">
                <a:solidFill>
                  <a:srgbClr val="0D36B6"/>
                </a:solidFill>
                <a:latin typeface="Century Gothic" panose="020B0502020202020204" pitchFamily="34" charset="0"/>
              </a:rPr>
              <a:t> and CLAS12 demonstrate the </a:t>
            </a:r>
            <a:r>
              <a:rPr lang="en-US" b="1" dirty="0">
                <a:solidFill>
                  <a:srgbClr val="0D36B6"/>
                </a:solidFill>
                <a:latin typeface="Century Gothic" panose="020B0502020202020204" pitchFamily="34" charset="0"/>
              </a:rPr>
              <a:t>capabilities of the existing detectors to measure these reactions </a:t>
            </a:r>
          </a:p>
        </p:txBody>
      </p:sp>
      <p:sp>
        <p:nvSpPr>
          <p:cNvPr id="13" name="TextBox 12">
            <a:extLst>
              <a:ext uri="{FF2B5EF4-FFF2-40B4-BE49-F238E27FC236}">
                <a16:creationId xmlns:a16="http://schemas.microsoft.com/office/drawing/2014/main" id="{BCE19CB8-E16F-B0E8-8FC7-78B89BF3DB7F}"/>
              </a:ext>
            </a:extLst>
          </p:cNvPr>
          <p:cNvSpPr txBox="1"/>
          <p:nvPr/>
        </p:nvSpPr>
        <p:spPr>
          <a:xfrm>
            <a:off x="34793" y="891785"/>
            <a:ext cx="9143998"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CEBAF @ 20+ GeV : XYZ states  &amp; other </a:t>
            </a:r>
            <a:r>
              <a:rPr lang="en-US" sz="2000" b="1" dirty="0" err="1">
                <a:solidFill>
                  <a:srgbClr val="FFFF00"/>
                </a:solidFill>
                <a:latin typeface="Century Gothic" panose="020B0502020202020204" pitchFamily="34" charset="0"/>
              </a:rPr>
              <a:t>charmonia</a:t>
            </a:r>
            <a:r>
              <a:rPr lang="en-US" sz="2000" b="1" dirty="0">
                <a:solidFill>
                  <a:srgbClr val="FFFF00"/>
                </a:solidFill>
                <a:latin typeface="Century Gothic" panose="020B0502020202020204" pitchFamily="34" charset="0"/>
              </a:rPr>
              <a:t> can be studied</a:t>
            </a:r>
          </a:p>
        </p:txBody>
      </p:sp>
      <p:sp>
        <p:nvSpPr>
          <p:cNvPr id="14" name="TextBox 13">
            <a:extLst>
              <a:ext uri="{FF2B5EF4-FFF2-40B4-BE49-F238E27FC236}">
                <a16:creationId xmlns:a16="http://schemas.microsoft.com/office/drawing/2014/main" id="{C34ACFE4-45F4-DF26-6AAC-ED034A823255}"/>
              </a:ext>
            </a:extLst>
          </p:cNvPr>
          <p:cNvSpPr txBox="1"/>
          <p:nvPr/>
        </p:nvSpPr>
        <p:spPr>
          <a:xfrm>
            <a:off x="34453" y="1370036"/>
            <a:ext cx="4360942" cy="2277547"/>
          </a:xfrm>
          <a:prstGeom prst="rect">
            <a:avLst/>
          </a:prstGeom>
          <a:noFill/>
        </p:spPr>
        <p:txBody>
          <a:bodyPr wrap="square">
            <a:spAutoFit/>
          </a:bodyPr>
          <a:lstStyle/>
          <a:p>
            <a:pPr marL="285750" indent="-285750">
              <a:buFont typeface="System Font Regular"/>
              <a:buChar char="-"/>
            </a:pPr>
            <a:r>
              <a:rPr lang="en-US" dirty="0">
                <a:latin typeface="Century Gothic" panose="020B0502020202020204" pitchFamily="34" charset="0"/>
              </a:rPr>
              <a:t>Tetraquark candidates observed in B decays, </a:t>
            </a:r>
            <a:r>
              <a:rPr lang="en-US" dirty="0" err="1">
                <a:latin typeface="Century Gothic" panose="020B0502020202020204" pitchFamily="34" charset="0"/>
              </a:rPr>
              <a:t>e</a:t>
            </a:r>
            <a:r>
              <a:rPr lang="en-US" baseline="30000" dirty="0" err="1">
                <a:latin typeface="Century Gothic" panose="020B0502020202020204" pitchFamily="34" charset="0"/>
              </a:rPr>
              <a:t>+</a:t>
            </a:r>
            <a:r>
              <a:rPr lang="en-US" dirty="0" err="1">
                <a:latin typeface="Century Gothic" panose="020B0502020202020204" pitchFamily="34" charset="0"/>
              </a:rPr>
              <a:t>e</a:t>
            </a:r>
            <a:r>
              <a:rPr lang="en-US" baseline="30000" dirty="0">
                <a:latin typeface="Century Gothic" panose="020B0502020202020204" pitchFamily="34" charset="0"/>
              </a:rPr>
              <a:t>-</a:t>
            </a:r>
            <a:r>
              <a:rPr lang="en-US" dirty="0">
                <a:latin typeface="Century Gothic" panose="020B0502020202020204" pitchFamily="34" charset="0"/>
              </a:rPr>
              <a:t> colliders</a:t>
            </a:r>
          </a:p>
          <a:p>
            <a:pPr marL="171450" indent="-171450">
              <a:buFont typeface="System Font Regular"/>
              <a:buChar char="-"/>
            </a:pPr>
            <a:endParaRPr lang="en-US" sz="800" dirty="0">
              <a:latin typeface="Century Gothic" panose="020B0502020202020204" pitchFamily="34" charset="0"/>
            </a:endParaRPr>
          </a:p>
          <a:p>
            <a:pPr marL="285750" indent="-285750">
              <a:buFont typeface="System Font Regular"/>
              <a:buChar char="-"/>
            </a:pPr>
            <a:r>
              <a:rPr lang="en-US" dirty="0">
                <a:latin typeface="Century Gothic" panose="020B0502020202020204" pitchFamily="34" charset="0"/>
              </a:rPr>
              <a:t>Significant theoretical interest and progress, but internal structure not yet understood</a:t>
            </a:r>
          </a:p>
          <a:p>
            <a:pPr marL="171450" indent="-171450">
              <a:buFont typeface="System Font Regular"/>
              <a:buChar char="-"/>
            </a:pPr>
            <a:endParaRPr lang="en-US" sz="800" dirty="0">
              <a:solidFill>
                <a:srgbClr val="0D36B6"/>
              </a:solidFill>
              <a:latin typeface="Century Gothic" panose="020B0502020202020204" pitchFamily="34" charset="0"/>
            </a:endParaRPr>
          </a:p>
          <a:p>
            <a:pPr marL="285750" indent="-285750">
              <a:buFont typeface="System Font Regular"/>
              <a:buChar char="-"/>
            </a:pPr>
            <a:r>
              <a:rPr lang="en-US" b="1" dirty="0">
                <a:solidFill>
                  <a:srgbClr val="C00000"/>
                </a:solidFill>
                <a:latin typeface="Century Gothic" panose="020B0502020202020204" pitchFamily="34" charset="0"/>
              </a:rPr>
              <a:t>Never </a:t>
            </a:r>
            <a:r>
              <a:rPr lang="en-US" b="1" dirty="0" err="1">
                <a:solidFill>
                  <a:srgbClr val="C00000"/>
                </a:solidFill>
                <a:latin typeface="Century Gothic" panose="020B0502020202020204" pitchFamily="34" charset="0"/>
              </a:rPr>
              <a:t>direcly</a:t>
            </a:r>
            <a:r>
              <a:rPr lang="en-US" b="1" dirty="0">
                <a:solidFill>
                  <a:srgbClr val="C00000"/>
                </a:solidFill>
                <a:latin typeface="Century Gothic" panose="020B0502020202020204" pitchFamily="34" charset="0"/>
              </a:rPr>
              <a:t> produced </a:t>
            </a:r>
            <a:r>
              <a:rPr lang="en-US" dirty="0">
                <a:latin typeface="Century Gothic" panose="020B0502020202020204" pitchFamily="34" charset="0"/>
              </a:rPr>
              <a:t>using photon/lepton beams</a:t>
            </a:r>
          </a:p>
        </p:txBody>
      </p:sp>
      <p:sp>
        <p:nvSpPr>
          <p:cNvPr id="4" name="Left Arrow 3">
            <a:extLst>
              <a:ext uri="{FF2B5EF4-FFF2-40B4-BE49-F238E27FC236}">
                <a16:creationId xmlns:a16="http://schemas.microsoft.com/office/drawing/2014/main" id="{681A80AF-5423-FC92-C135-AB1C4A9C3D86}"/>
              </a:ext>
            </a:extLst>
          </p:cNvPr>
          <p:cNvSpPr/>
          <p:nvPr/>
        </p:nvSpPr>
        <p:spPr>
          <a:xfrm rot="16200000">
            <a:off x="2018118" y="3599471"/>
            <a:ext cx="632471" cy="7984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70D45A0-17F6-336C-F3DD-6BDB4F2695EA}"/>
              </a:ext>
            </a:extLst>
          </p:cNvPr>
          <p:cNvPicPr>
            <a:picLocks noChangeAspect="1"/>
          </p:cNvPicPr>
          <p:nvPr/>
        </p:nvPicPr>
        <p:blipFill>
          <a:blip r:embed="rId3"/>
          <a:stretch>
            <a:fillRect/>
          </a:stretch>
        </p:blipFill>
        <p:spPr>
          <a:xfrm>
            <a:off x="5414867" y="3961332"/>
            <a:ext cx="1550629" cy="658091"/>
          </a:xfrm>
          <a:prstGeom prst="rect">
            <a:avLst/>
          </a:prstGeom>
        </p:spPr>
      </p:pic>
      <p:grpSp>
        <p:nvGrpSpPr>
          <p:cNvPr id="17" name="Group 16">
            <a:extLst>
              <a:ext uri="{FF2B5EF4-FFF2-40B4-BE49-F238E27FC236}">
                <a16:creationId xmlns:a16="http://schemas.microsoft.com/office/drawing/2014/main" id="{44B031BB-6DA9-B96A-2930-70A3171C1D94}"/>
              </a:ext>
            </a:extLst>
          </p:cNvPr>
          <p:cNvGrpSpPr/>
          <p:nvPr/>
        </p:nvGrpSpPr>
        <p:grpSpPr>
          <a:xfrm>
            <a:off x="5414867" y="4596146"/>
            <a:ext cx="3390683" cy="2176828"/>
            <a:chOff x="3349697" y="3675169"/>
            <a:chExt cx="4534863" cy="2820339"/>
          </a:xfrm>
        </p:grpSpPr>
        <p:pic>
          <p:nvPicPr>
            <p:cNvPr id="20" name="Picture 19">
              <a:extLst>
                <a:ext uri="{FF2B5EF4-FFF2-40B4-BE49-F238E27FC236}">
                  <a16:creationId xmlns:a16="http://schemas.microsoft.com/office/drawing/2014/main" id="{4A24E37C-9895-015E-22C9-7BC922A9B603}"/>
                </a:ext>
              </a:extLst>
            </p:cNvPr>
            <p:cNvPicPr>
              <a:picLocks noChangeAspect="1"/>
            </p:cNvPicPr>
            <p:nvPr/>
          </p:nvPicPr>
          <p:blipFill>
            <a:blip r:embed="rId4"/>
            <a:stretch>
              <a:fillRect/>
            </a:stretch>
          </p:blipFill>
          <p:spPr>
            <a:xfrm>
              <a:off x="3349697" y="3675169"/>
              <a:ext cx="4534863" cy="2820339"/>
            </a:xfrm>
            <a:prstGeom prst="rect">
              <a:avLst/>
            </a:prstGeom>
          </p:spPr>
        </p:pic>
        <p:pic>
          <p:nvPicPr>
            <p:cNvPr id="21" name="Picture 20">
              <a:extLst>
                <a:ext uri="{FF2B5EF4-FFF2-40B4-BE49-F238E27FC236}">
                  <a16:creationId xmlns:a16="http://schemas.microsoft.com/office/drawing/2014/main" id="{39FDA086-4A68-9108-489F-83E15FC2C198}"/>
                </a:ext>
              </a:extLst>
            </p:cNvPr>
            <p:cNvPicPr>
              <a:picLocks noChangeAspect="1"/>
            </p:cNvPicPr>
            <p:nvPr/>
          </p:nvPicPr>
          <p:blipFill rotWithShape="1">
            <a:blip r:embed="rId5"/>
            <a:srcRect l="51522" t="6406" r="7531" b="84744"/>
            <a:stretch/>
          </p:blipFill>
          <p:spPr>
            <a:xfrm>
              <a:off x="5976619" y="3927783"/>
              <a:ext cx="1514475" cy="241882"/>
            </a:xfrm>
            <a:prstGeom prst="rect">
              <a:avLst/>
            </a:prstGeom>
          </p:spPr>
        </p:pic>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BA119B-9DC6-8BD6-1542-9067D445936B}"/>
                  </a:ext>
                </a:extLst>
              </p:cNvPr>
              <p:cNvSpPr txBox="1"/>
              <p:nvPr/>
            </p:nvSpPr>
            <p:spPr>
              <a:xfrm>
                <a:off x="7172246" y="4096867"/>
                <a:ext cx="1367413" cy="2769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1" i="1" smtClean="0">
                          <a:latin typeface="Cambria Math" panose="02040503050406030204" pitchFamily="18" charset="0"/>
                        </a:rPr>
                        <m:t>𝜸</m:t>
                      </m:r>
                      <m:r>
                        <a:rPr lang="en-US" b="1" i="1" smtClean="0">
                          <a:latin typeface="Cambria Math" panose="02040503050406030204" pitchFamily="18" charset="0"/>
                        </a:rPr>
                        <m:t>𝒑</m:t>
                      </m:r>
                      <m:r>
                        <a:rPr lang="en-US" b="1" i="1" smtClean="0">
                          <a:latin typeface="Cambria Math" panose="02040503050406030204" pitchFamily="18" charset="0"/>
                        </a:rPr>
                        <m:t>→</m:t>
                      </m:r>
                      <m:r>
                        <a:rPr lang="en-US" b="1" i="1" smtClean="0">
                          <a:latin typeface="Cambria Math" panose="02040503050406030204" pitchFamily="18" charset="0"/>
                        </a:rPr>
                        <m:t>𝑱</m:t>
                      </m:r>
                      <m:r>
                        <a:rPr lang="en-US" b="1" i="1" smtClean="0">
                          <a:latin typeface="Cambria Math" panose="02040503050406030204" pitchFamily="18" charset="0"/>
                        </a:rPr>
                        <m:t>𝝍</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𝝅</m:t>
                          </m:r>
                        </m:e>
                        <m:sup>
                          <m:r>
                            <a:rPr lang="en-US" b="1" i="1" smtClean="0">
                              <a:latin typeface="Cambria Math" panose="02040503050406030204" pitchFamily="18" charset="0"/>
                            </a:rPr>
                            <m:t>+</m:t>
                          </m:r>
                        </m:sup>
                      </m:sSup>
                      <m:r>
                        <a:rPr lang="en-US" b="1" i="1" smtClean="0">
                          <a:latin typeface="Cambria Math" panose="02040503050406030204" pitchFamily="18" charset="0"/>
                        </a:rPr>
                        <m:t>𝒏</m:t>
                      </m:r>
                    </m:oMath>
                  </m:oMathPara>
                </a14:m>
                <a:endParaRPr lang="en-US" b="1" dirty="0"/>
              </a:p>
            </p:txBody>
          </p:sp>
        </mc:Choice>
        <mc:Fallback xmlns="">
          <p:sp>
            <p:nvSpPr>
              <p:cNvPr id="22" name="TextBox 21">
                <a:extLst>
                  <a:ext uri="{FF2B5EF4-FFF2-40B4-BE49-F238E27FC236}">
                    <a16:creationId xmlns:a16="http://schemas.microsoft.com/office/drawing/2014/main" id="{F3BA119B-9DC6-8BD6-1542-9067D445936B}"/>
                  </a:ext>
                </a:extLst>
              </p:cNvPr>
              <p:cNvSpPr txBox="1">
                <a:spLocks noRot="1" noChangeAspect="1" noMove="1" noResize="1" noEditPoints="1" noAdjustHandles="1" noChangeArrowheads="1" noChangeShapeType="1" noTextEdit="1"/>
              </p:cNvSpPr>
              <p:nvPr/>
            </p:nvSpPr>
            <p:spPr>
              <a:xfrm>
                <a:off x="7172246" y="4096867"/>
                <a:ext cx="1367413" cy="276999"/>
              </a:xfrm>
              <a:prstGeom prst="rect">
                <a:avLst/>
              </a:prstGeom>
              <a:blipFill>
                <a:blip r:embed="rId7"/>
                <a:stretch>
                  <a:fillRect l="-5505" b="-30435"/>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688A86BF-D077-FDD3-CE1D-60FE94FFD340}"/>
              </a:ext>
            </a:extLst>
          </p:cNvPr>
          <p:cNvSpPr txBox="1"/>
          <p:nvPr/>
        </p:nvSpPr>
        <p:spPr>
          <a:xfrm>
            <a:off x="7208894" y="5535328"/>
            <a:ext cx="1596470" cy="430887"/>
          </a:xfrm>
          <a:prstGeom prst="rect">
            <a:avLst/>
          </a:prstGeom>
          <a:noFill/>
        </p:spPr>
        <p:txBody>
          <a:bodyPr wrap="square">
            <a:spAutoFit/>
          </a:bodyPr>
          <a:lstStyle/>
          <a:p>
            <a:r>
              <a:rPr lang="en-US" sz="1100" dirty="0">
                <a:solidFill>
                  <a:srgbClr val="FF8100"/>
                </a:solidFill>
                <a:effectLst/>
                <a:latin typeface="Century Gothic" panose="020B0502020202020204" pitchFamily="34" charset="0"/>
              </a:rPr>
              <a:t>Full CLAS12 signal MC simulation</a:t>
            </a:r>
          </a:p>
        </p:txBody>
      </p:sp>
      <p:sp>
        <p:nvSpPr>
          <p:cNvPr id="24" name="TextBox 23">
            <a:extLst>
              <a:ext uri="{FF2B5EF4-FFF2-40B4-BE49-F238E27FC236}">
                <a16:creationId xmlns:a16="http://schemas.microsoft.com/office/drawing/2014/main" id="{C23AC487-CA22-B66E-48AF-C1038EBCBACC}"/>
              </a:ext>
            </a:extLst>
          </p:cNvPr>
          <p:cNvSpPr txBox="1"/>
          <p:nvPr/>
        </p:nvSpPr>
        <p:spPr>
          <a:xfrm>
            <a:off x="5335797" y="6566652"/>
            <a:ext cx="1034268" cy="276999"/>
          </a:xfrm>
          <a:prstGeom prst="rect">
            <a:avLst/>
          </a:prstGeom>
          <a:noFill/>
        </p:spPr>
        <p:txBody>
          <a:bodyPr wrap="square">
            <a:spAutoFit/>
          </a:bodyPr>
          <a:lstStyle/>
          <a:p>
            <a:r>
              <a:rPr lang="en-US" sz="1200" dirty="0">
                <a:effectLst/>
                <a:latin typeface="Century Gothic" panose="020B0502020202020204" pitchFamily="34" charset="0"/>
              </a:rPr>
              <a:t>D. Glazier</a:t>
            </a:r>
          </a:p>
        </p:txBody>
      </p:sp>
      <p:pic>
        <p:nvPicPr>
          <p:cNvPr id="6" name="Picture 5">
            <a:extLst>
              <a:ext uri="{FF2B5EF4-FFF2-40B4-BE49-F238E27FC236}">
                <a16:creationId xmlns:a16="http://schemas.microsoft.com/office/drawing/2014/main" id="{AD20BC03-C219-E2A7-82BA-F0C4E9E6CAEA}"/>
              </a:ext>
            </a:extLst>
          </p:cNvPr>
          <p:cNvPicPr>
            <a:picLocks noChangeAspect="1"/>
          </p:cNvPicPr>
          <p:nvPr/>
        </p:nvPicPr>
        <p:blipFill>
          <a:blip r:embed="rId8"/>
          <a:stretch>
            <a:fillRect/>
          </a:stretch>
        </p:blipFill>
        <p:spPr>
          <a:xfrm>
            <a:off x="5414866" y="1367988"/>
            <a:ext cx="3331543" cy="2588621"/>
          </a:xfrm>
          <a:prstGeom prst="rect">
            <a:avLst/>
          </a:prstGeom>
        </p:spPr>
      </p:pic>
    </p:spTree>
    <p:extLst>
      <p:ext uri="{BB962C8B-B14F-4D97-AF65-F5344CB8AC3E}">
        <p14:creationId xmlns:p14="http://schemas.microsoft.com/office/powerpoint/2010/main" val="54650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18" name="Title 1"/>
          <p:cNvSpPr>
            <a:spLocks noGrp="1"/>
          </p:cNvSpPr>
          <p:nvPr>
            <p:ph type="title"/>
          </p:nvPr>
        </p:nvSpPr>
        <p:spPr>
          <a:xfrm>
            <a:off x="1" y="0"/>
            <a:ext cx="9144000" cy="740705"/>
          </a:xfrm>
        </p:spPr>
        <p:txBody>
          <a:bodyPr>
            <a:noAutofit/>
          </a:bodyPr>
          <a:lstStyle/>
          <a:p>
            <a:pPr algn="ctr"/>
            <a:r>
              <a:rPr lang="en-US" sz="3600" b="0" dirty="0">
                <a:solidFill>
                  <a:schemeClr val="accent1"/>
                </a:solidFill>
                <a:latin typeface="Century Gothic" panose="020B0502020202020204" pitchFamily="34" charset="0"/>
                <a:cs typeface="Avenir Black"/>
              </a:rPr>
              <a:t>J/</a:t>
            </a:r>
            <a:r>
              <a:rPr lang="en-US" sz="3600" b="0" dirty="0">
                <a:solidFill>
                  <a:schemeClr val="accent1"/>
                </a:solidFill>
                <a:latin typeface="Symbol" pitchFamily="2" charset="2"/>
                <a:cs typeface="Avenir Black"/>
              </a:rPr>
              <a:t>y</a:t>
            </a:r>
            <a:r>
              <a:rPr lang="en-US" sz="3600" b="0" dirty="0">
                <a:solidFill>
                  <a:schemeClr val="accent1"/>
                </a:solidFill>
                <a:latin typeface="Avenir" panose="02000503020000020003" pitchFamily="2" charset="0"/>
                <a:cs typeface="Avenir Black"/>
              </a:rPr>
              <a:t> and </a:t>
            </a:r>
            <a:r>
              <a:rPr lang="en-US" sz="3600" b="0" dirty="0">
                <a:solidFill>
                  <a:schemeClr val="accent1"/>
                </a:solidFill>
                <a:latin typeface="Symbol" pitchFamily="2" charset="2"/>
                <a:cs typeface="Avenir Black"/>
              </a:rPr>
              <a:t>y’ </a:t>
            </a:r>
            <a:r>
              <a:rPr lang="en-US" sz="3600" b="0" dirty="0">
                <a:solidFill>
                  <a:schemeClr val="accent1"/>
                </a:solidFill>
                <a:latin typeface="Century Gothic" panose="020B0502020202020204" pitchFamily="34" charset="0"/>
                <a:cs typeface="Avenir Black"/>
              </a:rPr>
              <a:t>photoproduction</a:t>
            </a:r>
            <a:endParaRPr lang="en-US" sz="3600" b="0" dirty="0">
              <a:solidFill>
                <a:srgbClr val="FFFFFF"/>
              </a:solidFill>
              <a:latin typeface="Century Gothic" panose="020B0502020202020204" pitchFamily="34"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13</a:t>
            </a:fld>
            <a:endParaRPr lang="en-US" dirty="0">
              <a:solidFill>
                <a:srgbClr val="000000"/>
              </a:solidFill>
            </a:endParaRPr>
          </a:p>
        </p:txBody>
      </p:sp>
      <p:sp>
        <p:nvSpPr>
          <p:cNvPr id="15" name="TextBox 14">
            <a:extLst>
              <a:ext uri="{FF2B5EF4-FFF2-40B4-BE49-F238E27FC236}">
                <a16:creationId xmlns:a16="http://schemas.microsoft.com/office/drawing/2014/main" id="{9FA597CF-7D24-0FD2-CD03-282B5EB17B3D}"/>
              </a:ext>
            </a:extLst>
          </p:cNvPr>
          <p:cNvSpPr txBox="1"/>
          <p:nvPr/>
        </p:nvSpPr>
        <p:spPr>
          <a:xfrm>
            <a:off x="65232" y="6493701"/>
            <a:ext cx="1058303" cy="276999"/>
          </a:xfrm>
          <a:prstGeom prst="rect">
            <a:avLst/>
          </a:prstGeom>
          <a:noFill/>
        </p:spPr>
        <p:txBody>
          <a:bodyPr wrap="none" rtlCol="0">
            <a:spAutoFit/>
          </a:bodyPr>
          <a:lstStyle/>
          <a:p>
            <a:r>
              <a:rPr lang="en-US" sz="1200" dirty="0">
                <a:latin typeface="Century Gothic" panose="020B0502020202020204" pitchFamily="34" charset="0"/>
              </a:rPr>
              <a:t>L. </a:t>
            </a:r>
            <a:r>
              <a:rPr lang="en-US" sz="1200" dirty="0" err="1">
                <a:latin typeface="Century Gothic" panose="020B0502020202020204" pitchFamily="34" charset="0"/>
              </a:rPr>
              <a:t>Pentchev</a:t>
            </a:r>
            <a:endParaRPr lang="en-US" sz="1200" dirty="0">
              <a:latin typeface="Century Gothic" panose="020B0502020202020204" pitchFamily="34" charset="0"/>
            </a:endParaRPr>
          </a:p>
        </p:txBody>
      </p:sp>
      <p:pic>
        <p:nvPicPr>
          <p:cNvPr id="14" name="Picture 13">
            <a:extLst>
              <a:ext uri="{FF2B5EF4-FFF2-40B4-BE49-F238E27FC236}">
                <a16:creationId xmlns:a16="http://schemas.microsoft.com/office/drawing/2014/main" id="{E5106DDA-82DE-361B-96CB-1CD887241C99}"/>
              </a:ext>
            </a:extLst>
          </p:cNvPr>
          <p:cNvPicPr>
            <a:picLocks noChangeAspect="1"/>
          </p:cNvPicPr>
          <p:nvPr/>
        </p:nvPicPr>
        <p:blipFill>
          <a:blip r:embed="rId3"/>
          <a:stretch>
            <a:fillRect/>
          </a:stretch>
        </p:blipFill>
        <p:spPr>
          <a:xfrm>
            <a:off x="6138393" y="1874296"/>
            <a:ext cx="2916776" cy="1990356"/>
          </a:xfrm>
          <a:prstGeom prst="rect">
            <a:avLst/>
          </a:prstGeom>
        </p:spPr>
      </p:pic>
      <p:sp>
        <p:nvSpPr>
          <p:cNvPr id="21" name="TextBox 20">
            <a:extLst>
              <a:ext uri="{FF2B5EF4-FFF2-40B4-BE49-F238E27FC236}">
                <a16:creationId xmlns:a16="http://schemas.microsoft.com/office/drawing/2014/main" id="{B4C0BEC5-8D2B-A0DA-98A2-E87F02E7253C}"/>
              </a:ext>
            </a:extLst>
          </p:cNvPr>
          <p:cNvSpPr txBox="1"/>
          <p:nvPr/>
        </p:nvSpPr>
        <p:spPr>
          <a:xfrm>
            <a:off x="65232" y="772913"/>
            <a:ext cx="9078767" cy="1015663"/>
          </a:xfrm>
          <a:prstGeom prst="rect">
            <a:avLst/>
          </a:prstGeom>
          <a:solidFill>
            <a:schemeClr val="accent6"/>
          </a:solidFill>
        </p:spPr>
        <p:txBody>
          <a:bodyPr wrap="square" rtlCol="0">
            <a:spAutoFit/>
          </a:bodyPr>
          <a:lstStyle/>
          <a:p>
            <a:r>
              <a:rPr lang="en-US" sz="2000" dirty="0">
                <a:solidFill>
                  <a:srgbClr val="FFFF00"/>
                </a:solidFill>
                <a:latin typeface="Century Gothic" panose="020B0502020202020204" pitchFamily="34" charset="0"/>
              </a:rPr>
              <a:t>Golden processes to pin down: </a:t>
            </a:r>
          </a:p>
          <a:p>
            <a:pPr marL="457200" indent="-457200">
              <a:buAutoNum type="alphaLcParenR"/>
            </a:pPr>
            <a:r>
              <a:rPr lang="en-US" sz="2000" b="1" dirty="0">
                <a:solidFill>
                  <a:srgbClr val="FFFF00"/>
                </a:solidFill>
                <a:latin typeface="Century Gothic" panose="020B0502020202020204" pitchFamily="34" charset="0"/>
              </a:rPr>
              <a:t>existence/confirmation of pentaquark resonances </a:t>
            </a:r>
          </a:p>
          <a:p>
            <a:pPr marL="457200" indent="-457200">
              <a:buAutoNum type="alphaLcParenR"/>
            </a:pPr>
            <a:r>
              <a:rPr lang="en-US" sz="2000" b="1" dirty="0">
                <a:solidFill>
                  <a:srgbClr val="FFFF00"/>
                </a:solidFill>
                <a:latin typeface="Century Gothic" panose="020B0502020202020204" pitchFamily="34" charset="0"/>
              </a:rPr>
              <a:t>nucleon structure (mass, gluon distribution…)</a:t>
            </a:r>
          </a:p>
        </p:txBody>
      </p:sp>
      <p:pic>
        <p:nvPicPr>
          <p:cNvPr id="31" name="Picture 30">
            <a:extLst>
              <a:ext uri="{FF2B5EF4-FFF2-40B4-BE49-F238E27FC236}">
                <a16:creationId xmlns:a16="http://schemas.microsoft.com/office/drawing/2014/main" id="{A9864F19-80D7-786F-3516-B55E82618235}"/>
              </a:ext>
            </a:extLst>
          </p:cNvPr>
          <p:cNvPicPr>
            <a:picLocks noChangeAspect="1"/>
          </p:cNvPicPr>
          <p:nvPr/>
        </p:nvPicPr>
        <p:blipFill rotWithShape="1">
          <a:blip r:embed="rId4"/>
          <a:srcRect l="50787" t="11556" b="44224"/>
          <a:stretch/>
        </p:blipFill>
        <p:spPr>
          <a:xfrm>
            <a:off x="3122511" y="4371575"/>
            <a:ext cx="3001756" cy="2122126"/>
          </a:xfrm>
          <a:prstGeom prst="rect">
            <a:avLst/>
          </a:prstGeom>
        </p:spPr>
      </p:pic>
      <p:pic>
        <p:nvPicPr>
          <p:cNvPr id="32" name="Picture 31">
            <a:extLst>
              <a:ext uri="{FF2B5EF4-FFF2-40B4-BE49-F238E27FC236}">
                <a16:creationId xmlns:a16="http://schemas.microsoft.com/office/drawing/2014/main" id="{6E4DD004-66A6-7597-D3F1-E9863B60CBE3}"/>
              </a:ext>
            </a:extLst>
          </p:cNvPr>
          <p:cNvPicPr>
            <a:picLocks noChangeAspect="1"/>
          </p:cNvPicPr>
          <p:nvPr/>
        </p:nvPicPr>
        <p:blipFill rotWithShape="1">
          <a:blip r:embed="rId4"/>
          <a:srcRect l="50787" t="55779"/>
          <a:stretch/>
        </p:blipFill>
        <p:spPr>
          <a:xfrm>
            <a:off x="6207379" y="4391259"/>
            <a:ext cx="2936621" cy="2076077"/>
          </a:xfrm>
          <a:prstGeom prst="rect">
            <a:avLst/>
          </a:prstGeom>
        </p:spPr>
      </p:pic>
      <p:pic>
        <p:nvPicPr>
          <p:cNvPr id="33" name="Picture 32">
            <a:extLst>
              <a:ext uri="{FF2B5EF4-FFF2-40B4-BE49-F238E27FC236}">
                <a16:creationId xmlns:a16="http://schemas.microsoft.com/office/drawing/2014/main" id="{AF226BC2-0B71-7DEB-5CA3-16BB4897A76C}"/>
              </a:ext>
            </a:extLst>
          </p:cNvPr>
          <p:cNvPicPr>
            <a:picLocks noChangeAspect="1"/>
          </p:cNvPicPr>
          <p:nvPr/>
        </p:nvPicPr>
        <p:blipFill rotWithShape="1">
          <a:blip r:embed="rId4"/>
          <a:srcRect t="11555" r="51989" b="44115"/>
          <a:stretch/>
        </p:blipFill>
        <p:spPr>
          <a:xfrm>
            <a:off x="108148" y="4364317"/>
            <a:ext cx="2931251" cy="2129384"/>
          </a:xfrm>
          <a:prstGeom prst="rect">
            <a:avLst/>
          </a:prstGeom>
        </p:spPr>
      </p:pic>
      <p:sp>
        <p:nvSpPr>
          <p:cNvPr id="34" name="TextBox 33">
            <a:extLst>
              <a:ext uri="{FF2B5EF4-FFF2-40B4-BE49-F238E27FC236}">
                <a16:creationId xmlns:a16="http://schemas.microsoft.com/office/drawing/2014/main" id="{DC71804C-F3B8-05CB-6C03-5AEB1D8D0741}"/>
              </a:ext>
            </a:extLst>
          </p:cNvPr>
          <p:cNvSpPr txBox="1"/>
          <p:nvPr/>
        </p:nvSpPr>
        <p:spPr>
          <a:xfrm>
            <a:off x="5998463" y="3692773"/>
            <a:ext cx="930063" cy="276999"/>
          </a:xfrm>
          <a:prstGeom prst="rect">
            <a:avLst/>
          </a:prstGeom>
          <a:noFill/>
        </p:spPr>
        <p:txBody>
          <a:bodyPr wrap="none" rtlCol="0">
            <a:spAutoFit/>
          </a:bodyPr>
          <a:lstStyle/>
          <a:p>
            <a:r>
              <a:rPr lang="en-US" sz="1200" dirty="0">
                <a:latin typeface="Century Gothic" panose="020B0502020202020204" pitchFamily="34" charset="0"/>
              </a:rPr>
              <a:t>S. Joosten</a:t>
            </a:r>
          </a:p>
        </p:txBody>
      </p:sp>
      <p:grpSp>
        <p:nvGrpSpPr>
          <p:cNvPr id="35" name="Group 34">
            <a:extLst>
              <a:ext uri="{FF2B5EF4-FFF2-40B4-BE49-F238E27FC236}">
                <a16:creationId xmlns:a16="http://schemas.microsoft.com/office/drawing/2014/main" id="{8183C5A1-FB2F-8903-DFC0-8E9D490D0EA6}"/>
              </a:ext>
            </a:extLst>
          </p:cNvPr>
          <p:cNvGrpSpPr/>
          <p:nvPr/>
        </p:nvGrpSpPr>
        <p:grpSpPr>
          <a:xfrm>
            <a:off x="3156508" y="1874296"/>
            <a:ext cx="2841955" cy="1990356"/>
            <a:chOff x="2612253" y="4341648"/>
            <a:chExt cx="3190945" cy="2177947"/>
          </a:xfrm>
        </p:grpSpPr>
        <p:pic>
          <p:nvPicPr>
            <p:cNvPr id="36" name="Picture 35">
              <a:extLst>
                <a:ext uri="{FF2B5EF4-FFF2-40B4-BE49-F238E27FC236}">
                  <a16:creationId xmlns:a16="http://schemas.microsoft.com/office/drawing/2014/main" id="{73EF101A-3DD9-7761-0C3D-998179AC1852}"/>
                </a:ext>
              </a:extLst>
            </p:cNvPr>
            <p:cNvPicPr>
              <a:picLocks noChangeAspect="1"/>
            </p:cNvPicPr>
            <p:nvPr/>
          </p:nvPicPr>
          <p:blipFill>
            <a:blip r:embed="rId5"/>
            <a:stretch>
              <a:fillRect/>
            </a:stretch>
          </p:blipFill>
          <p:spPr>
            <a:xfrm>
              <a:off x="2612253" y="4341648"/>
              <a:ext cx="3190945" cy="2177947"/>
            </a:xfrm>
            <a:prstGeom prst="rect">
              <a:avLst/>
            </a:prstGeom>
          </p:spPr>
        </p:pic>
        <p:pic>
          <p:nvPicPr>
            <p:cNvPr id="37" name="Picture 36">
              <a:extLst>
                <a:ext uri="{FF2B5EF4-FFF2-40B4-BE49-F238E27FC236}">
                  <a16:creationId xmlns:a16="http://schemas.microsoft.com/office/drawing/2014/main" id="{E457A005-1B7B-E0B8-F0C3-5317E73A5D98}"/>
                </a:ext>
              </a:extLst>
            </p:cNvPr>
            <p:cNvPicPr>
              <a:picLocks noChangeAspect="1"/>
            </p:cNvPicPr>
            <p:nvPr/>
          </p:nvPicPr>
          <p:blipFill>
            <a:blip r:embed="rId6"/>
            <a:stretch>
              <a:fillRect/>
            </a:stretch>
          </p:blipFill>
          <p:spPr>
            <a:xfrm>
              <a:off x="4029925" y="5502078"/>
              <a:ext cx="177800" cy="152400"/>
            </a:xfrm>
            <a:prstGeom prst="rect">
              <a:avLst/>
            </a:prstGeom>
          </p:spPr>
        </p:pic>
      </p:grpSp>
      <p:pic>
        <p:nvPicPr>
          <p:cNvPr id="38" name="Picture 37">
            <a:extLst>
              <a:ext uri="{FF2B5EF4-FFF2-40B4-BE49-F238E27FC236}">
                <a16:creationId xmlns:a16="http://schemas.microsoft.com/office/drawing/2014/main" id="{C58DB4F6-E421-61C3-5584-C3EEC52E87DC}"/>
              </a:ext>
            </a:extLst>
          </p:cNvPr>
          <p:cNvPicPr>
            <a:picLocks noChangeAspect="1"/>
          </p:cNvPicPr>
          <p:nvPr/>
        </p:nvPicPr>
        <p:blipFill>
          <a:blip r:embed="rId7"/>
          <a:stretch>
            <a:fillRect/>
          </a:stretch>
        </p:blipFill>
        <p:spPr>
          <a:xfrm rot="5400000">
            <a:off x="544806" y="1381167"/>
            <a:ext cx="1990355" cy="2931250"/>
          </a:xfrm>
          <a:prstGeom prst="rect">
            <a:avLst/>
          </a:prstGeom>
        </p:spPr>
      </p:pic>
      <p:sp>
        <p:nvSpPr>
          <p:cNvPr id="39" name="TextBox 38">
            <a:extLst>
              <a:ext uri="{FF2B5EF4-FFF2-40B4-BE49-F238E27FC236}">
                <a16:creationId xmlns:a16="http://schemas.microsoft.com/office/drawing/2014/main" id="{BB904C56-57A0-0562-D047-8B0F8A9F0B8A}"/>
              </a:ext>
            </a:extLst>
          </p:cNvPr>
          <p:cNvSpPr txBox="1"/>
          <p:nvPr/>
        </p:nvSpPr>
        <p:spPr>
          <a:xfrm>
            <a:off x="410675" y="2047176"/>
            <a:ext cx="1683170" cy="276999"/>
          </a:xfrm>
          <a:prstGeom prst="rect">
            <a:avLst/>
          </a:prstGeom>
          <a:noFill/>
        </p:spPr>
        <p:txBody>
          <a:bodyPr wrap="square" rtlCol="0">
            <a:spAutoFit/>
          </a:bodyPr>
          <a:lstStyle/>
          <a:p>
            <a:r>
              <a:rPr lang="en-US" sz="1200" dirty="0">
                <a:solidFill>
                  <a:srgbClr val="0D36B6"/>
                </a:solidFill>
              </a:rPr>
              <a:t>Initial pentaquark limits</a:t>
            </a:r>
          </a:p>
        </p:txBody>
      </p:sp>
      <p:sp>
        <p:nvSpPr>
          <p:cNvPr id="40" name="TextBox 39">
            <a:extLst>
              <a:ext uri="{FF2B5EF4-FFF2-40B4-BE49-F238E27FC236}">
                <a16:creationId xmlns:a16="http://schemas.microsoft.com/office/drawing/2014/main" id="{366940B2-DFF8-A0DA-AA3A-F82A5A5F908A}"/>
              </a:ext>
            </a:extLst>
          </p:cNvPr>
          <p:cNvSpPr txBox="1"/>
          <p:nvPr/>
        </p:nvSpPr>
        <p:spPr>
          <a:xfrm>
            <a:off x="3440973" y="2064971"/>
            <a:ext cx="1651179" cy="276999"/>
          </a:xfrm>
          <a:prstGeom prst="rect">
            <a:avLst/>
          </a:prstGeom>
          <a:noFill/>
        </p:spPr>
        <p:txBody>
          <a:bodyPr wrap="square" rtlCol="0">
            <a:spAutoFit/>
          </a:bodyPr>
          <a:lstStyle/>
          <a:p>
            <a:r>
              <a:rPr lang="en-US" sz="1200" dirty="0" err="1"/>
              <a:t>GlueX</a:t>
            </a:r>
            <a:r>
              <a:rPr lang="en-US" sz="1200" dirty="0"/>
              <a:t> 20+ Projection</a:t>
            </a:r>
          </a:p>
        </p:txBody>
      </p:sp>
    </p:spTree>
    <p:extLst>
      <p:ext uri="{BB962C8B-B14F-4D97-AF65-F5344CB8AC3E}">
        <p14:creationId xmlns:p14="http://schemas.microsoft.com/office/powerpoint/2010/main" val="256567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18" name="Title 1"/>
          <p:cNvSpPr>
            <a:spLocks noGrp="1"/>
          </p:cNvSpPr>
          <p:nvPr>
            <p:ph type="title"/>
          </p:nvPr>
        </p:nvSpPr>
        <p:spPr>
          <a:xfrm>
            <a:off x="240888" y="34165"/>
            <a:ext cx="9144000" cy="740705"/>
          </a:xfrm>
        </p:spPr>
        <p:txBody>
          <a:bodyPr>
            <a:noAutofit/>
          </a:bodyPr>
          <a:lstStyle/>
          <a:p>
            <a:r>
              <a:rPr lang="en-US" sz="3000" b="0" dirty="0">
                <a:solidFill>
                  <a:schemeClr val="accent1"/>
                </a:solidFill>
                <a:latin typeface="Avenir" panose="02000503020000020003" pitchFamily="2" charset="0"/>
                <a:cs typeface="Avenir Black"/>
              </a:rPr>
              <a:t>3D Imaging: </a:t>
            </a:r>
            <a:r>
              <a:rPr lang="en-US" sz="3200" b="0" dirty="0">
                <a:solidFill>
                  <a:schemeClr val="accent1"/>
                </a:solidFill>
                <a:latin typeface="Avenir" panose="02000503020000020003" pitchFamily="2" charset="0"/>
                <a:cs typeface="Avenir Black"/>
              </a:rPr>
              <a:t>Enhancement of Q</a:t>
            </a:r>
            <a:r>
              <a:rPr lang="en-US" sz="3200" b="0" baseline="30000" dirty="0">
                <a:solidFill>
                  <a:schemeClr val="accent1"/>
                </a:solidFill>
                <a:latin typeface="Avenir" panose="02000503020000020003" pitchFamily="2" charset="0"/>
                <a:cs typeface="Avenir Black"/>
              </a:rPr>
              <a:t>2</a:t>
            </a:r>
            <a:r>
              <a:rPr lang="en-US" sz="3200" b="0" dirty="0">
                <a:solidFill>
                  <a:schemeClr val="accent1"/>
                </a:solidFill>
                <a:latin typeface="Avenir" panose="02000503020000020003" pitchFamily="2" charset="0"/>
                <a:cs typeface="Avenir Black"/>
              </a:rPr>
              <a:t> &amp; P</a:t>
            </a:r>
            <a:r>
              <a:rPr lang="en-US" sz="3200" b="0" baseline="-25000" dirty="0">
                <a:solidFill>
                  <a:schemeClr val="accent1"/>
                </a:solidFill>
                <a:latin typeface="Avenir" panose="02000503020000020003" pitchFamily="2" charset="0"/>
                <a:cs typeface="Avenir Black"/>
              </a:rPr>
              <a:t>T </a:t>
            </a:r>
            <a:r>
              <a:rPr lang="en-US" sz="3200" b="0" dirty="0">
                <a:solidFill>
                  <a:schemeClr val="accent1"/>
                </a:solidFill>
                <a:latin typeface="Avenir" panose="02000503020000020003" pitchFamily="2" charset="0"/>
                <a:cs typeface="Avenir Black"/>
              </a:rPr>
              <a:t>range</a:t>
            </a:r>
            <a:endParaRPr lang="en-US" sz="3000" b="0" dirty="0">
              <a:solidFill>
                <a:schemeClr val="accent1"/>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14</a:t>
            </a:fld>
            <a:endParaRPr lang="en-US" dirty="0">
              <a:solidFill>
                <a:srgbClr val="000000"/>
              </a:solidFill>
            </a:endParaRPr>
          </a:p>
        </p:txBody>
      </p:sp>
      <p:grpSp>
        <p:nvGrpSpPr>
          <p:cNvPr id="19" name="Group 18">
            <a:extLst>
              <a:ext uri="{FF2B5EF4-FFF2-40B4-BE49-F238E27FC236}">
                <a16:creationId xmlns:a16="http://schemas.microsoft.com/office/drawing/2014/main" id="{B4B9DEE0-759E-E76D-CDF3-36370BB22A39}"/>
              </a:ext>
            </a:extLst>
          </p:cNvPr>
          <p:cNvGrpSpPr/>
          <p:nvPr/>
        </p:nvGrpSpPr>
        <p:grpSpPr>
          <a:xfrm>
            <a:off x="198455" y="867717"/>
            <a:ext cx="2956453" cy="2011663"/>
            <a:chOff x="5022928" y="909688"/>
            <a:chExt cx="4019471" cy="2317602"/>
          </a:xfrm>
        </p:grpSpPr>
        <p:pic>
          <p:nvPicPr>
            <p:cNvPr id="23" name="Picture 22">
              <a:extLst>
                <a:ext uri="{FF2B5EF4-FFF2-40B4-BE49-F238E27FC236}">
                  <a16:creationId xmlns:a16="http://schemas.microsoft.com/office/drawing/2014/main" id="{F37A8F4C-0CF6-DF2E-EECE-B2EC4E20F1B1}"/>
                </a:ext>
              </a:extLst>
            </p:cNvPr>
            <p:cNvPicPr>
              <a:picLocks noChangeAspect="1"/>
            </p:cNvPicPr>
            <p:nvPr/>
          </p:nvPicPr>
          <p:blipFill>
            <a:blip r:embed="rId3"/>
            <a:stretch>
              <a:fillRect/>
            </a:stretch>
          </p:blipFill>
          <p:spPr>
            <a:xfrm>
              <a:off x="5022928" y="909688"/>
              <a:ext cx="4019471" cy="2317602"/>
            </a:xfrm>
            <a:prstGeom prst="rect">
              <a:avLst/>
            </a:prstGeom>
          </p:spPr>
        </p:pic>
        <p:sp>
          <p:nvSpPr>
            <p:cNvPr id="24" name="TextBox 23">
              <a:extLst>
                <a:ext uri="{FF2B5EF4-FFF2-40B4-BE49-F238E27FC236}">
                  <a16:creationId xmlns:a16="http://schemas.microsoft.com/office/drawing/2014/main" id="{DB9E651C-38EB-D511-E451-DA120B1F2A6D}"/>
                </a:ext>
              </a:extLst>
            </p:cNvPr>
            <p:cNvSpPr txBox="1"/>
            <p:nvPr/>
          </p:nvSpPr>
          <p:spPr>
            <a:xfrm>
              <a:off x="6118223" y="954902"/>
              <a:ext cx="1325326" cy="335233"/>
            </a:xfrm>
            <a:prstGeom prst="rect">
              <a:avLst/>
            </a:prstGeom>
            <a:noFill/>
          </p:spPr>
          <p:txBody>
            <a:bodyPr wrap="square">
              <a:spAutoFit/>
            </a:bodyPr>
            <a:lstStyle/>
            <a:p>
              <a:r>
                <a:rPr lang="en-US" sz="1600" b="1" dirty="0">
                  <a:solidFill>
                    <a:srgbClr val="FF0000"/>
                  </a:solidFill>
                  <a:effectLst/>
                  <a:latin typeface="Helvetica" pitchFamily="2" charset="0"/>
                </a:rPr>
                <a:t>CLAS12</a:t>
              </a:r>
            </a:p>
          </p:txBody>
        </p:sp>
        <p:sp>
          <p:nvSpPr>
            <p:cNvPr id="25" name="TextBox 24">
              <a:extLst>
                <a:ext uri="{FF2B5EF4-FFF2-40B4-BE49-F238E27FC236}">
                  <a16:creationId xmlns:a16="http://schemas.microsoft.com/office/drawing/2014/main" id="{3B94C712-55D8-A8CE-E58C-EC209698C3EC}"/>
                </a:ext>
              </a:extLst>
            </p:cNvPr>
            <p:cNvSpPr txBox="1"/>
            <p:nvPr/>
          </p:nvSpPr>
          <p:spPr>
            <a:xfrm>
              <a:off x="7566035" y="1412078"/>
              <a:ext cx="1325327" cy="390393"/>
            </a:xfrm>
            <a:prstGeom prst="rect">
              <a:avLst/>
            </a:prstGeom>
            <a:noFill/>
          </p:spPr>
          <p:txBody>
            <a:bodyPr wrap="square">
              <a:spAutoFit/>
            </a:bodyPr>
            <a:lstStyle/>
            <a:p>
              <a:r>
                <a:rPr lang="en-US" sz="1600" b="1" dirty="0">
                  <a:solidFill>
                    <a:srgbClr val="0D36B6"/>
                  </a:solidFill>
                  <a:effectLst/>
                  <a:latin typeface="Helvetica" pitchFamily="2" charset="0"/>
                </a:rPr>
                <a:t>CLAS22</a:t>
              </a:r>
            </a:p>
          </p:txBody>
        </p:sp>
      </p:grpSp>
      <p:pic>
        <p:nvPicPr>
          <p:cNvPr id="26" name="Picture 25">
            <a:extLst>
              <a:ext uri="{FF2B5EF4-FFF2-40B4-BE49-F238E27FC236}">
                <a16:creationId xmlns:a16="http://schemas.microsoft.com/office/drawing/2014/main" id="{98F03919-4B06-57FE-7DE5-BF6131079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682" y="844815"/>
            <a:ext cx="2553026" cy="2011663"/>
          </a:xfrm>
          <a:prstGeom prst="rect">
            <a:avLst/>
          </a:prstGeom>
        </p:spPr>
      </p:pic>
      <p:pic>
        <p:nvPicPr>
          <p:cNvPr id="27" name="Picture 26">
            <a:extLst>
              <a:ext uri="{FF2B5EF4-FFF2-40B4-BE49-F238E27FC236}">
                <a16:creationId xmlns:a16="http://schemas.microsoft.com/office/drawing/2014/main" id="{BA74CAC2-F292-6D16-A2FD-F9129ABC6FB9}"/>
              </a:ext>
            </a:extLst>
          </p:cNvPr>
          <p:cNvPicPr>
            <a:picLocks noChangeAspect="1"/>
          </p:cNvPicPr>
          <p:nvPr/>
        </p:nvPicPr>
        <p:blipFill rotWithShape="1">
          <a:blip r:embed="rId5"/>
          <a:srcRect l="11935" t="1" r="15060" b="43161"/>
          <a:stretch/>
        </p:blipFill>
        <p:spPr>
          <a:xfrm>
            <a:off x="6357661" y="845084"/>
            <a:ext cx="2273187" cy="2014451"/>
          </a:xfrm>
          <a:prstGeom prst="rect">
            <a:avLst/>
          </a:prstGeom>
        </p:spPr>
      </p:pic>
      <p:sp>
        <p:nvSpPr>
          <p:cNvPr id="28" name="TextBox 27">
            <a:extLst>
              <a:ext uri="{FF2B5EF4-FFF2-40B4-BE49-F238E27FC236}">
                <a16:creationId xmlns:a16="http://schemas.microsoft.com/office/drawing/2014/main" id="{C0372770-124F-E97D-02CC-67704A984F19}"/>
              </a:ext>
            </a:extLst>
          </p:cNvPr>
          <p:cNvSpPr txBox="1"/>
          <p:nvPr/>
        </p:nvSpPr>
        <p:spPr>
          <a:xfrm>
            <a:off x="0" y="2960588"/>
            <a:ext cx="9143999" cy="830997"/>
          </a:xfrm>
          <a:prstGeom prst="rect">
            <a:avLst/>
          </a:prstGeom>
          <a:noFill/>
        </p:spPr>
        <p:txBody>
          <a:bodyPr wrap="square">
            <a:spAutoFit/>
          </a:bodyPr>
          <a:lstStyle/>
          <a:p>
            <a:pPr marL="298450" indent="-298450">
              <a:buFont typeface="Arial" panose="020B0604020202020204" pitchFamily="34" charset="0"/>
              <a:buChar char="•"/>
            </a:pPr>
            <a:r>
              <a:rPr lang="en-US" sz="1600" b="1" dirty="0">
                <a:solidFill>
                  <a:srgbClr val="0D36B6"/>
                </a:solidFill>
                <a:latin typeface="Century Gothic" panose="020B0502020202020204" pitchFamily="34" charset="0"/>
              </a:rPr>
              <a:t>Q</a:t>
            </a:r>
            <a:r>
              <a:rPr lang="en-US" sz="1600" b="1" baseline="30000" dirty="0">
                <a:solidFill>
                  <a:srgbClr val="0D36B6"/>
                </a:solidFill>
                <a:latin typeface="Century Gothic" panose="020B0502020202020204" pitchFamily="34" charset="0"/>
              </a:rPr>
              <a:t>2</a:t>
            </a:r>
            <a:r>
              <a:rPr lang="en-US" sz="1600" b="1" dirty="0">
                <a:solidFill>
                  <a:srgbClr val="0D36B6"/>
                </a:solidFill>
                <a:latin typeface="Century Gothic" panose="020B0502020202020204" pitchFamily="34" charset="0"/>
              </a:rPr>
              <a:t> evolution studies possible</a:t>
            </a:r>
          </a:p>
          <a:p>
            <a:pPr marL="298450" indent="-298450">
              <a:buFont typeface="Arial" panose="020B0604020202020204" pitchFamily="34" charset="0"/>
              <a:buChar char="•"/>
            </a:pPr>
            <a:r>
              <a:rPr lang="en-US" sz="1600" b="1" dirty="0">
                <a:solidFill>
                  <a:srgbClr val="0D36B6"/>
                </a:solidFill>
                <a:latin typeface="Century Gothic" panose="020B0502020202020204" pitchFamily="34" charset="0"/>
              </a:rPr>
              <a:t>More cleanly separate pure twist-2 CFFs</a:t>
            </a:r>
          </a:p>
          <a:p>
            <a:pPr marL="298450" indent="-298450">
              <a:buFont typeface="Arial" panose="020B0604020202020204" pitchFamily="34" charset="0"/>
              <a:buChar char="•"/>
            </a:pPr>
            <a:r>
              <a:rPr lang="en-US" sz="1600" b="1" dirty="0">
                <a:solidFill>
                  <a:srgbClr val="0D36B6"/>
                </a:solidFill>
                <a:latin typeface="Century Gothic" panose="020B0502020202020204" pitchFamily="34" charset="0"/>
              </a:rPr>
              <a:t>Significantly increase of the relevant Q</a:t>
            </a:r>
            <a:r>
              <a:rPr lang="en-US" sz="1600" b="1" baseline="30000" dirty="0">
                <a:solidFill>
                  <a:srgbClr val="0D36B6"/>
                </a:solidFill>
                <a:latin typeface="Century Gothic" panose="020B0502020202020204" pitchFamily="34" charset="0"/>
              </a:rPr>
              <a:t>2</a:t>
            </a:r>
            <a:r>
              <a:rPr lang="en-US" sz="1600" b="1" dirty="0">
                <a:solidFill>
                  <a:srgbClr val="0D36B6"/>
                </a:solidFill>
                <a:latin typeface="Century Gothic" panose="020B0502020202020204" pitchFamily="34" charset="0"/>
              </a:rPr>
              <a:t> range for the </a:t>
            </a:r>
            <a:r>
              <a:rPr lang="en-US" sz="1600" b="1" dirty="0" err="1">
                <a:solidFill>
                  <a:srgbClr val="0D36B6"/>
                </a:solidFill>
                <a:latin typeface="Century Gothic" panose="020B0502020202020204" pitchFamily="34" charset="0"/>
              </a:rPr>
              <a:t>Q</a:t>
            </a:r>
            <a:r>
              <a:rPr lang="en-US" sz="1600" b="1" baseline="30000" dirty="0" err="1">
                <a:solidFill>
                  <a:srgbClr val="0D36B6"/>
                </a:solidFill>
                <a:latin typeface="Century Gothic" panose="020B0502020202020204" pitchFamily="34" charset="0"/>
              </a:rPr>
              <a:t>n</a:t>
            </a:r>
            <a:r>
              <a:rPr lang="en-US" sz="1600" b="1" dirty="0">
                <a:solidFill>
                  <a:srgbClr val="0D36B6"/>
                </a:solidFill>
                <a:latin typeface="Century Gothic" panose="020B0502020202020204" pitchFamily="34" charset="0"/>
              </a:rPr>
              <a:t> scaling test </a:t>
            </a:r>
            <a:endParaRPr lang="en-US" sz="1600" dirty="0">
              <a:solidFill>
                <a:srgbClr val="0D36B6"/>
              </a:solidFill>
              <a:latin typeface="Century Gothic" panose="020B0502020202020204" pitchFamily="34" charset="0"/>
            </a:endParaRPr>
          </a:p>
        </p:txBody>
      </p:sp>
      <p:grpSp>
        <p:nvGrpSpPr>
          <p:cNvPr id="2" name="Group 1">
            <a:extLst>
              <a:ext uri="{FF2B5EF4-FFF2-40B4-BE49-F238E27FC236}">
                <a16:creationId xmlns:a16="http://schemas.microsoft.com/office/drawing/2014/main" id="{D90B2479-B9DE-9E90-C914-34384AFBD270}"/>
              </a:ext>
            </a:extLst>
          </p:cNvPr>
          <p:cNvGrpSpPr/>
          <p:nvPr/>
        </p:nvGrpSpPr>
        <p:grpSpPr>
          <a:xfrm>
            <a:off x="109728" y="3895150"/>
            <a:ext cx="9034271" cy="2962850"/>
            <a:chOff x="109728" y="3895150"/>
            <a:chExt cx="9034271" cy="2962850"/>
          </a:xfrm>
        </p:grpSpPr>
        <p:pic>
          <p:nvPicPr>
            <p:cNvPr id="29" name="Picture 28">
              <a:extLst>
                <a:ext uri="{FF2B5EF4-FFF2-40B4-BE49-F238E27FC236}">
                  <a16:creationId xmlns:a16="http://schemas.microsoft.com/office/drawing/2014/main" id="{3FB8D649-C267-3D8A-B84A-C4E1D269B1BC}"/>
                </a:ext>
              </a:extLst>
            </p:cNvPr>
            <p:cNvPicPr>
              <a:picLocks noChangeAspect="1"/>
            </p:cNvPicPr>
            <p:nvPr/>
          </p:nvPicPr>
          <p:blipFill>
            <a:blip r:embed="rId6"/>
            <a:stretch>
              <a:fillRect/>
            </a:stretch>
          </p:blipFill>
          <p:spPr>
            <a:xfrm>
              <a:off x="109728" y="3895150"/>
              <a:ext cx="2374322" cy="2140015"/>
            </a:xfrm>
            <a:prstGeom prst="rect">
              <a:avLst/>
            </a:prstGeom>
          </p:spPr>
        </p:pic>
        <p:pic>
          <p:nvPicPr>
            <p:cNvPr id="30" name="Picture 29">
              <a:extLst>
                <a:ext uri="{FF2B5EF4-FFF2-40B4-BE49-F238E27FC236}">
                  <a16:creationId xmlns:a16="http://schemas.microsoft.com/office/drawing/2014/main" id="{ECD21DB0-C3AF-BADE-9081-9FF31FD48169}"/>
                </a:ext>
              </a:extLst>
            </p:cNvPr>
            <p:cNvPicPr>
              <a:picLocks noChangeAspect="1"/>
            </p:cNvPicPr>
            <p:nvPr/>
          </p:nvPicPr>
          <p:blipFill>
            <a:blip r:embed="rId7"/>
            <a:stretch>
              <a:fillRect/>
            </a:stretch>
          </p:blipFill>
          <p:spPr>
            <a:xfrm>
              <a:off x="2577799" y="3898683"/>
              <a:ext cx="4046256" cy="2112785"/>
            </a:xfrm>
            <a:prstGeom prst="rect">
              <a:avLst/>
            </a:prstGeom>
          </p:spPr>
        </p:pic>
        <p:pic>
          <p:nvPicPr>
            <p:cNvPr id="31" name="Picture 30">
              <a:extLst>
                <a:ext uri="{FF2B5EF4-FFF2-40B4-BE49-F238E27FC236}">
                  <a16:creationId xmlns:a16="http://schemas.microsoft.com/office/drawing/2014/main" id="{06A661C3-6D99-EB8E-6F9C-8CD05ED0D995}"/>
                </a:ext>
              </a:extLst>
            </p:cNvPr>
            <p:cNvPicPr>
              <a:picLocks noChangeAspect="1"/>
            </p:cNvPicPr>
            <p:nvPr/>
          </p:nvPicPr>
          <p:blipFill>
            <a:blip r:embed="rId8"/>
            <a:stretch>
              <a:fillRect/>
            </a:stretch>
          </p:blipFill>
          <p:spPr>
            <a:xfrm>
              <a:off x="6712428" y="4717984"/>
              <a:ext cx="2431571" cy="2140016"/>
            </a:xfrm>
            <a:prstGeom prst="rect">
              <a:avLst/>
            </a:prstGeom>
          </p:spPr>
        </p:pic>
        <p:sp>
          <p:nvSpPr>
            <p:cNvPr id="32" name="TextBox 31">
              <a:extLst>
                <a:ext uri="{FF2B5EF4-FFF2-40B4-BE49-F238E27FC236}">
                  <a16:creationId xmlns:a16="http://schemas.microsoft.com/office/drawing/2014/main" id="{A81835AE-2E11-2DC3-D7CE-6A16768650C7}"/>
                </a:ext>
              </a:extLst>
            </p:cNvPr>
            <p:cNvSpPr txBox="1"/>
            <p:nvPr/>
          </p:nvSpPr>
          <p:spPr>
            <a:xfrm>
              <a:off x="576072" y="6036395"/>
              <a:ext cx="6361997" cy="584775"/>
            </a:xfrm>
            <a:prstGeom prst="rect">
              <a:avLst/>
            </a:prstGeom>
            <a:noFill/>
            <a:ln>
              <a:noFill/>
            </a:ln>
          </p:spPr>
          <p:txBody>
            <a:bodyPr wrap="square" rtlCol="0">
              <a:spAutoFit/>
            </a:bodyPr>
            <a:lstStyle/>
            <a:p>
              <a:pPr marL="285750" indent="-285750">
                <a:buFont typeface="Arial" panose="020B0604020202020204" pitchFamily="34" charset="0"/>
                <a:buChar char="•"/>
              </a:pPr>
              <a:r>
                <a:rPr lang="en-US" sz="1600" b="1" dirty="0">
                  <a:solidFill>
                    <a:srgbClr val="0D36B6"/>
                  </a:solidFill>
                  <a:latin typeface="Century Gothic" panose="020B0502020202020204" pitchFamily="34" charset="0"/>
                </a:rPr>
                <a:t>Larger P</a:t>
              </a:r>
              <a:r>
                <a:rPr lang="en-US" sz="1600" b="1" baseline="-25000" dirty="0">
                  <a:solidFill>
                    <a:srgbClr val="0D36B6"/>
                  </a:solidFill>
                  <a:latin typeface="Century Gothic" panose="020B0502020202020204" pitchFamily="34" charset="0"/>
                </a:rPr>
                <a:t>T</a:t>
              </a:r>
              <a:r>
                <a:rPr lang="en-US" sz="1600" b="1" dirty="0">
                  <a:solidFill>
                    <a:srgbClr val="0D36B6"/>
                  </a:solidFill>
                  <a:latin typeface="Century Gothic" panose="020B0502020202020204" pitchFamily="34" charset="0"/>
                </a:rPr>
                <a:t> range and high luminosity is the key for a better insight into the problem</a:t>
              </a:r>
            </a:p>
          </p:txBody>
        </p:sp>
      </p:grpSp>
    </p:spTree>
    <p:extLst>
      <p:ext uri="{BB962C8B-B14F-4D97-AF65-F5344CB8AC3E}">
        <p14:creationId xmlns:p14="http://schemas.microsoft.com/office/powerpoint/2010/main" val="10630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pPr algn="ctr"/>
            <a:r>
              <a:rPr lang="en-US" sz="3600" b="0" dirty="0">
                <a:solidFill>
                  <a:schemeClr val="accent1"/>
                </a:solidFill>
                <a:latin typeface="Avenir" panose="02000503020000020003" pitchFamily="2" charset="0"/>
                <a:cs typeface="Avenir Black"/>
              </a:rPr>
              <a:t>Unambiguous Access to Strange Quarks</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5790431" y="6552012"/>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15</a:t>
            </a:fld>
            <a:endParaRPr lang="en-US" dirty="0">
              <a:solidFill>
                <a:srgbClr val="000000"/>
              </a:solidFill>
            </a:endParaRPr>
          </a:p>
        </p:txBody>
      </p:sp>
      <p:cxnSp>
        <p:nvCxnSpPr>
          <p:cNvPr id="8" name="Straight Connector 7">
            <a:extLst>
              <a:ext uri="{FF2B5EF4-FFF2-40B4-BE49-F238E27FC236}">
                <a16:creationId xmlns:a16="http://schemas.microsoft.com/office/drawing/2014/main" id="{21B31358-2046-2A05-B0F9-06D650291495}"/>
              </a:ext>
            </a:extLst>
          </p:cNvPr>
          <p:cNvCxnSpPr/>
          <p:nvPr/>
        </p:nvCxnSpPr>
        <p:spPr>
          <a:xfrm>
            <a:off x="4609657" y="1253201"/>
            <a:ext cx="0" cy="5604799"/>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2A632FA-520F-9A57-FD6F-DF26DB323E33}"/>
              </a:ext>
            </a:extLst>
          </p:cNvPr>
          <p:cNvGrpSpPr/>
          <p:nvPr/>
        </p:nvGrpSpPr>
        <p:grpSpPr>
          <a:xfrm>
            <a:off x="4572000" y="893095"/>
            <a:ext cx="4666151" cy="5743423"/>
            <a:chOff x="4572000" y="893095"/>
            <a:chExt cx="4666151" cy="5743423"/>
          </a:xfrm>
        </p:grpSpPr>
        <p:sp>
          <p:nvSpPr>
            <p:cNvPr id="38" name="TextBox 37">
              <a:extLst>
                <a:ext uri="{FF2B5EF4-FFF2-40B4-BE49-F238E27FC236}">
                  <a16:creationId xmlns:a16="http://schemas.microsoft.com/office/drawing/2014/main" id="{01932360-8318-1028-E6E1-98A42F6124A0}"/>
                </a:ext>
              </a:extLst>
            </p:cNvPr>
            <p:cNvSpPr txBox="1"/>
            <p:nvPr/>
          </p:nvSpPr>
          <p:spPr>
            <a:xfrm>
              <a:off x="4572000" y="6156387"/>
              <a:ext cx="4666151" cy="480131"/>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1400" b="1" dirty="0">
                  <a:solidFill>
                    <a:srgbClr val="0D36B6"/>
                  </a:solidFill>
                  <a:latin typeface="Century Gothic" panose="020B0502020202020204" pitchFamily="34" charset="0"/>
                </a:rPr>
                <a:t>Projections with SoLID@22 GeV have significant impact as well</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777F564-1733-4EEA-8E76-40D376C56AEB}"/>
                    </a:ext>
                  </a:extLst>
                </p:cNvPr>
                <p:cNvSpPr txBox="1"/>
                <p:nvPr/>
              </p:nvSpPr>
              <p:spPr>
                <a:xfrm>
                  <a:off x="4679557" y="1505744"/>
                  <a:ext cx="4320984" cy="1208536"/>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rgbClr val="0D36B6"/>
                      </a:solidFill>
                      <a:latin typeface="Century Gothic" panose="020B0502020202020204" pitchFamily="34" charset="0"/>
                    </a:rPr>
                    <a:t>Parity-violating DIS allows for a large contribution of the strange. </a:t>
                  </a:r>
                  <a14:m>
                    <m:oMath xmlns:m="http://schemas.openxmlformats.org/officeDocument/2006/math">
                      <m:sSubSup>
                        <m:sSubSupPr>
                          <m:ctrlPr>
                            <a:rPr lang="en-US" sz="1400" b="1" i="1">
                              <a:solidFill>
                                <a:srgbClr val="0D36B6"/>
                              </a:solidFill>
                              <a:latin typeface="Cambria Math" panose="02040503050406030204" pitchFamily="18" charset="0"/>
                            </a:rPr>
                          </m:ctrlPr>
                        </m:sSubSupPr>
                        <m:e>
                          <m:r>
                            <a:rPr lang="en-US" sz="1400" b="1">
                              <a:solidFill>
                                <a:srgbClr val="0D36B6"/>
                              </a:solidFill>
                              <a:latin typeface="Cambria Math" panose="02040503050406030204" pitchFamily="18" charset="0"/>
                            </a:rPr>
                            <m:t>𝐹</m:t>
                          </m:r>
                        </m:e>
                        <m:sub>
                          <m:r>
                            <a:rPr lang="en-US" sz="1400" b="1">
                              <a:solidFill>
                                <a:srgbClr val="0D36B6"/>
                              </a:solidFill>
                              <a:latin typeface="Cambria Math" panose="02040503050406030204" pitchFamily="18" charset="0"/>
                            </a:rPr>
                            <m:t>2</m:t>
                          </m:r>
                        </m:sub>
                        <m:sup>
                          <m:r>
                            <a:rPr lang="en-US" sz="1400" b="1">
                              <a:solidFill>
                                <a:srgbClr val="0D36B6"/>
                              </a:solidFill>
                              <a:latin typeface="Cambria Math" panose="02040503050406030204" pitchFamily="18" charset="0"/>
                            </a:rPr>
                            <m:t>𝛾</m:t>
                          </m:r>
                          <m:r>
                            <a:rPr lang="en-US" sz="1400" b="1">
                              <a:solidFill>
                                <a:srgbClr val="0D36B6"/>
                              </a:solidFill>
                              <a:latin typeface="Cambria Math" panose="02040503050406030204" pitchFamily="18" charset="0"/>
                            </a:rPr>
                            <m:t>𝑍</m:t>
                          </m:r>
                          <m:r>
                            <a:rPr lang="en-US" sz="1400" b="1">
                              <a:solidFill>
                                <a:srgbClr val="0D36B6"/>
                              </a:solidFill>
                              <a:latin typeface="Cambria Math" panose="02040503050406030204" pitchFamily="18" charset="0"/>
                            </a:rPr>
                            <m:t>,</m:t>
                          </m:r>
                          <m:r>
                            <a:rPr lang="en-US" sz="1400" b="1">
                              <a:solidFill>
                                <a:srgbClr val="0D36B6"/>
                              </a:solidFill>
                              <a:latin typeface="Cambria Math" panose="02040503050406030204" pitchFamily="18" charset="0"/>
                            </a:rPr>
                            <m:t>𝑝</m:t>
                          </m:r>
                        </m:sup>
                      </m:sSubSup>
                    </m:oMath>
                  </a14:m>
                  <a:r>
                    <a:rPr lang="en-US" sz="1400" b="1" dirty="0">
                      <a:solidFill>
                        <a:srgbClr val="0D36B6"/>
                      </a:solidFill>
                      <a:latin typeface="Century Gothic" panose="020B0502020202020204" pitchFamily="34" charset="0"/>
                    </a:rPr>
                    <a:t> is 5 times more sensitive to the strange </a:t>
                  </a:r>
                </a:p>
                <a:p>
                  <a:pPr marL="285750" indent="-285750">
                    <a:buFont typeface="Arial" panose="020B0604020202020204" pitchFamily="34" charset="0"/>
                    <a:buChar char="•"/>
                  </a:pPr>
                  <a:r>
                    <a:rPr lang="en-US" sz="1400" b="1" dirty="0">
                      <a:solidFill>
                        <a:srgbClr val="0D36B6"/>
                      </a:solidFill>
                      <a:latin typeface="Century Gothic" panose="020B0502020202020204" pitchFamily="34" charset="0"/>
                    </a:rPr>
                    <a:t>Valence regime provides strength and shape</a:t>
                  </a:r>
                </a:p>
              </p:txBody>
            </p:sp>
          </mc:Choice>
          <mc:Fallback xmlns="">
            <p:sp>
              <p:nvSpPr>
                <p:cNvPr id="39" name="TextBox 38">
                  <a:extLst>
                    <a:ext uri="{FF2B5EF4-FFF2-40B4-BE49-F238E27FC236}">
                      <a16:creationId xmlns:a16="http://schemas.microsoft.com/office/drawing/2014/main" id="{6777F564-1733-4EEA-8E76-40D376C56AEB}"/>
                    </a:ext>
                  </a:extLst>
                </p:cNvPr>
                <p:cNvSpPr txBox="1">
                  <a:spLocks noRot="1" noChangeAspect="1" noMove="1" noResize="1" noEditPoints="1" noAdjustHandles="1" noChangeArrowheads="1" noChangeShapeType="1" noTextEdit="1"/>
                </p:cNvSpPr>
                <p:nvPr/>
              </p:nvSpPr>
              <p:spPr>
                <a:xfrm>
                  <a:off x="4679557" y="1505744"/>
                  <a:ext cx="4320984" cy="1208536"/>
                </a:xfrm>
                <a:prstGeom prst="rect">
                  <a:avLst/>
                </a:prstGeom>
                <a:blipFill>
                  <a:blip r:embed="rId3"/>
                  <a:stretch>
                    <a:fillRect t="-1042" b="-3125"/>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57B040C5-E1AA-8EA9-451A-CC10D81EA51A}"/>
                </a:ext>
              </a:extLst>
            </p:cNvPr>
            <p:cNvSpPr txBox="1"/>
            <p:nvPr/>
          </p:nvSpPr>
          <p:spPr>
            <a:xfrm>
              <a:off x="4628498" y="893095"/>
              <a:ext cx="4549139"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Parity-violating DIS</a:t>
              </a:r>
            </a:p>
          </p:txBody>
        </p:sp>
        <p:sp>
          <p:nvSpPr>
            <p:cNvPr id="41" name="TextBox 40">
              <a:extLst>
                <a:ext uri="{FF2B5EF4-FFF2-40B4-BE49-F238E27FC236}">
                  <a16:creationId xmlns:a16="http://schemas.microsoft.com/office/drawing/2014/main" id="{AD8B3D93-B0DB-22D2-468E-0005BA769AAC}"/>
                </a:ext>
              </a:extLst>
            </p:cNvPr>
            <p:cNvSpPr txBox="1"/>
            <p:nvPr/>
          </p:nvSpPr>
          <p:spPr>
            <a:xfrm>
              <a:off x="4575366" y="2241989"/>
              <a:ext cx="4617720" cy="307777"/>
            </a:xfrm>
            <a:prstGeom prst="rect">
              <a:avLst/>
            </a:prstGeom>
            <a:noFill/>
          </p:spPr>
          <p:txBody>
            <a:bodyPr wrap="square">
              <a:spAutoFit/>
            </a:bodyPr>
            <a:lstStyle/>
            <a:p>
              <a:endParaRPr lang="en-US" sz="1400" b="1" dirty="0">
                <a:solidFill>
                  <a:srgbClr val="0D36B6"/>
                </a:solidFill>
                <a:latin typeface="Century Gothic" panose="020B0502020202020204" pitchFamily="34" charset="0"/>
              </a:endParaRPr>
            </a:p>
          </p:txBody>
        </p:sp>
      </p:grpSp>
      <p:sp>
        <p:nvSpPr>
          <p:cNvPr id="29" name="TextBox 28">
            <a:extLst>
              <a:ext uri="{FF2B5EF4-FFF2-40B4-BE49-F238E27FC236}">
                <a16:creationId xmlns:a16="http://schemas.microsoft.com/office/drawing/2014/main" id="{5AFCC9D0-F828-5E4C-9A9E-0658E463AB7B}"/>
              </a:ext>
            </a:extLst>
          </p:cNvPr>
          <p:cNvSpPr txBox="1"/>
          <p:nvPr/>
        </p:nvSpPr>
        <p:spPr>
          <a:xfrm>
            <a:off x="34340" y="898878"/>
            <a:ext cx="4549139" cy="400110"/>
          </a:xfrm>
          <a:prstGeom prst="rect">
            <a:avLst/>
          </a:prstGeom>
          <a:solidFill>
            <a:schemeClr val="accent6"/>
          </a:solidFill>
        </p:spPr>
        <p:txBody>
          <a:bodyPr wrap="square" rtlCol="0">
            <a:spAutoFit/>
          </a:bodyPr>
          <a:lstStyle/>
          <a:p>
            <a:r>
              <a:rPr lang="en-US" sz="2000" b="1" dirty="0">
                <a:solidFill>
                  <a:srgbClr val="FFFF00"/>
                </a:solidFill>
                <a:latin typeface="Century Gothic" panose="020B0502020202020204" pitchFamily="34" charset="0"/>
              </a:rPr>
              <a:t>Current Situation</a:t>
            </a:r>
          </a:p>
        </p:txBody>
      </p:sp>
      <p:sp>
        <p:nvSpPr>
          <p:cNvPr id="32" name="Content Placeholder 2">
            <a:extLst>
              <a:ext uri="{FF2B5EF4-FFF2-40B4-BE49-F238E27FC236}">
                <a16:creationId xmlns:a16="http://schemas.microsoft.com/office/drawing/2014/main" id="{78D7FD5A-EBDC-134E-9647-CC304E2E53C8}"/>
              </a:ext>
            </a:extLst>
          </p:cNvPr>
          <p:cNvSpPr>
            <a:spLocks noGrp="1"/>
          </p:cNvSpPr>
          <p:nvPr>
            <p:ph idx="1"/>
          </p:nvPr>
        </p:nvSpPr>
        <p:spPr>
          <a:xfrm>
            <a:off x="-127073" y="1545615"/>
            <a:ext cx="4449826" cy="4351338"/>
          </a:xfrm>
        </p:spPr>
        <p:txBody>
          <a:bodyPr>
            <a:normAutofit/>
          </a:bodyPr>
          <a:lstStyle/>
          <a:p>
            <a:pPr marL="660400" indent="-342900" algn="l">
              <a:buSzPct val="171000"/>
              <a:buFont typeface="Arial" panose="020B0604020202020204" pitchFamily="34" charset="0"/>
              <a:buChar char="•"/>
            </a:pPr>
            <a:r>
              <a:rPr lang="en-US" sz="1400" b="1" dirty="0">
                <a:solidFill>
                  <a:srgbClr val="002060"/>
                </a:solidFill>
                <a:latin typeface="Century Gothic" panose="020B0502020202020204" pitchFamily="34" charset="0"/>
              </a:rPr>
              <a:t>di-muon production in neutrino-nucleus scattering </a:t>
            </a:r>
            <a:r>
              <a:rPr lang="en-US" sz="1400" b="1" i="1" dirty="0">
                <a:solidFill>
                  <a:srgbClr val="C00000"/>
                </a:solidFill>
                <a:latin typeface="Century Gothic" panose="020B0502020202020204" pitchFamily="34" charset="0"/>
              </a:rPr>
              <a:t>– nuclear corrections introduce significant uncertainty</a:t>
            </a:r>
          </a:p>
          <a:p>
            <a:pPr marL="660400" indent="-342900" algn="l">
              <a:buSzPct val="171000"/>
              <a:buFont typeface="Arial" panose="020B0604020202020204" pitchFamily="34" charset="0"/>
              <a:buChar char="•"/>
            </a:pPr>
            <a:r>
              <a:rPr lang="en-US" sz="1400" b="1" dirty="0">
                <a:solidFill>
                  <a:srgbClr val="002060"/>
                </a:solidFill>
                <a:latin typeface="Century Gothic" panose="020B0502020202020204" pitchFamily="34" charset="0"/>
              </a:rPr>
              <a:t>W and Z rapidity distributions</a:t>
            </a:r>
          </a:p>
          <a:p>
            <a:pPr marL="660400" indent="-342900" algn="l">
              <a:buSzPct val="171000"/>
              <a:buFont typeface="Arial" panose="020B0604020202020204" pitchFamily="34" charset="0"/>
              <a:buChar char="•"/>
            </a:pPr>
            <a:r>
              <a:rPr lang="en-US" sz="1400" b="1" dirty="0" err="1">
                <a:solidFill>
                  <a:srgbClr val="002060"/>
                </a:solidFill>
                <a:latin typeface="Century Gothic" panose="020B0502020202020204" pitchFamily="34" charset="0"/>
              </a:rPr>
              <a:t>W+c</a:t>
            </a:r>
            <a:r>
              <a:rPr lang="en-US" sz="1400" b="1" dirty="0">
                <a:solidFill>
                  <a:srgbClr val="002060"/>
                </a:solidFill>
                <a:latin typeface="Century Gothic" panose="020B0502020202020204" pitchFamily="34" charset="0"/>
              </a:rPr>
              <a:t> production                                  </a:t>
            </a:r>
          </a:p>
          <a:p>
            <a:pPr marL="660400" indent="-342900" algn="l">
              <a:buSzPct val="171000"/>
              <a:buFont typeface="Arial" panose="020B0604020202020204" pitchFamily="34" charset="0"/>
              <a:buChar char="•"/>
            </a:pPr>
            <a:r>
              <a:rPr lang="en-US" sz="1400" b="1" dirty="0">
                <a:solidFill>
                  <a:srgbClr val="002060"/>
                </a:solidFill>
                <a:latin typeface="Century Gothic" panose="020B0502020202020204" pitchFamily="34" charset="0"/>
              </a:rPr>
              <a:t>Semi-inclusive K production: </a:t>
            </a:r>
            <a:r>
              <a:rPr lang="en-US" sz="1400" b="1" i="1" dirty="0">
                <a:solidFill>
                  <a:srgbClr val="C00000"/>
                </a:solidFill>
                <a:latin typeface="Century Gothic" panose="020B0502020202020204" pitchFamily="34" charset="0"/>
              </a:rPr>
              <a:t>choice of fragmentation function negates inclusion                                       in global fits</a:t>
            </a:r>
          </a:p>
          <a:p>
            <a:endParaRPr lang="en-US" dirty="0"/>
          </a:p>
        </p:txBody>
      </p:sp>
      <p:sp>
        <p:nvSpPr>
          <p:cNvPr id="7" name="TextBox 6">
            <a:extLst>
              <a:ext uri="{FF2B5EF4-FFF2-40B4-BE49-F238E27FC236}">
                <a16:creationId xmlns:a16="http://schemas.microsoft.com/office/drawing/2014/main" id="{D4647DC2-B78A-2A43-BF93-DAA1AB56B9A2}"/>
              </a:ext>
            </a:extLst>
          </p:cNvPr>
          <p:cNvSpPr txBox="1"/>
          <p:nvPr/>
        </p:nvSpPr>
        <p:spPr>
          <a:xfrm>
            <a:off x="3157728" y="2159414"/>
            <a:ext cx="1813116" cy="584775"/>
          </a:xfrm>
          <a:prstGeom prst="rect">
            <a:avLst/>
          </a:prstGeom>
          <a:noFill/>
        </p:spPr>
        <p:txBody>
          <a:bodyPr wrap="square" rtlCol="0">
            <a:spAutoFit/>
          </a:bodyPr>
          <a:lstStyle/>
          <a:p>
            <a:r>
              <a:rPr lang="en-US" sz="1600" b="1" i="1" dirty="0">
                <a:solidFill>
                  <a:srgbClr val="C00000"/>
                </a:solidFill>
                <a:latin typeface="Century Gothic" panose="020B0502020202020204" pitchFamily="34" charset="0"/>
              </a:rPr>
              <a:t>LHC results inconclusive</a:t>
            </a:r>
          </a:p>
        </p:txBody>
      </p:sp>
      <p:pic>
        <p:nvPicPr>
          <p:cNvPr id="33" name="s.pdf" descr="s.pdf">
            <a:extLst>
              <a:ext uri="{FF2B5EF4-FFF2-40B4-BE49-F238E27FC236}">
                <a16:creationId xmlns:a16="http://schemas.microsoft.com/office/drawing/2014/main" id="{DC20D5B1-7B8D-554B-A04C-DBBEDEC4B61A}"/>
              </a:ext>
            </a:extLst>
          </p:cNvPr>
          <p:cNvPicPr>
            <a:picLocks noChangeAspect="1"/>
          </p:cNvPicPr>
          <p:nvPr/>
        </p:nvPicPr>
        <p:blipFill>
          <a:blip r:embed="rId4"/>
          <a:stretch>
            <a:fillRect/>
          </a:stretch>
        </p:blipFill>
        <p:spPr>
          <a:xfrm>
            <a:off x="251018" y="3630707"/>
            <a:ext cx="4096082" cy="3072063"/>
          </a:xfrm>
          <a:prstGeom prst="rect">
            <a:avLst/>
          </a:prstGeom>
          <a:ln w="12700">
            <a:miter lim="400000"/>
          </a:ln>
        </p:spPr>
      </p:pic>
      <p:sp>
        <p:nvSpPr>
          <p:cNvPr id="11" name="TextBox 10">
            <a:extLst>
              <a:ext uri="{FF2B5EF4-FFF2-40B4-BE49-F238E27FC236}">
                <a16:creationId xmlns:a16="http://schemas.microsoft.com/office/drawing/2014/main" id="{9B2F09A7-8063-5243-B73D-8CF10E55A66E}"/>
              </a:ext>
            </a:extLst>
          </p:cNvPr>
          <p:cNvSpPr txBox="1"/>
          <p:nvPr/>
        </p:nvSpPr>
        <p:spPr>
          <a:xfrm rot="20942341">
            <a:off x="3008354" y="5022862"/>
            <a:ext cx="1644052" cy="923330"/>
          </a:xfrm>
          <a:prstGeom prst="rect">
            <a:avLst/>
          </a:prstGeom>
          <a:noFill/>
        </p:spPr>
        <p:txBody>
          <a:bodyPr wrap="square" rtlCol="0">
            <a:spAutoFit/>
          </a:bodyPr>
          <a:lstStyle/>
          <a:p>
            <a:r>
              <a:rPr lang="en-US" dirty="0"/>
              <a:t>Order of magnitude differences</a:t>
            </a:r>
          </a:p>
        </p:txBody>
      </p:sp>
      <p:grpSp>
        <p:nvGrpSpPr>
          <p:cNvPr id="34" name="Group 33">
            <a:extLst>
              <a:ext uri="{FF2B5EF4-FFF2-40B4-BE49-F238E27FC236}">
                <a16:creationId xmlns:a16="http://schemas.microsoft.com/office/drawing/2014/main" id="{282C8500-919C-6845-8A01-043DD6E3335D}"/>
              </a:ext>
            </a:extLst>
          </p:cNvPr>
          <p:cNvGrpSpPr/>
          <p:nvPr/>
        </p:nvGrpSpPr>
        <p:grpSpPr>
          <a:xfrm>
            <a:off x="4693988" y="2897192"/>
            <a:ext cx="4418158" cy="3122420"/>
            <a:chOff x="6123996" y="2219126"/>
            <a:chExt cx="4898535" cy="3673903"/>
          </a:xfrm>
        </p:grpSpPr>
        <p:pic>
          <p:nvPicPr>
            <p:cNvPr id="35" name="Apv_errs.pdf" descr="Apv_errs.pdf">
              <a:extLst>
                <a:ext uri="{FF2B5EF4-FFF2-40B4-BE49-F238E27FC236}">
                  <a16:creationId xmlns:a16="http://schemas.microsoft.com/office/drawing/2014/main" id="{D50D4334-5D18-4C43-AEA3-BFAE1B7C50CB}"/>
                </a:ext>
              </a:extLst>
            </p:cNvPr>
            <p:cNvPicPr>
              <a:picLocks noChangeAspect="1"/>
            </p:cNvPicPr>
            <p:nvPr/>
          </p:nvPicPr>
          <p:blipFill>
            <a:blip r:embed="rId5"/>
            <a:stretch>
              <a:fillRect/>
            </a:stretch>
          </p:blipFill>
          <p:spPr>
            <a:xfrm>
              <a:off x="6123996" y="2219126"/>
              <a:ext cx="4898535" cy="3673903"/>
            </a:xfrm>
            <a:prstGeom prst="rect">
              <a:avLst/>
            </a:prstGeom>
            <a:ln w="12700">
              <a:miter lim="400000"/>
            </a:ln>
          </p:spPr>
        </p:pic>
        <p:sp>
          <p:nvSpPr>
            <p:cNvPr id="43" name="Rectangle 42">
              <a:extLst>
                <a:ext uri="{FF2B5EF4-FFF2-40B4-BE49-F238E27FC236}">
                  <a16:creationId xmlns:a16="http://schemas.microsoft.com/office/drawing/2014/main" id="{4FED55D2-423E-B547-B576-C2149A7BAC25}"/>
                </a:ext>
              </a:extLst>
            </p:cNvPr>
            <p:cNvSpPr/>
            <p:nvPr/>
          </p:nvSpPr>
          <p:spPr>
            <a:xfrm>
              <a:off x="6761535" y="3077894"/>
              <a:ext cx="2068450" cy="12192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8EB8A504-2E40-C84D-9244-51B21CF58495}"/>
              </a:ext>
            </a:extLst>
          </p:cNvPr>
          <p:cNvSpPr txBox="1"/>
          <p:nvPr/>
        </p:nvSpPr>
        <p:spPr>
          <a:xfrm>
            <a:off x="7134613" y="3442386"/>
            <a:ext cx="1406557" cy="369332"/>
          </a:xfrm>
          <a:prstGeom prst="rect">
            <a:avLst/>
          </a:prstGeom>
          <a:noFill/>
        </p:spPr>
        <p:txBody>
          <a:bodyPr wrap="square" rtlCol="0">
            <a:spAutoFit/>
          </a:bodyPr>
          <a:lstStyle/>
          <a:p>
            <a:r>
              <a:rPr lang="en-US" dirty="0">
                <a:solidFill>
                  <a:srgbClr val="FF0000"/>
                </a:solidFill>
              </a:rPr>
              <a:t>17 GeV</a:t>
            </a:r>
          </a:p>
        </p:txBody>
      </p:sp>
      <p:sp>
        <p:nvSpPr>
          <p:cNvPr id="44" name="TextBox 43">
            <a:extLst>
              <a:ext uri="{FF2B5EF4-FFF2-40B4-BE49-F238E27FC236}">
                <a16:creationId xmlns:a16="http://schemas.microsoft.com/office/drawing/2014/main" id="{826A2FBD-2121-A04C-8B7F-412563DD3BE7}"/>
              </a:ext>
            </a:extLst>
          </p:cNvPr>
          <p:cNvSpPr txBox="1"/>
          <p:nvPr/>
        </p:nvSpPr>
        <p:spPr>
          <a:xfrm>
            <a:off x="8159956" y="3800403"/>
            <a:ext cx="1406557" cy="369332"/>
          </a:xfrm>
          <a:prstGeom prst="rect">
            <a:avLst/>
          </a:prstGeom>
          <a:noFill/>
        </p:spPr>
        <p:txBody>
          <a:bodyPr wrap="square" rtlCol="0">
            <a:spAutoFit/>
          </a:bodyPr>
          <a:lstStyle/>
          <a:p>
            <a:r>
              <a:rPr lang="en-US" dirty="0">
                <a:solidFill>
                  <a:srgbClr val="0D36B6"/>
                </a:solidFill>
              </a:rPr>
              <a:t>22 GeV</a:t>
            </a:r>
          </a:p>
        </p:txBody>
      </p:sp>
    </p:spTree>
    <p:extLst>
      <p:ext uri="{BB962C8B-B14F-4D97-AF65-F5344CB8AC3E}">
        <p14:creationId xmlns:p14="http://schemas.microsoft.com/office/powerpoint/2010/main" val="2331425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D64A69-86E0-401A-89A5-F10836B9DCCD}"/>
              </a:ext>
            </a:extLst>
          </p:cNvPr>
          <p:cNvSpPr>
            <a:spLocks noGrp="1"/>
          </p:cNvSpPr>
          <p:nvPr>
            <p:ph type="title"/>
          </p:nvPr>
        </p:nvSpPr>
        <p:spPr>
          <a:xfrm>
            <a:off x="103820" y="121363"/>
            <a:ext cx="8977090" cy="399152"/>
          </a:xfrm>
        </p:spPr>
        <p:txBody>
          <a:bodyPr>
            <a:noAutofit/>
          </a:bodyPr>
          <a:lstStyle/>
          <a:p>
            <a:r>
              <a:rPr lang="en-US" sz="3200" dirty="0">
                <a:solidFill>
                  <a:srgbClr val="C00000"/>
                </a:solidFill>
                <a:latin typeface="Avenir Roman" panose="02000503020000020003" pitchFamily="2" charset="0"/>
                <a:cs typeface="Arial" panose="020B0604020202020204" pitchFamily="34" charset="0"/>
              </a:rPr>
              <a:t>Anti-Shadowing: solving a multi-decade mystery</a:t>
            </a:r>
          </a:p>
        </p:txBody>
      </p:sp>
      <p:sp>
        <p:nvSpPr>
          <p:cNvPr id="5" name="TextBox 4">
            <a:extLst>
              <a:ext uri="{FF2B5EF4-FFF2-40B4-BE49-F238E27FC236}">
                <a16:creationId xmlns:a16="http://schemas.microsoft.com/office/drawing/2014/main" id="{07BED2ED-BEB8-794A-8F0F-1E3F524669A0}"/>
              </a:ext>
            </a:extLst>
          </p:cNvPr>
          <p:cNvSpPr txBox="1"/>
          <p:nvPr/>
        </p:nvSpPr>
        <p:spPr>
          <a:xfrm>
            <a:off x="107674" y="399906"/>
            <a:ext cx="5131470" cy="5293757"/>
          </a:xfrm>
          <a:prstGeom prst="rect">
            <a:avLst/>
          </a:prstGeom>
          <a:noFill/>
        </p:spPr>
        <p:txBody>
          <a:bodyPr wrap="square" rtlCol="0">
            <a:spAutoFit/>
          </a:bodyPr>
          <a:lstStyle/>
          <a:p>
            <a:pPr defTabSz="685800"/>
            <a:endParaRPr lang="en-US" sz="1350" dirty="0">
              <a:solidFill>
                <a:prstClr val="black"/>
              </a:solidFill>
              <a:latin typeface="Calibri" panose="020F0502020204030204"/>
            </a:endParaRPr>
          </a:p>
          <a:p>
            <a:pPr defTabSz="685800"/>
            <a:r>
              <a:rPr lang="en-US" b="1" i="1" u="sng" dirty="0">
                <a:solidFill>
                  <a:srgbClr val="00793A"/>
                </a:solidFill>
                <a:latin typeface="Calibri" panose="020F0502020204030204"/>
              </a:rPr>
              <a:t>Anti-Shadowing region (0.1 &lt; x &lt; 0.3) is fascinating! </a:t>
            </a:r>
          </a:p>
          <a:p>
            <a:pPr defTabSz="685800"/>
            <a:endParaRPr lang="en-US" sz="1400" b="1" i="1" u="sng" dirty="0">
              <a:solidFill>
                <a:srgbClr val="00793A"/>
              </a:solidFill>
              <a:latin typeface="Calibri" panose="020F0502020204030204"/>
            </a:endParaRPr>
          </a:p>
          <a:p>
            <a:pPr marL="214313" indent="-214313" defTabSz="685800">
              <a:buFont typeface="Arial" panose="020B0604020202020204" pitchFamily="34" charset="0"/>
              <a:buChar char="•"/>
            </a:pPr>
            <a:r>
              <a:rPr lang="en-US" dirty="0">
                <a:solidFill>
                  <a:srgbClr val="5B9BD5">
                    <a:lumMod val="75000"/>
                  </a:srgbClr>
                </a:solidFill>
                <a:latin typeface="Calibri" panose="020F0502020204030204"/>
              </a:rPr>
              <a:t>Near-equally dominated by valence quarks, sea-quarks, and gluons - </a:t>
            </a:r>
            <a:r>
              <a:rPr lang="en-US" dirty="0">
                <a:solidFill>
                  <a:prstClr val="black"/>
                </a:solidFill>
                <a:latin typeface="Calibri" panose="020F0502020204030204"/>
              </a:rPr>
              <a:t>anti-quark and gluon PDFs, together with their spin and flavor dependence, are of great interest in the anti-shadowing region</a:t>
            </a:r>
          </a:p>
          <a:p>
            <a:pPr marL="214313" indent="-214313" defTabSz="685800">
              <a:buFont typeface="Arial" panose="020B0604020202020204" pitchFamily="34" charset="0"/>
              <a:buChar char="•"/>
            </a:pPr>
            <a:r>
              <a:rPr lang="en-US" dirty="0">
                <a:solidFill>
                  <a:srgbClr val="0070C0"/>
                </a:solidFill>
                <a:latin typeface="Calibri" panose="020F0502020204030204"/>
              </a:rPr>
              <a:t>The transition between shadowing and the EMC regimes –</a:t>
            </a:r>
            <a:r>
              <a:rPr lang="en-US" dirty="0">
                <a:solidFill>
                  <a:prstClr val="black"/>
                </a:solidFill>
                <a:latin typeface="Calibri" panose="020F0502020204030204"/>
              </a:rPr>
              <a:t> a testing ground for different descriptions</a:t>
            </a:r>
          </a:p>
          <a:p>
            <a:pPr marL="214313" indent="-214313" defTabSz="685800">
              <a:buFont typeface="Arial" panose="020B0604020202020204" pitchFamily="34" charset="0"/>
              <a:buChar char="•"/>
            </a:pPr>
            <a:r>
              <a:rPr lang="en-US" dirty="0">
                <a:solidFill>
                  <a:srgbClr val="0070C0"/>
                </a:solidFill>
                <a:latin typeface="Calibri" panose="020F0502020204030204"/>
              </a:rPr>
              <a:t>Where are the nuclear </a:t>
            </a:r>
            <a:r>
              <a:rPr lang="en-US" dirty="0" err="1">
                <a:solidFill>
                  <a:srgbClr val="0070C0"/>
                </a:solidFill>
                <a:latin typeface="Calibri" panose="020F0502020204030204"/>
              </a:rPr>
              <a:t>pions</a:t>
            </a:r>
            <a:r>
              <a:rPr lang="en-US" dirty="0">
                <a:solidFill>
                  <a:srgbClr val="0070C0"/>
                </a:solidFill>
                <a:latin typeface="Calibri" panose="020F0502020204030204"/>
              </a:rPr>
              <a:t> remains a major question - </a:t>
            </a:r>
            <a:r>
              <a:rPr lang="en-US" dirty="0">
                <a:solidFill>
                  <a:prstClr val="black"/>
                </a:solidFill>
                <a:latin typeface="Calibri" panose="020F0502020204030204"/>
              </a:rPr>
              <a:t>is there still a nuclear anti-quark puzzle? </a:t>
            </a:r>
          </a:p>
          <a:p>
            <a:pPr marL="214313" indent="-214313" defTabSz="685800">
              <a:buFont typeface="Arial" panose="020B0604020202020204" pitchFamily="34" charset="0"/>
              <a:buChar char="•"/>
            </a:pPr>
            <a:r>
              <a:rPr lang="en-US" b="1" dirty="0">
                <a:solidFill>
                  <a:srgbClr val="0070C0"/>
                </a:solidFill>
                <a:latin typeface="Calibri" panose="020F0502020204030204"/>
              </a:rPr>
              <a:t>Hundreds of theoretical papers and predictions</a:t>
            </a:r>
          </a:p>
          <a:p>
            <a:pPr marL="214313" indent="-214313" defTabSz="685800">
              <a:buFont typeface="Arial" panose="020B0604020202020204" pitchFamily="34" charset="0"/>
              <a:buChar char="•"/>
            </a:pPr>
            <a:r>
              <a:rPr lang="en-US" dirty="0">
                <a:solidFill>
                  <a:srgbClr val="5B9BD5">
                    <a:lumMod val="75000"/>
                  </a:srgbClr>
                </a:solidFill>
                <a:latin typeface="Calibri" panose="020F0502020204030204"/>
              </a:rPr>
              <a:t>Anti-Shadowing is the </a:t>
            </a:r>
            <a:r>
              <a:rPr lang="en-US" b="1" dirty="0">
                <a:solidFill>
                  <a:srgbClr val="5B9BD5">
                    <a:lumMod val="75000"/>
                  </a:srgbClr>
                </a:solidFill>
                <a:latin typeface="Calibri" panose="020F0502020204030204"/>
              </a:rPr>
              <a:t>least studied nuclear structure function effect experimentally</a:t>
            </a:r>
            <a:r>
              <a:rPr lang="en-US" dirty="0">
                <a:solidFill>
                  <a:srgbClr val="5B9BD5">
                    <a:lumMod val="75000"/>
                  </a:srgbClr>
                </a:solidFill>
                <a:latin typeface="Calibri" panose="020F0502020204030204"/>
              </a:rPr>
              <a:t> - </a:t>
            </a:r>
            <a:r>
              <a:rPr lang="en-US" dirty="0">
                <a:solidFill>
                  <a:prstClr val="black"/>
                </a:solidFill>
                <a:latin typeface="Calibri" panose="020F0502020204030204"/>
              </a:rPr>
              <a:t> flavor and spin dependence essentially uncharted in this regime, no tagged measurements</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200FFCF0-5939-6D48-B9A6-712390F8582E}"/>
              </a:ext>
            </a:extLst>
          </p:cNvPr>
          <p:cNvPicPr>
            <a:picLocks noChangeAspect="1"/>
          </p:cNvPicPr>
          <p:nvPr/>
        </p:nvPicPr>
        <p:blipFill>
          <a:blip r:embed="rId2"/>
          <a:stretch>
            <a:fillRect/>
          </a:stretch>
        </p:blipFill>
        <p:spPr>
          <a:xfrm>
            <a:off x="5369374" y="738581"/>
            <a:ext cx="3711536" cy="1553515"/>
          </a:xfrm>
          <a:prstGeom prst="rect">
            <a:avLst/>
          </a:prstGeom>
        </p:spPr>
      </p:pic>
      <p:sp>
        <p:nvSpPr>
          <p:cNvPr id="8" name="TextBox 7">
            <a:extLst>
              <a:ext uri="{FF2B5EF4-FFF2-40B4-BE49-F238E27FC236}">
                <a16:creationId xmlns:a16="http://schemas.microsoft.com/office/drawing/2014/main" id="{43076B74-AFC9-1048-B227-644929646E94}"/>
              </a:ext>
            </a:extLst>
          </p:cNvPr>
          <p:cNvSpPr txBox="1"/>
          <p:nvPr/>
        </p:nvSpPr>
        <p:spPr>
          <a:xfrm>
            <a:off x="93758" y="5191293"/>
            <a:ext cx="9013666" cy="1508105"/>
          </a:xfrm>
          <a:prstGeom prst="rect">
            <a:avLst/>
          </a:prstGeom>
          <a:solidFill>
            <a:srgbClr val="FFFF00"/>
          </a:solidFill>
        </p:spPr>
        <p:txBody>
          <a:bodyPr wrap="square" rtlCol="0">
            <a:spAutoFit/>
          </a:bodyPr>
          <a:lstStyle/>
          <a:p>
            <a:pPr defTabSz="685800"/>
            <a:r>
              <a:rPr lang="en-US" sz="2000" b="1" i="1" u="sng" dirty="0" err="1">
                <a:solidFill>
                  <a:srgbClr val="00793A"/>
                </a:solidFill>
                <a:latin typeface="Calibri" panose="020F0502020204030204"/>
              </a:rPr>
              <a:t>JLab</a:t>
            </a:r>
            <a:r>
              <a:rPr lang="en-US" sz="2000" b="1" i="1" u="sng" dirty="0">
                <a:solidFill>
                  <a:srgbClr val="00793A"/>
                </a:solidFill>
                <a:latin typeface="Calibri" panose="020F0502020204030204"/>
              </a:rPr>
              <a:t> at ~22 GeV is an anti-shadowing regime machine</a:t>
            </a:r>
          </a:p>
          <a:p>
            <a:pPr marL="214313" indent="-214313" defTabSz="685800">
              <a:buFont typeface="Arial" panose="020B0604020202020204" pitchFamily="34" charset="0"/>
              <a:buChar char="•"/>
            </a:pPr>
            <a:r>
              <a:rPr lang="en-US" dirty="0">
                <a:solidFill>
                  <a:prstClr val="black"/>
                </a:solidFill>
                <a:latin typeface="Calibri" panose="020F0502020204030204"/>
              </a:rPr>
              <a:t>e-A (x, Q</a:t>
            </a:r>
            <a:r>
              <a:rPr lang="en-US" baseline="30000" dirty="0">
                <a:solidFill>
                  <a:prstClr val="black"/>
                </a:solidFill>
                <a:latin typeface="Calibri" panose="020F0502020204030204"/>
              </a:rPr>
              <a:t>2</a:t>
            </a:r>
            <a:r>
              <a:rPr lang="en-US" dirty="0">
                <a:solidFill>
                  <a:prstClr val="black"/>
                </a:solidFill>
                <a:latin typeface="Calibri" panose="020F0502020204030204"/>
              </a:rPr>
              <a:t>) “transition” range accessible for the first time in decades</a:t>
            </a:r>
          </a:p>
          <a:p>
            <a:pPr marL="214313" indent="-214313" defTabSz="685800">
              <a:buFont typeface="Arial" panose="020B0604020202020204" pitchFamily="34" charset="0"/>
              <a:buChar char="•"/>
            </a:pPr>
            <a:r>
              <a:rPr lang="en-US" dirty="0">
                <a:solidFill>
                  <a:prstClr val="black"/>
                </a:solidFill>
                <a:latin typeface="Calibri" panose="020F0502020204030204"/>
              </a:rPr>
              <a:t>High precision required: high luminosity, fast target changes targets, focusing spectrometers</a:t>
            </a:r>
          </a:p>
          <a:p>
            <a:pPr marL="214313" indent="-214313" defTabSz="685800">
              <a:buFont typeface="Arial" panose="020B0604020202020204" pitchFamily="34" charset="0"/>
              <a:buChar char="•"/>
            </a:pPr>
            <a:r>
              <a:rPr lang="en-US" dirty="0">
                <a:solidFill>
                  <a:prstClr val="black"/>
                </a:solidFill>
                <a:latin typeface="Calibri" panose="020F0502020204030204"/>
              </a:rPr>
              <a:t>Polarized beam and target mapping across A, N, Z</a:t>
            </a:r>
          </a:p>
          <a:p>
            <a:pPr marL="214313" indent="-214313" defTabSz="685800">
              <a:buFont typeface="Arial" panose="020B0604020202020204" pitchFamily="34" charset="0"/>
              <a:buChar char="•"/>
            </a:pPr>
            <a:r>
              <a:rPr lang="en-US" dirty="0">
                <a:solidFill>
                  <a:prstClr val="black"/>
                </a:solidFill>
                <a:latin typeface="Calibri" panose="020F0502020204030204"/>
              </a:rPr>
              <a:t>L/T separations, nuclear tagging, mirror nuclei,.. – ALL STANDARD at </a:t>
            </a:r>
            <a:r>
              <a:rPr lang="en-US" dirty="0" err="1">
                <a:solidFill>
                  <a:prstClr val="black"/>
                </a:solidFill>
                <a:latin typeface="Calibri" panose="020F0502020204030204"/>
              </a:rPr>
              <a:t>JLab</a:t>
            </a:r>
            <a:endParaRPr lang="en-US"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E2F222FC-3493-8A4B-856E-3C9F3AE2CB40}"/>
              </a:ext>
            </a:extLst>
          </p:cNvPr>
          <p:cNvPicPr>
            <a:picLocks noChangeAspect="1"/>
          </p:cNvPicPr>
          <p:nvPr/>
        </p:nvPicPr>
        <p:blipFill>
          <a:blip r:embed="rId3"/>
          <a:stretch>
            <a:fillRect/>
          </a:stretch>
        </p:blipFill>
        <p:spPr>
          <a:xfrm>
            <a:off x="5369374" y="2347480"/>
            <a:ext cx="3711536" cy="2462630"/>
          </a:xfrm>
          <a:prstGeom prst="rect">
            <a:avLst/>
          </a:prstGeom>
        </p:spPr>
      </p:pic>
      <p:pic>
        <p:nvPicPr>
          <p:cNvPr id="10" name="Picture 9">
            <a:extLst>
              <a:ext uri="{FF2B5EF4-FFF2-40B4-BE49-F238E27FC236}">
                <a16:creationId xmlns:a16="http://schemas.microsoft.com/office/drawing/2014/main" id="{B6FC4B7C-A49F-E540-9B0E-9ADA231F1B01}"/>
              </a:ext>
            </a:extLst>
          </p:cNvPr>
          <p:cNvPicPr>
            <a:picLocks noChangeAspect="1"/>
          </p:cNvPicPr>
          <p:nvPr/>
        </p:nvPicPr>
        <p:blipFill>
          <a:blip r:embed="rId4"/>
          <a:stretch>
            <a:fillRect/>
          </a:stretch>
        </p:blipFill>
        <p:spPr>
          <a:xfrm>
            <a:off x="7049632" y="4191618"/>
            <a:ext cx="1708575" cy="1502045"/>
          </a:xfrm>
          <a:prstGeom prst="rect">
            <a:avLst/>
          </a:prstGeom>
        </p:spPr>
      </p:pic>
      <p:sp>
        <p:nvSpPr>
          <p:cNvPr id="2" name="Oval 1">
            <a:extLst>
              <a:ext uri="{FF2B5EF4-FFF2-40B4-BE49-F238E27FC236}">
                <a16:creationId xmlns:a16="http://schemas.microsoft.com/office/drawing/2014/main" id="{06E072B1-E2BC-B84D-989D-D30B9E1CB4D3}"/>
              </a:ext>
            </a:extLst>
          </p:cNvPr>
          <p:cNvSpPr/>
          <p:nvPr/>
        </p:nvSpPr>
        <p:spPr>
          <a:xfrm>
            <a:off x="5340096" y="1174714"/>
            <a:ext cx="487680" cy="2137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8580B4-8E0F-C445-A268-7CD6B08724A5}"/>
              </a:ext>
            </a:extLst>
          </p:cNvPr>
          <p:cNvSpPr txBox="1"/>
          <p:nvPr/>
        </p:nvSpPr>
        <p:spPr>
          <a:xfrm rot="20876654">
            <a:off x="4794136" y="848657"/>
            <a:ext cx="890016" cy="369332"/>
          </a:xfrm>
          <a:prstGeom prst="rect">
            <a:avLst/>
          </a:prstGeom>
          <a:noFill/>
        </p:spPr>
        <p:txBody>
          <a:bodyPr wrap="square" rtlCol="0">
            <a:spAutoFit/>
          </a:bodyPr>
          <a:lstStyle/>
          <a:p>
            <a:r>
              <a:rPr lang="en-US" b="1" i="1" dirty="0">
                <a:solidFill>
                  <a:schemeClr val="accent2"/>
                </a:solidFill>
              </a:rPr>
              <a:t>Small!</a:t>
            </a:r>
          </a:p>
        </p:txBody>
      </p:sp>
      <p:sp>
        <p:nvSpPr>
          <p:cNvPr id="11" name="Rectangle 10">
            <a:extLst>
              <a:ext uri="{FF2B5EF4-FFF2-40B4-BE49-F238E27FC236}">
                <a16:creationId xmlns:a16="http://schemas.microsoft.com/office/drawing/2014/main" id="{DEE2FAE7-3FE8-2D49-83A5-14DE977C4578}"/>
              </a:ext>
            </a:extLst>
          </p:cNvPr>
          <p:cNvSpPr/>
          <p:nvPr/>
        </p:nvSpPr>
        <p:spPr>
          <a:xfrm>
            <a:off x="5971922" y="711015"/>
            <a:ext cx="1077709" cy="1532313"/>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63496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30" name="Title 1"/>
          <p:cNvSpPr txBox="1">
            <a:spLocks noGrp="1"/>
          </p:cNvSpPr>
          <p:nvPr>
            <p:ph type="title"/>
          </p:nvPr>
        </p:nvSpPr>
        <p:spPr>
          <a:xfrm>
            <a:off x="158497" y="13249"/>
            <a:ext cx="9144001" cy="740706"/>
          </a:xfrm>
          <a:prstGeom prst="rect">
            <a:avLst/>
          </a:prstGeom>
        </p:spPr>
        <p:txBody>
          <a:bodyPr>
            <a:noAutofit/>
          </a:bodyPr>
          <a:lstStyle>
            <a:lvl1pPr>
              <a:defRPr sz="4200" b="0">
                <a:solidFill>
                  <a:srgbClr val="BE1D1D"/>
                </a:solidFill>
                <a:latin typeface="Avenir Roman"/>
                <a:ea typeface="Avenir Roman"/>
                <a:cs typeface="Avenir Roman"/>
                <a:sym typeface="Avenir Roman"/>
              </a:defRPr>
            </a:lvl1pPr>
          </a:lstStyle>
          <a:p>
            <a:r>
              <a:rPr sz="3200" dirty="0"/>
              <a:t>Understanding Hadron Formation using Nuclei</a:t>
            </a:r>
          </a:p>
        </p:txBody>
      </p:sp>
      <mc:AlternateContent xmlns:mc="http://schemas.openxmlformats.org/markup-compatibility/2006" xmlns:a14="http://schemas.microsoft.com/office/drawing/2010/main">
        <mc:Choice Requires="a14">
          <p:sp>
            <p:nvSpPr>
              <p:cNvPr id="131" name="TextBox 27"/>
              <p:cNvSpPr txBox="1"/>
              <p:nvPr/>
            </p:nvSpPr>
            <p:spPr>
              <a:xfrm>
                <a:off x="12408" y="778872"/>
                <a:ext cx="4296384" cy="26907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tIns="45719" rIns="45719" bIns="45719">
                <a:spAutoFit/>
              </a:bodyPr>
              <a:lstStyle/>
              <a:p>
                <a:pPr marL="288530" indent="-288530" defTabSz="914367" hangingPunct="0">
                  <a:lnSpc>
                    <a:spcPts val="1898"/>
                  </a:lnSpc>
                  <a:spcBef>
                    <a:spcPts val="1055"/>
                  </a:spcBef>
                  <a:buSzPct val="100000"/>
                  <a:buFont typeface="Arial"/>
                  <a:buChar char="•"/>
                  <a:defRPr sz="2200">
                    <a:solidFill>
                      <a:srgbClr val="0D36B6"/>
                    </a:solidFill>
                    <a:latin typeface="Century Gothic"/>
                    <a:ea typeface="Century Gothic"/>
                    <a:cs typeface="Century Gothic"/>
                    <a:sym typeface="Century Gothic"/>
                  </a:defRPr>
                </a:pPr>
                <a:r>
                  <a:rPr sz="1547" b="1" kern="0">
                    <a:solidFill>
                      <a:srgbClr val="0D36B6"/>
                    </a:solidFill>
                    <a:latin typeface="Century Gothic"/>
                    <a:sym typeface="Century Gothic"/>
                  </a:rPr>
                  <a:t>Modification of hadron production in nuclei can be used to infer mechanisms.</a:t>
                </a:r>
              </a:p>
              <a:p>
                <a:pPr marL="288530" indent="-288530" defTabSz="914367" hangingPunct="0">
                  <a:lnSpc>
                    <a:spcPts val="1898"/>
                  </a:lnSpc>
                  <a:spcBef>
                    <a:spcPts val="1055"/>
                  </a:spcBef>
                  <a:buSzPct val="100000"/>
                  <a:buFont typeface="Arial"/>
                  <a:buChar char="•"/>
                  <a:defRPr sz="2200">
                    <a:solidFill>
                      <a:srgbClr val="0D36B6"/>
                    </a:solidFill>
                    <a:latin typeface="Century Gothic"/>
                    <a:ea typeface="Century Gothic"/>
                    <a:cs typeface="Century Gothic"/>
                    <a:sym typeface="Century Gothic"/>
                  </a:defRPr>
                </a:pPr>
                <a:r>
                  <a:rPr sz="1547" b="1" kern="0">
                    <a:solidFill>
                      <a:srgbClr val="0D36B6"/>
                    </a:solidFill>
                    <a:latin typeface="Century Gothic"/>
                    <a:sym typeface="Century Gothic"/>
                  </a:rPr>
                  <a:t>Access to formation mechanisms of much heavier hadrons at 20</a:t>
                </a:r>
                <a:r>
                  <a:rPr sz="1547" b="1" kern="0" baseline="31999">
                    <a:solidFill>
                      <a:srgbClr val="0D36B6"/>
                    </a:solidFill>
                    <a:latin typeface="Century Gothic"/>
                    <a:sym typeface="Century Gothic"/>
                  </a:rPr>
                  <a:t>+</a:t>
                </a:r>
                <a:r>
                  <a:rPr sz="1547" b="1" kern="0">
                    <a:solidFill>
                      <a:srgbClr val="0D36B6"/>
                    </a:solidFill>
                    <a:latin typeface="Century Gothic"/>
                    <a:sym typeface="Century Gothic"/>
                  </a:rPr>
                  <a:t> GeV.</a:t>
                </a:r>
              </a:p>
              <a:p>
                <a:pPr marL="288530" indent="-288530" defTabSz="914367" hangingPunct="0">
                  <a:lnSpc>
                    <a:spcPts val="1898"/>
                  </a:lnSpc>
                  <a:spcBef>
                    <a:spcPts val="1055"/>
                  </a:spcBef>
                  <a:buSzPct val="100000"/>
                  <a:buFont typeface="Arial"/>
                  <a:buChar char="•"/>
                  <a:defRPr sz="2200">
                    <a:solidFill>
                      <a:srgbClr val="0D36B6"/>
                    </a:solidFill>
                    <a:latin typeface="Century Gothic"/>
                    <a:ea typeface="Century Gothic"/>
                    <a:cs typeface="Century Gothic"/>
                    <a:sym typeface="Century Gothic"/>
                  </a:defRPr>
                </a:pPr>
                <a:r>
                  <a:rPr sz="1547" b="1" kern="0">
                    <a:solidFill>
                      <a:srgbClr val="0D36B6"/>
                    </a:solidFill>
                    <a:latin typeface="Century Gothic"/>
                    <a:sym typeface="Century Gothic"/>
                  </a:rPr>
                  <a:t>Multidimensional studies of formation of rare mesons such as </a:t>
                </a:r>
                <a14:m>
                  <m:oMath xmlns:m="http://schemas.openxmlformats.org/officeDocument/2006/math">
                    <m:r>
                      <a:rPr sz="2109" b="1" i="1" kern="0">
                        <a:solidFill>
                          <a:srgbClr val="0D36B6"/>
                        </a:solidFill>
                        <a:latin typeface="Cambria Math" panose="02040503050406030204" pitchFamily="18" charset="0"/>
                        <a:sym typeface="Century Gothic"/>
                      </a:rPr>
                      <m:t>𝜙</m:t>
                    </m:r>
                  </m:oMath>
                </a14:m>
                <a:r>
                  <a:rPr sz="1547" b="1" kern="0">
                    <a:solidFill>
                      <a:srgbClr val="0D36B6"/>
                    </a:solidFill>
                    <a:latin typeface="Century Gothic"/>
                    <a:sym typeface="Century Gothic"/>
                  </a:rPr>
                  <a:t> and </a:t>
                </a:r>
                <a14:m>
                  <m:oMath xmlns:m="http://schemas.openxmlformats.org/officeDocument/2006/math">
                    <m:sSup>
                      <m:sSupPr>
                        <m:ctrlPr>
                          <a:rPr sz="1828" b="1" i="1" kern="0">
                            <a:solidFill>
                              <a:srgbClr val="0D36B6"/>
                            </a:solidFill>
                            <a:latin typeface="Cambria Math" panose="02040503050406030204" pitchFamily="18" charset="0"/>
                            <a:sym typeface="Century Gothic"/>
                          </a:rPr>
                        </m:ctrlPr>
                      </m:sSupPr>
                      <m:e>
                        <m:r>
                          <a:rPr sz="1828" b="1" i="1" kern="0">
                            <a:solidFill>
                              <a:srgbClr val="0D36B6"/>
                            </a:solidFill>
                            <a:latin typeface="Cambria Math" panose="02040503050406030204" pitchFamily="18" charset="0"/>
                            <a:sym typeface="Century Gothic"/>
                          </a:rPr>
                          <m:t>𝜂</m:t>
                        </m:r>
                      </m:e>
                      <m:sup>
                        <m:r>
                          <a:rPr sz="1828" b="1" i="1" kern="0">
                            <a:solidFill>
                              <a:srgbClr val="0D36B6"/>
                            </a:solidFill>
                            <a:latin typeface="Cambria Math" panose="02040503050406030204" pitchFamily="18" charset="0"/>
                            <a:sym typeface="Century Gothic"/>
                          </a:rPr>
                          <m:t>′</m:t>
                        </m:r>
                      </m:sup>
                    </m:sSup>
                  </m:oMath>
                </a14:m>
                <a:r>
                  <a:rPr sz="1547" b="1" kern="0">
                    <a:solidFill>
                      <a:srgbClr val="0D36B6"/>
                    </a:solidFill>
                    <a:latin typeface="Century Gothic"/>
                    <a:sym typeface="Century Gothic"/>
                  </a:rPr>
                  <a:t>.</a:t>
                </a:r>
              </a:p>
              <a:p>
                <a:pPr marL="288530" indent="-288530" defTabSz="914367" hangingPunct="0">
                  <a:lnSpc>
                    <a:spcPts val="1898"/>
                  </a:lnSpc>
                  <a:spcBef>
                    <a:spcPts val="1055"/>
                  </a:spcBef>
                  <a:buSzPct val="100000"/>
                  <a:buFont typeface="Arial"/>
                  <a:buChar char="•"/>
                  <a:defRPr sz="2200">
                    <a:solidFill>
                      <a:srgbClr val="0D36B6"/>
                    </a:solidFill>
                    <a:latin typeface="Century Gothic"/>
                    <a:ea typeface="Century Gothic"/>
                    <a:cs typeface="Century Gothic"/>
                    <a:sym typeface="Century Gothic"/>
                  </a:defRPr>
                </a:pPr>
                <a:r>
                  <a:rPr sz="1547" b="1" kern="0">
                    <a:solidFill>
                      <a:srgbClr val="0D36B6"/>
                    </a:solidFill>
                    <a:latin typeface="Century Gothic"/>
                    <a:sym typeface="Century Gothic"/>
                  </a:rPr>
                  <a:t>Exploration of potential diquark correlations using baryons with different dominant diquark pairs:</a:t>
                </a:r>
              </a:p>
            </p:txBody>
          </p:sp>
        </mc:Choice>
        <mc:Fallback xmlns="">
          <p:sp>
            <p:nvSpPr>
              <p:cNvPr id="131" name="TextBox 27"/>
              <p:cNvSpPr txBox="1">
                <a:spLocks noRot="1" noChangeAspect="1" noMove="1" noResize="1" noEditPoints="1" noAdjustHandles="1" noChangeArrowheads="1" noChangeShapeType="1" noTextEdit="1"/>
              </p:cNvSpPr>
              <p:nvPr/>
            </p:nvSpPr>
            <p:spPr>
              <a:xfrm>
                <a:off x="12408" y="778872"/>
                <a:ext cx="4296384" cy="2690735"/>
              </a:xfrm>
              <a:prstGeom prst="rect">
                <a:avLst/>
              </a:prstGeom>
              <a:blipFill>
                <a:blip r:embed="rId2"/>
                <a:stretch>
                  <a:fillRect l="-1180" t="-469" r="-295" b="-140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133" name="Image" descr="Image"/>
          <p:cNvPicPr>
            <a:picLocks noChangeAspect="1"/>
          </p:cNvPicPr>
          <p:nvPr/>
        </p:nvPicPr>
        <p:blipFill>
          <a:blip r:embed="rId3">
            <a:extLst/>
          </a:blip>
          <a:stretch>
            <a:fillRect/>
          </a:stretch>
        </p:blipFill>
        <p:spPr>
          <a:xfrm>
            <a:off x="4298448" y="813463"/>
            <a:ext cx="4757466" cy="3238767"/>
          </a:xfrm>
          <a:prstGeom prst="rect">
            <a:avLst/>
          </a:prstGeom>
          <a:ln w="12700">
            <a:miter lim="400000"/>
          </a:ln>
        </p:spPr>
      </p:pic>
      <p:pic>
        <p:nvPicPr>
          <p:cNvPr id="144" name="Image" descr="Image"/>
          <p:cNvPicPr>
            <a:picLocks noChangeAspect="1"/>
          </p:cNvPicPr>
          <p:nvPr/>
        </p:nvPicPr>
        <p:blipFill>
          <a:blip r:embed="rId4">
            <a:extLst/>
          </a:blip>
          <a:stretch>
            <a:fillRect/>
          </a:stretch>
        </p:blipFill>
        <p:spPr>
          <a:xfrm>
            <a:off x="3733656" y="4124988"/>
            <a:ext cx="3265891" cy="2372216"/>
          </a:xfrm>
          <a:prstGeom prst="rect">
            <a:avLst/>
          </a:prstGeom>
          <a:ln w="12700">
            <a:miter lim="400000"/>
          </a:ln>
        </p:spPr>
      </p:pic>
      <p:pic>
        <p:nvPicPr>
          <p:cNvPr id="145" name="Image" descr="Image"/>
          <p:cNvPicPr>
            <a:picLocks noChangeAspect="1"/>
          </p:cNvPicPr>
          <p:nvPr/>
        </p:nvPicPr>
        <p:blipFill>
          <a:blip r:embed="rId5">
            <a:extLst/>
          </a:blip>
          <a:stretch>
            <a:fillRect/>
          </a:stretch>
        </p:blipFill>
        <p:spPr>
          <a:xfrm>
            <a:off x="6998529" y="4614167"/>
            <a:ext cx="2061788" cy="1297403"/>
          </a:xfrm>
          <a:prstGeom prst="rect">
            <a:avLst/>
          </a:prstGeom>
          <a:ln w="12700">
            <a:miter lim="400000"/>
          </a:ln>
        </p:spPr>
      </p:pic>
      <p:sp>
        <p:nvSpPr>
          <p:cNvPr id="146" name="Brooks and Lopez, https://doi.org/10.1016/j.physletb.2021.136171"/>
          <p:cNvSpPr txBox="1"/>
          <p:nvPr/>
        </p:nvSpPr>
        <p:spPr>
          <a:xfrm>
            <a:off x="3613699" y="6526836"/>
            <a:ext cx="3597140"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410751" hangingPunct="0">
              <a:defRPr sz="1300" b="0"/>
            </a:pPr>
            <a:r>
              <a:rPr sz="914" kern="0">
                <a:solidFill>
                  <a:srgbClr val="000000"/>
                </a:solidFill>
                <a:latin typeface="Helvetica Neue"/>
                <a:ea typeface="Helvetica Neue"/>
                <a:cs typeface="Helvetica Neue"/>
                <a:sym typeface="Helvetica Neue"/>
              </a:rPr>
              <a:t>Brooks and Lopez, </a:t>
            </a:r>
            <a:r>
              <a:rPr sz="914" u="sng" kern="0">
                <a:solidFill>
                  <a:srgbClr val="000000"/>
                </a:solidFill>
                <a:latin typeface="Helvetica Neue"/>
                <a:ea typeface="Helvetica Neue"/>
                <a:cs typeface="Helvetica Neue"/>
                <a:sym typeface="Helvetica Neue"/>
                <a:hlinkClick r:id="rId6"/>
              </a:rPr>
              <a:t>https://doi.org/10.1016/j.physletb.2021.136171</a:t>
            </a:r>
            <a:r>
              <a:rPr sz="914" kern="0">
                <a:solidFill>
                  <a:srgbClr val="000000"/>
                </a:solidFill>
                <a:latin typeface="Helvetica Neue"/>
                <a:ea typeface="Helvetica Neue"/>
                <a:cs typeface="Helvetica Neue"/>
                <a:sym typeface="Helvetica Neue"/>
              </a:rPr>
              <a:t> </a:t>
            </a:r>
          </a:p>
        </p:txBody>
      </p:sp>
      <p:sp>
        <p:nvSpPr>
          <p:cNvPr id="147" name="Yin et al., https://doi.org/10.1103/PhysRevD.100.034008"/>
          <p:cNvSpPr txBox="1"/>
          <p:nvPr/>
        </p:nvSpPr>
        <p:spPr>
          <a:xfrm>
            <a:off x="329061" y="6612180"/>
            <a:ext cx="3064943"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410751" hangingPunct="0">
              <a:defRPr sz="1300" b="0"/>
            </a:pPr>
            <a:r>
              <a:rPr sz="914" kern="0" dirty="0">
                <a:solidFill>
                  <a:srgbClr val="000000"/>
                </a:solidFill>
                <a:latin typeface="Helvetica Neue"/>
                <a:ea typeface="Helvetica Neue"/>
                <a:cs typeface="Helvetica Neue"/>
                <a:sym typeface="Helvetica Neue"/>
              </a:rPr>
              <a:t>Yin et al., </a:t>
            </a:r>
            <a:r>
              <a:rPr sz="914" u="sng" kern="0" dirty="0">
                <a:solidFill>
                  <a:srgbClr val="000000"/>
                </a:solidFill>
                <a:latin typeface="Helvetica Neue"/>
                <a:ea typeface="Helvetica Neue"/>
                <a:cs typeface="Helvetica Neue"/>
                <a:sym typeface="Helvetica Neue"/>
                <a:hlinkClick r:id="rId7"/>
              </a:rPr>
              <a:t>https://doi.org/10.1103/PhysRevD.100.034008</a:t>
            </a:r>
            <a:r>
              <a:rPr sz="914" kern="0" dirty="0">
                <a:solidFill>
                  <a:srgbClr val="000000"/>
                </a:solidFill>
                <a:latin typeface="Helvetica Neue"/>
                <a:ea typeface="Helvetica Neue"/>
                <a:cs typeface="Helvetica Neue"/>
                <a:sym typeface="Helvetica Neue"/>
              </a:rPr>
              <a:t> </a:t>
            </a:r>
          </a:p>
        </p:txBody>
      </p:sp>
      <p:sp>
        <p:nvSpPr>
          <p:cNvPr id="148" name="Arrington et al., https://doi.org/10.1016/j.ppnp.2022.103985"/>
          <p:cNvSpPr txBox="1"/>
          <p:nvPr/>
        </p:nvSpPr>
        <p:spPr>
          <a:xfrm>
            <a:off x="5149183" y="855956"/>
            <a:ext cx="3231655"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410751" hangingPunct="0">
              <a:defRPr sz="1300" b="0"/>
            </a:pPr>
            <a:r>
              <a:rPr sz="914" kern="0">
                <a:solidFill>
                  <a:srgbClr val="000000"/>
                </a:solidFill>
                <a:latin typeface="Helvetica Neue"/>
                <a:ea typeface="Helvetica Neue"/>
                <a:cs typeface="Helvetica Neue"/>
                <a:sym typeface="Helvetica Neue"/>
              </a:rPr>
              <a:t>Arrington et al., </a:t>
            </a:r>
            <a:r>
              <a:rPr sz="914" u="sng" kern="0">
                <a:solidFill>
                  <a:srgbClr val="000000"/>
                </a:solidFill>
                <a:latin typeface="Helvetica Neue"/>
                <a:ea typeface="Helvetica Neue"/>
                <a:cs typeface="Helvetica Neue"/>
                <a:sym typeface="Helvetica Neue"/>
                <a:hlinkClick r:id="rId8"/>
              </a:rPr>
              <a:t>https://doi.org/10.1016/j.ppnp.2022.103985</a:t>
            </a:r>
            <a:r>
              <a:rPr sz="914" kern="0">
                <a:solidFill>
                  <a:srgbClr val="000000"/>
                </a:solidFill>
                <a:latin typeface="Helvetica Neue"/>
                <a:ea typeface="Helvetica Neue"/>
                <a:cs typeface="Helvetica Neue"/>
                <a:sym typeface="Helvetica Neue"/>
              </a:rPr>
              <a:t> </a:t>
            </a:r>
          </a:p>
        </p:txBody>
      </p:sp>
      <p:pic>
        <p:nvPicPr>
          <p:cNvPr id="2" name="Picture 1">
            <a:extLst>
              <a:ext uri="{FF2B5EF4-FFF2-40B4-BE49-F238E27FC236}">
                <a16:creationId xmlns:a16="http://schemas.microsoft.com/office/drawing/2014/main" id="{48A16205-3F15-C747-99B8-5452976E912B}"/>
              </a:ext>
            </a:extLst>
          </p:cNvPr>
          <p:cNvPicPr>
            <a:picLocks noChangeAspect="1"/>
          </p:cNvPicPr>
          <p:nvPr/>
        </p:nvPicPr>
        <p:blipFill>
          <a:blip r:embed="rId9"/>
          <a:stretch>
            <a:fillRect/>
          </a:stretch>
        </p:blipFill>
        <p:spPr>
          <a:xfrm>
            <a:off x="530879" y="3494524"/>
            <a:ext cx="2626010" cy="3097802"/>
          </a:xfrm>
          <a:prstGeom prst="rect">
            <a:avLst/>
          </a:prstGeom>
        </p:spPr>
      </p:pic>
    </p:spTree>
    <p:extLst>
      <p:ext uri="{BB962C8B-B14F-4D97-AF65-F5344CB8AC3E}">
        <p14:creationId xmlns:p14="http://schemas.microsoft.com/office/powerpoint/2010/main" val="34528278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Physics Beyond the Standard Model</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18</a:t>
            </a:fld>
            <a:endParaRPr lang="en-US" dirty="0">
              <a:solidFill>
                <a:srgbClr val="000000"/>
              </a:solidFill>
            </a:endParaRPr>
          </a:p>
        </p:txBody>
      </p:sp>
      <p:pic>
        <p:nvPicPr>
          <p:cNvPr id="14" name="Picture 13">
            <a:extLst>
              <a:ext uri="{FF2B5EF4-FFF2-40B4-BE49-F238E27FC236}">
                <a16:creationId xmlns:a16="http://schemas.microsoft.com/office/drawing/2014/main" id="{8B3E255E-5B09-8ED0-5F43-32D496E12918}"/>
              </a:ext>
            </a:extLst>
          </p:cNvPr>
          <p:cNvPicPr>
            <a:picLocks noChangeAspect="1"/>
          </p:cNvPicPr>
          <p:nvPr/>
        </p:nvPicPr>
        <p:blipFill>
          <a:blip r:embed="rId3"/>
          <a:stretch>
            <a:fillRect/>
          </a:stretch>
        </p:blipFill>
        <p:spPr>
          <a:xfrm>
            <a:off x="207129" y="2860212"/>
            <a:ext cx="3525057" cy="3787741"/>
          </a:xfrm>
          <a:prstGeom prst="rect">
            <a:avLst/>
          </a:prstGeom>
        </p:spPr>
      </p:pic>
      <p:pic>
        <p:nvPicPr>
          <p:cNvPr id="16" name="Picture 15">
            <a:extLst>
              <a:ext uri="{FF2B5EF4-FFF2-40B4-BE49-F238E27FC236}">
                <a16:creationId xmlns:a16="http://schemas.microsoft.com/office/drawing/2014/main" id="{A36FB60C-E06E-7451-A2F7-CB2D001AD7E7}"/>
              </a:ext>
            </a:extLst>
          </p:cNvPr>
          <p:cNvPicPr>
            <a:picLocks noChangeAspect="1"/>
          </p:cNvPicPr>
          <p:nvPr/>
        </p:nvPicPr>
        <p:blipFill rotWithShape="1">
          <a:blip r:embed="rId4"/>
          <a:srcRect l="3436" t="13903" r="836"/>
          <a:stretch/>
        </p:blipFill>
        <p:spPr>
          <a:xfrm>
            <a:off x="4226807" y="2738380"/>
            <a:ext cx="4089977" cy="3728956"/>
          </a:xfrm>
          <a:prstGeom prst="rect">
            <a:avLst/>
          </a:prstGeom>
        </p:spPr>
      </p:pic>
      <p:pic>
        <p:nvPicPr>
          <p:cNvPr id="3" name="Picture 2">
            <a:extLst>
              <a:ext uri="{FF2B5EF4-FFF2-40B4-BE49-F238E27FC236}">
                <a16:creationId xmlns:a16="http://schemas.microsoft.com/office/drawing/2014/main" id="{36AA5866-D72A-E01D-9C13-71DA8A1703D5}"/>
              </a:ext>
            </a:extLst>
          </p:cNvPr>
          <p:cNvPicPr>
            <a:picLocks noChangeAspect="1"/>
          </p:cNvPicPr>
          <p:nvPr/>
        </p:nvPicPr>
        <p:blipFill>
          <a:blip r:embed="rId5"/>
          <a:stretch>
            <a:fillRect/>
          </a:stretch>
        </p:blipFill>
        <p:spPr>
          <a:xfrm>
            <a:off x="8083871" y="-44412"/>
            <a:ext cx="1060129" cy="750176"/>
          </a:xfrm>
          <a:prstGeom prst="rect">
            <a:avLst/>
          </a:prstGeom>
        </p:spPr>
      </p:pic>
      <p:sp>
        <p:nvSpPr>
          <p:cNvPr id="4" name="TextBox 3">
            <a:extLst>
              <a:ext uri="{FF2B5EF4-FFF2-40B4-BE49-F238E27FC236}">
                <a16:creationId xmlns:a16="http://schemas.microsoft.com/office/drawing/2014/main" id="{F484A574-8301-B46A-6834-8B241BDBD277}"/>
              </a:ext>
            </a:extLst>
          </p:cNvPr>
          <p:cNvSpPr txBox="1"/>
          <p:nvPr/>
        </p:nvSpPr>
        <p:spPr>
          <a:xfrm>
            <a:off x="761085" y="4402184"/>
            <a:ext cx="676788" cy="276999"/>
          </a:xfrm>
          <a:prstGeom prst="rect">
            <a:avLst/>
          </a:prstGeom>
          <a:noFill/>
        </p:spPr>
        <p:txBody>
          <a:bodyPr wrap="none" rtlCol="0">
            <a:spAutoFit/>
          </a:bodyPr>
          <a:lstStyle/>
          <a:p>
            <a:r>
              <a:rPr lang="en-US" sz="1200" dirty="0">
                <a:latin typeface="Century Gothic" panose="020B0502020202020204" pitchFamily="34" charset="0"/>
              </a:rPr>
              <a:t>L. Gan</a:t>
            </a:r>
          </a:p>
        </p:txBody>
      </p:sp>
      <p:sp>
        <p:nvSpPr>
          <p:cNvPr id="11" name="TextBox 10">
            <a:extLst>
              <a:ext uri="{FF2B5EF4-FFF2-40B4-BE49-F238E27FC236}">
                <a16:creationId xmlns:a16="http://schemas.microsoft.com/office/drawing/2014/main" id="{C5BB62DE-EF13-F8B5-072A-714991C07637}"/>
              </a:ext>
            </a:extLst>
          </p:cNvPr>
          <p:cNvSpPr txBox="1"/>
          <p:nvPr/>
        </p:nvSpPr>
        <p:spPr>
          <a:xfrm>
            <a:off x="-24088" y="2267169"/>
            <a:ext cx="9168087" cy="369332"/>
          </a:xfrm>
          <a:prstGeom prst="rect">
            <a:avLst/>
          </a:prstGeom>
          <a:solidFill>
            <a:schemeClr val="accent6"/>
          </a:solidFill>
        </p:spPr>
        <p:txBody>
          <a:bodyPr wrap="square" rtlCol="0">
            <a:spAutoFit/>
          </a:bodyPr>
          <a:lstStyle/>
          <a:p>
            <a:pPr algn="ctr"/>
            <a:r>
              <a:rPr lang="en-US" b="1" dirty="0">
                <a:solidFill>
                  <a:srgbClr val="FFFF00"/>
                </a:solidFill>
                <a:latin typeface="Symbol" pitchFamily="2" charset="2"/>
              </a:rPr>
              <a:t>p</a:t>
            </a:r>
            <a:r>
              <a:rPr lang="en-US" b="1" baseline="30000" dirty="0">
                <a:solidFill>
                  <a:srgbClr val="FFFF00"/>
                </a:solidFill>
                <a:latin typeface="Century Gothic" panose="020B0502020202020204" pitchFamily="34" charset="0"/>
              </a:rPr>
              <a:t>0</a:t>
            </a:r>
            <a:r>
              <a:rPr lang="en-US" b="1" baseline="30000" dirty="0">
                <a:solidFill>
                  <a:schemeClr val="bg1"/>
                </a:solidFill>
                <a:latin typeface="Century Gothic" panose="020B0502020202020204" pitchFamily="34" charset="0"/>
              </a:rPr>
              <a:t> </a:t>
            </a:r>
            <a:r>
              <a:rPr lang="en-US" b="1" dirty="0" err="1">
                <a:solidFill>
                  <a:srgbClr val="FFFF00"/>
                </a:solidFill>
                <a:latin typeface="Century Gothic" panose="020B0502020202020204" pitchFamily="34" charset="0"/>
              </a:rPr>
              <a:t>Primakoff</a:t>
            </a:r>
            <a:r>
              <a:rPr lang="en-US" b="1" dirty="0">
                <a:solidFill>
                  <a:srgbClr val="FFFF00"/>
                </a:solidFill>
                <a:latin typeface="Century Gothic" panose="020B0502020202020204" pitchFamily="34" charset="0"/>
              </a:rPr>
              <a:t> production off electron target will eliminate nuclear backgrounds</a:t>
            </a:r>
          </a:p>
        </p:txBody>
      </p:sp>
      <p:pic>
        <p:nvPicPr>
          <p:cNvPr id="12" name="Picture 11" descr="Text, letter&#10;&#10;Description automatically generated">
            <a:extLst>
              <a:ext uri="{FF2B5EF4-FFF2-40B4-BE49-F238E27FC236}">
                <a16:creationId xmlns:a16="http://schemas.microsoft.com/office/drawing/2014/main" id="{03EAFB9D-F4F8-1949-BF3F-B53ED463993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2240" y="993865"/>
            <a:ext cx="3348790" cy="1004637"/>
          </a:xfrm>
          <a:prstGeom prst="rect">
            <a:avLst/>
          </a:prstGeom>
        </p:spPr>
      </p:pic>
      <p:pic>
        <p:nvPicPr>
          <p:cNvPr id="13" name="Picture 12">
            <a:extLst>
              <a:ext uri="{FF2B5EF4-FFF2-40B4-BE49-F238E27FC236}">
                <a16:creationId xmlns:a16="http://schemas.microsoft.com/office/drawing/2014/main" id="{EDEE89A3-D510-494A-91F1-F41A94303430}"/>
              </a:ext>
            </a:extLst>
          </p:cNvPr>
          <p:cNvPicPr>
            <a:picLocks noChangeAspect="1"/>
          </p:cNvPicPr>
          <p:nvPr/>
        </p:nvPicPr>
        <p:blipFill>
          <a:blip r:embed="rId7"/>
          <a:stretch>
            <a:fillRect/>
          </a:stretch>
        </p:blipFill>
        <p:spPr>
          <a:xfrm>
            <a:off x="4226807" y="1030565"/>
            <a:ext cx="2076457" cy="933240"/>
          </a:xfrm>
          <a:prstGeom prst="rect">
            <a:avLst/>
          </a:prstGeom>
        </p:spPr>
      </p:pic>
      <p:sp>
        <p:nvSpPr>
          <p:cNvPr id="15" name="TextBox 14">
            <a:extLst>
              <a:ext uri="{FF2B5EF4-FFF2-40B4-BE49-F238E27FC236}">
                <a16:creationId xmlns:a16="http://schemas.microsoft.com/office/drawing/2014/main" id="{1E36B260-EFF5-AD44-98BF-C8E59CAD0B9E}"/>
              </a:ext>
            </a:extLst>
          </p:cNvPr>
          <p:cNvSpPr txBox="1"/>
          <p:nvPr/>
        </p:nvSpPr>
        <p:spPr>
          <a:xfrm>
            <a:off x="6504757" y="842584"/>
            <a:ext cx="2407595" cy="1338828"/>
          </a:xfrm>
          <a:prstGeom prst="rect">
            <a:avLst/>
          </a:prstGeom>
          <a:noFill/>
          <a:ln>
            <a:solidFill>
              <a:srgbClr val="FF8000"/>
            </a:solidFill>
          </a:ln>
        </p:spPr>
        <p:txBody>
          <a:bodyPr wrap="square" rtlCol="0">
            <a:spAutoFit/>
          </a:bodyPr>
          <a:lstStyle/>
          <a:p>
            <a:r>
              <a:rPr lang="en-US" sz="1350" b="1" dirty="0">
                <a:solidFill>
                  <a:srgbClr val="FF0000"/>
                </a:solidFill>
                <a:latin typeface="Helvetica" panose="020B0604020202020204" pitchFamily="34" charset="0"/>
                <a:cs typeface="Helvetica" panose="020B0604020202020204" pitchFamily="34" charset="0"/>
              </a:rPr>
              <a:t>Favorable experimental condition:</a:t>
            </a:r>
            <a:endParaRPr lang="en-US" sz="1350" dirty="0">
              <a:solidFill>
                <a:srgbClr val="000000"/>
              </a:solidFill>
              <a:latin typeface="Helvetica" panose="020B0604020202020204" pitchFamily="34" charset="0"/>
              <a:cs typeface="Helvetica" panose="020B0604020202020204" pitchFamily="34" charset="0"/>
            </a:endParaRPr>
          </a:p>
          <a:p>
            <a:pPr marL="257244" indent="-257244">
              <a:buFont typeface="Arial" panose="020B0604020202020204" pitchFamily="34" charset="0"/>
              <a:buChar char="•"/>
            </a:pPr>
            <a:r>
              <a:rPr lang="en-US" sz="1350" dirty="0">
                <a:solidFill>
                  <a:srgbClr val="000000"/>
                </a:solidFill>
                <a:latin typeface="Helvetica" panose="020B0604020202020204" pitchFamily="34" charset="0"/>
                <a:cs typeface="Helvetica" panose="020B0604020202020204" pitchFamily="34" charset="0"/>
              </a:rPr>
              <a:t>A high energy beam</a:t>
            </a:r>
          </a:p>
          <a:p>
            <a:pPr marL="257244" indent="-257244">
              <a:buFont typeface="Arial" panose="020B0604020202020204" pitchFamily="34" charset="0"/>
              <a:buChar char="•"/>
            </a:pPr>
            <a:r>
              <a:rPr lang="en-US" sz="1350" dirty="0">
                <a:solidFill>
                  <a:srgbClr val="000000"/>
                </a:solidFill>
                <a:latin typeface="Helvetica" panose="020B0604020202020204" pitchFamily="34" charset="0"/>
                <a:cs typeface="Helvetica" panose="020B0604020202020204" pitchFamily="34" charset="0"/>
              </a:rPr>
              <a:t>A high Z nuclear target</a:t>
            </a:r>
          </a:p>
          <a:p>
            <a:pPr marL="257244" indent="-257244">
              <a:buFont typeface="Arial" panose="020B0604020202020204" pitchFamily="34" charset="0"/>
              <a:buChar char="•"/>
            </a:pPr>
            <a:r>
              <a:rPr lang="en-US" sz="1350" dirty="0">
                <a:solidFill>
                  <a:srgbClr val="000000"/>
                </a:solidFill>
                <a:latin typeface="Helvetica" panose="020B0604020202020204" pitchFamily="34" charset="0"/>
                <a:cs typeface="Helvetica" panose="020B0604020202020204" pitchFamily="34" charset="0"/>
              </a:rPr>
              <a:t>Very forward angles to reduce QCD background</a:t>
            </a:r>
          </a:p>
        </p:txBody>
      </p:sp>
    </p:spTree>
    <p:extLst>
      <p:ext uri="{BB962C8B-B14F-4D97-AF65-F5344CB8AC3E}">
        <p14:creationId xmlns:p14="http://schemas.microsoft.com/office/powerpoint/2010/main" val="90097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6C99A-A0F4-5D4A-AAAF-1420E9F87DF4}"/>
              </a:ext>
            </a:extLst>
          </p:cNvPr>
          <p:cNvSpPr>
            <a:spLocks noGrp="1"/>
          </p:cNvSpPr>
          <p:nvPr>
            <p:ph type="title"/>
          </p:nvPr>
        </p:nvSpPr>
        <p:spPr>
          <a:xfrm>
            <a:off x="326888" y="233880"/>
            <a:ext cx="8628678" cy="363656"/>
          </a:xfrm>
        </p:spPr>
        <p:txBody>
          <a:bodyPr>
            <a:noAutofit/>
          </a:bodyPr>
          <a:lstStyle/>
          <a:p>
            <a:r>
              <a:rPr lang="en-US" sz="2800" b="0" dirty="0"/>
              <a:t>Community Interest Forwarding Science Program</a:t>
            </a:r>
          </a:p>
        </p:txBody>
      </p:sp>
      <p:pic>
        <p:nvPicPr>
          <p:cNvPr id="4" name="Picture 3">
            <a:extLst>
              <a:ext uri="{FF2B5EF4-FFF2-40B4-BE49-F238E27FC236}">
                <a16:creationId xmlns:a16="http://schemas.microsoft.com/office/drawing/2014/main" id="{39FB2D3C-3F30-8D40-9297-BACDDD1F7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958" y="3790440"/>
            <a:ext cx="4715883" cy="2994757"/>
          </a:xfrm>
          <a:prstGeom prst="rect">
            <a:avLst/>
          </a:prstGeom>
        </p:spPr>
      </p:pic>
      <p:pic>
        <p:nvPicPr>
          <p:cNvPr id="6" name="Picture 5">
            <a:extLst>
              <a:ext uri="{FF2B5EF4-FFF2-40B4-BE49-F238E27FC236}">
                <a16:creationId xmlns:a16="http://schemas.microsoft.com/office/drawing/2014/main" id="{6D798A6F-37BA-E646-BA1B-0A3B427E5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958" y="677900"/>
            <a:ext cx="4002882" cy="3093136"/>
          </a:xfrm>
          <a:prstGeom prst="rect">
            <a:avLst/>
          </a:prstGeom>
        </p:spPr>
      </p:pic>
      <p:pic>
        <p:nvPicPr>
          <p:cNvPr id="3076" name="Picture 4" descr="J-FUTURE (28-30 March 2022): Overview · Jefferson Lab Indico (Indico)">
            <a:hlinkClick r:id="rId4"/>
            <a:extLst>
              <a:ext uri="{FF2B5EF4-FFF2-40B4-BE49-F238E27FC236}">
                <a16:creationId xmlns:a16="http://schemas.microsoft.com/office/drawing/2014/main" id="{F3AD4240-9C88-C342-BC7B-B858A04DB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38" y="925156"/>
            <a:ext cx="3117785" cy="4796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850BA7-84A1-B848-A526-6C9A8292865F}"/>
              </a:ext>
            </a:extLst>
          </p:cNvPr>
          <p:cNvSpPr txBox="1"/>
          <p:nvPr/>
        </p:nvSpPr>
        <p:spPr>
          <a:xfrm rot="21141989">
            <a:off x="6988106" y="1061240"/>
            <a:ext cx="2165914" cy="1754326"/>
          </a:xfrm>
          <a:prstGeom prst="rect">
            <a:avLst/>
          </a:prstGeom>
          <a:noFill/>
        </p:spPr>
        <p:txBody>
          <a:bodyPr wrap="square" rtlCol="0">
            <a:spAutoFit/>
          </a:bodyPr>
          <a:lstStyle/>
          <a:p>
            <a:pPr algn="ctr">
              <a:lnSpc>
                <a:spcPct val="90000"/>
              </a:lnSpc>
            </a:pPr>
            <a:r>
              <a:rPr lang="en-US" sz="2000" dirty="0">
                <a:solidFill>
                  <a:srgbClr val="7030A0"/>
                </a:solidFill>
              </a:rPr>
              <a:t>Also numerous invited talks at other workshops and more workshops in the planning phase </a:t>
            </a:r>
          </a:p>
        </p:txBody>
      </p:sp>
    </p:spTree>
    <p:extLst>
      <p:ext uri="{BB962C8B-B14F-4D97-AF65-F5344CB8AC3E}">
        <p14:creationId xmlns:p14="http://schemas.microsoft.com/office/powerpoint/2010/main" val="118841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E654CCA-8D14-432B-B410-3791E4698E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7827" y="3322932"/>
            <a:ext cx="7115007" cy="2895499"/>
          </a:xfrm>
          <a:prstGeom prst="rect">
            <a:avLst/>
          </a:prstGeom>
        </p:spPr>
      </p:pic>
      <p:sp>
        <p:nvSpPr>
          <p:cNvPr id="2" name="Title 1"/>
          <p:cNvSpPr>
            <a:spLocks noGrp="1"/>
          </p:cNvSpPr>
          <p:nvPr>
            <p:ph type="ctrTitle"/>
          </p:nvPr>
        </p:nvSpPr>
        <p:spPr>
          <a:xfrm>
            <a:off x="181916" y="158844"/>
            <a:ext cx="8788464" cy="617838"/>
          </a:xfrm>
        </p:spPr>
        <p:txBody>
          <a:bodyPr/>
          <a:lstStyle/>
          <a:p>
            <a:r>
              <a:rPr lang="en-US" sz="2800" b="0" dirty="0">
                <a:latin typeface="Avenir Roman" panose="02000503020000020003" pitchFamily="2" charset="0"/>
              </a:rPr>
              <a:t>Jefferson Lab Accelerator Upgrades, the ‘Big Picture’</a:t>
            </a:r>
          </a:p>
        </p:txBody>
      </p:sp>
      <p:sp>
        <p:nvSpPr>
          <p:cNvPr id="3" name="Subtitle 2"/>
          <p:cNvSpPr>
            <a:spLocks noGrp="1"/>
          </p:cNvSpPr>
          <p:nvPr>
            <p:ph type="subTitle" idx="1"/>
          </p:nvPr>
        </p:nvSpPr>
        <p:spPr>
          <a:xfrm>
            <a:off x="181916" y="889156"/>
            <a:ext cx="8748328" cy="3246670"/>
          </a:xfrm>
        </p:spPr>
        <p:txBody>
          <a:bodyPr>
            <a:normAutofit/>
          </a:bodyPr>
          <a:lstStyle/>
          <a:p>
            <a:r>
              <a:rPr lang="en-US" sz="2000" i="1" u="sng" dirty="0">
                <a:solidFill>
                  <a:schemeClr val="tx1"/>
                </a:solidFill>
              </a:rPr>
              <a:t>Capitalizing on recent science insights and US-led accelerator science and technology innovations, develop a staged program at the luminosity frontier </a:t>
            </a:r>
          </a:p>
          <a:p>
            <a:pPr marL="285750" indent="-285750">
              <a:buFont typeface="Arial" panose="020B0604020202020204" pitchFamily="34" charset="0"/>
              <a:buChar char="•"/>
            </a:pPr>
            <a:r>
              <a:rPr lang="en-US" sz="1800" dirty="0">
                <a:latin typeface="+mn-lt"/>
              </a:rPr>
              <a:t>Positrons (e+) in the LERF (former FEL) with transport to CEBAF </a:t>
            </a:r>
          </a:p>
          <a:p>
            <a:pPr marL="285750" indent="-285750">
              <a:buFont typeface="Arial" panose="020B0604020202020204" pitchFamily="34" charset="0"/>
              <a:buChar char="•"/>
            </a:pPr>
            <a:r>
              <a:rPr lang="en-US" sz="1800" dirty="0">
                <a:latin typeface="+mn-lt"/>
              </a:rPr>
              <a:t>Energy Upgrade for </a:t>
            </a:r>
            <a:r>
              <a:rPr lang="en-US" sz="1800" dirty="0">
                <a:solidFill>
                  <a:srgbClr val="0070C0"/>
                </a:solidFill>
                <a:latin typeface="+mn-lt"/>
              </a:rPr>
              <a:t>650 MeV Electron (e-) Injection in the LERF</a:t>
            </a:r>
          </a:p>
          <a:p>
            <a:pPr marL="285750" indent="-285750">
              <a:buFont typeface="Arial" panose="020B0604020202020204" pitchFamily="34" charset="0"/>
              <a:buChar char="•"/>
            </a:pPr>
            <a:r>
              <a:rPr lang="en-US" sz="1800" dirty="0">
                <a:solidFill>
                  <a:srgbClr val="0070C0"/>
                </a:solidFill>
              </a:rPr>
              <a:t>Replace arcs on each side with new FFA permanent magnet arcs to upgrade to 22 GeV</a:t>
            </a:r>
          </a:p>
          <a:p>
            <a:endParaRPr lang="en-US" dirty="0"/>
          </a:p>
        </p:txBody>
      </p:sp>
      <p:pic>
        <p:nvPicPr>
          <p:cNvPr id="13" name="Picture 2" descr="Communications Dept. Resources | Jefferson Lab">
            <a:hlinkClick r:id="rId3"/>
            <a:extLst>
              <a:ext uri="{FF2B5EF4-FFF2-40B4-BE49-F238E27FC236}">
                <a16:creationId xmlns:a16="http://schemas.microsoft.com/office/drawing/2014/main" id="{AAF4D4D0-1457-A641-A5D5-97979F502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71" y="6218431"/>
            <a:ext cx="1805473" cy="56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4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18" name="Title 1"/>
          <p:cNvSpPr>
            <a:spLocks noGrp="1"/>
          </p:cNvSpPr>
          <p:nvPr>
            <p:ph type="title"/>
          </p:nvPr>
        </p:nvSpPr>
        <p:spPr>
          <a:xfrm>
            <a:off x="92734" y="62547"/>
            <a:ext cx="9144000" cy="740705"/>
          </a:xfrm>
        </p:spPr>
        <p:txBody>
          <a:bodyPr>
            <a:noAutofit/>
          </a:bodyPr>
          <a:lstStyle/>
          <a:p>
            <a:r>
              <a:rPr lang="en-US" sz="3600" b="0" dirty="0">
                <a:solidFill>
                  <a:schemeClr val="accent1"/>
                </a:solidFill>
                <a:latin typeface="Avenir" panose="02000503020000020003" pitchFamily="2" charset="0"/>
                <a:cs typeface="Avenir Black"/>
              </a:rPr>
              <a:t>Conclusions</a:t>
            </a:r>
            <a:endParaRPr lang="en-US" sz="3600" b="0"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20</a:t>
            </a:fld>
            <a:endParaRPr lang="en-US" dirty="0">
              <a:solidFill>
                <a:srgbClr val="000000"/>
              </a:solidFill>
            </a:endParaRPr>
          </a:p>
        </p:txBody>
      </p:sp>
      <p:sp>
        <p:nvSpPr>
          <p:cNvPr id="7" name="TextBox 6">
            <a:extLst>
              <a:ext uri="{FF2B5EF4-FFF2-40B4-BE49-F238E27FC236}">
                <a16:creationId xmlns:a16="http://schemas.microsoft.com/office/drawing/2014/main" id="{B799A9C3-3710-647A-E33F-2437DE7F2325}"/>
              </a:ext>
            </a:extLst>
          </p:cNvPr>
          <p:cNvSpPr txBox="1"/>
          <p:nvPr/>
        </p:nvSpPr>
        <p:spPr>
          <a:xfrm>
            <a:off x="92734" y="987919"/>
            <a:ext cx="9144000" cy="4893647"/>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tx2">
                    <a:lumMod val="75000"/>
                  </a:schemeClr>
                </a:solidFill>
                <a:latin typeface="Century Gothic" panose="020B0502020202020204" pitchFamily="34" charset="0"/>
                <a:cs typeface="Arial Rounded MT Bold"/>
              </a:rPr>
              <a:t>CEBAF 22 GeV upgrade capitalizes on existing investments</a:t>
            </a:r>
          </a:p>
          <a:p>
            <a:pPr marL="800100" lvl="1" indent="-342900">
              <a:buFont typeface="Arial" panose="020B0604020202020204" pitchFamily="34" charset="0"/>
              <a:buChar char="•"/>
            </a:pPr>
            <a:r>
              <a:rPr lang="en-US" sz="2400" dirty="0">
                <a:solidFill>
                  <a:schemeClr val="tx2">
                    <a:lumMod val="75000"/>
                  </a:schemeClr>
                </a:solidFill>
                <a:latin typeface="Century Gothic" panose="020B0502020202020204" pitchFamily="34" charset="0"/>
                <a:cs typeface="Arial Rounded MT Bold"/>
              </a:rPr>
              <a:t>Scientific program with existing Hall equipment</a:t>
            </a:r>
          </a:p>
          <a:p>
            <a:pPr marL="800100" lvl="1" indent="-342900">
              <a:buFont typeface="Arial" panose="020B0604020202020204" pitchFamily="34" charset="0"/>
              <a:buChar char="•"/>
            </a:pPr>
            <a:r>
              <a:rPr lang="en-US" sz="2400" dirty="0">
                <a:solidFill>
                  <a:schemeClr val="tx2">
                    <a:lumMod val="75000"/>
                  </a:schemeClr>
                </a:solidFill>
                <a:latin typeface="Century Gothic" panose="020B0502020202020204" pitchFamily="34" charset="0"/>
                <a:cs typeface="Arial Rounded MT Bold"/>
              </a:rPr>
              <a:t>Re-purpose of idle LERF accelerator </a:t>
            </a:r>
          </a:p>
          <a:p>
            <a:pPr marL="800100" lvl="1" indent="-342900">
              <a:buFont typeface="Arial" panose="020B0604020202020204" pitchFamily="34" charset="0"/>
              <a:buChar char="•"/>
            </a:pPr>
            <a:r>
              <a:rPr lang="en-US" sz="2400" i="1" dirty="0">
                <a:solidFill>
                  <a:schemeClr val="tx2">
                    <a:lumMod val="75000"/>
                  </a:schemeClr>
                </a:solidFill>
                <a:latin typeface="Century Gothic" panose="020B0502020202020204" pitchFamily="34" charset="0"/>
                <a:cs typeface="Arial Rounded MT Bold"/>
              </a:rPr>
              <a:t>Leverage new FFA accelerator technology with resistive magnets</a:t>
            </a:r>
          </a:p>
          <a:p>
            <a:pPr marL="342900" indent="-342900">
              <a:buFont typeface="Arial" panose="020B0604020202020204" pitchFamily="34" charset="0"/>
              <a:buChar char="•"/>
            </a:pPr>
            <a:endParaRPr lang="en-US" sz="2400" b="1" dirty="0">
              <a:solidFill>
                <a:schemeClr val="tx2">
                  <a:lumMod val="75000"/>
                </a:schemeClr>
              </a:solidFill>
              <a:latin typeface="Century Gothic" panose="020B0502020202020204" pitchFamily="34" charset="0"/>
              <a:cs typeface="Arial Rounded MT Bold"/>
            </a:endParaRPr>
          </a:p>
          <a:p>
            <a:pPr marL="342900" indent="-342900">
              <a:buFont typeface="Arial" panose="020B0604020202020204" pitchFamily="34" charset="0"/>
              <a:buChar char="•"/>
            </a:pPr>
            <a:r>
              <a:rPr lang="en-US" sz="2400" b="1" dirty="0">
                <a:solidFill>
                  <a:schemeClr val="tx2">
                    <a:lumMod val="75000"/>
                  </a:schemeClr>
                </a:solidFill>
                <a:latin typeface="Century Gothic" panose="020B0502020202020204" pitchFamily="34" charset="0"/>
                <a:cs typeface="Arial Rounded MT Bold"/>
              </a:rPr>
              <a:t>Strong science case for </a:t>
            </a:r>
            <a:r>
              <a:rPr lang="en-US" sz="2400" b="1" dirty="0" err="1">
                <a:solidFill>
                  <a:schemeClr val="tx2">
                    <a:lumMod val="75000"/>
                  </a:schemeClr>
                </a:solidFill>
                <a:latin typeface="Century Gothic" panose="020B0502020202020204" pitchFamily="34" charset="0"/>
                <a:cs typeface="Arial Rounded MT Bold"/>
              </a:rPr>
              <a:t>JLab</a:t>
            </a:r>
            <a:r>
              <a:rPr lang="en-US" sz="2400" b="1" dirty="0">
                <a:solidFill>
                  <a:schemeClr val="tx2">
                    <a:lumMod val="75000"/>
                  </a:schemeClr>
                </a:solidFill>
                <a:latin typeface="Century Gothic" panose="020B0502020202020204" pitchFamily="34" charset="0"/>
                <a:cs typeface="Arial Rounded MT Bold"/>
              </a:rPr>
              <a:t> energy upgrade in development</a:t>
            </a:r>
          </a:p>
          <a:p>
            <a:pPr marL="800100" lvl="1" indent="-342900">
              <a:buFont typeface="System Font Regular"/>
              <a:buChar char="-"/>
            </a:pPr>
            <a:r>
              <a:rPr lang="en-US" sz="2400" dirty="0">
                <a:solidFill>
                  <a:schemeClr val="tx2">
                    <a:lumMod val="75000"/>
                  </a:schemeClr>
                </a:solidFill>
                <a:latin typeface="Century Gothic" panose="020B0502020202020204" pitchFamily="34" charset="0"/>
                <a:cs typeface="Arial Rounded MT Bold"/>
              </a:rPr>
              <a:t>Unique measurements at the luminosity frontier</a:t>
            </a:r>
          </a:p>
          <a:p>
            <a:pPr marL="800100" lvl="1" indent="-342900">
              <a:buFont typeface="System Font Regular"/>
              <a:buChar char="-"/>
            </a:pPr>
            <a:r>
              <a:rPr lang="en-US" sz="2400" dirty="0">
                <a:solidFill>
                  <a:schemeClr val="tx2">
                    <a:lumMod val="75000"/>
                  </a:schemeClr>
                </a:solidFill>
                <a:latin typeface="Century Gothic" panose="020B0502020202020204" pitchFamily="34" charset="0"/>
                <a:cs typeface="Arial Rounded MT Bold"/>
              </a:rPr>
              <a:t>Complementary to EIC</a:t>
            </a:r>
          </a:p>
          <a:p>
            <a:pPr marL="800100" lvl="1" indent="-342900">
              <a:buFont typeface="System Font Regular"/>
              <a:buChar char="-"/>
            </a:pPr>
            <a:r>
              <a:rPr lang="en-US" sz="2400" dirty="0">
                <a:solidFill>
                  <a:schemeClr val="tx2">
                    <a:lumMod val="75000"/>
                  </a:schemeClr>
                </a:solidFill>
                <a:latin typeface="Century Gothic" panose="020B0502020202020204" pitchFamily="34" charset="0"/>
                <a:cs typeface="Arial Rounded MT Bold"/>
              </a:rPr>
              <a:t>Leverages precision capabilities of Jefferson Lab</a:t>
            </a:r>
          </a:p>
          <a:p>
            <a:pPr marL="800100" lvl="1" indent="-342900">
              <a:buFont typeface="System Font Regular"/>
              <a:buChar char="-"/>
            </a:pPr>
            <a:endParaRPr lang="en-US" sz="2400" dirty="0">
              <a:solidFill>
                <a:schemeClr val="tx2">
                  <a:lumMod val="75000"/>
                </a:schemeClr>
              </a:solidFill>
              <a:latin typeface="Century Gothic" panose="020B0502020202020204" pitchFamily="34" charset="0"/>
              <a:cs typeface="Arial Rounded MT Bold"/>
            </a:endParaRPr>
          </a:p>
        </p:txBody>
      </p:sp>
    </p:spTree>
    <p:extLst>
      <p:ext uri="{BB962C8B-B14F-4D97-AF65-F5344CB8AC3E}">
        <p14:creationId xmlns:p14="http://schemas.microsoft.com/office/powerpoint/2010/main" val="3326744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1" y="0"/>
            <a:ext cx="9144000" cy="740705"/>
          </a:xfrm>
        </p:spPr>
        <p:txBody>
          <a:bodyPr>
            <a:noAutofit/>
          </a:bodyPr>
          <a:lstStyle/>
          <a:p>
            <a:r>
              <a:rPr lang="en-US" sz="3600" b="0" dirty="0">
                <a:solidFill>
                  <a:schemeClr val="accent1"/>
                </a:solidFill>
                <a:latin typeface="Avenir" panose="02000503020000020003" pitchFamily="2" charset="0"/>
                <a:cs typeface="Avenir Black"/>
              </a:rPr>
              <a:t>LRP: </a:t>
            </a:r>
            <a:r>
              <a:rPr lang="en-US" b="0" dirty="0">
                <a:solidFill>
                  <a:schemeClr val="accent1"/>
                </a:solidFill>
                <a:latin typeface="Avenir" panose="02000503020000020003" pitchFamily="2" charset="0"/>
                <a:cs typeface="Avenir Black"/>
              </a:rPr>
              <a:t>Suggested Text for a CEBAF Energy Upgrade </a:t>
            </a:r>
            <a:r>
              <a:rPr lang="en-US" i="1" u="sng" dirty="0">
                <a:solidFill>
                  <a:schemeClr val="accent1"/>
                </a:solidFill>
                <a:latin typeface="Avenir" panose="02000503020000020003" pitchFamily="2" charset="0"/>
                <a:cs typeface="Avenir Black"/>
              </a:rPr>
              <a:t>Initiative</a:t>
            </a:r>
            <a:endParaRPr lang="en-US" sz="3600" i="1" u="sng" dirty="0">
              <a:solidFill>
                <a:srgbClr val="FFFFFF"/>
              </a:solidFill>
              <a:latin typeface="Avenir" panose="02000503020000020003" pitchFamily="2" charset="0"/>
              <a:cs typeface="Avenir Black"/>
            </a:endParaRP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7072644" y="6565188"/>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21</a:t>
            </a:fld>
            <a:endParaRPr lang="en-US" dirty="0">
              <a:solidFill>
                <a:srgbClr val="000000"/>
              </a:solidFill>
            </a:endParaRPr>
          </a:p>
        </p:txBody>
      </p:sp>
      <p:sp>
        <p:nvSpPr>
          <p:cNvPr id="8" name="TextBox 7">
            <a:extLst>
              <a:ext uri="{FF2B5EF4-FFF2-40B4-BE49-F238E27FC236}">
                <a16:creationId xmlns:a16="http://schemas.microsoft.com/office/drawing/2014/main" id="{9A1AE0C3-ACDA-3C58-3BDC-5EF157DE96FB}"/>
              </a:ext>
            </a:extLst>
          </p:cNvPr>
          <p:cNvSpPr txBox="1"/>
          <p:nvPr/>
        </p:nvSpPr>
        <p:spPr>
          <a:xfrm>
            <a:off x="254122" y="806786"/>
            <a:ext cx="8481527" cy="5812232"/>
          </a:xfrm>
          <a:prstGeom prst="rect">
            <a:avLst/>
          </a:prstGeom>
          <a:noFill/>
        </p:spPr>
        <p:txBody>
          <a:bodyPr wrap="square">
            <a:spAutoFit/>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Capitalizing on recent science insights and US-led accelerator science and technology innovations, we strongly recommend the allocation of resources to develop a cost-effective energy upgrade of CEBAF, and its construction in a timeframe compatible with the EIC construction. This will enable a worldwide unique nuclear science program at the luminosity frontier.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The last decade has provided multiple science surprises such as the discovery of </a:t>
            </a:r>
            <a:r>
              <a:rPr lang="en-US" i="1" dirty="0">
                <a:latin typeface="Calibri" panose="020F0502020204030204" pitchFamily="34" charset="0"/>
                <a:ea typeface="Calibri" panose="020F0502020204030204" pitchFamily="34" charset="0"/>
                <a:cs typeface="Times New Roman" panose="02020603050405020304" pitchFamily="18" charset="0"/>
              </a:rPr>
              <a:t>exotic states in the charmonium sector at facilities worldwide,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so-called “XYZ” states. Studies of the 3D structure of hadrons and hadronization provided deeper access to quark-gluon dynamics and opened new opportunities to understanding QCD in its full complexity. In addition, mysteries of the visible matter around us remain unsolved, such as a small enhancement of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partons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found in nuclei at the interface of the quark- and gluon-dominated regions, the so-called “anti-shadowing” region, that to date lacks explanation and can only be further studied at the luminosity frontier.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Capitalizing on recent innovations enabled by accelerator science and technology, a cost-effective energy upgrade of the 12-GeV CEBAF at Jefferson Lab to a 22 GeV facility has become feasible. Such an upgrade would permit a worldwide unique nuclear science program with fixed targets at the luminosity frontier, roughly five decades above that possible with a collider. Beyond its nuclear science opportunities, this will further steward best-in-class accelerator technology within the US.</a:t>
            </a:r>
            <a:r>
              <a:rPr lang="en-US" dirty="0">
                <a:effectLst/>
              </a:rPr>
              <a:t> </a:t>
            </a:r>
            <a:endParaRPr lang="en-US" dirty="0"/>
          </a:p>
        </p:txBody>
      </p:sp>
    </p:spTree>
    <p:extLst>
      <p:ext uri="{BB962C8B-B14F-4D97-AF65-F5344CB8AC3E}">
        <p14:creationId xmlns:p14="http://schemas.microsoft.com/office/powerpoint/2010/main" val="3452744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CEF-6D25-D341-A4A4-A36E40B0C501}"/>
              </a:ext>
            </a:extLst>
          </p:cNvPr>
          <p:cNvSpPr>
            <a:spLocks noGrp="1"/>
          </p:cNvSpPr>
          <p:nvPr>
            <p:ph type="title"/>
          </p:nvPr>
        </p:nvSpPr>
        <p:spPr>
          <a:xfrm>
            <a:off x="152400" y="155924"/>
            <a:ext cx="8464378" cy="487490"/>
          </a:xfrm>
        </p:spPr>
        <p:txBody>
          <a:bodyPr>
            <a:normAutofit/>
          </a:bodyPr>
          <a:lstStyle/>
          <a:p>
            <a:r>
              <a:rPr lang="en-US" sz="2800" b="0" dirty="0">
                <a:latin typeface="Avenir Roman" panose="02000503020000020003" pitchFamily="2" charset="0"/>
              </a:rPr>
              <a:t>Leverages </a:t>
            </a:r>
            <a:r>
              <a:rPr lang="en-US" sz="2800" b="0" dirty="0">
                <a:solidFill>
                  <a:srgbClr val="0D36B6"/>
                </a:solidFill>
                <a:latin typeface="Avenir Roman" panose="02000503020000020003" pitchFamily="2" charset="0"/>
              </a:rPr>
              <a:t>accomplishments</a:t>
            </a:r>
            <a:r>
              <a:rPr lang="en-US" sz="2800" b="0" dirty="0">
                <a:latin typeface="Avenir Roman" panose="02000503020000020003" pitchFamily="2" charset="0"/>
              </a:rPr>
              <a:t> since the 2015 LRP…</a:t>
            </a:r>
          </a:p>
        </p:txBody>
      </p:sp>
      <p:sp>
        <p:nvSpPr>
          <p:cNvPr id="4" name="Slide Number Placeholder 3">
            <a:extLst>
              <a:ext uri="{FF2B5EF4-FFF2-40B4-BE49-F238E27FC236}">
                <a16:creationId xmlns:a16="http://schemas.microsoft.com/office/drawing/2014/main" id="{6C99D334-64C9-8A41-A47C-A9533259ABEF}"/>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5" name="Picture 4">
            <a:extLst>
              <a:ext uri="{FF2B5EF4-FFF2-40B4-BE49-F238E27FC236}">
                <a16:creationId xmlns:a16="http://schemas.microsoft.com/office/drawing/2014/main" id="{46A1323F-929A-0B49-B23A-54C4D76BF5B0}"/>
              </a:ext>
            </a:extLst>
          </p:cNvPr>
          <p:cNvPicPr>
            <a:picLocks noChangeAspect="1"/>
          </p:cNvPicPr>
          <p:nvPr/>
        </p:nvPicPr>
        <p:blipFill>
          <a:blip r:embed="rId2"/>
          <a:stretch>
            <a:fillRect/>
          </a:stretch>
        </p:blipFill>
        <p:spPr>
          <a:xfrm>
            <a:off x="5583936" y="986277"/>
            <a:ext cx="3270468" cy="1839638"/>
          </a:xfrm>
          <a:prstGeom prst="rect">
            <a:avLst/>
          </a:prstGeom>
        </p:spPr>
      </p:pic>
      <p:sp>
        <p:nvSpPr>
          <p:cNvPr id="6" name="TextBox 5">
            <a:extLst>
              <a:ext uri="{FF2B5EF4-FFF2-40B4-BE49-F238E27FC236}">
                <a16:creationId xmlns:a16="http://schemas.microsoft.com/office/drawing/2014/main" id="{AA29F5A6-351A-054C-8ACC-C97275FE0A57}"/>
              </a:ext>
            </a:extLst>
          </p:cNvPr>
          <p:cNvSpPr txBox="1"/>
          <p:nvPr/>
        </p:nvSpPr>
        <p:spPr>
          <a:xfrm>
            <a:off x="5555619" y="3624609"/>
            <a:ext cx="3298785" cy="840230"/>
          </a:xfrm>
          <a:prstGeom prst="rect">
            <a:avLst/>
          </a:prstGeom>
          <a:noFill/>
        </p:spPr>
        <p:txBody>
          <a:bodyPr wrap="square" rtlCol="0">
            <a:spAutoFit/>
          </a:bodyPr>
          <a:lstStyle/>
          <a:p>
            <a:pPr algn="ctr">
              <a:lnSpc>
                <a:spcPct val="90000"/>
              </a:lnSpc>
            </a:pPr>
            <a:r>
              <a:rPr lang="en-US" dirty="0"/>
              <a:t>See Axel Schmidt, Carlos Munoz Camacho talks at this meeting by for science case…</a:t>
            </a:r>
          </a:p>
        </p:txBody>
      </p:sp>
      <p:sp>
        <p:nvSpPr>
          <p:cNvPr id="3" name="TextBox 2">
            <a:extLst>
              <a:ext uri="{FF2B5EF4-FFF2-40B4-BE49-F238E27FC236}">
                <a16:creationId xmlns:a16="http://schemas.microsoft.com/office/drawing/2014/main" id="{C608EA33-9BF7-624D-BF43-85F8AC682FBF}"/>
              </a:ext>
            </a:extLst>
          </p:cNvPr>
          <p:cNvSpPr txBox="1"/>
          <p:nvPr/>
        </p:nvSpPr>
        <p:spPr>
          <a:xfrm>
            <a:off x="365760" y="1024128"/>
            <a:ext cx="3861048" cy="646331"/>
          </a:xfrm>
          <a:prstGeom prst="rect">
            <a:avLst/>
          </a:prstGeom>
          <a:noFill/>
        </p:spPr>
        <p:txBody>
          <a:bodyPr wrap="square" rtlCol="0">
            <a:spAutoFit/>
          </a:bodyPr>
          <a:lstStyle/>
          <a:p>
            <a:pPr marL="285750" indent="-285750" algn="ctr">
              <a:lnSpc>
                <a:spcPct val="90000"/>
              </a:lnSpc>
              <a:buFont typeface="Arial" panose="020B0604020202020204" pitchFamily="34" charset="0"/>
              <a:buChar char="•"/>
            </a:pPr>
            <a:r>
              <a:rPr lang="en-US" sz="2000" b="1" dirty="0">
                <a:solidFill>
                  <a:srgbClr val="0D36B6"/>
                </a:solidFill>
              </a:rPr>
              <a:t>Robust program evolved for positron beams at </a:t>
            </a:r>
            <a:r>
              <a:rPr lang="en-US" sz="2000" b="1" dirty="0" err="1">
                <a:solidFill>
                  <a:srgbClr val="0D36B6"/>
                </a:solidFill>
              </a:rPr>
              <a:t>JLab</a:t>
            </a:r>
            <a:endParaRPr lang="en-US" sz="2000" b="1" dirty="0">
              <a:solidFill>
                <a:srgbClr val="0D36B6"/>
              </a:solidFill>
            </a:endParaRPr>
          </a:p>
        </p:txBody>
      </p:sp>
      <p:sp>
        <p:nvSpPr>
          <p:cNvPr id="9" name="TextBox 8">
            <a:extLst>
              <a:ext uri="{FF2B5EF4-FFF2-40B4-BE49-F238E27FC236}">
                <a16:creationId xmlns:a16="http://schemas.microsoft.com/office/drawing/2014/main" id="{7E903DB5-C0A6-1A47-B835-003E9794AAB8}"/>
              </a:ext>
            </a:extLst>
          </p:cNvPr>
          <p:cNvSpPr txBox="1"/>
          <p:nvPr/>
        </p:nvSpPr>
        <p:spPr>
          <a:xfrm>
            <a:off x="5157216" y="2972891"/>
            <a:ext cx="3986784" cy="590931"/>
          </a:xfrm>
          <a:prstGeom prst="rect">
            <a:avLst/>
          </a:prstGeom>
          <a:noFill/>
        </p:spPr>
        <p:txBody>
          <a:bodyPr wrap="square" rtlCol="0">
            <a:spAutoFit/>
          </a:bodyPr>
          <a:lstStyle/>
          <a:p>
            <a:pPr algn="ctr">
              <a:lnSpc>
                <a:spcPct val="90000"/>
              </a:lnSpc>
            </a:pPr>
            <a:r>
              <a:rPr lang="en-US" i="1" dirty="0" err="1"/>
              <a:t>Eur.Phys.J.A</a:t>
            </a:r>
            <a:r>
              <a:rPr lang="en-US" dirty="0"/>
              <a:t> 57 (2021) 8, 261</a:t>
            </a:r>
          </a:p>
          <a:p>
            <a:pPr algn="ctr">
              <a:lnSpc>
                <a:spcPct val="90000"/>
              </a:lnSpc>
            </a:pPr>
            <a:endParaRPr lang="en-US" dirty="0"/>
          </a:p>
        </p:txBody>
      </p:sp>
      <p:sp>
        <p:nvSpPr>
          <p:cNvPr id="10" name="AutoShape 2" descr="https://attachments.office.net/owa/keppel%40jlab.org/service.svc/s/GetAttachmentThumbnail?id=AAMkADA4MDdkMjBhLTg3ODgtNGIwMC05NmM5LTIxMWMzYjlkNmRiNwBGAAAAAAA5e8Y0fSgkQJGUNv2l4yt9BwCY9qWobczMSJ5gQuTqpVGHAAAAAAEMAACY9qWobczMSJ5gQuTqpVGHAAPEuDJiAAABEgAQAObJwLy9ZGREk5mA3r9gLys%3D&amp;thumbnailType=2&amp;token=eyJhbGciOiJSUzI1NiIsImtpZCI6IkQ4OThGN0RDMjk2ODQ1MDk1RUUwREZGQ0MzODBBOTM5NjUwNDNFNjQiLCJ0eXAiOiJKV1QiLCJ4NXQiOiIySmozM0Nsb1JRbGU0Tl84dzRDcE9XVUVQbVEifQ.eyJvcmlnaW4iOiJodHRwczovL291dGxvb2sub2ZmaWNlMzY1LmNvbSIsInVjIjoiMzM5NThmMjIxODFjNGNiZjgzMWIzN2ZmZGUxMDIyMzUiLCJzaWduaW5fc3RhdGUiOiJbXCJrbXNpXCJdIiwidmVyIjoiRXhjaGFuZ2UuQ2FsbGJhY2suVjEiLCJhcHBjdHhzZW5kZXIiOiJPd2FEb3dubG9hZEBiNGQ3ZWUxZi00ZmIzLTRmMDYtOTAzNy0yYjViNTIyMDQyYWIiLCJpc3NyaW5nIjoiR0NDTW9kZXJhdGUiLCJhcHBjdHgiOiJ7XCJtc2V4Y2hwcm90XCI6XCJvd2FcIixcInB1aWRcIjpcIjExNTM5NzcwMjU3OTE3ODAwMjRcIixcInNjb3BlXCI6XCJPd2FEb3dubG9hZFwiLFwib2lkXCI6XCIwOTlkMjYzMC0zMGFlLTQzMDAtYTMzMi05NTA0YWUwMDJkMDZcIixcInByaW1hcnlzaWRcIjpcIlMtMS01LTIxLTI5NTg5MDYwNzAtMzY5MDQ4NzgzMy0yNzMzMzQ0NjMxLTUxMDk1ODNcIn0iLCJuYmYiOjE2NjM0NTEzNTUsImV4cCI6MTY2MzQ1MTk1NSwiaXNzIjoiMDAwMDAwMDItMDAwMC0wZmYxLWNlMDAtMDAwMDAwMDAwMDAwQGI0ZDdlZTFmLTRmYjMtNGYwNi05MDM3LTJiNWI1MjIwNDJhYiIsImF1ZCI6IjAwMDAwMDAyLTAwMDAtMGZmMS1jZTAwLTAwMDAwMDAwMDAwMC9hdHRhY2htZW50cy5vZmZpY2UubmV0QGI0ZDdlZTFmLTRmYjMtNGYwNi05MDM3LTJiNWI1MjIwNDJhYiIsImhhcHAiOiJvd2EifQ.gXMx1qV1Y-azo1vSzqIxwPdD1S01CPvn-5iIyr9puOrKkMEP0Vb7K2GB-MH4GKYGU2xCRctQsgP8gdOoDWj6hHHOpXvjwZUFw7Zxqo8qC4DRwclZoDJlSFbgN0CEFkEhmLJNQQKLClOZE09P1yXILnmEvtwjPRsIRvfGKSYuSj_wuuVnUYzYXTMCqODN_42JmRXr1yZOraxO9w7WyXQMN7sjv-EiTncGlfF4V2hrnm1QC5_GBCmsbwSOMyB8MEM0tGKjt7UPwfr9sIGx9gMO4Zh3ykrOs53EAV3wlSCSUV6yOxb6-C36ikMg-3QbUycHyaVY3cv_z5pg2qmrbqddsA&amp;X-OWA-CANARY=_awBPIqso0mxzuh1eBQEaQAdG5wMm9oYSTVd0r8mmkN-2GMMsYIIc9IQLOeJERSDDL1YWX6kWSI.&amp;owa=outlook.office365.com&amp;scriptVer=20220826004.06&amp;animation=true">
            <a:extLst>
              <a:ext uri="{FF2B5EF4-FFF2-40B4-BE49-F238E27FC236}">
                <a16:creationId xmlns:a16="http://schemas.microsoft.com/office/drawing/2014/main" id="{42DE75E5-5303-6A40-A488-5EF228AEE55E}"/>
              </a:ext>
            </a:extLst>
          </p:cNvPr>
          <p:cNvSpPr>
            <a:spLocks noChangeAspect="1" noChangeArrowheads="1"/>
          </p:cNvSpPr>
          <p:nvPr/>
        </p:nvSpPr>
        <p:spPr bwMode="auto">
          <a:xfrm>
            <a:off x="0" y="42863"/>
            <a:ext cx="9144000" cy="67706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https://attachments.office.net/owa/keppel%40jlab.org/service.svc/s/GetAttachmentThumbnail?id=AAMkADA4MDdkMjBhLTg3ODgtNGIwMC05NmM5LTIxMWMzYjlkNmRiNwBGAAAAAAA5e8Y0fSgkQJGUNv2l4yt9BwCY9qWobczMSJ5gQuTqpVGHAAAAAAEMAACY9qWobczMSJ5gQuTqpVGHAAPEuDJiAAABEgAQAObJwLy9ZGREk5mA3r9gLys%3D&amp;thumbnailType=2&amp;token=eyJhbGciOiJSUzI1NiIsImtpZCI6IkQ4OThGN0RDMjk2ODQ1MDk1RUUwREZGQ0MzODBBOTM5NjUwNDNFNjQiLCJ0eXAiOiJKV1QiLCJ4NXQiOiIySmozM0Nsb1JRbGU0Tl84dzRDcE9XVUVQbVEifQ.eyJvcmlnaW4iOiJodHRwczovL291dGxvb2sub2ZmaWNlMzY1LmNvbSIsInVjIjoiMzM5NThmMjIxODFjNGNiZjgzMWIzN2ZmZGUxMDIyMzUiLCJzaWduaW5fc3RhdGUiOiJbXCJrbXNpXCJdIiwidmVyIjoiRXhjaGFuZ2UuQ2FsbGJhY2suVjEiLCJhcHBjdHhzZW5kZXIiOiJPd2FEb3dubG9hZEBiNGQ3ZWUxZi00ZmIzLTRmMDYtOTAzNy0yYjViNTIyMDQyYWIiLCJpc3NyaW5nIjoiR0NDTW9kZXJhdGUiLCJhcHBjdHgiOiJ7XCJtc2V4Y2hwcm90XCI6XCJvd2FcIixcInB1aWRcIjpcIjExNTM5NzcwMjU3OTE3ODAwMjRcIixcInNjb3BlXCI6XCJPd2FEb3dubG9hZFwiLFwib2lkXCI6XCIwOTlkMjYzMC0zMGFlLTQzMDAtYTMzMi05NTA0YWUwMDJkMDZcIixcInByaW1hcnlzaWRcIjpcIlMtMS01LTIxLTI5NTg5MDYwNzAtMzY5MDQ4NzgzMy0yNzMzMzQ0NjMxLTUxMDk1ODNcIn0iLCJuYmYiOjE2NjM0NTEzNTUsImV4cCI6MTY2MzQ1MTk1NSwiaXNzIjoiMDAwMDAwMDItMDAwMC0wZmYxLWNlMDAtMDAwMDAwMDAwMDAwQGI0ZDdlZTFmLTRmYjMtNGYwNi05MDM3LTJiNWI1MjIwNDJhYiIsImF1ZCI6IjAwMDAwMDAyLTAwMDAtMGZmMS1jZTAwLTAwMDAwMDAwMDAwMC9hdHRhY2htZW50cy5vZmZpY2UubmV0QGI0ZDdlZTFmLTRmYjMtNGYwNi05MDM3LTJiNWI1MjIwNDJhYiIsImhhcHAiOiJvd2EifQ.gXMx1qV1Y-azo1vSzqIxwPdD1S01CPvn-5iIyr9puOrKkMEP0Vb7K2GB-MH4GKYGU2xCRctQsgP8gdOoDWj6hHHOpXvjwZUFw7Zxqo8qC4DRwclZoDJlSFbgN0CEFkEhmLJNQQKLClOZE09P1yXILnmEvtwjPRsIRvfGKSYuSj_wuuVnUYzYXTMCqODN_42JmRXr1yZOraxO9w7WyXQMN7sjv-EiTncGlfF4V2hrnm1QC5_GBCmsbwSOMyB8MEM0tGKjt7UPwfr9sIGx9gMO4Zh3ykrOs53EAV3wlSCSUV6yOxb6-C36ikMg-3QbUycHyaVY3cv_z5pg2qmrbqddsA&amp;X-OWA-CANARY=_awBPIqso0mxzuh1eBQEaQAdG5wMm9oYSTVd0r8mmkN-2GMMsYIIc9IQLOeJERSDDL1YWX6kWSI.&amp;owa=outlook.office365.com&amp;scriptVer=20220826004.06&amp;animation=true">
            <a:extLst>
              <a:ext uri="{FF2B5EF4-FFF2-40B4-BE49-F238E27FC236}">
                <a16:creationId xmlns:a16="http://schemas.microsoft.com/office/drawing/2014/main" id="{123CADDC-7D71-A248-89B8-CC939909125F}"/>
              </a:ext>
            </a:extLst>
          </p:cNvPr>
          <p:cNvSpPr>
            <a:spLocks noChangeAspect="1" noChangeArrowheads="1"/>
          </p:cNvSpPr>
          <p:nvPr/>
        </p:nvSpPr>
        <p:spPr bwMode="auto">
          <a:xfrm>
            <a:off x="152400" y="195263"/>
            <a:ext cx="9144000" cy="67706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B7CCFF28-0052-5047-A34D-3B29283EEE4B}"/>
              </a:ext>
            </a:extLst>
          </p:cNvPr>
          <p:cNvPicPr>
            <a:picLocks noChangeAspect="1"/>
          </p:cNvPicPr>
          <p:nvPr/>
        </p:nvPicPr>
        <p:blipFill>
          <a:blip r:embed="rId3"/>
          <a:stretch>
            <a:fillRect/>
          </a:stretch>
        </p:blipFill>
        <p:spPr>
          <a:xfrm>
            <a:off x="305816" y="1822859"/>
            <a:ext cx="4851400" cy="3581400"/>
          </a:xfrm>
          <a:prstGeom prst="rect">
            <a:avLst/>
          </a:prstGeom>
        </p:spPr>
      </p:pic>
      <p:sp>
        <p:nvSpPr>
          <p:cNvPr id="8" name="TextBox 7">
            <a:extLst>
              <a:ext uri="{FF2B5EF4-FFF2-40B4-BE49-F238E27FC236}">
                <a16:creationId xmlns:a16="http://schemas.microsoft.com/office/drawing/2014/main" id="{AED93E0E-B939-8F4D-A8E2-4A22A751BBC1}"/>
              </a:ext>
            </a:extLst>
          </p:cNvPr>
          <p:cNvSpPr txBox="1"/>
          <p:nvPr/>
        </p:nvSpPr>
        <p:spPr>
          <a:xfrm>
            <a:off x="1637730" y="4782631"/>
            <a:ext cx="6173340" cy="1671227"/>
          </a:xfrm>
          <a:prstGeom prst="rect">
            <a:avLst/>
          </a:prstGeom>
          <a:solidFill>
            <a:srgbClr val="FFFF00"/>
          </a:solidFill>
          <a:ln>
            <a:solidFill>
              <a:schemeClr val="tx1"/>
            </a:solidFill>
          </a:ln>
        </p:spPr>
        <p:txBody>
          <a:bodyPr wrap="square" rtlCol="0">
            <a:spAutoFit/>
          </a:bodyPr>
          <a:lstStyle/>
          <a:p>
            <a:pPr marL="285750" indent="-285750" algn="ctr">
              <a:lnSpc>
                <a:spcPct val="90000"/>
              </a:lnSpc>
              <a:buFont typeface="Arial" panose="020B0604020202020204" pitchFamily="34" charset="0"/>
              <a:buChar char="•"/>
            </a:pPr>
            <a:r>
              <a:rPr lang="en-US" sz="2000" b="1" dirty="0">
                <a:solidFill>
                  <a:srgbClr val="0D36B6"/>
                </a:solidFill>
              </a:rPr>
              <a:t>Development of new accelerator technology</a:t>
            </a:r>
          </a:p>
          <a:p>
            <a:pPr marL="285750" indent="-285750" algn="ctr">
              <a:lnSpc>
                <a:spcPct val="90000"/>
              </a:lnSpc>
              <a:buFont typeface="Arial" panose="020B0604020202020204" pitchFamily="34" charset="0"/>
              <a:buChar char="•"/>
            </a:pPr>
            <a:endParaRPr lang="en-US" sz="2000" b="1" dirty="0">
              <a:solidFill>
                <a:srgbClr val="0D36B6"/>
              </a:solidFill>
            </a:endParaRPr>
          </a:p>
          <a:p>
            <a:pPr marL="285750" indent="-285750" algn="ctr">
              <a:lnSpc>
                <a:spcPct val="90000"/>
              </a:lnSpc>
              <a:buFont typeface="Arial" panose="020B0604020202020204" pitchFamily="34" charset="0"/>
              <a:buChar char="•"/>
            </a:pPr>
            <a:r>
              <a:rPr lang="en-US" sz="2000" b="1" dirty="0">
                <a:solidFill>
                  <a:srgbClr val="0D36B6"/>
                </a:solidFill>
              </a:rPr>
              <a:t>EIC site </a:t>
            </a:r>
            <a:r>
              <a:rPr lang="en-US" sz="2000" b="1" dirty="0" err="1">
                <a:solidFill>
                  <a:srgbClr val="0D36B6"/>
                </a:solidFill>
              </a:rPr>
              <a:t>downselect</a:t>
            </a:r>
            <a:endParaRPr lang="en-US" sz="2000" b="1" dirty="0">
              <a:solidFill>
                <a:srgbClr val="0D36B6"/>
              </a:solidFill>
            </a:endParaRPr>
          </a:p>
          <a:p>
            <a:pPr algn="ctr">
              <a:lnSpc>
                <a:spcPct val="90000"/>
              </a:lnSpc>
            </a:pPr>
            <a:endParaRPr lang="en-US" dirty="0"/>
          </a:p>
          <a:p>
            <a:pPr algn="ctr">
              <a:lnSpc>
                <a:spcPct val="90000"/>
              </a:lnSpc>
            </a:pPr>
            <a:r>
              <a:rPr lang="en-US" dirty="0"/>
              <a:t>I will focus here on the Jefferson Lab 22 GeV upgrade, </a:t>
            </a:r>
            <a:r>
              <a:rPr lang="en-US" b="1" i="1" u="sng" dirty="0"/>
              <a:t>which leverages the former and facilitates the latter</a:t>
            </a:r>
          </a:p>
        </p:txBody>
      </p:sp>
    </p:spTree>
    <p:extLst>
      <p:ext uri="{BB962C8B-B14F-4D97-AF65-F5344CB8AC3E}">
        <p14:creationId xmlns:p14="http://schemas.microsoft.com/office/powerpoint/2010/main" val="309099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3E7E-958E-4136-89AB-D6F6BF2A808E}"/>
              </a:ext>
            </a:extLst>
          </p:cNvPr>
          <p:cNvSpPr>
            <a:spLocks noGrp="1"/>
          </p:cNvSpPr>
          <p:nvPr>
            <p:ph type="title"/>
          </p:nvPr>
        </p:nvSpPr>
        <p:spPr>
          <a:xfrm>
            <a:off x="332366" y="5261585"/>
            <a:ext cx="8628678" cy="681212"/>
          </a:xfrm>
        </p:spPr>
        <p:txBody>
          <a:bodyPr/>
          <a:lstStyle/>
          <a:p>
            <a:r>
              <a:rPr lang="en-US" dirty="0">
                <a:latin typeface="Arial" pitchFamily="34" charset="0"/>
                <a:cs typeface="Arial" pitchFamily="34" charset="0"/>
              </a:rPr>
              <a:t>FFA CEBAF with              -like Arcs</a:t>
            </a:r>
            <a:br>
              <a:rPr lang="en-US" dirty="0">
                <a:latin typeface="Arial" pitchFamily="34" charset="0"/>
                <a:cs typeface="Arial" pitchFamily="34" charset="0"/>
              </a:rPr>
            </a:br>
            <a:endParaRPr lang="en-US" b="0" dirty="0">
              <a:solidFill>
                <a:schemeClr val="tx1"/>
              </a:solidFill>
            </a:endParaRPr>
          </a:p>
        </p:txBody>
      </p:sp>
      <p:pic>
        <p:nvPicPr>
          <p:cNvPr id="3" name="Picture 2" descr="Logo_RR6.jpeg">
            <a:extLst>
              <a:ext uri="{FF2B5EF4-FFF2-40B4-BE49-F238E27FC236}">
                <a16:creationId xmlns:a16="http://schemas.microsoft.com/office/drawing/2014/main" id="{56DDD966-F3E8-4B18-9074-19F81965BC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881" y="5297957"/>
            <a:ext cx="948613" cy="255154"/>
          </a:xfrm>
          <a:prstGeom prst="rect">
            <a:avLst/>
          </a:prstGeom>
        </p:spPr>
      </p:pic>
      <p:grpSp>
        <p:nvGrpSpPr>
          <p:cNvPr id="6" name="Group 4">
            <a:extLst>
              <a:ext uri="{FF2B5EF4-FFF2-40B4-BE49-F238E27FC236}">
                <a16:creationId xmlns:a16="http://schemas.microsoft.com/office/drawing/2014/main" id="{4E4BB1BC-A8AD-46EE-85CD-8524891DB313}"/>
              </a:ext>
            </a:extLst>
          </p:cNvPr>
          <p:cNvGrpSpPr>
            <a:grpSpLocks noChangeAspect="1"/>
          </p:cNvGrpSpPr>
          <p:nvPr/>
        </p:nvGrpSpPr>
        <p:grpSpPr bwMode="auto">
          <a:xfrm rot="9498524">
            <a:off x="2166925" y="3808840"/>
            <a:ext cx="1726679" cy="1483942"/>
            <a:chOff x="519" y="1427"/>
            <a:chExt cx="1059" cy="1120"/>
          </a:xfrm>
          <a:scene3d>
            <a:camera prst="isometricTopUp">
              <a:rot lat="20363303" lon="17570134" rev="3030823"/>
            </a:camera>
            <a:lightRig rig="threePt" dir="t"/>
          </a:scene3d>
        </p:grpSpPr>
        <p:sp>
          <p:nvSpPr>
            <p:cNvPr id="7" name="AutoShape 3">
              <a:extLst>
                <a:ext uri="{FF2B5EF4-FFF2-40B4-BE49-F238E27FC236}">
                  <a16:creationId xmlns:a16="http://schemas.microsoft.com/office/drawing/2014/main" id="{553F3E3E-D2E4-4BBF-95E5-667D26E9D7AE}"/>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8" name="Picture 5">
              <a:extLst>
                <a:ext uri="{FF2B5EF4-FFF2-40B4-BE49-F238E27FC236}">
                  <a16:creationId xmlns:a16="http://schemas.microsoft.com/office/drawing/2014/main" id="{E141361C-7881-4E23-865B-4FF36BAB5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4">
            <a:extLst>
              <a:ext uri="{FF2B5EF4-FFF2-40B4-BE49-F238E27FC236}">
                <a16:creationId xmlns:a16="http://schemas.microsoft.com/office/drawing/2014/main" id="{DAAF21C0-1320-4029-A206-84581DC8994A}"/>
              </a:ext>
            </a:extLst>
          </p:cNvPr>
          <p:cNvGrpSpPr>
            <a:grpSpLocks noChangeAspect="1"/>
          </p:cNvGrpSpPr>
          <p:nvPr/>
        </p:nvGrpSpPr>
        <p:grpSpPr bwMode="auto">
          <a:xfrm rot="19913372">
            <a:off x="6077349" y="1741599"/>
            <a:ext cx="1418787" cy="1373254"/>
            <a:chOff x="519" y="1427"/>
            <a:chExt cx="1059" cy="1120"/>
          </a:xfrm>
          <a:scene3d>
            <a:camera prst="isometricTopUp">
              <a:rot lat="19749763" lon="18784851" rev="1957199"/>
            </a:camera>
            <a:lightRig rig="threePt" dir="t"/>
          </a:scene3d>
        </p:grpSpPr>
        <p:sp>
          <p:nvSpPr>
            <p:cNvPr id="10" name="AutoShape 3">
              <a:extLst>
                <a:ext uri="{FF2B5EF4-FFF2-40B4-BE49-F238E27FC236}">
                  <a16:creationId xmlns:a16="http://schemas.microsoft.com/office/drawing/2014/main" id="{5ADDAFB0-4F33-4BFB-B4A8-0C6CEA272C84}"/>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11" name="Picture 5">
              <a:extLst>
                <a:ext uri="{FF2B5EF4-FFF2-40B4-BE49-F238E27FC236}">
                  <a16:creationId xmlns:a16="http://schemas.microsoft.com/office/drawing/2014/main" id="{DA7078AD-4D54-4CCF-A726-42E92D4B1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Freeform 118">
            <a:extLst>
              <a:ext uri="{FF2B5EF4-FFF2-40B4-BE49-F238E27FC236}">
                <a16:creationId xmlns:a16="http://schemas.microsoft.com/office/drawing/2014/main" id="{63F23349-84AF-4EDD-849F-A973A290A2E3}"/>
              </a:ext>
            </a:extLst>
          </p:cNvPr>
          <p:cNvSpPr>
            <a:spLocks/>
          </p:cNvSpPr>
          <p:nvPr/>
        </p:nvSpPr>
        <p:spPr bwMode="auto">
          <a:xfrm>
            <a:off x="3656473" y="3166743"/>
            <a:ext cx="932725" cy="540574"/>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sz="1350"/>
          </a:p>
        </p:txBody>
      </p:sp>
      <p:sp>
        <p:nvSpPr>
          <p:cNvPr id="13" name="Line 153">
            <a:extLst>
              <a:ext uri="{FF2B5EF4-FFF2-40B4-BE49-F238E27FC236}">
                <a16:creationId xmlns:a16="http://schemas.microsoft.com/office/drawing/2014/main" id="{4EA41822-016D-4DD3-BCE7-64447B6A4461}"/>
              </a:ext>
            </a:extLst>
          </p:cNvPr>
          <p:cNvSpPr>
            <a:spLocks noChangeShapeType="1"/>
          </p:cNvSpPr>
          <p:nvPr/>
        </p:nvSpPr>
        <p:spPr bwMode="auto">
          <a:xfrm flipH="1">
            <a:off x="4235744" y="4013326"/>
            <a:ext cx="133247" cy="400375"/>
          </a:xfrm>
          <a:prstGeom prst="line">
            <a:avLst/>
          </a:prstGeom>
          <a:noFill/>
          <a:ln w="6350">
            <a:solidFill>
              <a:srgbClr val="0000FF"/>
            </a:solidFill>
            <a:round/>
            <a:headEnd/>
            <a:tailEnd/>
          </a:ln>
        </p:spPr>
        <p:txBody>
          <a:bodyPr/>
          <a:lstStyle/>
          <a:p>
            <a:endParaRPr lang="en-US" sz="1350"/>
          </a:p>
        </p:txBody>
      </p:sp>
      <p:sp>
        <p:nvSpPr>
          <p:cNvPr id="14" name="Line 154">
            <a:extLst>
              <a:ext uri="{FF2B5EF4-FFF2-40B4-BE49-F238E27FC236}">
                <a16:creationId xmlns:a16="http://schemas.microsoft.com/office/drawing/2014/main" id="{0DE5CFB7-1B0F-4AB1-8666-237A6CA1D03A}"/>
              </a:ext>
            </a:extLst>
          </p:cNvPr>
          <p:cNvSpPr>
            <a:spLocks noChangeShapeType="1"/>
          </p:cNvSpPr>
          <p:nvPr/>
        </p:nvSpPr>
        <p:spPr bwMode="auto">
          <a:xfrm flipH="1">
            <a:off x="4235744" y="4118475"/>
            <a:ext cx="133247" cy="295226"/>
          </a:xfrm>
          <a:prstGeom prst="line">
            <a:avLst/>
          </a:prstGeom>
          <a:noFill/>
          <a:ln w="6350">
            <a:solidFill>
              <a:srgbClr val="0000FF"/>
            </a:solidFill>
            <a:round/>
            <a:headEnd/>
            <a:tailEnd/>
          </a:ln>
        </p:spPr>
        <p:txBody>
          <a:bodyPr/>
          <a:lstStyle/>
          <a:p>
            <a:endParaRPr lang="en-US" sz="1350"/>
          </a:p>
        </p:txBody>
      </p:sp>
      <p:sp>
        <p:nvSpPr>
          <p:cNvPr id="15" name="Line 155">
            <a:extLst>
              <a:ext uri="{FF2B5EF4-FFF2-40B4-BE49-F238E27FC236}">
                <a16:creationId xmlns:a16="http://schemas.microsoft.com/office/drawing/2014/main" id="{A603F77E-007D-4484-8DFB-0F3E3E45A145}"/>
              </a:ext>
            </a:extLst>
          </p:cNvPr>
          <p:cNvSpPr>
            <a:spLocks noChangeShapeType="1"/>
          </p:cNvSpPr>
          <p:nvPr/>
        </p:nvSpPr>
        <p:spPr bwMode="auto">
          <a:xfrm flipH="1">
            <a:off x="4235744" y="4183181"/>
            <a:ext cx="133247" cy="230519"/>
          </a:xfrm>
          <a:prstGeom prst="line">
            <a:avLst/>
          </a:prstGeom>
          <a:noFill/>
          <a:ln w="6350">
            <a:solidFill>
              <a:srgbClr val="0000FF"/>
            </a:solidFill>
            <a:round/>
            <a:headEnd/>
            <a:tailEnd/>
          </a:ln>
        </p:spPr>
        <p:txBody>
          <a:bodyPr/>
          <a:lstStyle/>
          <a:p>
            <a:endParaRPr lang="en-US" sz="1350"/>
          </a:p>
        </p:txBody>
      </p:sp>
      <p:sp>
        <p:nvSpPr>
          <p:cNvPr id="16" name="Freeform 171">
            <a:extLst>
              <a:ext uri="{FF2B5EF4-FFF2-40B4-BE49-F238E27FC236}">
                <a16:creationId xmlns:a16="http://schemas.microsoft.com/office/drawing/2014/main" id="{28499379-090F-4D97-A6F6-23B6E4E24833}"/>
              </a:ext>
            </a:extLst>
          </p:cNvPr>
          <p:cNvSpPr>
            <a:spLocks/>
          </p:cNvSpPr>
          <p:nvPr/>
        </p:nvSpPr>
        <p:spPr bwMode="auto">
          <a:xfrm>
            <a:off x="4197875" y="4350341"/>
            <a:ext cx="95377" cy="119977"/>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sz="1350"/>
          </a:p>
        </p:txBody>
      </p:sp>
      <p:sp>
        <p:nvSpPr>
          <p:cNvPr id="17" name="Line 156">
            <a:extLst>
              <a:ext uri="{FF2B5EF4-FFF2-40B4-BE49-F238E27FC236}">
                <a16:creationId xmlns:a16="http://schemas.microsoft.com/office/drawing/2014/main" id="{70A0F700-B627-4CFD-8753-C63E7A657CF4}"/>
              </a:ext>
            </a:extLst>
          </p:cNvPr>
          <p:cNvSpPr>
            <a:spLocks noChangeShapeType="1"/>
          </p:cNvSpPr>
          <p:nvPr/>
        </p:nvSpPr>
        <p:spPr bwMode="auto">
          <a:xfrm flipH="1">
            <a:off x="4235744" y="4242496"/>
            <a:ext cx="133247" cy="171204"/>
          </a:xfrm>
          <a:prstGeom prst="line">
            <a:avLst/>
          </a:prstGeom>
          <a:noFill/>
          <a:ln w="6350">
            <a:solidFill>
              <a:srgbClr val="0000FF"/>
            </a:solidFill>
            <a:round/>
            <a:headEnd/>
            <a:tailEnd/>
          </a:ln>
        </p:spPr>
        <p:txBody>
          <a:bodyPr/>
          <a:lstStyle/>
          <a:p>
            <a:endParaRPr lang="en-US" sz="1350"/>
          </a:p>
        </p:txBody>
      </p:sp>
      <p:sp>
        <p:nvSpPr>
          <p:cNvPr id="18" name="Freeform 173">
            <a:extLst>
              <a:ext uri="{FF2B5EF4-FFF2-40B4-BE49-F238E27FC236}">
                <a16:creationId xmlns:a16="http://schemas.microsoft.com/office/drawing/2014/main" id="{AC4FFE1D-49EA-4DDB-B07E-A7239C707545}"/>
              </a:ext>
            </a:extLst>
          </p:cNvPr>
          <p:cNvSpPr>
            <a:spLocks/>
          </p:cNvSpPr>
          <p:nvPr/>
        </p:nvSpPr>
        <p:spPr bwMode="auto">
          <a:xfrm>
            <a:off x="4197876" y="4347647"/>
            <a:ext cx="96779" cy="122673"/>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sz="1350"/>
          </a:p>
        </p:txBody>
      </p:sp>
      <p:sp>
        <p:nvSpPr>
          <p:cNvPr id="19" name="Freeform 172">
            <a:extLst>
              <a:ext uri="{FF2B5EF4-FFF2-40B4-BE49-F238E27FC236}">
                <a16:creationId xmlns:a16="http://schemas.microsoft.com/office/drawing/2014/main" id="{F9A74A5D-D8D6-4800-8A05-A2DF760E01B3}"/>
              </a:ext>
            </a:extLst>
          </p:cNvPr>
          <p:cNvSpPr>
            <a:spLocks/>
          </p:cNvSpPr>
          <p:nvPr/>
        </p:nvSpPr>
        <p:spPr bwMode="auto">
          <a:xfrm>
            <a:off x="4197875" y="4350341"/>
            <a:ext cx="95377" cy="119977"/>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sz="1350"/>
          </a:p>
        </p:txBody>
      </p:sp>
      <p:sp>
        <p:nvSpPr>
          <p:cNvPr id="20" name="Freeform 174">
            <a:extLst>
              <a:ext uri="{FF2B5EF4-FFF2-40B4-BE49-F238E27FC236}">
                <a16:creationId xmlns:a16="http://schemas.microsoft.com/office/drawing/2014/main" id="{3B1E2274-C64A-426D-9667-A54479479E92}"/>
              </a:ext>
            </a:extLst>
          </p:cNvPr>
          <p:cNvSpPr>
            <a:spLocks/>
          </p:cNvSpPr>
          <p:nvPr/>
        </p:nvSpPr>
        <p:spPr bwMode="auto">
          <a:xfrm>
            <a:off x="4197876" y="4347647"/>
            <a:ext cx="96779" cy="122673"/>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sz="1350"/>
          </a:p>
        </p:txBody>
      </p:sp>
      <p:sp>
        <p:nvSpPr>
          <p:cNvPr id="21" name="Freeform 334">
            <a:extLst>
              <a:ext uri="{FF2B5EF4-FFF2-40B4-BE49-F238E27FC236}">
                <a16:creationId xmlns:a16="http://schemas.microsoft.com/office/drawing/2014/main" id="{75CDB85F-92DF-4E69-8539-5170AE5BAFC0}"/>
              </a:ext>
            </a:extLst>
          </p:cNvPr>
          <p:cNvSpPr>
            <a:spLocks/>
          </p:cNvSpPr>
          <p:nvPr/>
        </p:nvSpPr>
        <p:spPr bwMode="auto">
          <a:xfrm>
            <a:off x="3188008" y="3739670"/>
            <a:ext cx="1507788" cy="687512"/>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28575">
            <a:solidFill>
              <a:srgbClr val="FF0000"/>
            </a:solidFill>
            <a:round/>
            <a:headEnd/>
            <a:tailEnd/>
          </a:ln>
        </p:spPr>
        <p:txBody>
          <a:bodyPr/>
          <a:lstStyle/>
          <a:p>
            <a:endParaRPr lang="en-US" sz="1350"/>
          </a:p>
        </p:txBody>
      </p:sp>
      <p:sp>
        <p:nvSpPr>
          <p:cNvPr id="22" name="Freeform 13">
            <a:extLst>
              <a:ext uri="{FF2B5EF4-FFF2-40B4-BE49-F238E27FC236}">
                <a16:creationId xmlns:a16="http://schemas.microsoft.com/office/drawing/2014/main" id="{DC03D0CC-F23F-4013-87A6-0FA4FCC2D7B3}"/>
              </a:ext>
            </a:extLst>
          </p:cNvPr>
          <p:cNvSpPr>
            <a:spLocks/>
          </p:cNvSpPr>
          <p:nvPr/>
        </p:nvSpPr>
        <p:spPr bwMode="auto">
          <a:xfrm>
            <a:off x="3197825" y="3847514"/>
            <a:ext cx="176727" cy="138851"/>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sz="1350"/>
          </a:p>
        </p:txBody>
      </p:sp>
      <p:sp>
        <p:nvSpPr>
          <p:cNvPr id="23" name="Freeform 14">
            <a:extLst>
              <a:ext uri="{FF2B5EF4-FFF2-40B4-BE49-F238E27FC236}">
                <a16:creationId xmlns:a16="http://schemas.microsoft.com/office/drawing/2014/main" id="{3F5729C9-0ABB-45EE-8C9D-417891D13ACD}"/>
              </a:ext>
            </a:extLst>
          </p:cNvPr>
          <p:cNvSpPr>
            <a:spLocks/>
          </p:cNvSpPr>
          <p:nvPr/>
        </p:nvSpPr>
        <p:spPr bwMode="auto">
          <a:xfrm>
            <a:off x="3197825" y="3847514"/>
            <a:ext cx="176727" cy="138851"/>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sz="1350"/>
          </a:p>
        </p:txBody>
      </p:sp>
      <p:sp>
        <p:nvSpPr>
          <p:cNvPr id="24" name="Freeform 15">
            <a:extLst>
              <a:ext uri="{FF2B5EF4-FFF2-40B4-BE49-F238E27FC236}">
                <a16:creationId xmlns:a16="http://schemas.microsoft.com/office/drawing/2014/main" id="{958AAF07-70E9-4E9B-9EC2-A34319A7DE6B}"/>
              </a:ext>
            </a:extLst>
          </p:cNvPr>
          <p:cNvSpPr>
            <a:spLocks/>
          </p:cNvSpPr>
          <p:nvPr/>
        </p:nvSpPr>
        <p:spPr bwMode="auto">
          <a:xfrm>
            <a:off x="3206242" y="3850211"/>
            <a:ext cx="168312" cy="126718"/>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sz="1350"/>
          </a:p>
        </p:txBody>
      </p:sp>
      <p:sp>
        <p:nvSpPr>
          <p:cNvPr id="25" name="Freeform 16">
            <a:extLst>
              <a:ext uri="{FF2B5EF4-FFF2-40B4-BE49-F238E27FC236}">
                <a16:creationId xmlns:a16="http://schemas.microsoft.com/office/drawing/2014/main" id="{9A61C125-98DD-470E-AEB6-B946DA9C89ED}"/>
              </a:ext>
            </a:extLst>
          </p:cNvPr>
          <p:cNvSpPr>
            <a:spLocks/>
          </p:cNvSpPr>
          <p:nvPr/>
        </p:nvSpPr>
        <p:spPr bwMode="auto">
          <a:xfrm>
            <a:off x="3213254" y="3850210"/>
            <a:ext cx="159895" cy="119977"/>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sz="1350"/>
          </a:p>
        </p:txBody>
      </p:sp>
      <p:sp>
        <p:nvSpPr>
          <p:cNvPr id="26" name="Freeform 17">
            <a:extLst>
              <a:ext uri="{FF2B5EF4-FFF2-40B4-BE49-F238E27FC236}">
                <a16:creationId xmlns:a16="http://schemas.microsoft.com/office/drawing/2014/main" id="{6C5EC100-E02A-4B6E-8AA0-DF44F9B315ED}"/>
              </a:ext>
            </a:extLst>
          </p:cNvPr>
          <p:cNvSpPr>
            <a:spLocks/>
          </p:cNvSpPr>
          <p:nvPr/>
        </p:nvSpPr>
        <p:spPr bwMode="auto">
          <a:xfrm>
            <a:off x="3221669" y="3851557"/>
            <a:ext cx="151480" cy="110541"/>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sz="1350"/>
          </a:p>
        </p:txBody>
      </p:sp>
      <p:sp>
        <p:nvSpPr>
          <p:cNvPr id="27" name="Freeform 18">
            <a:extLst>
              <a:ext uri="{FF2B5EF4-FFF2-40B4-BE49-F238E27FC236}">
                <a16:creationId xmlns:a16="http://schemas.microsoft.com/office/drawing/2014/main" id="{41E6A781-D676-4F30-9804-DBB73F085F25}"/>
              </a:ext>
            </a:extLst>
          </p:cNvPr>
          <p:cNvSpPr>
            <a:spLocks/>
          </p:cNvSpPr>
          <p:nvPr/>
        </p:nvSpPr>
        <p:spPr bwMode="auto">
          <a:xfrm>
            <a:off x="3230086" y="3854255"/>
            <a:ext cx="140260" cy="99756"/>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sz="1350"/>
          </a:p>
        </p:txBody>
      </p:sp>
      <p:sp>
        <p:nvSpPr>
          <p:cNvPr id="28" name="Freeform 19">
            <a:extLst>
              <a:ext uri="{FF2B5EF4-FFF2-40B4-BE49-F238E27FC236}">
                <a16:creationId xmlns:a16="http://schemas.microsoft.com/office/drawing/2014/main" id="{B7BC865C-26C7-4922-B2B7-46433069B17C}"/>
              </a:ext>
            </a:extLst>
          </p:cNvPr>
          <p:cNvSpPr>
            <a:spLocks/>
          </p:cNvSpPr>
          <p:nvPr/>
        </p:nvSpPr>
        <p:spPr bwMode="auto">
          <a:xfrm>
            <a:off x="3237097" y="3854255"/>
            <a:ext cx="133247" cy="90321"/>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sz="1350"/>
          </a:p>
        </p:txBody>
      </p:sp>
      <p:sp>
        <p:nvSpPr>
          <p:cNvPr id="29" name="Freeform 20">
            <a:extLst>
              <a:ext uri="{FF2B5EF4-FFF2-40B4-BE49-F238E27FC236}">
                <a16:creationId xmlns:a16="http://schemas.microsoft.com/office/drawing/2014/main" id="{755C4B58-BEAA-485C-9D7C-C6E1480BA9AD}"/>
              </a:ext>
            </a:extLst>
          </p:cNvPr>
          <p:cNvSpPr>
            <a:spLocks/>
          </p:cNvSpPr>
          <p:nvPr/>
        </p:nvSpPr>
        <p:spPr bwMode="auto">
          <a:xfrm>
            <a:off x="3245514" y="3856950"/>
            <a:ext cx="124831" cy="79536"/>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sz="1350"/>
          </a:p>
        </p:txBody>
      </p:sp>
      <p:sp>
        <p:nvSpPr>
          <p:cNvPr id="30" name="Freeform 21">
            <a:extLst>
              <a:ext uri="{FF2B5EF4-FFF2-40B4-BE49-F238E27FC236}">
                <a16:creationId xmlns:a16="http://schemas.microsoft.com/office/drawing/2014/main" id="{6E6FCF92-9D83-46E4-89F4-8AAA1A4F9B6D}"/>
              </a:ext>
            </a:extLst>
          </p:cNvPr>
          <p:cNvSpPr>
            <a:spLocks/>
          </p:cNvSpPr>
          <p:nvPr/>
        </p:nvSpPr>
        <p:spPr bwMode="auto">
          <a:xfrm>
            <a:off x="3178189" y="3912220"/>
            <a:ext cx="88363" cy="916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sz="1350"/>
          </a:p>
        </p:txBody>
      </p:sp>
      <p:sp>
        <p:nvSpPr>
          <p:cNvPr id="31" name="Freeform 22">
            <a:extLst>
              <a:ext uri="{FF2B5EF4-FFF2-40B4-BE49-F238E27FC236}">
                <a16:creationId xmlns:a16="http://schemas.microsoft.com/office/drawing/2014/main" id="{A6B86B4D-CB13-4985-BD2F-672266984ED9}"/>
              </a:ext>
            </a:extLst>
          </p:cNvPr>
          <p:cNvSpPr>
            <a:spLocks/>
          </p:cNvSpPr>
          <p:nvPr/>
        </p:nvSpPr>
        <p:spPr bwMode="auto">
          <a:xfrm>
            <a:off x="3178189" y="3912220"/>
            <a:ext cx="88363" cy="916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sz="1350"/>
          </a:p>
        </p:txBody>
      </p:sp>
      <p:sp>
        <p:nvSpPr>
          <p:cNvPr id="32" name="Freeform 24">
            <a:extLst>
              <a:ext uri="{FF2B5EF4-FFF2-40B4-BE49-F238E27FC236}">
                <a16:creationId xmlns:a16="http://schemas.microsoft.com/office/drawing/2014/main" id="{76F829A0-0822-4049-B4AE-768AF839B50B}"/>
              </a:ext>
            </a:extLst>
          </p:cNvPr>
          <p:cNvSpPr>
            <a:spLocks/>
          </p:cNvSpPr>
          <p:nvPr/>
        </p:nvSpPr>
        <p:spPr bwMode="auto">
          <a:xfrm>
            <a:off x="3629823" y="3162697"/>
            <a:ext cx="962180" cy="579668"/>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sz="1350"/>
          </a:p>
        </p:txBody>
      </p:sp>
      <p:sp>
        <p:nvSpPr>
          <p:cNvPr id="33" name="Freeform 25">
            <a:extLst>
              <a:ext uri="{FF2B5EF4-FFF2-40B4-BE49-F238E27FC236}">
                <a16:creationId xmlns:a16="http://schemas.microsoft.com/office/drawing/2014/main" id="{D8339B77-9EF2-4DEC-B701-1F91669B187F}"/>
              </a:ext>
            </a:extLst>
          </p:cNvPr>
          <p:cNvSpPr>
            <a:spLocks/>
          </p:cNvSpPr>
          <p:nvPr/>
        </p:nvSpPr>
        <p:spPr bwMode="auto">
          <a:xfrm>
            <a:off x="3629823" y="3162697"/>
            <a:ext cx="962180" cy="579668"/>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sz="1350"/>
          </a:p>
        </p:txBody>
      </p:sp>
      <p:sp>
        <p:nvSpPr>
          <p:cNvPr id="34" name="Line 26">
            <a:extLst>
              <a:ext uri="{FF2B5EF4-FFF2-40B4-BE49-F238E27FC236}">
                <a16:creationId xmlns:a16="http://schemas.microsoft.com/office/drawing/2014/main" id="{D8689357-8C8E-46AC-8C85-C1F070B38F80}"/>
              </a:ext>
            </a:extLst>
          </p:cNvPr>
          <p:cNvSpPr>
            <a:spLocks noChangeShapeType="1"/>
          </p:cNvSpPr>
          <p:nvPr/>
        </p:nvSpPr>
        <p:spPr bwMode="auto">
          <a:xfrm flipH="1">
            <a:off x="3641044" y="3763935"/>
            <a:ext cx="18234" cy="10784"/>
          </a:xfrm>
          <a:prstGeom prst="line">
            <a:avLst/>
          </a:prstGeom>
          <a:noFill/>
          <a:ln w="11113">
            <a:solidFill>
              <a:srgbClr val="FF0000"/>
            </a:solidFill>
            <a:round/>
            <a:headEnd/>
            <a:tailEnd/>
          </a:ln>
        </p:spPr>
        <p:txBody>
          <a:bodyPr/>
          <a:lstStyle/>
          <a:p>
            <a:endParaRPr lang="en-US" sz="1350"/>
          </a:p>
        </p:txBody>
      </p:sp>
      <p:sp>
        <p:nvSpPr>
          <p:cNvPr id="35" name="Line 27">
            <a:extLst>
              <a:ext uri="{FF2B5EF4-FFF2-40B4-BE49-F238E27FC236}">
                <a16:creationId xmlns:a16="http://schemas.microsoft.com/office/drawing/2014/main" id="{43EEF0D3-DDBF-46FD-A963-A06665F42FDF}"/>
              </a:ext>
            </a:extLst>
          </p:cNvPr>
          <p:cNvSpPr>
            <a:spLocks noChangeShapeType="1"/>
          </p:cNvSpPr>
          <p:nvPr/>
        </p:nvSpPr>
        <p:spPr bwMode="auto">
          <a:xfrm flipH="1">
            <a:off x="3605980" y="3784156"/>
            <a:ext cx="18234" cy="10784"/>
          </a:xfrm>
          <a:prstGeom prst="line">
            <a:avLst/>
          </a:prstGeom>
          <a:noFill/>
          <a:ln w="11113">
            <a:solidFill>
              <a:srgbClr val="FF0000"/>
            </a:solidFill>
            <a:round/>
            <a:headEnd/>
            <a:tailEnd/>
          </a:ln>
        </p:spPr>
        <p:txBody>
          <a:bodyPr/>
          <a:lstStyle/>
          <a:p>
            <a:endParaRPr lang="en-US" sz="1350"/>
          </a:p>
        </p:txBody>
      </p:sp>
      <p:sp>
        <p:nvSpPr>
          <p:cNvPr id="36" name="Freeform 28">
            <a:extLst>
              <a:ext uri="{FF2B5EF4-FFF2-40B4-BE49-F238E27FC236}">
                <a16:creationId xmlns:a16="http://schemas.microsoft.com/office/drawing/2014/main" id="{11F01366-F674-4671-8FC8-0DCF82534EE3}"/>
              </a:ext>
            </a:extLst>
          </p:cNvPr>
          <p:cNvSpPr>
            <a:spLocks/>
          </p:cNvSpPr>
          <p:nvPr/>
        </p:nvSpPr>
        <p:spPr bwMode="auto">
          <a:xfrm>
            <a:off x="3583539" y="3804377"/>
            <a:ext cx="7014" cy="12133"/>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sz="1350"/>
          </a:p>
        </p:txBody>
      </p:sp>
      <p:sp>
        <p:nvSpPr>
          <p:cNvPr id="37" name="Line 29">
            <a:extLst>
              <a:ext uri="{FF2B5EF4-FFF2-40B4-BE49-F238E27FC236}">
                <a16:creationId xmlns:a16="http://schemas.microsoft.com/office/drawing/2014/main" id="{7026064A-7C37-4688-B6BF-5C8123AF7731}"/>
              </a:ext>
            </a:extLst>
          </p:cNvPr>
          <p:cNvSpPr>
            <a:spLocks noChangeShapeType="1"/>
          </p:cNvSpPr>
          <p:nvPr/>
        </p:nvSpPr>
        <p:spPr bwMode="auto">
          <a:xfrm>
            <a:off x="3604578" y="3829990"/>
            <a:ext cx="15429" cy="14829"/>
          </a:xfrm>
          <a:prstGeom prst="line">
            <a:avLst/>
          </a:prstGeom>
          <a:noFill/>
          <a:ln w="11113">
            <a:solidFill>
              <a:srgbClr val="FF0000"/>
            </a:solidFill>
            <a:round/>
            <a:headEnd/>
            <a:tailEnd/>
          </a:ln>
        </p:spPr>
        <p:txBody>
          <a:bodyPr/>
          <a:lstStyle/>
          <a:p>
            <a:endParaRPr lang="en-US" sz="1350"/>
          </a:p>
        </p:txBody>
      </p:sp>
      <p:sp>
        <p:nvSpPr>
          <p:cNvPr id="38" name="Line 30">
            <a:extLst>
              <a:ext uri="{FF2B5EF4-FFF2-40B4-BE49-F238E27FC236}">
                <a16:creationId xmlns:a16="http://schemas.microsoft.com/office/drawing/2014/main" id="{E67856C7-E7A6-447C-A47E-280E0D4379CD}"/>
              </a:ext>
            </a:extLst>
          </p:cNvPr>
          <p:cNvSpPr>
            <a:spLocks noChangeShapeType="1"/>
          </p:cNvSpPr>
          <p:nvPr/>
        </p:nvSpPr>
        <p:spPr bwMode="auto">
          <a:xfrm flipV="1">
            <a:off x="3635434" y="3829989"/>
            <a:ext cx="18234" cy="9437"/>
          </a:xfrm>
          <a:prstGeom prst="line">
            <a:avLst/>
          </a:prstGeom>
          <a:noFill/>
          <a:ln w="11113">
            <a:solidFill>
              <a:srgbClr val="FF0000"/>
            </a:solidFill>
            <a:round/>
            <a:headEnd/>
            <a:tailEnd/>
          </a:ln>
        </p:spPr>
        <p:txBody>
          <a:bodyPr/>
          <a:lstStyle/>
          <a:p>
            <a:endParaRPr lang="en-US" sz="1350"/>
          </a:p>
        </p:txBody>
      </p:sp>
      <p:sp>
        <p:nvSpPr>
          <p:cNvPr id="39" name="Line 31">
            <a:extLst>
              <a:ext uri="{FF2B5EF4-FFF2-40B4-BE49-F238E27FC236}">
                <a16:creationId xmlns:a16="http://schemas.microsoft.com/office/drawing/2014/main" id="{2CD65E35-FF7E-4F4A-8CD7-6C0EBCB7E476}"/>
              </a:ext>
            </a:extLst>
          </p:cNvPr>
          <p:cNvSpPr>
            <a:spLocks noChangeShapeType="1"/>
          </p:cNvSpPr>
          <p:nvPr/>
        </p:nvSpPr>
        <p:spPr bwMode="auto">
          <a:xfrm flipV="1">
            <a:off x="3669096" y="3812464"/>
            <a:ext cx="18234" cy="9437"/>
          </a:xfrm>
          <a:prstGeom prst="line">
            <a:avLst/>
          </a:prstGeom>
          <a:noFill/>
          <a:ln w="11113">
            <a:solidFill>
              <a:srgbClr val="FF0000"/>
            </a:solidFill>
            <a:round/>
            <a:headEnd/>
            <a:tailEnd/>
          </a:ln>
        </p:spPr>
        <p:txBody>
          <a:bodyPr/>
          <a:lstStyle/>
          <a:p>
            <a:endParaRPr lang="en-US" sz="1350"/>
          </a:p>
        </p:txBody>
      </p:sp>
      <p:sp>
        <p:nvSpPr>
          <p:cNvPr id="40" name="Line 32">
            <a:extLst>
              <a:ext uri="{FF2B5EF4-FFF2-40B4-BE49-F238E27FC236}">
                <a16:creationId xmlns:a16="http://schemas.microsoft.com/office/drawing/2014/main" id="{909AB149-E1F6-48B7-863A-328029A54386}"/>
              </a:ext>
            </a:extLst>
          </p:cNvPr>
          <p:cNvSpPr>
            <a:spLocks noChangeShapeType="1"/>
          </p:cNvSpPr>
          <p:nvPr/>
        </p:nvSpPr>
        <p:spPr bwMode="auto">
          <a:xfrm flipV="1">
            <a:off x="3702759" y="3792243"/>
            <a:ext cx="18234" cy="9437"/>
          </a:xfrm>
          <a:prstGeom prst="line">
            <a:avLst/>
          </a:prstGeom>
          <a:noFill/>
          <a:ln w="11113">
            <a:solidFill>
              <a:srgbClr val="FF0000"/>
            </a:solidFill>
            <a:round/>
            <a:headEnd/>
            <a:tailEnd/>
          </a:ln>
        </p:spPr>
        <p:txBody>
          <a:bodyPr/>
          <a:lstStyle/>
          <a:p>
            <a:endParaRPr lang="en-US" sz="1350"/>
          </a:p>
        </p:txBody>
      </p:sp>
      <p:sp>
        <p:nvSpPr>
          <p:cNvPr id="41" name="Line 33">
            <a:extLst>
              <a:ext uri="{FF2B5EF4-FFF2-40B4-BE49-F238E27FC236}">
                <a16:creationId xmlns:a16="http://schemas.microsoft.com/office/drawing/2014/main" id="{5558DD6C-F07F-4D77-9A32-1DBDC27DBB5C}"/>
              </a:ext>
            </a:extLst>
          </p:cNvPr>
          <p:cNvSpPr>
            <a:spLocks noChangeShapeType="1"/>
          </p:cNvSpPr>
          <p:nvPr/>
        </p:nvSpPr>
        <p:spPr bwMode="auto">
          <a:xfrm flipV="1">
            <a:off x="3739227" y="3772023"/>
            <a:ext cx="15429" cy="9437"/>
          </a:xfrm>
          <a:prstGeom prst="line">
            <a:avLst/>
          </a:prstGeom>
          <a:noFill/>
          <a:ln w="11113">
            <a:solidFill>
              <a:srgbClr val="FF0000"/>
            </a:solidFill>
            <a:round/>
            <a:headEnd/>
            <a:tailEnd/>
          </a:ln>
        </p:spPr>
        <p:txBody>
          <a:bodyPr/>
          <a:lstStyle/>
          <a:p>
            <a:endParaRPr lang="en-US" sz="1350"/>
          </a:p>
        </p:txBody>
      </p:sp>
      <p:sp>
        <p:nvSpPr>
          <p:cNvPr id="42" name="Line 34">
            <a:extLst>
              <a:ext uri="{FF2B5EF4-FFF2-40B4-BE49-F238E27FC236}">
                <a16:creationId xmlns:a16="http://schemas.microsoft.com/office/drawing/2014/main" id="{BD4DA63A-65D0-4AAC-9795-718971A74DC9}"/>
              </a:ext>
            </a:extLst>
          </p:cNvPr>
          <p:cNvSpPr>
            <a:spLocks noChangeShapeType="1"/>
          </p:cNvSpPr>
          <p:nvPr/>
        </p:nvSpPr>
        <p:spPr bwMode="auto">
          <a:xfrm flipV="1">
            <a:off x="3772888" y="3751803"/>
            <a:ext cx="18234" cy="10784"/>
          </a:xfrm>
          <a:prstGeom prst="line">
            <a:avLst/>
          </a:prstGeom>
          <a:noFill/>
          <a:ln w="11113">
            <a:solidFill>
              <a:srgbClr val="FF0000"/>
            </a:solidFill>
            <a:round/>
            <a:headEnd/>
            <a:tailEnd/>
          </a:ln>
        </p:spPr>
        <p:txBody>
          <a:bodyPr/>
          <a:lstStyle/>
          <a:p>
            <a:endParaRPr lang="en-US" sz="1350"/>
          </a:p>
        </p:txBody>
      </p:sp>
      <p:sp>
        <p:nvSpPr>
          <p:cNvPr id="43" name="Line 35">
            <a:extLst>
              <a:ext uri="{FF2B5EF4-FFF2-40B4-BE49-F238E27FC236}">
                <a16:creationId xmlns:a16="http://schemas.microsoft.com/office/drawing/2014/main" id="{EAE81830-9CAF-4A5C-8021-05CDFB0E7E6D}"/>
              </a:ext>
            </a:extLst>
          </p:cNvPr>
          <p:cNvSpPr>
            <a:spLocks noChangeShapeType="1"/>
          </p:cNvSpPr>
          <p:nvPr/>
        </p:nvSpPr>
        <p:spPr bwMode="auto">
          <a:xfrm flipV="1">
            <a:off x="3806551" y="3734278"/>
            <a:ext cx="18234" cy="10784"/>
          </a:xfrm>
          <a:prstGeom prst="line">
            <a:avLst/>
          </a:prstGeom>
          <a:noFill/>
          <a:ln w="11113">
            <a:solidFill>
              <a:srgbClr val="FF0000"/>
            </a:solidFill>
            <a:round/>
            <a:headEnd/>
            <a:tailEnd/>
          </a:ln>
        </p:spPr>
        <p:txBody>
          <a:bodyPr/>
          <a:lstStyle/>
          <a:p>
            <a:endParaRPr lang="en-US" sz="1350"/>
          </a:p>
        </p:txBody>
      </p:sp>
      <p:sp>
        <p:nvSpPr>
          <p:cNvPr id="44" name="Line 36">
            <a:extLst>
              <a:ext uri="{FF2B5EF4-FFF2-40B4-BE49-F238E27FC236}">
                <a16:creationId xmlns:a16="http://schemas.microsoft.com/office/drawing/2014/main" id="{1FDC6B9C-1AEF-44E9-AC53-05BE9B6D2493}"/>
              </a:ext>
            </a:extLst>
          </p:cNvPr>
          <p:cNvSpPr>
            <a:spLocks noChangeShapeType="1"/>
          </p:cNvSpPr>
          <p:nvPr/>
        </p:nvSpPr>
        <p:spPr bwMode="auto">
          <a:xfrm flipV="1">
            <a:off x="3843018" y="3714057"/>
            <a:ext cx="15429" cy="10784"/>
          </a:xfrm>
          <a:prstGeom prst="line">
            <a:avLst/>
          </a:prstGeom>
          <a:noFill/>
          <a:ln w="11113">
            <a:solidFill>
              <a:srgbClr val="FF0000"/>
            </a:solidFill>
            <a:round/>
            <a:headEnd/>
            <a:tailEnd/>
          </a:ln>
        </p:spPr>
        <p:txBody>
          <a:bodyPr/>
          <a:lstStyle/>
          <a:p>
            <a:endParaRPr lang="en-US" sz="1350"/>
          </a:p>
        </p:txBody>
      </p:sp>
      <p:sp>
        <p:nvSpPr>
          <p:cNvPr id="45" name="Line 37">
            <a:extLst>
              <a:ext uri="{FF2B5EF4-FFF2-40B4-BE49-F238E27FC236}">
                <a16:creationId xmlns:a16="http://schemas.microsoft.com/office/drawing/2014/main" id="{AE1AD894-9DDD-4002-844B-C9F371B0118E}"/>
              </a:ext>
            </a:extLst>
          </p:cNvPr>
          <p:cNvSpPr>
            <a:spLocks noChangeShapeType="1"/>
          </p:cNvSpPr>
          <p:nvPr/>
        </p:nvSpPr>
        <p:spPr bwMode="auto">
          <a:xfrm flipV="1">
            <a:off x="3876681" y="3695182"/>
            <a:ext cx="15429" cy="9437"/>
          </a:xfrm>
          <a:prstGeom prst="line">
            <a:avLst/>
          </a:prstGeom>
          <a:noFill/>
          <a:ln w="11113">
            <a:solidFill>
              <a:srgbClr val="FF0000"/>
            </a:solidFill>
            <a:round/>
            <a:headEnd/>
            <a:tailEnd/>
          </a:ln>
        </p:spPr>
        <p:txBody>
          <a:bodyPr/>
          <a:lstStyle/>
          <a:p>
            <a:endParaRPr lang="en-US" sz="1350"/>
          </a:p>
        </p:txBody>
      </p:sp>
      <p:sp>
        <p:nvSpPr>
          <p:cNvPr id="46" name="Line 38">
            <a:extLst>
              <a:ext uri="{FF2B5EF4-FFF2-40B4-BE49-F238E27FC236}">
                <a16:creationId xmlns:a16="http://schemas.microsoft.com/office/drawing/2014/main" id="{EC6D9A20-AB01-4A7D-8DA1-BF625F2C43DB}"/>
              </a:ext>
            </a:extLst>
          </p:cNvPr>
          <p:cNvSpPr>
            <a:spLocks noChangeShapeType="1"/>
          </p:cNvSpPr>
          <p:nvPr/>
        </p:nvSpPr>
        <p:spPr bwMode="auto">
          <a:xfrm flipV="1">
            <a:off x="3910343" y="3677658"/>
            <a:ext cx="18234" cy="6741"/>
          </a:xfrm>
          <a:prstGeom prst="line">
            <a:avLst/>
          </a:prstGeom>
          <a:noFill/>
          <a:ln w="11113">
            <a:solidFill>
              <a:srgbClr val="FF0000"/>
            </a:solidFill>
            <a:round/>
            <a:headEnd/>
            <a:tailEnd/>
          </a:ln>
        </p:spPr>
        <p:txBody>
          <a:bodyPr/>
          <a:lstStyle/>
          <a:p>
            <a:endParaRPr lang="en-US" sz="1350"/>
          </a:p>
        </p:txBody>
      </p:sp>
      <p:sp>
        <p:nvSpPr>
          <p:cNvPr id="47" name="Line 39">
            <a:extLst>
              <a:ext uri="{FF2B5EF4-FFF2-40B4-BE49-F238E27FC236}">
                <a16:creationId xmlns:a16="http://schemas.microsoft.com/office/drawing/2014/main" id="{1F9BCD61-19F5-4672-9538-0886E14BBEF9}"/>
              </a:ext>
            </a:extLst>
          </p:cNvPr>
          <p:cNvSpPr>
            <a:spLocks noChangeShapeType="1"/>
          </p:cNvSpPr>
          <p:nvPr/>
        </p:nvSpPr>
        <p:spPr bwMode="auto">
          <a:xfrm flipV="1">
            <a:off x="3945407" y="3657437"/>
            <a:ext cx="18234" cy="9437"/>
          </a:xfrm>
          <a:prstGeom prst="line">
            <a:avLst/>
          </a:prstGeom>
          <a:noFill/>
          <a:ln w="11113">
            <a:solidFill>
              <a:srgbClr val="FF0000"/>
            </a:solidFill>
            <a:round/>
            <a:headEnd/>
            <a:tailEnd/>
          </a:ln>
        </p:spPr>
        <p:txBody>
          <a:bodyPr/>
          <a:lstStyle/>
          <a:p>
            <a:endParaRPr lang="en-US" sz="1350"/>
          </a:p>
        </p:txBody>
      </p:sp>
      <p:sp>
        <p:nvSpPr>
          <p:cNvPr id="48" name="Line 40">
            <a:extLst>
              <a:ext uri="{FF2B5EF4-FFF2-40B4-BE49-F238E27FC236}">
                <a16:creationId xmlns:a16="http://schemas.microsoft.com/office/drawing/2014/main" id="{7306E2F6-A0FC-4CE8-B967-311A8B86C5A4}"/>
              </a:ext>
            </a:extLst>
          </p:cNvPr>
          <p:cNvSpPr>
            <a:spLocks noChangeShapeType="1"/>
          </p:cNvSpPr>
          <p:nvPr/>
        </p:nvSpPr>
        <p:spPr bwMode="auto">
          <a:xfrm flipV="1">
            <a:off x="3981876" y="3637216"/>
            <a:ext cx="15429" cy="9437"/>
          </a:xfrm>
          <a:prstGeom prst="line">
            <a:avLst/>
          </a:prstGeom>
          <a:noFill/>
          <a:ln w="11113">
            <a:solidFill>
              <a:srgbClr val="FF0000"/>
            </a:solidFill>
            <a:round/>
            <a:headEnd/>
            <a:tailEnd/>
          </a:ln>
        </p:spPr>
        <p:txBody>
          <a:bodyPr/>
          <a:lstStyle/>
          <a:p>
            <a:endParaRPr lang="en-US" sz="1350"/>
          </a:p>
        </p:txBody>
      </p:sp>
      <p:sp>
        <p:nvSpPr>
          <p:cNvPr id="49" name="Line 41">
            <a:extLst>
              <a:ext uri="{FF2B5EF4-FFF2-40B4-BE49-F238E27FC236}">
                <a16:creationId xmlns:a16="http://schemas.microsoft.com/office/drawing/2014/main" id="{87428B32-2CE0-4AF5-B93F-6893C3271BC0}"/>
              </a:ext>
            </a:extLst>
          </p:cNvPr>
          <p:cNvSpPr>
            <a:spLocks noChangeShapeType="1"/>
          </p:cNvSpPr>
          <p:nvPr/>
        </p:nvSpPr>
        <p:spPr bwMode="auto">
          <a:xfrm flipV="1">
            <a:off x="4015537" y="3616995"/>
            <a:ext cx="18234" cy="9437"/>
          </a:xfrm>
          <a:prstGeom prst="line">
            <a:avLst/>
          </a:prstGeom>
          <a:noFill/>
          <a:ln w="11113">
            <a:solidFill>
              <a:srgbClr val="FF0000"/>
            </a:solidFill>
            <a:round/>
            <a:headEnd/>
            <a:tailEnd/>
          </a:ln>
        </p:spPr>
        <p:txBody>
          <a:bodyPr/>
          <a:lstStyle/>
          <a:p>
            <a:endParaRPr lang="en-US" sz="1350"/>
          </a:p>
        </p:txBody>
      </p:sp>
      <p:sp>
        <p:nvSpPr>
          <p:cNvPr id="50" name="Line 42">
            <a:extLst>
              <a:ext uri="{FF2B5EF4-FFF2-40B4-BE49-F238E27FC236}">
                <a16:creationId xmlns:a16="http://schemas.microsoft.com/office/drawing/2014/main" id="{0E828827-6866-43B9-8956-BBEE1E14D3C6}"/>
              </a:ext>
            </a:extLst>
          </p:cNvPr>
          <p:cNvSpPr>
            <a:spLocks noChangeShapeType="1"/>
          </p:cNvSpPr>
          <p:nvPr/>
        </p:nvSpPr>
        <p:spPr bwMode="auto">
          <a:xfrm flipV="1">
            <a:off x="4049199" y="3599470"/>
            <a:ext cx="18234" cy="9437"/>
          </a:xfrm>
          <a:prstGeom prst="line">
            <a:avLst/>
          </a:prstGeom>
          <a:noFill/>
          <a:ln w="11113">
            <a:solidFill>
              <a:srgbClr val="FF0000"/>
            </a:solidFill>
            <a:round/>
            <a:headEnd/>
            <a:tailEnd/>
          </a:ln>
        </p:spPr>
        <p:txBody>
          <a:bodyPr/>
          <a:lstStyle/>
          <a:p>
            <a:endParaRPr lang="en-US" sz="1350"/>
          </a:p>
        </p:txBody>
      </p:sp>
      <p:sp>
        <p:nvSpPr>
          <p:cNvPr id="51" name="Line 43">
            <a:extLst>
              <a:ext uri="{FF2B5EF4-FFF2-40B4-BE49-F238E27FC236}">
                <a16:creationId xmlns:a16="http://schemas.microsoft.com/office/drawing/2014/main" id="{0649D650-1E2F-46C7-940B-B8513F9484E4}"/>
              </a:ext>
            </a:extLst>
          </p:cNvPr>
          <p:cNvSpPr>
            <a:spLocks noChangeShapeType="1"/>
          </p:cNvSpPr>
          <p:nvPr/>
        </p:nvSpPr>
        <p:spPr bwMode="auto">
          <a:xfrm flipV="1">
            <a:off x="4082862" y="3579250"/>
            <a:ext cx="18234" cy="10784"/>
          </a:xfrm>
          <a:prstGeom prst="line">
            <a:avLst/>
          </a:prstGeom>
          <a:noFill/>
          <a:ln w="11113">
            <a:solidFill>
              <a:srgbClr val="FF0000"/>
            </a:solidFill>
            <a:round/>
            <a:headEnd/>
            <a:tailEnd/>
          </a:ln>
        </p:spPr>
        <p:txBody>
          <a:bodyPr/>
          <a:lstStyle/>
          <a:p>
            <a:endParaRPr lang="en-US" sz="1350"/>
          </a:p>
        </p:txBody>
      </p:sp>
      <p:sp>
        <p:nvSpPr>
          <p:cNvPr id="52" name="Line 44">
            <a:extLst>
              <a:ext uri="{FF2B5EF4-FFF2-40B4-BE49-F238E27FC236}">
                <a16:creationId xmlns:a16="http://schemas.microsoft.com/office/drawing/2014/main" id="{AF0976C9-0D12-48FE-BBD1-87C8B2B68F70}"/>
              </a:ext>
            </a:extLst>
          </p:cNvPr>
          <p:cNvSpPr>
            <a:spLocks noChangeShapeType="1"/>
          </p:cNvSpPr>
          <p:nvPr/>
        </p:nvSpPr>
        <p:spPr bwMode="auto">
          <a:xfrm flipV="1">
            <a:off x="4119330" y="3559030"/>
            <a:ext cx="15429" cy="10784"/>
          </a:xfrm>
          <a:prstGeom prst="line">
            <a:avLst/>
          </a:prstGeom>
          <a:noFill/>
          <a:ln w="11113">
            <a:solidFill>
              <a:srgbClr val="FF0000"/>
            </a:solidFill>
            <a:round/>
            <a:headEnd/>
            <a:tailEnd/>
          </a:ln>
        </p:spPr>
        <p:txBody>
          <a:bodyPr/>
          <a:lstStyle/>
          <a:p>
            <a:endParaRPr lang="en-US" sz="1350"/>
          </a:p>
        </p:txBody>
      </p:sp>
      <p:sp>
        <p:nvSpPr>
          <p:cNvPr id="53" name="Line 45">
            <a:extLst>
              <a:ext uri="{FF2B5EF4-FFF2-40B4-BE49-F238E27FC236}">
                <a16:creationId xmlns:a16="http://schemas.microsoft.com/office/drawing/2014/main" id="{91CCA58D-35A4-4055-9570-C95C0665C1A5}"/>
              </a:ext>
            </a:extLst>
          </p:cNvPr>
          <p:cNvSpPr>
            <a:spLocks noChangeShapeType="1"/>
          </p:cNvSpPr>
          <p:nvPr/>
        </p:nvSpPr>
        <p:spPr bwMode="auto">
          <a:xfrm flipV="1">
            <a:off x="4152991" y="3540155"/>
            <a:ext cx="18234" cy="9437"/>
          </a:xfrm>
          <a:prstGeom prst="line">
            <a:avLst/>
          </a:prstGeom>
          <a:noFill/>
          <a:ln w="11113">
            <a:solidFill>
              <a:srgbClr val="FF0000"/>
            </a:solidFill>
            <a:round/>
            <a:headEnd/>
            <a:tailEnd/>
          </a:ln>
        </p:spPr>
        <p:txBody>
          <a:bodyPr/>
          <a:lstStyle/>
          <a:p>
            <a:endParaRPr lang="en-US" sz="1350"/>
          </a:p>
        </p:txBody>
      </p:sp>
      <p:sp>
        <p:nvSpPr>
          <p:cNvPr id="54" name="Line 46">
            <a:extLst>
              <a:ext uri="{FF2B5EF4-FFF2-40B4-BE49-F238E27FC236}">
                <a16:creationId xmlns:a16="http://schemas.microsoft.com/office/drawing/2014/main" id="{25B39D38-85D0-4B81-B68A-58F9344274CE}"/>
              </a:ext>
            </a:extLst>
          </p:cNvPr>
          <p:cNvSpPr>
            <a:spLocks noChangeShapeType="1"/>
          </p:cNvSpPr>
          <p:nvPr/>
        </p:nvSpPr>
        <p:spPr bwMode="auto">
          <a:xfrm flipV="1">
            <a:off x="4186654" y="3522630"/>
            <a:ext cx="18234" cy="9437"/>
          </a:xfrm>
          <a:prstGeom prst="line">
            <a:avLst/>
          </a:prstGeom>
          <a:noFill/>
          <a:ln w="11113">
            <a:solidFill>
              <a:srgbClr val="FF0000"/>
            </a:solidFill>
            <a:round/>
            <a:headEnd/>
            <a:tailEnd/>
          </a:ln>
        </p:spPr>
        <p:txBody>
          <a:bodyPr/>
          <a:lstStyle/>
          <a:p>
            <a:endParaRPr lang="en-US" sz="1350"/>
          </a:p>
        </p:txBody>
      </p:sp>
      <p:sp>
        <p:nvSpPr>
          <p:cNvPr id="55" name="Line 47">
            <a:extLst>
              <a:ext uri="{FF2B5EF4-FFF2-40B4-BE49-F238E27FC236}">
                <a16:creationId xmlns:a16="http://schemas.microsoft.com/office/drawing/2014/main" id="{BA22145A-3AE7-4906-BABC-5E038B19148B}"/>
              </a:ext>
            </a:extLst>
          </p:cNvPr>
          <p:cNvSpPr>
            <a:spLocks noChangeShapeType="1"/>
          </p:cNvSpPr>
          <p:nvPr/>
        </p:nvSpPr>
        <p:spPr bwMode="auto">
          <a:xfrm flipV="1">
            <a:off x="4223121" y="3502409"/>
            <a:ext cx="15429" cy="9437"/>
          </a:xfrm>
          <a:prstGeom prst="line">
            <a:avLst/>
          </a:prstGeom>
          <a:noFill/>
          <a:ln w="11113">
            <a:solidFill>
              <a:srgbClr val="FF0000"/>
            </a:solidFill>
            <a:round/>
            <a:headEnd/>
            <a:tailEnd/>
          </a:ln>
        </p:spPr>
        <p:txBody>
          <a:bodyPr/>
          <a:lstStyle/>
          <a:p>
            <a:endParaRPr lang="en-US" sz="1350"/>
          </a:p>
        </p:txBody>
      </p:sp>
      <p:sp>
        <p:nvSpPr>
          <p:cNvPr id="56" name="Line 48">
            <a:extLst>
              <a:ext uri="{FF2B5EF4-FFF2-40B4-BE49-F238E27FC236}">
                <a16:creationId xmlns:a16="http://schemas.microsoft.com/office/drawing/2014/main" id="{32C1C981-E484-496E-B1FB-A765DCD2A691}"/>
              </a:ext>
            </a:extLst>
          </p:cNvPr>
          <p:cNvSpPr>
            <a:spLocks noChangeShapeType="1"/>
          </p:cNvSpPr>
          <p:nvPr/>
        </p:nvSpPr>
        <p:spPr bwMode="auto">
          <a:xfrm flipV="1">
            <a:off x="4256784" y="3482188"/>
            <a:ext cx="15429" cy="9437"/>
          </a:xfrm>
          <a:prstGeom prst="line">
            <a:avLst/>
          </a:prstGeom>
          <a:noFill/>
          <a:ln w="11113">
            <a:solidFill>
              <a:srgbClr val="FF0000"/>
            </a:solidFill>
            <a:round/>
            <a:headEnd/>
            <a:tailEnd/>
          </a:ln>
        </p:spPr>
        <p:txBody>
          <a:bodyPr/>
          <a:lstStyle/>
          <a:p>
            <a:endParaRPr lang="en-US" sz="1350"/>
          </a:p>
        </p:txBody>
      </p:sp>
      <p:sp>
        <p:nvSpPr>
          <p:cNvPr id="57" name="Line 49">
            <a:extLst>
              <a:ext uri="{FF2B5EF4-FFF2-40B4-BE49-F238E27FC236}">
                <a16:creationId xmlns:a16="http://schemas.microsoft.com/office/drawing/2014/main" id="{573280F1-BA14-4A14-A4B0-3B74B6713DFD}"/>
              </a:ext>
            </a:extLst>
          </p:cNvPr>
          <p:cNvSpPr>
            <a:spLocks noChangeShapeType="1"/>
          </p:cNvSpPr>
          <p:nvPr/>
        </p:nvSpPr>
        <p:spPr bwMode="auto">
          <a:xfrm>
            <a:off x="4290446" y="3472753"/>
            <a:ext cx="1403" cy="1348"/>
          </a:xfrm>
          <a:prstGeom prst="line">
            <a:avLst/>
          </a:prstGeom>
          <a:noFill/>
          <a:ln w="11113">
            <a:solidFill>
              <a:srgbClr val="FF0000"/>
            </a:solidFill>
            <a:round/>
            <a:headEnd/>
            <a:tailEnd/>
          </a:ln>
        </p:spPr>
        <p:txBody>
          <a:bodyPr/>
          <a:lstStyle/>
          <a:p>
            <a:endParaRPr lang="en-US" sz="1350"/>
          </a:p>
        </p:txBody>
      </p:sp>
      <p:sp>
        <p:nvSpPr>
          <p:cNvPr id="58" name="Line 97">
            <a:extLst>
              <a:ext uri="{FF2B5EF4-FFF2-40B4-BE49-F238E27FC236}">
                <a16:creationId xmlns:a16="http://schemas.microsoft.com/office/drawing/2014/main" id="{CFCCEA41-CB83-4ADD-A36B-746D470BE817}"/>
              </a:ext>
            </a:extLst>
          </p:cNvPr>
          <p:cNvSpPr>
            <a:spLocks noChangeShapeType="1"/>
          </p:cNvSpPr>
          <p:nvPr/>
        </p:nvSpPr>
        <p:spPr bwMode="auto">
          <a:xfrm flipH="1">
            <a:off x="5002964" y="3866388"/>
            <a:ext cx="15429" cy="10784"/>
          </a:xfrm>
          <a:prstGeom prst="line">
            <a:avLst/>
          </a:prstGeom>
          <a:noFill/>
          <a:ln w="11113">
            <a:solidFill>
              <a:srgbClr val="FF0000"/>
            </a:solidFill>
            <a:round/>
            <a:headEnd/>
            <a:tailEnd/>
          </a:ln>
        </p:spPr>
        <p:txBody>
          <a:bodyPr/>
          <a:lstStyle/>
          <a:p>
            <a:endParaRPr lang="en-US" sz="1350"/>
          </a:p>
        </p:txBody>
      </p:sp>
      <p:sp>
        <p:nvSpPr>
          <p:cNvPr id="59" name="Line 98">
            <a:extLst>
              <a:ext uri="{FF2B5EF4-FFF2-40B4-BE49-F238E27FC236}">
                <a16:creationId xmlns:a16="http://schemas.microsoft.com/office/drawing/2014/main" id="{C8FBBDCE-C443-49BB-B266-1D6F67ADA067}"/>
              </a:ext>
            </a:extLst>
          </p:cNvPr>
          <p:cNvSpPr>
            <a:spLocks noChangeShapeType="1"/>
          </p:cNvSpPr>
          <p:nvPr/>
        </p:nvSpPr>
        <p:spPr bwMode="auto">
          <a:xfrm flipH="1">
            <a:off x="4969302" y="3886609"/>
            <a:ext cx="15429" cy="10784"/>
          </a:xfrm>
          <a:prstGeom prst="line">
            <a:avLst/>
          </a:prstGeom>
          <a:noFill/>
          <a:ln w="11113">
            <a:solidFill>
              <a:srgbClr val="FF0000"/>
            </a:solidFill>
            <a:round/>
            <a:headEnd/>
            <a:tailEnd/>
          </a:ln>
        </p:spPr>
        <p:txBody>
          <a:bodyPr/>
          <a:lstStyle/>
          <a:p>
            <a:endParaRPr lang="en-US" sz="1350"/>
          </a:p>
        </p:txBody>
      </p:sp>
      <p:sp>
        <p:nvSpPr>
          <p:cNvPr id="60" name="Line 99">
            <a:extLst>
              <a:ext uri="{FF2B5EF4-FFF2-40B4-BE49-F238E27FC236}">
                <a16:creationId xmlns:a16="http://schemas.microsoft.com/office/drawing/2014/main" id="{56C01F3F-9F46-49D4-99E9-7862ABDB4828}"/>
              </a:ext>
            </a:extLst>
          </p:cNvPr>
          <p:cNvSpPr>
            <a:spLocks noChangeShapeType="1"/>
          </p:cNvSpPr>
          <p:nvPr/>
        </p:nvSpPr>
        <p:spPr bwMode="auto">
          <a:xfrm flipH="1">
            <a:off x="4932834" y="3904134"/>
            <a:ext cx="18234" cy="10784"/>
          </a:xfrm>
          <a:prstGeom prst="line">
            <a:avLst/>
          </a:prstGeom>
          <a:noFill/>
          <a:ln w="11113">
            <a:solidFill>
              <a:srgbClr val="FF0000"/>
            </a:solidFill>
            <a:round/>
            <a:headEnd/>
            <a:tailEnd/>
          </a:ln>
        </p:spPr>
        <p:txBody>
          <a:bodyPr/>
          <a:lstStyle/>
          <a:p>
            <a:endParaRPr lang="en-US" sz="1350"/>
          </a:p>
        </p:txBody>
      </p:sp>
      <p:sp>
        <p:nvSpPr>
          <p:cNvPr id="61" name="Line 100">
            <a:extLst>
              <a:ext uri="{FF2B5EF4-FFF2-40B4-BE49-F238E27FC236}">
                <a16:creationId xmlns:a16="http://schemas.microsoft.com/office/drawing/2014/main" id="{91A2FBAB-7A50-4A61-A5CD-3505A6F64C72}"/>
              </a:ext>
            </a:extLst>
          </p:cNvPr>
          <p:cNvSpPr>
            <a:spLocks noChangeShapeType="1"/>
          </p:cNvSpPr>
          <p:nvPr/>
        </p:nvSpPr>
        <p:spPr bwMode="auto">
          <a:xfrm flipH="1">
            <a:off x="4899172" y="3924355"/>
            <a:ext cx="18234" cy="10784"/>
          </a:xfrm>
          <a:prstGeom prst="line">
            <a:avLst/>
          </a:prstGeom>
          <a:noFill/>
          <a:ln w="11113">
            <a:solidFill>
              <a:srgbClr val="FF0000"/>
            </a:solidFill>
            <a:round/>
            <a:headEnd/>
            <a:tailEnd/>
          </a:ln>
        </p:spPr>
        <p:txBody>
          <a:bodyPr/>
          <a:lstStyle/>
          <a:p>
            <a:endParaRPr lang="en-US" sz="1350"/>
          </a:p>
        </p:txBody>
      </p:sp>
      <p:sp>
        <p:nvSpPr>
          <p:cNvPr id="62" name="Line 101">
            <a:extLst>
              <a:ext uri="{FF2B5EF4-FFF2-40B4-BE49-F238E27FC236}">
                <a16:creationId xmlns:a16="http://schemas.microsoft.com/office/drawing/2014/main" id="{601E4D72-FE4E-48DC-B90B-5C076962BED6}"/>
              </a:ext>
            </a:extLst>
          </p:cNvPr>
          <p:cNvSpPr>
            <a:spLocks noChangeShapeType="1"/>
          </p:cNvSpPr>
          <p:nvPr/>
        </p:nvSpPr>
        <p:spPr bwMode="auto">
          <a:xfrm flipH="1">
            <a:off x="4865510" y="3944574"/>
            <a:ext cx="15429" cy="9437"/>
          </a:xfrm>
          <a:prstGeom prst="line">
            <a:avLst/>
          </a:prstGeom>
          <a:noFill/>
          <a:ln w="11113">
            <a:solidFill>
              <a:srgbClr val="FF0000"/>
            </a:solidFill>
            <a:round/>
            <a:headEnd/>
            <a:tailEnd/>
          </a:ln>
        </p:spPr>
        <p:txBody>
          <a:bodyPr/>
          <a:lstStyle/>
          <a:p>
            <a:endParaRPr lang="en-US" sz="1350"/>
          </a:p>
        </p:txBody>
      </p:sp>
      <p:sp>
        <p:nvSpPr>
          <p:cNvPr id="63" name="Line 102">
            <a:extLst>
              <a:ext uri="{FF2B5EF4-FFF2-40B4-BE49-F238E27FC236}">
                <a16:creationId xmlns:a16="http://schemas.microsoft.com/office/drawing/2014/main" id="{5850A958-1C42-4D52-B0BC-FD2F2341B186}"/>
              </a:ext>
            </a:extLst>
          </p:cNvPr>
          <p:cNvSpPr>
            <a:spLocks noChangeShapeType="1"/>
          </p:cNvSpPr>
          <p:nvPr/>
        </p:nvSpPr>
        <p:spPr bwMode="auto">
          <a:xfrm flipH="1">
            <a:off x="4829043" y="3962099"/>
            <a:ext cx="18234" cy="9437"/>
          </a:xfrm>
          <a:prstGeom prst="line">
            <a:avLst/>
          </a:prstGeom>
          <a:noFill/>
          <a:ln w="11113">
            <a:solidFill>
              <a:srgbClr val="FF0000"/>
            </a:solidFill>
            <a:round/>
            <a:headEnd/>
            <a:tailEnd/>
          </a:ln>
        </p:spPr>
        <p:txBody>
          <a:bodyPr/>
          <a:lstStyle/>
          <a:p>
            <a:endParaRPr lang="en-US" sz="1350"/>
          </a:p>
        </p:txBody>
      </p:sp>
      <p:sp>
        <p:nvSpPr>
          <p:cNvPr id="64" name="Line 103">
            <a:extLst>
              <a:ext uri="{FF2B5EF4-FFF2-40B4-BE49-F238E27FC236}">
                <a16:creationId xmlns:a16="http://schemas.microsoft.com/office/drawing/2014/main" id="{C782970E-EE03-43D3-BED3-DB8F9E259623}"/>
              </a:ext>
            </a:extLst>
          </p:cNvPr>
          <p:cNvSpPr>
            <a:spLocks noChangeShapeType="1"/>
          </p:cNvSpPr>
          <p:nvPr/>
        </p:nvSpPr>
        <p:spPr bwMode="auto">
          <a:xfrm flipH="1">
            <a:off x="4795380" y="3982320"/>
            <a:ext cx="18234" cy="9437"/>
          </a:xfrm>
          <a:prstGeom prst="line">
            <a:avLst/>
          </a:prstGeom>
          <a:noFill/>
          <a:ln w="11113">
            <a:solidFill>
              <a:srgbClr val="FF0000"/>
            </a:solidFill>
            <a:round/>
            <a:headEnd/>
            <a:tailEnd/>
          </a:ln>
        </p:spPr>
        <p:txBody>
          <a:bodyPr/>
          <a:lstStyle/>
          <a:p>
            <a:endParaRPr lang="en-US" sz="1350"/>
          </a:p>
        </p:txBody>
      </p:sp>
      <p:sp>
        <p:nvSpPr>
          <p:cNvPr id="65" name="Line 104">
            <a:extLst>
              <a:ext uri="{FF2B5EF4-FFF2-40B4-BE49-F238E27FC236}">
                <a16:creationId xmlns:a16="http://schemas.microsoft.com/office/drawing/2014/main" id="{BA339160-A6DB-4933-B479-04FD093B296D}"/>
              </a:ext>
            </a:extLst>
          </p:cNvPr>
          <p:cNvSpPr>
            <a:spLocks noChangeShapeType="1"/>
          </p:cNvSpPr>
          <p:nvPr/>
        </p:nvSpPr>
        <p:spPr bwMode="auto">
          <a:xfrm flipH="1">
            <a:off x="4761718" y="4002541"/>
            <a:ext cx="15429" cy="9437"/>
          </a:xfrm>
          <a:prstGeom prst="line">
            <a:avLst/>
          </a:prstGeom>
          <a:noFill/>
          <a:ln w="11113">
            <a:solidFill>
              <a:srgbClr val="FF0000"/>
            </a:solidFill>
            <a:round/>
            <a:headEnd/>
            <a:tailEnd/>
          </a:ln>
        </p:spPr>
        <p:txBody>
          <a:bodyPr/>
          <a:lstStyle/>
          <a:p>
            <a:endParaRPr lang="en-US" sz="1350"/>
          </a:p>
        </p:txBody>
      </p:sp>
      <p:sp>
        <p:nvSpPr>
          <p:cNvPr id="66" name="Line 105">
            <a:extLst>
              <a:ext uri="{FF2B5EF4-FFF2-40B4-BE49-F238E27FC236}">
                <a16:creationId xmlns:a16="http://schemas.microsoft.com/office/drawing/2014/main" id="{0C3E9D28-93C6-46A5-AA04-48C5DEADD1F5}"/>
              </a:ext>
            </a:extLst>
          </p:cNvPr>
          <p:cNvSpPr>
            <a:spLocks noChangeShapeType="1"/>
          </p:cNvSpPr>
          <p:nvPr/>
        </p:nvSpPr>
        <p:spPr bwMode="auto">
          <a:xfrm flipH="1">
            <a:off x="4725250" y="4021415"/>
            <a:ext cx="18234" cy="8089"/>
          </a:xfrm>
          <a:prstGeom prst="line">
            <a:avLst/>
          </a:prstGeom>
          <a:noFill/>
          <a:ln w="11113">
            <a:solidFill>
              <a:srgbClr val="FF0000"/>
            </a:solidFill>
            <a:round/>
            <a:headEnd/>
            <a:tailEnd/>
          </a:ln>
        </p:spPr>
        <p:txBody>
          <a:bodyPr/>
          <a:lstStyle/>
          <a:p>
            <a:endParaRPr lang="en-US" sz="1350"/>
          </a:p>
        </p:txBody>
      </p:sp>
      <p:sp>
        <p:nvSpPr>
          <p:cNvPr id="67" name="Line 106">
            <a:extLst>
              <a:ext uri="{FF2B5EF4-FFF2-40B4-BE49-F238E27FC236}">
                <a16:creationId xmlns:a16="http://schemas.microsoft.com/office/drawing/2014/main" id="{12993BAC-14F3-4AE1-9EC8-7DECECC58DBB}"/>
              </a:ext>
            </a:extLst>
          </p:cNvPr>
          <p:cNvSpPr>
            <a:spLocks noChangeShapeType="1"/>
          </p:cNvSpPr>
          <p:nvPr/>
        </p:nvSpPr>
        <p:spPr bwMode="auto">
          <a:xfrm flipH="1">
            <a:off x="4691587" y="4038940"/>
            <a:ext cx="18234" cy="10784"/>
          </a:xfrm>
          <a:prstGeom prst="line">
            <a:avLst/>
          </a:prstGeom>
          <a:noFill/>
          <a:ln w="11113">
            <a:solidFill>
              <a:srgbClr val="FF0000"/>
            </a:solidFill>
            <a:round/>
            <a:headEnd/>
            <a:tailEnd/>
          </a:ln>
        </p:spPr>
        <p:txBody>
          <a:bodyPr/>
          <a:lstStyle/>
          <a:p>
            <a:endParaRPr lang="en-US" sz="1350"/>
          </a:p>
        </p:txBody>
      </p:sp>
      <p:sp>
        <p:nvSpPr>
          <p:cNvPr id="68" name="Line 107">
            <a:extLst>
              <a:ext uri="{FF2B5EF4-FFF2-40B4-BE49-F238E27FC236}">
                <a16:creationId xmlns:a16="http://schemas.microsoft.com/office/drawing/2014/main" id="{6883B824-27AC-4C33-B6AD-61EA6E6C1E12}"/>
              </a:ext>
            </a:extLst>
          </p:cNvPr>
          <p:cNvSpPr>
            <a:spLocks noChangeShapeType="1"/>
          </p:cNvSpPr>
          <p:nvPr/>
        </p:nvSpPr>
        <p:spPr bwMode="auto">
          <a:xfrm flipH="1">
            <a:off x="4657925" y="4059162"/>
            <a:ext cx="18234" cy="10784"/>
          </a:xfrm>
          <a:prstGeom prst="line">
            <a:avLst/>
          </a:prstGeom>
          <a:noFill/>
          <a:ln w="11113">
            <a:solidFill>
              <a:srgbClr val="FF0000"/>
            </a:solidFill>
            <a:round/>
            <a:headEnd/>
            <a:tailEnd/>
          </a:ln>
        </p:spPr>
        <p:txBody>
          <a:bodyPr/>
          <a:lstStyle/>
          <a:p>
            <a:endParaRPr lang="en-US" sz="1350"/>
          </a:p>
        </p:txBody>
      </p:sp>
      <p:sp>
        <p:nvSpPr>
          <p:cNvPr id="69" name="Line 108">
            <a:extLst>
              <a:ext uri="{FF2B5EF4-FFF2-40B4-BE49-F238E27FC236}">
                <a16:creationId xmlns:a16="http://schemas.microsoft.com/office/drawing/2014/main" id="{F51441A8-0D05-416C-B337-17DFEDE65DB6}"/>
              </a:ext>
            </a:extLst>
          </p:cNvPr>
          <p:cNvSpPr>
            <a:spLocks noChangeShapeType="1"/>
          </p:cNvSpPr>
          <p:nvPr/>
        </p:nvSpPr>
        <p:spPr bwMode="auto">
          <a:xfrm flipH="1">
            <a:off x="4624264" y="4079382"/>
            <a:ext cx="15429" cy="10784"/>
          </a:xfrm>
          <a:prstGeom prst="line">
            <a:avLst/>
          </a:prstGeom>
          <a:noFill/>
          <a:ln w="11113">
            <a:solidFill>
              <a:srgbClr val="FF0000"/>
            </a:solidFill>
            <a:round/>
            <a:headEnd/>
            <a:tailEnd/>
          </a:ln>
        </p:spPr>
        <p:txBody>
          <a:bodyPr/>
          <a:lstStyle/>
          <a:p>
            <a:endParaRPr lang="en-US" sz="1350"/>
          </a:p>
        </p:txBody>
      </p:sp>
      <p:sp>
        <p:nvSpPr>
          <p:cNvPr id="70" name="Line 109">
            <a:extLst>
              <a:ext uri="{FF2B5EF4-FFF2-40B4-BE49-F238E27FC236}">
                <a16:creationId xmlns:a16="http://schemas.microsoft.com/office/drawing/2014/main" id="{291515BF-E0EE-4541-8311-7E0520037C52}"/>
              </a:ext>
            </a:extLst>
          </p:cNvPr>
          <p:cNvSpPr>
            <a:spLocks noChangeShapeType="1"/>
          </p:cNvSpPr>
          <p:nvPr/>
        </p:nvSpPr>
        <p:spPr bwMode="auto">
          <a:xfrm flipH="1">
            <a:off x="4587795" y="4096905"/>
            <a:ext cx="18234" cy="9437"/>
          </a:xfrm>
          <a:prstGeom prst="line">
            <a:avLst/>
          </a:prstGeom>
          <a:noFill/>
          <a:ln w="11113">
            <a:solidFill>
              <a:srgbClr val="FF0000"/>
            </a:solidFill>
            <a:round/>
            <a:headEnd/>
            <a:tailEnd/>
          </a:ln>
        </p:spPr>
        <p:txBody>
          <a:bodyPr/>
          <a:lstStyle/>
          <a:p>
            <a:endParaRPr lang="en-US" sz="1350"/>
          </a:p>
        </p:txBody>
      </p:sp>
      <p:sp>
        <p:nvSpPr>
          <p:cNvPr id="71" name="Freeform 110">
            <a:extLst>
              <a:ext uri="{FF2B5EF4-FFF2-40B4-BE49-F238E27FC236}">
                <a16:creationId xmlns:a16="http://schemas.microsoft.com/office/drawing/2014/main" id="{3CCDBEBA-686F-4417-9A96-94E65793276C}"/>
              </a:ext>
            </a:extLst>
          </p:cNvPr>
          <p:cNvSpPr>
            <a:spLocks/>
          </p:cNvSpPr>
          <p:nvPr/>
        </p:nvSpPr>
        <p:spPr bwMode="auto">
          <a:xfrm>
            <a:off x="4552731" y="4117127"/>
            <a:ext cx="18234" cy="943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sz="1350"/>
          </a:p>
        </p:txBody>
      </p:sp>
      <p:sp>
        <p:nvSpPr>
          <p:cNvPr id="72" name="Line 111">
            <a:extLst>
              <a:ext uri="{FF2B5EF4-FFF2-40B4-BE49-F238E27FC236}">
                <a16:creationId xmlns:a16="http://schemas.microsoft.com/office/drawing/2014/main" id="{4FE8BC27-889A-4162-ABFA-F9CDD9A0CE3F}"/>
              </a:ext>
            </a:extLst>
          </p:cNvPr>
          <p:cNvSpPr>
            <a:spLocks noChangeShapeType="1"/>
          </p:cNvSpPr>
          <p:nvPr/>
        </p:nvSpPr>
        <p:spPr bwMode="auto">
          <a:xfrm>
            <a:off x="4569562" y="4140045"/>
            <a:ext cx="15429" cy="12133"/>
          </a:xfrm>
          <a:prstGeom prst="line">
            <a:avLst/>
          </a:prstGeom>
          <a:noFill/>
          <a:ln w="11113">
            <a:solidFill>
              <a:srgbClr val="FF0000"/>
            </a:solidFill>
            <a:round/>
            <a:headEnd/>
            <a:tailEnd/>
          </a:ln>
        </p:spPr>
        <p:txBody>
          <a:bodyPr/>
          <a:lstStyle/>
          <a:p>
            <a:endParaRPr lang="en-US" sz="1350"/>
          </a:p>
        </p:txBody>
      </p:sp>
      <p:sp>
        <p:nvSpPr>
          <p:cNvPr id="73" name="Line 112">
            <a:extLst>
              <a:ext uri="{FF2B5EF4-FFF2-40B4-BE49-F238E27FC236}">
                <a16:creationId xmlns:a16="http://schemas.microsoft.com/office/drawing/2014/main" id="{44D19BF3-DAED-499E-BBF4-0F25BE5CD93E}"/>
              </a:ext>
            </a:extLst>
          </p:cNvPr>
          <p:cNvSpPr>
            <a:spLocks noChangeShapeType="1"/>
          </p:cNvSpPr>
          <p:nvPr/>
        </p:nvSpPr>
        <p:spPr bwMode="auto">
          <a:xfrm flipV="1">
            <a:off x="4600419" y="4131955"/>
            <a:ext cx="18234" cy="9437"/>
          </a:xfrm>
          <a:prstGeom prst="line">
            <a:avLst/>
          </a:prstGeom>
          <a:noFill/>
          <a:ln w="11113">
            <a:solidFill>
              <a:srgbClr val="FF0000"/>
            </a:solidFill>
            <a:round/>
            <a:headEnd/>
            <a:tailEnd/>
          </a:ln>
        </p:spPr>
        <p:txBody>
          <a:bodyPr/>
          <a:lstStyle/>
          <a:p>
            <a:endParaRPr lang="en-US" sz="1350"/>
          </a:p>
        </p:txBody>
      </p:sp>
      <p:sp>
        <p:nvSpPr>
          <p:cNvPr id="74" name="Line 113">
            <a:extLst>
              <a:ext uri="{FF2B5EF4-FFF2-40B4-BE49-F238E27FC236}">
                <a16:creationId xmlns:a16="http://schemas.microsoft.com/office/drawing/2014/main" id="{A8B1F560-6AF6-4B29-981B-3D48662148A7}"/>
              </a:ext>
            </a:extLst>
          </p:cNvPr>
          <p:cNvSpPr>
            <a:spLocks noChangeShapeType="1"/>
          </p:cNvSpPr>
          <p:nvPr/>
        </p:nvSpPr>
        <p:spPr bwMode="auto">
          <a:xfrm flipV="1">
            <a:off x="4634081" y="4111736"/>
            <a:ext cx="18234" cy="10784"/>
          </a:xfrm>
          <a:prstGeom prst="line">
            <a:avLst/>
          </a:prstGeom>
          <a:noFill/>
          <a:ln w="11113">
            <a:solidFill>
              <a:srgbClr val="FF0000"/>
            </a:solidFill>
            <a:round/>
            <a:headEnd/>
            <a:tailEnd/>
          </a:ln>
        </p:spPr>
        <p:txBody>
          <a:bodyPr/>
          <a:lstStyle/>
          <a:p>
            <a:endParaRPr lang="en-US" sz="1350"/>
          </a:p>
        </p:txBody>
      </p:sp>
      <p:sp>
        <p:nvSpPr>
          <p:cNvPr id="75" name="Freeform 114">
            <a:extLst>
              <a:ext uri="{FF2B5EF4-FFF2-40B4-BE49-F238E27FC236}">
                <a16:creationId xmlns:a16="http://schemas.microsoft.com/office/drawing/2014/main" id="{3D7E61D6-949B-49A1-B19B-769891B7341F}"/>
              </a:ext>
            </a:extLst>
          </p:cNvPr>
          <p:cNvSpPr>
            <a:spLocks/>
          </p:cNvSpPr>
          <p:nvPr/>
        </p:nvSpPr>
        <p:spPr bwMode="auto">
          <a:xfrm>
            <a:off x="3622812" y="3164046"/>
            <a:ext cx="969192" cy="57831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sz="1350"/>
          </a:p>
        </p:txBody>
      </p:sp>
      <p:sp>
        <p:nvSpPr>
          <p:cNvPr id="76" name="Freeform 115">
            <a:extLst>
              <a:ext uri="{FF2B5EF4-FFF2-40B4-BE49-F238E27FC236}">
                <a16:creationId xmlns:a16="http://schemas.microsoft.com/office/drawing/2014/main" id="{ACE7C55F-038B-4799-B2DC-0E5562F073E7}"/>
              </a:ext>
            </a:extLst>
          </p:cNvPr>
          <p:cNvSpPr>
            <a:spLocks/>
          </p:cNvSpPr>
          <p:nvPr/>
        </p:nvSpPr>
        <p:spPr bwMode="auto">
          <a:xfrm>
            <a:off x="3629823" y="3164046"/>
            <a:ext cx="962180" cy="567535"/>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sz="1350"/>
          </a:p>
        </p:txBody>
      </p:sp>
      <p:sp>
        <p:nvSpPr>
          <p:cNvPr id="77" name="Freeform 116">
            <a:extLst>
              <a:ext uri="{FF2B5EF4-FFF2-40B4-BE49-F238E27FC236}">
                <a16:creationId xmlns:a16="http://schemas.microsoft.com/office/drawing/2014/main" id="{D65D6BE5-55BC-4A65-A9C6-7D8E4699A5F6}"/>
              </a:ext>
            </a:extLst>
          </p:cNvPr>
          <p:cNvSpPr>
            <a:spLocks/>
          </p:cNvSpPr>
          <p:nvPr/>
        </p:nvSpPr>
        <p:spPr bwMode="auto">
          <a:xfrm>
            <a:off x="3641046" y="3166743"/>
            <a:ext cx="948154" cy="558098"/>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sz="1350"/>
          </a:p>
        </p:txBody>
      </p:sp>
      <p:sp>
        <p:nvSpPr>
          <p:cNvPr id="78" name="Freeform 117">
            <a:extLst>
              <a:ext uri="{FF2B5EF4-FFF2-40B4-BE49-F238E27FC236}">
                <a16:creationId xmlns:a16="http://schemas.microsoft.com/office/drawing/2014/main" id="{896131F0-8D9B-459A-A43B-94DC6D2080D2}"/>
              </a:ext>
            </a:extLst>
          </p:cNvPr>
          <p:cNvSpPr>
            <a:spLocks/>
          </p:cNvSpPr>
          <p:nvPr/>
        </p:nvSpPr>
        <p:spPr bwMode="auto">
          <a:xfrm>
            <a:off x="3648059" y="3166741"/>
            <a:ext cx="941141" cy="547314"/>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sz="1350"/>
          </a:p>
        </p:txBody>
      </p:sp>
      <p:sp>
        <p:nvSpPr>
          <p:cNvPr id="79" name="Freeform 119">
            <a:extLst>
              <a:ext uri="{FF2B5EF4-FFF2-40B4-BE49-F238E27FC236}">
                <a16:creationId xmlns:a16="http://schemas.microsoft.com/office/drawing/2014/main" id="{36895B3A-E190-4639-A015-8646EEA8F65D}"/>
              </a:ext>
            </a:extLst>
          </p:cNvPr>
          <p:cNvSpPr>
            <a:spLocks/>
          </p:cNvSpPr>
          <p:nvPr/>
        </p:nvSpPr>
        <p:spPr bwMode="auto">
          <a:xfrm>
            <a:off x="3681722" y="3169439"/>
            <a:ext cx="906075" cy="520352"/>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sz="1350"/>
          </a:p>
        </p:txBody>
      </p:sp>
      <p:sp>
        <p:nvSpPr>
          <p:cNvPr id="80" name="Freeform 121">
            <a:extLst>
              <a:ext uri="{FF2B5EF4-FFF2-40B4-BE49-F238E27FC236}">
                <a16:creationId xmlns:a16="http://schemas.microsoft.com/office/drawing/2014/main" id="{BB614E51-AC48-4489-AEE1-81AE3B76F4F7}"/>
              </a:ext>
            </a:extLst>
          </p:cNvPr>
          <p:cNvSpPr>
            <a:spLocks/>
          </p:cNvSpPr>
          <p:nvPr/>
        </p:nvSpPr>
        <p:spPr bwMode="auto">
          <a:xfrm>
            <a:off x="3614396" y="3661480"/>
            <a:ext cx="91168" cy="93017"/>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sz="1350"/>
          </a:p>
        </p:txBody>
      </p:sp>
      <p:sp>
        <p:nvSpPr>
          <p:cNvPr id="81" name="Line 122">
            <a:extLst>
              <a:ext uri="{FF2B5EF4-FFF2-40B4-BE49-F238E27FC236}">
                <a16:creationId xmlns:a16="http://schemas.microsoft.com/office/drawing/2014/main" id="{E614A4CA-4A46-416A-8796-21772A35146E}"/>
              </a:ext>
            </a:extLst>
          </p:cNvPr>
          <p:cNvSpPr>
            <a:spLocks noChangeShapeType="1"/>
          </p:cNvSpPr>
          <p:nvPr/>
        </p:nvSpPr>
        <p:spPr bwMode="auto">
          <a:xfrm>
            <a:off x="4298862" y="3474101"/>
            <a:ext cx="15429" cy="10784"/>
          </a:xfrm>
          <a:prstGeom prst="line">
            <a:avLst/>
          </a:prstGeom>
          <a:noFill/>
          <a:ln w="11113">
            <a:solidFill>
              <a:srgbClr val="FF0000"/>
            </a:solidFill>
            <a:round/>
            <a:headEnd/>
            <a:tailEnd/>
          </a:ln>
        </p:spPr>
        <p:txBody>
          <a:bodyPr/>
          <a:lstStyle/>
          <a:p>
            <a:endParaRPr lang="en-US" sz="1350"/>
          </a:p>
        </p:txBody>
      </p:sp>
      <p:sp>
        <p:nvSpPr>
          <p:cNvPr id="82" name="Line 132">
            <a:extLst>
              <a:ext uri="{FF2B5EF4-FFF2-40B4-BE49-F238E27FC236}">
                <a16:creationId xmlns:a16="http://schemas.microsoft.com/office/drawing/2014/main" id="{863551E0-C3F7-43ED-AED4-213462B63136}"/>
              </a:ext>
            </a:extLst>
          </p:cNvPr>
          <p:cNvSpPr>
            <a:spLocks noChangeShapeType="1"/>
          </p:cNvSpPr>
          <p:nvPr/>
        </p:nvSpPr>
        <p:spPr bwMode="auto">
          <a:xfrm flipH="1">
            <a:off x="3161358" y="3959403"/>
            <a:ext cx="60311" cy="32354"/>
          </a:xfrm>
          <a:prstGeom prst="line">
            <a:avLst/>
          </a:prstGeom>
          <a:noFill/>
          <a:ln w="11113">
            <a:solidFill>
              <a:srgbClr val="FF0000"/>
            </a:solidFill>
            <a:round/>
            <a:headEnd/>
            <a:tailEnd/>
          </a:ln>
        </p:spPr>
        <p:txBody>
          <a:bodyPr/>
          <a:lstStyle/>
          <a:p>
            <a:endParaRPr lang="en-US" sz="1350"/>
          </a:p>
        </p:txBody>
      </p:sp>
      <p:sp>
        <p:nvSpPr>
          <p:cNvPr id="83" name="Freeform 133">
            <a:extLst>
              <a:ext uri="{FF2B5EF4-FFF2-40B4-BE49-F238E27FC236}">
                <a16:creationId xmlns:a16="http://schemas.microsoft.com/office/drawing/2014/main" id="{2F919860-FFF1-4DB0-B2C4-5751569B8B2F}"/>
              </a:ext>
            </a:extLst>
          </p:cNvPr>
          <p:cNvSpPr>
            <a:spLocks/>
          </p:cNvSpPr>
          <p:nvPr/>
        </p:nvSpPr>
        <p:spPr bwMode="auto">
          <a:xfrm>
            <a:off x="3190814" y="3599470"/>
            <a:ext cx="1507788" cy="634938"/>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28575">
            <a:solidFill>
              <a:srgbClr val="FF0000"/>
            </a:solidFill>
            <a:round/>
            <a:headEnd/>
            <a:tailEnd/>
          </a:ln>
        </p:spPr>
        <p:txBody>
          <a:bodyPr/>
          <a:lstStyle/>
          <a:p>
            <a:endParaRPr lang="en-US" sz="1350"/>
          </a:p>
        </p:txBody>
      </p:sp>
      <p:sp>
        <p:nvSpPr>
          <p:cNvPr id="84" name="Freeform 134">
            <a:extLst>
              <a:ext uri="{FF2B5EF4-FFF2-40B4-BE49-F238E27FC236}">
                <a16:creationId xmlns:a16="http://schemas.microsoft.com/office/drawing/2014/main" id="{EA63D028-B733-43D4-AE79-81D6C400B799}"/>
              </a:ext>
            </a:extLst>
          </p:cNvPr>
          <p:cNvSpPr>
            <a:spLocks/>
          </p:cNvSpPr>
          <p:nvPr/>
        </p:nvSpPr>
        <p:spPr bwMode="auto">
          <a:xfrm>
            <a:off x="3175385" y="3692488"/>
            <a:ext cx="1507788" cy="632241"/>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28575">
            <a:solidFill>
              <a:srgbClr val="FF0000"/>
            </a:solidFill>
            <a:round/>
            <a:headEnd/>
            <a:tailEnd/>
          </a:ln>
        </p:spPr>
        <p:txBody>
          <a:bodyPr/>
          <a:lstStyle/>
          <a:p>
            <a:endParaRPr lang="en-US" sz="1350"/>
          </a:p>
        </p:txBody>
      </p:sp>
      <p:sp>
        <p:nvSpPr>
          <p:cNvPr id="85" name="Freeform 136">
            <a:extLst>
              <a:ext uri="{FF2B5EF4-FFF2-40B4-BE49-F238E27FC236}">
                <a16:creationId xmlns:a16="http://schemas.microsoft.com/office/drawing/2014/main" id="{A797CAFE-4C3A-443D-A820-CCD6DBCCBE75}"/>
              </a:ext>
            </a:extLst>
          </p:cNvPr>
          <p:cNvSpPr>
            <a:spLocks/>
          </p:cNvSpPr>
          <p:nvPr/>
        </p:nvSpPr>
        <p:spPr bwMode="auto">
          <a:xfrm>
            <a:off x="4353563" y="3986364"/>
            <a:ext cx="61715" cy="7818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sz="1350"/>
          </a:p>
        </p:txBody>
      </p:sp>
      <p:sp>
        <p:nvSpPr>
          <p:cNvPr id="86" name="Freeform 137">
            <a:extLst>
              <a:ext uri="{FF2B5EF4-FFF2-40B4-BE49-F238E27FC236}">
                <a16:creationId xmlns:a16="http://schemas.microsoft.com/office/drawing/2014/main" id="{07C05775-30BB-4D2A-AACF-FB7CBCEF0F56}"/>
              </a:ext>
            </a:extLst>
          </p:cNvPr>
          <p:cNvSpPr>
            <a:spLocks/>
          </p:cNvSpPr>
          <p:nvPr/>
        </p:nvSpPr>
        <p:spPr bwMode="auto">
          <a:xfrm>
            <a:off x="4353563" y="3986364"/>
            <a:ext cx="61715" cy="7818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sz="1350"/>
          </a:p>
        </p:txBody>
      </p:sp>
      <p:sp>
        <p:nvSpPr>
          <p:cNvPr id="87" name="Freeform 138">
            <a:extLst>
              <a:ext uri="{FF2B5EF4-FFF2-40B4-BE49-F238E27FC236}">
                <a16:creationId xmlns:a16="http://schemas.microsoft.com/office/drawing/2014/main" id="{CB0AFDD8-3A09-425D-B92B-FD216029B1F6}"/>
              </a:ext>
            </a:extLst>
          </p:cNvPr>
          <p:cNvSpPr>
            <a:spLocks/>
          </p:cNvSpPr>
          <p:nvPr/>
        </p:nvSpPr>
        <p:spPr bwMode="auto">
          <a:xfrm>
            <a:off x="4353563" y="4067249"/>
            <a:ext cx="61715" cy="76840"/>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sz="1350"/>
          </a:p>
        </p:txBody>
      </p:sp>
      <p:sp>
        <p:nvSpPr>
          <p:cNvPr id="88" name="Freeform 139">
            <a:extLst>
              <a:ext uri="{FF2B5EF4-FFF2-40B4-BE49-F238E27FC236}">
                <a16:creationId xmlns:a16="http://schemas.microsoft.com/office/drawing/2014/main" id="{49E4137B-14E3-411B-910C-96A92AF6649F}"/>
              </a:ext>
            </a:extLst>
          </p:cNvPr>
          <p:cNvSpPr>
            <a:spLocks/>
          </p:cNvSpPr>
          <p:nvPr/>
        </p:nvSpPr>
        <p:spPr bwMode="auto">
          <a:xfrm>
            <a:off x="4353563" y="4067249"/>
            <a:ext cx="61715" cy="76840"/>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sz="1350"/>
          </a:p>
        </p:txBody>
      </p:sp>
      <p:sp>
        <p:nvSpPr>
          <p:cNvPr id="89" name="Freeform 140">
            <a:extLst>
              <a:ext uri="{FF2B5EF4-FFF2-40B4-BE49-F238E27FC236}">
                <a16:creationId xmlns:a16="http://schemas.microsoft.com/office/drawing/2014/main" id="{27ECFE6B-0012-4328-92F8-6B2AE5FC11C7}"/>
              </a:ext>
            </a:extLst>
          </p:cNvPr>
          <p:cNvSpPr>
            <a:spLocks/>
          </p:cNvSpPr>
          <p:nvPr/>
        </p:nvSpPr>
        <p:spPr bwMode="auto">
          <a:xfrm>
            <a:off x="4353563" y="4131955"/>
            <a:ext cx="61715" cy="7818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sz="1350"/>
          </a:p>
        </p:txBody>
      </p:sp>
      <p:sp>
        <p:nvSpPr>
          <p:cNvPr id="90" name="Freeform 141">
            <a:extLst>
              <a:ext uri="{FF2B5EF4-FFF2-40B4-BE49-F238E27FC236}">
                <a16:creationId xmlns:a16="http://schemas.microsoft.com/office/drawing/2014/main" id="{CEADE1E2-940F-4CD4-891B-DF8EB1273862}"/>
              </a:ext>
            </a:extLst>
          </p:cNvPr>
          <p:cNvSpPr>
            <a:spLocks/>
          </p:cNvSpPr>
          <p:nvPr/>
        </p:nvSpPr>
        <p:spPr bwMode="auto">
          <a:xfrm>
            <a:off x="4353563" y="4131955"/>
            <a:ext cx="61715" cy="7818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sz="1350"/>
          </a:p>
        </p:txBody>
      </p:sp>
      <p:sp>
        <p:nvSpPr>
          <p:cNvPr id="91" name="Freeform 142">
            <a:extLst>
              <a:ext uri="{FF2B5EF4-FFF2-40B4-BE49-F238E27FC236}">
                <a16:creationId xmlns:a16="http://schemas.microsoft.com/office/drawing/2014/main" id="{443CD07C-F963-4955-92FD-0422559D3578}"/>
              </a:ext>
            </a:extLst>
          </p:cNvPr>
          <p:cNvSpPr>
            <a:spLocks/>
          </p:cNvSpPr>
          <p:nvPr/>
        </p:nvSpPr>
        <p:spPr bwMode="auto">
          <a:xfrm>
            <a:off x="4353563" y="4204751"/>
            <a:ext cx="61715" cy="76840"/>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sz="1350"/>
          </a:p>
        </p:txBody>
      </p:sp>
      <p:sp>
        <p:nvSpPr>
          <p:cNvPr id="92" name="Freeform 143">
            <a:extLst>
              <a:ext uri="{FF2B5EF4-FFF2-40B4-BE49-F238E27FC236}">
                <a16:creationId xmlns:a16="http://schemas.microsoft.com/office/drawing/2014/main" id="{B8E16185-7D11-4548-82D7-B67F2CE74137}"/>
              </a:ext>
            </a:extLst>
          </p:cNvPr>
          <p:cNvSpPr>
            <a:spLocks/>
          </p:cNvSpPr>
          <p:nvPr/>
        </p:nvSpPr>
        <p:spPr bwMode="auto">
          <a:xfrm>
            <a:off x="4353563" y="4204751"/>
            <a:ext cx="61715" cy="76840"/>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sz="1350"/>
          </a:p>
        </p:txBody>
      </p:sp>
      <p:sp>
        <p:nvSpPr>
          <p:cNvPr id="93" name="Freeform 144">
            <a:extLst>
              <a:ext uri="{FF2B5EF4-FFF2-40B4-BE49-F238E27FC236}">
                <a16:creationId xmlns:a16="http://schemas.microsoft.com/office/drawing/2014/main" id="{D6DDDF4D-280E-4872-AEF5-8A8D51D1D758}"/>
              </a:ext>
            </a:extLst>
          </p:cNvPr>
          <p:cNvSpPr>
            <a:spLocks/>
          </p:cNvSpPr>
          <p:nvPr/>
        </p:nvSpPr>
        <p:spPr bwMode="auto">
          <a:xfrm>
            <a:off x="4360575" y="4055116"/>
            <a:ext cx="63117" cy="76840"/>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sz="1350"/>
          </a:p>
        </p:txBody>
      </p:sp>
      <p:sp>
        <p:nvSpPr>
          <p:cNvPr id="94" name="Freeform 145">
            <a:extLst>
              <a:ext uri="{FF2B5EF4-FFF2-40B4-BE49-F238E27FC236}">
                <a16:creationId xmlns:a16="http://schemas.microsoft.com/office/drawing/2014/main" id="{BD1D85D4-6EF3-4606-B446-34A80F1E5D57}"/>
              </a:ext>
            </a:extLst>
          </p:cNvPr>
          <p:cNvSpPr>
            <a:spLocks/>
          </p:cNvSpPr>
          <p:nvPr/>
        </p:nvSpPr>
        <p:spPr bwMode="auto">
          <a:xfrm>
            <a:off x="4360575" y="4055116"/>
            <a:ext cx="63117" cy="76840"/>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sz="1350"/>
          </a:p>
        </p:txBody>
      </p:sp>
      <p:sp>
        <p:nvSpPr>
          <p:cNvPr id="95" name="Freeform 146">
            <a:extLst>
              <a:ext uri="{FF2B5EF4-FFF2-40B4-BE49-F238E27FC236}">
                <a16:creationId xmlns:a16="http://schemas.microsoft.com/office/drawing/2014/main" id="{B3E2BCAC-C7A0-428C-8FDC-E26A915863D7}"/>
              </a:ext>
            </a:extLst>
          </p:cNvPr>
          <p:cNvSpPr>
            <a:spLocks/>
          </p:cNvSpPr>
          <p:nvPr/>
        </p:nvSpPr>
        <p:spPr bwMode="auto">
          <a:xfrm>
            <a:off x="4360575" y="4119823"/>
            <a:ext cx="63117" cy="76840"/>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sz="1350"/>
          </a:p>
        </p:txBody>
      </p:sp>
      <p:sp>
        <p:nvSpPr>
          <p:cNvPr id="96" name="Freeform 147">
            <a:extLst>
              <a:ext uri="{FF2B5EF4-FFF2-40B4-BE49-F238E27FC236}">
                <a16:creationId xmlns:a16="http://schemas.microsoft.com/office/drawing/2014/main" id="{C0C27C4C-7D4E-428B-928F-4F9E9CB4E9D4}"/>
              </a:ext>
            </a:extLst>
          </p:cNvPr>
          <p:cNvSpPr>
            <a:spLocks/>
          </p:cNvSpPr>
          <p:nvPr/>
        </p:nvSpPr>
        <p:spPr bwMode="auto">
          <a:xfrm>
            <a:off x="4360575" y="4119823"/>
            <a:ext cx="63117" cy="76840"/>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sz="1350"/>
          </a:p>
        </p:txBody>
      </p:sp>
      <p:sp>
        <p:nvSpPr>
          <p:cNvPr id="97" name="Freeform 148">
            <a:extLst>
              <a:ext uri="{FF2B5EF4-FFF2-40B4-BE49-F238E27FC236}">
                <a16:creationId xmlns:a16="http://schemas.microsoft.com/office/drawing/2014/main" id="{32ECF35C-28EE-497A-A801-2F9E7853D86A}"/>
              </a:ext>
            </a:extLst>
          </p:cNvPr>
          <p:cNvSpPr>
            <a:spLocks/>
          </p:cNvSpPr>
          <p:nvPr/>
        </p:nvSpPr>
        <p:spPr bwMode="auto">
          <a:xfrm>
            <a:off x="4360575" y="4192619"/>
            <a:ext cx="63117" cy="76840"/>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sz="1350"/>
          </a:p>
        </p:txBody>
      </p:sp>
      <p:sp>
        <p:nvSpPr>
          <p:cNvPr id="98" name="Freeform 149">
            <a:extLst>
              <a:ext uri="{FF2B5EF4-FFF2-40B4-BE49-F238E27FC236}">
                <a16:creationId xmlns:a16="http://schemas.microsoft.com/office/drawing/2014/main" id="{61E9A61C-39B5-4C11-BD9E-34E43C72A591}"/>
              </a:ext>
            </a:extLst>
          </p:cNvPr>
          <p:cNvSpPr>
            <a:spLocks/>
          </p:cNvSpPr>
          <p:nvPr/>
        </p:nvSpPr>
        <p:spPr bwMode="auto">
          <a:xfrm>
            <a:off x="4360575" y="4192619"/>
            <a:ext cx="63117" cy="76840"/>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sz="1350"/>
          </a:p>
        </p:txBody>
      </p:sp>
      <p:sp>
        <p:nvSpPr>
          <p:cNvPr id="99" name="Freeform 159">
            <a:extLst>
              <a:ext uri="{FF2B5EF4-FFF2-40B4-BE49-F238E27FC236}">
                <a16:creationId xmlns:a16="http://schemas.microsoft.com/office/drawing/2014/main" id="{8CCB3D2C-75A6-4469-9861-9234EF761920}"/>
              </a:ext>
            </a:extLst>
          </p:cNvPr>
          <p:cNvSpPr>
            <a:spLocks/>
          </p:cNvSpPr>
          <p:nvPr/>
        </p:nvSpPr>
        <p:spPr bwMode="auto">
          <a:xfrm>
            <a:off x="4966498" y="3439052"/>
            <a:ext cx="943946" cy="558098"/>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sz="1350"/>
          </a:p>
        </p:txBody>
      </p:sp>
      <p:sp>
        <p:nvSpPr>
          <p:cNvPr id="100" name="Freeform 160">
            <a:extLst>
              <a:ext uri="{FF2B5EF4-FFF2-40B4-BE49-F238E27FC236}">
                <a16:creationId xmlns:a16="http://schemas.microsoft.com/office/drawing/2014/main" id="{5F6019D2-EDFD-4ACA-89A9-F9783E45F94F}"/>
              </a:ext>
            </a:extLst>
          </p:cNvPr>
          <p:cNvSpPr>
            <a:spLocks/>
          </p:cNvSpPr>
          <p:nvPr/>
        </p:nvSpPr>
        <p:spPr bwMode="auto">
          <a:xfrm>
            <a:off x="4966498" y="3439052"/>
            <a:ext cx="943946" cy="558098"/>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sz="1350"/>
          </a:p>
        </p:txBody>
      </p:sp>
      <p:sp>
        <p:nvSpPr>
          <p:cNvPr id="101" name="Freeform 161">
            <a:extLst>
              <a:ext uri="{FF2B5EF4-FFF2-40B4-BE49-F238E27FC236}">
                <a16:creationId xmlns:a16="http://schemas.microsoft.com/office/drawing/2014/main" id="{B4C946C6-7463-45CE-9F41-1FF1E3BD0DC8}"/>
              </a:ext>
            </a:extLst>
          </p:cNvPr>
          <p:cNvSpPr>
            <a:spLocks/>
          </p:cNvSpPr>
          <p:nvPr/>
        </p:nvSpPr>
        <p:spPr bwMode="auto">
          <a:xfrm>
            <a:off x="4974912" y="3441747"/>
            <a:ext cx="935530" cy="547314"/>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sz="1350"/>
          </a:p>
        </p:txBody>
      </p:sp>
      <p:sp>
        <p:nvSpPr>
          <p:cNvPr id="102" name="Freeform 162">
            <a:extLst>
              <a:ext uri="{FF2B5EF4-FFF2-40B4-BE49-F238E27FC236}">
                <a16:creationId xmlns:a16="http://schemas.microsoft.com/office/drawing/2014/main" id="{2DB3B062-EF77-4F93-8F17-A18772448213}"/>
              </a:ext>
            </a:extLst>
          </p:cNvPr>
          <p:cNvSpPr>
            <a:spLocks/>
          </p:cNvSpPr>
          <p:nvPr/>
        </p:nvSpPr>
        <p:spPr bwMode="auto">
          <a:xfrm>
            <a:off x="4981926" y="3444444"/>
            <a:ext cx="927115" cy="535181"/>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sz="1350"/>
          </a:p>
        </p:txBody>
      </p:sp>
      <p:sp>
        <p:nvSpPr>
          <p:cNvPr id="103" name="Freeform 163">
            <a:extLst>
              <a:ext uri="{FF2B5EF4-FFF2-40B4-BE49-F238E27FC236}">
                <a16:creationId xmlns:a16="http://schemas.microsoft.com/office/drawing/2014/main" id="{324D7E6F-F25E-4ABA-8817-425B7A48E07B}"/>
              </a:ext>
            </a:extLst>
          </p:cNvPr>
          <p:cNvSpPr>
            <a:spLocks/>
          </p:cNvSpPr>
          <p:nvPr/>
        </p:nvSpPr>
        <p:spPr bwMode="auto">
          <a:xfrm>
            <a:off x="4993145" y="3444443"/>
            <a:ext cx="915894" cy="527093"/>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sz="1350"/>
          </a:p>
        </p:txBody>
      </p:sp>
      <p:sp>
        <p:nvSpPr>
          <p:cNvPr id="104" name="Freeform 164">
            <a:extLst>
              <a:ext uri="{FF2B5EF4-FFF2-40B4-BE49-F238E27FC236}">
                <a16:creationId xmlns:a16="http://schemas.microsoft.com/office/drawing/2014/main" id="{091A9CD9-8EC1-473E-B8B0-51E5E219E53D}"/>
              </a:ext>
            </a:extLst>
          </p:cNvPr>
          <p:cNvSpPr>
            <a:spLocks/>
          </p:cNvSpPr>
          <p:nvPr/>
        </p:nvSpPr>
        <p:spPr bwMode="auto">
          <a:xfrm>
            <a:off x="5000160" y="3444443"/>
            <a:ext cx="906075" cy="517656"/>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sz="1350"/>
          </a:p>
        </p:txBody>
      </p:sp>
      <p:sp>
        <p:nvSpPr>
          <p:cNvPr id="105" name="Freeform 165">
            <a:extLst>
              <a:ext uri="{FF2B5EF4-FFF2-40B4-BE49-F238E27FC236}">
                <a16:creationId xmlns:a16="http://schemas.microsoft.com/office/drawing/2014/main" id="{8FEF22B5-A34A-41EE-AEE8-412069D5325F}"/>
              </a:ext>
            </a:extLst>
          </p:cNvPr>
          <p:cNvSpPr>
            <a:spLocks/>
          </p:cNvSpPr>
          <p:nvPr/>
        </p:nvSpPr>
        <p:spPr bwMode="auto">
          <a:xfrm>
            <a:off x="5011380" y="3447140"/>
            <a:ext cx="894855" cy="506872"/>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sz="1350"/>
          </a:p>
        </p:txBody>
      </p:sp>
      <p:sp>
        <p:nvSpPr>
          <p:cNvPr id="106" name="Freeform 166">
            <a:extLst>
              <a:ext uri="{FF2B5EF4-FFF2-40B4-BE49-F238E27FC236}">
                <a16:creationId xmlns:a16="http://schemas.microsoft.com/office/drawing/2014/main" id="{64722A51-BFD9-4961-B1A6-AB384F87481B}"/>
              </a:ext>
            </a:extLst>
          </p:cNvPr>
          <p:cNvSpPr>
            <a:spLocks/>
          </p:cNvSpPr>
          <p:nvPr/>
        </p:nvSpPr>
        <p:spPr bwMode="auto">
          <a:xfrm>
            <a:off x="5018392" y="3447139"/>
            <a:ext cx="887843" cy="50013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sz="1350"/>
          </a:p>
        </p:txBody>
      </p:sp>
      <p:sp>
        <p:nvSpPr>
          <p:cNvPr id="107" name="Freeform 167">
            <a:extLst>
              <a:ext uri="{FF2B5EF4-FFF2-40B4-BE49-F238E27FC236}">
                <a16:creationId xmlns:a16="http://schemas.microsoft.com/office/drawing/2014/main" id="{9688AAF1-3C77-47FB-9BD8-85095E66722B}"/>
              </a:ext>
            </a:extLst>
          </p:cNvPr>
          <p:cNvSpPr>
            <a:spLocks/>
          </p:cNvSpPr>
          <p:nvPr/>
        </p:nvSpPr>
        <p:spPr bwMode="auto">
          <a:xfrm>
            <a:off x="4945457" y="3918961"/>
            <a:ext cx="91168" cy="90321"/>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sz="1350"/>
          </a:p>
        </p:txBody>
      </p:sp>
      <p:sp>
        <p:nvSpPr>
          <p:cNvPr id="108" name="Freeform 168">
            <a:extLst>
              <a:ext uri="{FF2B5EF4-FFF2-40B4-BE49-F238E27FC236}">
                <a16:creationId xmlns:a16="http://schemas.microsoft.com/office/drawing/2014/main" id="{33E20D65-ECBB-49B7-BF01-810801F6CA51}"/>
              </a:ext>
            </a:extLst>
          </p:cNvPr>
          <p:cNvSpPr>
            <a:spLocks/>
          </p:cNvSpPr>
          <p:nvPr/>
        </p:nvSpPr>
        <p:spPr bwMode="auto">
          <a:xfrm>
            <a:off x="4945457" y="3918961"/>
            <a:ext cx="91168" cy="90321"/>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sz="1350"/>
          </a:p>
        </p:txBody>
      </p:sp>
      <p:sp>
        <p:nvSpPr>
          <p:cNvPr id="109" name="Freeform 175">
            <a:extLst>
              <a:ext uri="{FF2B5EF4-FFF2-40B4-BE49-F238E27FC236}">
                <a16:creationId xmlns:a16="http://schemas.microsoft.com/office/drawing/2014/main" id="{FCD2DCC4-D899-45DE-B73E-97D0B4C009BD}"/>
              </a:ext>
            </a:extLst>
          </p:cNvPr>
          <p:cNvSpPr>
            <a:spLocks/>
          </p:cNvSpPr>
          <p:nvPr/>
        </p:nvSpPr>
        <p:spPr bwMode="auto">
          <a:xfrm>
            <a:off x="3190813" y="3522630"/>
            <a:ext cx="1504983" cy="634938"/>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28575">
            <a:solidFill>
              <a:srgbClr val="FF0000"/>
            </a:solidFill>
            <a:round/>
            <a:headEnd/>
            <a:tailEnd/>
          </a:ln>
        </p:spPr>
        <p:txBody>
          <a:bodyPr/>
          <a:lstStyle/>
          <a:p>
            <a:endParaRPr lang="en-US" sz="1350" dirty="0">
              <a:solidFill>
                <a:srgbClr val="000000"/>
              </a:solidFill>
            </a:endParaRPr>
          </a:p>
        </p:txBody>
      </p:sp>
      <p:sp>
        <p:nvSpPr>
          <p:cNvPr id="110" name="Freeform 176">
            <a:extLst>
              <a:ext uri="{FF2B5EF4-FFF2-40B4-BE49-F238E27FC236}">
                <a16:creationId xmlns:a16="http://schemas.microsoft.com/office/drawing/2014/main" id="{98D27CB6-D66F-4216-B197-686FCD430DFA}"/>
              </a:ext>
            </a:extLst>
          </p:cNvPr>
          <p:cNvSpPr>
            <a:spLocks/>
          </p:cNvSpPr>
          <p:nvPr/>
        </p:nvSpPr>
        <p:spPr bwMode="auto">
          <a:xfrm>
            <a:off x="4360575" y="3974232"/>
            <a:ext cx="63117" cy="7818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sz="1350"/>
          </a:p>
        </p:txBody>
      </p:sp>
      <p:sp>
        <p:nvSpPr>
          <p:cNvPr id="111" name="Freeform 177">
            <a:extLst>
              <a:ext uri="{FF2B5EF4-FFF2-40B4-BE49-F238E27FC236}">
                <a16:creationId xmlns:a16="http://schemas.microsoft.com/office/drawing/2014/main" id="{EE5265ED-64BE-4913-9E26-4C4B21B7EE29}"/>
              </a:ext>
            </a:extLst>
          </p:cNvPr>
          <p:cNvSpPr>
            <a:spLocks/>
          </p:cNvSpPr>
          <p:nvPr/>
        </p:nvSpPr>
        <p:spPr bwMode="auto">
          <a:xfrm>
            <a:off x="4360575" y="3974232"/>
            <a:ext cx="63117" cy="7818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sz="1350"/>
          </a:p>
        </p:txBody>
      </p:sp>
      <p:sp>
        <p:nvSpPr>
          <p:cNvPr id="112" name="Freeform 178">
            <a:extLst>
              <a:ext uri="{FF2B5EF4-FFF2-40B4-BE49-F238E27FC236}">
                <a16:creationId xmlns:a16="http://schemas.microsoft.com/office/drawing/2014/main" id="{5D3C58CE-DDE4-49B3-8662-3A7A37EC03AB}"/>
              </a:ext>
            </a:extLst>
          </p:cNvPr>
          <p:cNvSpPr>
            <a:spLocks/>
          </p:cNvSpPr>
          <p:nvPr/>
        </p:nvSpPr>
        <p:spPr bwMode="auto">
          <a:xfrm>
            <a:off x="4844472" y="2460357"/>
            <a:ext cx="1458699" cy="98678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28575">
            <a:solidFill>
              <a:srgbClr val="FF0000"/>
            </a:solidFill>
            <a:round/>
            <a:headEnd/>
            <a:tailEnd/>
          </a:ln>
        </p:spPr>
        <p:txBody>
          <a:bodyPr/>
          <a:lstStyle/>
          <a:p>
            <a:endParaRPr lang="en-US" sz="1350"/>
          </a:p>
        </p:txBody>
      </p:sp>
      <p:sp>
        <p:nvSpPr>
          <p:cNvPr id="113" name="Freeform 179">
            <a:extLst>
              <a:ext uri="{FF2B5EF4-FFF2-40B4-BE49-F238E27FC236}">
                <a16:creationId xmlns:a16="http://schemas.microsoft.com/office/drawing/2014/main" id="{96F0C8FE-67C4-4B48-B9DC-0490C061372F}"/>
              </a:ext>
            </a:extLst>
          </p:cNvPr>
          <p:cNvSpPr>
            <a:spLocks/>
          </p:cNvSpPr>
          <p:nvPr/>
        </p:nvSpPr>
        <p:spPr bwMode="auto">
          <a:xfrm>
            <a:off x="4841667" y="2537197"/>
            <a:ext cx="1461504" cy="912639"/>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28575">
            <a:solidFill>
              <a:srgbClr val="FF0000"/>
            </a:solidFill>
            <a:round/>
            <a:headEnd/>
            <a:tailEnd/>
          </a:ln>
        </p:spPr>
        <p:txBody>
          <a:bodyPr/>
          <a:lstStyle/>
          <a:p>
            <a:endParaRPr lang="en-US" sz="1350"/>
          </a:p>
        </p:txBody>
      </p:sp>
      <p:sp>
        <p:nvSpPr>
          <p:cNvPr id="114" name="Freeform 180">
            <a:extLst>
              <a:ext uri="{FF2B5EF4-FFF2-40B4-BE49-F238E27FC236}">
                <a16:creationId xmlns:a16="http://schemas.microsoft.com/office/drawing/2014/main" id="{788DC3EC-26E2-4D96-A21D-DF71FFE20C33}"/>
              </a:ext>
            </a:extLst>
          </p:cNvPr>
          <p:cNvSpPr>
            <a:spLocks/>
          </p:cNvSpPr>
          <p:nvPr/>
        </p:nvSpPr>
        <p:spPr bwMode="auto">
          <a:xfrm>
            <a:off x="4856683" y="2621646"/>
            <a:ext cx="1450282" cy="851976"/>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28575">
            <a:solidFill>
              <a:srgbClr val="FF0000"/>
            </a:solidFill>
            <a:round/>
            <a:headEnd/>
            <a:tailEnd/>
          </a:ln>
        </p:spPr>
        <p:txBody>
          <a:bodyPr/>
          <a:lstStyle/>
          <a:p>
            <a:endParaRPr lang="en-US" sz="1350"/>
          </a:p>
        </p:txBody>
      </p:sp>
      <p:sp>
        <p:nvSpPr>
          <p:cNvPr id="115" name="Freeform 181">
            <a:extLst>
              <a:ext uri="{FF2B5EF4-FFF2-40B4-BE49-F238E27FC236}">
                <a16:creationId xmlns:a16="http://schemas.microsoft.com/office/drawing/2014/main" id="{9388C9F1-2E52-4724-9E3F-FC7A990B6B84}"/>
              </a:ext>
            </a:extLst>
          </p:cNvPr>
          <p:cNvSpPr>
            <a:spLocks/>
          </p:cNvSpPr>
          <p:nvPr/>
        </p:nvSpPr>
        <p:spPr bwMode="auto">
          <a:xfrm>
            <a:off x="4852887" y="2687888"/>
            <a:ext cx="1450282" cy="789965"/>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28575">
            <a:solidFill>
              <a:srgbClr val="FF0000"/>
            </a:solidFill>
            <a:round/>
            <a:headEnd/>
            <a:tailEnd/>
          </a:ln>
        </p:spPr>
        <p:txBody>
          <a:bodyPr/>
          <a:lstStyle/>
          <a:p>
            <a:endParaRPr lang="en-US" sz="1350"/>
          </a:p>
        </p:txBody>
      </p:sp>
      <p:sp>
        <p:nvSpPr>
          <p:cNvPr id="116" name="Freeform 251">
            <a:extLst>
              <a:ext uri="{FF2B5EF4-FFF2-40B4-BE49-F238E27FC236}">
                <a16:creationId xmlns:a16="http://schemas.microsoft.com/office/drawing/2014/main" id="{87D06F9E-66A4-43EC-9B7D-49DBE8AC305B}"/>
              </a:ext>
            </a:extLst>
          </p:cNvPr>
          <p:cNvSpPr>
            <a:spLocks/>
          </p:cNvSpPr>
          <p:nvPr/>
        </p:nvSpPr>
        <p:spPr bwMode="auto">
          <a:xfrm>
            <a:off x="4948263" y="3917615"/>
            <a:ext cx="88363" cy="86276"/>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sz="1350"/>
          </a:p>
        </p:txBody>
      </p:sp>
      <p:sp>
        <p:nvSpPr>
          <p:cNvPr id="117" name="Freeform 252">
            <a:extLst>
              <a:ext uri="{FF2B5EF4-FFF2-40B4-BE49-F238E27FC236}">
                <a16:creationId xmlns:a16="http://schemas.microsoft.com/office/drawing/2014/main" id="{C1842AFA-A3BF-410F-851A-346EA9757F64}"/>
              </a:ext>
            </a:extLst>
          </p:cNvPr>
          <p:cNvSpPr>
            <a:spLocks/>
          </p:cNvSpPr>
          <p:nvPr/>
        </p:nvSpPr>
        <p:spPr bwMode="auto">
          <a:xfrm>
            <a:off x="4948263" y="3917615"/>
            <a:ext cx="88363" cy="86276"/>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sz="1350"/>
          </a:p>
        </p:txBody>
      </p:sp>
      <p:sp>
        <p:nvSpPr>
          <p:cNvPr id="118" name="Line 254">
            <a:extLst>
              <a:ext uri="{FF2B5EF4-FFF2-40B4-BE49-F238E27FC236}">
                <a16:creationId xmlns:a16="http://schemas.microsoft.com/office/drawing/2014/main" id="{1C8388A3-08A9-4EAB-B29E-BB44DEE72CD7}"/>
              </a:ext>
            </a:extLst>
          </p:cNvPr>
          <p:cNvSpPr>
            <a:spLocks noChangeShapeType="1"/>
          </p:cNvSpPr>
          <p:nvPr/>
        </p:nvSpPr>
        <p:spPr bwMode="auto">
          <a:xfrm flipV="1">
            <a:off x="4704212" y="3982321"/>
            <a:ext cx="259480" cy="149635"/>
          </a:xfrm>
          <a:prstGeom prst="line">
            <a:avLst/>
          </a:prstGeom>
          <a:noFill/>
          <a:ln w="11113">
            <a:solidFill>
              <a:srgbClr val="FF0000"/>
            </a:solidFill>
            <a:round/>
            <a:headEnd/>
            <a:tailEnd/>
          </a:ln>
        </p:spPr>
        <p:txBody>
          <a:bodyPr/>
          <a:lstStyle/>
          <a:p>
            <a:endParaRPr lang="en-US" sz="1350"/>
          </a:p>
        </p:txBody>
      </p:sp>
      <p:sp>
        <p:nvSpPr>
          <p:cNvPr id="119" name="Freeform 296">
            <a:extLst>
              <a:ext uri="{FF2B5EF4-FFF2-40B4-BE49-F238E27FC236}">
                <a16:creationId xmlns:a16="http://schemas.microsoft.com/office/drawing/2014/main" id="{17E74078-8C77-47A1-A34B-9FFEF34EF17D}"/>
              </a:ext>
            </a:extLst>
          </p:cNvPr>
          <p:cNvSpPr>
            <a:spLocks/>
          </p:cNvSpPr>
          <p:nvPr/>
        </p:nvSpPr>
        <p:spPr bwMode="auto">
          <a:xfrm>
            <a:off x="4694393" y="3929745"/>
            <a:ext cx="329610" cy="231867"/>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sz="1350"/>
          </a:p>
        </p:txBody>
      </p:sp>
      <p:sp>
        <p:nvSpPr>
          <p:cNvPr id="120" name="Freeform 297">
            <a:extLst>
              <a:ext uri="{FF2B5EF4-FFF2-40B4-BE49-F238E27FC236}">
                <a16:creationId xmlns:a16="http://schemas.microsoft.com/office/drawing/2014/main" id="{C6F1FAC0-1D3F-44D7-967F-48CF366F9403}"/>
              </a:ext>
            </a:extLst>
          </p:cNvPr>
          <p:cNvSpPr>
            <a:spLocks/>
          </p:cNvSpPr>
          <p:nvPr/>
        </p:nvSpPr>
        <p:spPr bwMode="auto">
          <a:xfrm>
            <a:off x="4694393" y="3929745"/>
            <a:ext cx="329610" cy="231867"/>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sz="1350"/>
          </a:p>
        </p:txBody>
      </p:sp>
      <p:sp>
        <p:nvSpPr>
          <p:cNvPr id="121" name="Freeform 298">
            <a:extLst>
              <a:ext uri="{FF2B5EF4-FFF2-40B4-BE49-F238E27FC236}">
                <a16:creationId xmlns:a16="http://schemas.microsoft.com/office/drawing/2014/main" id="{3A41ED15-723D-456F-9C82-ECB4E3DBA55C}"/>
              </a:ext>
            </a:extLst>
          </p:cNvPr>
          <p:cNvSpPr>
            <a:spLocks/>
          </p:cNvSpPr>
          <p:nvPr/>
        </p:nvSpPr>
        <p:spPr bwMode="auto">
          <a:xfrm>
            <a:off x="4701407" y="3932441"/>
            <a:ext cx="319792" cy="222431"/>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sz="1350"/>
          </a:p>
        </p:txBody>
      </p:sp>
      <p:sp>
        <p:nvSpPr>
          <p:cNvPr id="122" name="Freeform 299">
            <a:extLst>
              <a:ext uri="{FF2B5EF4-FFF2-40B4-BE49-F238E27FC236}">
                <a16:creationId xmlns:a16="http://schemas.microsoft.com/office/drawing/2014/main" id="{B63C8420-3709-41E1-8CF7-831286304A8F}"/>
              </a:ext>
            </a:extLst>
          </p:cNvPr>
          <p:cNvSpPr>
            <a:spLocks/>
          </p:cNvSpPr>
          <p:nvPr/>
        </p:nvSpPr>
        <p:spPr bwMode="auto">
          <a:xfrm>
            <a:off x="4709822" y="3932442"/>
            <a:ext cx="308571" cy="214342"/>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sz="1350"/>
          </a:p>
        </p:txBody>
      </p:sp>
      <p:sp>
        <p:nvSpPr>
          <p:cNvPr id="123" name="Freeform 300">
            <a:extLst>
              <a:ext uri="{FF2B5EF4-FFF2-40B4-BE49-F238E27FC236}">
                <a16:creationId xmlns:a16="http://schemas.microsoft.com/office/drawing/2014/main" id="{44506B62-9ECF-4881-9289-37A5B5E70C84}"/>
              </a:ext>
            </a:extLst>
          </p:cNvPr>
          <p:cNvSpPr>
            <a:spLocks/>
          </p:cNvSpPr>
          <p:nvPr/>
        </p:nvSpPr>
        <p:spPr bwMode="auto">
          <a:xfrm>
            <a:off x="4716835" y="3932441"/>
            <a:ext cx="301558" cy="207602"/>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sz="1350"/>
          </a:p>
        </p:txBody>
      </p:sp>
      <p:sp>
        <p:nvSpPr>
          <p:cNvPr id="124" name="Freeform 301">
            <a:extLst>
              <a:ext uri="{FF2B5EF4-FFF2-40B4-BE49-F238E27FC236}">
                <a16:creationId xmlns:a16="http://schemas.microsoft.com/office/drawing/2014/main" id="{6DB08FA7-0188-4434-855A-19004645DB26}"/>
              </a:ext>
            </a:extLst>
          </p:cNvPr>
          <p:cNvSpPr>
            <a:spLocks/>
          </p:cNvSpPr>
          <p:nvPr/>
        </p:nvSpPr>
        <p:spPr bwMode="auto">
          <a:xfrm>
            <a:off x="4725250" y="3935139"/>
            <a:ext cx="291740" cy="196818"/>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sz="1350"/>
          </a:p>
        </p:txBody>
      </p:sp>
      <p:sp>
        <p:nvSpPr>
          <p:cNvPr id="125" name="Freeform 302">
            <a:extLst>
              <a:ext uri="{FF2B5EF4-FFF2-40B4-BE49-F238E27FC236}">
                <a16:creationId xmlns:a16="http://schemas.microsoft.com/office/drawing/2014/main" id="{A41795E3-7EDA-4D4F-BE99-0B274B846DAC}"/>
              </a:ext>
            </a:extLst>
          </p:cNvPr>
          <p:cNvSpPr>
            <a:spLocks/>
          </p:cNvSpPr>
          <p:nvPr/>
        </p:nvSpPr>
        <p:spPr bwMode="auto">
          <a:xfrm>
            <a:off x="4732263" y="3935137"/>
            <a:ext cx="284727" cy="188728"/>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sz="1350"/>
          </a:p>
        </p:txBody>
      </p:sp>
      <p:sp>
        <p:nvSpPr>
          <p:cNvPr id="126" name="Freeform 303">
            <a:extLst>
              <a:ext uri="{FF2B5EF4-FFF2-40B4-BE49-F238E27FC236}">
                <a16:creationId xmlns:a16="http://schemas.microsoft.com/office/drawing/2014/main" id="{B3CC29EB-0EAD-4BA8-BECE-2D800E14677A}"/>
              </a:ext>
            </a:extLst>
          </p:cNvPr>
          <p:cNvSpPr>
            <a:spLocks/>
          </p:cNvSpPr>
          <p:nvPr/>
        </p:nvSpPr>
        <p:spPr bwMode="auto">
          <a:xfrm>
            <a:off x="4740680" y="3935139"/>
            <a:ext cx="273506" cy="181988"/>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sz="1350"/>
          </a:p>
        </p:txBody>
      </p:sp>
      <p:sp>
        <p:nvSpPr>
          <p:cNvPr id="127" name="Freeform 304">
            <a:extLst>
              <a:ext uri="{FF2B5EF4-FFF2-40B4-BE49-F238E27FC236}">
                <a16:creationId xmlns:a16="http://schemas.microsoft.com/office/drawing/2014/main" id="{A0D5F970-FEF3-42B6-83AB-8FF02B9E6144}"/>
              </a:ext>
            </a:extLst>
          </p:cNvPr>
          <p:cNvSpPr>
            <a:spLocks/>
          </p:cNvSpPr>
          <p:nvPr/>
        </p:nvSpPr>
        <p:spPr bwMode="auto">
          <a:xfrm>
            <a:off x="4749093" y="3936487"/>
            <a:ext cx="265091" cy="172552"/>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sz="1350"/>
          </a:p>
        </p:txBody>
      </p:sp>
      <p:sp>
        <p:nvSpPr>
          <p:cNvPr id="128" name="Freeform 314">
            <a:extLst>
              <a:ext uri="{FF2B5EF4-FFF2-40B4-BE49-F238E27FC236}">
                <a16:creationId xmlns:a16="http://schemas.microsoft.com/office/drawing/2014/main" id="{978B106D-633D-46CE-AFA0-715637F4DF16}"/>
              </a:ext>
            </a:extLst>
          </p:cNvPr>
          <p:cNvSpPr>
            <a:spLocks/>
          </p:cNvSpPr>
          <p:nvPr/>
        </p:nvSpPr>
        <p:spPr bwMode="auto">
          <a:xfrm>
            <a:off x="4664939" y="4087468"/>
            <a:ext cx="88363" cy="916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FFFFFF"/>
          </a:solidFill>
          <a:ln w="0">
            <a:solidFill>
              <a:srgbClr val="0000FF"/>
            </a:solidFill>
            <a:round/>
            <a:headEnd/>
            <a:tailEnd/>
          </a:ln>
        </p:spPr>
        <p:txBody>
          <a:bodyPr/>
          <a:lstStyle/>
          <a:p>
            <a:endParaRPr lang="en-US" sz="1350"/>
          </a:p>
        </p:txBody>
      </p:sp>
      <p:sp>
        <p:nvSpPr>
          <p:cNvPr id="129" name="Freeform 315">
            <a:extLst>
              <a:ext uri="{FF2B5EF4-FFF2-40B4-BE49-F238E27FC236}">
                <a16:creationId xmlns:a16="http://schemas.microsoft.com/office/drawing/2014/main" id="{509BA04F-E0E9-473B-9981-17A50CDB46E4}"/>
              </a:ext>
            </a:extLst>
          </p:cNvPr>
          <p:cNvSpPr>
            <a:spLocks/>
          </p:cNvSpPr>
          <p:nvPr/>
        </p:nvSpPr>
        <p:spPr bwMode="auto">
          <a:xfrm>
            <a:off x="4664939" y="4087468"/>
            <a:ext cx="88363" cy="916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sz="1350"/>
          </a:p>
        </p:txBody>
      </p:sp>
      <p:sp>
        <p:nvSpPr>
          <p:cNvPr id="130" name="Freeform 317">
            <a:extLst>
              <a:ext uri="{FF2B5EF4-FFF2-40B4-BE49-F238E27FC236}">
                <a16:creationId xmlns:a16="http://schemas.microsoft.com/office/drawing/2014/main" id="{A9117416-6D0C-4CE6-A526-E0E5A7120C6A}"/>
              </a:ext>
            </a:extLst>
          </p:cNvPr>
          <p:cNvSpPr>
            <a:spLocks/>
          </p:cNvSpPr>
          <p:nvPr/>
        </p:nvSpPr>
        <p:spPr bwMode="auto">
          <a:xfrm>
            <a:off x="4963693" y="3929746"/>
            <a:ext cx="60311" cy="72796"/>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sz="1350"/>
          </a:p>
        </p:txBody>
      </p:sp>
      <p:sp>
        <p:nvSpPr>
          <p:cNvPr id="131" name="Line 50">
            <a:extLst>
              <a:ext uri="{FF2B5EF4-FFF2-40B4-BE49-F238E27FC236}">
                <a16:creationId xmlns:a16="http://schemas.microsoft.com/office/drawing/2014/main" id="{96B59196-EBC8-4F67-8C37-D50F84A50027}"/>
              </a:ext>
            </a:extLst>
          </p:cNvPr>
          <p:cNvSpPr>
            <a:spLocks noChangeShapeType="1"/>
          </p:cNvSpPr>
          <p:nvPr/>
        </p:nvSpPr>
        <p:spPr bwMode="auto">
          <a:xfrm flipV="1">
            <a:off x="4371796" y="3420179"/>
            <a:ext cx="18234" cy="6741"/>
          </a:xfrm>
          <a:prstGeom prst="line">
            <a:avLst/>
          </a:prstGeom>
          <a:noFill/>
          <a:ln w="11113">
            <a:solidFill>
              <a:srgbClr val="FF0000"/>
            </a:solidFill>
            <a:round/>
            <a:headEnd/>
            <a:tailEnd/>
          </a:ln>
        </p:spPr>
        <p:txBody>
          <a:bodyPr/>
          <a:lstStyle/>
          <a:p>
            <a:endParaRPr lang="en-US" sz="1350"/>
          </a:p>
        </p:txBody>
      </p:sp>
      <p:sp>
        <p:nvSpPr>
          <p:cNvPr id="132" name="Line 52">
            <a:extLst>
              <a:ext uri="{FF2B5EF4-FFF2-40B4-BE49-F238E27FC236}">
                <a16:creationId xmlns:a16="http://schemas.microsoft.com/office/drawing/2014/main" id="{18BD14B8-17A8-4A80-A5B8-DF19AE534183}"/>
              </a:ext>
            </a:extLst>
          </p:cNvPr>
          <p:cNvSpPr>
            <a:spLocks noChangeShapeType="1"/>
          </p:cNvSpPr>
          <p:nvPr/>
        </p:nvSpPr>
        <p:spPr bwMode="auto">
          <a:xfrm flipV="1">
            <a:off x="4441926" y="3379736"/>
            <a:ext cx="15429" cy="9437"/>
          </a:xfrm>
          <a:prstGeom prst="line">
            <a:avLst/>
          </a:prstGeom>
          <a:noFill/>
          <a:ln w="11113">
            <a:solidFill>
              <a:srgbClr val="FF0000"/>
            </a:solidFill>
            <a:round/>
            <a:headEnd/>
            <a:tailEnd/>
          </a:ln>
        </p:spPr>
        <p:txBody>
          <a:bodyPr/>
          <a:lstStyle/>
          <a:p>
            <a:endParaRPr lang="en-US" sz="1350"/>
          </a:p>
        </p:txBody>
      </p:sp>
      <p:sp>
        <p:nvSpPr>
          <p:cNvPr id="133" name="Line 53">
            <a:extLst>
              <a:ext uri="{FF2B5EF4-FFF2-40B4-BE49-F238E27FC236}">
                <a16:creationId xmlns:a16="http://schemas.microsoft.com/office/drawing/2014/main" id="{4B588533-D7DE-41C9-8123-63FB11D8B665}"/>
              </a:ext>
            </a:extLst>
          </p:cNvPr>
          <p:cNvSpPr>
            <a:spLocks noChangeShapeType="1"/>
          </p:cNvSpPr>
          <p:nvPr/>
        </p:nvSpPr>
        <p:spPr bwMode="auto">
          <a:xfrm flipV="1">
            <a:off x="4475588" y="3359515"/>
            <a:ext cx="18234" cy="9437"/>
          </a:xfrm>
          <a:prstGeom prst="line">
            <a:avLst/>
          </a:prstGeom>
          <a:noFill/>
          <a:ln w="11113">
            <a:solidFill>
              <a:srgbClr val="FF0000"/>
            </a:solidFill>
            <a:round/>
            <a:headEnd/>
            <a:tailEnd/>
          </a:ln>
        </p:spPr>
        <p:txBody>
          <a:bodyPr/>
          <a:lstStyle/>
          <a:p>
            <a:endParaRPr lang="en-US" sz="1350"/>
          </a:p>
        </p:txBody>
      </p:sp>
      <p:sp>
        <p:nvSpPr>
          <p:cNvPr id="134" name="Line 54">
            <a:extLst>
              <a:ext uri="{FF2B5EF4-FFF2-40B4-BE49-F238E27FC236}">
                <a16:creationId xmlns:a16="http://schemas.microsoft.com/office/drawing/2014/main" id="{0143A317-DF3E-4A4C-8722-B482DD2193A0}"/>
              </a:ext>
            </a:extLst>
          </p:cNvPr>
          <p:cNvSpPr>
            <a:spLocks noChangeShapeType="1"/>
          </p:cNvSpPr>
          <p:nvPr/>
        </p:nvSpPr>
        <p:spPr bwMode="auto">
          <a:xfrm flipV="1">
            <a:off x="4509251" y="3341991"/>
            <a:ext cx="18234" cy="8089"/>
          </a:xfrm>
          <a:prstGeom prst="line">
            <a:avLst/>
          </a:prstGeom>
          <a:noFill/>
          <a:ln w="11113">
            <a:solidFill>
              <a:srgbClr val="FF0000"/>
            </a:solidFill>
            <a:round/>
            <a:headEnd/>
            <a:tailEnd/>
          </a:ln>
        </p:spPr>
        <p:txBody>
          <a:bodyPr/>
          <a:lstStyle/>
          <a:p>
            <a:endParaRPr lang="en-US" sz="1350"/>
          </a:p>
        </p:txBody>
      </p:sp>
      <p:sp>
        <p:nvSpPr>
          <p:cNvPr id="135" name="Line 55">
            <a:extLst>
              <a:ext uri="{FF2B5EF4-FFF2-40B4-BE49-F238E27FC236}">
                <a16:creationId xmlns:a16="http://schemas.microsoft.com/office/drawing/2014/main" id="{60B74D01-1F11-4139-A408-901F4E8FCCB4}"/>
              </a:ext>
            </a:extLst>
          </p:cNvPr>
          <p:cNvSpPr>
            <a:spLocks noChangeShapeType="1"/>
          </p:cNvSpPr>
          <p:nvPr/>
        </p:nvSpPr>
        <p:spPr bwMode="auto">
          <a:xfrm flipV="1">
            <a:off x="4545718" y="3321770"/>
            <a:ext cx="15429" cy="10784"/>
          </a:xfrm>
          <a:prstGeom prst="line">
            <a:avLst/>
          </a:prstGeom>
          <a:noFill/>
          <a:ln w="11113">
            <a:solidFill>
              <a:srgbClr val="FF0000"/>
            </a:solidFill>
            <a:round/>
            <a:headEnd/>
            <a:tailEnd/>
          </a:ln>
        </p:spPr>
        <p:txBody>
          <a:bodyPr/>
          <a:lstStyle/>
          <a:p>
            <a:endParaRPr lang="en-US" sz="1350"/>
          </a:p>
        </p:txBody>
      </p:sp>
      <p:sp>
        <p:nvSpPr>
          <p:cNvPr id="136" name="Line 56">
            <a:extLst>
              <a:ext uri="{FF2B5EF4-FFF2-40B4-BE49-F238E27FC236}">
                <a16:creationId xmlns:a16="http://schemas.microsoft.com/office/drawing/2014/main" id="{A15C6443-34D4-4195-8926-8ED9C7D3F409}"/>
              </a:ext>
            </a:extLst>
          </p:cNvPr>
          <p:cNvSpPr>
            <a:spLocks noChangeShapeType="1"/>
          </p:cNvSpPr>
          <p:nvPr/>
        </p:nvSpPr>
        <p:spPr bwMode="auto">
          <a:xfrm flipV="1">
            <a:off x="4579381" y="3301550"/>
            <a:ext cx="15429" cy="10784"/>
          </a:xfrm>
          <a:prstGeom prst="line">
            <a:avLst/>
          </a:prstGeom>
          <a:noFill/>
          <a:ln w="11113">
            <a:solidFill>
              <a:srgbClr val="FF0000"/>
            </a:solidFill>
            <a:round/>
            <a:headEnd/>
            <a:tailEnd/>
          </a:ln>
        </p:spPr>
        <p:txBody>
          <a:bodyPr/>
          <a:lstStyle/>
          <a:p>
            <a:endParaRPr lang="en-US" sz="1350"/>
          </a:p>
        </p:txBody>
      </p:sp>
      <p:sp>
        <p:nvSpPr>
          <p:cNvPr id="137" name="Line 57">
            <a:extLst>
              <a:ext uri="{FF2B5EF4-FFF2-40B4-BE49-F238E27FC236}">
                <a16:creationId xmlns:a16="http://schemas.microsoft.com/office/drawing/2014/main" id="{2B28F68F-6ACA-434E-9CBA-1F432AF868F2}"/>
              </a:ext>
            </a:extLst>
          </p:cNvPr>
          <p:cNvSpPr>
            <a:spLocks noChangeShapeType="1"/>
          </p:cNvSpPr>
          <p:nvPr/>
        </p:nvSpPr>
        <p:spPr bwMode="auto">
          <a:xfrm flipV="1">
            <a:off x="4613043" y="3282675"/>
            <a:ext cx="18234" cy="9437"/>
          </a:xfrm>
          <a:prstGeom prst="line">
            <a:avLst/>
          </a:prstGeom>
          <a:noFill/>
          <a:ln w="11113">
            <a:solidFill>
              <a:srgbClr val="FF0000"/>
            </a:solidFill>
            <a:round/>
            <a:headEnd/>
            <a:tailEnd/>
          </a:ln>
        </p:spPr>
        <p:txBody>
          <a:bodyPr/>
          <a:lstStyle/>
          <a:p>
            <a:endParaRPr lang="en-US" sz="1350"/>
          </a:p>
        </p:txBody>
      </p:sp>
      <p:sp>
        <p:nvSpPr>
          <p:cNvPr id="138" name="Line 58">
            <a:extLst>
              <a:ext uri="{FF2B5EF4-FFF2-40B4-BE49-F238E27FC236}">
                <a16:creationId xmlns:a16="http://schemas.microsoft.com/office/drawing/2014/main" id="{26D2AD96-FD76-4AEA-A9FA-EC1B4DFC4F61}"/>
              </a:ext>
            </a:extLst>
          </p:cNvPr>
          <p:cNvSpPr>
            <a:spLocks noChangeShapeType="1"/>
          </p:cNvSpPr>
          <p:nvPr/>
        </p:nvSpPr>
        <p:spPr bwMode="auto">
          <a:xfrm flipV="1">
            <a:off x="4646705" y="3265150"/>
            <a:ext cx="18234" cy="9437"/>
          </a:xfrm>
          <a:prstGeom prst="line">
            <a:avLst/>
          </a:prstGeom>
          <a:noFill/>
          <a:ln w="11113">
            <a:solidFill>
              <a:srgbClr val="FF0000"/>
            </a:solidFill>
            <a:round/>
            <a:headEnd/>
            <a:tailEnd/>
          </a:ln>
        </p:spPr>
        <p:txBody>
          <a:bodyPr/>
          <a:lstStyle/>
          <a:p>
            <a:endParaRPr lang="en-US" sz="1350"/>
          </a:p>
        </p:txBody>
      </p:sp>
      <p:sp>
        <p:nvSpPr>
          <p:cNvPr id="139" name="Line 59">
            <a:extLst>
              <a:ext uri="{FF2B5EF4-FFF2-40B4-BE49-F238E27FC236}">
                <a16:creationId xmlns:a16="http://schemas.microsoft.com/office/drawing/2014/main" id="{1DE7826A-731D-4F0A-9CE9-6BF3EE647CD9}"/>
              </a:ext>
            </a:extLst>
          </p:cNvPr>
          <p:cNvSpPr>
            <a:spLocks noChangeShapeType="1"/>
          </p:cNvSpPr>
          <p:nvPr/>
        </p:nvSpPr>
        <p:spPr bwMode="auto">
          <a:xfrm flipV="1">
            <a:off x="4683173" y="3244929"/>
            <a:ext cx="15429" cy="9437"/>
          </a:xfrm>
          <a:prstGeom prst="line">
            <a:avLst/>
          </a:prstGeom>
          <a:noFill/>
          <a:ln w="11113">
            <a:solidFill>
              <a:srgbClr val="FF0000"/>
            </a:solidFill>
            <a:round/>
            <a:headEnd/>
            <a:tailEnd/>
          </a:ln>
        </p:spPr>
        <p:txBody>
          <a:bodyPr/>
          <a:lstStyle/>
          <a:p>
            <a:endParaRPr lang="en-US" sz="1350"/>
          </a:p>
        </p:txBody>
      </p:sp>
      <p:sp>
        <p:nvSpPr>
          <p:cNvPr id="140" name="Line 60">
            <a:extLst>
              <a:ext uri="{FF2B5EF4-FFF2-40B4-BE49-F238E27FC236}">
                <a16:creationId xmlns:a16="http://schemas.microsoft.com/office/drawing/2014/main" id="{E741C4EA-361E-4801-B5F6-858EBA049521}"/>
              </a:ext>
            </a:extLst>
          </p:cNvPr>
          <p:cNvSpPr>
            <a:spLocks noChangeShapeType="1"/>
          </p:cNvSpPr>
          <p:nvPr/>
        </p:nvSpPr>
        <p:spPr bwMode="auto">
          <a:xfrm flipV="1">
            <a:off x="4716835" y="3224709"/>
            <a:ext cx="18234" cy="9437"/>
          </a:xfrm>
          <a:prstGeom prst="line">
            <a:avLst/>
          </a:prstGeom>
          <a:noFill/>
          <a:ln w="11113">
            <a:solidFill>
              <a:srgbClr val="FF0000"/>
            </a:solidFill>
            <a:round/>
            <a:headEnd/>
            <a:tailEnd/>
          </a:ln>
        </p:spPr>
        <p:txBody>
          <a:bodyPr/>
          <a:lstStyle/>
          <a:p>
            <a:endParaRPr lang="en-US" sz="1350"/>
          </a:p>
        </p:txBody>
      </p:sp>
      <p:sp>
        <p:nvSpPr>
          <p:cNvPr id="141" name="Line 61">
            <a:extLst>
              <a:ext uri="{FF2B5EF4-FFF2-40B4-BE49-F238E27FC236}">
                <a16:creationId xmlns:a16="http://schemas.microsoft.com/office/drawing/2014/main" id="{1F4958F3-8A58-4A2D-A79F-2749B84A253F}"/>
              </a:ext>
            </a:extLst>
          </p:cNvPr>
          <p:cNvSpPr>
            <a:spLocks noChangeShapeType="1"/>
          </p:cNvSpPr>
          <p:nvPr/>
        </p:nvSpPr>
        <p:spPr bwMode="auto">
          <a:xfrm flipV="1">
            <a:off x="4750497" y="3207184"/>
            <a:ext cx="18234" cy="8089"/>
          </a:xfrm>
          <a:prstGeom prst="line">
            <a:avLst/>
          </a:prstGeom>
          <a:noFill/>
          <a:ln w="11113">
            <a:solidFill>
              <a:srgbClr val="FF0000"/>
            </a:solidFill>
            <a:round/>
            <a:headEnd/>
            <a:tailEnd/>
          </a:ln>
        </p:spPr>
        <p:txBody>
          <a:bodyPr/>
          <a:lstStyle/>
          <a:p>
            <a:endParaRPr lang="en-US" sz="1350"/>
          </a:p>
        </p:txBody>
      </p:sp>
      <p:sp>
        <p:nvSpPr>
          <p:cNvPr id="142" name="Line 62">
            <a:extLst>
              <a:ext uri="{FF2B5EF4-FFF2-40B4-BE49-F238E27FC236}">
                <a16:creationId xmlns:a16="http://schemas.microsoft.com/office/drawing/2014/main" id="{4F9EB984-2D1A-4589-9845-01F638972D87}"/>
              </a:ext>
            </a:extLst>
          </p:cNvPr>
          <p:cNvSpPr>
            <a:spLocks noChangeShapeType="1"/>
          </p:cNvSpPr>
          <p:nvPr/>
        </p:nvSpPr>
        <p:spPr bwMode="auto">
          <a:xfrm flipV="1">
            <a:off x="4784159" y="3186964"/>
            <a:ext cx="18234" cy="10784"/>
          </a:xfrm>
          <a:prstGeom prst="line">
            <a:avLst/>
          </a:prstGeom>
          <a:noFill/>
          <a:ln w="11113">
            <a:solidFill>
              <a:srgbClr val="FF0000"/>
            </a:solidFill>
            <a:round/>
            <a:headEnd/>
            <a:tailEnd/>
          </a:ln>
        </p:spPr>
        <p:txBody>
          <a:bodyPr/>
          <a:lstStyle/>
          <a:p>
            <a:endParaRPr lang="en-US" sz="1350"/>
          </a:p>
        </p:txBody>
      </p:sp>
      <p:sp>
        <p:nvSpPr>
          <p:cNvPr id="143" name="Line 63">
            <a:extLst>
              <a:ext uri="{FF2B5EF4-FFF2-40B4-BE49-F238E27FC236}">
                <a16:creationId xmlns:a16="http://schemas.microsoft.com/office/drawing/2014/main" id="{0BED56F3-FDF6-4BC4-81E3-2483113F0F55}"/>
              </a:ext>
            </a:extLst>
          </p:cNvPr>
          <p:cNvSpPr>
            <a:spLocks noChangeShapeType="1"/>
          </p:cNvSpPr>
          <p:nvPr/>
        </p:nvSpPr>
        <p:spPr bwMode="auto">
          <a:xfrm flipV="1">
            <a:off x="4820627" y="3166743"/>
            <a:ext cx="16831" cy="10784"/>
          </a:xfrm>
          <a:prstGeom prst="line">
            <a:avLst/>
          </a:prstGeom>
          <a:noFill/>
          <a:ln w="11113">
            <a:solidFill>
              <a:srgbClr val="FF0000"/>
            </a:solidFill>
            <a:round/>
            <a:headEnd/>
            <a:tailEnd/>
          </a:ln>
        </p:spPr>
        <p:txBody>
          <a:bodyPr/>
          <a:lstStyle/>
          <a:p>
            <a:endParaRPr lang="en-US" sz="1350"/>
          </a:p>
        </p:txBody>
      </p:sp>
      <p:sp>
        <p:nvSpPr>
          <p:cNvPr id="144" name="Line 64">
            <a:extLst>
              <a:ext uri="{FF2B5EF4-FFF2-40B4-BE49-F238E27FC236}">
                <a16:creationId xmlns:a16="http://schemas.microsoft.com/office/drawing/2014/main" id="{28085B0F-210F-43A5-B9B8-2EAFDCBDEA3E}"/>
              </a:ext>
            </a:extLst>
          </p:cNvPr>
          <p:cNvSpPr>
            <a:spLocks noChangeShapeType="1"/>
          </p:cNvSpPr>
          <p:nvPr/>
        </p:nvSpPr>
        <p:spPr bwMode="auto">
          <a:xfrm flipV="1">
            <a:off x="4855691" y="3146523"/>
            <a:ext cx="18234" cy="10784"/>
          </a:xfrm>
          <a:prstGeom prst="line">
            <a:avLst/>
          </a:prstGeom>
          <a:noFill/>
          <a:ln w="11113">
            <a:solidFill>
              <a:srgbClr val="FF0000"/>
            </a:solidFill>
            <a:round/>
            <a:headEnd/>
            <a:tailEnd/>
          </a:ln>
        </p:spPr>
        <p:txBody>
          <a:bodyPr/>
          <a:lstStyle/>
          <a:p>
            <a:endParaRPr lang="en-US" sz="1350"/>
          </a:p>
        </p:txBody>
      </p:sp>
      <p:sp>
        <p:nvSpPr>
          <p:cNvPr id="145" name="Line 65">
            <a:extLst>
              <a:ext uri="{FF2B5EF4-FFF2-40B4-BE49-F238E27FC236}">
                <a16:creationId xmlns:a16="http://schemas.microsoft.com/office/drawing/2014/main" id="{CD89C0A1-0969-4250-9917-3944429355EA}"/>
              </a:ext>
            </a:extLst>
          </p:cNvPr>
          <p:cNvSpPr>
            <a:spLocks noChangeShapeType="1"/>
          </p:cNvSpPr>
          <p:nvPr/>
        </p:nvSpPr>
        <p:spPr bwMode="auto">
          <a:xfrm flipV="1">
            <a:off x="4889354" y="3128997"/>
            <a:ext cx="18234" cy="8089"/>
          </a:xfrm>
          <a:prstGeom prst="line">
            <a:avLst/>
          </a:prstGeom>
          <a:noFill/>
          <a:ln w="11113">
            <a:solidFill>
              <a:srgbClr val="FF0000"/>
            </a:solidFill>
            <a:round/>
            <a:headEnd/>
            <a:tailEnd/>
          </a:ln>
        </p:spPr>
        <p:txBody>
          <a:bodyPr/>
          <a:lstStyle/>
          <a:p>
            <a:endParaRPr lang="en-US" sz="1350"/>
          </a:p>
        </p:txBody>
      </p:sp>
      <p:sp>
        <p:nvSpPr>
          <p:cNvPr id="146" name="Line 66">
            <a:extLst>
              <a:ext uri="{FF2B5EF4-FFF2-40B4-BE49-F238E27FC236}">
                <a16:creationId xmlns:a16="http://schemas.microsoft.com/office/drawing/2014/main" id="{F5DB0F52-7439-4D87-82BD-D5CBF12AEA3E}"/>
              </a:ext>
            </a:extLst>
          </p:cNvPr>
          <p:cNvSpPr>
            <a:spLocks noChangeShapeType="1"/>
          </p:cNvSpPr>
          <p:nvPr/>
        </p:nvSpPr>
        <p:spPr bwMode="auto">
          <a:xfrm flipV="1">
            <a:off x="4925821" y="3110123"/>
            <a:ext cx="15429" cy="9437"/>
          </a:xfrm>
          <a:prstGeom prst="line">
            <a:avLst/>
          </a:prstGeom>
          <a:noFill/>
          <a:ln w="11113">
            <a:solidFill>
              <a:srgbClr val="FF0000"/>
            </a:solidFill>
            <a:round/>
            <a:headEnd/>
            <a:tailEnd/>
          </a:ln>
        </p:spPr>
        <p:txBody>
          <a:bodyPr/>
          <a:lstStyle/>
          <a:p>
            <a:endParaRPr lang="en-US" sz="1350"/>
          </a:p>
        </p:txBody>
      </p:sp>
      <p:sp>
        <p:nvSpPr>
          <p:cNvPr id="147" name="Line 67">
            <a:extLst>
              <a:ext uri="{FF2B5EF4-FFF2-40B4-BE49-F238E27FC236}">
                <a16:creationId xmlns:a16="http://schemas.microsoft.com/office/drawing/2014/main" id="{25187C99-9E71-4E7E-8C38-4F17FAFC7D7B}"/>
              </a:ext>
            </a:extLst>
          </p:cNvPr>
          <p:cNvSpPr>
            <a:spLocks noChangeShapeType="1"/>
          </p:cNvSpPr>
          <p:nvPr/>
        </p:nvSpPr>
        <p:spPr bwMode="auto">
          <a:xfrm flipV="1">
            <a:off x="4959484" y="3089902"/>
            <a:ext cx="15429" cy="9437"/>
          </a:xfrm>
          <a:prstGeom prst="line">
            <a:avLst/>
          </a:prstGeom>
          <a:noFill/>
          <a:ln w="11113">
            <a:solidFill>
              <a:srgbClr val="FF0000"/>
            </a:solidFill>
            <a:round/>
            <a:headEnd/>
            <a:tailEnd/>
          </a:ln>
        </p:spPr>
        <p:txBody>
          <a:bodyPr/>
          <a:lstStyle/>
          <a:p>
            <a:endParaRPr lang="en-US" sz="1350"/>
          </a:p>
        </p:txBody>
      </p:sp>
      <p:sp>
        <p:nvSpPr>
          <p:cNvPr id="148" name="Line 71">
            <a:extLst>
              <a:ext uri="{FF2B5EF4-FFF2-40B4-BE49-F238E27FC236}">
                <a16:creationId xmlns:a16="http://schemas.microsoft.com/office/drawing/2014/main" id="{49DBC327-F579-45C8-9920-50833559D2D9}"/>
              </a:ext>
            </a:extLst>
          </p:cNvPr>
          <p:cNvSpPr>
            <a:spLocks noChangeShapeType="1"/>
          </p:cNvSpPr>
          <p:nvPr/>
        </p:nvSpPr>
        <p:spPr bwMode="auto">
          <a:xfrm flipH="1" flipV="1">
            <a:off x="4809405" y="3029239"/>
            <a:ext cx="173922" cy="64707"/>
          </a:xfrm>
          <a:prstGeom prst="line">
            <a:avLst/>
          </a:prstGeom>
          <a:noFill/>
          <a:ln w="11113">
            <a:solidFill>
              <a:srgbClr val="FF0000"/>
            </a:solidFill>
            <a:round/>
            <a:headEnd/>
            <a:tailEnd/>
          </a:ln>
        </p:spPr>
        <p:txBody>
          <a:bodyPr/>
          <a:lstStyle/>
          <a:p>
            <a:endParaRPr lang="en-US" sz="1350"/>
          </a:p>
        </p:txBody>
      </p:sp>
      <p:grpSp>
        <p:nvGrpSpPr>
          <p:cNvPr id="149" name="Group 396">
            <a:extLst>
              <a:ext uri="{FF2B5EF4-FFF2-40B4-BE49-F238E27FC236}">
                <a16:creationId xmlns:a16="http://schemas.microsoft.com/office/drawing/2014/main" id="{B5747CC9-A363-4C73-B999-A699C782B240}"/>
              </a:ext>
            </a:extLst>
          </p:cNvPr>
          <p:cNvGrpSpPr>
            <a:grpSpLocks/>
          </p:cNvGrpSpPr>
          <p:nvPr/>
        </p:nvGrpSpPr>
        <p:grpSpPr bwMode="auto">
          <a:xfrm>
            <a:off x="5036626" y="3399957"/>
            <a:ext cx="863998" cy="456994"/>
            <a:chOff x="2582" y="2147"/>
            <a:chExt cx="616" cy="339"/>
          </a:xfrm>
        </p:grpSpPr>
        <p:sp>
          <p:nvSpPr>
            <p:cNvPr id="150" name="Line 93">
              <a:extLst>
                <a:ext uri="{FF2B5EF4-FFF2-40B4-BE49-F238E27FC236}">
                  <a16:creationId xmlns:a16="http://schemas.microsoft.com/office/drawing/2014/main" id="{594C1819-CC5B-4E3C-B3DD-DF80225217F8}"/>
                </a:ext>
              </a:extLst>
            </p:cNvPr>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sz="1350"/>
            </a:p>
          </p:txBody>
        </p:sp>
        <p:sp>
          <p:nvSpPr>
            <p:cNvPr id="151" name="Line 94">
              <a:extLst>
                <a:ext uri="{FF2B5EF4-FFF2-40B4-BE49-F238E27FC236}">
                  <a16:creationId xmlns:a16="http://schemas.microsoft.com/office/drawing/2014/main" id="{11292876-4D49-4E00-846D-50E82D75CD2C}"/>
                </a:ext>
              </a:extLst>
            </p:cNvPr>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sz="1350"/>
            </a:p>
          </p:txBody>
        </p:sp>
        <p:sp>
          <p:nvSpPr>
            <p:cNvPr id="152" name="Line 95">
              <a:extLst>
                <a:ext uri="{FF2B5EF4-FFF2-40B4-BE49-F238E27FC236}">
                  <a16:creationId xmlns:a16="http://schemas.microsoft.com/office/drawing/2014/main" id="{41E2433F-15EF-4868-80E4-18B522F4DF55}"/>
                </a:ext>
              </a:extLst>
            </p:cNvPr>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sz="1350"/>
            </a:p>
          </p:txBody>
        </p:sp>
        <p:sp>
          <p:nvSpPr>
            <p:cNvPr id="153" name="Line 96">
              <a:extLst>
                <a:ext uri="{FF2B5EF4-FFF2-40B4-BE49-F238E27FC236}">
                  <a16:creationId xmlns:a16="http://schemas.microsoft.com/office/drawing/2014/main" id="{3AB04E1C-22BB-4DED-9EA8-B11D1C2DA525}"/>
                </a:ext>
              </a:extLst>
            </p:cNvPr>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sz="1350"/>
            </a:p>
          </p:txBody>
        </p:sp>
        <p:sp>
          <p:nvSpPr>
            <p:cNvPr id="154" name="Line 126">
              <a:extLst>
                <a:ext uri="{FF2B5EF4-FFF2-40B4-BE49-F238E27FC236}">
                  <a16:creationId xmlns:a16="http://schemas.microsoft.com/office/drawing/2014/main" id="{5EFF31DD-81C3-478E-A154-1F38845B8264}"/>
                </a:ext>
              </a:extLst>
            </p:cNvPr>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sz="1350"/>
            </a:p>
          </p:txBody>
        </p:sp>
        <p:sp>
          <p:nvSpPr>
            <p:cNvPr id="155" name="Line 127">
              <a:extLst>
                <a:ext uri="{FF2B5EF4-FFF2-40B4-BE49-F238E27FC236}">
                  <a16:creationId xmlns:a16="http://schemas.microsoft.com/office/drawing/2014/main" id="{91BBDF2E-434A-4073-84BB-7C5E13ACD87F}"/>
                </a:ext>
              </a:extLst>
            </p:cNvPr>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sz="1350"/>
            </a:p>
          </p:txBody>
        </p:sp>
        <p:sp>
          <p:nvSpPr>
            <p:cNvPr id="156" name="Line 128">
              <a:extLst>
                <a:ext uri="{FF2B5EF4-FFF2-40B4-BE49-F238E27FC236}">
                  <a16:creationId xmlns:a16="http://schemas.microsoft.com/office/drawing/2014/main" id="{0B49AA9A-E773-4BF4-AF3A-FE5C31E8F816}"/>
                </a:ext>
              </a:extLst>
            </p:cNvPr>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sz="1350"/>
            </a:p>
          </p:txBody>
        </p:sp>
        <p:sp>
          <p:nvSpPr>
            <p:cNvPr id="157" name="Line 129">
              <a:extLst>
                <a:ext uri="{FF2B5EF4-FFF2-40B4-BE49-F238E27FC236}">
                  <a16:creationId xmlns:a16="http://schemas.microsoft.com/office/drawing/2014/main" id="{543ED014-B2C1-47FE-9D90-BCBB53F24EB0}"/>
                </a:ext>
              </a:extLst>
            </p:cNvPr>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sz="1350"/>
            </a:p>
          </p:txBody>
        </p:sp>
        <p:sp>
          <p:nvSpPr>
            <p:cNvPr id="158" name="Line 72">
              <a:extLst>
                <a:ext uri="{FF2B5EF4-FFF2-40B4-BE49-F238E27FC236}">
                  <a16:creationId xmlns:a16="http://schemas.microsoft.com/office/drawing/2014/main" id="{74CAE059-D0BC-41B8-846D-FFA1625669DB}"/>
                </a:ext>
              </a:extLst>
            </p:cNvPr>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sz="1350"/>
            </a:p>
          </p:txBody>
        </p:sp>
        <p:sp>
          <p:nvSpPr>
            <p:cNvPr id="159" name="Line 73">
              <a:extLst>
                <a:ext uri="{FF2B5EF4-FFF2-40B4-BE49-F238E27FC236}">
                  <a16:creationId xmlns:a16="http://schemas.microsoft.com/office/drawing/2014/main" id="{0B115611-7DDF-41CC-98A2-88ECFEBD11B5}"/>
                </a:ext>
              </a:extLst>
            </p:cNvPr>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sz="1350"/>
            </a:p>
          </p:txBody>
        </p:sp>
        <p:sp>
          <p:nvSpPr>
            <p:cNvPr id="160" name="Line 74">
              <a:extLst>
                <a:ext uri="{FF2B5EF4-FFF2-40B4-BE49-F238E27FC236}">
                  <a16:creationId xmlns:a16="http://schemas.microsoft.com/office/drawing/2014/main" id="{DAF5C5CC-2ADE-49D0-9602-FDBD8997CA34}"/>
                </a:ext>
              </a:extLst>
            </p:cNvPr>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sz="1350"/>
            </a:p>
          </p:txBody>
        </p:sp>
        <p:sp>
          <p:nvSpPr>
            <p:cNvPr id="161" name="Line 75">
              <a:extLst>
                <a:ext uri="{FF2B5EF4-FFF2-40B4-BE49-F238E27FC236}">
                  <a16:creationId xmlns:a16="http://schemas.microsoft.com/office/drawing/2014/main" id="{6FC3ABBF-C59C-4670-92C1-1F681F70F92C}"/>
                </a:ext>
              </a:extLst>
            </p:cNvPr>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sz="1350"/>
            </a:p>
          </p:txBody>
        </p:sp>
        <p:sp>
          <p:nvSpPr>
            <p:cNvPr id="162" name="Line 76">
              <a:extLst>
                <a:ext uri="{FF2B5EF4-FFF2-40B4-BE49-F238E27FC236}">
                  <a16:creationId xmlns:a16="http://schemas.microsoft.com/office/drawing/2014/main" id="{0A2C2CB5-53F5-488C-A18B-3DCBDA08382C}"/>
                </a:ext>
              </a:extLst>
            </p:cNvPr>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sz="1350"/>
            </a:p>
          </p:txBody>
        </p:sp>
        <p:sp>
          <p:nvSpPr>
            <p:cNvPr id="163" name="Line 77">
              <a:extLst>
                <a:ext uri="{FF2B5EF4-FFF2-40B4-BE49-F238E27FC236}">
                  <a16:creationId xmlns:a16="http://schemas.microsoft.com/office/drawing/2014/main" id="{E0B88C5F-7577-4C2E-ABD2-382F31A4BAFD}"/>
                </a:ext>
              </a:extLst>
            </p:cNvPr>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sz="1350"/>
            </a:p>
          </p:txBody>
        </p:sp>
        <p:sp>
          <p:nvSpPr>
            <p:cNvPr id="164" name="Line 78">
              <a:extLst>
                <a:ext uri="{FF2B5EF4-FFF2-40B4-BE49-F238E27FC236}">
                  <a16:creationId xmlns:a16="http://schemas.microsoft.com/office/drawing/2014/main" id="{6E1ACC19-F7C4-4758-945A-E0D7428B7371}"/>
                </a:ext>
              </a:extLst>
            </p:cNvPr>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sz="1350"/>
            </a:p>
          </p:txBody>
        </p:sp>
        <p:sp>
          <p:nvSpPr>
            <p:cNvPr id="165" name="Line 79">
              <a:extLst>
                <a:ext uri="{FF2B5EF4-FFF2-40B4-BE49-F238E27FC236}">
                  <a16:creationId xmlns:a16="http://schemas.microsoft.com/office/drawing/2014/main" id="{847F1967-92D2-4891-B41C-B6A23C48619A}"/>
                </a:ext>
              </a:extLst>
            </p:cNvPr>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sz="1350"/>
            </a:p>
          </p:txBody>
        </p:sp>
        <p:sp>
          <p:nvSpPr>
            <p:cNvPr id="166" name="Line 80">
              <a:extLst>
                <a:ext uri="{FF2B5EF4-FFF2-40B4-BE49-F238E27FC236}">
                  <a16:creationId xmlns:a16="http://schemas.microsoft.com/office/drawing/2014/main" id="{3184773D-FCCA-4A20-88EE-9E97D816E90E}"/>
                </a:ext>
              </a:extLst>
            </p:cNvPr>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sz="1350"/>
            </a:p>
          </p:txBody>
        </p:sp>
        <p:sp>
          <p:nvSpPr>
            <p:cNvPr id="167" name="Line 81">
              <a:extLst>
                <a:ext uri="{FF2B5EF4-FFF2-40B4-BE49-F238E27FC236}">
                  <a16:creationId xmlns:a16="http://schemas.microsoft.com/office/drawing/2014/main" id="{6A09F04A-C59A-4CF8-A891-9301747D96BD}"/>
                </a:ext>
              </a:extLst>
            </p:cNvPr>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sz="1350"/>
            </a:p>
          </p:txBody>
        </p:sp>
        <p:sp>
          <p:nvSpPr>
            <p:cNvPr id="168" name="Line 82">
              <a:extLst>
                <a:ext uri="{FF2B5EF4-FFF2-40B4-BE49-F238E27FC236}">
                  <a16:creationId xmlns:a16="http://schemas.microsoft.com/office/drawing/2014/main" id="{24472199-7AA2-445E-9CE6-CE1A562C313C}"/>
                </a:ext>
              </a:extLst>
            </p:cNvPr>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sz="1350"/>
            </a:p>
          </p:txBody>
        </p:sp>
        <p:sp>
          <p:nvSpPr>
            <p:cNvPr id="169" name="Line 83">
              <a:extLst>
                <a:ext uri="{FF2B5EF4-FFF2-40B4-BE49-F238E27FC236}">
                  <a16:creationId xmlns:a16="http://schemas.microsoft.com/office/drawing/2014/main" id="{D1E583BB-2C42-4C11-BD71-0E4E77C777A0}"/>
                </a:ext>
              </a:extLst>
            </p:cNvPr>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sz="1350"/>
            </a:p>
          </p:txBody>
        </p:sp>
        <p:sp>
          <p:nvSpPr>
            <p:cNvPr id="170" name="Line 84">
              <a:extLst>
                <a:ext uri="{FF2B5EF4-FFF2-40B4-BE49-F238E27FC236}">
                  <a16:creationId xmlns:a16="http://schemas.microsoft.com/office/drawing/2014/main" id="{132E2A29-1BE7-4A66-9272-61DAA953A9E2}"/>
                </a:ext>
              </a:extLst>
            </p:cNvPr>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sz="1350"/>
            </a:p>
          </p:txBody>
        </p:sp>
        <p:sp>
          <p:nvSpPr>
            <p:cNvPr id="171" name="Line 85">
              <a:extLst>
                <a:ext uri="{FF2B5EF4-FFF2-40B4-BE49-F238E27FC236}">
                  <a16:creationId xmlns:a16="http://schemas.microsoft.com/office/drawing/2014/main" id="{DEA3A326-792D-4575-B9C3-F4E5367AAA1F}"/>
                </a:ext>
              </a:extLst>
            </p:cNvPr>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sz="1350"/>
            </a:p>
          </p:txBody>
        </p:sp>
        <p:sp>
          <p:nvSpPr>
            <p:cNvPr id="172" name="Line 86">
              <a:extLst>
                <a:ext uri="{FF2B5EF4-FFF2-40B4-BE49-F238E27FC236}">
                  <a16:creationId xmlns:a16="http://schemas.microsoft.com/office/drawing/2014/main" id="{1FBFC30C-E5D5-4760-ADCB-4C1CB3F17420}"/>
                </a:ext>
              </a:extLst>
            </p:cNvPr>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sz="1350"/>
            </a:p>
          </p:txBody>
        </p:sp>
        <p:sp>
          <p:nvSpPr>
            <p:cNvPr id="173" name="Line 87">
              <a:extLst>
                <a:ext uri="{FF2B5EF4-FFF2-40B4-BE49-F238E27FC236}">
                  <a16:creationId xmlns:a16="http://schemas.microsoft.com/office/drawing/2014/main" id="{EEB47E73-5FE4-44D9-AD1E-196ED6618243}"/>
                </a:ext>
              </a:extLst>
            </p:cNvPr>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sz="1350"/>
            </a:p>
          </p:txBody>
        </p:sp>
        <p:sp>
          <p:nvSpPr>
            <p:cNvPr id="174" name="Line 88">
              <a:extLst>
                <a:ext uri="{FF2B5EF4-FFF2-40B4-BE49-F238E27FC236}">
                  <a16:creationId xmlns:a16="http://schemas.microsoft.com/office/drawing/2014/main" id="{D01F45EC-3886-4D6F-BF8E-CEA4E7D719A5}"/>
                </a:ext>
              </a:extLst>
            </p:cNvPr>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sz="1350"/>
            </a:p>
          </p:txBody>
        </p:sp>
        <p:sp>
          <p:nvSpPr>
            <p:cNvPr id="175" name="Line 89">
              <a:extLst>
                <a:ext uri="{FF2B5EF4-FFF2-40B4-BE49-F238E27FC236}">
                  <a16:creationId xmlns:a16="http://schemas.microsoft.com/office/drawing/2014/main" id="{AD83482F-D1C8-48BE-A720-E16AB2B5DB6E}"/>
                </a:ext>
              </a:extLst>
            </p:cNvPr>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sz="1350"/>
            </a:p>
          </p:txBody>
        </p:sp>
        <p:sp>
          <p:nvSpPr>
            <p:cNvPr id="176" name="Line 90">
              <a:extLst>
                <a:ext uri="{FF2B5EF4-FFF2-40B4-BE49-F238E27FC236}">
                  <a16:creationId xmlns:a16="http://schemas.microsoft.com/office/drawing/2014/main" id="{1C5436E3-3B3D-43DC-B569-312FF3F0C4CA}"/>
                </a:ext>
              </a:extLst>
            </p:cNvPr>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sz="1350"/>
            </a:p>
          </p:txBody>
        </p:sp>
        <p:sp>
          <p:nvSpPr>
            <p:cNvPr id="177" name="Line 91">
              <a:extLst>
                <a:ext uri="{FF2B5EF4-FFF2-40B4-BE49-F238E27FC236}">
                  <a16:creationId xmlns:a16="http://schemas.microsoft.com/office/drawing/2014/main" id="{73E0C150-E9A3-4DB8-AA4D-993C50023DC7}"/>
                </a:ext>
              </a:extLst>
            </p:cNvPr>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sz="1350"/>
            </a:p>
          </p:txBody>
        </p:sp>
        <p:sp>
          <p:nvSpPr>
            <p:cNvPr id="178" name="Line 92">
              <a:extLst>
                <a:ext uri="{FF2B5EF4-FFF2-40B4-BE49-F238E27FC236}">
                  <a16:creationId xmlns:a16="http://schemas.microsoft.com/office/drawing/2014/main" id="{8545387B-EB08-4567-A9F6-45CE53BD3CB6}"/>
                </a:ext>
              </a:extLst>
            </p:cNvPr>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sz="1350"/>
            </a:p>
          </p:txBody>
        </p:sp>
      </p:grpSp>
      <p:sp>
        <p:nvSpPr>
          <p:cNvPr id="179" name="Line 123">
            <a:extLst>
              <a:ext uri="{FF2B5EF4-FFF2-40B4-BE49-F238E27FC236}">
                <a16:creationId xmlns:a16="http://schemas.microsoft.com/office/drawing/2014/main" id="{8A45B86E-292E-4A11-B594-FDD7FFD81C8D}"/>
              </a:ext>
            </a:extLst>
          </p:cNvPr>
          <p:cNvSpPr>
            <a:spLocks noChangeShapeType="1"/>
          </p:cNvSpPr>
          <p:nvPr/>
        </p:nvSpPr>
        <p:spPr bwMode="auto">
          <a:xfrm flipV="1">
            <a:off x="4329719" y="3474101"/>
            <a:ext cx="18234" cy="8089"/>
          </a:xfrm>
          <a:prstGeom prst="line">
            <a:avLst/>
          </a:prstGeom>
          <a:noFill/>
          <a:ln w="11113">
            <a:solidFill>
              <a:srgbClr val="FF0000"/>
            </a:solidFill>
            <a:round/>
            <a:headEnd/>
            <a:tailEnd/>
          </a:ln>
        </p:spPr>
        <p:txBody>
          <a:bodyPr/>
          <a:lstStyle/>
          <a:p>
            <a:endParaRPr lang="en-US" sz="1350"/>
          </a:p>
        </p:txBody>
      </p:sp>
      <p:sp>
        <p:nvSpPr>
          <p:cNvPr id="180" name="Line 124">
            <a:extLst>
              <a:ext uri="{FF2B5EF4-FFF2-40B4-BE49-F238E27FC236}">
                <a16:creationId xmlns:a16="http://schemas.microsoft.com/office/drawing/2014/main" id="{91EF8D01-E0B3-4F2B-A3D2-D6B999E9A7A2}"/>
              </a:ext>
            </a:extLst>
          </p:cNvPr>
          <p:cNvSpPr>
            <a:spLocks noChangeShapeType="1"/>
          </p:cNvSpPr>
          <p:nvPr/>
        </p:nvSpPr>
        <p:spPr bwMode="auto">
          <a:xfrm flipV="1">
            <a:off x="4366186" y="3455227"/>
            <a:ext cx="18234" cy="9437"/>
          </a:xfrm>
          <a:prstGeom prst="line">
            <a:avLst/>
          </a:prstGeom>
          <a:noFill/>
          <a:ln w="11113">
            <a:solidFill>
              <a:srgbClr val="FF0000"/>
            </a:solidFill>
            <a:round/>
            <a:headEnd/>
            <a:tailEnd/>
          </a:ln>
        </p:spPr>
        <p:txBody>
          <a:bodyPr/>
          <a:lstStyle/>
          <a:p>
            <a:endParaRPr lang="en-US" sz="1350"/>
          </a:p>
        </p:txBody>
      </p:sp>
      <p:sp>
        <p:nvSpPr>
          <p:cNvPr id="181" name="Line 125">
            <a:extLst>
              <a:ext uri="{FF2B5EF4-FFF2-40B4-BE49-F238E27FC236}">
                <a16:creationId xmlns:a16="http://schemas.microsoft.com/office/drawing/2014/main" id="{4D579ECF-7559-406D-BFBE-87B5355F692F}"/>
              </a:ext>
            </a:extLst>
          </p:cNvPr>
          <p:cNvSpPr>
            <a:spLocks noChangeShapeType="1"/>
          </p:cNvSpPr>
          <p:nvPr/>
        </p:nvSpPr>
        <p:spPr bwMode="auto">
          <a:xfrm flipH="1" flipV="1">
            <a:off x="4381614" y="3435006"/>
            <a:ext cx="15429" cy="9437"/>
          </a:xfrm>
          <a:prstGeom prst="line">
            <a:avLst/>
          </a:prstGeom>
          <a:noFill/>
          <a:ln w="11113">
            <a:solidFill>
              <a:srgbClr val="FF0000"/>
            </a:solidFill>
            <a:round/>
            <a:headEnd/>
            <a:tailEnd/>
          </a:ln>
        </p:spPr>
        <p:txBody>
          <a:bodyPr/>
          <a:lstStyle/>
          <a:p>
            <a:endParaRPr lang="en-US" sz="1350"/>
          </a:p>
        </p:txBody>
      </p:sp>
      <p:sp>
        <p:nvSpPr>
          <p:cNvPr id="182" name="Line 253">
            <a:extLst>
              <a:ext uri="{FF2B5EF4-FFF2-40B4-BE49-F238E27FC236}">
                <a16:creationId xmlns:a16="http://schemas.microsoft.com/office/drawing/2014/main" id="{48549EE7-D5F2-4BC2-9C0E-D20B9C2E9472}"/>
              </a:ext>
            </a:extLst>
          </p:cNvPr>
          <p:cNvSpPr>
            <a:spLocks noChangeShapeType="1"/>
          </p:cNvSpPr>
          <p:nvPr/>
        </p:nvSpPr>
        <p:spPr bwMode="auto">
          <a:xfrm flipV="1">
            <a:off x="4587797" y="3040025"/>
            <a:ext cx="259480" cy="149635"/>
          </a:xfrm>
          <a:prstGeom prst="line">
            <a:avLst/>
          </a:prstGeom>
          <a:noFill/>
          <a:ln w="11113">
            <a:solidFill>
              <a:srgbClr val="FF0000"/>
            </a:solidFill>
            <a:round/>
            <a:headEnd/>
            <a:tailEnd/>
          </a:ln>
        </p:spPr>
        <p:txBody>
          <a:bodyPr/>
          <a:lstStyle/>
          <a:p>
            <a:endParaRPr lang="en-US" sz="1350"/>
          </a:p>
        </p:txBody>
      </p:sp>
      <p:sp>
        <p:nvSpPr>
          <p:cNvPr id="183" name="Freeform 305">
            <a:extLst>
              <a:ext uri="{FF2B5EF4-FFF2-40B4-BE49-F238E27FC236}">
                <a16:creationId xmlns:a16="http://schemas.microsoft.com/office/drawing/2014/main" id="{990A8B6A-828F-4D63-A0F1-9961001E52FD}"/>
              </a:ext>
            </a:extLst>
          </p:cNvPr>
          <p:cNvSpPr>
            <a:spLocks/>
          </p:cNvSpPr>
          <p:nvPr/>
        </p:nvSpPr>
        <p:spPr bwMode="auto">
          <a:xfrm>
            <a:off x="4542914" y="3004976"/>
            <a:ext cx="328207" cy="229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sz="1350"/>
          </a:p>
        </p:txBody>
      </p:sp>
      <p:sp>
        <p:nvSpPr>
          <p:cNvPr id="184" name="Freeform 306">
            <a:extLst>
              <a:ext uri="{FF2B5EF4-FFF2-40B4-BE49-F238E27FC236}">
                <a16:creationId xmlns:a16="http://schemas.microsoft.com/office/drawing/2014/main" id="{C735A570-212A-42A4-AAAB-5ABAD5814095}"/>
              </a:ext>
            </a:extLst>
          </p:cNvPr>
          <p:cNvSpPr>
            <a:spLocks/>
          </p:cNvSpPr>
          <p:nvPr/>
        </p:nvSpPr>
        <p:spPr bwMode="auto">
          <a:xfrm>
            <a:off x="4542914" y="3004976"/>
            <a:ext cx="328207" cy="229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sz="1350"/>
          </a:p>
        </p:txBody>
      </p:sp>
      <p:sp>
        <p:nvSpPr>
          <p:cNvPr id="185" name="Freeform 307">
            <a:extLst>
              <a:ext uri="{FF2B5EF4-FFF2-40B4-BE49-F238E27FC236}">
                <a16:creationId xmlns:a16="http://schemas.microsoft.com/office/drawing/2014/main" id="{BB9D932A-DFED-46C8-886E-C1A03845A4DC}"/>
              </a:ext>
            </a:extLst>
          </p:cNvPr>
          <p:cNvSpPr>
            <a:spLocks/>
          </p:cNvSpPr>
          <p:nvPr/>
        </p:nvSpPr>
        <p:spPr bwMode="auto">
          <a:xfrm>
            <a:off x="4548524" y="3004974"/>
            <a:ext cx="322597" cy="222431"/>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sz="1350"/>
          </a:p>
        </p:txBody>
      </p:sp>
      <p:sp>
        <p:nvSpPr>
          <p:cNvPr id="186" name="Freeform 308">
            <a:extLst>
              <a:ext uri="{FF2B5EF4-FFF2-40B4-BE49-F238E27FC236}">
                <a16:creationId xmlns:a16="http://schemas.microsoft.com/office/drawing/2014/main" id="{FD05809D-2288-44D1-944D-90F06E948C50}"/>
              </a:ext>
            </a:extLst>
          </p:cNvPr>
          <p:cNvSpPr>
            <a:spLocks/>
          </p:cNvSpPr>
          <p:nvPr/>
        </p:nvSpPr>
        <p:spPr bwMode="auto">
          <a:xfrm>
            <a:off x="4555537" y="3007671"/>
            <a:ext cx="312778" cy="21164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sz="1350"/>
          </a:p>
        </p:txBody>
      </p:sp>
      <p:sp>
        <p:nvSpPr>
          <p:cNvPr id="187" name="Freeform 309">
            <a:extLst>
              <a:ext uri="{FF2B5EF4-FFF2-40B4-BE49-F238E27FC236}">
                <a16:creationId xmlns:a16="http://schemas.microsoft.com/office/drawing/2014/main" id="{DC5B2730-AF66-4B84-8081-77B5E9C8087A}"/>
              </a:ext>
            </a:extLst>
          </p:cNvPr>
          <p:cNvSpPr>
            <a:spLocks/>
          </p:cNvSpPr>
          <p:nvPr/>
        </p:nvSpPr>
        <p:spPr bwMode="auto">
          <a:xfrm>
            <a:off x="4563953" y="3007670"/>
            <a:ext cx="304363" cy="204906"/>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sz="1350"/>
          </a:p>
        </p:txBody>
      </p:sp>
      <p:sp>
        <p:nvSpPr>
          <p:cNvPr id="188" name="Freeform 310">
            <a:extLst>
              <a:ext uri="{FF2B5EF4-FFF2-40B4-BE49-F238E27FC236}">
                <a16:creationId xmlns:a16="http://schemas.microsoft.com/office/drawing/2014/main" id="{A43AAA6D-7904-4839-ABB0-B2F84DEFC939}"/>
              </a:ext>
            </a:extLst>
          </p:cNvPr>
          <p:cNvSpPr>
            <a:spLocks/>
          </p:cNvSpPr>
          <p:nvPr/>
        </p:nvSpPr>
        <p:spPr bwMode="auto">
          <a:xfrm>
            <a:off x="4570964" y="3007672"/>
            <a:ext cx="294545" cy="196818"/>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FF0000"/>
            </a:solidFill>
            <a:round/>
            <a:headEnd/>
            <a:tailEnd/>
          </a:ln>
        </p:spPr>
        <p:txBody>
          <a:bodyPr/>
          <a:lstStyle/>
          <a:p>
            <a:endParaRPr lang="en-US" sz="1350"/>
          </a:p>
        </p:txBody>
      </p:sp>
      <p:sp>
        <p:nvSpPr>
          <p:cNvPr id="189" name="Freeform 311">
            <a:extLst>
              <a:ext uri="{FF2B5EF4-FFF2-40B4-BE49-F238E27FC236}">
                <a16:creationId xmlns:a16="http://schemas.microsoft.com/office/drawing/2014/main" id="{92EE3DB5-B35F-4A43-861B-72165F36D6CE}"/>
              </a:ext>
            </a:extLst>
          </p:cNvPr>
          <p:cNvSpPr>
            <a:spLocks/>
          </p:cNvSpPr>
          <p:nvPr/>
        </p:nvSpPr>
        <p:spPr bwMode="auto">
          <a:xfrm>
            <a:off x="4579382" y="3007670"/>
            <a:ext cx="283324" cy="190077"/>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sz="1350"/>
          </a:p>
        </p:txBody>
      </p:sp>
      <p:sp>
        <p:nvSpPr>
          <p:cNvPr id="190" name="Freeform 312">
            <a:extLst>
              <a:ext uri="{FF2B5EF4-FFF2-40B4-BE49-F238E27FC236}">
                <a16:creationId xmlns:a16="http://schemas.microsoft.com/office/drawing/2014/main" id="{D42A31A4-56D6-4C7D-B1B1-BCBDA64329BB}"/>
              </a:ext>
            </a:extLst>
          </p:cNvPr>
          <p:cNvSpPr>
            <a:spLocks/>
          </p:cNvSpPr>
          <p:nvPr/>
        </p:nvSpPr>
        <p:spPr bwMode="auto">
          <a:xfrm>
            <a:off x="4587797" y="3009019"/>
            <a:ext cx="274909" cy="180640"/>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FF0000"/>
            </a:solidFill>
            <a:round/>
            <a:headEnd/>
            <a:tailEnd/>
          </a:ln>
        </p:spPr>
        <p:txBody>
          <a:bodyPr/>
          <a:lstStyle/>
          <a:p>
            <a:endParaRPr lang="en-US" sz="1350"/>
          </a:p>
        </p:txBody>
      </p:sp>
      <p:sp>
        <p:nvSpPr>
          <p:cNvPr id="191" name="Freeform 313">
            <a:extLst>
              <a:ext uri="{FF2B5EF4-FFF2-40B4-BE49-F238E27FC236}">
                <a16:creationId xmlns:a16="http://schemas.microsoft.com/office/drawing/2014/main" id="{E61D6080-489E-43ED-AC5C-675D370FD26F}"/>
              </a:ext>
            </a:extLst>
          </p:cNvPr>
          <p:cNvSpPr>
            <a:spLocks/>
          </p:cNvSpPr>
          <p:nvPr/>
        </p:nvSpPr>
        <p:spPr bwMode="auto">
          <a:xfrm>
            <a:off x="4594809" y="3009019"/>
            <a:ext cx="265091" cy="172552"/>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sz="1350"/>
          </a:p>
        </p:txBody>
      </p:sp>
      <p:sp>
        <p:nvSpPr>
          <p:cNvPr id="192" name="Freeform 316">
            <a:extLst>
              <a:ext uri="{FF2B5EF4-FFF2-40B4-BE49-F238E27FC236}">
                <a16:creationId xmlns:a16="http://schemas.microsoft.com/office/drawing/2014/main" id="{175AF4A0-79F0-4B6C-8311-D0C884952817}"/>
              </a:ext>
            </a:extLst>
          </p:cNvPr>
          <p:cNvSpPr>
            <a:spLocks/>
          </p:cNvSpPr>
          <p:nvPr/>
        </p:nvSpPr>
        <p:spPr bwMode="auto">
          <a:xfrm>
            <a:off x="4537302" y="3151913"/>
            <a:ext cx="63117" cy="8223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sz="1350"/>
          </a:p>
        </p:txBody>
      </p:sp>
      <p:sp>
        <p:nvSpPr>
          <p:cNvPr id="193" name="Freeform 120">
            <a:extLst>
              <a:ext uri="{FF2B5EF4-FFF2-40B4-BE49-F238E27FC236}">
                <a16:creationId xmlns:a16="http://schemas.microsoft.com/office/drawing/2014/main" id="{D0EC0795-DEDE-4EE2-9442-2B0480B07614}"/>
              </a:ext>
            </a:extLst>
          </p:cNvPr>
          <p:cNvSpPr>
            <a:spLocks/>
          </p:cNvSpPr>
          <p:nvPr/>
        </p:nvSpPr>
        <p:spPr bwMode="auto">
          <a:xfrm>
            <a:off x="3614396" y="3661480"/>
            <a:ext cx="91168" cy="93017"/>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FFFFFF"/>
          </a:solidFill>
          <a:ln w="0">
            <a:solidFill>
              <a:srgbClr val="CC0000"/>
            </a:solidFill>
            <a:round/>
            <a:headEnd/>
            <a:tailEnd/>
          </a:ln>
        </p:spPr>
        <p:txBody>
          <a:bodyPr/>
          <a:lstStyle/>
          <a:p>
            <a:endParaRPr lang="en-US" sz="1350"/>
          </a:p>
        </p:txBody>
      </p:sp>
      <p:sp>
        <p:nvSpPr>
          <p:cNvPr id="194" name="Title 1">
            <a:extLst>
              <a:ext uri="{FF2B5EF4-FFF2-40B4-BE49-F238E27FC236}">
                <a16:creationId xmlns:a16="http://schemas.microsoft.com/office/drawing/2014/main" id="{B6112F27-02E5-A24F-B1EC-49683A1F7D32}"/>
              </a:ext>
            </a:extLst>
          </p:cNvPr>
          <p:cNvSpPr txBox="1">
            <a:spLocks/>
          </p:cNvSpPr>
          <p:nvPr/>
        </p:nvSpPr>
        <p:spPr bwMode="auto">
          <a:xfrm>
            <a:off x="244262" y="205242"/>
            <a:ext cx="9273353" cy="418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2251" b="1" kern="1200">
                <a:solidFill>
                  <a:srgbClr val="BE1D1D"/>
                </a:solidFill>
                <a:latin typeface="+mn-lt"/>
                <a:ea typeface="+mj-ea"/>
                <a:cs typeface="+mj-cs"/>
              </a:defRPr>
            </a:lvl1pPr>
            <a:lvl2pPr algn="l" rtl="0" eaLnBrk="1" fontAlgn="base" hangingPunct="1">
              <a:lnSpc>
                <a:spcPct val="85000"/>
              </a:lnSpc>
              <a:spcBef>
                <a:spcPct val="0"/>
              </a:spcBef>
              <a:spcAft>
                <a:spcPct val="0"/>
              </a:spcAft>
              <a:defRPr sz="2251">
                <a:solidFill>
                  <a:srgbClr val="006C3A"/>
                </a:solidFill>
                <a:latin typeface="Arial Black" pitchFamily="34" charset="0"/>
              </a:defRPr>
            </a:lvl2pPr>
            <a:lvl3pPr algn="l" rtl="0" eaLnBrk="1" fontAlgn="base" hangingPunct="1">
              <a:lnSpc>
                <a:spcPct val="85000"/>
              </a:lnSpc>
              <a:spcBef>
                <a:spcPct val="0"/>
              </a:spcBef>
              <a:spcAft>
                <a:spcPct val="0"/>
              </a:spcAft>
              <a:defRPr sz="2251">
                <a:solidFill>
                  <a:srgbClr val="006C3A"/>
                </a:solidFill>
                <a:latin typeface="Arial Black" pitchFamily="34" charset="0"/>
              </a:defRPr>
            </a:lvl3pPr>
            <a:lvl4pPr algn="l" rtl="0" eaLnBrk="1" fontAlgn="base" hangingPunct="1">
              <a:lnSpc>
                <a:spcPct val="85000"/>
              </a:lnSpc>
              <a:spcBef>
                <a:spcPct val="0"/>
              </a:spcBef>
              <a:spcAft>
                <a:spcPct val="0"/>
              </a:spcAft>
              <a:defRPr sz="2251">
                <a:solidFill>
                  <a:srgbClr val="006C3A"/>
                </a:solidFill>
                <a:latin typeface="Arial Black" pitchFamily="34" charset="0"/>
              </a:defRPr>
            </a:lvl4pPr>
            <a:lvl5pPr algn="l" rtl="0" eaLnBrk="1" fontAlgn="base" hangingPunct="1">
              <a:lnSpc>
                <a:spcPct val="85000"/>
              </a:lnSpc>
              <a:spcBef>
                <a:spcPct val="0"/>
              </a:spcBef>
              <a:spcAft>
                <a:spcPct val="0"/>
              </a:spcAft>
              <a:defRPr sz="2251">
                <a:solidFill>
                  <a:srgbClr val="006C3A"/>
                </a:solidFill>
                <a:latin typeface="Arial Black" pitchFamily="34" charset="0"/>
              </a:defRPr>
            </a:lvl5pPr>
            <a:lvl6pPr marL="342991" algn="l" rtl="0" eaLnBrk="1" fontAlgn="base" hangingPunct="1">
              <a:lnSpc>
                <a:spcPct val="85000"/>
              </a:lnSpc>
              <a:spcBef>
                <a:spcPct val="0"/>
              </a:spcBef>
              <a:spcAft>
                <a:spcPct val="0"/>
              </a:spcAft>
              <a:defRPr sz="2251">
                <a:solidFill>
                  <a:srgbClr val="006C3A"/>
                </a:solidFill>
                <a:latin typeface="Arial Black" pitchFamily="34" charset="0"/>
              </a:defRPr>
            </a:lvl6pPr>
            <a:lvl7pPr marL="685983" algn="l" rtl="0" eaLnBrk="1" fontAlgn="base" hangingPunct="1">
              <a:lnSpc>
                <a:spcPct val="85000"/>
              </a:lnSpc>
              <a:spcBef>
                <a:spcPct val="0"/>
              </a:spcBef>
              <a:spcAft>
                <a:spcPct val="0"/>
              </a:spcAft>
              <a:defRPr sz="2251">
                <a:solidFill>
                  <a:srgbClr val="006C3A"/>
                </a:solidFill>
                <a:latin typeface="Arial Black" pitchFamily="34" charset="0"/>
              </a:defRPr>
            </a:lvl7pPr>
            <a:lvl8pPr marL="1028974" algn="l" rtl="0" eaLnBrk="1" fontAlgn="base" hangingPunct="1">
              <a:lnSpc>
                <a:spcPct val="85000"/>
              </a:lnSpc>
              <a:spcBef>
                <a:spcPct val="0"/>
              </a:spcBef>
              <a:spcAft>
                <a:spcPct val="0"/>
              </a:spcAft>
              <a:defRPr sz="2251">
                <a:solidFill>
                  <a:srgbClr val="006C3A"/>
                </a:solidFill>
                <a:latin typeface="Arial Black" pitchFamily="34" charset="0"/>
              </a:defRPr>
            </a:lvl8pPr>
            <a:lvl9pPr marL="1371966" algn="l" rtl="0" eaLnBrk="1" fontAlgn="base" hangingPunct="1">
              <a:lnSpc>
                <a:spcPct val="85000"/>
              </a:lnSpc>
              <a:spcBef>
                <a:spcPct val="0"/>
              </a:spcBef>
              <a:spcAft>
                <a:spcPct val="0"/>
              </a:spcAft>
              <a:defRPr sz="2251">
                <a:solidFill>
                  <a:srgbClr val="006C3A"/>
                </a:solidFill>
                <a:latin typeface="Arial Black" pitchFamily="34" charset="0"/>
              </a:defRPr>
            </a:lvl9pPr>
          </a:lstStyle>
          <a:p>
            <a:r>
              <a:rPr lang="en-US" sz="2400" b="0" dirty="0">
                <a:latin typeface="Avenir Roman" panose="02000503020000020003" pitchFamily="2" charset="0"/>
              </a:rPr>
              <a:t>CEBAF 22 GeV Upgrade: </a:t>
            </a:r>
            <a:r>
              <a:rPr lang="en-US" sz="2400" b="0" i="1" u="sng" dirty="0">
                <a:latin typeface="Avenir Roman" panose="02000503020000020003" pitchFamily="2" charset="0"/>
              </a:rPr>
              <a:t>leveraging accelerator breakthrough</a:t>
            </a:r>
          </a:p>
        </p:txBody>
      </p:sp>
      <p:sp>
        <p:nvSpPr>
          <p:cNvPr id="195" name="Content Placeholder 2">
            <a:extLst>
              <a:ext uri="{FF2B5EF4-FFF2-40B4-BE49-F238E27FC236}">
                <a16:creationId xmlns:a16="http://schemas.microsoft.com/office/drawing/2014/main" id="{FC0F37C6-87FD-7F4A-8839-514CCFD987FB}"/>
              </a:ext>
            </a:extLst>
          </p:cNvPr>
          <p:cNvSpPr txBox="1">
            <a:spLocks/>
          </p:cNvSpPr>
          <p:nvPr/>
        </p:nvSpPr>
        <p:spPr>
          <a:xfrm>
            <a:off x="87286" y="751035"/>
            <a:ext cx="4424771" cy="3064030"/>
          </a:xfrm>
          <a:prstGeom prst="rect">
            <a:avLst/>
          </a:prstGeom>
        </p:spPr>
        <p:txBody>
          <a:bodyPr/>
          <a:lstStyle>
            <a:lvl1pPr marL="172687" indent="-172687" algn="l" rtl="0" eaLnBrk="1" fontAlgn="base" hangingPunct="1">
              <a:lnSpc>
                <a:spcPct val="90000"/>
              </a:lnSpc>
              <a:spcBef>
                <a:spcPts val="1050"/>
              </a:spcBef>
              <a:spcAft>
                <a:spcPct val="0"/>
              </a:spcAft>
              <a:buClr>
                <a:schemeClr val="tx2"/>
              </a:buClr>
              <a:buFont typeface="Arial" charset="0"/>
              <a:buChar char="•"/>
              <a:defRPr sz="2101" kern="1200">
                <a:solidFill>
                  <a:schemeClr val="tx1"/>
                </a:solidFill>
                <a:latin typeface="+mn-lt"/>
                <a:ea typeface="+mn-ea"/>
                <a:cs typeface="+mn-cs"/>
              </a:defRPr>
            </a:lvl1pPr>
            <a:lvl2pPr marL="469231" indent="-209606"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983" indent="-172687"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670" indent="-129813" algn="l" rtl="0" eaLnBrk="1" fontAlgn="base" hangingPunct="1">
              <a:lnSpc>
                <a:spcPct val="90000"/>
              </a:lnSpc>
              <a:spcBef>
                <a:spcPts val="600"/>
              </a:spcBef>
              <a:spcAft>
                <a:spcPct val="0"/>
              </a:spcAft>
              <a:buClr>
                <a:schemeClr val="tx2"/>
              </a:buClr>
              <a:buFont typeface="Arial" charset="0"/>
              <a:buChar char="–"/>
              <a:defRPr sz="1350" kern="1200">
                <a:solidFill>
                  <a:schemeClr val="tx1"/>
                </a:solidFill>
                <a:latin typeface="+mn-lt"/>
                <a:ea typeface="+mn-ea"/>
                <a:cs typeface="+mn-cs"/>
              </a:defRPr>
            </a:lvl4pPr>
            <a:lvl5pPr marL="1112340" indent="-166732" algn="l" rtl="0" eaLnBrk="1" fontAlgn="base" hangingPunct="1">
              <a:lnSpc>
                <a:spcPct val="90000"/>
              </a:lnSpc>
              <a:spcBef>
                <a:spcPts val="450"/>
              </a:spcBef>
              <a:spcAft>
                <a:spcPct val="0"/>
              </a:spcAft>
              <a:buClr>
                <a:schemeClr val="tx2"/>
              </a:buClr>
              <a:buFont typeface="Arial" charset="0"/>
              <a:buChar char="»"/>
              <a:defRPr sz="135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solidFill>
                  <a:srgbClr val="002060"/>
                </a:solidFill>
              </a:rPr>
              <a:t>Hardware needed:</a:t>
            </a:r>
          </a:p>
          <a:p>
            <a:pPr lvl="1">
              <a:spcBef>
                <a:spcPts val="900"/>
              </a:spcBef>
              <a:spcAft>
                <a:spcPts val="450"/>
              </a:spcAft>
            </a:pPr>
            <a:r>
              <a:rPr lang="en-US" dirty="0">
                <a:solidFill>
                  <a:srgbClr val="002060"/>
                </a:solidFill>
              </a:rPr>
              <a:t>~650MeV injector (e.g. 2-pass-recirculating compact injector in LERF)</a:t>
            </a:r>
          </a:p>
          <a:p>
            <a:pPr lvl="1">
              <a:spcBef>
                <a:spcPts val="900"/>
              </a:spcBef>
              <a:spcAft>
                <a:spcPts val="450"/>
              </a:spcAft>
            </a:pPr>
            <a:r>
              <a:rPr lang="en-US" dirty="0">
                <a:solidFill>
                  <a:srgbClr val="002060"/>
                </a:solidFill>
              </a:rPr>
              <a:t>Replace arcs on each side with new FFA permanent magnet arcs</a:t>
            </a:r>
          </a:p>
          <a:p>
            <a:pPr lvl="2">
              <a:spcBef>
                <a:spcPts val="450"/>
              </a:spcBef>
              <a:spcAft>
                <a:spcPts val="450"/>
              </a:spcAft>
            </a:pPr>
            <a:r>
              <a:rPr lang="en-US" dirty="0">
                <a:solidFill>
                  <a:srgbClr val="002060"/>
                </a:solidFill>
              </a:rPr>
              <a:t>(One pair of arcs to 22 GeV in 6 extra passes)</a:t>
            </a:r>
          </a:p>
        </p:txBody>
      </p:sp>
      <p:sp>
        <p:nvSpPr>
          <p:cNvPr id="4" name="TextBox 3">
            <a:extLst>
              <a:ext uri="{FF2B5EF4-FFF2-40B4-BE49-F238E27FC236}">
                <a16:creationId xmlns:a16="http://schemas.microsoft.com/office/drawing/2014/main" id="{DBDFFCBB-9C95-4A46-8EF5-087B186F3518}"/>
              </a:ext>
            </a:extLst>
          </p:cNvPr>
          <p:cNvSpPr txBox="1"/>
          <p:nvPr/>
        </p:nvSpPr>
        <p:spPr>
          <a:xfrm>
            <a:off x="352202" y="5732539"/>
            <a:ext cx="3832759" cy="341632"/>
          </a:xfrm>
          <a:prstGeom prst="rect">
            <a:avLst/>
          </a:prstGeom>
          <a:noFill/>
        </p:spPr>
        <p:txBody>
          <a:bodyPr wrap="square" rtlCol="0">
            <a:spAutoFit/>
          </a:bodyPr>
          <a:lstStyle/>
          <a:p>
            <a:pPr algn="ctr">
              <a:lnSpc>
                <a:spcPct val="90000"/>
              </a:lnSpc>
            </a:pPr>
            <a:r>
              <a:rPr lang="en-US" dirty="0">
                <a:solidFill>
                  <a:srgbClr val="7030A0"/>
                </a:solidFill>
              </a:rPr>
              <a:t>$300M--$500M cost estimate</a:t>
            </a:r>
          </a:p>
        </p:txBody>
      </p:sp>
      <p:pic>
        <p:nvPicPr>
          <p:cNvPr id="197" name="Picture 196">
            <a:extLst>
              <a:ext uri="{FF2B5EF4-FFF2-40B4-BE49-F238E27FC236}">
                <a16:creationId xmlns:a16="http://schemas.microsoft.com/office/drawing/2014/main" id="{06BC48F7-0F8B-8B4F-80CC-BE81538CB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978" y="3928396"/>
            <a:ext cx="4015778" cy="1188241"/>
          </a:xfrm>
          <a:prstGeom prst="rect">
            <a:avLst/>
          </a:prstGeom>
        </p:spPr>
      </p:pic>
      <p:cxnSp>
        <p:nvCxnSpPr>
          <p:cNvPr id="198" name="Straight Arrow Connector 197">
            <a:extLst>
              <a:ext uri="{FF2B5EF4-FFF2-40B4-BE49-F238E27FC236}">
                <a16:creationId xmlns:a16="http://schemas.microsoft.com/office/drawing/2014/main" id="{A9FCD11F-6C71-934A-BE1A-E182B695FD54}"/>
              </a:ext>
            </a:extLst>
          </p:cNvPr>
          <p:cNvCxnSpPr>
            <a:cxnSpLocks/>
          </p:cNvCxnSpPr>
          <p:nvPr/>
        </p:nvCxnSpPr>
        <p:spPr>
          <a:xfrm flipH="1" flipV="1">
            <a:off x="5244209" y="3502409"/>
            <a:ext cx="1058960" cy="73199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9" name="Rectangle 198">
            <a:extLst>
              <a:ext uri="{FF2B5EF4-FFF2-40B4-BE49-F238E27FC236}">
                <a16:creationId xmlns:a16="http://schemas.microsoft.com/office/drawing/2014/main" id="{8E440BC6-8AF8-CD41-B859-4029615E8B01}"/>
              </a:ext>
            </a:extLst>
          </p:cNvPr>
          <p:cNvSpPr/>
          <p:nvPr/>
        </p:nvSpPr>
        <p:spPr>
          <a:xfrm>
            <a:off x="4781352" y="3374918"/>
            <a:ext cx="402544" cy="99183"/>
          </a:xfrm>
          <a:prstGeom prst="rect">
            <a:avLst/>
          </a:prstGeom>
          <a:solidFill>
            <a:srgbClr val="7030A0"/>
          </a:solidFill>
          <a:ln>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337769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1.48148E-6 L -0.1184 0.11875 " pathEditMode="relative" rAng="0" ptsTypes="AA">
                                      <p:cBhvr>
                                        <p:cTn id="6" dur="2000" fill="hold"/>
                                        <p:tgtEl>
                                          <p:spTgt spid="9"/>
                                        </p:tgtEl>
                                        <p:attrNameLst>
                                          <p:attrName>ppt_x</p:attrName>
                                          <p:attrName>ppt_y</p:attrName>
                                        </p:attrNameLst>
                                      </p:cBhvr>
                                      <p:rCtr x="-5920" y="5926"/>
                                    </p:animMotion>
                                  </p:childTnLst>
                                </p:cTn>
                              </p:par>
                              <p:par>
                                <p:cTn id="7" presetID="42" presetClass="path" presetSubtype="0" accel="50000" decel="50000" fill="hold" nodeType="withEffect">
                                  <p:stCondLst>
                                    <p:cond delay="0"/>
                                  </p:stCondLst>
                                  <p:childTnLst>
                                    <p:animMotion origin="layout" path="M -0.05208 0.03542 L 0.08351 -0.06759 " pathEditMode="relative" rAng="0" ptsTypes="AA">
                                      <p:cBhvr>
                                        <p:cTn id="8" dur="2000" fill="hold"/>
                                        <p:tgtEl>
                                          <p:spTgt spid="6"/>
                                        </p:tgtEl>
                                        <p:attrNameLst>
                                          <p:attrName>ppt_x</p:attrName>
                                          <p:attrName>ppt_y</p:attrName>
                                        </p:attrNameLst>
                                      </p:cBhvr>
                                      <p:rCtr x="6771" y="-5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0BEE-3F24-4A74-A15A-3DB4BDF4C96D}"/>
              </a:ext>
            </a:extLst>
          </p:cNvPr>
          <p:cNvSpPr>
            <a:spLocks noGrp="1"/>
          </p:cNvSpPr>
          <p:nvPr>
            <p:ph type="title"/>
          </p:nvPr>
        </p:nvSpPr>
        <p:spPr>
          <a:xfrm>
            <a:off x="304577" y="253882"/>
            <a:ext cx="8628678" cy="472694"/>
          </a:xfrm>
        </p:spPr>
        <p:txBody>
          <a:bodyPr/>
          <a:lstStyle/>
          <a:p>
            <a:r>
              <a:rPr lang="en-US" sz="2800" b="0" dirty="0">
                <a:latin typeface="Avenir Roman" panose="02000503020000020003" pitchFamily="2" charset="0"/>
              </a:rPr>
              <a:t>Compact FFA Cell – How Does it Work?</a:t>
            </a:r>
          </a:p>
        </p:txBody>
      </p:sp>
      <p:sp>
        <p:nvSpPr>
          <p:cNvPr id="4" name="Content Placeholder 2">
            <a:extLst>
              <a:ext uri="{FF2B5EF4-FFF2-40B4-BE49-F238E27FC236}">
                <a16:creationId xmlns:a16="http://schemas.microsoft.com/office/drawing/2014/main" id="{304746C0-FD0B-4F2C-B6EE-634F0F94B5F0}"/>
              </a:ext>
            </a:extLst>
          </p:cNvPr>
          <p:cNvSpPr txBox="1">
            <a:spLocks/>
          </p:cNvSpPr>
          <p:nvPr/>
        </p:nvSpPr>
        <p:spPr>
          <a:xfrm>
            <a:off x="508016" y="888171"/>
            <a:ext cx="7883629" cy="1346752"/>
          </a:xfrm>
          <a:prstGeom prst="rect">
            <a:avLst/>
          </a:prstGeom>
        </p:spPr>
        <p:txBody>
          <a:bodyPr>
            <a:normAutofit fontScale="55000" lnSpcReduction="2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687" indent="-172687" defTabSz="685983">
              <a:lnSpc>
                <a:spcPts val="2250"/>
              </a:lnSpc>
              <a:spcBef>
                <a:spcPts val="450"/>
              </a:spcBef>
              <a:spcAft>
                <a:spcPts val="450"/>
              </a:spcAft>
              <a:buClr>
                <a:srgbClr val="1E7640"/>
              </a:buClr>
              <a:defRPr/>
            </a:pPr>
            <a:r>
              <a:rPr lang="en-US" sz="3800" dirty="0">
                <a:solidFill>
                  <a:srgbClr val="002060"/>
                </a:solidFill>
              </a:rPr>
              <a:t>Large momentum acceptance FFA cell, configured with combined function magnets capable of transporting multiple energy beams through the same string of permanent magnets (six beams with energies spanning a factor of two)</a:t>
            </a:r>
          </a:p>
          <a:p>
            <a:pPr marL="172687" indent="-172687" defTabSz="685983">
              <a:lnSpc>
                <a:spcPts val="2250"/>
              </a:lnSpc>
              <a:spcBef>
                <a:spcPts val="450"/>
              </a:spcBef>
              <a:spcAft>
                <a:spcPts val="450"/>
              </a:spcAft>
              <a:buClr>
                <a:srgbClr val="1E7640"/>
              </a:buClr>
              <a:defRPr/>
            </a:pPr>
            <a:endParaRPr lang="en-US" sz="1800" dirty="0">
              <a:solidFill>
                <a:srgbClr val="002060"/>
              </a:solidFill>
              <a:latin typeface="Arial"/>
            </a:endParaRPr>
          </a:p>
          <a:p>
            <a:pPr marL="172687" indent="-172687" defTabSz="685983">
              <a:lnSpc>
                <a:spcPts val="2250"/>
              </a:lnSpc>
              <a:spcBef>
                <a:spcPts val="450"/>
              </a:spcBef>
              <a:spcAft>
                <a:spcPts val="450"/>
              </a:spcAft>
              <a:buClr>
                <a:srgbClr val="1E7640"/>
              </a:buClr>
              <a:defRPr/>
            </a:pPr>
            <a:endParaRPr lang="en-US" sz="1800" dirty="0">
              <a:solidFill>
                <a:srgbClr val="002060"/>
              </a:solidFill>
              <a:latin typeface="Arial"/>
            </a:endParaRPr>
          </a:p>
        </p:txBody>
      </p:sp>
      <p:sp>
        <p:nvSpPr>
          <p:cNvPr id="5" name="TextBox 4">
            <a:extLst>
              <a:ext uri="{FF2B5EF4-FFF2-40B4-BE49-F238E27FC236}">
                <a16:creationId xmlns:a16="http://schemas.microsoft.com/office/drawing/2014/main" id="{27E49810-180A-4181-845C-62E05673DD94}"/>
              </a:ext>
            </a:extLst>
          </p:cNvPr>
          <p:cNvSpPr txBox="1"/>
          <p:nvPr/>
        </p:nvSpPr>
        <p:spPr>
          <a:xfrm>
            <a:off x="6632347" y="3500276"/>
            <a:ext cx="662798" cy="415498"/>
          </a:xfrm>
          <a:prstGeom prst="rect">
            <a:avLst/>
          </a:prstGeom>
          <a:noFill/>
        </p:spPr>
        <p:txBody>
          <a:bodyPr wrap="square" rtlCol="0">
            <a:spAutoFit/>
          </a:bodyPr>
          <a:lstStyle/>
          <a:p>
            <a:pPr algn="r" defTabSz="685983" fontAlgn="base">
              <a:spcBef>
                <a:spcPct val="0"/>
              </a:spcBef>
              <a:spcAft>
                <a:spcPct val="0"/>
              </a:spcAft>
              <a:defRPr/>
            </a:pPr>
            <a:r>
              <a:rPr lang="en-US" sz="1050" dirty="0">
                <a:solidFill>
                  <a:prstClr val="white"/>
                </a:solidFill>
                <a:latin typeface="Arial" charset="0"/>
                <a:cs typeface="Arial" charset="0"/>
              </a:rPr>
              <a:t>1 T</a:t>
            </a:r>
          </a:p>
          <a:p>
            <a:pPr algn="r" defTabSz="685983" fontAlgn="base">
              <a:spcBef>
                <a:spcPct val="0"/>
              </a:spcBef>
              <a:spcAft>
                <a:spcPct val="0"/>
              </a:spcAft>
              <a:defRPr/>
            </a:pPr>
            <a:r>
              <a:rPr lang="en-US" sz="1050" dirty="0">
                <a:solidFill>
                  <a:prstClr val="white"/>
                </a:solidFill>
                <a:latin typeface="Arial" charset="0"/>
                <a:cs typeface="Arial" charset="0"/>
              </a:rPr>
              <a:t>50 T/m</a:t>
            </a:r>
          </a:p>
        </p:txBody>
      </p:sp>
      <p:grpSp>
        <p:nvGrpSpPr>
          <p:cNvPr id="7" name="Group 6">
            <a:extLst>
              <a:ext uri="{FF2B5EF4-FFF2-40B4-BE49-F238E27FC236}">
                <a16:creationId xmlns:a16="http://schemas.microsoft.com/office/drawing/2014/main" id="{AEED79E1-0A42-4067-8C07-0CA5CFFFF5DA}"/>
              </a:ext>
            </a:extLst>
          </p:cNvPr>
          <p:cNvGrpSpPr/>
          <p:nvPr/>
        </p:nvGrpSpPr>
        <p:grpSpPr>
          <a:xfrm>
            <a:off x="3911212" y="2597990"/>
            <a:ext cx="2486400" cy="1971056"/>
            <a:chOff x="5331964" y="2754091"/>
            <a:chExt cx="3315200" cy="2628074"/>
          </a:xfrm>
        </p:grpSpPr>
        <p:pic>
          <p:nvPicPr>
            <p:cNvPr id="8" name="Picture 7">
              <a:extLst>
                <a:ext uri="{FF2B5EF4-FFF2-40B4-BE49-F238E27FC236}">
                  <a16:creationId xmlns:a16="http://schemas.microsoft.com/office/drawing/2014/main" id="{5537F582-E2B6-42F9-AB14-D7F7138D8232}"/>
                </a:ext>
              </a:extLst>
            </p:cNvPr>
            <p:cNvPicPr>
              <a:picLocks noChangeAspect="1"/>
            </p:cNvPicPr>
            <p:nvPr/>
          </p:nvPicPr>
          <p:blipFill>
            <a:blip r:embed="rId2"/>
            <a:stretch>
              <a:fillRect/>
            </a:stretch>
          </p:blipFill>
          <p:spPr>
            <a:xfrm>
              <a:off x="5331964" y="2754091"/>
              <a:ext cx="3315200" cy="2597297"/>
            </a:xfrm>
            <a:prstGeom prst="rect">
              <a:avLst/>
            </a:prstGeom>
          </p:spPr>
        </p:pic>
        <p:sp>
          <p:nvSpPr>
            <p:cNvPr id="9" name="TextBox 8">
              <a:extLst>
                <a:ext uri="{FF2B5EF4-FFF2-40B4-BE49-F238E27FC236}">
                  <a16:creationId xmlns:a16="http://schemas.microsoft.com/office/drawing/2014/main" id="{D627C4DD-C4E6-41B6-89D3-9DA1B7DC601C}"/>
                </a:ext>
              </a:extLst>
            </p:cNvPr>
            <p:cNvSpPr txBox="1"/>
            <p:nvPr/>
          </p:nvSpPr>
          <p:spPr>
            <a:xfrm>
              <a:off x="7760992" y="4828168"/>
              <a:ext cx="883731" cy="553997"/>
            </a:xfrm>
            <a:prstGeom prst="rect">
              <a:avLst/>
            </a:prstGeom>
            <a:noFill/>
          </p:spPr>
          <p:txBody>
            <a:bodyPr wrap="square" rtlCol="0">
              <a:spAutoFit/>
            </a:bodyPr>
            <a:lstStyle/>
            <a:p>
              <a:pPr algn="r" defTabSz="685983" fontAlgn="base">
                <a:spcBef>
                  <a:spcPct val="0"/>
                </a:spcBef>
                <a:spcAft>
                  <a:spcPct val="0"/>
                </a:spcAft>
                <a:defRPr/>
              </a:pPr>
              <a:r>
                <a:rPr lang="en-US" sz="1050" dirty="0">
                  <a:solidFill>
                    <a:prstClr val="white"/>
                  </a:solidFill>
                  <a:latin typeface="Arial" charset="0"/>
                  <a:cs typeface="Arial" charset="0"/>
                </a:rPr>
                <a:t>1 T</a:t>
              </a:r>
            </a:p>
            <a:p>
              <a:pPr algn="r" defTabSz="685983" fontAlgn="base">
                <a:spcBef>
                  <a:spcPct val="0"/>
                </a:spcBef>
                <a:spcAft>
                  <a:spcPct val="0"/>
                </a:spcAft>
                <a:defRPr/>
              </a:pPr>
              <a:r>
                <a:rPr lang="en-US" sz="1050" dirty="0">
                  <a:solidFill>
                    <a:prstClr val="white"/>
                  </a:solidFill>
                  <a:latin typeface="Arial" charset="0"/>
                  <a:cs typeface="Arial" charset="0"/>
                </a:rPr>
                <a:t>50 T/m</a:t>
              </a:r>
            </a:p>
          </p:txBody>
        </p:sp>
      </p:grpSp>
      <p:grpSp>
        <p:nvGrpSpPr>
          <p:cNvPr id="3" name="Group 2">
            <a:extLst>
              <a:ext uri="{FF2B5EF4-FFF2-40B4-BE49-F238E27FC236}">
                <a16:creationId xmlns:a16="http://schemas.microsoft.com/office/drawing/2014/main" id="{0264322F-618A-914B-8140-3128E50A9C2E}"/>
              </a:ext>
            </a:extLst>
          </p:cNvPr>
          <p:cNvGrpSpPr/>
          <p:nvPr/>
        </p:nvGrpSpPr>
        <p:grpSpPr>
          <a:xfrm>
            <a:off x="5313410" y="2270235"/>
            <a:ext cx="3711939" cy="2287270"/>
            <a:chOff x="5083388" y="2454901"/>
            <a:chExt cx="3711939" cy="2287270"/>
          </a:xfrm>
        </p:grpSpPr>
        <p:pic>
          <p:nvPicPr>
            <p:cNvPr id="6" name="Picture 5">
              <a:extLst>
                <a:ext uri="{FF2B5EF4-FFF2-40B4-BE49-F238E27FC236}">
                  <a16:creationId xmlns:a16="http://schemas.microsoft.com/office/drawing/2014/main" id="{F865B7C7-2C9A-4847-899C-F8E6B33A4F2C}"/>
                </a:ext>
              </a:extLst>
            </p:cNvPr>
            <p:cNvPicPr>
              <a:picLocks noChangeAspect="1"/>
            </p:cNvPicPr>
            <p:nvPr/>
          </p:nvPicPr>
          <p:blipFill>
            <a:blip r:embed="rId3"/>
            <a:stretch>
              <a:fillRect/>
            </a:stretch>
          </p:blipFill>
          <p:spPr>
            <a:xfrm>
              <a:off x="6253304" y="2794198"/>
              <a:ext cx="2542023" cy="1947973"/>
            </a:xfrm>
            <a:prstGeom prst="rect">
              <a:avLst/>
            </a:prstGeom>
          </p:spPr>
        </p:pic>
        <p:grpSp>
          <p:nvGrpSpPr>
            <p:cNvPr id="10" name="Group 9">
              <a:extLst>
                <a:ext uri="{FF2B5EF4-FFF2-40B4-BE49-F238E27FC236}">
                  <a16:creationId xmlns:a16="http://schemas.microsoft.com/office/drawing/2014/main" id="{493567A2-3FD1-48C8-A647-17DC33658935}"/>
                </a:ext>
              </a:extLst>
            </p:cNvPr>
            <p:cNvGrpSpPr/>
            <p:nvPr/>
          </p:nvGrpSpPr>
          <p:grpSpPr>
            <a:xfrm>
              <a:off x="5083388" y="2454901"/>
              <a:ext cx="3479091" cy="461665"/>
              <a:chOff x="6699567" y="5595462"/>
              <a:chExt cx="3328743" cy="615554"/>
            </a:xfrm>
          </p:grpSpPr>
          <p:sp>
            <p:nvSpPr>
              <p:cNvPr id="11" name="TextBox 10">
                <a:extLst>
                  <a:ext uri="{FF2B5EF4-FFF2-40B4-BE49-F238E27FC236}">
                    <a16:creationId xmlns:a16="http://schemas.microsoft.com/office/drawing/2014/main" id="{D77FB5F0-5BCC-4E36-B13A-A91B792D9CDD}"/>
                  </a:ext>
                </a:extLst>
              </p:cNvPr>
              <p:cNvSpPr txBox="1"/>
              <p:nvPr/>
            </p:nvSpPr>
            <p:spPr>
              <a:xfrm>
                <a:off x="7336898" y="5595462"/>
                <a:ext cx="2691412" cy="615554"/>
              </a:xfrm>
              <a:prstGeom prst="rect">
                <a:avLst/>
              </a:prstGeom>
              <a:noFill/>
              <a:ln>
                <a:noFill/>
              </a:ln>
            </p:spPr>
            <p:txBody>
              <a:bodyPr wrap="square" rtlCol="0">
                <a:spAutoFit/>
              </a:bodyPr>
              <a:lstStyle/>
              <a:p>
                <a:pPr defTabSz="685983" fontAlgn="base">
                  <a:spcBef>
                    <a:spcPct val="0"/>
                  </a:spcBef>
                  <a:spcAft>
                    <a:spcPct val="0"/>
                  </a:spcAft>
                  <a:defRPr/>
                </a:pPr>
                <a:r>
                  <a:rPr lang="en-GB" sz="1200" dirty="0">
                    <a:solidFill>
                      <a:srgbClr val="002060"/>
                    </a:solidFill>
                    <a:latin typeface="Arial" charset="0"/>
                    <a:cs typeface="Arial" charset="0"/>
                  </a:rPr>
                  <a:t>magnets: from 38cm</a:t>
                </a:r>
                <a:r>
                  <a:rPr lang="en-GB" sz="1200" baseline="30000" dirty="0">
                    <a:solidFill>
                      <a:srgbClr val="002060"/>
                    </a:solidFill>
                    <a:latin typeface="Arial" charset="0"/>
                    <a:cs typeface="Arial" charset="0"/>
                  </a:rPr>
                  <a:t>2</a:t>
                </a:r>
                <a:r>
                  <a:rPr lang="en-GB" sz="1200" dirty="0">
                    <a:solidFill>
                      <a:srgbClr val="002060"/>
                    </a:solidFill>
                    <a:latin typeface="Arial" charset="0"/>
                    <a:cs typeface="Arial" charset="0"/>
                  </a:rPr>
                  <a:t> to 78cm</a:t>
                </a:r>
                <a:r>
                  <a:rPr lang="en-GB" sz="1200" baseline="30000" dirty="0">
                    <a:solidFill>
                      <a:srgbClr val="002060"/>
                    </a:solidFill>
                    <a:latin typeface="Arial" charset="0"/>
                    <a:cs typeface="Arial" charset="0"/>
                  </a:rPr>
                  <a:t>2</a:t>
                </a:r>
              </a:p>
            </p:txBody>
          </p:sp>
          <p:pic>
            <p:nvPicPr>
              <p:cNvPr id="12" name="Picture 11" descr="Logo_RR6.jpeg">
                <a:extLst>
                  <a:ext uri="{FF2B5EF4-FFF2-40B4-BE49-F238E27FC236}">
                    <a16:creationId xmlns:a16="http://schemas.microsoft.com/office/drawing/2014/main" id="{5DD1ACAF-7B66-4BD9-B11D-E1450704B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567" y="5668859"/>
                <a:ext cx="700881" cy="174981"/>
              </a:xfrm>
              <a:prstGeom prst="rect">
                <a:avLst/>
              </a:prstGeom>
              <a:solidFill>
                <a:schemeClr val="bg1"/>
              </a:solidFill>
            </p:spPr>
          </p:pic>
        </p:grpSp>
      </p:grpSp>
      <p:grpSp>
        <p:nvGrpSpPr>
          <p:cNvPr id="13" name="Group 12">
            <a:extLst>
              <a:ext uri="{FF2B5EF4-FFF2-40B4-BE49-F238E27FC236}">
                <a16:creationId xmlns:a16="http://schemas.microsoft.com/office/drawing/2014/main" id="{61093A2D-DA8B-40C8-A1F1-F66C363F5F8B}"/>
              </a:ext>
            </a:extLst>
          </p:cNvPr>
          <p:cNvGrpSpPr/>
          <p:nvPr/>
        </p:nvGrpSpPr>
        <p:grpSpPr>
          <a:xfrm>
            <a:off x="80745" y="2347934"/>
            <a:ext cx="3922034" cy="3882353"/>
            <a:chOff x="323617" y="2130201"/>
            <a:chExt cx="4521272" cy="4665757"/>
          </a:xfrm>
        </p:grpSpPr>
        <p:grpSp>
          <p:nvGrpSpPr>
            <p:cNvPr id="14" name="Group 13">
              <a:extLst>
                <a:ext uri="{FF2B5EF4-FFF2-40B4-BE49-F238E27FC236}">
                  <a16:creationId xmlns:a16="http://schemas.microsoft.com/office/drawing/2014/main" id="{8B1B8FCD-F919-4A5F-8E12-1E32304BBE96}"/>
                </a:ext>
              </a:extLst>
            </p:cNvPr>
            <p:cNvGrpSpPr/>
            <p:nvPr/>
          </p:nvGrpSpPr>
          <p:grpSpPr>
            <a:xfrm>
              <a:off x="323617" y="2130201"/>
              <a:ext cx="4521272" cy="4665757"/>
              <a:chOff x="4683355" y="2156098"/>
              <a:chExt cx="4039081" cy="4200327"/>
            </a:xfrm>
          </p:grpSpPr>
          <p:pic>
            <p:nvPicPr>
              <p:cNvPr id="16" name="Picture 15">
                <a:extLst>
                  <a:ext uri="{FF2B5EF4-FFF2-40B4-BE49-F238E27FC236}">
                    <a16:creationId xmlns:a16="http://schemas.microsoft.com/office/drawing/2014/main" id="{90DBBC9A-58B6-4EE2-87E3-D4AF032E62E8}"/>
                  </a:ext>
                </a:extLst>
              </p:cNvPr>
              <p:cNvPicPr>
                <a:picLocks noChangeAspect="1"/>
              </p:cNvPicPr>
              <p:nvPr/>
            </p:nvPicPr>
            <p:blipFill>
              <a:blip r:embed="rId5"/>
              <a:stretch>
                <a:fillRect/>
              </a:stretch>
            </p:blipFill>
            <p:spPr>
              <a:xfrm>
                <a:off x="4683355" y="2156098"/>
                <a:ext cx="4039081" cy="4177589"/>
              </a:xfrm>
              <a:prstGeom prst="rect">
                <a:avLst/>
              </a:prstGeom>
            </p:spPr>
          </p:pic>
          <p:sp>
            <p:nvSpPr>
              <p:cNvPr id="17" name="TextBox 16">
                <a:extLst>
                  <a:ext uri="{FF2B5EF4-FFF2-40B4-BE49-F238E27FC236}">
                    <a16:creationId xmlns:a16="http://schemas.microsoft.com/office/drawing/2014/main" id="{0553E652-A626-4974-A300-BDBDE5262474}"/>
                  </a:ext>
                </a:extLst>
              </p:cNvPr>
              <p:cNvSpPr txBox="1"/>
              <p:nvPr/>
            </p:nvSpPr>
            <p:spPr>
              <a:xfrm>
                <a:off x="5325239" y="2864939"/>
                <a:ext cx="410901" cy="277074"/>
              </a:xfrm>
              <a:prstGeom prst="rect">
                <a:avLst/>
              </a:prstGeom>
              <a:noFill/>
            </p:spPr>
            <p:txBody>
              <a:bodyPr wrap="none" rtlCol="0">
                <a:spAutoFit/>
              </a:bodyPr>
              <a:lstStyle/>
              <a:p>
                <a:pPr defTabSz="685983" fontAlgn="base">
                  <a:spcBef>
                    <a:spcPct val="0"/>
                  </a:spcBef>
                  <a:spcAft>
                    <a:spcPct val="0"/>
                  </a:spcAft>
                  <a:defRPr/>
                </a:pPr>
                <a:r>
                  <a:rPr lang="en-GB" sz="900" dirty="0">
                    <a:solidFill>
                      <a:prstClr val="black"/>
                    </a:solidFill>
                    <a:latin typeface="Arial" panose="020B0604020202020204" pitchFamily="34" charset="0"/>
                    <a:cs typeface="Arial" panose="020B0604020202020204" pitchFamily="34" charset="0"/>
                  </a:rPr>
                  <a:t>BD</a:t>
                </a:r>
                <a:endParaRPr lang="en-US" sz="900" dirty="0">
                  <a:solidFill>
                    <a:prstClr val="black"/>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2230647-97AE-42F5-95B0-72D27711296B}"/>
                  </a:ext>
                </a:extLst>
              </p:cNvPr>
              <p:cNvSpPr/>
              <p:nvPr/>
            </p:nvSpPr>
            <p:spPr>
              <a:xfrm>
                <a:off x="7585353" y="2391287"/>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defRPr/>
                </a:pPr>
                <a:endParaRPr lang="en-US" sz="1350">
                  <a:solidFill>
                    <a:prstClr val="white"/>
                  </a:solidFill>
                  <a:latin typeface="Arial"/>
                </a:endParaRPr>
              </a:p>
            </p:txBody>
          </p:sp>
          <p:sp>
            <p:nvSpPr>
              <p:cNvPr id="19" name="Rectangle 18">
                <a:extLst>
                  <a:ext uri="{FF2B5EF4-FFF2-40B4-BE49-F238E27FC236}">
                    <a16:creationId xmlns:a16="http://schemas.microsoft.com/office/drawing/2014/main" id="{FC0FE549-BB6C-4E49-96BA-3ED3ED328CCC}"/>
                  </a:ext>
                </a:extLst>
              </p:cNvPr>
              <p:cNvSpPr/>
              <p:nvPr/>
            </p:nvSpPr>
            <p:spPr>
              <a:xfrm>
                <a:off x="5206873" y="2378459"/>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defRPr/>
                </a:pPr>
                <a:endParaRPr lang="en-US" sz="1350">
                  <a:solidFill>
                    <a:prstClr val="white"/>
                  </a:solidFill>
                  <a:latin typeface="Arial"/>
                </a:endParaRPr>
              </a:p>
            </p:txBody>
          </p:sp>
          <p:sp>
            <p:nvSpPr>
              <p:cNvPr id="20" name="Rectangle 19">
                <a:extLst>
                  <a:ext uri="{FF2B5EF4-FFF2-40B4-BE49-F238E27FC236}">
                    <a16:creationId xmlns:a16="http://schemas.microsoft.com/office/drawing/2014/main" id="{E8347B0B-858E-440C-9271-C70F2029A333}"/>
                  </a:ext>
                </a:extLst>
              </p:cNvPr>
              <p:cNvSpPr/>
              <p:nvPr/>
            </p:nvSpPr>
            <p:spPr>
              <a:xfrm>
                <a:off x="5964496" y="2269208"/>
                <a:ext cx="1518045" cy="163940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defRPr/>
                </a:pPr>
                <a:endParaRPr lang="en-US" sz="1350">
                  <a:solidFill>
                    <a:prstClr val="white"/>
                  </a:solidFill>
                  <a:latin typeface="Arial"/>
                </a:endParaRPr>
              </a:p>
            </p:txBody>
          </p:sp>
          <p:sp>
            <p:nvSpPr>
              <p:cNvPr id="21" name="TextBox 20">
                <a:extLst>
                  <a:ext uri="{FF2B5EF4-FFF2-40B4-BE49-F238E27FC236}">
                    <a16:creationId xmlns:a16="http://schemas.microsoft.com/office/drawing/2014/main" id="{6A4E208D-C883-4622-BE8D-4FD654593F66}"/>
                  </a:ext>
                </a:extLst>
              </p:cNvPr>
              <p:cNvSpPr txBox="1"/>
              <p:nvPr/>
            </p:nvSpPr>
            <p:spPr>
              <a:xfrm>
                <a:off x="6606380" y="2878839"/>
                <a:ext cx="395626" cy="277074"/>
              </a:xfrm>
              <a:prstGeom prst="rect">
                <a:avLst/>
              </a:prstGeom>
              <a:noFill/>
            </p:spPr>
            <p:txBody>
              <a:bodyPr wrap="none" rtlCol="0">
                <a:spAutoFit/>
              </a:bodyPr>
              <a:lstStyle/>
              <a:p>
                <a:pPr defTabSz="685983" fontAlgn="base">
                  <a:spcBef>
                    <a:spcPct val="0"/>
                  </a:spcBef>
                  <a:spcAft>
                    <a:spcPct val="0"/>
                  </a:spcAft>
                  <a:defRPr/>
                </a:pPr>
                <a:r>
                  <a:rPr lang="en-GB" sz="900" dirty="0">
                    <a:solidFill>
                      <a:prstClr val="black"/>
                    </a:solidFill>
                    <a:latin typeface="Arial" panose="020B0604020202020204" pitchFamily="34" charset="0"/>
                    <a:cs typeface="Arial" panose="020B0604020202020204" pitchFamily="34" charset="0"/>
                  </a:rPr>
                  <a:t>BF</a:t>
                </a:r>
                <a:endParaRPr lang="en-US" sz="900" dirty="0">
                  <a:solidFill>
                    <a:prstClr val="black"/>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8548B2A-9FE7-41E9-8A4B-D9943E9D4205}"/>
                  </a:ext>
                </a:extLst>
              </p:cNvPr>
              <p:cNvSpPr txBox="1"/>
              <p:nvPr/>
            </p:nvSpPr>
            <p:spPr>
              <a:xfrm>
                <a:off x="7781569" y="2875072"/>
                <a:ext cx="410901" cy="277074"/>
              </a:xfrm>
              <a:prstGeom prst="rect">
                <a:avLst/>
              </a:prstGeom>
              <a:noFill/>
            </p:spPr>
            <p:txBody>
              <a:bodyPr wrap="none" rtlCol="0">
                <a:spAutoFit/>
              </a:bodyPr>
              <a:lstStyle/>
              <a:p>
                <a:pPr defTabSz="685983" fontAlgn="base">
                  <a:spcBef>
                    <a:spcPct val="0"/>
                  </a:spcBef>
                  <a:spcAft>
                    <a:spcPct val="0"/>
                  </a:spcAft>
                  <a:defRPr/>
                </a:pPr>
                <a:r>
                  <a:rPr lang="en-GB" sz="900" dirty="0">
                    <a:solidFill>
                      <a:prstClr val="black"/>
                    </a:solidFill>
                    <a:latin typeface="Arial" panose="020B0604020202020204" pitchFamily="34" charset="0"/>
                    <a:cs typeface="Arial" panose="020B0604020202020204" pitchFamily="34" charset="0"/>
                  </a:rPr>
                  <a:t>BD</a:t>
                </a:r>
                <a:endParaRPr lang="en-US" sz="900" dirty="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29E0080-EB52-41D2-94D7-C788DE12C9A6}"/>
                  </a:ext>
                </a:extLst>
              </p:cNvPr>
              <p:cNvSpPr txBox="1"/>
              <p:nvPr/>
            </p:nvSpPr>
            <p:spPr>
              <a:xfrm>
                <a:off x="6532600" y="6079351"/>
                <a:ext cx="395626" cy="277074"/>
              </a:xfrm>
              <a:prstGeom prst="rect">
                <a:avLst/>
              </a:prstGeom>
              <a:noFill/>
            </p:spPr>
            <p:txBody>
              <a:bodyPr wrap="none" rtlCol="0">
                <a:spAutoFit/>
              </a:bodyPr>
              <a:lstStyle/>
              <a:p>
                <a:pPr defTabSz="685983" fontAlgn="base">
                  <a:spcBef>
                    <a:spcPct val="0"/>
                  </a:spcBef>
                  <a:spcAft>
                    <a:spcPct val="0"/>
                  </a:spcAft>
                  <a:defRPr/>
                </a:pPr>
                <a:r>
                  <a:rPr lang="en-GB" sz="900" dirty="0">
                    <a:solidFill>
                      <a:prstClr val="black"/>
                    </a:solidFill>
                    <a:latin typeface="Arial" panose="020B0604020202020204" pitchFamily="34" charset="0"/>
                    <a:cs typeface="Arial" panose="020B0604020202020204" pitchFamily="34" charset="0"/>
                  </a:rPr>
                  <a:t>BF</a:t>
                </a:r>
                <a:endParaRPr lang="en-US" sz="900"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F36D19B-A490-486E-8CC6-C47E9E4003F2}"/>
                  </a:ext>
                </a:extLst>
              </p:cNvPr>
              <p:cNvSpPr txBox="1"/>
              <p:nvPr/>
            </p:nvSpPr>
            <p:spPr>
              <a:xfrm>
                <a:off x="7754372" y="6068019"/>
                <a:ext cx="410901" cy="277074"/>
              </a:xfrm>
              <a:prstGeom prst="rect">
                <a:avLst/>
              </a:prstGeom>
              <a:noFill/>
            </p:spPr>
            <p:txBody>
              <a:bodyPr wrap="none" rtlCol="0">
                <a:spAutoFit/>
              </a:bodyPr>
              <a:lstStyle/>
              <a:p>
                <a:pPr defTabSz="685983" fontAlgn="base">
                  <a:spcBef>
                    <a:spcPct val="0"/>
                  </a:spcBef>
                  <a:spcAft>
                    <a:spcPct val="0"/>
                  </a:spcAft>
                  <a:defRPr/>
                </a:pPr>
                <a:r>
                  <a:rPr lang="en-GB" sz="900" dirty="0">
                    <a:solidFill>
                      <a:prstClr val="black"/>
                    </a:solidFill>
                    <a:latin typeface="Arial" panose="020B0604020202020204" pitchFamily="34" charset="0"/>
                    <a:cs typeface="Arial" panose="020B0604020202020204" pitchFamily="34" charset="0"/>
                  </a:rPr>
                  <a:t>BD</a:t>
                </a:r>
                <a:endParaRPr lang="en-US" sz="90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52DB0A3-262D-44B1-A2A3-76B43AC31222}"/>
                  </a:ext>
                </a:extLst>
              </p:cNvPr>
              <p:cNvSpPr txBox="1"/>
              <p:nvPr/>
            </p:nvSpPr>
            <p:spPr>
              <a:xfrm>
                <a:off x="5339819" y="6079350"/>
                <a:ext cx="410901" cy="277074"/>
              </a:xfrm>
              <a:prstGeom prst="rect">
                <a:avLst/>
              </a:prstGeom>
              <a:noFill/>
            </p:spPr>
            <p:txBody>
              <a:bodyPr wrap="none" rtlCol="0">
                <a:spAutoFit/>
              </a:bodyPr>
              <a:lstStyle/>
              <a:p>
                <a:pPr defTabSz="685983" fontAlgn="base">
                  <a:spcBef>
                    <a:spcPct val="0"/>
                  </a:spcBef>
                  <a:spcAft>
                    <a:spcPct val="0"/>
                  </a:spcAft>
                  <a:defRPr/>
                </a:pPr>
                <a:r>
                  <a:rPr lang="en-GB" sz="900" dirty="0">
                    <a:solidFill>
                      <a:prstClr val="black"/>
                    </a:solidFill>
                    <a:latin typeface="Arial" panose="020B0604020202020204" pitchFamily="34" charset="0"/>
                    <a:cs typeface="Arial" panose="020B0604020202020204" pitchFamily="34" charset="0"/>
                  </a:rPr>
                  <a:t>BD</a:t>
                </a:r>
                <a:endParaRPr lang="en-US" sz="900" dirty="0">
                  <a:solidFill>
                    <a:prstClr val="black"/>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1297377-DD60-441B-8734-449834A14716}"/>
                  </a:ext>
                </a:extLst>
              </p:cNvPr>
              <p:cNvSpPr/>
              <p:nvPr/>
            </p:nvSpPr>
            <p:spPr>
              <a:xfrm>
                <a:off x="5192292" y="6018791"/>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defRPr/>
                </a:pPr>
                <a:endParaRPr lang="en-US" sz="1350">
                  <a:solidFill>
                    <a:prstClr val="white"/>
                  </a:solidFill>
                  <a:latin typeface="Arial"/>
                </a:endParaRPr>
              </a:p>
            </p:txBody>
          </p:sp>
          <p:sp>
            <p:nvSpPr>
              <p:cNvPr id="27" name="Rectangle 26">
                <a:extLst>
                  <a:ext uri="{FF2B5EF4-FFF2-40B4-BE49-F238E27FC236}">
                    <a16:creationId xmlns:a16="http://schemas.microsoft.com/office/drawing/2014/main" id="{A9FB7C21-3D5E-4D9B-8571-B9A7FAD02816}"/>
                  </a:ext>
                </a:extLst>
              </p:cNvPr>
              <p:cNvSpPr/>
              <p:nvPr/>
            </p:nvSpPr>
            <p:spPr>
              <a:xfrm>
                <a:off x="5967235" y="6018791"/>
                <a:ext cx="1515306" cy="760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defRPr/>
                </a:pPr>
                <a:endParaRPr lang="en-US" sz="1350">
                  <a:solidFill>
                    <a:prstClr val="white"/>
                  </a:solidFill>
                  <a:latin typeface="Arial"/>
                </a:endParaRPr>
              </a:p>
            </p:txBody>
          </p:sp>
          <p:sp>
            <p:nvSpPr>
              <p:cNvPr id="28" name="Rectangle 27">
                <a:extLst>
                  <a:ext uri="{FF2B5EF4-FFF2-40B4-BE49-F238E27FC236}">
                    <a16:creationId xmlns:a16="http://schemas.microsoft.com/office/drawing/2014/main" id="{0438FBC3-3AB8-4626-836E-90542645EA6E}"/>
                  </a:ext>
                </a:extLst>
              </p:cNvPr>
              <p:cNvSpPr/>
              <p:nvPr/>
            </p:nvSpPr>
            <p:spPr>
              <a:xfrm>
                <a:off x="7585353" y="6019917"/>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defRPr/>
                </a:pPr>
                <a:endParaRPr lang="en-US" sz="1350">
                  <a:solidFill>
                    <a:prstClr val="white"/>
                  </a:solidFill>
                  <a:latin typeface="Arial"/>
                </a:endParaRPr>
              </a:p>
            </p:txBody>
          </p:sp>
        </p:grpSp>
        <p:sp>
          <p:nvSpPr>
            <p:cNvPr id="15" name="Rectangle 14">
              <a:extLst>
                <a:ext uri="{FF2B5EF4-FFF2-40B4-BE49-F238E27FC236}">
                  <a16:creationId xmlns:a16="http://schemas.microsoft.com/office/drawing/2014/main" id="{36E8F0FE-CB67-4703-84EE-297EA4521C67}"/>
                </a:ext>
              </a:extLst>
            </p:cNvPr>
            <p:cNvSpPr/>
            <p:nvPr/>
          </p:nvSpPr>
          <p:spPr>
            <a:xfrm>
              <a:off x="4315058" y="2130201"/>
              <a:ext cx="512320" cy="448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fontAlgn="base">
                <a:spcBef>
                  <a:spcPct val="0"/>
                </a:spcBef>
                <a:spcAft>
                  <a:spcPct val="0"/>
                </a:spcAft>
                <a:defRPr/>
              </a:pPr>
              <a:endParaRPr lang="en-US" sz="1350">
                <a:solidFill>
                  <a:prstClr val="white"/>
                </a:solidFill>
                <a:latin typeface="Arial"/>
              </a:endParaRPr>
            </a:p>
          </p:txBody>
        </p:sp>
      </p:grpSp>
      <p:sp>
        <p:nvSpPr>
          <p:cNvPr id="29" name="Content Placeholder 2">
            <a:extLst>
              <a:ext uri="{FF2B5EF4-FFF2-40B4-BE49-F238E27FC236}">
                <a16:creationId xmlns:a16="http://schemas.microsoft.com/office/drawing/2014/main" id="{E3800BD6-F5B9-485F-9C02-C85D3A8D7B6A}"/>
              </a:ext>
            </a:extLst>
          </p:cNvPr>
          <p:cNvSpPr txBox="1">
            <a:spLocks/>
          </p:cNvSpPr>
          <p:nvPr/>
        </p:nvSpPr>
        <p:spPr>
          <a:xfrm>
            <a:off x="3873140" y="4871954"/>
            <a:ext cx="5260448" cy="1702866"/>
          </a:xfrm>
          <a:prstGeom prst="rect">
            <a:avLst/>
          </a:prstGeom>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2687" indent="-172687" defTabSz="685983">
              <a:lnSpc>
                <a:spcPts val="1876"/>
              </a:lnSpc>
              <a:spcBef>
                <a:spcPts val="450"/>
              </a:spcBef>
              <a:spcAft>
                <a:spcPts val="0"/>
              </a:spcAft>
              <a:buClr>
                <a:srgbClr val="1E7640"/>
              </a:buClr>
              <a:defRPr/>
            </a:pPr>
            <a:r>
              <a:rPr lang="en-US" sz="1600" dirty="0">
                <a:solidFill>
                  <a:srgbClr val="002060"/>
                </a:solidFill>
                <a:latin typeface="Arial" panose="020B0604020202020204" pitchFamily="34" charset="0"/>
              </a:rPr>
              <a:t>Closely spaced orbits for all six beams (~ 1 cm)</a:t>
            </a:r>
          </a:p>
          <a:p>
            <a:pPr marL="172687" indent="-172687" defTabSz="685983">
              <a:lnSpc>
                <a:spcPts val="1876"/>
              </a:lnSpc>
              <a:spcBef>
                <a:spcPts val="450"/>
              </a:spcBef>
              <a:spcAft>
                <a:spcPts val="0"/>
              </a:spcAft>
              <a:buClr>
                <a:srgbClr val="1E7640"/>
              </a:buClr>
              <a:defRPr/>
            </a:pPr>
            <a:r>
              <a:rPr lang="en-US" sz="1600" dirty="0">
                <a:solidFill>
                  <a:srgbClr val="002060"/>
                </a:solidFill>
                <a:latin typeface="Arial" panose="020B0604020202020204" pitchFamily="34" charset="0"/>
              </a:rPr>
              <a:t>Extremally low dispersion (a few mm) in a combined function lattice</a:t>
            </a:r>
          </a:p>
          <a:p>
            <a:pPr marL="172687" indent="-172687" defTabSz="685983">
              <a:lnSpc>
                <a:spcPts val="1876"/>
              </a:lnSpc>
              <a:spcBef>
                <a:spcPts val="450"/>
              </a:spcBef>
              <a:spcAft>
                <a:spcPts val="0"/>
              </a:spcAft>
              <a:buClr>
                <a:srgbClr val="1E7640"/>
              </a:buClr>
              <a:defRPr/>
            </a:pPr>
            <a:r>
              <a:rPr lang="en-US" sz="1600" dirty="0">
                <a:solidFill>
                  <a:srgbClr val="002060"/>
                </a:solidFill>
                <a:latin typeface="Arial" panose="020B0604020202020204" pitchFamily="34" charset="0"/>
              </a:rPr>
              <a:t>Self similar beta functions for different energy beams </a:t>
            </a:r>
          </a:p>
          <a:p>
            <a:pPr marL="172687" indent="-172687" defTabSz="685983">
              <a:lnSpc>
                <a:spcPts val="1876"/>
              </a:lnSpc>
              <a:spcBef>
                <a:spcPts val="450"/>
              </a:spcBef>
              <a:spcAft>
                <a:spcPts val="0"/>
              </a:spcAft>
              <a:buClr>
                <a:srgbClr val="1E7640"/>
              </a:buClr>
              <a:defRPr/>
            </a:pPr>
            <a:endParaRPr lang="en-US" sz="1800" dirty="0">
              <a:solidFill>
                <a:srgbClr val="002060"/>
              </a:solidFill>
              <a:latin typeface="Arial"/>
            </a:endParaRPr>
          </a:p>
          <a:p>
            <a:pPr marL="172687" indent="-172687" defTabSz="685983">
              <a:lnSpc>
                <a:spcPts val="1876"/>
              </a:lnSpc>
              <a:spcBef>
                <a:spcPts val="450"/>
              </a:spcBef>
              <a:spcAft>
                <a:spcPts val="0"/>
              </a:spcAft>
              <a:buClr>
                <a:srgbClr val="1E7640"/>
              </a:buClr>
              <a:defRPr/>
            </a:pPr>
            <a:endParaRPr lang="en-US" sz="1800" dirty="0">
              <a:solidFill>
                <a:srgbClr val="002060"/>
              </a:solidFill>
              <a:latin typeface="Arial"/>
            </a:endParaRPr>
          </a:p>
        </p:txBody>
      </p:sp>
    </p:spTree>
    <p:extLst>
      <p:ext uri="{BB962C8B-B14F-4D97-AF65-F5344CB8AC3E}">
        <p14:creationId xmlns:p14="http://schemas.microsoft.com/office/powerpoint/2010/main" val="289817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3E7E-958E-4136-89AB-D6F6BF2A808E}"/>
              </a:ext>
            </a:extLst>
          </p:cNvPr>
          <p:cNvSpPr>
            <a:spLocks noGrp="1"/>
          </p:cNvSpPr>
          <p:nvPr>
            <p:ph type="title"/>
          </p:nvPr>
        </p:nvSpPr>
        <p:spPr>
          <a:xfrm>
            <a:off x="243426" y="350823"/>
            <a:ext cx="8628678" cy="472694"/>
          </a:xfrm>
        </p:spPr>
        <p:txBody>
          <a:bodyPr/>
          <a:lstStyle/>
          <a:p>
            <a:r>
              <a:rPr lang="en-US" sz="2800" b="0" dirty="0">
                <a:latin typeface="Avenir Roman" panose="02000503020000020003" pitchFamily="2" charset="0"/>
                <a:cs typeface="Arial" panose="020B0604020202020204" pitchFamily="34" charset="0"/>
              </a:rPr>
              <a:t>Multi-Energy Beam Dynamics in FFA Arc</a:t>
            </a:r>
            <a:endParaRPr lang="en-US" sz="2800" b="0" dirty="0">
              <a:latin typeface="Avenir Roman" panose="02000503020000020003" pitchFamily="2" charset="0"/>
            </a:endParaRPr>
          </a:p>
        </p:txBody>
      </p:sp>
      <p:pic>
        <p:nvPicPr>
          <p:cNvPr id="3" name="Picture 2" descr="Logo_RR6.jpeg">
            <a:extLst>
              <a:ext uri="{FF2B5EF4-FFF2-40B4-BE49-F238E27FC236}">
                <a16:creationId xmlns:a16="http://schemas.microsoft.com/office/drawing/2014/main" id="{56DDD966-F3E8-4B18-9074-19F81965BC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6637" y="1103588"/>
            <a:ext cx="948613" cy="255154"/>
          </a:xfrm>
          <a:prstGeom prst="rect">
            <a:avLst/>
          </a:prstGeom>
        </p:spPr>
      </p:pic>
      <p:pic>
        <p:nvPicPr>
          <p:cNvPr id="4" name="Picture 3" descr="cbeta_arc_fieldmap_5e-3norm.gif">
            <a:extLst>
              <a:ext uri="{FF2B5EF4-FFF2-40B4-BE49-F238E27FC236}">
                <a16:creationId xmlns:a16="http://schemas.microsoft.com/office/drawing/2014/main" id="{3706CAFA-2CBA-45DE-B0AC-5CF78EC398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8830" y="1595929"/>
            <a:ext cx="6657870" cy="4012746"/>
          </a:xfrm>
          <a:prstGeom prst="rect">
            <a:avLst/>
          </a:prstGeom>
        </p:spPr>
      </p:pic>
      <p:sp>
        <p:nvSpPr>
          <p:cNvPr id="5" name="Rectangle 3">
            <a:extLst>
              <a:ext uri="{FF2B5EF4-FFF2-40B4-BE49-F238E27FC236}">
                <a16:creationId xmlns:a16="http://schemas.microsoft.com/office/drawing/2014/main" id="{44E9ABB6-F438-4414-9D05-A0D7BB8816C5}"/>
              </a:ext>
            </a:extLst>
          </p:cNvPr>
          <p:cNvSpPr txBox="1">
            <a:spLocks noChangeArrowheads="1"/>
          </p:cNvSpPr>
          <p:nvPr/>
        </p:nvSpPr>
        <p:spPr>
          <a:xfrm>
            <a:off x="5940452" y="5728535"/>
            <a:ext cx="2127103" cy="505610"/>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91" fontAlgn="base">
              <a:lnSpc>
                <a:spcPct val="110000"/>
              </a:lnSpc>
              <a:spcAft>
                <a:spcPct val="0"/>
              </a:spcAft>
              <a:buNone/>
              <a:defRPr/>
            </a:pPr>
            <a:r>
              <a:rPr lang="en-US" sz="1200" dirty="0">
                <a:solidFill>
                  <a:srgbClr val="7030A0"/>
                </a:solidFill>
                <a:latin typeface="Arial"/>
                <a:cs typeface="Arial"/>
              </a:rPr>
              <a:t>Stephen Brooks</a:t>
            </a:r>
          </a:p>
          <a:p>
            <a:pPr marL="0" indent="0" algn="ctr" defTabSz="342991" fontAlgn="base">
              <a:lnSpc>
                <a:spcPct val="110000"/>
              </a:lnSpc>
              <a:spcAft>
                <a:spcPct val="0"/>
              </a:spcAft>
              <a:buNone/>
              <a:defRPr/>
            </a:pPr>
            <a:r>
              <a:rPr lang="en-US" sz="1200" dirty="0">
                <a:solidFill>
                  <a:srgbClr val="7030A0"/>
                </a:solidFill>
                <a:latin typeface="Arial"/>
                <a:cs typeface="Arial"/>
              </a:rPr>
              <a:t>BNL</a:t>
            </a:r>
          </a:p>
        </p:txBody>
      </p:sp>
      <p:sp>
        <p:nvSpPr>
          <p:cNvPr id="7" name="TextBox 6">
            <a:extLst>
              <a:ext uri="{FF2B5EF4-FFF2-40B4-BE49-F238E27FC236}">
                <a16:creationId xmlns:a16="http://schemas.microsoft.com/office/drawing/2014/main" id="{5C0F69DB-D5E1-C54B-8204-26682B339CDC}"/>
              </a:ext>
            </a:extLst>
          </p:cNvPr>
          <p:cNvSpPr txBox="1"/>
          <p:nvPr/>
        </p:nvSpPr>
        <p:spPr>
          <a:xfrm>
            <a:off x="5940452" y="1060704"/>
            <a:ext cx="2127103" cy="369332"/>
          </a:xfrm>
          <a:prstGeom prst="rect">
            <a:avLst/>
          </a:prstGeom>
          <a:noFill/>
        </p:spPr>
        <p:txBody>
          <a:bodyPr wrap="square" rtlCol="0">
            <a:spAutoFit/>
          </a:bodyPr>
          <a:lstStyle/>
          <a:p>
            <a:pPr algn="ctr">
              <a:lnSpc>
                <a:spcPct val="90000"/>
              </a:lnSpc>
            </a:pPr>
            <a:r>
              <a:rPr lang="en-US" sz="2000" dirty="0">
                <a:solidFill>
                  <a:srgbClr val="0D36B6"/>
                </a:solidFill>
              </a:rPr>
              <a:t>2019-2022</a:t>
            </a:r>
          </a:p>
        </p:txBody>
      </p:sp>
    </p:spTree>
    <p:extLst>
      <p:ext uri="{BB962C8B-B14F-4D97-AF65-F5344CB8AC3E}">
        <p14:creationId xmlns:p14="http://schemas.microsoft.com/office/powerpoint/2010/main" val="327472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58BC-810A-4DDB-8576-BE933D121AD7}"/>
              </a:ext>
            </a:extLst>
          </p:cNvPr>
          <p:cNvSpPr>
            <a:spLocks noGrp="1"/>
          </p:cNvSpPr>
          <p:nvPr>
            <p:ph type="title"/>
          </p:nvPr>
        </p:nvSpPr>
        <p:spPr>
          <a:xfrm>
            <a:off x="232545" y="165014"/>
            <a:ext cx="8464378" cy="487490"/>
          </a:xfrm>
        </p:spPr>
        <p:txBody>
          <a:bodyPr>
            <a:normAutofit/>
          </a:bodyPr>
          <a:lstStyle/>
          <a:p>
            <a:r>
              <a:rPr lang="en-US" sz="2800" b="0" dirty="0">
                <a:latin typeface="Avenir Roman" panose="02000503020000020003" pitchFamily="2" charset="0"/>
              </a:rPr>
              <a:t>Transport and Upgrade CEBAF to 22 GeV</a:t>
            </a:r>
          </a:p>
        </p:txBody>
      </p:sp>
      <p:sp>
        <p:nvSpPr>
          <p:cNvPr id="5" name="Slide Number Placeholder 4">
            <a:extLst>
              <a:ext uri="{FF2B5EF4-FFF2-40B4-BE49-F238E27FC236}">
                <a16:creationId xmlns:a16="http://schemas.microsoft.com/office/drawing/2014/main" id="{80834665-0F9F-4D9A-82BF-51A098C02420}"/>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6" name="Picture 2">
            <a:extLst>
              <a:ext uri="{FF2B5EF4-FFF2-40B4-BE49-F238E27FC236}">
                <a16:creationId xmlns:a16="http://schemas.microsoft.com/office/drawing/2014/main" id="{C168D6F6-CD67-40C1-8B0F-271EA1105F76}"/>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2606" y="971977"/>
            <a:ext cx="4302281" cy="3223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C1290D-6EA2-40B6-89EC-2A0D704D63D5}"/>
              </a:ext>
            </a:extLst>
          </p:cNvPr>
          <p:cNvSpPr txBox="1"/>
          <p:nvPr/>
        </p:nvSpPr>
        <p:spPr>
          <a:xfrm>
            <a:off x="192606" y="4283741"/>
            <a:ext cx="4302281" cy="1077218"/>
          </a:xfrm>
          <a:prstGeom prst="rect">
            <a:avLst/>
          </a:prstGeom>
          <a:noFill/>
        </p:spPr>
        <p:txBody>
          <a:bodyPr wrap="square" rtlCol="0">
            <a:spAutoFit/>
          </a:bodyPr>
          <a:lstStyle/>
          <a:p>
            <a:pPr marL="214313" indent="-214313">
              <a:buFont typeface="Arial" panose="020B0604020202020204" pitchFamily="34" charset="0"/>
              <a:buChar char="•"/>
            </a:pPr>
            <a:r>
              <a:rPr lang="en-US" sz="1600" dirty="0"/>
              <a:t>Remove top pass of Dipoles and Quad girders</a:t>
            </a:r>
          </a:p>
          <a:p>
            <a:pPr marL="214313" indent="-214313">
              <a:buFont typeface="Arial" panose="020B0604020202020204" pitchFamily="34" charset="0"/>
              <a:buChar char="•"/>
            </a:pPr>
            <a:r>
              <a:rPr lang="en-US" sz="1600" dirty="0"/>
              <a:t>All passes of Dipoles and Quad girders move up one level </a:t>
            </a:r>
          </a:p>
        </p:txBody>
      </p:sp>
      <p:grpSp>
        <p:nvGrpSpPr>
          <p:cNvPr id="12" name="Group 11">
            <a:extLst>
              <a:ext uri="{FF2B5EF4-FFF2-40B4-BE49-F238E27FC236}">
                <a16:creationId xmlns:a16="http://schemas.microsoft.com/office/drawing/2014/main" id="{313245D2-5671-024D-9D9D-D7DFD1E85435}"/>
              </a:ext>
            </a:extLst>
          </p:cNvPr>
          <p:cNvGrpSpPr/>
          <p:nvPr/>
        </p:nvGrpSpPr>
        <p:grpSpPr>
          <a:xfrm>
            <a:off x="1912076" y="1020248"/>
            <a:ext cx="2187411" cy="3123544"/>
            <a:chOff x="2771775" y="1767747"/>
            <a:chExt cx="2514600" cy="3461478"/>
          </a:xfrm>
        </p:grpSpPr>
        <p:sp>
          <p:nvSpPr>
            <p:cNvPr id="7" name="Freeform: Shape 6">
              <a:extLst>
                <a:ext uri="{FF2B5EF4-FFF2-40B4-BE49-F238E27FC236}">
                  <a16:creationId xmlns:a16="http://schemas.microsoft.com/office/drawing/2014/main" id="{A5383DEF-E35B-4437-B24C-A658E6E0B69B}"/>
                </a:ext>
              </a:extLst>
            </p:cNvPr>
            <p:cNvSpPr/>
            <p:nvPr/>
          </p:nvSpPr>
          <p:spPr>
            <a:xfrm>
              <a:off x="4064794" y="2850356"/>
              <a:ext cx="1221581" cy="1757363"/>
            </a:xfrm>
            <a:custGeom>
              <a:avLst/>
              <a:gdLst>
                <a:gd name="connsiteX0" fmla="*/ 1390650 w 1628775"/>
                <a:gd name="connsiteY0" fmla="*/ 504825 h 2343150"/>
                <a:gd name="connsiteX1" fmla="*/ 314325 w 1628775"/>
                <a:gd name="connsiteY1" fmla="*/ 0 h 2343150"/>
                <a:gd name="connsiteX2" fmla="*/ 114300 w 1628775"/>
                <a:gd name="connsiteY2" fmla="*/ 819150 h 2343150"/>
                <a:gd name="connsiteX3" fmla="*/ 0 w 1628775"/>
                <a:gd name="connsiteY3" fmla="*/ 2343150 h 2343150"/>
                <a:gd name="connsiteX4" fmla="*/ 1628775 w 1628775"/>
                <a:gd name="connsiteY4" fmla="*/ 1714500 h 2343150"/>
                <a:gd name="connsiteX5" fmla="*/ 1390650 w 1628775"/>
                <a:gd name="connsiteY5" fmla="*/ 504825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8775" h="2343150">
                  <a:moveTo>
                    <a:pt x="1390650" y="504825"/>
                  </a:moveTo>
                  <a:lnTo>
                    <a:pt x="314325" y="0"/>
                  </a:lnTo>
                  <a:lnTo>
                    <a:pt x="114300" y="819150"/>
                  </a:lnTo>
                  <a:lnTo>
                    <a:pt x="0" y="2343150"/>
                  </a:lnTo>
                  <a:lnTo>
                    <a:pt x="1628775" y="1714500"/>
                  </a:lnTo>
                  <a:lnTo>
                    <a:pt x="1390650" y="504825"/>
                  </a:lnTo>
                  <a:close/>
                </a:path>
              </a:pathLst>
            </a:custGeom>
            <a:solidFill>
              <a:srgbClr val="FFFF00">
                <a:alpha val="35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Shape 9">
              <a:extLst>
                <a:ext uri="{FF2B5EF4-FFF2-40B4-BE49-F238E27FC236}">
                  <a16:creationId xmlns:a16="http://schemas.microsoft.com/office/drawing/2014/main" id="{E76BF72D-DB2D-46DA-8100-9A23770B9DF1}"/>
                </a:ext>
              </a:extLst>
            </p:cNvPr>
            <p:cNvSpPr/>
            <p:nvPr/>
          </p:nvSpPr>
          <p:spPr>
            <a:xfrm>
              <a:off x="2771775" y="1843087"/>
              <a:ext cx="1357313" cy="3386138"/>
            </a:xfrm>
            <a:custGeom>
              <a:avLst/>
              <a:gdLst>
                <a:gd name="connsiteX0" fmla="*/ 1809750 w 1809750"/>
                <a:gd name="connsiteY0" fmla="*/ 1085850 h 4514850"/>
                <a:gd name="connsiteX1" fmla="*/ 1809750 w 1809750"/>
                <a:gd name="connsiteY1" fmla="*/ 1085850 h 4514850"/>
                <a:gd name="connsiteX2" fmla="*/ 9525 w 1809750"/>
                <a:gd name="connsiteY2" fmla="*/ 0 h 4514850"/>
                <a:gd name="connsiteX3" fmla="*/ 0 w 1809750"/>
                <a:gd name="connsiteY3" fmla="*/ 4514850 h 4514850"/>
                <a:gd name="connsiteX4" fmla="*/ 1771650 w 1809750"/>
                <a:gd name="connsiteY4" fmla="*/ 4095750 h 4514850"/>
                <a:gd name="connsiteX5" fmla="*/ 1809750 w 1809750"/>
                <a:gd name="connsiteY5" fmla="*/ 1085850 h 451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0" h="4514850">
                  <a:moveTo>
                    <a:pt x="1809750" y="1085850"/>
                  </a:moveTo>
                  <a:lnTo>
                    <a:pt x="1809750" y="1085850"/>
                  </a:lnTo>
                  <a:lnTo>
                    <a:pt x="9525" y="0"/>
                  </a:lnTo>
                  <a:lnTo>
                    <a:pt x="0" y="4514850"/>
                  </a:lnTo>
                  <a:lnTo>
                    <a:pt x="1771650" y="4095750"/>
                  </a:lnTo>
                  <a:lnTo>
                    <a:pt x="1809750" y="1085850"/>
                  </a:lnTo>
                  <a:close/>
                </a:path>
              </a:pathLst>
            </a:custGeom>
            <a:solidFill>
              <a:srgbClr val="00B0F0">
                <a:alpha val="38000"/>
              </a:srgb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379C1E15-CDDE-4D67-9E98-A09E9ECC522F}"/>
                </a:ext>
              </a:extLst>
            </p:cNvPr>
            <p:cNvCxnSpPr/>
            <p:nvPr/>
          </p:nvCxnSpPr>
          <p:spPr>
            <a:xfrm>
              <a:off x="2771775" y="1767747"/>
              <a:ext cx="1244069" cy="9303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4BE49-7D79-43F0-80C6-85B8613ADFD6}"/>
                </a:ext>
              </a:extLst>
            </p:cNvPr>
            <p:cNvCxnSpPr>
              <a:cxnSpLocks/>
            </p:cNvCxnSpPr>
            <p:nvPr/>
          </p:nvCxnSpPr>
          <p:spPr>
            <a:xfrm>
              <a:off x="2898251" y="2280273"/>
              <a:ext cx="1230837" cy="664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6B8147-6D9E-45FC-BF9C-97B2B5C70DD6}"/>
                </a:ext>
              </a:extLst>
            </p:cNvPr>
            <p:cNvCxnSpPr>
              <a:cxnSpLocks/>
            </p:cNvCxnSpPr>
            <p:nvPr/>
          </p:nvCxnSpPr>
          <p:spPr>
            <a:xfrm flipH="1">
              <a:off x="2922040" y="2783907"/>
              <a:ext cx="41809" cy="2339572"/>
            </a:xfrm>
            <a:prstGeom prst="line">
              <a:avLst/>
            </a:prstGeom>
            <a:ln w="7620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D11D1D-3E76-4D95-ABF6-CB39D52A0B7A}"/>
                </a:ext>
              </a:extLst>
            </p:cNvPr>
            <p:cNvCxnSpPr>
              <a:cxnSpLocks/>
              <a:stCxn id="7" idx="1"/>
            </p:cNvCxnSpPr>
            <p:nvPr/>
          </p:nvCxnSpPr>
          <p:spPr>
            <a:xfrm>
              <a:off x="4300538" y="2850356"/>
              <a:ext cx="792273" cy="4698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5EFEBE-D52E-4EE3-8537-1AFF43AB6D71}"/>
                </a:ext>
              </a:extLst>
            </p:cNvPr>
            <p:cNvCxnSpPr>
              <a:cxnSpLocks/>
            </p:cNvCxnSpPr>
            <p:nvPr/>
          </p:nvCxnSpPr>
          <p:spPr>
            <a:xfrm>
              <a:off x="4226808" y="3117139"/>
              <a:ext cx="829911" cy="18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327B5D-9A30-4E7F-8868-C8CFA0C8E015}"/>
                </a:ext>
              </a:extLst>
            </p:cNvPr>
            <p:cNvCxnSpPr>
              <a:cxnSpLocks/>
            </p:cNvCxnSpPr>
            <p:nvPr/>
          </p:nvCxnSpPr>
          <p:spPr>
            <a:xfrm flipH="1">
              <a:off x="4376073" y="3189556"/>
              <a:ext cx="1" cy="1205084"/>
            </a:xfrm>
            <a:prstGeom prst="line">
              <a:avLst/>
            </a:prstGeom>
            <a:ln w="76200">
              <a:solidFill>
                <a:srgbClr val="7030A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23" name="Picture 6">
            <a:extLst>
              <a:ext uri="{FF2B5EF4-FFF2-40B4-BE49-F238E27FC236}">
                <a16:creationId xmlns:a16="http://schemas.microsoft.com/office/drawing/2014/main" id="{B5FD944A-ECD8-E344-986B-12F9D3B2E4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0518" y="991360"/>
            <a:ext cx="4273525" cy="32043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33199A1-A30A-D845-B3F0-56C6FB1B8E83}"/>
              </a:ext>
            </a:extLst>
          </p:cNvPr>
          <p:cNvSpPr txBox="1"/>
          <p:nvPr/>
        </p:nvSpPr>
        <p:spPr>
          <a:xfrm>
            <a:off x="4994439" y="4243025"/>
            <a:ext cx="3784236" cy="1107996"/>
          </a:xfrm>
          <a:prstGeom prst="rect">
            <a:avLst/>
          </a:prstGeom>
          <a:noFill/>
        </p:spPr>
        <p:txBody>
          <a:bodyPr wrap="square" rtlCol="0">
            <a:spAutoFit/>
          </a:bodyPr>
          <a:lstStyle/>
          <a:p>
            <a:pPr marL="214313" indent="-214313">
              <a:buFont typeface="Arial" panose="020B0604020202020204" pitchFamily="34" charset="0"/>
              <a:buChar char="•"/>
            </a:pPr>
            <a:r>
              <a:rPr lang="en-US" sz="1650" dirty="0"/>
              <a:t>Running girder transport line at aisle side corner of tunnel</a:t>
            </a:r>
          </a:p>
          <a:p>
            <a:pPr marL="214313" indent="-214313">
              <a:buFont typeface="Arial" panose="020B0604020202020204" pitchFamily="34" charset="0"/>
              <a:buChar char="•"/>
            </a:pPr>
            <a:r>
              <a:rPr lang="en-US" sz="1650" dirty="0"/>
              <a:t>Potential to use a “sit-in” style girder for smaller profile</a:t>
            </a:r>
          </a:p>
        </p:txBody>
      </p:sp>
      <p:grpSp>
        <p:nvGrpSpPr>
          <p:cNvPr id="33" name="Group 32">
            <a:extLst>
              <a:ext uri="{FF2B5EF4-FFF2-40B4-BE49-F238E27FC236}">
                <a16:creationId xmlns:a16="http://schemas.microsoft.com/office/drawing/2014/main" id="{41536B8A-E3AB-BF4B-8B4F-D3915A364206}"/>
              </a:ext>
            </a:extLst>
          </p:cNvPr>
          <p:cNvGrpSpPr/>
          <p:nvPr/>
        </p:nvGrpSpPr>
        <p:grpSpPr>
          <a:xfrm>
            <a:off x="7070340" y="1011999"/>
            <a:ext cx="1279464" cy="1638213"/>
            <a:chOff x="3471862" y="1758682"/>
            <a:chExt cx="1550195" cy="1806596"/>
          </a:xfrm>
        </p:grpSpPr>
        <p:sp>
          <p:nvSpPr>
            <p:cNvPr id="34" name="Rectangle 33">
              <a:extLst>
                <a:ext uri="{FF2B5EF4-FFF2-40B4-BE49-F238E27FC236}">
                  <a16:creationId xmlns:a16="http://schemas.microsoft.com/office/drawing/2014/main" id="{B2F903B3-48A9-604D-BAFF-998B00307295}"/>
                </a:ext>
              </a:extLst>
            </p:cNvPr>
            <p:cNvSpPr/>
            <p:nvPr/>
          </p:nvSpPr>
          <p:spPr>
            <a:xfrm>
              <a:off x="4121944" y="1758682"/>
              <a:ext cx="900113" cy="75009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9493E438-0389-0C42-AB4A-13D454CFA9D4}"/>
                </a:ext>
              </a:extLst>
            </p:cNvPr>
            <p:cNvSpPr/>
            <p:nvPr/>
          </p:nvSpPr>
          <p:spPr>
            <a:xfrm>
              <a:off x="3471862" y="3312254"/>
              <a:ext cx="235744" cy="2334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Connector 35">
              <a:extLst>
                <a:ext uri="{FF2B5EF4-FFF2-40B4-BE49-F238E27FC236}">
                  <a16:creationId xmlns:a16="http://schemas.microsoft.com/office/drawing/2014/main" id="{9809B079-7076-3841-A7DB-B02032DC6A2A}"/>
                </a:ext>
              </a:extLst>
            </p:cNvPr>
            <p:cNvCxnSpPr>
              <a:cxnSpLocks/>
            </p:cNvCxnSpPr>
            <p:nvPr/>
          </p:nvCxnSpPr>
          <p:spPr>
            <a:xfrm flipH="1">
              <a:off x="3471862" y="2508776"/>
              <a:ext cx="650082" cy="1036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81BD514-BB38-8844-962A-A1033C2C9E82}"/>
                </a:ext>
              </a:extLst>
            </p:cNvPr>
            <p:cNvCxnSpPr>
              <a:cxnSpLocks/>
            </p:cNvCxnSpPr>
            <p:nvPr/>
          </p:nvCxnSpPr>
          <p:spPr>
            <a:xfrm flipH="1">
              <a:off x="3471862" y="1758682"/>
              <a:ext cx="650082" cy="1553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9DE3F6-9C39-0E4C-B1D5-018AE97ECBE5}"/>
                </a:ext>
              </a:extLst>
            </p:cNvPr>
            <p:cNvCxnSpPr>
              <a:cxnSpLocks/>
            </p:cNvCxnSpPr>
            <p:nvPr/>
          </p:nvCxnSpPr>
          <p:spPr>
            <a:xfrm flipH="1">
              <a:off x="3707606" y="2502807"/>
              <a:ext cx="1314450" cy="1062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3207684-B6FB-984D-85B9-0C532CC263FB}"/>
              </a:ext>
            </a:extLst>
          </p:cNvPr>
          <p:cNvGrpSpPr/>
          <p:nvPr/>
        </p:nvGrpSpPr>
        <p:grpSpPr>
          <a:xfrm>
            <a:off x="7070340" y="808383"/>
            <a:ext cx="1626583" cy="1762184"/>
            <a:chOff x="3464719" y="1474029"/>
            <a:chExt cx="1999028" cy="2069271"/>
          </a:xfrm>
        </p:grpSpPr>
        <p:sp>
          <p:nvSpPr>
            <p:cNvPr id="30" name="Freeform: Shape 18">
              <a:extLst>
                <a:ext uri="{FF2B5EF4-FFF2-40B4-BE49-F238E27FC236}">
                  <a16:creationId xmlns:a16="http://schemas.microsoft.com/office/drawing/2014/main" id="{C630EDE0-E262-EF4B-8822-A29C40806FCB}"/>
                </a:ext>
              </a:extLst>
            </p:cNvPr>
            <p:cNvSpPr/>
            <p:nvPr/>
          </p:nvSpPr>
          <p:spPr>
            <a:xfrm>
              <a:off x="3493294" y="2493169"/>
              <a:ext cx="1521619" cy="1050131"/>
            </a:xfrm>
            <a:custGeom>
              <a:avLst/>
              <a:gdLst>
                <a:gd name="connsiteX0" fmla="*/ 2028825 w 2028825"/>
                <a:gd name="connsiteY0" fmla="*/ 19050 h 1400175"/>
                <a:gd name="connsiteX1" fmla="*/ 847725 w 2028825"/>
                <a:gd name="connsiteY1" fmla="*/ 0 h 1400175"/>
                <a:gd name="connsiteX2" fmla="*/ 0 w 2028825"/>
                <a:gd name="connsiteY2" fmla="*/ 1381125 h 1400175"/>
                <a:gd name="connsiteX3" fmla="*/ 276225 w 2028825"/>
                <a:gd name="connsiteY3" fmla="*/ 1400175 h 1400175"/>
                <a:gd name="connsiteX4" fmla="*/ 2028825 w 2028825"/>
                <a:gd name="connsiteY4" fmla="*/ 1905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825" h="1400175">
                  <a:moveTo>
                    <a:pt x="2028825" y="19050"/>
                  </a:moveTo>
                  <a:lnTo>
                    <a:pt x="847725" y="0"/>
                  </a:lnTo>
                  <a:lnTo>
                    <a:pt x="0" y="1381125"/>
                  </a:lnTo>
                  <a:lnTo>
                    <a:pt x="276225" y="1400175"/>
                  </a:lnTo>
                  <a:lnTo>
                    <a:pt x="2028825" y="19050"/>
                  </a:lnTo>
                  <a:close/>
                </a:path>
              </a:pathLst>
            </a:custGeom>
            <a:solidFill>
              <a:srgbClr val="0070C0">
                <a:alpha val="46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1" name="Picture 30">
              <a:extLst>
                <a:ext uri="{FF2B5EF4-FFF2-40B4-BE49-F238E27FC236}">
                  <a16:creationId xmlns:a16="http://schemas.microsoft.com/office/drawing/2014/main" id="{40544252-2D26-1C41-90D5-9A8661157B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43501" y1="36381" x2="43501" y2="36381"/>
                          <a14:foregroundMark x1="47613" y1="36007" x2="47613" y2="36007"/>
                          <a14:foregroundMark x1="40981" y1="44403" x2="40981" y2="44403"/>
                          <a14:foregroundMark x1="46817" y1="37127" x2="46817" y2="37127"/>
                          <a14:foregroundMark x1="54111" y1="43470" x2="54111" y2="43470"/>
                          <a14:foregroundMark x1="51724" y1="57276" x2="51724" y2="57276"/>
                          <a14:foregroundMark x1="34218" y1="60821" x2="34218" y2="60821"/>
                          <a14:foregroundMark x1="40584" y1="71455" x2="40584" y2="71455"/>
                          <a14:foregroundMark x1="63793" y1="49067" x2="63793" y2="49067"/>
                          <a14:foregroundMark x1="71618" y1="63246" x2="71618" y2="63246"/>
                          <a14:foregroundMark x1="24801" y1="58582" x2="24801" y2="58582"/>
                          <a14:foregroundMark x1="25199" y1="58209" x2="25199" y2="58209"/>
                          <a14:foregroundMark x1="25066" y1="51679" x2="25066" y2="51679"/>
                          <a14:foregroundMark x1="20955" y1="63060" x2="20955" y2="63060"/>
                          <a14:backgroundMark x1="34085" y1="65299" x2="34085" y2="65299"/>
                          <a14:backgroundMark x1="37135" y1="71642" x2="37135" y2="71642"/>
                          <a14:backgroundMark x1="56101" y1="63806" x2="56101" y2="63806"/>
                          <a14:backgroundMark x1="56631" y1="66791" x2="56631" y2="66791"/>
                          <a14:backgroundMark x1="29841" y1="58955" x2="29841" y2="58955"/>
                        </a14:backgroundRemoval>
                      </a14:imgEffect>
                    </a14:imgLayer>
                  </a14:imgProps>
                </a:ext>
                <a:ext uri="{28A0092B-C50C-407E-A947-70E740481C1C}">
                  <a14:useLocalDpi xmlns:a14="http://schemas.microsoft.com/office/drawing/2010/main"/>
                </a:ext>
              </a:extLst>
            </a:blip>
            <a:stretch>
              <a:fillRect/>
            </a:stretch>
          </p:blipFill>
          <p:spPr>
            <a:xfrm>
              <a:off x="3827539" y="1474029"/>
              <a:ext cx="1636208" cy="1163140"/>
            </a:xfrm>
            <a:prstGeom prst="rect">
              <a:avLst/>
            </a:prstGeom>
            <a:noFill/>
          </p:spPr>
        </p:pic>
        <p:sp>
          <p:nvSpPr>
            <p:cNvPr id="32" name="Freeform: Shape 20">
              <a:extLst>
                <a:ext uri="{FF2B5EF4-FFF2-40B4-BE49-F238E27FC236}">
                  <a16:creationId xmlns:a16="http://schemas.microsoft.com/office/drawing/2014/main" id="{AF3BD045-20B5-B740-B180-CF5D9255A54E}"/>
                </a:ext>
              </a:extLst>
            </p:cNvPr>
            <p:cNvSpPr/>
            <p:nvPr/>
          </p:nvSpPr>
          <p:spPr>
            <a:xfrm>
              <a:off x="3464719" y="1771650"/>
              <a:ext cx="671513" cy="1750219"/>
            </a:xfrm>
            <a:custGeom>
              <a:avLst/>
              <a:gdLst>
                <a:gd name="connsiteX0" fmla="*/ 895350 w 895350"/>
                <a:gd name="connsiteY0" fmla="*/ 0 h 2333625"/>
                <a:gd name="connsiteX1" fmla="*/ 895350 w 895350"/>
                <a:gd name="connsiteY1" fmla="*/ 962025 h 2333625"/>
                <a:gd name="connsiteX2" fmla="*/ 9525 w 895350"/>
                <a:gd name="connsiteY2" fmla="*/ 2333625 h 2333625"/>
                <a:gd name="connsiteX3" fmla="*/ 0 w 895350"/>
                <a:gd name="connsiteY3" fmla="*/ 2066925 h 2333625"/>
                <a:gd name="connsiteX4" fmla="*/ 895350 w 895350"/>
                <a:gd name="connsiteY4" fmla="*/ 0 h 233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2333625">
                  <a:moveTo>
                    <a:pt x="895350" y="0"/>
                  </a:moveTo>
                  <a:lnTo>
                    <a:pt x="895350" y="962025"/>
                  </a:lnTo>
                  <a:lnTo>
                    <a:pt x="9525" y="2333625"/>
                  </a:lnTo>
                  <a:lnTo>
                    <a:pt x="0" y="2066925"/>
                  </a:lnTo>
                  <a:lnTo>
                    <a:pt x="895350" y="0"/>
                  </a:lnTo>
                  <a:close/>
                </a:path>
              </a:pathLst>
            </a:custGeom>
            <a:solidFill>
              <a:srgbClr val="0070C0">
                <a:alpha val="29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9" name="Picture 38">
            <a:extLst>
              <a:ext uri="{FF2B5EF4-FFF2-40B4-BE49-F238E27FC236}">
                <a16:creationId xmlns:a16="http://schemas.microsoft.com/office/drawing/2014/main" id="{BACCB875-5D09-FF48-93B8-30E6CF77B2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80397" y="5357428"/>
            <a:ext cx="2453921" cy="627881"/>
          </a:xfrm>
          <a:prstGeom prst="rect">
            <a:avLst/>
          </a:prstGeom>
          <a:ln>
            <a:solidFill>
              <a:schemeClr val="tx1"/>
            </a:solidFill>
          </a:ln>
        </p:spPr>
      </p:pic>
      <p:grpSp>
        <p:nvGrpSpPr>
          <p:cNvPr id="40" name="Group 39">
            <a:extLst>
              <a:ext uri="{FF2B5EF4-FFF2-40B4-BE49-F238E27FC236}">
                <a16:creationId xmlns:a16="http://schemas.microsoft.com/office/drawing/2014/main" id="{DFF3D3E2-612A-FC41-95D0-FD2FA254BC7C}"/>
              </a:ext>
            </a:extLst>
          </p:cNvPr>
          <p:cNvGrpSpPr/>
          <p:nvPr/>
        </p:nvGrpSpPr>
        <p:grpSpPr>
          <a:xfrm>
            <a:off x="4536" y="5360958"/>
            <a:ext cx="6855060" cy="1404458"/>
            <a:chOff x="3217436" y="3300998"/>
            <a:chExt cx="6558658" cy="1084357"/>
          </a:xfrm>
        </p:grpSpPr>
        <p:grpSp>
          <p:nvGrpSpPr>
            <p:cNvPr id="41" name="Group 40">
              <a:extLst>
                <a:ext uri="{FF2B5EF4-FFF2-40B4-BE49-F238E27FC236}">
                  <a16:creationId xmlns:a16="http://schemas.microsoft.com/office/drawing/2014/main" id="{478C4218-9E0C-B747-9A46-FE80A6DF541D}"/>
                </a:ext>
              </a:extLst>
            </p:cNvPr>
            <p:cNvGrpSpPr/>
            <p:nvPr/>
          </p:nvGrpSpPr>
          <p:grpSpPr>
            <a:xfrm>
              <a:off x="4746916" y="3300998"/>
              <a:ext cx="4189029" cy="278681"/>
              <a:chOff x="1579093" y="1291318"/>
              <a:chExt cx="5583918" cy="371478"/>
            </a:xfrm>
          </p:grpSpPr>
          <p:pic>
            <p:nvPicPr>
              <p:cNvPr id="45" name="Picture 44">
                <a:extLst>
                  <a:ext uri="{FF2B5EF4-FFF2-40B4-BE49-F238E27FC236}">
                    <a16:creationId xmlns:a16="http://schemas.microsoft.com/office/drawing/2014/main" id="{588CDCCB-8C56-BC49-AF8F-8FD8FAB93D7E}"/>
                  </a:ext>
                </a:extLst>
              </p:cNvPr>
              <p:cNvPicPr>
                <a:picLocks noChangeAspect="1"/>
              </p:cNvPicPr>
              <p:nvPr/>
            </p:nvPicPr>
            <p:blipFill>
              <a:blip r:embed="rId7"/>
              <a:stretch>
                <a:fillRect/>
              </a:stretch>
            </p:blipFill>
            <p:spPr>
              <a:xfrm>
                <a:off x="1579093" y="1291320"/>
                <a:ext cx="1362075" cy="371475"/>
              </a:xfrm>
              <a:prstGeom prst="rect">
                <a:avLst/>
              </a:prstGeom>
            </p:spPr>
          </p:pic>
          <p:pic>
            <p:nvPicPr>
              <p:cNvPr id="46" name="Picture 45">
                <a:extLst>
                  <a:ext uri="{FF2B5EF4-FFF2-40B4-BE49-F238E27FC236}">
                    <a16:creationId xmlns:a16="http://schemas.microsoft.com/office/drawing/2014/main" id="{98F12EB0-D647-594F-9350-F70242136974}"/>
                  </a:ext>
                </a:extLst>
              </p:cNvPr>
              <p:cNvPicPr>
                <a:picLocks noChangeAspect="1"/>
              </p:cNvPicPr>
              <p:nvPr/>
            </p:nvPicPr>
            <p:blipFill>
              <a:blip r:embed="rId8"/>
              <a:stretch>
                <a:fillRect/>
              </a:stretch>
            </p:blipFill>
            <p:spPr>
              <a:xfrm>
                <a:off x="2932070" y="1291321"/>
                <a:ext cx="2047875" cy="371475"/>
              </a:xfrm>
              <a:prstGeom prst="rect">
                <a:avLst/>
              </a:prstGeom>
            </p:spPr>
          </p:pic>
          <p:pic>
            <p:nvPicPr>
              <p:cNvPr id="51" name="Picture 50">
                <a:extLst>
                  <a:ext uri="{FF2B5EF4-FFF2-40B4-BE49-F238E27FC236}">
                    <a16:creationId xmlns:a16="http://schemas.microsoft.com/office/drawing/2014/main" id="{3C03FCCD-3294-6B4E-A9FC-6D29652665D9}"/>
                  </a:ext>
                </a:extLst>
              </p:cNvPr>
              <p:cNvPicPr>
                <a:picLocks noChangeAspect="1"/>
              </p:cNvPicPr>
              <p:nvPr/>
            </p:nvPicPr>
            <p:blipFill>
              <a:blip r:embed="rId9"/>
              <a:stretch>
                <a:fillRect/>
              </a:stretch>
            </p:blipFill>
            <p:spPr>
              <a:xfrm>
                <a:off x="4971834" y="1291319"/>
                <a:ext cx="1343025" cy="371475"/>
              </a:xfrm>
              <a:prstGeom prst="rect">
                <a:avLst/>
              </a:prstGeom>
            </p:spPr>
          </p:pic>
          <p:pic>
            <p:nvPicPr>
              <p:cNvPr id="49" name="Picture 48">
                <a:extLst>
                  <a:ext uri="{FF2B5EF4-FFF2-40B4-BE49-F238E27FC236}">
                    <a16:creationId xmlns:a16="http://schemas.microsoft.com/office/drawing/2014/main" id="{8CC9279B-A054-5544-AFB5-C8D982755467}"/>
                  </a:ext>
                </a:extLst>
              </p:cNvPr>
              <p:cNvPicPr>
                <a:picLocks noChangeAspect="1"/>
              </p:cNvPicPr>
              <p:nvPr/>
            </p:nvPicPr>
            <p:blipFill>
              <a:blip r:embed="rId10"/>
              <a:stretch>
                <a:fillRect/>
              </a:stretch>
            </p:blipFill>
            <p:spPr>
              <a:xfrm>
                <a:off x="6305761" y="1291318"/>
                <a:ext cx="857250" cy="371475"/>
              </a:xfrm>
              <a:prstGeom prst="rect">
                <a:avLst/>
              </a:prstGeom>
            </p:spPr>
          </p:pic>
        </p:grpSp>
        <p:sp>
          <p:nvSpPr>
            <p:cNvPr id="42" name="TextBox 41">
              <a:extLst>
                <a:ext uri="{FF2B5EF4-FFF2-40B4-BE49-F238E27FC236}">
                  <a16:creationId xmlns:a16="http://schemas.microsoft.com/office/drawing/2014/main" id="{C1C9C61E-7761-DB49-9448-508246B8FE7F}"/>
                </a:ext>
              </a:extLst>
            </p:cNvPr>
            <p:cNvSpPr txBox="1"/>
            <p:nvPr/>
          </p:nvSpPr>
          <p:spPr>
            <a:xfrm>
              <a:off x="3217436" y="3575399"/>
              <a:ext cx="1524399" cy="237757"/>
            </a:xfrm>
            <a:prstGeom prst="rect">
              <a:avLst/>
            </a:prstGeom>
            <a:noFill/>
          </p:spPr>
          <p:txBody>
            <a:bodyPr wrap="square" rtlCol="0">
              <a:spAutoFit/>
            </a:bodyPr>
            <a:lstStyle/>
            <a:p>
              <a:pPr algn="ctr" defTabSz="685983" fontAlgn="base">
                <a:lnSpc>
                  <a:spcPct val="90000"/>
                </a:lnSpc>
                <a:spcBef>
                  <a:spcPct val="0"/>
                </a:spcBef>
                <a:spcAft>
                  <a:spcPct val="0"/>
                </a:spcAft>
                <a:defRPr/>
              </a:pPr>
              <a:r>
                <a:rPr lang="en-US" sz="1050" dirty="0">
                  <a:solidFill>
                    <a:prstClr val="black"/>
                  </a:solidFill>
                </a:rPr>
                <a:t>after 6</a:t>
              </a:r>
              <a:r>
                <a:rPr lang="en-US" sz="1050" dirty="0">
                  <a:solidFill>
                    <a:prstClr val="black"/>
                  </a:solidFill>
                  <a:latin typeface="Arial" charset="0"/>
                  <a:cs typeface="Arial" charset="0"/>
                </a:rPr>
                <a:t> FFA passes →</a:t>
              </a:r>
            </a:p>
          </p:txBody>
        </p:sp>
        <p:pic>
          <p:nvPicPr>
            <p:cNvPr id="43" name="Picture 42">
              <a:extLst>
                <a:ext uri="{FF2B5EF4-FFF2-40B4-BE49-F238E27FC236}">
                  <a16:creationId xmlns:a16="http://schemas.microsoft.com/office/drawing/2014/main" id="{C1099394-E3A4-BD4B-A276-0D47051FD100}"/>
                </a:ext>
              </a:extLst>
            </p:cNvPr>
            <p:cNvPicPr>
              <a:picLocks noChangeAspect="1"/>
            </p:cNvPicPr>
            <p:nvPr/>
          </p:nvPicPr>
          <p:blipFill>
            <a:blip r:embed="rId11"/>
            <a:stretch>
              <a:fillRect/>
            </a:stretch>
          </p:blipFill>
          <p:spPr>
            <a:xfrm>
              <a:off x="4750151" y="3577813"/>
              <a:ext cx="4194058" cy="183559"/>
            </a:xfrm>
            <a:prstGeom prst="rect">
              <a:avLst/>
            </a:prstGeom>
          </p:spPr>
        </p:pic>
        <p:pic>
          <p:nvPicPr>
            <p:cNvPr id="44" name="Picture 43">
              <a:extLst>
                <a:ext uri="{FF2B5EF4-FFF2-40B4-BE49-F238E27FC236}">
                  <a16:creationId xmlns:a16="http://schemas.microsoft.com/office/drawing/2014/main" id="{E3FA9657-ED2B-214D-8DFC-10A477BADF33}"/>
                </a:ext>
              </a:extLst>
            </p:cNvPr>
            <p:cNvPicPr>
              <a:picLocks noChangeAspect="1"/>
            </p:cNvPicPr>
            <p:nvPr/>
          </p:nvPicPr>
          <p:blipFill>
            <a:blip r:embed="rId12"/>
            <a:stretch>
              <a:fillRect/>
            </a:stretch>
          </p:blipFill>
          <p:spPr>
            <a:xfrm>
              <a:off x="7557854" y="3864163"/>
              <a:ext cx="2218240" cy="521192"/>
            </a:xfrm>
            <a:prstGeom prst="rect">
              <a:avLst/>
            </a:prstGeom>
          </p:spPr>
        </p:pic>
      </p:grpSp>
    </p:spTree>
    <p:extLst>
      <p:ext uri="{BB962C8B-B14F-4D97-AF65-F5344CB8AC3E}">
        <p14:creationId xmlns:p14="http://schemas.microsoft.com/office/powerpoint/2010/main" val="3180548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860-ABE0-75E3-D323-BD44FA6BB866}"/>
              </a:ext>
            </a:extLst>
          </p:cNvPr>
          <p:cNvSpPr>
            <a:spLocks noGrp="1"/>
          </p:cNvSpPr>
          <p:nvPr>
            <p:ph type="title"/>
          </p:nvPr>
        </p:nvSpPr>
        <p:spPr>
          <a:xfrm>
            <a:off x="259976" y="273553"/>
            <a:ext cx="8626431" cy="363561"/>
          </a:xfrm>
        </p:spPr>
        <p:txBody>
          <a:bodyPr>
            <a:noAutofit/>
          </a:bodyPr>
          <a:lstStyle/>
          <a:p>
            <a:r>
              <a:rPr lang="en-US" sz="3000" b="0" dirty="0" err="1">
                <a:solidFill>
                  <a:srgbClr val="C00000"/>
                </a:solidFill>
                <a:latin typeface="Avenir Roman" panose="02000503020000020003" pitchFamily="2" charset="0"/>
              </a:rPr>
              <a:t>JLab</a:t>
            </a:r>
            <a:r>
              <a:rPr lang="en-US" sz="3000" b="0" dirty="0">
                <a:solidFill>
                  <a:srgbClr val="C00000"/>
                </a:solidFill>
                <a:latin typeface="Avenir Roman" panose="02000503020000020003" pitchFamily="2" charset="0"/>
              </a:rPr>
              <a:t> Upgrade: </a:t>
            </a:r>
            <a:r>
              <a:rPr lang="en-US" sz="3000" b="0" u="sng" dirty="0">
                <a:solidFill>
                  <a:srgbClr val="C00000"/>
                </a:solidFill>
                <a:latin typeface="Avenir Roman" panose="02000503020000020003" pitchFamily="2" charset="0"/>
              </a:rPr>
              <a:t>Science at the Luminosity Frontier</a:t>
            </a:r>
          </a:p>
        </p:txBody>
      </p:sp>
      <p:sp>
        <p:nvSpPr>
          <p:cNvPr id="12" name="TextBox 11">
            <a:extLst>
              <a:ext uri="{FF2B5EF4-FFF2-40B4-BE49-F238E27FC236}">
                <a16:creationId xmlns:a16="http://schemas.microsoft.com/office/drawing/2014/main" id="{FB6450B2-9938-DD33-915B-1E1FFA2C9317}"/>
              </a:ext>
            </a:extLst>
          </p:cNvPr>
          <p:cNvSpPr txBox="1"/>
          <p:nvPr/>
        </p:nvSpPr>
        <p:spPr>
          <a:xfrm>
            <a:off x="4573192" y="4304441"/>
            <a:ext cx="947695" cy="253916"/>
          </a:xfrm>
          <a:prstGeom prst="rect">
            <a:avLst/>
          </a:prstGeom>
          <a:noFill/>
        </p:spPr>
        <p:txBody>
          <a:bodyPr wrap="none" rtlCol="0">
            <a:spAutoFit/>
          </a:bodyPr>
          <a:lstStyle/>
          <a:p>
            <a:pPr>
              <a:defRPr/>
            </a:pPr>
            <a:r>
              <a:rPr lang="en-US" sz="1050" dirty="0">
                <a:solidFill>
                  <a:srgbClr val="000000"/>
                </a:solidFill>
                <a:latin typeface="Avenir"/>
              </a:rPr>
              <a:t>2030s-2040s</a:t>
            </a:r>
          </a:p>
        </p:txBody>
      </p:sp>
      <p:sp>
        <p:nvSpPr>
          <p:cNvPr id="13" name="Rectangle 12">
            <a:extLst>
              <a:ext uri="{FF2B5EF4-FFF2-40B4-BE49-F238E27FC236}">
                <a16:creationId xmlns:a16="http://schemas.microsoft.com/office/drawing/2014/main" id="{CE33F76B-C105-F933-10EC-C82E230795CD}"/>
              </a:ext>
            </a:extLst>
          </p:cNvPr>
          <p:cNvSpPr/>
          <p:nvPr/>
        </p:nvSpPr>
        <p:spPr>
          <a:xfrm>
            <a:off x="6023012" y="4987163"/>
            <a:ext cx="184731" cy="230832"/>
          </a:xfrm>
          <a:prstGeom prst="rect">
            <a:avLst/>
          </a:prstGeom>
          <a:solidFill>
            <a:schemeClr val="bg1"/>
          </a:solidFill>
          <a:ln>
            <a:noFill/>
          </a:ln>
        </p:spPr>
        <p:txBody>
          <a:bodyPr wrap="none">
            <a:spAutoFit/>
          </a:bodyPr>
          <a:lstStyle/>
          <a:p>
            <a:pPr>
              <a:defRPr/>
            </a:pPr>
            <a:endParaRPr lang="en-US" sz="900" b="1" dirty="0">
              <a:solidFill>
                <a:srgbClr val="A5A5A5">
                  <a:lumMod val="75000"/>
                </a:srgbClr>
              </a:solidFill>
              <a:latin typeface="Avenir" panose="020B0503020203020204" pitchFamily="34" charset="0"/>
            </a:endParaRPr>
          </a:p>
        </p:txBody>
      </p:sp>
      <p:sp>
        <p:nvSpPr>
          <p:cNvPr id="14" name="Rectangle 13">
            <a:extLst>
              <a:ext uri="{FF2B5EF4-FFF2-40B4-BE49-F238E27FC236}">
                <a16:creationId xmlns:a16="http://schemas.microsoft.com/office/drawing/2014/main" id="{AB66D873-1A05-BD81-C7BA-2860360F68A1}"/>
              </a:ext>
            </a:extLst>
          </p:cNvPr>
          <p:cNvSpPr/>
          <p:nvPr/>
        </p:nvSpPr>
        <p:spPr>
          <a:xfrm>
            <a:off x="3890401" y="1837681"/>
            <a:ext cx="369326" cy="157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350" dirty="0">
                <a:solidFill>
                  <a:srgbClr val="FFFFFF"/>
                </a:solidFill>
                <a:latin typeface="Avenir"/>
              </a:rPr>
              <a:t> Probability Distribution</a:t>
            </a:r>
          </a:p>
        </p:txBody>
      </p:sp>
      <p:sp>
        <p:nvSpPr>
          <p:cNvPr id="15" name="Rectangle 14">
            <a:extLst>
              <a:ext uri="{FF2B5EF4-FFF2-40B4-BE49-F238E27FC236}">
                <a16:creationId xmlns:a16="http://schemas.microsoft.com/office/drawing/2014/main" id="{B1E5219E-8C68-1073-07CC-5E3390E74B64}"/>
              </a:ext>
            </a:extLst>
          </p:cNvPr>
          <p:cNvSpPr/>
          <p:nvPr/>
        </p:nvSpPr>
        <p:spPr>
          <a:xfrm rot="16200000">
            <a:off x="3306592" y="2611076"/>
            <a:ext cx="1571264" cy="253916"/>
          </a:xfrm>
          <a:prstGeom prst="rect">
            <a:avLst/>
          </a:prstGeom>
          <a:solidFill>
            <a:schemeClr val="bg1"/>
          </a:solidFill>
          <a:ln>
            <a:noFill/>
          </a:ln>
        </p:spPr>
        <p:txBody>
          <a:bodyPr wrap="none">
            <a:spAutoFit/>
          </a:bodyPr>
          <a:lstStyle/>
          <a:p>
            <a:pPr>
              <a:defRPr/>
            </a:pPr>
            <a:r>
              <a:rPr lang="en-US" sz="1050" b="1" dirty="0">
                <a:solidFill>
                  <a:srgbClr val="A5A5A5">
                    <a:lumMod val="75000"/>
                  </a:srgbClr>
                </a:solidFill>
                <a:latin typeface="Times New Roman" panose="02020603050405020304" pitchFamily="18" charset="0"/>
                <a:cs typeface="Times New Roman" panose="02020603050405020304" pitchFamily="18" charset="0"/>
              </a:rPr>
              <a:t>Probability Distribution</a:t>
            </a:r>
          </a:p>
        </p:txBody>
      </p:sp>
      <p:sp>
        <p:nvSpPr>
          <p:cNvPr id="16" name="Rectangle 15">
            <a:extLst>
              <a:ext uri="{FF2B5EF4-FFF2-40B4-BE49-F238E27FC236}">
                <a16:creationId xmlns:a16="http://schemas.microsoft.com/office/drawing/2014/main" id="{1FF5C3CD-049E-65F8-65D0-6F12DCDFCD87}"/>
              </a:ext>
            </a:extLst>
          </p:cNvPr>
          <p:cNvSpPr/>
          <p:nvPr/>
        </p:nvSpPr>
        <p:spPr>
          <a:xfrm>
            <a:off x="4058490" y="3674852"/>
            <a:ext cx="131789" cy="99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latin typeface="Avenir"/>
            </a:endParaRPr>
          </a:p>
        </p:txBody>
      </p:sp>
      <p:sp>
        <p:nvSpPr>
          <p:cNvPr id="17" name="Rectangle 16">
            <a:extLst>
              <a:ext uri="{FF2B5EF4-FFF2-40B4-BE49-F238E27FC236}">
                <a16:creationId xmlns:a16="http://schemas.microsoft.com/office/drawing/2014/main" id="{4F3CCAF7-9739-61B0-F28E-DAFAA8F9EBAC}"/>
              </a:ext>
            </a:extLst>
          </p:cNvPr>
          <p:cNvSpPr/>
          <p:nvPr/>
        </p:nvSpPr>
        <p:spPr>
          <a:xfrm rot="16200000">
            <a:off x="3371534" y="4006018"/>
            <a:ext cx="1441380" cy="253916"/>
          </a:xfrm>
          <a:prstGeom prst="rect">
            <a:avLst/>
          </a:prstGeom>
          <a:solidFill>
            <a:schemeClr val="bg1"/>
          </a:solidFill>
          <a:ln>
            <a:noFill/>
          </a:ln>
        </p:spPr>
        <p:txBody>
          <a:bodyPr wrap="square">
            <a:spAutoFit/>
          </a:bodyPr>
          <a:lstStyle/>
          <a:p>
            <a:pPr>
              <a:defRPr/>
            </a:pPr>
            <a:r>
              <a:rPr lang="en-US" sz="1050" b="1" dirty="0">
                <a:solidFill>
                  <a:srgbClr val="A5A5A5">
                    <a:lumMod val="75000"/>
                  </a:srgbClr>
                </a:solidFill>
                <a:latin typeface="Times New Roman" panose="02020603050405020304" pitchFamily="18" charset="0"/>
                <a:cs typeface="Times New Roman" panose="02020603050405020304" pitchFamily="18" charset="0"/>
              </a:rPr>
              <a:t> Luminosity (cm</a:t>
            </a:r>
            <a:r>
              <a:rPr lang="en-US" sz="1050" b="1" baseline="30000" dirty="0">
                <a:solidFill>
                  <a:srgbClr val="A5A5A5">
                    <a:lumMod val="75000"/>
                  </a:srgbClr>
                </a:solidFill>
                <a:latin typeface="Times New Roman" panose="02020603050405020304" pitchFamily="18" charset="0"/>
                <a:cs typeface="Times New Roman" panose="02020603050405020304" pitchFamily="18" charset="0"/>
              </a:rPr>
              <a:t>-2</a:t>
            </a:r>
            <a:r>
              <a:rPr lang="en-US" sz="1050" b="1" dirty="0">
                <a:solidFill>
                  <a:srgbClr val="A5A5A5">
                    <a:lumMod val="75000"/>
                  </a:srgbClr>
                </a:solidFill>
                <a:latin typeface="Times New Roman" panose="02020603050405020304" pitchFamily="18" charset="0"/>
                <a:cs typeface="Times New Roman" panose="02020603050405020304" pitchFamily="18" charset="0"/>
              </a:rPr>
              <a:t>s</a:t>
            </a:r>
            <a:r>
              <a:rPr lang="en-US" sz="1050" b="1" baseline="30000" dirty="0">
                <a:solidFill>
                  <a:srgbClr val="A5A5A5">
                    <a:lumMod val="75000"/>
                  </a:srgbClr>
                </a:solidFill>
                <a:latin typeface="Times New Roman" panose="02020603050405020304" pitchFamily="18" charset="0"/>
                <a:cs typeface="Times New Roman" panose="02020603050405020304" pitchFamily="18" charset="0"/>
              </a:rPr>
              <a:t>-1</a:t>
            </a:r>
            <a:r>
              <a:rPr lang="en-US" sz="1050" b="1" dirty="0">
                <a:solidFill>
                  <a:srgbClr val="A5A5A5">
                    <a:lumMod val="75000"/>
                  </a:srgbClr>
                </a:solidFill>
                <a:latin typeface="Times New Roman" panose="02020603050405020304" pitchFamily="18" charset="0"/>
                <a:cs typeface="Times New Roman" panose="02020603050405020304" pitchFamily="18" charset="0"/>
              </a:rPr>
              <a:t>)</a:t>
            </a:r>
          </a:p>
        </p:txBody>
      </p:sp>
      <p:grpSp>
        <p:nvGrpSpPr>
          <p:cNvPr id="19" name="Group 18">
            <a:extLst>
              <a:ext uri="{FF2B5EF4-FFF2-40B4-BE49-F238E27FC236}">
                <a16:creationId xmlns:a16="http://schemas.microsoft.com/office/drawing/2014/main" id="{2D11FE86-3BB3-E945-9200-BC910B01D270}"/>
              </a:ext>
            </a:extLst>
          </p:cNvPr>
          <p:cNvGrpSpPr/>
          <p:nvPr/>
        </p:nvGrpSpPr>
        <p:grpSpPr>
          <a:xfrm>
            <a:off x="64060" y="962320"/>
            <a:ext cx="5519129" cy="4353248"/>
            <a:chOff x="5316804" y="1307241"/>
            <a:chExt cx="6248315" cy="4655528"/>
          </a:xfrm>
        </p:grpSpPr>
        <p:pic>
          <p:nvPicPr>
            <p:cNvPr id="4" name="Picture 3">
              <a:extLst>
                <a:ext uri="{FF2B5EF4-FFF2-40B4-BE49-F238E27FC236}">
                  <a16:creationId xmlns:a16="http://schemas.microsoft.com/office/drawing/2014/main" id="{295941A9-B0C2-DB11-9121-8F3E5CFFA343}"/>
                </a:ext>
              </a:extLst>
            </p:cNvPr>
            <p:cNvPicPr>
              <a:picLocks noChangeAspect="1"/>
            </p:cNvPicPr>
            <p:nvPr/>
          </p:nvPicPr>
          <p:blipFill>
            <a:blip r:embed="rId2"/>
            <a:stretch>
              <a:fillRect/>
            </a:stretch>
          </p:blipFill>
          <p:spPr>
            <a:xfrm>
              <a:off x="5316804" y="1307241"/>
              <a:ext cx="6248315" cy="4652591"/>
            </a:xfrm>
            <a:prstGeom prst="rect">
              <a:avLst/>
            </a:prstGeom>
          </p:spPr>
        </p:pic>
        <p:pic>
          <p:nvPicPr>
            <p:cNvPr id="5" name="Picture 4">
              <a:extLst>
                <a:ext uri="{FF2B5EF4-FFF2-40B4-BE49-F238E27FC236}">
                  <a16:creationId xmlns:a16="http://schemas.microsoft.com/office/drawing/2014/main" id="{BA16D10F-CAE8-0228-4693-2FDAC08FE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949" y="2700014"/>
              <a:ext cx="726271" cy="695529"/>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6" name="Picture 5">
              <a:extLst>
                <a:ext uri="{FF2B5EF4-FFF2-40B4-BE49-F238E27FC236}">
                  <a16:creationId xmlns:a16="http://schemas.microsoft.com/office/drawing/2014/main" id="{F4817EF7-F2F8-071F-CA9F-ABC127778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8130" y="3009200"/>
              <a:ext cx="778804" cy="686896"/>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7" name="Picture 6">
              <a:extLst>
                <a:ext uri="{FF2B5EF4-FFF2-40B4-BE49-F238E27FC236}">
                  <a16:creationId xmlns:a16="http://schemas.microsoft.com/office/drawing/2014/main" id="{EE78D65E-41AE-7844-EBAF-96FA66CBA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170" y="1750713"/>
              <a:ext cx="778804" cy="686895"/>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sp>
          <p:nvSpPr>
            <p:cNvPr id="18" name="TextBox 17">
              <a:extLst>
                <a:ext uri="{FF2B5EF4-FFF2-40B4-BE49-F238E27FC236}">
                  <a16:creationId xmlns:a16="http://schemas.microsoft.com/office/drawing/2014/main" id="{4FF2D1DB-142B-0F92-0870-D8FFE08F5EDA}"/>
                </a:ext>
              </a:extLst>
            </p:cNvPr>
            <p:cNvSpPr txBox="1"/>
            <p:nvPr/>
          </p:nvSpPr>
          <p:spPr>
            <a:xfrm>
              <a:off x="7080084" y="5671712"/>
              <a:ext cx="2287860" cy="291057"/>
            </a:xfrm>
            <a:prstGeom prst="rect">
              <a:avLst/>
            </a:prstGeom>
            <a:noFill/>
          </p:spPr>
          <p:txBody>
            <a:bodyPr wrap="none" rtlCol="0">
              <a:spAutoFit/>
            </a:bodyPr>
            <a:lstStyle/>
            <a:p>
              <a:pPr>
                <a:defRPr/>
              </a:pPr>
              <a:r>
                <a:rPr lang="en-US" sz="1050" b="1" dirty="0">
                  <a:solidFill>
                    <a:srgbClr val="A5A5A5">
                      <a:lumMod val="75000"/>
                    </a:srgbClr>
                  </a:solidFill>
                  <a:latin typeface="Times New Roman" panose="02020603050405020304" pitchFamily="18" charset="0"/>
                  <a:cs typeface="Times New Roman" panose="02020603050405020304" pitchFamily="18" charset="0"/>
                </a:rPr>
                <a:t>Fraction of nucleon momentum</a:t>
              </a:r>
            </a:p>
          </p:txBody>
        </p:sp>
      </p:grpSp>
      <p:sp>
        <p:nvSpPr>
          <p:cNvPr id="20" name="TextBox 19">
            <a:extLst>
              <a:ext uri="{FF2B5EF4-FFF2-40B4-BE49-F238E27FC236}">
                <a16:creationId xmlns:a16="http://schemas.microsoft.com/office/drawing/2014/main" id="{A71610A0-3739-0E4E-AF2A-B1BDACA24F0F}"/>
              </a:ext>
            </a:extLst>
          </p:cNvPr>
          <p:cNvSpPr txBox="1"/>
          <p:nvPr/>
        </p:nvSpPr>
        <p:spPr>
          <a:xfrm>
            <a:off x="138664" y="5427542"/>
            <a:ext cx="6562843" cy="1354217"/>
          </a:xfrm>
          <a:prstGeom prst="rect">
            <a:avLst/>
          </a:prstGeom>
          <a:noFill/>
        </p:spPr>
        <p:txBody>
          <a:bodyPr wrap="square" rtlCol="0">
            <a:spAutoFit/>
          </a:bodyPr>
          <a:lstStyle/>
          <a:p>
            <a:r>
              <a:rPr lang="en-US" sz="1350" dirty="0">
                <a:hlinkClick r:id="rId6"/>
              </a:rPr>
              <a:t>Physics with CEBAF at 12 GeV and Future Opportunities</a:t>
            </a:r>
            <a:endParaRPr lang="en-US" sz="1350" dirty="0"/>
          </a:p>
          <a:p>
            <a:r>
              <a:rPr lang="en-US" sz="1350" dirty="0"/>
              <a:t>(Nov 30, 2021)</a:t>
            </a:r>
          </a:p>
          <a:p>
            <a:r>
              <a:rPr lang="en-US" sz="1350" dirty="0"/>
              <a:t>e-Print: </a:t>
            </a:r>
            <a:r>
              <a:rPr lang="en-US" sz="1350" dirty="0">
                <a:hlinkClick r:id="rId7"/>
              </a:rPr>
              <a:t>2112.00060</a:t>
            </a:r>
            <a:r>
              <a:rPr lang="en-US" sz="1350" dirty="0"/>
              <a:t> [</a:t>
            </a:r>
            <a:r>
              <a:rPr lang="en-US" sz="1350" dirty="0" err="1"/>
              <a:t>nucl</a:t>
            </a:r>
            <a:r>
              <a:rPr lang="en-US" sz="1350" dirty="0"/>
              <a:t>-ex], </a:t>
            </a:r>
            <a:r>
              <a:rPr lang="en-US" sz="1400" dirty="0">
                <a:solidFill>
                  <a:srgbClr val="7030A0"/>
                </a:solidFill>
              </a:rPr>
              <a:t>Accepted to Progress in </a:t>
            </a:r>
          </a:p>
          <a:p>
            <a:r>
              <a:rPr lang="en-US" sz="1400" dirty="0">
                <a:solidFill>
                  <a:srgbClr val="7030A0"/>
                </a:solidFill>
              </a:rPr>
              <a:t>Particle and Nuclear and Physics </a:t>
            </a:r>
          </a:p>
          <a:p>
            <a:endParaRPr lang="en-US" sz="1350" dirty="0"/>
          </a:p>
          <a:p>
            <a:endParaRPr lang="en-US" sz="1350" dirty="0"/>
          </a:p>
        </p:txBody>
      </p:sp>
      <p:sp>
        <p:nvSpPr>
          <p:cNvPr id="21" name="TextBox 20">
            <a:extLst>
              <a:ext uri="{FF2B5EF4-FFF2-40B4-BE49-F238E27FC236}">
                <a16:creationId xmlns:a16="http://schemas.microsoft.com/office/drawing/2014/main" id="{8966315B-2880-E64B-BE56-560A5754D603}"/>
              </a:ext>
            </a:extLst>
          </p:cNvPr>
          <p:cNvSpPr txBox="1"/>
          <p:nvPr/>
        </p:nvSpPr>
        <p:spPr>
          <a:xfrm>
            <a:off x="5145127" y="3020992"/>
            <a:ext cx="3825234" cy="3416320"/>
          </a:xfrm>
          <a:prstGeom prst="rect">
            <a:avLst/>
          </a:prstGeom>
          <a:noFill/>
        </p:spPr>
        <p:txBody>
          <a:bodyPr wrap="square" rtlCol="0">
            <a:spAutoFit/>
          </a:bodyPr>
          <a:lstStyle/>
          <a:p>
            <a:r>
              <a:rPr lang="en-US" dirty="0"/>
              <a:t>Precision measurements in the valence quark regime requiring high luminosity are the purview of JLab12, providing overlap with EIC</a:t>
            </a:r>
          </a:p>
          <a:p>
            <a:endParaRPr lang="en-US" dirty="0"/>
          </a:p>
          <a:p>
            <a:r>
              <a:rPr lang="en-US" dirty="0"/>
              <a:t>The focus of the EIC will be low x, with higher luminosity than other colliders</a:t>
            </a:r>
          </a:p>
          <a:p>
            <a:br>
              <a:rPr lang="en-US" dirty="0"/>
            </a:br>
            <a:r>
              <a:rPr lang="en-US" dirty="0">
                <a:solidFill>
                  <a:srgbClr val="7030A0"/>
                </a:solidFill>
              </a:rPr>
              <a:t>The 22 GeV upgrade will provide important overlap </a:t>
            </a:r>
            <a:r>
              <a:rPr lang="en-US" i="1" dirty="0">
                <a:solidFill>
                  <a:srgbClr val="7030A0"/>
                </a:solidFill>
              </a:rPr>
              <a:t>into</a:t>
            </a:r>
            <a:r>
              <a:rPr lang="en-US" dirty="0">
                <a:solidFill>
                  <a:srgbClr val="7030A0"/>
                </a:solidFill>
              </a:rPr>
              <a:t> the sea quark region.</a:t>
            </a:r>
            <a:endParaRPr lang="en-US" i="1" dirty="0">
              <a:solidFill>
                <a:srgbClr val="7030A0"/>
              </a:solidFill>
            </a:endParaRPr>
          </a:p>
        </p:txBody>
      </p:sp>
      <p:pic>
        <p:nvPicPr>
          <p:cNvPr id="22" name="Picture 21">
            <a:extLst>
              <a:ext uri="{FF2B5EF4-FFF2-40B4-BE49-F238E27FC236}">
                <a16:creationId xmlns:a16="http://schemas.microsoft.com/office/drawing/2014/main" id="{E2EBD21A-23E6-3040-95AB-0B86C8C77F2B}"/>
              </a:ext>
            </a:extLst>
          </p:cNvPr>
          <p:cNvPicPr>
            <a:picLocks noChangeAspect="1"/>
          </p:cNvPicPr>
          <p:nvPr/>
        </p:nvPicPr>
        <p:blipFill>
          <a:blip r:embed="rId8"/>
          <a:stretch>
            <a:fillRect/>
          </a:stretch>
        </p:blipFill>
        <p:spPr>
          <a:xfrm>
            <a:off x="5261526" y="818200"/>
            <a:ext cx="3512736" cy="2038961"/>
          </a:xfrm>
          <a:prstGeom prst="rect">
            <a:avLst/>
          </a:prstGeom>
        </p:spPr>
      </p:pic>
      <p:sp>
        <p:nvSpPr>
          <p:cNvPr id="23" name="TextBox 22">
            <a:extLst>
              <a:ext uri="{FF2B5EF4-FFF2-40B4-BE49-F238E27FC236}">
                <a16:creationId xmlns:a16="http://schemas.microsoft.com/office/drawing/2014/main" id="{963892D2-DC28-FF49-98D5-4DFBF96A6A4A}"/>
              </a:ext>
            </a:extLst>
          </p:cNvPr>
          <p:cNvSpPr txBox="1"/>
          <p:nvPr/>
        </p:nvSpPr>
        <p:spPr>
          <a:xfrm>
            <a:off x="7601223" y="2025553"/>
            <a:ext cx="1390124" cy="480131"/>
          </a:xfrm>
          <a:prstGeom prst="rect">
            <a:avLst/>
          </a:prstGeom>
          <a:noFill/>
        </p:spPr>
        <p:txBody>
          <a:bodyPr wrap="none" rtlCol="0">
            <a:spAutoFit/>
          </a:bodyPr>
          <a:lstStyle/>
          <a:p>
            <a:pPr algn="ctr">
              <a:lnSpc>
                <a:spcPct val="90000"/>
              </a:lnSpc>
            </a:pPr>
            <a:r>
              <a:rPr lang="en-US" sz="1400" dirty="0"/>
              <a:t>EIC Luminosity</a:t>
            </a:r>
          </a:p>
          <a:p>
            <a:pPr algn="ctr">
              <a:lnSpc>
                <a:spcPct val="90000"/>
              </a:lnSpc>
            </a:pPr>
            <a:r>
              <a:rPr lang="en-US" sz="1400" dirty="0"/>
              <a:t>IPAC2021</a:t>
            </a:r>
          </a:p>
        </p:txBody>
      </p:sp>
      <p:sp>
        <p:nvSpPr>
          <p:cNvPr id="24" name="Rounded Rectangle 23">
            <a:extLst>
              <a:ext uri="{FF2B5EF4-FFF2-40B4-BE49-F238E27FC236}">
                <a16:creationId xmlns:a16="http://schemas.microsoft.com/office/drawing/2014/main" id="{70521B19-B52B-BA43-AECB-684D6023537B}"/>
              </a:ext>
            </a:extLst>
          </p:cNvPr>
          <p:cNvSpPr/>
          <p:nvPr/>
        </p:nvSpPr>
        <p:spPr>
          <a:xfrm>
            <a:off x="2419110" y="3020992"/>
            <a:ext cx="469492" cy="1018573"/>
          </a:xfrm>
          <a:prstGeom prst="roundRect">
            <a:avLst/>
          </a:prstGeom>
          <a:solidFill>
            <a:srgbClr val="E2C5F4"/>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7" name="TextBox 26">
            <a:extLst>
              <a:ext uri="{FF2B5EF4-FFF2-40B4-BE49-F238E27FC236}">
                <a16:creationId xmlns:a16="http://schemas.microsoft.com/office/drawing/2014/main" id="{E819E76D-62CC-D440-9409-E44798A0E419}"/>
              </a:ext>
            </a:extLst>
          </p:cNvPr>
          <p:cNvSpPr txBox="1"/>
          <p:nvPr/>
        </p:nvSpPr>
        <p:spPr>
          <a:xfrm rot="20626127">
            <a:off x="1718187" y="3344747"/>
            <a:ext cx="1268216" cy="313932"/>
          </a:xfrm>
          <a:prstGeom prst="rect">
            <a:avLst/>
          </a:prstGeom>
          <a:noFill/>
        </p:spPr>
        <p:txBody>
          <a:bodyPr wrap="square" rtlCol="0">
            <a:spAutoFit/>
          </a:bodyPr>
          <a:lstStyle/>
          <a:p>
            <a:pPr algn="ctr">
              <a:lnSpc>
                <a:spcPct val="90000"/>
              </a:lnSpc>
            </a:pPr>
            <a:r>
              <a:rPr lang="en-US" sz="1600" dirty="0" err="1"/>
              <a:t>JLab</a:t>
            </a:r>
            <a:r>
              <a:rPr lang="en-US" sz="1600" dirty="0"/>
              <a:t> 22</a:t>
            </a:r>
          </a:p>
        </p:txBody>
      </p:sp>
    </p:spTree>
    <p:extLst>
      <p:ext uri="{BB962C8B-B14F-4D97-AF65-F5344CB8AC3E}">
        <p14:creationId xmlns:p14="http://schemas.microsoft.com/office/powerpoint/2010/main" val="370245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18" name="Title 1"/>
          <p:cNvSpPr>
            <a:spLocks noGrp="1"/>
          </p:cNvSpPr>
          <p:nvPr>
            <p:ph type="title"/>
          </p:nvPr>
        </p:nvSpPr>
        <p:spPr>
          <a:xfrm>
            <a:off x="198842" y="71229"/>
            <a:ext cx="9518754" cy="740705"/>
          </a:xfrm>
        </p:spPr>
        <p:txBody>
          <a:bodyPr>
            <a:noAutofit/>
          </a:bodyPr>
          <a:lstStyle/>
          <a:p>
            <a:r>
              <a:rPr lang="en-US" sz="3000" b="0" dirty="0">
                <a:solidFill>
                  <a:schemeClr val="accent1"/>
                </a:solidFill>
                <a:latin typeface="Avenir" panose="02000503020000020003" pitchFamily="2" charset="0"/>
                <a:cs typeface="Avenir Black"/>
              </a:rPr>
              <a:t>Example: 3D Imaging in Valence Regime via SIDIS</a:t>
            </a:r>
          </a:p>
        </p:txBody>
      </p:sp>
      <p:sp>
        <p:nvSpPr>
          <p:cNvPr id="9" name="Slide Number Placeholder 4">
            <a:extLst>
              <a:ext uri="{FF2B5EF4-FFF2-40B4-BE49-F238E27FC236}">
                <a16:creationId xmlns:a16="http://schemas.microsoft.com/office/drawing/2014/main" id="{EA6F1217-9C69-AD4E-81C7-864747CB5A11}"/>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9</a:t>
            </a:fld>
            <a:endParaRPr lang="en-US" dirty="0">
              <a:solidFill>
                <a:srgbClr val="000000"/>
              </a:solidFill>
            </a:endParaRPr>
          </a:p>
        </p:txBody>
      </p:sp>
      <p:pic>
        <p:nvPicPr>
          <p:cNvPr id="10" name="Picture 9">
            <a:extLst>
              <a:ext uri="{FF2B5EF4-FFF2-40B4-BE49-F238E27FC236}">
                <a16:creationId xmlns:a16="http://schemas.microsoft.com/office/drawing/2014/main" id="{7BBC0D96-AEF0-786B-83D1-F8D5BFFF17EE}"/>
              </a:ext>
            </a:extLst>
          </p:cNvPr>
          <p:cNvPicPr>
            <a:picLocks noChangeAspect="1"/>
          </p:cNvPicPr>
          <p:nvPr/>
        </p:nvPicPr>
        <p:blipFill>
          <a:blip r:embed="rId3"/>
          <a:stretch>
            <a:fillRect/>
          </a:stretch>
        </p:blipFill>
        <p:spPr>
          <a:xfrm>
            <a:off x="4762965" y="840070"/>
            <a:ext cx="4272466" cy="2856180"/>
          </a:xfrm>
          <a:prstGeom prst="rect">
            <a:avLst/>
          </a:prstGeom>
        </p:spPr>
      </p:pic>
      <p:sp>
        <p:nvSpPr>
          <p:cNvPr id="13" name="TextBox 12">
            <a:extLst>
              <a:ext uri="{FF2B5EF4-FFF2-40B4-BE49-F238E27FC236}">
                <a16:creationId xmlns:a16="http://schemas.microsoft.com/office/drawing/2014/main" id="{85B5D6E9-6A54-275B-D199-14A2F11EEEDE}"/>
              </a:ext>
            </a:extLst>
          </p:cNvPr>
          <p:cNvSpPr txBox="1"/>
          <p:nvPr/>
        </p:nvSpPr>
        <p:spPr>
          <a:xfrm>
            <a:off x="4762965" y="6364122"/>
            <a:ext cx="2127592" cy="276999"/>
          </a:xfrm>
          <a:prstGeom prst="rect">
            <a:avLst/>
          </a:prstGeom>
          <a:noFill/>
        </p:spPr>
        <p:txBody>
          <a:bodyPr wrap="square">
            <a:spAutoFit/>
          </a:bodyPr>
          <a:lstStyle/>
          <a:p>
            <a:r>
              <a:rPr lang="en-US" sz="1200" dirty="0" err="1">
                <a:latin typeface="Century Gothic" panose="020B0502020202020204" pitchFamily="34" charset="0"/>
              </a:rPr>
              <a:t>H.Avakian</a:t>
            </a:r>
            <a:r>
              <a:rPr lang="en-US" sz="1200" dirty="0">
                <a:latin typeface="Century Gothic" panose="020B0502020202020204" pitchFamily="34" charset="0"/>
              </a:rPr>
              <a:t>/A. </a:t>
            </a:r>
            <a:r>
              <a:rPr lang="en-US" sz="1200" dirty="0" err="1">
                <a:latin typeface="Century Gothic" panose="020B0502020202020204" pitchFamily="34" charset="0"/>
              </a:rPr>
              <a:t>Bacchetta</a:t>
            </a:r>
            <a:endParaRPr lang="en-US" sz="1200" dirty="0">
              <a:latin typeface="Century Gothic" panose="020B0502020202020204" pitchFamily="34" charset="0"/>
            </a:endParaRPr>
          </a:p>
        </p:txBody>
      </p:sp>
      <p:grpSp>
        <p:nvGrpSpPr>
          <p:cNvPr id="15" name="Group 14">
            <a:extLst>
              <a:ext uri="{FF2B5EF4-FFF2-40B4-BE49-F238E27FC236}">
                <a16:creationId xmlns:a16="http://schemas.microsoft.com/office/drawing/2014/main" id="{0EA078FC-82A1-FF59-BA4A-90FB5E6CD460}"/>
              </a:ext>
            </a:extLst>
          </p:cNvPr>
          <p:cNvGrpSpPr/>
          <p:nvPr/>
        </p:nvGrpSpPr>
        <p:grpSpPr>
          <a:xfrm>
            <a:off x="4422616" y="3867540"/>
            <a:ext cx="3225207" cy="2371111"/>
            <a:chOff x="5131764" y="825609"/>
            <a:chExt cx="3120233" cy="2111966"/>
          </a:xfrm>
        </p:grpSpPr>
        <p:pic>
          <p:nvPicPr>
            <p:cNvPr id="19" name="Picture 18">
              <a:extLst>
                <a:ext uri="{FF2B5EF4-FFF2-40B4-BE49-F238E27FC236}">
                  <a16:creationId xmlns:a16="http://schemas.microsoft.com/office/drawing/2014/main" id="{9DB2A042-8E51-2ADA-DCC3-25706A25D962}"/>
                </a:ext>
              </a:extLst>
            </p:cNvPr>
            <p:cNvPicPr>
              <a:picLocks noChangeAspect="1"/>
            </p:cNvPicPr>
            <p:nvPr/>
          </p:nvPicPr>
          <p:blipFill>
            <a:blip r:embed="rId4"/>
            <a:stretch>
              <a:fillRect/>
            </a:stretch>
          </p:blipFill>
          <p:spPr>
            <a:xfrm>
              <a:off x="5131764" y="825609"/>
              <a:ext cx="3084022" cy="2111966"/>
            </a:xfrm>
            <a:prstGeom prst="rect">
              <a:avLst/>
            </a:prstGeom>
          </p:spPr>
        </p:pic>
        <p:sp>
          <p:nvSpPr>
            <p:cNvPr id="4" name="TextBox 3">
              <a:extLst>
                <a:ext uri="{FF2B5EF4-FFF2-40B4-BE49-F238E27FC236}">
                  <a16:creationId xmlns:a16="http://schemas.microsoft.com/office/drawing/2014/main" id="{086E7CF3-B3C2-BF4C-6CFA-B364A308C7E4}"/>
                </a:ext>
              </a:extLst>
            </p:cNvPr>
            <p:cNvSpPr txBox="1"/>
            <p:nvPr/>
          </p:nvSpPr>
          <p:spPr>
            <a:xfrm>
              <a:off x="7391782" y="944710"/>
              <a:ext cx="651140" cy="307777"/>
            </a:xfrm>
            <a:prstGeom prst="rect">
              <a:avLst/>
            </a:prstGeom>
            <a:noFill/>
          </p:spPr>
          <p:txBody>
            <a:bodyPr wrap="none" rtlCol="0">
              <a:spAutoFit/>
            </a:bodyPr>
            <a:lstStyle/>
            <a:p>
              <a:r>
                <a:rPr lang="en-US" sz="1400" dirty="0">
                  <a:latin typeface="Century Gothic" panose="020B0502020202020204" pitchFamily="34" charset="0"/>
                </a:rPr>
                <a:t>X=0.3</a:t>
              </a:r>
            </a:p>
          </p:txBody>
        </p:sp>
        <p:sp>
          <p:nvSpPr>
            <p:cNvPr id="24" name="TextBox 23">
              <a:extLst>
                <a:ext uri="{FF2B5EF4-FFF2-40B4-BE49-F238E27FC236}">
                  <a16:creationId xmlns:a16="http://schemas.microsoft.com/office/drawing/2014/main" id="{EE615033-31EC-11A3-CEAC-F2B7D470A754}"/>
                </a:ext>
              </a:extLst>
            </p:cNvPr>
            <p:cNvSpPr txBox="1"/>
            <p:nvPr/>
          </p:nvSpPr>
          <p:spPr>
            <a:xfrm>
              <a:off x="7285748" y="1731160"/>
              <a:ext cx="818433" cy="246221"/>
            </a:xfrm>
            <a:prstGeom prst="rect">
              <a:avLst/>
            </a:prstGeom>
            <a:noFill/>
          </p:spPr>
          <p:txBody>
            <a:bodyPr wrap="square">
              <a:spAutoFit/>
            </a:bodyPr>
            <a:lstStyle/>
            <a:p>
              <a:r>
                <a:rPr lang="en-US" sz="1000" b="1" dirty="0">
                  <a:effectLst/>
                  <a:latin typeface="Century Gothic" panose="020B0502020202020204" pitchFamily="34" charset="0"/>
                </a:rPr>
                <a:t>EIC 5x41</a:t>
              </a:r>
            </a:p>
          </p:txBody>
        </p:sp>
        <p:pic>
          <p:nvPicPr>
            <p:cNvPr id="8" name="Picture 7">
              <a:extLst>
                <a:ext uri="{FF2B5EF4-FFF2-40B4-BE49-F238E27FC236}">
                  <a16:creationId xmlns:a16="http://schemas.microsoft.com/office/drawing/2014/main" id="{5F6EC408-6AED-E523-1281-632816E11547}"/>
                </a:ext>
              </a:extLst>
            </p:cNvPr>
            <p:cNvPicPr>
              <a:picLocks noChangeAspect="1"/>
            </p:cNvPicPr>
            <p:nvPr/>
          </p:nvPicPr>
          <p:blipFill>
            <a:blip r:embed="rId5"/>
            <a:stretch>
              <a:fillRect/>
            </a:stretch>
          </p:blipFill>
          <p:spPr>
            <a:xfrm>
              <a:off x="6608190" y="1369434"/>
              <a:ext cx="1434732" cy="257121"/>
            </a:xfrm>
            <a:prstGeom prst="rect">
              <a:avLst/>
            </a:prstGeom>
          </p:spPr>
        </p:pic>
        <p:pic>
          <p:nvPicPr>
            <p:cNvPr id="11" name="Picture 10">
              <a:extLst>
                <a:ext uri="{FF2B5EF4-FFF2-40B4-BE49-F238E27FC236}">
                  <a16:creationId xmlns:a16="http://schemas.microsoft.com/office/drawing/2014/main" id="{5D80747D-E3B3-965A-9F9F-07532F91F869}"/>
                </a:ext>
              </a:extLst>
            </p:cNvPr>
            <p:cNvPicPr>
              <a:picLocks noChangeAspect="1"/>
            </p:cNvPicPr>
            <p:nvPr/>
          </p:nvPicPr>
          <p:blipFill>
            <a:blip r:embed="rId6"/>
            <a:stretch>
              <a:fillRect/>
            </a:stretch>
          </p:blipFill>
          <p:spPr>
            <a:xfrm>
              <a:off x="6608190" y="1109715"/>
              <a:ext cx="421660" cy="217858"/>
            </a:xfrm>
            <a:prstGeom prst="rect">
              <a:avLst/>
            </a:prstGeom>
          </p:spPr>
        </p:pic>
        <p:sp>
          <p:nvSpPr>
            <p:cNvPr id="26" name="TextBox 25">
              <a:extLst>
                <a:ext uri="{FF2B5EF4-FFF2-40B4-BE49-F238E27FC236}">
                  <a16:creationId xmlns:a16="http://schemas.microsoft.com/office/drawing/2014/main" id="{F6824D33-3F8F-C52B-9074-ACBE4FF82153}"/>
                </a:ext>
              </a:extLst>
            </p:cNvPr>
            <p:cNvSpPr txBox="1"/>
            <p:nvPr/>
          </p:nvSpPr>
          <p:spPr>
            <a:xfrm>
              <a:off x="7255001" y="2375234"/>
              <a:ext cx="996996" cy="246221"/>
            </a:xfrm>
            <a:prstGeom prst="rect">
              <a:avLst/>
            </a:prstGeom>
            <a:noFill/>
          </p:spPr>
          <p:txBody>
            <a:bodyPr wrap="square">
              <a:spAutoFit/>
            </a:bodyPr>
            <a:lstStyle/>
            <a:p>
              <a:r>
                <a:rPr lang="en-US" sz="1000" b="1" dirty="0">
                  <a:effectLst/>
                  <a:latin typeface="Century Gothic" panose="020B0502020202020204" pitchFamily="34" charset="0"/>
                </a:rPr>
                <a:t>EIC 18x275</a:t>
              </a:r>
            </a:p>
          </p:txBody>
        </p:sp>
        <p:sp>
          <p:nvSpPr>
            <p:cNvPr id="27" name="TextBox 26">
              <a:extLst>
                <a:ext uri="{FF2B5EF4-FFF2-40B4-BE49-F238E27FC236}">
                  <a16:creationId xmlns:a16="http://schemas.microsoft.com/office/drawing/2014/main" id="{ACA0A032-594F-29B9-C1B7-40F5A847B8CA}"/>
                </a:ext>
              </a:extLst>
            </p:cNvPr>
            <p:cNvSpPr txBox="1"/>
            <p:nvPr/>
          </p:nvSpPr>
          <p:spPr>
            <a:xfrm>
              <a:off x="5479212" y="873503"/>
              <a:ext cx="818433" cy="246221"/>
            </a:xfrm>
            <a:prstGeom prst="rect">
              <a:avLst/>
            </a:prstGeom>
            <a:noFill/>
          </p:spPr>
          <p:txBody>
            <a:bodyPr wrap="square">
              <a:spAutoFit/>
            </a:bodyPr>
            <a:lstStyle/>
            <a:p>
              <a:r>
                <a:rPr lang="en-US" sz="1000" b="1" dirty="0">
                  <a:effectLst/>
                  <a:latin typeface="Century Gothic" panose="020B0502020202020204" pitchFamily="34" charset="0"/>
                </a:rPr>
                <a:t>CLAS12</a:t>
              </a:r>
            </a:p>
          </p:txBody>
        </p:sp>
        <p:sp>
          <p:nvSpPr>
            <p:cNvPr id="28" name="TextBox 27">
              <a:extLst>
                <a:ext uri="{FF2B5EF4-FFF2-40B4-BE49-F238E27FC236}">
                  <a16:creationId xmlns:a16="http://schemas.microsoft.com/office/drawing/2014/main" id="{09671A45-46A4-D31D-50EA-3035A9344834}"/>
                </a:ext>
              </a:extLst>
            </p:cNvPr>
            <p:cNvSpPr txBox="1"/>
            <p:nvPr/>
          </p:nvSpPr>
          <p:spPr>
            <a:xfrm>
              <a:off x="5888428" y="1024810"/>
              <a:ext cx="818433" cy="246221"/>
            </a:xfrm>
            <a:prstGeom prst="rect">
              <a:avLst/>
            </a:prstGeom>
            <a:noFill/>
          </p:spPr>
          <p:txBody>
            <a:bodyPr wrap="square">
              <a:spAutoFit/>
            </a:bodyPr>
            <a:lstStyle/>
            <a:p>
              <a:r>
                <a:rPr lang="en-US" sz="1000" b="1" dirty="0">
                  <a:effectLst/>
                  <a:latin typeface="Century Gothic" panose="020B0502020202020204" pitchFamily="34" charset="0"/>
                </a:rPr>
                <a:t>CLAS24</a:t>
              </a:r>
            </a:p>
          </p:txBody>
        </p:sp>
      </p:grpSp>
      <p:sp>
        <p:nvSpPr>
          <p:cNvPr id="49" name="TextBox 48">
            <a:extLst>
              <a:ext uri="{FF2B5EF4-FFF2-40B4-BE49-F238E27FC236}">
                <a16:creationId xmlns:a16="http://schemas.microsoft.com/office/drawing/2014/main" id="{49D209A0-BAA7-2881-4591-7830A1CB9002}"/>
              </a:ext>
            </a:extLst>
          </p:cNvPr>
          <p:cNvSpPr txBox="1"/>
          <p:nvPr/>
        </p:nvSpPr>
        <p:spPr>
          <a:xfrm>
            <a:off x="491613" y="6417924"/>
            <a:ext cx="3536129" cy="276999"/>
          </a:xfrm>
          <a:prstGeom prst="rect">
            <a:avLst/>
          </a:prstGeom>
          <a:noFill/>
        </p:spPr>
        <p:txBody>
          <a:bodyPr wrap="square">
            <a:spAutoFit/>
          </a:bodyPr>
          <a:lstStyle/>
          <a:p>
            <a:pPr algn="l"/>
            <a:r>
              <a:rPr lang="en-US" sz="1200" dirty="0">
                <a:latin typeface="Century Gothic" panose="020B0502020202020204" pitchFamily="34" charset="0"/>
              </a:rPr>
              <a:t>x-section from </a:t>
            </a:r>
            <a:r>
              <a:rPr lang="en-US" sz="1200" dirty="0" err="1">
                <a:latin typeface="Century Gothic" panose="020B0502020202020204" pitchFamily="34" charset="0"/>
              </a:rPr>
              <a:t>Bacchetta</a:t>
            </a:r>
            <a:r>
              <a:rPr lang="en-US" sz="1200" dirty="0">
                <a:latin typeface="Century Gothic" panose="020B0502020202020204" pitchFamily="34" charset="0"/>
              </a:rPr>
              <a:t> et al, 1703.10157</a:t>
            </a:r>
          </a:p>
        </p:txBody>
      </p:sp>
      <p:sp>
        <p:nvSpPr>
          <p:cNvPr id="48" name="TextBox 47">
            <a:extLst>
              <a:ext uri="{FF2B5EF4-FFF2-40B4-BE49-F238E27FC236}">
                <a16:creationId xmlns:a16="http://schemas.microsoft.com/office/drawing/2014/main" id="{B5356463-E0F2-6F68-C22E-6A2FF4D7C23A}"/>
              </a:ext>
            </a:extLst>
          </p:cNvPr>
          <p:cNvSpPr txBox="1"/>
          <p:nvPr/>
        </p:nvSpPr>
        <p:spPr>
          <a:xfrm>
            <a:off x="198842" y="929374"/>
            <a:ext cx="4962253" cy="2062103"/>
          </a:xfrm>
          <a:prstGeom prst="rect">
            <a:avLst/>
          </a:prstGeom>
          <a:noFill/>
        </p:spPr>
        <p:txBody>
          <a:bodyPr wrap="square">
            <a:spAutoFit/>
          </a:bodyPr>
          <a:lstStyle/>
          <a:p>
            <a:pPr marL="173038" indent="-173038">
              <a:buFont typeface="Arial" panose="020B0604020202020204" pitchFamily="34" charset="0"/>
              <a:buChar char="•"/>
            </a:pPr>
            <a:r>
              <a:rPr lang="en-US" sz="1600" b="1" dirty="0">
                <a:solidFill>
                  <a:srgbClr val="0D36B6"/>
                </a:solidFill>
                <a:latin typeface="Century Gothic" panose="020B0502020202020204" pitchFamily="34" charset="0"/>
              </a:rPr>
              <a:t>At large x fixed target experiments are sensitive to ALL Structure Functions</a:t>
            </a:r>
          </a:p>
          <a:p>
            <a:pPr marL="173038" indent="-173038">
              <a:buFont typeface="Arial" panose="020B0604020202020204" pitchFamily="34" charset="0"/>
              <a:buChar char="•"/>
            </a:pPr>
            <a:endParaRPr lang="en-US" sz="1600" b="1" dirty="0">
              <a:solidFill>
                <a:srgbClr val="0D36B6"/>
              </a:solidFill>
              <a:latin typeface="Century Gothic" panose="020B0502020202020204" pitchFamily="34" charset="0"/>
            </a:endParaRPr>
          </a:p>
          <a:p>
            <a:pPr marL="173038" indent="-173038">
              <a:buFont typeface="Arial" panose="020B0604020202020204" pitchFamily="34" charset="0"/>
              <a:buChar char="•"/>
            </a:pPr>
            <a:r>
              <a:rPr lang="en-US" sz="1600" b="1" dirty="0">
                <a:solidFill>
                  <a:srgbClr val="0D36B6"/>
                </a:solidFill>
                <a:latin typeface="Century Gothic" panose="020B0502020202020204" pitchFamily="34" charset="0"/>
              </a:rPr>
              <a:t>For EIC, observables surviving the </a:t>
            </a:r>
            <a:r>
              <a:rPr lang="en-US" sz="1600" b="1" dirty="0">
                <a:solidFill>
                  <a:srgbClr val="0D36B6"/>
                </a:solidFill>
                <a:latin typeface="Symbol" pitchFamily="2" charset="2"/>
              </a:rPr>
              <a:t>e</a:t>
            </a:r>
            <a:r>
              <a:rPr lang="en-US" sz="1600" b="1" dirty="0">
                <a:solidFill>
                  <a:srgbClr val="0D36B6"/>
                </a:solidFill>
                <a:latin typeface="Century Gothic" panose="020B0502020202020204" pitchFamily="34" charset="0"/>
              </a:rPr>
              <a:t>→1 limit (F</a:t>
            </a:r>
            <a:r>
              <a:rPr lang="en-US" sz="1600" b="1" baseline="-25000" dirty="0">
                <a:solidFill>
                  <a:srgbClr val="0D36B6"/>
                </a:solidFill>
                <a:latin typeface="Century Gothic" panose="020B0502020202020204" pitchFamily="34" charset="0"/>
              </a:rPr>
              <a:t>UU</a:t>
            </a:r>
            <a:r>
              <a:rPr lang="en-US" sz="1600" b="1" dirty="0">
                <a:solidFill>
                  <a:srgbClr val="0D36B6"/>
                </a:solidFill>
                <a:latin typeface="Century Gothic" panose="020B0502020202020204" pitchFamily="34" charset="0"/>
              </a:rPr>
              <a:t>, F</a:t>
            </a:r>
            <a:r>
              <a:rPr lang="en-US" sz="1600" b="1" baseline="-25000" dirty="0">
                <a:solidFill>
                  <a:srgbClr val="0D36B6"/>
                </a:solidFill>
                <a:latin typeface="Century Gothic" panose="020B0502020202020204" pitchFamily="34" charset="0"/>
              </a:rPr>
              <a:t>UL</a:t>
            </a:r>
            <a:r>
              <a:rPr lang="en-US" sz="1600" b="1" dirty="0">
                <a:solidFill>
                  <a:srgbClr val="0D36B6"/>
                </a:solidFill>
                <a:latin typeface="Century Gothic" panose="020B0502020202020204" pitchFamily="34" charset="0"/>
              </a:rPr>
              <a:t>, Transversely pol. F</a:t>
            </a:r>
            <a:r>
              <a:rPr lang="en-US" sz="1600" b="1" baseline="-25000" dirty="0">
                <a:solidFill>
                  <a:srgbClr val="0D36B6"/>
                </a:solidFill>
                <a:latin typeface="Century Gothic" panose="020B0502020202020204" pitchFamily="34" charset="0"/>
              </a:rPr>
              <a:t>UT</a:t>
            </a:r>
            <a:r>
              <a:rPr lang="en-US" sz="1600" b="1" dirty="0">
                <a:solidFill>
                  <a:srgbClr val="0D36B6"/>
                </a:solidFill>
                <a:latin typeface="Century Gothic" panose="020B0502020202020204" pitchFamily="34" charset="0"/>
              </a:rPr>
              <a:t>)</a:t>
            </a:r>
          </a:p>
          <a:p>
            <a:pPr marL="173038" indent="-173038">
              <a:buFont typeface="Arial" panose="020B0604020202020204" pitchFamily="34" charset="0"/>
              <a:buChar char="•"/>
            </a:pPr>
            <a:endParaRPr lang="en-US" sz="1600" b="1" dirty="0">
              <a:solidFill>
                <a:srgbClr val="0D36B6"/>
              </a:solidFill>
              <a:latin typeface="Century Gothic" panose="020B0502020202020204" pitchFamily="34" charset="0"/>
            </a:endParaRPr>
          </a:p>
          <a:p>
            <a:pPr marL="173038" indent="-173038">
              <a:buFont typeface="Arial" panose="020B0604020202020204" pitchFamily="34" charset="0"/>
              <a:buChar char="•"/>
            </a:pPr>
            <a:r>
              <a:rPr lang="en-US" sz="1600" b="1" dirty="0">
                <a:solidFill>
                  <a:srgbClr val="0D36B6"/>
                </a:solidFill>
                <a:latin typeface="Century Gothic" panose="020B0502020202020204" pitchFamily="34" charset="0"/>
              </a:rPr>
              <a:t>Complementary, overlapping measurements for full scientific understanding</a:t>
            </a:r>
          </a:p>
        </p:txBody>
      </p:sp>
      <p:sp>
        <p:nvSpPr>
          <p:cNvPr id="53" name="Rectangle 52">
            <a:extLst>
              <a:ext uri="{FF2B5EF4-FFF2-40B4-BE49-F238E27FC236}">
                <a16:creationId xmlns:a16="http://schemas.microsoft.com/office/drawing/2014/main" id="{FBF9ACED-2B35-B206-6432-9F1531BF16DA}"/>
              </a:ext>
            </a:extLst>
          </p:cNvPr>
          <p:cNvSpPr/>
          <p:nvPr/>
        </p:nvSpPr>
        <p:spPr>
          <a:xfrm>
            <a:off x="1472450" y="4151401"/>
            <a:ext cx="101991" cy="354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0583850-CE8D-D510-09C2-8BB1279A534E}"/>
              </a:ext>
            </a:extLst>
          </p:cNvPr>
          <p:cNvGrpSpPr/>
          <p:nvPr/>
        </p:nvGrpSpPr>
        <p:grpSpPr>
          <a:xfrm>
            <a:off x="402920" y="3031275"/>
            <a:ext cx="3536129" cy="3350154"/>
            <a:chOff x="323026" y="2908393"/>
            <a:chExt cx="3536129" cy="3350154"/>
          </a:xfrm>
        </p:grpSpPr>
        <p:grpSp>
          <p:nvGrpSpPr>
            <p:cNvPr id="7" name="Group 6">
              <a:extLst>
                <a:ext uri="{FF2B5EF4-FFF2-40B4-BE49-F238E27FC236}">
                  <a16:creationId xmlns:a16="http://schemas.microsoft.com/office/drawing/2014/main" id="{007D94DE-117D-BE74-8D98-BCC187101E0A}"/>
                </a:ext>
              </a:extLst>
            </p:cNvPr>
            <p:cNvGrpSpPr/>
            <p:nvPr/>
          </p:nvGrpSpPr>
          <p:grpSpPr>
            <a:xfrm>
              <a:off x="323026" y="2908393"/>
              <a:ext cx="3536129" cy="3350154"/>
              <a:chOff x="323026" y="2908393"/>
              <a:chExt cx="3536129" cy="3350154"/>
            </a:xfrm>
          </p:grpSpPr>
          <p:pic>
            <p:nvPicPr>
              <p:cNvPr id="50" name="Picture 49">
                <a:extLst>
                  <a:ext uri="{FF2B5EF4-FFF2-40B4-BE49-F238E27FC236}">
                    <a16:creationId xmlns:a16="http://schemas.microsoft.com/office/drawing/2014/main" id="{54FE1731-0843-E186-F6AD-A6C048694DA3}"/>
                  </a:ext>
                </a:extLst>
              </p:cNvPr>
              <p:cNvPicPr>
                <a:picLocks noChangeAspect="1"/>
              </p:cNvPicPr>
              <p:nvPr/>
            </p:nvPicPr>
            <p:blipFill rotWithShape="1">
              <a:blip r:embed="rId7"/>
              <a:srcRect l="51127" t="3835" r="3769" b="3497"/>
              <a:stretch/>
            </p:blipFill>
            <p:spPr>
              <a:xfrm>
                <a:off x="323026" y="2908393"/>
                <a:ext cx="3536129" cy="3350154"/>
              </a:xfrm>
              <a:prstGeom prst="rect">
                <a:avLst/>
              </a:prstGeom>
            </p:spPr>
          </p:pic>
          <p:sp>
            <p:nvSpPr>
              <p:cNvPr id="6" name="Rectangle 5">
                <a:extLst>
                  <a:ext uri="{FF2B5EF4-FFF2-40B4-BE49-F238E27FC236}">
                    <a16:creationId xmlns:a16="http://schemas.microsoft.com/office/drawing/2014/main" id="{64D588DC-40B0-A142-809F-54F320A14C9F}"/>
                  </a:ext>
                </a:extLst>
              </p:cNvPr>
              <p:cNvSpPr/>
              <p:nvPr/>
            </p:nvSpPr>
            <p:spPr>
              <a:xfrm>
                <a:off x="1121463" y="3763606"/>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579E029-2498-CF95-F66F-0892BA20349C}"/>
                  </a:ext>
                </a:extLst>
              </p:cNvPr>
              <p:cNvSpPr/>
              <p:nvPr/>
            </p:nvSpPr>
            <p:spPr>
              <a:xfrm>
                <a:off x="902632" y="3430678"/>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8AF9D68-0777-1174-F072-EEE2B11AAA90}"/>
                  </a:ext>
                </a:extLst>
              </p:cNvPr>
              <p:cNvSpPr/>
              <p:nvPr/>
            </p:nvSpPr>
            <p:spPr>
              <a:xfrm>
                <a:off x="1311954" y="3978630"/>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6E569C0-A05C-00FE-93E6-536526227858}"/>
                  </a:ext>
                </a:extLst>
              </p:cNvPr>
              <p:cNvSpPr/>
              <p:nvPr/>
            </p:nvSpPr>
            <p:spPr>
              <a:xfrm>
                <a:off x="1608509" y="4282698"/>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1EA7E33-3A13-7EFD-3D83-2A934EF7FF72}"/>
                  </a:ext>
                </a:extLst>
              </p:cNvPr>
              <p:cNvSpPr/>
              <p:nvPr/>
            </p:nvSpPr>
            <p:spPr>
              <a:xfrm>
                <a:off x="1464354" y="4131030"/>
                <a:ext cx="101991" cy="35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AF065F2C-5139-8140-A175-782FE235E9CD}"/>
                </a:ext>
              </a:extLst>
            </p:cNvPr>
            <p:cNvSpPr/>
            <p:nvPr/>
          </p:nvSpPr>
          <p:spPr>
            <a:xfrm>
              <a:off x="911032" y="4428907"/>
              <a:ext cx="799468" cy="2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EE11CA2-E504-5045-B5D1-F0265B19C2A8}"/>
              </a:ext>
            </a:extLst>
          </p:cNvPr>
          <p:cNvSpPr txBox="1"/>
          <p:nvPr/>
        </p:nvSpPr>
        <p:spPr>
          <a:xfrm>
            <a:off x="7647823" y="4367617"/>
            <a:ext cx="1309988" cy="923330"/>
          </a:xfrm>
          <a:prstGeom prst="rect">
            <a:avLst/>
          </a:prstGeom>
          <a:noFill/>
        </p:spPr>
        <p:txBody>
          <a:bodyPr wrap="square" rtlCol="0">
            <a:spAutoFit/>
          </a:bodyPr>
          <a:lstStyle/>
          <a:p>
            <a:r>
              <a:rPr lang="en-US" dirty="0">
                <a:solidFill>
                  <a:srgbClr val="7030A0"/>
                </a:solidFill>
              </a:rPr>
              <a:t>Similar projections for </a:t>
            </a:r>
            <a:r>
              <a:rPr lang="en-US" dirty="0" err="1">
                <a:solidFill>
                  <a:srgbClr val="7030A0"/>
                </a:solidFill>
              </a:rPr>
              <a:t>SoLID</a:t>
            </a:r>
            <a:endParaRPr lang="en-US" dirty="0">
              <a:solidFill>
                <a:srgbClr val="7030A0"/>
              </a:solidFill>
            </a:endParaRPr>
          </a:p>
        </p:txBody>
      </p:sp>
    </p:spTree>
    <p:extLst>
      <p:ext uri="{BB962C8B-B14F-4D97-AF65-F5344CB8AC3E}">
        <p14:creationId xmlns:p14="http://schemas.microsoft.com/office/powerpoint/2010/main" val="1523203285"/>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3.xml><?xml version="1.0" encoding="utf-8"?>
<a:theme xmlns:a="http://schemas.openxmlformats.org/drawingml/2006/main" name="1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80313</TotalTime>
  <Words>1752</Words>
  <Application>Microsoft Macintosh PowerPoint</Application>
  <PresentationFormat>On-screen Show (4:3)</PresentationFormat>
  <Paragraphs>226</Paragraphs>
  <Slides>21</Slides>
  <Notes>11</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21</vt:i4>
      </vt:variant>
    </vt:vector>
  </HeadingPairs>
  <TitlesOfParts>
    <vt:vector size="47" baseType="lpstr">
      <vt:lpstr>PingFangSC-Regular</vt:lpstr>
      <vt:lpstr>.PingFangSC-Regular</vt:lpstr>
      <vt:lpstr>Arial</vt:lpstr>
      <vt:lpstr>Arial Black</vt:lpstr>
      <vt:lpstr>Arial Rounded MT Bold</vt:lpstr>
      <vt:lpstr>Avenir</vt:lpstr>
      <vt:lpstr>Avenir Black</vt:lpstr>
      <vt:lpstr>Avenir Roman</vt:lpstr>
      <vt:lpstr>Calibri</vt:lpstr>
      <vt:lpstr>Calibri Light</vt:lpstr>
      <vt:lpstr>Cambria Math</vt:lpstr>
      <vt:lpstr>Century Gothic</vt:lpstr>
      <vt:lpstr>Helvetica</vt:lpstr>
      <vt:lpstr>Helvetica Light</vt:lpstr>
      <vt:lpstr>Helvetica Neue</vt:lpstr>
      <vt:lpstr>Helvetica Neue Light</vt:lpstr>
      <vt:lpstr>Helvetica Neue Medium</vt:lpstr>
      <vt:lpstr>Helvetica Neue Thin</vt:lpstr>
      <vt:lpstr>Symbol</vt:lpstr>
      <vt:lpstr>System Font Regular</vt:lpstr>
      <vt:lpstr>Times New Roman</vt:lpstr>
      <vt:lpstr>Office Theme</vt:lpstr>
      <vt:lpstr>Presentations (Wide Screen)</vt:lpstr>
      <vt:lpstr>1_Presentations (Wide Screen)</vt:lpstr>
      <vt:lpstr>1_Office Theme</vt:lpstr>
      <vt:lpstr>White</vt:lpstr>
      <vt:lpstr>PowerPoint Presentation</vt:lpstr>
      <vt:lpstr>Jefferson Lab Accelerator Upgrades, the ‘Big Picture’</vt:lpstr>
      <vt:lpstr>Leverages accomplishments since the 2015 LRP…</vt:lpstr>
      <vt:lpstr>FFA CEBAF with              -like Arcs </vt:lpstr>
      <vt:lpstr>Compact FFA Cell – How Does it Work?</vt:lpstr>
      <vt:lpstr>Multi-Energy Beam Dynamics in FFA Arc</vt:lpstr>
      <vt:lpstr>Transport and Upgrade CEBAF to 22 GeV</vt:lpstr>
      <vt:lpstr>JLab Upgrade: Science at the Luminosity Frontier</vt:lpstr>
      <vt:lpstr>Example: 3D Imaging in Valence Regime via SIDIS</vt:lpstr>
      <vt:lpstr>PowerPoint Presentation</vt:lpstr>
      <vt:lpstr>High Energy Workshop Series 2022</vt:lpstr>
      <vt:lpstr>Hadron Spectroscopy</vt:lpstr>
      <vt:lpstr>J/y and y’ photoproduction</vt:lpstr>
      <vt:lpstr>3D Imaging: Enhancement of Q2 &amp; PT range</vt:lpstr>
      <vt:lpstr>Unambiguous Access to Strange Quarks</vt:lpstr>
      <vt:lpstr>Anti-Shadowing: solving a multi-decade mystery</vt:lpstr>
      <vt:lpstr>Understanding Hadron Formation using Nuclei</vt:lpstr>
      <vt:lpstr>Physics Beyond the Standard Model</vt:lpstr>
      <vt:lpstr>Community Interest Forwarding Science Program</vt:lpstr>
      <vt:lpstr>Conclusions</vt:lpstr>
      <vt:lpstr>LRP: Suggested Text for a CEBAF Energy Upgrade Initiative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science results from JLab at 12 GeV and the road to nuclear femtography with EIC </dc:title>
  <dc:creator>Patrizia Rossi</dc:creator>
  <cp:lastModifiedBy>Microsoft Office User</cp:lastModifiedBy>
  <cp:revision>2069</cp:revision>
  <cp:lastPrinted>2022-09-07T15:41:40Z</cp:lastPrinted>
  <dcterms:created xsi:type="dcterms:W3CDTF">2019-07-21T14:59:33Z</dcterms:created>
  <dcterms:modified xsi:type="dcterms:W3CDTF">2022-09-23T21:31:24Z</dcterms:modified>
</cp:coreProperties>
</file>