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58" r:id="rId6"/>
    <p:sldId id="269" r:id="rId7"/>
    <p:sldId id="259" r:id="rId8"/>
    <p:sldId id="260" r:id="rId9"/>
    <p:sldId id="271" r:id="rId10"/>
    <p:sldId id="264" r:id="rId11"/>
    <p:sldId id="265" r:id="rId12"/>
    <p:sldId id="272" r:id="rId13"/>
    <p:sldId id="263" r:id="rId14"/>
    <p:sldId id="273" r:id="rId15"/>
    <p:sldId id="267" r:id="rId16"/>
    <p:sldId id="276" r:id="rId17"/>
    <p:sldId id="266" r:id="rId18"/>
    <p:sldId id="268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8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CE6EE-6FEF-4C01-A5B1-665A579D63E1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A57A0E38-8577-4EA8-B9A4-5F42486DC2CF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Experiment</a:t>
          </a:r>
          <a:r>
            <a:rPr lang="en-US" sz="1800" dirty="0">
              <a:solidFill>
                <a:srgbClr val="FF0000"/>
              </a:solidFill>
            </a:rPr>
            <a:t> </a:t>
          </a:r>
        </a:p>
      </dgm:t>
    </dgm:pt>
    <dgm:pt modelId="{C4C2847B-2C2C-4104-B9E1-E632BA395D7C}" type="parTrans" cxnId="{33D27B1D-D0E0-4E06-9B2C-FEB78B745E63}">
      <dgm:prSet/>
      <dgm:spPr/>
      <dgm:t>
        <a:bodyPr/>
        <a:lstStyle/>
        <a:p>
          <a:endParaRPr lang="en-US"/>
        </a:p>
      </dgm:t>
    </dgm:pt>
    <dgm:pt modelId="{B118B4D7-E3AE-43EA-9E26-30472D3ECC20}" type="sibTrans" cxnId="{33D27B1D-D0E0-4E06-9B2C-FEB78B745E63}">
      <dgm:prSet/>
      <dgm:spPr/>
      <dgm:t>
        <a:bodyPr/>
        <a:lstStyle/>
        <a:p>
          <a:endParaRPr lang="en-US"/>
        </a:p>
      </dgm:t>
    </dgm:pt>
    <dgm:pt modelId="{47CE3218-6572-4129-B0AD-691EADB26A7B}">
      <dgm:prSet phldrT="[Text]" custT="1"/>
      <dgm:spPr/>
      <dgm:t>
        <a:bodyPr/>
        <a:lstStyle/>
        <a:p>
          <a:r>
            <a:rPr lang="en-US" sz="1800" b="1" dirty="0">
              <a:solidFill>
                <a:srgbClr val="00B050"/>
              </a:solidFill>
            </a:rPr>
            <a:t>Calculation </a:t>
          </a:r>
        </a:p>
      </dgm:t>
    </dgm:pt>
    <dgm:pt modelId="{495CF32F-7ECA-4CFC-A359-04261623544D}" type="parTrans" cxnId="{7F2519E1-0ACA-431F-AA84-2B879FBE4502}">
      <dgm:prSet/>
      <dgm:spPr/>
      <dgm:t>
        <a:bodyPr/>
        <a:lstStyle/>
        <a:p>
          <a:endParaRPr lang="en-US"/>
        </a:p>
      </dgm:t>
    </dgm:pt>
    <dgm:pt modelId="{0901EE42-272F-4BD1-834F-AAA595582216}" type="sibTrans" cxnId="{7F2519E1-0ACA-431F-AA84-2B879FBE4502}">
      <dgm:prSet/>
      <dgm:spPr/>
      <dgm:t>
        <a:bodyPr/>
        <a:lstStyle/>
        <a:p>
          <a:endParaRPr lang="en-US"/>
        </a:p>
      </dgm:t>
    </dgm:pt>
    <dgm:pt modelId="{07A1272B-205D-4680-B56A-5FAB851C4BEE}">
      <dgm:prSet phldrT="[Text]" custT="1"/>
      <dgm:spPr/>
      <dgm:t>
        <a:bodyPr/>
        <a:lstStyle/>
        <a:p>
          <a:r>
            <a:rPr lang="en-US" sz="1800" b="1" dirty="0"/>
            <a:t>Understanding?</a:t>
          </a:r>
        </a:p>
      </dgm:t>
    </dgm:pt>
    <dgm:pt modelId="{E191CF29-0608-4FE2-B7F2-CF8F7DF5F3C8}" type="sibTrans" cxnId="{3DDF788A-8DE9-423C-BA53-758BC4A04E02}">
      <dgm:prSet/>
      <dgm:spPr/>
      <dgm:t>
        <a:bodyPr/>
        <a:lstStyle/>
        <a:p>
          <a:endParaRPr lang="en-US"/>
        </a:p>
      </dgm:t>
    </dgm:pt>
    <dgm:pt modelId="{F5300F90-096C-4055-BF16-0D26B447CDBB}" type="parTrans" cxnId="{3DDF788A-8DE9-423C-BA53-758BC4A04E02}">
      <dgm:prSet/>
      <dgm:spPr/>
      <dgm:t>
        <a:bodyPr/>
        <a:lstStyle/>
        <a:p>
          <a:endParaRPr lang="en-US"/>
        </a:p>
      </dgm:t>
    </dgm:pt>
    <dgm:pt modelId="{82D54385-3745-4D2B-8AF6-74B603444A4C}" type="pres">
      <dgm:prSet presAssocID="{586CE6EE-6FEF-4C01-A5B1-665A579D63E1}" presName="Name0" presStyleCnt="0">
        <dgm:presLayoutVars>
          <dgm:chMax val="7"/>
          <dgm:dir/>
          <dgm:resizeHandles val="exact"/>
        </dgm:presLayoutVars>
      </dgm:prSet>
      <dgm:spPr/>
    </dgm:pt>
    <dgm:pt modelId="{20E42CEE-D706-45BA-B750-95C506A42E27}" type="pres">
      <dgm:prSet presAssocID="{586CE6EE-6FEF-4C01-A5B1-665A579D63E1}" presName="ellipse1" presStyleLbl="vennNode1" presStyleIdx="0" presStyleCnt="3">
        <dgm:presLayoutVars>
          <dgm:bulletEnabled val="1"/>
        </dgm:presLayoutVars>
      </dgm:prSet>
      <dgm:spPr/>
    </dgm:pt>
    <dgm:pt modelId="{9351DE87-D04B-4423-BA54-69F8E5E52988}" type="pres">
      <dgm:prSet presAssocID="{586CE6EE-6FEF-4C01-A5B1-665A579D63E1}" presName="ellipse2" presStyleLbl="vennNode1" presStyleIdx="1" presStyleCnt="3" custScaleX="134075">
        <dgm:presLayoutVars>
          <dgm:bulletEnabled val="1"/>
        </dgm:presLayoutVars>
      </dgm:prSet>
      <dgm:spPr/>
    </dgm:pt>
    <dgm:pt modelId="{35E566DB-28FD-41A7-B42C-9528B506C23A}" type="pres">
      <dgm:prSet presAssocID="{586CE6EE-6FEF-4C01-A5B1-665A579D63E1}" presName="ellipse3" presStyleLbl="vennNode1" presStyleIdx="2" presStyleCnt="3" custScaleX="99345" custScaleY="102407" custLinFactNeighborY="1154">
        <dgm:presLayoutVars>
          <dgm:bulletEnabled val="1"/>
        </dgm:presLayoutVars>
      </dgm:prSet>
      <dgm:spPr/>
    </dgm:pt>
  </dgm:ptLst>
  <dgm:cxnLst>
    <dgm:cxn modelId="{33D27B1D-D0E0-4E06-9B2C-FEB78B745E63}" srcId="{586CE6EE-6FEF-4C01-A5B1-665A579D63E1}" destId="{A57A0E38-8577-4EA8-B9A4-5F42486DC2CF}" srcOrd="0" destOrd="0" parTransId="{C4C2847B-2C2C-4104-B9E1-E632BA395D7C}" sibTransId="{B118B4D7-E3AE-43EA-9E26-30472D3ECC20}"/>
    <dgm:cxn modelId="{9E3CC737-F501-44F5-B063-CBF4011630A7}" type="presOf" srcId="{47CE3218-6572-4129-B0AD-691EADB26A7B}" destId="{35E566DB-28FD-41A7-B42C-9528B506C23A}" srcOrd="0" destOrd="0" presId="urn:microsoft.com/office/officeart/2005/8/layout/rings+Icon"/>
    <dgm:cxn modelId="{FF08B642-276D-46A3-B067-2BD43835DD7E}" type="presOf" srcId="{A57A0E38-8577-4EA8-B9A4-5F42486DC2CF}" destId="{20E42CEE-D706-45BA-B750-95C506A42E27}" srcOrd="0" destOrd="0" presId="urn:microsoft.com/office/officeart/2005/8/layout/rings+Icon"/>
    <dgm:cxn modelId="{4C740453-261D-41AA-9765-4B94AEA4A8E2}" type="presOf" srcId="{07A1272B-205D-4680-B56A-5FAB851C4BEE}" destId="{9351DE87-D04B-4423-BA54-69F8E5E52988}" srcOrd="0" destOrd="0" presId="urn:microsoft.com/office/officeart/2005/8/layout/rings+Icon"/>
    <dgm:cxn modelId="{3DDF788A-8DE9-423C-BA53-758BC4A04E02}" srcId="{586CE6EE-6FEF-4C01-A5B1-665A579D63E1}" destId="{07A1272B-205D-4680-B56A-5FAB851C4BEE}" srcOrd="1" destOrd="0" parTransId="{F5300F90-096C-4055-BF16-0D26B447CDBB}" sibTransId="{E191CF29-0608-4FE2-B7F2-CF8F7DF5F3C8}"/>
    <dgm:cxn modelId="{29155EBA-AF4B-4078-9608-1CD3ED0232C5}" type="presOf" srcId="{586CE6EE-6FEF-4C01-A5B1-665A579D63E1}" destId="{82D54385-3745-4D2B-8AF6-74B603444A4C}" srcOrd="0" destOrd="0" presId="urn:microsoft.com/office/officeart/2005/8/layout/rings+Icon"/>
    <dgm:cxn modelId="{7F2519E1-0ACA-431F-AA84-2B879FBE4502}" srcId="{586CE6EE-6FEF-4C01-A5B1-665A579D63E1}" destId="{47CE3218-6572-4129-B0AD-691EADB26A7B}" srcOrd="2" destOrd="0" parTransId="{495CF32F-7ECA-4CFC-A359-04261623544D}" sibTransId="{0901EE42-272F-4BD1-834F-AAA595582216}"/>
    <dgm:cxn modelId="{501A4A91-8BFD-4CD0-AA8A-033C032907FA}" type="presParOf" srcId="{82D54385-3745-4D2B-8AF6-74B603444A4C}" destId="{20E42CEE-D706-45BA-B750-95C506A42E27}" srcOrd="0" destOrd="0" presId="urn:microsoft.com/office/officeart/2005/8/layout/rings+Icon"/>
    <dgm:cxn modelId="{970C204A-C83F-488B-B8DB-EE2B5C8D0E8F}" type="presParOf" srcId="{82D54385-3745-4D2B-8AF6-74B603444A4C}" destId="{9351DE87-D04B-4423-BA54-69F8E5E52988}" srcOrd="1" destOrd="0" presId="urn:microsoft.com/office/officeart/2005/8/layout/rings+Icon"/>
    <dgm:cxn modelId="{2ECCC7FD-D925-4D46-95D4-088207290997}" type="presParOf" srcId="{82D54385-3745-4D2B-8AF6-74B603444A4C}" destId="{35E566DB-28FD-41A7-B42C-9528B506C23A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42CEE-D706-45BA-B750-95C506A42E27}">
      <dsp:nvSpPr>
        <dsp:cNvPr id="0" name=""/>
        <dsp:cNvSpPr/>
      </dsp:nvSpPr>
      <dsp:spPr>
        <a:xfrm>
          <a:off x="3161" y="474211"/>
          <a:ext cx="1930465" cy="19304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Experiment</a:t>
          </a:r>
          <a:r>
            <a:rPr lang="en-US" sz="1800" kern="1200" dirty="0">
              <a:solidFill>
                <a:srgbClr val="FF0000"/>
              </a:solidFill>
            </a:rPr>
            <a:t> </a:t>
          </a:r>
        </a:p>
      </dsp:txBody>
      <dsp:txXfrm>
        <a:off x="285871" y="756917"/>
        <a:ext cx="1365045" cy="1365025"/>
      </dsp:txXfrm>
    </dsp:sp>
    <dsp:sp modelId="{9351DE87-D04B-4423-BA54-69F8E5E52988}">
      <dsp:nvSpPr>
        <dsp:cNvPr id="0" name=""/>
        <dsp:cNvSpPr/>
      </dsp:nvSpPr>
      <dsp:spPr>
        <a:xfrm>
          <a:off x="667885" y="1761706"/>
          <a:ext cx="2588270" cy="19304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Understanding?</a:t>
          </a:r>
        </a:p>
      </dsp:txBody>
      <dsp:txXfrm>
        <a:off x="1046928" y="2044412"/>
        <a:ext cx="1830184" cy="1365025"/>
      </dsp:txXfrm>
    </dsp:sp>
    <dsp:sp modelId="{35E566DB-28FD-41A7-B42C-9528B506C23A}">
      <dsp:nvSpPr>
        <dsp:cNvPr id="0" name=""/>
        <dsp:cNvSpPr/>
      </dsp:nvSpPr>
      <dsp:spPr>
        <a:xfrm>
          <a:off x="1995563" y="473255"/>
          <a:ext cx="1917820" cy="19769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Calculation </a:t>
          </a:r>
        </a:p>
      </dsp:txBody>
      <dsp:txXfrm>
        <a:off x="2276421" y="762766"/>
        <a:ext cx="1356104" cy="139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B34A-9054-402A-845A-E2286B15622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12AF-953C-4865-8BC0-971FC9FF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812AF-953C-4865-8BC0-971FC9FF66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6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812AF-953C-4865-8BC0-971FC9FF66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812AF-953C-4865-8BC0-971FC9FF66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87C5-1310-34D7-B9A2-2D4D438C4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F3D10-2D54-D476-7876-A215508F5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04C2B-83A5-DAA9-DD3B-ABC5A304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DBCD2-AC9D-441A-2D46-08747234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ACE71-610B-3FF5-7A06-9BBFD8C9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2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679A-31C7-7177-5FF9-A2A1059C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80526-DD0D-8239-55F5-EE8E22D23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491B3-8B54-2068-E324-65629C0F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B59F9-D8C4-6A87-31B0-22DEBCFE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F5F-070D-2EF8-B576-2537A7F0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DBC217-48E9-C3B4-A9C6-64C183117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7342E-8A2C-D053-9650-EDEF317CD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A73E7-E21D-AA29-AF8D-1AFB2656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0A473-3CAF-4E96-33D8-60768EB1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53F3D-539D-8860-3AAE-79037231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7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2040-E09E-7966-BF5F-E7A59F9E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46E36-8B99-1857-2872-E09D171C4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B21B2-38A9-2433-A357-5BAB9DDF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0C83D-4130-38D5-51EA-F5528F4F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0031D-2342-A9D3-A858-22BD65E5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0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71E-5AAA-11B1-BFDC-AB52E8E9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5FFED-F098-4703-BDCE-18BB0030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66950-3218-83F0-11CA-061F6348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03616-0C46-FD8D-67BA-5630CEE4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89572-0DEB-CF67-ABA7-A986C73C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5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AAD7-D9A0-DD65-5699-6F58A9FF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8235-B776-FB62-3195-112687087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02CD4-FD65-2830-3E9D-3A54F158F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AD292-145D-29D6-FA33-8B79C216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9CF16-7E8F-F83C-1F84-4C17350E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BB914-0FA5-1B12-52DE-589A8A20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9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AD11-95F1-BE7A-981E-3036414C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E5BFB-741E-8DBA-5241-693CC5054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B182D-53F2-5606-A958-820DDB099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DAABC-94BD-23FB-CD7D-5EE6324D4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5F892-ABEA-F5EF-6B28-D682703A0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C1855-09A9-E16A-688E-DB1938B1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1AC48-C32E-525F-5CB3-05222A74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CA9CF-2F2D-BAD5-65CF-E0174CD6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8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4CA3-B450-0B15-4859-2C90E978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D254C-970E-2FDB-175F-86B0D5A2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BA6DF-7450-758E-7842-028500B0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E46B0-A083-EEA2-26D5-A26C89A5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5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AD0A3-B4A9-25C5-080A-EFFC2B98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798C4-2D23-5ACA-692C-29C98D61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B201C-FCC8-FBB9-5949-D881B2C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2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C475-3020-E29B-9E3F-8541E7C0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ADAE-802F-17FE-92C4-E7EC2D85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633F3-A176-4625-0152-115160EF9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D0BCC-EB0F-F0EA-E8CF-F14BC462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DD213-DD8A-12CD-2517-3C5ED441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EA6CB-F709-C2E6-9275-79629D79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C24F-8110-07B2-B60B-B8ADC66C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9E973-F66C-BFD4-3456-8B77A6631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DFAB6-383D-5E8C-9F49-C7257D1D9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E9E15-CFDC-00E6-56D9-F70BAB6C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45EC4-1481-BC14-100F-15DAB726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AECA5-5EC9-4839-C042-2BFD77AD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2EA7A-17A6-C367-C865-1998DBBE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03EFB-A120-E7C8-4CC5-08DD76D2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52BE3-25DF-43A8-3240-6193022A4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48BA2-6948-4413-9809-42D06BF62F12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601BC-4DCC-B068-5EFD-95594BDB3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B5-1CF5-44DF-02C6-AC46916DC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3044-02E8-4C3E-9AA4-AB381F1B7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EA1B-A850-732D-F843-DD2E02B5B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hnschrift Condensed" panose="020B0502040204020203" pitchFamily="34" charset="0"/>
              </a:rPr>
              <a:t>Open questions in cold QCD: </a:t>
            </a:r>
            <a:br>
              <a:rPr lang="en-US" dirty="0"/>
            </a:br>
            <a:r>
              <a:rPr lang="en-US" dirty="0"/>
              <a:t>̶̶ ̶  </a:t>
            </a:r>
            <a:r>
              <a:rPr lang="en-US" sz="4900" dirty="0">
                <a:solidFill>
                  <a:schemeClr val="accent3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a personal list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5A40B-EFE2-FA89-8A22-53DF8139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02482"/>
            <a:ext cx="6858000" cy="172107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Xiangdong Ji, University of Maryland</a:t>
            </a:r>
          </a:p>
          <a:p>
            <a:r>
              <a:rPr lang="en-US" dirty="0">
                <a:solidFill>
                  <a:schemeClr val="tx2"/>
                </a:solidFill>
              </a:rPr>
              <a:t>2022 Town Hall Meeting on Hot &amp; Cold QCD</a:t>
            </a:r>
          </a:p>
          <a:p>
            <a:r>
              <a:rPr lang="en-US" dirty="0">
                <a:solidFill>
                  <a:schemeClr val="tx2"/>
                </a:solidFill>
              </a:rPr>
              <a:t>MIT, Sept 23-25, 2022</a:t>
            </a:r>
          </a:p>
        </p:txBody>
      </p:sp>
    </p:spTree>
    <p:extLst>
      <p:ext uri="{BB962C8B-B14F-4D97-AF65-F5344CB8AC3E}">
        <p14:creationId xmlns:p14="http://schemas.microsoft.com/office/powerpoint/2010/main" val="225887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3D4E-B101-FCF4-FCDE-EDE4AE77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628639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Q3: What do existence and non-existence of exotics tell us about QCD?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411C-0733-7EB4-21BB-069163952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High-lying hadron states (resonances) are hard to calculated from lattice QCD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Great progress in calculating phase-shift on lattice</a:t>
            </a:r>
          </a:p>
          <a:p>
            <a:r>
              <a:rPr lang="en-US" dirty="0"/>
              <a:t>Much of the theory about these states depend on models </a:t>
            </a:r>
            <a:r>
              <a:rPr lang="en-US" sz="2400" dirty="0">
                <a:solidFill>
                  <a:schemeClr val="tx2"/>
                </a:solidFill>
              </a:rPr>
              <a:t>(quark models, strings, molecules, </a:t>
            </a:r>
            <a:r>
              <a:rPr lang="en-US" sz="2400" dirty="0" err="1">
                <a:solidFill>
                  <a:schemeClr val="tx2"/>
                </a:solidFill>
              </a:rPr>
              <a:t>etc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r>
              <a:rPr lang="en-US" dirty="0"/>
              <a:t>How does QCD decide certain states exist, and others do not? </a:t>
            </a:r>
            <a:r>
              <a:rPr lang="en-US" dirty="0">
                <a:solidFill>
                  <a:schemeClr val="tx2"/>
                </a:solidFill>
              </a:rPr>
              <a:t>Are they just accidents as deuteron is bound and (</a:t>
            </a:r>
            <a:r>
              <a:rPr lang="en-US" dirty="0" err="1">
                <a:solidFill>
                  <a:schemeClr val="tx2"/>
                </a:solidFill>
              </a:rPr>
              <a:t>nn</a:t>
            </a:r>
            <a:r>
              <a:rPr lang="en-US" dirty="0">
                <a:solidFill>
                  <a:schemeClr val="tx2"/>
                </a:solidFill>
              </a:rPr>
              <a:t>) is not. </a:t>
            </a:r>
          </a:p>
          <a:p>
            <a:pPr marL="0" indent="0">
              <a:buNone/>
            </a:pPr>
            <a:r>
              <a:rPr lang="en-US" dirty="0"/>
              <a:t>   or, exotics will teach us something interesting about QCD, like </a:t>
            </a:r>
            <a:r>
              <a:rPr lang="en-US" sz="2400" dirty="0">
                <a:solidFill>
                  <a:schemeClr val="tx2"/>
                </a:solidFill>
              </a:rPr>
              <a:t>Quark model/diquarks? one shall derive it from QCD, through confinement/</a:t>
            </a:r>
            <a:r>
              <a:rPr lang="el-GR" sz="2400" dirty="0">
                <a:solidFill>
                  <a:schemeClr val="tx2"/>
                </a:solidFill>
              </a:rPr>
              <a:t>χ</a:t>
            </a:r>
            <a:r>
              <a:rPr lang="en-US" sz="2400" dirty="0">
                <a:solidFill>
                  <a:schemeClr val="tx2"/>
                </a:solidFill>
              </a:rPr>
              <a:t> symmetry.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9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3D4E-B101-FCF4-FCDE-EDE4AE77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628639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Q4: Why is proton’s spin not 17/2?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411C-0733-7EB4-21BB-069163952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the quark model (textbooks) which gives a simple explanation what the proton spin is ½.</a:t>
            </a:r>
          </a:p>
          <a:p>
            <a:r>
              <a:rPr lang="en-US" dirty="0"/>
              <a:t>However, the quark model does not seem to work in terms of QCD quarks and gluons: spin crisis </a:t>
            </a:r>
          </a:p>
          <a:p>
            <a:r>
              <a:rPr lang="en-US" dirty="0"/>
              <a:t>What is the spin structure of the nucleon in QCD quarks and gluons?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</a:t>
            </a:r>
            <a:r>
              <a:rPr lang="en-US" sz="2400" dirty="0">
                <a:solidFill>
                  <a:schemeClr val="tx2"/>
                </a:solidFill>
              </a:rPr>
              <a:t>Message in this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                                                     is      interesting but 	                     			                      not hugely illuminating 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90E76-D9AC-8208-7C2A-B990D335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755" y="4522405"/>
            <a:ext cx="3108376" cy="207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3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D38E-7D93-518C-C46C-80B0E0C8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2982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Q4: Why proton’s spin is not 17/2?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7729D-6336-B929-05A5-3EBC214F34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178" y="1820707"/>
                <a:ext cx="7884171" cy="4323887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The angular momentum structure of other hadrons is probably similar?!</a:t>
                </a:r>
              </a:p>
              <a:p>
                <a:r>
                  <a:rPr lang="en-US" dirty="0"/>
                  <a:t>If one can add a soft gluon to change the spin easily, why the hadron spectrum have spin-1/2 has the lowest mass? or why proton does not have spin 17/2?</a:t>
                </a:r>
              </a:p>
              <a:p>
                <a:r>
                  <a:rPr lang="en-US" dirty="0"/>
                  <a:t>Experimentally (Jlab12 </a:t>
                </a:r>
                <a:r>
                  <a:rPr lang="en-US" dirty="0" err="1"/>
                  <a:t>GeV+EIC</a:t>
                </a:r>
                <a:r>
                  <a:rPr lang="en-US" dirty="0"/>
                  <a:t>), how to measure all the contributions the spin, not just selective parts?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ΔΣ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orbital angular momentum? </a:t>
                </a: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dirty="0">
                    <a:solidFill>
                      <a:schemeClr val="tx2"/>
                    </a:solidFill>
                  </a:rPr>
                  <a:t>          Angular momentum density through 3D: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7729D-6336-B929-05A5-3EBC214F34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178" y="1820707"/>
                <a:ext cx="7884171" cy="4323887"/>
              </a:xfrm>
              <a:blipFill>
                <a:blip r:embed="rId2"/>
                <a:stretch>
                  <a:fillRect l="-1392" t="-2398" r="-1856" b="-9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32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3D4E-B101-FCF4-FCDE-EDE4AE77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5" y="365126"/>
            <a:ext cx="8917423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Q5: What is the role of gluon in hadron structure, in hadron mass in particular?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2411C-0733-7EB4-21BB-069163952E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Gluons are an important part of the hadron structure, just as neutrons are in nuclei.</a:t>
                </a:r>
              </a:p>
              <a:p>
                <a:r>
                  <a:rPr lang="en-US" dirty="0"/>
                  <a:t>Two types of gluons: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1. Provide strong interaction scale through vacuum condensate like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.   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 Hadron masses are intimately connected to the gluon scalar F</a:t>
                </a:r>
                <a:r>
                  <a:rPr lang="en-US" baseline="30000" dirty="0">
                    <a:solidFill>
                      <a:schemeClr val="tx2"/>
                    </a:solidFill>
                  </a:rPr>
                  <a:t>2 </a:t>
                </a:r>
                <a:r>
                  <a:rPr lang="en-US" dirty="0">
                    <a:solidFill>
                      <a:schemeClr val="tx2"/>
                    </a:solidFill>
                  </a:rPr>
                  <a:t> field response in presence of quarks.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 2. leading-twist that contributes to the structure of a high-energy proton/nuclei.  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 momentum/angular momentum/gravitational FFs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2411C-0733-7EB4-21BB-069163952E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80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59E5-8E28-18D3-C041-57888F34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Q5: What is the role of gluon in hadron structure, in hadron masses in particular?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3949-BB7E-F6FD-BE2E-12A75B0F1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type: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Probe it experimentally through heavy-quarkonium production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Understand connection of the gluon scalar field with confinement (scalar radius=confinement radius?)</a:t>
            </a:r>
          </a:p>
          <a:p>
            <a:r>
              <a:rPr lang="en-US" dirty="0"/>
              <a:t>Second type: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3D structures: gateway to understand the fundamental properties of hadrons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Deep exclusive processes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Challenge for lattice QCD</a:t>
            </a:r>
          </a:p>
        </p:txBody>
      </p:sp>
    </p:spTree>
    <p:extLst>
      <p:ext uri="{BB962C8B-B14F-4D97-AF65-F5344CB8AC3E}">
        <p14:creationId xmlns:p14="http://schemas.microsoft.com/office/powerpoint/2010/main" val="372518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3D4E-B101-FCF4-FCDE-EDE4AE77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628639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Q6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How to understand the universality &amp; saturation properties of nucleon/nucleus wave function at small-x and to test it in exp?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411C-0733-7EB4-21BB-069163952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Wave function of a hadron depends on its momentum. </a:t>
            </a:r>
            <a:r>
              <a:rPr lang="en-US" dirty="0">
                <a:solidFill>
                  <a:schemeClr val="tx2"/>
                </a:solidFill>
              </a:rPr>
              <a:t>(Bound state properties vs. scattering: many description of small-x physics has been formulated in terms of scattering) </a:t>
            </a:r>
          </a:p>
          <a:p>
            <a:r>
              <a:rPr lang="en-US" dirty="0"/>
              <a:t>Strong evidence that small-x (momentum) part of the fast hadron is universal and shows saturation. </a:t>
            </a:r>
          </a:p>
          <a:p>
            <a:r>
              <a:rPr lang="en-US" dirty="0"/>
              <a:t>Why saturation happens?</a:t>
            </a:r>
          </a:p>
          <a:p>
            <a:pPr lvl="1"/>
            <a:r>
              <a:rPr lang="en-US" dirty="0"/>
              <a:t>Perturbatively, through non-linear evolution</a:t>
            </a:r>
          </a:p>
          <a:p>
            <a:pPr lvl="1"/>
            <a:r>
              <a:rPr lang="en-US" dirty="0"/>
              <a:t>Non-perturbatively, through adding up non-Abelian gauge field of valence quarks (MV model)</a:t>
            </a:r>
          </a:p>
          <a:p>
            <a:pPr lvl="1"/>
            <a:r>
              <a:rPr lang="en-US" dirty="0"/>
              <a:t>Are they the same? </a:t>
            </a:r>
          </a:p>
          <a:p>
            <a:pPr lvl="1"/>
            <a:r>
              <a:rPr lang="en-US" dirty="0"/>
              <a:t>What is the mechanism in terms of structural physics?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2-11-14 at 11.27.53 AM.png">
            <a:extLst>
              <a:ext uri="{FF2B5EF4-FFF2-40B4-BE49-F238E27FC236}">
                <a16:creationId xmlns:a16="http://schemas.microsoft.com/office/drawing/2014/main" id="{912DBBEF-7C80-4CF0-CD01-2A20E15BD0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36" y="3643977"/>
            <a:ext cx="1995439" cy="111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4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51C6-7E03-5A84-EF9A-24E7241E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Q7: How does hadronization happen?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ABF24-8E56-3FAC-08CC-A3B20D972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Fascinating phenomena!</a:t>
            </a:r>
          </a:p>
          <a:p>
            <a:r>
              <a:rPr lang="en-US" dirty="0"/>
              <a:t>How does color flow?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hard to calculate from first principles, only modeling so far.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006A2-137C-79CC-4F1E-E64871DA5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50180" y="2858423"/>
            <a:ext cx="2896949" cy="19662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DCDA1-A4E0-688C-C545-2F8F549BC531}"/>
              </a:ext>
            </a:extLst>
          </p:cNvPr>
          <p:cNvCxnSpPr>
            <a:cxnSpLocks/>
          </p:cNvCxnSpPr>
          <p:nvPr/>
        </p:nvCxnSpPr>
        <p:spPr>
          <a:xfrm>
            <a:off x="4156533" y="2846525"/>
            <a:ext cx="0" cy="2041065"/>
          </a:xfrm>
          <a:prstGeom prst="line">
            <a:avLst/>
          </a:prstGeom>
          <a:ln w="317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73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3D4E-B101-FCF4-FCDE-EDE4AE77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628639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Q8: What is the phase diagram of nuclear matter as function of density and isospin?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411C-0733-7EB4-21BB-069163952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well-know that QCD systems with finite potential has a sign problem. Need progress in theory.</a:t>
            </a:r>
          </a:p>
          <a:p>
            <a:r>
              <a:rPr lang="en-US" dirty="0"/>
              <a:t>Phenomenologically, it has been suggested that something interesting might happen at high-density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Superfluidity, color-flavor locking?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Strange matter..</a:t>
            </a:r>
          </a:p>
          <a:p>
            <a:r>
              <a:rPr lang="en-US" dirty="0"/>
              <a:t>Experiments?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Neutron star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Laboratory tests </a:t>
            </a:r>
          </a:p>
        </p:txBody>
      </p:sp>
    </p:spTree>
    <p:extLst>
      <p:ext uri="{BB962C8B-B14F-4D97-AF65-F5344CB8AC3E}">
        <p14:creationId xmlns:p14="http://schemas.microsoft.com/office/powerpoint/2010/main" val="71514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3D4E-B101-FCF4-FCDE-EDE4AE77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628639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Q9: Will a quantum computer help to solve QCD?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2411C-0733-7EB4-21BB-069163952E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4914394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Quantum computer may help to solve sign problem. It can do real-time evolution in Hamiltonian formalism. </a:t>
                </a:r>
              </a:p>
              <a:p>
                <a:r>
                  <a:rPr lang="en-US" dirty="0"/>
                  <a:t>To solve 3+1 QCD, there are many challenges: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Renormalization and continuum limit.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Hamiltonian formalism with fixed gauges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 has not been understood fully in perturbation theory to all orders.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2411C-0733-7EB4-21BB-069163952E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4914394" cy="4351338"/>
              </a:xfrm>
              <a:blipFill>
                <a:blip r:embed="rId2"/>
                <a:stretch>
                  <a:fillRect l="-2233" t="-2241" r="-1737" b="-16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BM's new 53-qubit quantum computer is its biggest yet - CNET">
            <a:extLst>
              <a:ext uri="{FF2B5EF4-FFF2-40B4-BE49-F238E27FC236}">
                <a16:creationId xmlns:a16="http://schemas.microsoft.com/office/drawing/2014/main" id="{61454A15-4E12-BA92-71DA-79A13DADE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44" y="2752156"/>
            <a:ext cx="3106667" cy="16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50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C724-061B-21B4-4117-D381CC1E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6491-368C-7B28-1F8C-5DE7D0F1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QCD is one of the most fascinating and deep physics theories which will take a long time to understand, an indication of intellectual depth of our field. </a:t>
            </a:r>
          </a:p>
          <a:p>
            <a:r>
              <a:rPr lang="en-US" dirty="0"/>
              <a:t>Next 5-10 years, expect much progress in theory (lattice QCD) and JLab12 GeV program.</a:t>
            </a:r>
          </a:p>
          <a:p>
            <a:r>
              <a:rPr lang="en-US" dirty="0"/>
              <a:t>Beyond that, there is EIC (&amp; quantum computer?)</a:t>
            </a:r>
          </a:p>
        </p:txBody>
      </p:sp>
    </p:spTree>
    <p:extLst>
      <p:ext uri="{BB962C8B-B14F-4D97-AF65-F5344CB8AC3E}">
        <p14:creationId xmlns:p14="http://schemas.microsoft.com/office/powerpoint/2010/main" val="204821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3060-976B-BA7A-5C75-34ADC830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30C7-3C46-F8F1-80CB-2E9BB643B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big picture, will not go into very detailed topics.</a:t>
            </a:r>
          </a:p>
          <a:p>
            <a:r>
              <a:rPr lang="en-US" dirty="0"/>
              <a:t>Questions that may be answerable either in experiment or theory or both.</a:t>
            </a:r>
          </a:p>
          <a:p>
            <a:r>
              <a:rPr lang="en-US" dirty="0"/>
              <a:t>Not limited to 5-10 years.</a:t>
            </a:r>
          </a:p>
          <a:p>
            <a:r>
              <a:rPr lang="en-US" dirty="0"/>
              <a:t>No particular order. </a:t>
            </a:r>
          </a:p>
          <a:p>
            <a:r>
              <a:rPr lang="en-US" dirty="0"/>
              <a:t>Only some brief comments given to avoid misinterpretation.</a:t>
            </a:r>
          </a:p>
          <a:p>
            <a:r>
              <a:rPr lang="en-US" dirty="0"/>
              <a:t>Not the final list, not an expert in many areas, welcome comments. </a:t>
            </a:r>
          </a:p>
        </p:txBody>
      </p:sp>
    </p:spTree>
    <p:extLst>
      <p:ext uri="{BB962C8B-B14F-4D97-AF65-F5344CB8AC3E}">
        <p14:creationId xmlns:p14="http://schemas.microsoft.com/office/powerpoint/2010/main" val="172395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B003-89FA-7343-7DFC-7A9DEFEA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theory!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9853E-24F1-0A04-8667-8705BDEEC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DBE34-05AC-7EFA-FE76-11BC26F41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86" y="2162596"/>
            <a:ext cx="8916514" cy="25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8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8928-E6BB-21B4-4BCD-BF8ACD69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 in cold QCD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BEB66-75F8-D596-2D66-C37DB7E34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43" y="1877352"/>
            <a:ext cx="7646974" cy="413503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does QCD (non-pert. QFT)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confinement be proven and experimentally tested in cold QCD?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 existence and non-existence of exotics states tell us about properties of QCD?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is the proton’s spin not 17/2?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the role of </a:t>
            </a:r>
            <a:r>
              <a:rPr lang="en-US" dirty="0"/>
              <a:t>gluon in hadron structure, in hadron masses in particular</a:t>
            </a:r>
            <a:r>
              <a:rPr lang="en-US" sz="2800" dirty="0"/>
              <a:t>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8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B9EA-DD33-A7FB-05B4-12030601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 in cold QCD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94B3B-2534-CA96-9ECD-717F637D4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/>
              <a:t>How to understand the universality &amp; saturation properties of nucleon/nucleus wave function at small-x and to test it in exp?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How does hadronization happen?</a:t>
            </a:r>
            <a:endParaRPr lang="en-US" sz="2800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/>
              <a:t>What is the phase diagram of nuclear matter as function of density and isospin?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Can</a:t>
            </a:r>
            <a:r>
              <a:rPr lang="en-US" sz="2800" dirty="0"/>
              <a:t> a quantum computer help in solving QCD? 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….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0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D5A8-888E-076C-0824-738E85FC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Q1: how does QCD (non-pert. QFT)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CBE5-E7C2-9D4A-230B-44EE8A06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498" y="1893536"/>
            <a:ext cx="3495759" cy="3835625"/>
          </a:xfrm>
        </p:spPr>
        <p:txBody>
          <a:bodyPr>
            <a:normAutofit/>
          </a:bodyPr>
          <a:lstStyle/>
          <a:p>
            <a:r>
              <a:rPr lang="en-US" dirty="0"/>
              <a:t>We don’t have a simple language to explain empirical rules and strong interaction phenomenology.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Quark models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Instantons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44258A5-BA8A-1337-7ADE-770E7FBD0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351633"/>
              </p:ext>
            </p:extLst>
          </p:nvPr>
        </p:nvGraphicFramePr>
        <p:xfrm>
          <a:off x="509798" y="1893536"/>
          <a:ext cx="3916545" cy="414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18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F6C90-BB27-841E-30A3-A7531393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32" y="0"/>
            <a:ext cx="703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8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A9A8-A4FD-E33B-88FE-D3FC3D73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8482"/>
            <a:ext cx="7886700" cy="1325563"/>
          </a:xfrm>
        </p:spPr>
        <p:txBody>
          <a:bodyPr/>
          <a:lstStyle/>
          <a:p>
            <a:r>
              <a:rPr lang="en-US" dirty="0"/>
              <a:t>(non-pert) QFT is hard!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1694-06A4-4BF9-99BF-B9147CFFE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“QFT feels like it’s an animal you can touch from many places, but you don’t quite see the whole animal</a:t>
            </a:r>
            <a:r>
              <a:rPr lang="en-US" sz="2400" dirty="0">
                <a:solidFill>
                  <a:schemeClr val="tx2"/>
                </a:solidFill>
              </a:rPr>
              <a:t>.”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said Nathan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Seiberg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a physicist at the Institute for Advanced Study. </a:t>
            </a:r>
          </a:p>
          <a:p>
            <a:r>
              <a:rPr lang="en-US" sz="2400" dirty="0"/>
              <a:t>“Particles are not objects that are there forever,”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said David Tong, Professor at U. Cambridge </a:t>
            </a:r>
            <a:r>
              <a:rPr lang="en-US" sz="2400" dirty="0"/>
              <a:t>“It’s a dance of fields.” “Quantum field theories are by far the most complicated objects in mathematics, to the point where mathematicians have no idea how to make sense of them.”  </a:t>
            </a:r>
          </a:p>
          <a:p>
            <a:r>
              <a:rPr lang="en-US" sz="2400" dirty="0"/>
              <a:t>“Quantum field theory emerged as an almost universal language of physical phenomena, but it’s in bad math shape,”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said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Dijkgraaf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director of IAS </a:t>
            </a:r>
            <a:r>
              <a:rPr lang="en-US" sz="2400" dirty="0"/>
              <a:t>“And for some physicists, that’s a reason for pause.”</a:t>
            </a:r>
          </a:p>
        </p:txBody>
      </p:sp>
    </p:spTree>
    <p:extLst>
      <p:ext uri="{BB962C8B-B14F-4D97-AF65-F5344CB8AC3E}">
        <p14:creationId xmlns:p14="http://schemas.microsoft.com/office/powerpoint/2010/main" val="175421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F4523-CEA9-14F4-4D78-D1364179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Q2: Can confinement be proven and experimentally tested in cold QCD?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F6FBC-83E6-6E7E-B571-A0C72EAAC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4412688" cy="4351338"/>
          </a:xfrm>
        </p:spPr>
        <p:txBody>
          <a:bodyPr>
            <a:normAutofit/>
          </a:bodyPr>
          <a:lstStyle/>
          <a:p>
            <a:r>
              <a:rPr lang="en-US" dirty="0"/>
              <a:t>Proving confinement is a well-known millennium, million-dollar math question.</a:t>
            </a:r>
          </a:p>
          <a:p>
            <a:r>
              <a:rPr lang="en-US" dirty="0"/>
              <a:t>Lattice QCD was invented by K. Wilson to explain confinement. Many evidences in lattice QCD (flux tubes, dual SC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5" name="Picture 2" descr="Amazon.com: The Millennium Problems: The Seven Greatest Unsolved  Mathematical Puzzles Of Our Time: 9780465017300: Keith J. Devlin: Books">
            <a:extLst>
              <a:ext uri="{FF2B5EF4-FFF2-40B4-BE49-F238E27FC236}">
                <a16:creationId xmlns:a16="http://schemas.microsoft.com/office/drawing/2014/main" id="{6C2B2503-2426-DC15-BEA7-DFDF94B2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03" y="1565810"/>
            <a:ext cx="2816028" cy="28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5D49C-3B04-3F61-6EE4-595082D5C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847" y="4516774"/>
            <a:ext cx="3927614" cy="2177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151DC-E232-30B4-AAFF-1FC98B0AC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489" y="5535860"/>
            <a:ext cx="1846191" cy="12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4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91A0-D949-2A58-5E76-01898CA7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signatures for confinement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63AC3-186D-4018-D14B-BFFA9861B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evidence of confinement? 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No colored states!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Deconfinement phase transition/crossover?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Exotic gluon states (flux tube excitation)? </a:t>
            </a:r>
          </a:p>
          <a:p>
            <a:r>
              <a:rPr lang="en-US" dirty="0"/>
              <a:t>How does confinement affect the low-energy hadronic structure? </a:t>
            </a:r>
            <a:r>
              <a:rPr lang="en-US" sz="2400" dirty="0">
                <a:solidFill>
                  <a:schemeClr val="tx2"/>
                </a:solidFill>
              </a:rPr>
              <a:t>(MIT bag model, confinement radius, constituent relativistic quarks?)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6E9A2E4-1B64-FF56-A9EB-AE668D8537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4" y="4733847"/>
            <a:ext cx="4921397" cy="12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6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1273</Words>
  <Application>Microsoft Office PowerPoint</Application>
  <PresentationFormat>On-screen Show (4:3)</PresentationFormat>
  <Paragraphs>114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Bahnschrift Condensed</vt:lpstr>
      <vt:lpstr>Bahnschrift SemiLight Condensed</vt:lpstr>
      <vt:lpstr>Calibri</vt:lpstr>
      <vt:lpstr>Calibri Light</vt:lpstr>
      <vt:lpstr>Cambria Math</vt:lpstr>
      <vt:lpstr>Office Theme</vt:lpstr>
      <vt:lpstr>Open questions in cold QCD:  ̶̶ ̶  a personal list</vt:lpstr>
      <vt:lpstr>Criteria for questions </vt:lpstr>
      <vt:lpstr>Open questions in cold QCD</vt:lpstr>
      <vt:lpstr>Open questions in cold QCD</vt:lpstr>
      <vt:lpstr>Q1: how does QCD (non-pert. QFT) work? </vt:lpstr>
      <vt:lpstr>PowerPoint Presentation</vt:lpstr>
      <vt:lpstr>(non-pert) QFT is hard!</vt:lpstr>
      <vt:lpstr>Q2: Can confinement be proven and experimentally tested in cold QCD?</vt:lpstr>
      <vt:lpstr>Experimental signatures for confinement</vt:lpstr>
      <vt:lpstr>Q3: What do existence and non-existence of exotics tell us about QCD? </vt:lpstr>
      <vt:lpstr>Q4: Why is proton’s spin not 17/2? </vt:lpstr>
      <vt:lpstr>Q4: Why proton’s spin is not 17/2? </vt:lpstr>
      <vt:lpstr>Q5: What is the role of gluon in hadron structure, in hadron mass in particular? </vt:lpstr>
      <vt:lpstr>Q5: What is the role of gluon in hadron structure, in hadron masses in particular? </vt:lpstr>
      <vt:lpstr>Q6: How to understand the universality &amp; saturation properties of nucleon/nucleus wave function at small-x and to test it in exp?</vt:lpstr>
      <vt:lpstr>Q7: How does hadronization happen?</vt:lpstr>
      <vt:lpstr>Q8: What is the phase diagram of nuclear matter as function of density and isospin?  </vt:lpstr>
      <vt:lpstr>Q9: Will a quantum computer help to solve QCD?  </vt:lpstr>
      <vt:lpstr>Conclusions</vt:lpstr>
      <vt:lpstr>Support theory!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questions in cold QCD</dc:title>
  <dc:creator>X Ji</dc:creator>
  <cp:lastModifiedBy>X Ji</cp:lastModifiedBy>
  <cp:revision>62</cp:revision>
  <dcterms:created xsi:type="dcterms:W3CDTF">2022-09-21T16:44:33Z</dcterms:created>
  <dcterms:modified xsi:type="dcterms:W3CDTF">2022-09-23T15:50:36Z</dcterms:modified>
</cp:coreProperties>
</file>