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4183" r:id="rId4"/>
    <p:sldId id="4174" r:id="rId5"/>
    <p:sldId id="4184" r:id="rId6"/>
    <p:sldId id="4153" r:id="rId7"/>
    <p:sldId id="4187" r:id="rId8"/>
    <p:sldId id="4189" r:id="rId9"/>
    <p:sldId id="3423" r:id="rId10"/>
    <p:sldId id="3424" r:id="rId11"/>
    <p:sldId id="3427" r:id="rId12"/>
    <p:sldId id="386" r:id="rId13"/>
    <p:sldId id="2763" r:id="rId14"/>
    <p:sldId id="3916" r:id="rId15"/>
    <p:sldId id="276" r:id="rId16"/>
    <p:sldId id="260" r:id="rId17"/>
    <p:sldId id="268" r:id="rId18"/>
    <p:sldId id="259" r:id="rId19"/>
    <p:sldId id="632" r:id="rId20"/>
    <p:sldId id="281" r:id="rId21"/>
    <p:sldId id="644" r:id="rId22"/>
    <p:sldId id="619" r:id="rId23"/>
    <p:sldId id="275" r:id="rId24"/>
    <p:sldId id="269" r:id="rId25"/>
    <p:sldId id="270" r:id="rId26"/>
    <p:sldId id="271" r:id="rId27"/>
    <p:sldId id="272" r:id="rId28"/>
    <p:sldId id="265" r:id="rId29"/>
    <p:sldId id="4188" r:id="rId30"/>
    <p:sldId id="4190" r:id="rId31"/>
    <p:sldId id="345" r:id="rId32"/>
    <p:sldId id="35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instein, Lawrence B." initials="WLB" lastIdx="1" clrIdx="0">
    <p:extLst>
      <p:ext uri="{19B8F6BF-5375-455C-9EA6-DF929625EA0E}">
        <p15:presenceInfo xmlns:p15="http://schemas.microsoft.com/office/powerpoint/2012/main" userId="S::lweinste@odu.edu::21a9dddb-a134-497f-87d5-de59c330a9e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3T12:33:38.915" idx="1">
    <p:pos x="10" y="10"/>
    <p:text>make labels readable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4D5CE-EDAB-E345-B336-CCA77F5C86B6}" type="datetimeFigureOut">
              <a:rPr lang="en-US" smtClean="0"/>
              <a:t>9/28/22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A5230-5048-A34E-BF78-222E00D0A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2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52B56-CB6F-1D43-AC73-2E02977D46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53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Three nucleon SRCs?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Constraining the short range NN interaction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Understanding factorized effective theories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SRC formation mechanisms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EDF04-3907-4027-A4BC-D3A8368C60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64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5D9DD-C64B-DE45-A38A-BC351409B58F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89707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5D9DD-C64B-DE45-A38A-BC351409B58F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90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9949-26D0-3AC1-7820-43B5710E6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2FB796-EB8B-B2B8-0E6F-B2DF142C3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5F93A-A6AD-F226-38B7-FFA0C9B1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0B7FE-627F-3D42-B49D-C581AFADE993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B09F4-71D6-C59F-EA66-DEBF5D25E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FB77A-84BB-A022-3652-52D7E5713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BA30-EC30-1747-8089-99FB3B350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2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D188B-838B-8FFE-9B5C-6C79DF817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E9390E-062B-A55C-97E4-F55ED503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6B230-8AFA-C2CD-B6A3-82FECE0A0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0B7FE-627F-3D42-B49D-C581AFADE993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8544A-3BDE-8FE5-3B7B-48ABBBDD8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BEE61-187B-B7B0-EAF9-CA3036E0B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BA30-EC30-1747-8089-99FB3B350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35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822C47-AE3F-76D5-85E8-6619E4F649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DADFB5-C9D2-900C-162D-A36D9CD19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86B79-88F0-C08B-FCD9-035BB6927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0B7FE-627F-3D42-B49D-C581AFADE993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5C710-B125-6FA0-12AA-C4E6DA8E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0BFA8-B23E-785F-F137-62880D81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BA30-EC30-1747-8089-99FB3B350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13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11892" y="240538"/>
            <a:ext cx="11285838" cy="487491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914367">
              <a:lnSpc>
                <a:spcPct val="90000"/>
              </a:lnSpc>
              <a:defRPr sz="2391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411892" y="966054"/>
            <a:ext cx="11285838" cy="5381695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219175" indent="-219175" defTabSz="914367">
              <a:lnSpc>
                <a:spcPct val="90000"/>
              </a:lnSpc>
              <a:spcBef>
                <a:spcPts val="984"/>
              </a:spcBef>
              <a:buSzPct val="100000"/>
              <a:buFont typeface="Arial"/>
              <a:defRPr sz="2109">
                <a:latin typeface="Arial"/>
                <a:ea typeface="Arial"/>
                <a:cs typeface="Arial"/>
                <a:sym typeface="Arial"/>
              </a:defRPr>
            </a:lvl1pPr>
            <a:lvl2pPr marL="562550" indent="-241093" defTabSz="914367">
              <a:lnSpc>
                <a:spcPct val="90000"/>
              </a:lnSpc>
              <a:spcBef>
                <a:spcPts val="984"/>
              </a:spcBef>
              <a:buSzPct val="100000"/>
              <a:buFont typeface="Arial"/>
              <a:buChar char="－"/>
              <a:defRPr sz="2109">
                <a:latin typeface="Arial"/>
                <a:ea typeface="Arial"/>
                <a:cs typeface="Arial"/>
                <a:sym typeface="Arial"/>
              </a:defRPr>
            </a:lvl2pPr>
            <a:lvl3pPr marL="910796" indent="-267881" defTabSz="914367">
              <a:lnSpc>
                <a:spcPct val="90000"/>
              </a:lnSpc>
              <a:spcBef>
                <a:spcPts val="984"/>
              </a:spcBef>
              <a:buSzPct val="100000"/>
              <a:buFont typeface="Arial"/>
              <a:defRPr sz="2109">
                <a:latin typeface="Arial"/>
                <a:ea typeface="Arial"/>
                <a:cs typeface="Arial"/>
                <a:sym typeface="Arial"/>
              </a:defRPr>
            </a:lvl3pPr>
            <a:lvl4pPr marL="1341080" indent="-376708" defTabSz="914367">
              <a:lnSpc>
                <a:spcPct val="90000"/>
              </a:lnSpc>
              <a:spcBef>
                <a:spcPts val="984"/>
              </a:spcBef>
              <a:buSzPct val="100000"/>
              <a:buFont typeface="Arial"/>
              <a:buChar char="－"/>
              <a:defRPr sz="2109">
                <a:latin typeface="Arial"/>
                <a:ea typeface="Arial"/>
                <a:cs typeface="Arial"/>
                <a:sym typeface="Arial"/>
              </a:defRPr>
            </a:lvl4pPr>
            <a:lvl5pPr marL="1630248" indent="-344418" defTabSz="914367">
              <a:lnSpc>
                <a:spcPct val="90000"/>
              </a:lnSpc>
              <a:spcBef>
                <a:spcPts val="984"/>
              </a:spcBef>
              <a:buSzPct val="100000"/>
              <a:buFont typeface="Arial"/>
              <a:defRPr sz="2109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67347" y="6451787"/>
            <a:ext cx="451669" cy="334461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1687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9267" y="6407801"/>
            <a:ext cx="1772067" cy="430393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traight Connector 8"/>
          <p:cNvSpPr/>
          <p:nvPr/>
        </p:nvSpPr>
        <p:spPr>
          <a:xfrm>
            <a:off x="-16477" y="735986"/>
            <a:ext cx="12208478" cy="1"/>
          </a:xfrm>
          <a:prstGeom prst="line">
            <a:avLst/>
          </a:prstGeom>
          <a:ln w="76200">
            <a:solidFill>
              <a:srgbClr val="C00000"/>
            </a:solidFill>
            <a:miter/>
          </a:ln>
        </p:spPr>
        <p:txBody>
          <a:bodyPr lIns="45719" tIns="45719" rIns="45719" bIns="45719"/>
          <a:lstStyle/>
          <a:p>
            <a:pPr algn="l" defTabSz="914367">
              <a:defRPr b="0"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</p:spTree>
    <p:extLst>
      <p:ext uri="{BB962C8B-B14F-4D97-AF65-F5344CB8AC3E}">
        <p14:creationId xmlns:p14="http://schemas.microsoft.com/office/powerpoint/2010/main" val="359514026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528F-AC3A-5024-0A92-B307E5B6B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0C609-9E16-EC15-A921-1487CEE20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7D8E5-B279-17B9-42AA-21ABF89C4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0B7FE-627F-3D42-B49D-C581AFADE993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A22C3-9D04-0497-6C87-F4D432155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A17A9-BD14-19CA-67BB-FC140FAF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BA30-EC30-1747-8089-99FB3B350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5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C0D7E-4792-A48B-7944-1700C4B8C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84C45-6AA4-24C1-E2BC-366A011F5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2DF83-6EB8-89CC-DE08-665B6E857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0B7FE-627F-3D42-B49D-C581AFADE993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6A750-81E6-A6C8-E120-A680A9500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182CA-19C0-43BC-3114-A9FFD86E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BA30-EC30-1747-8089-99FB3B350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A557-49FC-7EB7-59CB-A53E6F2D4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769FF-A095-3B0C-288D-70318EC5D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5C2A16-A057-C022-7370-51045C201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0C106-3682-D432-33BC-CD1FA352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0B7FE-627F-3D42-B49D-C581AFADE993}" type="datetimeFigureOut">
              <a:rPr lang="en-US" smtClean="0"/>
              <a:t>9/28/22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AEFC0-80CF-5768-A4ED-1B92924AC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D451F-7ACB-25B0-1400-E8649B18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BA30-EC30-1747-8089-99FB3B350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80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0142B-EC71-E870-D1F0-BFDA0DE13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C71A2-4239-14A5-BBD3-282BBD505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BB79C-CF69-A3D0-4B5D-2867596D8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C7F405-1C33-21C0-6DE9-1B441CBD7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3C1819-6023-9607-ED0D-CEBDFEA962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A40B90-3F23-05F5-F812-E1CE1D638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0B7FE-627F-3D42-B49D-C581AFADE993}" type="datetimeFigureOut">
              <a:rPr lang="en-US" smtClean="0"/>
              <a:t>9/28/22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B1334A-3AE6-763D-BF72-3A4771D0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CA0C7-6F6E-1477-C0A5-DF75F99E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BA30-EC30-1747-8089-99FB3B350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3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E1A82-1341-48C4-8D6C-960D0BCC0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69EFDF-554A-6777-9386-84BDB1A03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0B7FE-627F-3D42-B49D-C581AFADE993}" type="datetimeFigureOut">
              <a:rPr lang="en-US" smtClean="0"/>
              <a:t>9/28/22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8DA7A-2E90-17D2-95E2-7678BFD71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E5FE5B-AD54-F40C-5036-4F55B7C2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BA30-EC30-1747-8089-99FB3B350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87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D23735-86E9-45B5-5E16-AFD5D9A49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0B7FE-627F-3D42-B49D-C581AFADE993}" type="datetimeFigureOut">
              <a:rPr lang="en-US" smtClean="0"/>
              <a:t>9/28/22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65D2C-6760-11F0-D267-512D8C714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CB7DC-DD00-2F3D-50FF-49146BE6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BA30-EC30-1747-8089-99FB3B350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6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25E4E-7110-D292-BB6C-161F14B52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CF916-1E8A-FBEE-657B-CB2C06AF6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AB0CC-4BF1-1903-BC07-266F879EE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F8D26-1D1D-D7D5-B249-604E9A30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0B7FE-627F-3D42-B49D-C581AFADE993}" type="datetimeFigureOut">
              <a:rPr lang="en-US" smtClean="0"/>
              <a:t>9/28/22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103BA-1638-92B6-32A3-DAE91452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F01BE-07F0-C2B7-17C1-A8681C44C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BA30-EC30-1747-8089-99FB3B350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22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7994C-4261-A3F4-E646-C2394768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103E9D-2195-3821-943B-384CCE012F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E6B5F-92A6-DADD-31D2-F499C3AE4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A2F6A-23FC-0E96-1BF2-73362C99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0B7FE-627F-3D42-B49D-C581AFADE993}" type="datetimeFigureOut">
              <a:rPr lang="en-US" smtClean="0"/>
              <a:t>9/28/22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22D51-21C8-4849-D23D-C8D654BB0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1C06E-066B-E8AF-1613-6706D26D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BA30-EC30-1747-8089-99FB3B350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07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63D271-ACDE-AFBE-1043-7C17CAAD1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0F127-62C2-7457-FECF-5EC0B857C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B62ED-53A9-CB9D-7D48-E452500B1D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0B7FE-627F-3D42-B49D-C581AFADE993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5B701-0742-FC63-5E1D-89603E5CA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B00EC-F724-13C6-4118-82F3149D6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3BA30-EC30-1747-8089-99FB3B350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0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microsoft.com/office/2007/relationships/hdphoto" Target="../media/hdphoto2.wdp"/><Relationship Id="rId7" Type="http://schemas.openxmlformats.org/officeDocument/2006/relationships/oleObject" Target="../embeddings/oleObject1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7.emf"/><Relationship Id="rId4" Type="http://schemas.openxmlformats.org/officeDocument/2006/relationships/image" Target="../media/image23.png"/><Relationship Id="rId9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8.tif"/><Relationship Id="rId3" Type="http://schemas.openxmlformats.org/officeDocument/2006/relationships/image" Target="../media/image45.tif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hyperlink" Target="https://doi.org/10.1016/j.ppnp.2022.103985" TargetMode="External"/><Relationship Id="rId2" Type="http://schemas.openxmlformats.org/officeDocument/2006/relationships/image" Target="../media/image46.png"/><Relationship Id="rId16" Type="http://schemas.openxmlformats.org/officeDocument/2006/relationships/hyperlink" Target="https://doi.org/10.1103/PhysRevD.100.034008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hyperlink" Target="https://doi.org/10.1016/j.physletb.2021.136171" TargetMode="External"/><Relationship Id="rId10" Type="http://schemas.openxmlformats.org/officeDocument/2006/relationships/image" Target="../media/image54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Relationship Id="rId14" Type="http://schemas.openxmlformats.org/officeDocument/2006/relationships/image" Target="../media/image49.t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50A76-0443-C6AB-1F2C-E6ECACC40E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QCD in Nuclei and </a:t>
            </a:r>
            <a:br>
              <a:rPr lang="en-US" dirty="0"/>
            </a:br>
            <a:r>
              <a:rPr lang="en-US" dirty="0"/>
              <a:t>Cold Nuclear Matter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E6FB3-4451-A828-33DF-4522F05F4A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Lawrence Weinstein</a:t>
            </a:r>
          </a:p>
          <a:p>
            <a:r>
              <a:rPr lang="en-US" dirty="0"/>
              <a:t>Old Dominion University</a:t>
            </a:r>
          </a:p>
          <a:p>
            <a:r>
              <a:rPr lang="en-US" dirty="0"/>
              <a:t>9/24/2022</a:t>
            </a:r>
          </a:p>
          <a:p>
            <a:r>
              <a:rPr lang="en-US" dirty="0"/>
              <a:t>2022 Town Hall Meeting on Cold and Hot QCD</a:t>
            </a:r>
          </a:p>
        </p:txBody>
      </p:sp>
    </p:spTree>
    <p:extLst>
      <p:ext uri="{BB962C8B-B14F-4D97-AF65-F5344CB8AC3E}">
        <p14:creationId xmlns:p14="http://schemas.microsoft.com/office/powerpoint/2010/main" val="2016065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A554744-4F94-5E4B-A694-078D8DC579DE}"/>
              </a:ext>
            </a:extLst>
          </p:cNvPr>
          <p:cNvGrpSpPr/>
          <p:nvPr/>
        </p:nvGrpSpPr>
        <p:grpSpPr>
          <a:xfrm>
            <a:off x="3392322" y="1497869"/>
            <a:ext cx="6392110" cy="4120215"/>
            <a:chOff x="1641146" y="1531582"/>
            <a:chExt cx="6702103" cy="4473531"/>
          </a:xfrm>
        </p:grpSpPr>
        <p:grpSp>
          <p:nvGrpSpPr>
            <p:cNvPr id="12" name="Group 11"/>
            <p:cNvGrpSpPr/>
            <p:nvPr/>
          </p:nvGrpSpPr>
          <p:grpSpPr>
            <a:xfrm>
              <a:off x="1641146" y="1531582"/>
              <a:ext cx="6702103" cy="4473531"/>
              <a:chOff x="4313569" y="2649988"/>
              <a:chExt cx="4739216" cy="311942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313569" y="5494804"/>
                <a:ext cx="4739216" cy="27460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4" name="Picture 13" descr="emc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6485"/>
              <a:stretch/>
            </p:blipFill>
            <p:spPr>
              <a:xfrm>
                <a:off x="4692204" y="2649988"/>
                <a:ext cx="4360580" cy="2735711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5156027" y="4452564"/>
                <a:ext cx="2047785" cy="791207"/>
              </a:xfrm>
              <a:prstGeom prst="rect">
                <a:avLst/>
              </a:prstGeom>
              <a:solidFill>
                <a:srgbClr val="FFFDF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6C0500-F20C-9347-B3EC-2E3742FA6CE5}"/>
                </a:ext>
              </a:extLst>
            </p:cNvPr>
            <p:cNvSpPr/>
            <p:nvPr/>
          </p:nvSpPr>
          <p:spPr>
            <a:xfrm>
              <a:off x="2786353" y="1820002"/>
              <a:ext cx="820754" cy="507082"/>
            </a:xfrm>
            <a:prstGeom prst="rect">
              <a:avLst/>
            </a:prstGeom>
            <a:solidFill>
              <a:srgbClr val="FFFD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AD0EAD6-E259-1B45-83F4-F50983A56370}"/>
              </a:ext>
            </a:extLst>
          </p:cNvPr>
          <p:cNvSpPr/>
          <p:nvPr/>
        </p:nvSpPr>
        <p:spPr>
          <a:xfrm>
            <a:off x="1521704" y="6223893"/>
            <a:ext cx="9146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Aubert et al., PLB (1983); Ashman et al., PLB (1988);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Arneodo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et al., PLB (1988);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Allasia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et al., PLB (1990); Gomez et al., PRD (1994); Seely et al., PRL (2009); Schmookler et al., Nature (2019)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3223" y="5333929"/>
            <a:ext cx="429926" cy="3120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x</a:t>
            </a:r>
            <a:r>
              <a:rPr lang="en-US" sz="2400" i="1" baseline="-25000" dirty="0" err="1">
                <a:solidFill>
                  <a:prstClr val="black"/>
                </a:solidFill>
                <a:latin typeface="Calibri" panose="020F0502020204030204"/>
              </a:rPr>
              <a:t>B</a:t>
            </a:r>
            <a:endParaRPr lang="en-US" sz="2400" i="1" baseline="-25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7C2DE9-6AC0-234C-8AC9-84CF3C47BB03}"/>
              </a:ext>
            </a:extLst>
          </p:cNvPr>
          <p:cNvSpPr txBox="1"/>
          <p:nvPr/>
        </p:nvSpPr>
        <p:spPr>
          <a:xfrm>
            <a:off x="1574522" y="2527848"/>
            <a:ext cx="230642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Iron / Deuterium Structure Function</a:t>
            </a:r>
          </a:p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Ratio</a:t>
            </a:r>
            <a:endParaRPr lang="en-US" sz="2000" baseline="-25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6FD799-A58B-5443-AE2C-C9C502B7F693}"/>
              </a:ext>
            </a:extLst>
          </p:cNvPr>
          <p:cNvSpPr txBox="1"/>
          <p:nvPr/>
        </p:nvSpPr>
        <p:spPr>
          <a:xfrm>
            <a:off x="6025142" y="4125214"/>
            <a:ext cx="171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EMC Region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06DF47-A9D3-3D4D-8A7F-46152EFE3729}"/>
              </a:ext>
            </a:extLst>
          </p:cNvPr>
          <p:cNvSpPr txBox="1"/>
          <p:nvPr/>
        </p:nvSpPr>
        <p:spPr>
          <a:xfrm>
            <a:off x="8056354" y="4114355"/>
            <a:ext cx="1394231" cy="56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Fermi</a:t>
            </a:r>
            <a:r>
              <a:rPr lang="he-IL" sz="2000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 Motion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75242E-C6C3-E943-9140-8CAC27FBFA85}"/>
              </a:ext>
            </a:extLst>
          </p:cNvPr>
          <p:cNvSpPr txBox="1"/>
          <p:nvPr/>
        </p:nvSpPr>
        <p:spPr>
          <a:xfrm>
            <a:off x="4270922" y="4092948"/>
            <a:ext cx="167982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(Anti) Shadowing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AD75C4-FE1F-C246-8711-4ED22C33B1BC}"/>
              </a:ext>
            </a:extLst>
          </p:cNvPr>
          <p:cNvSpPr/>
          <p:nvPr/>
        </p:nvSpPr>
        <p:spPr>
          <a:xfrm>
            <a:off x="7891891" y="1616603"/>
            <a:ext cx="1578287" cy="3370923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D99FC8-03B4-0F41-B992-83DA703AEA28}"/>
              </a:ext>
            </a:extLst>
          </p:cNvPr>
          <p:cNvSpPr/>
          <p:nvPr/>
        </p:nvSpPr>
        <p:spPr>
          <a:xfrm>
            <a:off x="4350624" y="1616603"/>
            <a:ext cx="1520418" cy="3370923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491754-C5CC-7C49-AED6-E3E928FB793C}"/>
              </a:ext>
            </a:extLst>
          </p:cNvPr>
          <p:cNvSpPr txBox="1"/>
          <p:nvPr/>
        </p:nvSpPr>
        <p:spPr>
          <a:xfrm>
            <a:off x="4206098" y="4995312"/>
            <a:ext cx="5498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0              0.2    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      0.4            0.6          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 0.8            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C176C9FD-00B1-5F48-87CE-02D0FA0E794D}"/>
              </a:ext>
            </a:extLst>
          </p:cNvPr>
          <p:cNvSpPr txBox="1">
            <a:spLocks/>
          </p:cNvSpPr>
          <p:nvPr/>
        </p:nvSpPr>
        <p:spPr>
          <a:xfrm>
            <a:off x="1765159" y="228601"/>
            <a:ext cx="8709738" cy="609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en-US" sz="4400" dirty="0">
                <a:latin typeface="Calibri" panose="020F0502020204030204"/>
              </a:rPr>
              <a:t>Quark distributions 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en-US" sz="4400" dirty="0">
                <a:latin typeface="Calibri" panose="020F0502020204030204"/>
              </a:rPr>
              <a:t>modified in nuclei</a:t>
            </a:r>
          </a:p>
        </p:txBody>
      </p:sp>
    </p:spTree>
    <p:extLst>
      <p:ext uri="{BB962C8B-B14F-4D97-AF65-F5344CB8AC3E}">
        <p14:creationId xmlns:p14="http://schemas.microsoft.com/office/powerpoint/2010/main" val="516466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7F72EAF0-7DB4-2E4F-940D-46855A7C42DF}"/>
              </a:ext>
            </a:extLst>
          </p:cNvPr>
          <p:cNvSpPr txBox="1">
            <a:spLocks/>
          </p:cNvSpPr>
          <p:nvPr/>
        </p:nvSpPr>
        <p:spPr>
          <a:xfrm>
            <a:off x="1765159" y="365602"/>
            <a:ext cx="8709738" cy="609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en-US" sz="4400" dirty="0">
                <a:latin typeface="Calibri" panose="020F0502020204030204"/>
              </a:rPr>
              <a:t>Happens in all nuclei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D06CDC-1105-564E-B007-5FDB7F60A56A}"/>
              </a:ext>
            </a:extLst>
          </p:cNvPr>
          <p:cNvGrpSpPr/>
          <p:nvPr/>
        </p:nvGrpSpPr>
        <p:grpSpPr>
          <a:xfrm>
            <a:off x="3083378" y="1804646"/>
            <a:ext cx="6025244" cy="4238345"/>
            <a:chOff x="114299" y="1906877"/>
            <a:chExt cx="4626428" cy="31877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FDC6799-FDB3-BE42-8F59-E73020A62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5160"/>
            <a:stretch/>
          </p:blipFill>
          <p:spPr>
            <a:xfrm>
              <a:off x="114299" y="1906877"/>
              <a:ext cx="3997661" cy="31877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7EF8D7A-9354-DA4C-8478-CD4499493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2947"/>
            <a:stretch/>
          </p:blipFill>
          <p:spPr>
            <a:xfrm>
              <a:off x="4111960" y="1906877"/>
              <a:ext cx="628767" cy="31877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9315A5-1A9D-AF40-813E-D2425C3B2D3D}"/>
              </a:ext>
            </a:extLst>
          </p:cNvPr>
          <p:cNvSpPr txBox="1"/>
          <p:nvPr/>
        </p:nvSpPr>
        <p:spPr>
          <a:xfrm>
            <a:off x="6561718" y="2243404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3</a:t>
            </a:r>
            <a:r>
              <a:rPr lang="en-US" dirty="0"/>
              <a:t>He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ECFF32A-35E1-5A49-84C3-476154FCAD31}"/>
              </a:ext>
            </a:extLst>
          </p:cNvPr>
          <p:cNvSpPr txBox="1"/>
          <p:nvPr/>
        </p:nvSpPr>
        <p:spPr>
          <a:xfrm>
            <a:off x="7378619" y="4287079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</p:spTree>
    <p:extLst>
      <p:ext uri="{BB962C8B-B14F-4D97-AF65-F5344CB8AC3E}">
        <p14:creationId xmlns:p14="http://schemas.microsoft.com/office/powerpoint/2010/main" val="4196017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Correlates with SRC probability</a:t>
            </a:r>
          </a:p>
        </p:txBody>
      </p:sp>
      <p:pic>
        <p:nvPicPr>
          <p:cNvPr id="6" name="Picture 5" descr="SrcEmcPretty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r="6965"/>
          <a:stretch/>
        </p:blipFill>
        <p:spPr>
          <a:xfrm>
            <a:off x="2300087" y="741332"/>
            <a:ext cx="8242976" cy="5132643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 rot="16200000">
            <a:off x="1245539" y="3487492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Tahoma" charset="0"/>
              </a:rPr>
              <a:t>EMC</a:t>
            </a:r>
            <a:r>
              <a:rPr lang="en-US" dirty="0">
                <a:cs typeface="Arial" charset="0"/>
              </a:rPr>
              <a:t> Slopes</a:t>
            </a:r>
          </a:p>
          <a:p>
            <a:pPr eaLnBrk="1" hangingPunct="1"/>
            <a:r>
              <a:rPr lang="en-US" dirty="0">
                <a:cs typeface="Arial" charset="0"/>
              </a:rPr>
              <a:t>0.35 ≤ X</a:t>
            </a:r>
            <a:r>
              <a:rPr lang="en-US" baseline="-25000" dirty="0">
                <a:cs typeface="Arial" charset="0"/>
              </a:rPr>
              <a:t>B </a:t>
            </a:r>
            <a:r>
              <a:rPr lang="en-US" dirty="0">
                <a:cs typeface="Arial" charset="0"/>
              </a:rPr>
              <a:t>≤ 0.7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476067" y="5394742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Tahoma" charset="0"/>
              </a:rPr>
              <a:t>SRC </a:t>
            </a:r>
            <a:r>
              <a:rPr lang="en-US" dirty="0">
                <a:cs typeface="Arial" charset="0"/>
              </a:rPr>
              <a:t>Scaling factors X</a:t>
            </a:r>
            <a:r>
              <a:rPr lang="en-US" baseline="-25000" dirty="0">
                <a:cs typeface="Arial" charset="0"/>
              </a:rPr>
              <a:t>B </a:t>
            </a:r>
            <a:r>
              <a:rPr lang="en-US" dirty="0">
                <a:cs typeface="Arial" charset="0"/>
              </a:rPr>
              <a:t>≥ 1.5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72D7A-4A29-C741-B5AF-F41AA4BF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6AA3-CFA2-7145-A004-4DFCC39B7DE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93031A30-CCD3-624F-9D4F-ADE01DB55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172200"/>
            <a:ext cx="3051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latin typeface="Calibri"/>
                <a:cs typeface="Calibri"/>
              </a:rPr>
              <a:t>Weinstein et al, PRL</a:t>
            </a:r>
            <a:r>
              <a:rPr lang="en-US" sz="1400" b="1" dirty="0">
                <a:latin typeface="Calibri"/>
                <a:cs typeface="Calibri"/>
              </a:rPr>
              <a:t>106</a:t>
            </a:r>
            <a:r>
              <a:rPr lang="en-US" sz="1400" dirty="0">
                <a:latin typeface="Calibri"/>
                <a:cs typeface="Calibri"/>
              </a:rPr>
              <a:t>, 052301 (2011)</a:t>
            </a:r>
          </a:p>
          <a:p>
            <a:pPr eaLnBrk="1" hangingPunct="1"/>
            <a:r>
              <a:rPr lang="en-US" sz="1400" dirty="0">
                <a:latin typeface="Calibri"/>
                <a:cs typeface="Calibri"/>
              </a:rPr>
              <a:t>Hen et al, PRC</a:t>
            </a:r>
            <a:r>
              <a:rPr lang="en-US" sz="1400" b="1" dirty="0">
                <a:latin typeface="Calibri"/>
                <a:cs typeface="Calibri"/>
              </a:rPr>
              <a:t>85</a:t>
            </a:r>
            <a:r>
              <a:rPr lang="en-US" sz="1400" dirty="0">
                <a:latin typeface="Calibri"/>
                <a:cs typeface="Calibri"/>
              </a:rPr>
              <a:t>, 047301 (2012)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92AB0D-18AD-7F44-9861-EC1539F1263C}"/>
              </a:ext>
            </a:extLst>
          </p:cNvPr>
          <p:cNvSpPr txBox="1"/>
          <p:nvPr/>
        </p:nvSpPr>
        <p:spPr>
          <a:xfrm>
            <a:off x="1752600" y="5715000"/>
            <a:ext cx="3281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SRC data from </a:t>
            </a:r>
            <a:r>
              <a:rPr lang="en-US" sz="1400" dirty="0" err="1">
                <a:latin typeface="Calibri"/>
                <a:cs typeface="Calibri"/>
              </a:rPr>
              <a:t>Fomin</a:t>
            </a:r>
            <a:r>
              <a:rPr lang="en-US" sz="1400" dirty="0">
                <a:latin typeface="Calibri"/>
                <a:cs typeface="Calibri"/>
              </a:rPr>
              <a:t> et al</a:t>
            </a:r>
          </a:p>
          <a:p>
            <a:r>
              <a:rPr lang="en-US" sz="1400" dirty="0">
                <a:latin typeface="Calibri"/>
                <a:cs typeface="Calibri"/>
              </a:rPr>
              <a:t>EMC data from Gomez et al and </a:t>
            </a:r>
            <a:r>
              <a:rPr lang="en-US" sz="1400" dirty="0" err="1">
                <a:latin typeface="Calibri"/>
                <a:cs typeface="Calibri"/>
              </a:rPr>
              <a:t>Seely</a:t>
            </a:r>
            <a:r>
              <a:rPr lang="en-US" sz="1400" dirty="0">
                <a:latin typeface="Calibri"/>
                <a:cs typeface="Calibri"/>
              </a:rPr>
              <a:t> et 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FA570-2AFC-C140-BD61-8543F62C05FD}"/>
              </a:ext>
            </a:extLst>
          </p:cNvPr>
          <p:cNvSpPr txBox="1"/>
          <p:nvPr/>
        </p:nvSpPr>
        <p:spPr>
          <a:xfrm>
            <a:off x="7486822" y="6324600"/>
            <a:ext cx="3028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Hen et al, RMP </a:t>
            </a:r>
            <a:r>
              <a:rPr lang="en-US" sz="1600" b="1" dirty="0"/>
              <a:t>89</a:t>
            </a:r>
            <a:r>
              <a:rPr lang="en-US" sz="1600" dirty="0"/>
              <a:t>, 045002 (2017)</a:t>
            </a:r>
          </a:p>
        </p:txBody>
      </p:sp>
    </p:spTree>
    <p:extLst>
      <p:ext uri="{BB962C8B-B14F-4D97-AF65-F5344CB8AC3E}">
        <p14:creationId xmlns:p14="http://schemas.microsoft.com/office/powerpoint/2010/main" val="1795075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66F73E1-397D-D44E-822C-F93E95C1434D}"/>
                  </a:ext>
                </a:extLst>
              </p:cNvPr>
              <p:cNvSpPr/>
              <p:nvPr/>
            </p:nvSpPr>
            <p:spPr>
              <a:xfrm>
                <a:off x="1822977" y="391927"/>
                <a:ext cx="8546047" cy="575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en-US" sz="2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en-US" sz="2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  </m:t>
                      </m:r>
                      <m:r>
                        <a:rPr lang="en-US" sz="2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𝑍</m:t>
                      </m:r>
                      <m:sSubSup>
                        <m:sSubSupPr>
                          <m:ctrlP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p>
                      </m:sSubSup>
                      <m:r>
                        <a:rPr lang="en-US" sz="2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2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+   </m:t>
                      </m:r>
                      <m:sSubSup>
                        <m:sSubSupPr>
                          <m:ctrlP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𝑆𝑅𝐶</m:t>
                          </m:r>
                        </m:sub>
                        <m:sup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p>
                      </m:sSubSup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600" dirty="0"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n-US" sz="2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p>
                          </m:sSubSup>
                          <m:r>
                            <a:rPr lang="en-US" sz="2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US" sz="2600" dirty="0"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</a:rPr>
                                <m:t>Δ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6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66F73E1-397D-D44E-822C-F93E95C143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977" y="391927"/>
                <a:ext cx="8546047" cy="575607"/>
              </a:xfrm>
              <a:prstGeom prst="rect">
                <a:avLst/>
              </a:prstGeom>
              <a:blipFill>
                <a:blip r:embed="rId2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34B0BDE-2B4B-7D43-93BD-41B6FCD03BF1}"/>
              </a:ext>
            </a:extLst>
          </p:cNvPr>
          <p:cNvSpPr txBox="1"/>
          <p:nvPr/>
        </p:nvSpPr>
        <p:spPr>
          <a:xfrm>
            <a:off x="1600200" y="6488668"/>
            <a:ext cx="297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B. </a:t>
            </a:r>
            <a:r>
              <a:rPr lang="en-US" dirty="0" err="1"/>
              <a:t>Schmookler</a:t>
            </a:r>
            <a:r>
              <a:rPr lang="en-US" dirty="0"/>
              <a:t>, Nature (2019)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C18C62-576E-A643-A271-E18D736C8D8F}"/>
              </a:ext>
            </a:extLst>
          </p:cNvPr>
          <p:cNvSpPr txBox="1"/>
          <p:nvPr/>
        </p:nvSpPr>
        <p:spPr>
          <a:xfrm>
            <a:off x="3048000" y="1239719"/>
            <a:ext cx="119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EMC ratios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F51DB23-6640-1647-A46C-069CD26EE8A7}"/>
                  </a:ext>
                </a:extLst>
              </p:cNvPr>
              <p:cNvSpPr/>
              <p:nvPr/>
            </p:nvSpPr>
            <p:spPr>
              <a:xfrm>
                <a:off x="7391400" y="1159156"/>
                <a:ext cx="1350498" cy="395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Δ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dirty="0"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F51DB23-6640-1647-A46C-069CD26EE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1159156"/>
                <a:ext cx="1350498" cy="3957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AEB0045-7A93-534A-8A16-6B65267D5F28}"/>
              </a:ext>
            </a:extLst>
          </p:cNvPr>
          <p:cNvSpPr txBox="1"/>
          <p:nvPr/>
        </p:nvSpPr>
        <p:spPr>
          <a:xfrm>
            <a:off x="5410201" y="5585324"/>
            <a:ext cx="495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Are only SRC nucleons modified?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595380-3DC4-6141-8366-67430E295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30EC-991F-D047-B274-2FFAD5A93A91}" type="slidenum">
              <a:rPr lang="he-IL" smtClean="0"/>
              <a:pPr/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B4896D-F00F-1749-B7D6-FF715843B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299" y="1676400"/>
            <a:ext cx="89154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55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D2198CB-BE93-154A-8B0A-A72DE900B44E}"/>
              </a:ext>
            </a:extLst>
          </p:cNvPr>
          <p:cNvSpPr txBox="1"/>
          <p:nvPr/>
        </p:nvSpPr>
        <p:spPr>
          <a:xfrm>
            <a:off x="1223127" y="2240432"/>
            <a:ext cx="38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89F377-6578-304C-9889-DB2A3F435FA4}"/>
              </a:ext>
            </a:extLst>
          </p:cNvPr>
          <p:cNvSpPr txBox="1"/>
          <p:nvPr/>
        </p:nvSpPr>
        <p:spPr>
          <a:xfrm>
            <a:off x="5478793" y="1517000"/>
            <a:ext cx="479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e'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2903CCF-25B5-E14F-B3E4-370B0418B525}"/>
              </a:ext>
            </a:extLst>
          </p:cNvPr>
          <p:cNvSpPr txBox="1">
            <a:spLocks/>
          </p:cNvSpPr>
          <p:nvPr/>
        </p:nvSpPr>
        <p:spPr>
          <a:xfrm>
            <a:off x="314258" y="235616"/>
            <a:ext cx="5675225" cy="10559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700" b="1" dirty="0">
                <a:latin typeface="Calibri Light" panose="020F0302020204030204"/>
              </a:rPr>
              <a:t>Which nucleons are modified:</a:t>
            </a:r>
          </a:p>
          <a:p>
            <a:pPr>
              <a:defRPr/>
            </a:pPr>
            <a:r>
              <a:rPr lang="en-US" sz="3700" b="1" dirty="0">
                <a:latin typeface="Calibri Light" panose="020F0302020204030204"/>
              </a:rPr>
              <a:t>Tagged EMC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64CE93-FA56-1F8E-64EF-9E80FC295299}"/>
              </a:ext>
            </a:extLst>
          </p:cNvPr>
          <p:cNvGrpSpPr/>
          <p:nvPr/>
        </p:nvGrpSpPr>
        <p:grpSpPr>
          <a:xfrm>
            <a:off x="1278904" y="1475492"/>
            <a:ext cx="5886242" cy="4074614"/>
            <a:chOff x="2248765" y="494537"/>
            <a:chExt cx="7328858" cy="5408640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433B126E-2A34-F34E-A87C-97FA4587CB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743" b="64462" l="62458" r="93429">
                          <a14:foregroundMark x1="73294" y1="40460" x2="75977" y2="38159"/>
                          <a14:foregroundMark x1="75977" y1="38159" x2="79767" y2="37492"/>
                          <a14:foregroundMark x1="79767" y1="37492" x2="81224" y2="37916"/>
                          <a14:foregroundMark x1="75766" y1="38439" x2="77143" y2="37614"/>
                          <a14:foregroundMark x1="74111" y1="39431" x2="75087" y2="38846"/>
                          <a14:foregroundMark x1="77143" y1="37614" x2="78776" y2="37250"/>
                          <a14:foregroundMark x1="78717" y1="39733" x2="78717" y2="39733"/>
                          <a14:foregroundMark x1="75826" y1="38327" x2="77376" y2="37492"/>
                          <a14:foregroundMark x1="74227" y1="39188" x2="75179" y2="38675"/>
                          <a14:foregroundMark x1="77376" y1="37492" x2="80816" y2="37190"/>
                          <a14:foregroundMark x1="80816" y1="37190" x2="81749" y2="37735"/>
                          <a14:foregroundMark x1="70321" y1="43307" x2="72770" y2="41914"/>
                          <a14:foregroundMark x1="70729" y1="42823" x2="72303" y2="41914"/>
                          <a14:foregroundMark x1="71254" y1="42520" x2="73003" y2="41793"/>
                          <a14:foregroundMark x1="71137" y1="42459" x2="72653" y2="41732"/>
                          <a14:foregroundMark x1="75908" y1="38175" x2="77085" y2="37432"/>
                          <a14:foregroundMark x1="74111" y1="39310" x2="75211" y2="38615"/>
                          <a14:foregroundMark x1="77085" y1="37432" x2="79184" y2="37371"/>
                          <a14:foregroundMark x1="75966" y1="38067" x2="77318" y2="37250"/>
                          <a14:foregroundMark x1="74111" y1="39188" x2="75284" y2="38479"/>
                          <a14:foregroundMark x1="77318" y1="37250" x2="79009" y2="37553"/>
                          <a14:foregroundMark x1="74461" y1="39128" x2="76735" y2="37795"/>
                          <a14:foregroundMark x1="74461" y1="38825" x2="76385" y2="37856"/>
                          <a14:foregroundMark x1="75918" y1="38038" x2="76676" y2="37795"/>
                          <a14:foregroundMark x1="76035" y1="38098" x2="76152" y2="37795"/>
                          <a14:foregroundMark x1="75335" y1="38462" x2="75452" y2="382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87" t="27653" r="2700" b="31448"/>
            <a:stretch/>
          </p:blipFill>
          <p:spPr bwMode="auto">
            <a:xfrm rot="1619476">
              <a:off x="4005516" y="2221967"/>
              <a:ext cx="3589027" cy="368121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D951E57-CD64-6945-A450-206B84650B5D}"/>
                </a:ext>
              </a:extLst>
            </p:cNvPr>
            <p:cNvSpPr/>
            <p:nvPr/>
          </p:nvSpPr>
          <p:spPr>
            <a:xfrm rot="3301606">
              <a:off x="5050234" y="2903438"/>
              <a:ext cx="1622612" cy="158226"/>
            </a:xfrm>
            <a:custGeom>
              <a:avLst/>
              <a:gdLst>
                <a:gd name="connsiteX0" fmla="*/ 0 w 6078071"/>
                <a:gd name="connsiteY0" fmla="*/ 331699 h 340683"/>
                <a:gd name="connsiteX1" fmla="*/ 869577 w 6078071"/>
                <a:gd name="connsiteY1" fmla="*/ 8969 h 340683"/>
                <a:gd name="connsiteX2" fmla="*/ 1783977 w 6078071"/>
                <a:gd name="connsiteY2" fmla="*/ 340663 h 340683"/>
                <a:gd name="connsiteX3" fmla="*/ 2626659 w 6078071"/>
                <a:gd name="connsiteY3" fmla="*/ 17934 h 340683"/>
                <a:gd name="connsiteX4" fmla="*/ 3496236 w 6078071"/>
                <a:gd name="connsiteY4" fmla="*/ 340663 h 340683"/>
                <a:gd name="connsiteX5" fmla="*/ 4356847 w 6078071"/>
                <a:gd name="connsiteY5" fmla="*/ 5 h 340683"/>
                <a:gd name="connsiteX6" fmla="*/ 5226424 w 6078071"/>
                <a:gd name="connsiteY6" fmla="*/ 331699 h 340683"/>
                <a:gd name="connsiteX7" fmla="*/ 5737412 w 6078071"/>
                <a:gd name="connsiteY7" fmla="*/ 179299 h 340683"/>
                <a:gd name="connsiteX8" fmla="*/ 6078071 w 6078071"/>
                <a:gd name="connsiteY8" fmla="*/ 161369 h 34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78071" h="340683">
                  <a:moveTo>
                    <a:pt x="0" y="331699"/>
                  </a:moveTo>
                  <a:cubicBezTo>
                    <a:pt x="286124" y="169587"/>
                    <a:pt x="572248" y="7475"/>
                    <a:pt x="869577" y="8969"/>
                  </a:cubicBezTo>
                  <a:cubicBezTo>
                    <a:pt x="1166906" y="10463"/>
                    <a:pt x="1491130" y="339169"/>
                    <a:pt x="1783977" y="340663"/>
                  </a:cubicBezTo>
                  <a:cubicBezTo>
                    <a:pt x="2076824" y="342157"/>
                    <a:pt x="2341283" y="17934"/>
                    <a:pt x="2626659" y="17934"/>
                  </a:cubicBezTo>
                  <a:cubicBezTo>
                    <a:pt x="2912035" y="17934"/>
                    <a:pt x="3207871" y="343651"/>
                    <a:pt x="3496236" y="340663"/>
                  </a:cubicBezTo>
                  <a:cubicBezTo>
                    <a:pt x="3784601" y="337675"/>
                    <a:pt x="4068482" y="1499"/>
                    <a:pt x="4356847" y="5"/>
                  </a:cubicBezTo>
                  <a:cubicBezTo>
                    <a:pt x="4645212" y="-1489"/>
                    <a:pt x="4996330" y="301817"/>
                    <a:pt x="5226424" y="331699"/>
                  </a:cubicBezTo>
                  <a:cubicBezTo>
                    <a:pt x="5456518" y="361581"/>
                    <a:pt x="5595471" y="207687"/>
                    <a:pt x="5737412" y="179299"/>
                  </a:cubicBezTo>
                  <a:cubicBezTo>
                    <a:pt x="5879353" y="150911"/>
                    <a:pt x="5978712" y="156140"/>
                    <a:pt x="6078071" y="161369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75E66E4-5211-AD45-B014-78E6755D12BF}"/>
                </a:ext>
              </a:extLst>
            </p:cNvPr>
            <p:cNvCxnSpPr/>
            <p:nvPr/>
          </p:nvCxnSpPr>
          <p:spPr>
            <a:xfrm>
              <a:off x="2248765" y="2363922"/>
              <a:ext cx="311971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4EE78D6-1B7D-794D-B8FA-05673EB86E41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5335098" y="1296420"/>
              <a:ext cx="2767619" cy="106428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16FFC78-5604-314F-BEF1-8F3692F73756}"/>
                </a:ext>
              </a:extLst>
            </p:cNvPr>
            <p:cNvCxnSpPr/>
            <p:nvPr/>
          </p:nvCxnSpPr>
          <p:spPr>
            <a:xfrm>
              <a:off x="6543671" y="3934476"/>
              <a:ext cx="2635368" cy="8675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977C94-4AF7-2744-BA25-E4F182828570}"/>
                </a:ext>
              </a:extLst>
            </p:cNvPr>
            <p:cNvCxnSpPr>
              <a:cxnSpLocks/>
            </p:cNvCxnSpPr>
            <p:nvPr/>
          </p:nvCxnSpPr>
          <p:spPr>
            <a:xfrm>
              <a:off x="6543671" y="3934476"/>
              <a:ext cx="2635368" cy="12426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96F1034-DBFA-2A4C-A1D0-894384E97CE7}"/>
                </a:ext>
              </a:extLst>
            </p:cNvPr>
            <p:cNvCxnSpPr>
              <a:cxnSpLocks/>
            </p:cNvCxnSpPr>
            <p:nvPr/>
          </p:nvCxnSpPr>
          <p:spPr>
            <a:xfrm>
              <a:off x="6543672" y="3934476"/>
              <a:ext cx="2351843" cy="16013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6A9E047-311C-C644-92FD-5022DA83C20E}"/>
                </a:ext>
              </a:extLst>
            </p:cNvPr>
            <p:cNvCxnSpPr>
              <a:cxnSpLocks/>
            </p:cNvCxnSpPr>
            <p:nvPr/>
          </p:nvCxnSpPr>
          <p:spPr>
            <a:xfrm>
              <a:off x="6543671" y="3934476"/>
              <a:ext cx="2776044" cy="16013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D37FAFD-F4F5-784C-9F0E-5999AE06B2D0}"/>
                </a:ext>
              </a:extLst>
            </p:cNvPr>
            <p:cNvCxnSpPr>
              <a:cxnSpLocks/>
            </p:cNvCxnSpPr>
            <p:nvPr/>
          </p:nvCxnSpPr>
          <p:spPr>
            <a:xfrm>
              <a:off x="6543671" y="3934476"/>
              <a:ext cx="3033952" cy="11957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D11B003-359B-0941-8596-84DE9DC910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1753" y="2991892"/>
              <a:ext cx="1130615" cy="553311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headEnd type="none"/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bliqueTopLef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4B72312-56FA-1D48-A066-B3A643492D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5967" y="4382919"/>
              <a:ext cx="1156520" cy="540046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headEnd type="none"/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bliqueTopLef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2B26038-0231-1446-8BAA-04D0D92B9FB1}"/>
                </a:ext>
              </a:extLst>
            </p:cNvPr>
            <p:cNvSpPr/>
            <p:nvPr/>
          </p:nvSpPr>
          <p:spPr>
            <a:xfrm rot="20326036">
              <a:off x="8196440" y="494537"/>
              <a:ext cx="210142" cy="14440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D2EA696-4815-9642-BF08-4B9A0754C67E}"/>
                </a:ext>
              </a:extLst>
            </p:cNvPr>
            <p:cNvSpPr/>
            <p:nvPr/>
          </p:nvSpPr>
          <p:spPr>
            <a:xfrm rot="20047331">
              <a:off x="3508883" y="4248232"/>
              <a:ext cx="210142" cy="14440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0E6B5B1-125A-F34D-8A8A-F0407CDE41E9}"/>
                </a:ext>
              </a:extLst>
            </p:cNvPr>
            <p:cNvSpPr/>
            <p:nvPr/>
          </p:nvSpPr>
          <p:spPr>
            <a:xfrm rot="19452838">
              <a:off x="4854537" y="3323923"/>
              <a:ext cx="1511205" cy="1518428"/>
            </a:xfrm>
            <a:prstGeom prst="ellipse">
              <a:avLst/>
            </a:prstGeom>
            <a:solidFill>
              <a:srgbClr val="FF0000">
                <a:alpha val="65000"/>
              </a:srgbClr>
            </a:solidFill>
            <a:ln>
              <a:solidFill>
                <a:schemeClr val="accent2"/>
              </a:solidFill>
            </a:ln>
            <a:scene3d>
              <a:camera prst="orthographicFront"/>
              <a:lightRig rig="threePt" dir="t"/>
            </a:scene3d>
            <a:sp3d>
              <a:bevelT w="662940" h="662940"/>
              <a:bevelB w="662940" h="66294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E599BF6-2B5C-2A4F-87F1-BEEA1A906599}"/>
              </a:ext>
            </a:extLst>
          </p:cNvPr>
          <p:cNvSpPr txBox="1"/>
          <p:nvPr/>
        </p:nvSpPr>
        <p:spPr>
          <a:xfrm>
            <a:off x="6037251" y="123776"/>
            <a:ext cx="1844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dirty="0">
                <a:solidFill>
                  <a:srgbClr val="0432FF"/>
                </a:solidFill>
                <a:latin typeface="Calibri" panose="020F0502020204030204"/>
              </a:rPr>
              <a:t>Parton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Information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919CAB-66E5-5E4C-97B8-D8EA2E05C124}"/>
              </a:ext>
            </a:extLst>
          </p:cNvPr>
          <p:cNvSpPr txBox="1"/>
          <p:nvPr/>
        </p:nvSpPr>
        <p:spPr>
          <a:xfrm>
            <a:off x="559428" y="4689002"/>
            <a:ext cx="1844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dirty="0">
                <a:solidFill>
                  <a:srgbClr val="0432FF"/>
                </a:solidFill>
                <a:latin typeface="Calibri" panose="020F0502020204030204"/>
              </a:rPr>
              <a:t>Nucleon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Information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B7040DB-31BE-3242-A831-497DA7E863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09"/>
          <a:stretch/>
        </p:blipFill>
        <p:spPr>
          <a:xfrm>
            <a:off x="6502798" y="885826"/>
            <a:ext cx="1577350" cy="1195754"/>
          </a:xfrm>
          <a:prstGeom prst="roundRect">
            <a:avLst>
              <a:gd name="adj" fmla="val 33776"/>
            </a:avLst>
          </a:prstGeom>
          <a:ln w="28575"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E824F3-8534-9449-B0D1-A6A153CEF9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13"/>
          <a:stretch/>
        </p:blipFill>
        <p:spPr>
          <a:xfrm>
            <a:off x="577200" y="5540964"/>
            <a:ext cx="1714518" cy="1209000"/>
          </a:xfrm>
          <a:prstGeom prst="roundRect">
            <a:avLst>
              <a:gd name="adj" fmla="val 32193"/>
            </a:avLst>
          </a:prstGeom>
          <a:ln w="19050"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78CCFF-9BA3-1BC4-88A7-CEFB49CE2606}"/>
              </a:ext>
            </a:extLst>
          </p:cNvPr>
          <p:cNvGrpSpPr/>
          <p:nvPr/>
        </p:nvGrpSpPr>
        <p:grpSpPr>
          <a:xfrm>
            <a:off x="7390376" y="2023377"/>
            <a:ext cx="4711806" cy="4504388"/>
            <a:chOff x="68232" y="800100"/>
            <a:chExt cx="4711806" cy="4504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A11FDF-DD8C-D312-D30B-0AB96A25B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800100"/>
              <a:ext cx="4322838" cy="3536006"/>
            </a:xfrm>
            <a:prstGeom prst="rect">
              <a:avLst/>
            </a:prstGeom>
          </p:spPr>
        </p:pic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64E7E0B2-EABA-1CB5-C203-7C161DF67C1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6941470"/>
                </p:ext>
              </p:extLst>
            </p:nvPr>
          </p:nvGraphicFramePr>
          <p:xfrm>
            <a:off x="1824263" y="4290728"/>
            <a:ext cx="1863529" cy="3568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193800" imgH="228600" progId="Equation.DSMT4">
                    <p:embed/>
                  </p:oleObj>
                </mc:Choice>
                <mc:Fallback>
                  <p:oleObj name="Equation" r:id="rId7" imgW="1193800" imgH="228600" progId="Equation.DSMT4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824263" y="4290728"/>
                          <a:ext cx="1863529" cy="35684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288C7CF-1213-1F6F-BE2B-D6166F1828EC}"/>
                </a:ext>
              </a:extLst>
            </p:cNvPr>
            <p:cNvSpPr txBox="1"/>
            <p:nvPr/>
          </p:nvSpPr>
          <p:spPr>
            <a:xfrm rot="16200000">
              <a:off x="-172720" y="1198858"/>
              <a:ext cx="8820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/>
                <a:t>G</a:t>
              </a:r>
              <a:r>
                <a:rPr lang="en-US" sz="2000" baseline="30000" dirty="0" err="1"/>
                <a:t>eff</a:t>
              </a:r>
              <a:r>
                <a:rPr lang="en-US" sz="2000" dirty="0"/>
                <a:t>/</a:t>
              </a:r>
              <a:r>
                <a:rPr lang="en-US" sz="2000" dirty="0" err="1"/>
                <a:t>G</a:t>
              </a:r>
              <a:r>
                <a:rPr lang="en-US" sz="2000" baseline="30000" dirty="0" err="1"/>
                <a:t>n</a:t>
              </a:r>
              <a:endParaRPr lang="en-US" sz="2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3D1713-4650-461D-DFC1-A7093C06B6E6}"/>
                </a:ext>
              </a:extLst>
            </p:cNvPr>
            <p:cNvSpPr txBox="1"/>
            <p:nvPr/>
          </p:nvSpPr>
          <p:spPr>
            <a:xfrm>
              <a:off x="3656320" y="4668954"/>
              <a:ext cx="509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0.4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705D929-38FB-8C3A-9D84-892BFF893AE1}"/>
                </a:ext>
              </a:extLst>
            </p:cNvPr>
            <p:cNvSpPr txBox="1"/>
            <p:nvPr/>
          </p:nvSpPr>
          <p:spPr>
            <a:xfrm>
              <a:off x="742544" y="4691219"/>
              <a:ext cx="3146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0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F814D1C-4CEE-04B3-4889-C655248E9536}"/>
                </a:ext>
              </a:extLst>
            </p:cNvPr>
            <p:cNvCxnSpPr>
              <a:stCxn id="29" idx="3"/>
              <a:endCxn id="16" idx="1"/>
            </p:cNvCxnSpPr>
            <p:nvPr/>
          </p:nvCxnSpPr>
          <p:spPr>
            <a:xfrm flipV="1">
              <a:off x="1057203" y="4869009"/>
              <a:ext cx="2599117" cy="22265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A23CF7D-283A-37ED-89D4-76EF7A6CD184}"/>
                </a:ext>
              </a:extLst>
            </p:cNvPr>
            <p:cNvGrpSpPr/>
            <p:nvPr/>
          </p:nvGrpSpPr>
          <p:grpSpPr>
            <a:xfrm>
              <a:off x="1666180" y="4842823"/>
              <a:ext cx="1491483" cy="461665"/>
              <a:chOff x="2051050" y="4842823"/>
              <a:chExt cx="1491483" cy="461665"/>
            </a:xfrm>
          </p:grpSpPr>
          <p:graphicFrame>
            <p:nvGraphicFramePr>
              <p:cNvPr id="35" name="Object 34">
                <a:extLst>
                  <a:ext uri="{FF2B5EF4-FFF2-40B4-BE49-F238E27FC236}">
                    <a16:creationId xmlns:a16="http://schemas.microsoft.com/office/drawing/2014/main" id="{9C076675-1D45-DCA8-875B-212FCD38E7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79842679"/>
                  </p:ext>
                </p:extLst>
              </p:nvPr>
            </p:nvGraphicFramePr>
            <p:xfrm>
              <a:off x="2051050" y="4906963"/>
              <a:ext cx="381000" cy="368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381000" imgH="368300" progId="Equation.DSMT4">
                      <p:embed/>
                    </p:oleObj>
                  </mc:Choice>
                  <mc:Fallback>
                    <p:oleObj name="Equation" r:id="rId9" imgW="381000" imgH="368300" progId="Equation.DSMT4">
                      <p:embed/>
                      <p:pic>
                        <p:nvPicPr>
                          <p:cNvPr id="22" name="Object 21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2051050" y="4906963"/>
                            <a:ext cx="381000" cy="3683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49BC3E7-FAE7-22D5-DAC5-DCC3E8CBEF6F}"/>
                  </a:ext>
                </a:extLst>
              </p:cNvPr>
              <p:cNvSpPr txBox="1"/>
              <p:nvPr/>
            </p:nvSpPr>
            <p:spPr>
              <a:xfrm>
                <a:off x="2400273" y="4842823"/>
                <a:ext cx="11422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(</a:t>
                </a:r>
                <a:r>
                  <a:rPr lang="en-US" sz="2400" dirty="0" err="1"/>
                  <a:t>GeV</a:t>
                </a:r>
                <a:r>
                  <a:rPr lang="en-US" sz="2400" dirty="0"/>
                  <a:t>/c) 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5B2A12A-A06B-105A-2C10-BA855301937F}"/>
                </a:ext>
              </a:extLst>
            </p:cNvPr>
            <p:cNvSpPr txBox="1"/>
            <p:nvPr/>
          </p:nvSpPr>
          <p:spPr>
            <a:xfrm>
              <a:off x="3759947" y="4184628"/>
              <a:ext cx="509399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1.5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3658DF5-5E84-614A-E0AE-F2B40EAF8DA5}"/>
                </a:ext>
              </a:extLst>
            </p:cNvPr>
            <p:cNvSpPr txBox="1"/>
            <p:nvPr/>
          </p:nvSpPr>
          <p:spPr>
            <a:xfrm>
              <a:off x="819689" y="4175669"/>
              <a:ext cx="314659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8C13F7E-DFB8-4970-2B10-01CD7624D0E4}"/>
              </a:ext>
            </a:extLst>
          </p:cNvPr>
          <p:cNvSpPr txBox="1"/>
          <p:nvPr/>
        </p:nvSpPr>
        <p:spPr>
          <a:xfrm>
            <a:off x="3731172" y="6180083"/>
            <a:ext cx="3125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easy extensions to the EIC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E76329-2C47-17B0-7531-69A0832D8FD9}"/>
              </a:ext>
            </a:extLst>
          </p:cNvPr>
          <p:cNvSpPr txBox="1"/>
          <p:nvPr/>
        </p:nvSpPr>
        <p:spPr>
          <a:xfrm>
            <a:off x="8797159" y="1638656"/>
            <a:ext cx="2994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LAD experiment </a:t>
            </a:r>
            <a:r>
              <a:rPr lang="en-US" sz="1800" i="1" dirty="0">
                <a:effectLst/>
                <a:latin typeface="Arial" panose="020B0604020202020204" pitchFamily="34" charset="0"/>
              </a:rPr>
              <a:t>E12-11-107</a:t>
            </a:r>
            <a:r>
              <a:rPr lang="en-US" sz="1800" b="1" i="1" dirty="0">
                <a:effectLst/>
                <a:latin typeface="Arial" panose="020B0604020202020204" pitchFamily="34" charset="0"/>
              </a:rPr>
              <a:t>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6166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638300" y="51559"/>
                <a:ext cx="8869680" cy="1143000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US" dirty="0"/>
                  <a:t>Polarized EMC effect: </a:t>
                </a:r>
                <a14:m>
                  <m:oMath xmlns:m="http://schemas.openxmlformats.org/officeDocument/2006/math">
                    <m:r>
                      <a:rPr lang="en-US" b="0" i="0" baseline="30000" smtClean="0">
                        <a:latin typeface="Cambria Math" panose="02040503050406030204" pitchFamily="18" charset="0"/>
                      </a:rPr>
                      <m:t>7</m:t>
                    </m:r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𝐿𝑖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DIS</a:t>
                </a:r>
                <a:br>
                  <a:rPr lang="en-US" dirty="0"/>
                </a:br>
                <a:r>
                  <a:rPr lang="en-US" sz="3600" dirty="0"/>
                  <a:t>Is the valence nucleon modified?</a:t>
                </a:r>
                <a:endParaRPr lang="en-US" dirty="0">
                  <a:latin typeface="Symbol" charset="2"/>
                  <a:cs typeface="Symbol" charset="2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38300" y="51559"/>
                <a:ext cx="8869680" cy="1143000"/>
              </a:xfrm>
              <a:blipFill>
                <a:blip r:embed="rId2"/>
                <a:stretch>
                  <a:fillRect t="-15217" b="-16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460" y="1646587"/>
            <a:ext cx="4446061" cy="42934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76D822-2FAA-A84E-98EE-FBB1DA08CD4C}"/>
              </a:ext>
            </a:extLst>
          </p:cNvPr>
          <p:cNvSpPr/>
          <p:nvPr/>
        </p:nvSpPr>
        <p:spPr>
          <a:xfrm>
            <a:off x="4938437" y="1194559"/>
            <a:ext cx="3369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Ds</a:t>
            </a:r>
            <a:r>
              <a:rPr lang="en-US" dirty="0"/>
              <a:t> Ratio </a:t>
            </a:r>
            <a:r>
              <a:rPr lang="en-US" dirty="0">
                <a:sym typeface="Symbol" pitchFamily="2" charset="2"/>
              </a:rPr>
              <a:t></a:t>
            </a:r>
            <a:r>
              <a:rPr lang="en-US" dirty="0"/>
              <a:t> [N</a:t>
            </a:r>
            <a:r>
              <a:rPr lang="en-US" baseline="30000" dirty="0"/>
              <a:t>+</a:t>
            </a:r>
            <a:r>
              <a:rPr lang="en-US" dirty="0"/>
              <a:t>-N</a:t>
            </a:r>
            <a:r>
              <a:rPr lang="en-US" baseline="30000" dirty="0"/>
              <a:t>-</a:t>
            </a:r>
            <a:r>
              <a:rPr lang="en-US" dirty="0"/>
              <a:t>](</a:t>
            </a:r>
            <a:r>
              <a:rPr lang="en-US" baseline="30000" dirty="0"/>
              <a:t>7</a:t>
            </a:r>
            <a:r>
              <a:rPr lang="en-US" dirty="0"/>
              <a:t>Li) / [N</a:t>
            </a:r>
            <a:r>
              <a:rPr lang="en-US" baseline="30000" dirty="0"/>
              <a:t>+</a:t>
            </a:r>
            <a:r>
              <a:rPr lang="en-US" dirty="0"/>
              <a:t>-N</a:t>
            </a:r>
            <a:r>
              <a:rPr lang="en-US" baseline="30000" dirty="0"/>
              <a:t>-</a:t>
            </a:r>
            <a:r>
              <a:rPr lang="en-US" dirty="0"/>
              <a:t>](p)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924A2-BB2B-F1BB-F446-A4B6DE337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68" y="3104151"/>
            <a:ext cx="3981928" cy="2835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A12873-384F-A56F-D0D8-5E03E1FCBB30}"/>
              </a:ext>
            </a:extLst>
          </p:cNvPr>
          <p:cNvSpPr txBox="1"/>
          <p:nvPr/>
        </p:nvSpPr>
        <p:spPr>
          <a:xfrm>
            <a:off x="2375732" y="3470158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QMC prediction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7426A-A5A7-110A-027D-F2CC19AB7988}"/>
              </a:ext>
            </a:extLst>
          </p:cNvPr>
          <p:cNvSpPr txBox="1"/>
          <p:nvPr/>
        </p:nvSpPr>
        <p:spPr>
          <a:xfrm>
            <a:off x="314743" y="1301996"/>
            <a:ext cx="40519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Most EMC experiments average over </a:t>
            </a:r>
            <a:r>
              <a:rPr lang="en-US" sz="2000" b="1" dirty="0"/>
              <a:t>all</a:t>
            </a:r>
            <a:r>
              <a:rPr lang="en-US" sz="2000" dirty="0"/>
              <a:t> nucleons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Measure modification of </a:t>
            </a:r>
            <a:r>
              <a:rPr lang="en-US" sz="2000" b="1" dirty="0"/>
              <a:t>polarized</a:t>
            </a:r>
            <a:r>
              <a:rPr lang="en-US" sz="2000" dirty="0"/>
              <a:t> structure function g</a:t>
            </a:r>
            <a:r>
              <a:rPr lang="en-US" sz="2000" baseline="-25000" dirty="0"/>
              <a:t>1p</a:t>
            </a:r>
            <a:r>
              <a:rPr lang="en-US" sz="2000" dirty="0"/>
              <a:t> on a single valence nucleon!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3AC77-B81F-9C6C-F731-4486DBAE6E0C}"/>
              </a:ext>
            </a:extLst>
          </p:cNvPr>
          <p:cNvSpPr txBox="1"/>
          <p:nvPr/>
        </p:nvSpPr>
        <p:spPr>
          <a:xfrm>
            <a:off x="5790812" y="4288084"/>
            <a:ext cx="2434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Expected data for g</a:t>
            </a:r>
            <a:r>
              <a:rPr lang="en-US" baseline="-25000" dirty="0"/>
              <a:t>1p</a:t>
            </a:r>
            <a:r>
              <a:rPr lang="en-US" dirty="0"/>
              <a:t>(bound)/g</a:t>
            </a:r>
            <a:r>
              <a:rPr lang="en-US" baseline="-25000" dirty="0"/>
              <a:t>1p</a:t>
            </a:r>
            <a:r>
              <a:rPr lang="en-US" dirty="0"/>
              <a:t>(free)</a:t>
            </a:r>
          </a:p>
          <a:p>
            <a:r>
              <a:rPr lang="en-US" dirty="0"/>
              <a:t>with various predictions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EF5F5-4356-64D7-D9DC-00799BC658A8}"/>
              </a:ext>
            </a:extLst>
          </p:cNvPr>
          <p:cNvSpPr txBox="1"/>
          <p:nvPr/>
        </p:nvSpPr>
        <p:spPr>
          <a:xfrm>
            <a:off x="8942520" y="1563891"/>
            <a:ext cx="31128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NNM = Shell model (p 87% pol.)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SNM</a:t>
            </a:r>
            <a:r>
              <a:rPr lang="en-US" sz="1600" dirty="0"/>
              <a:t> = Standard Nuclear Model (convolution w/out change in medium; equiv. to SRC model)  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QMC</a:t>
            </a:r>
            <a:r>
              <a:rPr lang="en-US" sz="1600" dirty="0"/>
              <a:t> = Mean Field (Quark-Meson Coupling)   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MSS</a:t>
            </a:r>
            <a:r>
              <a:rPr lang="en-US" sz="1600" dirty="0"/>
              <a:t> (rescaling/modified sea scheme)   </a:t>
            </a:r>
          </a:p>
          <a:p>
            <a:r>
              <a:rPr lang="en-US" sz="1600" dirty="0">
                <a:solidFill>
                  <a:srgbClr val="7030A0"/>
                </a:solidFill>
              </a:rPr>
              <a:t>S/AS </a:t>
            </a:r>
            <a:r>
              <a:rPr lang="en-US" sz="1600" dirty="0"/>
              <a:t>= Shadowing / </a:t>
            </a:r>
            <a:r>
              <a:rPr lang="en-US" sz="1600" dirty="0" err="1"/>
              <a:t>Antishadowing</a:t>
            </a:r>
            <a:r>
              <a:rPr lang="en-US" sz="1600" dirty="0"/>
              <a:t> (</a:t>
            </a:r>
            <a:r>
              <a:rPr lang="en-US" sz="1600" dirty="0" err="1"/>
              <a:t>Guzey</a:t>
            </a:r>
            <a:r>
              <a:rPr lang="en-US" sz="1600" dirty="0"/>
              <a:t>/</a:t>
            </a:r>
            <a:r>
              <a:rPr lang="en-US" sz="1600" dirty="0" err="1"/>
              <a:t>Strikman</a:t>
            </a:r>
            <a:r>
              <a:rPr lang="en-US" sz="1600" dirty="0"/>
              <a:t>)   </a:t>
            </a:r>
          </a:p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CQS </a:t>
            </a:r>
            <a:r>
              <a:rPr lang="en-US" sz="1600" dirty="0"/>
              <a:t>= Chiral Quark Soliton (Smith/Miller)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4CE55F-E18B-55CE-5C54-687573DAF997}"/>
              </a:ext>
            </a:extLst>
          </p:cNvPr>
          <p:cNvSpPr txBox="1"/>
          <p:nvPr/>
        </p:nvSpPr>
        <p:spPr>
          <a:xfrm>
            <a:off x="9165021" y="6437109"/>
            <a:ext cx="228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(CLAS12 Run Group 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57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999F33-74A7-61C0-9013-CAEC880F0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4" y="84082"/>
            <a:ext cx="12060229" cy="677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14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32E213-E1CE-8229-724C-048DA1F25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9" y="0"/>
            <a:ext cx="12164051" cy="687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14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B9CADC-6312-C79B-15D3-3428E412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51815-C057-EA2F-C7D7-446B885A5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E11F4A-8476-4972-5331-2BA8BB0B3F38}"/>
                  </a:ext>
                </a:extLst>
              </p:cNvPr>
              <p:cNvSpPr txBox="1"/>
              <p:nvPr/>
            </p:nvSpPr>
            <p:spPr>
              <a:xfrm>
                <a:off x="221673" y="220718"/>
                <a:ext cx="6872809" cy="10772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Are nucleon form factors also modified? Measure </a:t>
                </a:r>
                <a:r>
                  <a:rPr lang="en-US" sz="3200" dirty="0" err="1"/>
                  <a:t>quasielastic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E11F4A-8476-4972-5331-2BA8BB0B3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3" y="220718"/>
                <a:ext cx="6872809" cy="1077218"/>
              </a:xfrm>
              <a:prstGeom prst="rect">
                <a:avLst/>
              </a:prstGeom>
              <a:blipFill>
                <a:blip r:embed="rId3"/>
                <a:stretch>
                  <a:fillRect l="-2214" t="-6977" r="-2399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422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153B-F8EA-F543-ADD1-92721616A332}" type="slidenum">
              <a:rPr kumimoji="1" lang="zh-CN" altLang="en-US" smtClean="0"/>
              <a:t>19</a:t>
            </a:fld>
            <a:r>
              <a:rPr kumimoji="1" lang="en-US" altLang="zh-CN"/>
              <a:t>/20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A03D68F-8AB2-4924-ACA9-CBDA4E857A82}"/>
                  </a:ext>
                </a:extLst>
              </p:cNvPr>
              <p:cNvSpPr txBox="1"/>
              <p:nvPr/>
            </p:nvSpPr>
            <p:spPr>
              <a:xfrm>
                <a:off x="375797" y="2970855"/>
                <a:ext cx="5076275" cy="304698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kumimoji="1" lang="en-US" sz="2000" dirty="0">
                    <a:solidFill>
                      <a:srgbClr val="0070C0"/>
                    </a:solidFill>
                    <a:latin typeface="Baskerville Old Face" panose="02020602080505020303" pitchFamily="18" charset="77"/>
                  </a:rPr>
                  <a:t>Potential: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dirty="0">
                    <a:solidFill>
                      <a:srgbClr val="0070C0"/>
                    </a:solidFill>
                    <a:latin typeface="Baskerville Old Face" panose="02020602080505020303" pitchFamily="18" charset="77"/>
                  </a:rPr>
                  <a:t>Sensitive to flavor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kumimoji="1" lang="en-US" dirty="0">
                    <a:solidFill>
                      <a:srgbClr val="0070C0"/>
                    </a:solidFill>
                    <a:latin typeface="Baskerville Old Face" panose="02020602080505020303" pitchFamily="18" charset="77"/>
                  </a:rPr>
                  <a:t>Detect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kumimoji="1"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kumimoji="1"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kumimoji="1"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dirty="0">
                  <a:solidFill>
                    <a:srgbClr val="0070C0"/>
                  </a:solidFill>
                  <a:latin typeface="Baskerville Old Face" panose="02020602080505020303" pitchFamily="18" charset="77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dirty="0">
                    <a:solidFill>
                      <a:srgbClr val="0070C0"/>
                    </a:solidFill>
                    <a:latin typeface="Baskerville Old Face" panose="02020602080505020303" pitchFamily="18" charset="77"/>
                  </a:rPr>
                  <a:t>Access 3D info via </a:t>
                </a:r>
                <a:r>
                  <a:rPr kumimoji="1" lang="en-US" i="1" dirty="0">
                    <a:solidFill>
                      <a:srgbClr val="0070C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P</a:t>
                </a:r>
                <a:r>
                  <a:rPr kumimoji="1" lang="en-US" baseline="-25000" dirty="0">
                    <a:solidFill>
                      <a:srgbClr val="0070C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T</a:t>
                </a:r>
                <a:r>
                  <a:rPr kumimoji="1" lang="en-US" dirty="0">
                    <a:solidFill>
                      <a:srgbClr val="0070C0"/>
                    </a:solidFill>
                    <a:latin typeface="Baskerville Old Face" panose="02020602080505020303" pitchFamily="18" charset="77"/>
                  </a:rPr>
                  <a:t> distributions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kumimoji="1" lang="en-US" sz="2000" dirty="0">
                    <a:solidFill>
                      <a:schemeClr val="accent6">
                        <a:lumMod val="75000"/>
                      </a:schemeClr>
                    </a:solidFill>
                    <a:latin typeface="Baskerville Old Face" panose="02020602080505020303" pitchFamily="18" charset="77"/>
                  </a:rPr>
                  <a:t>Challenges</a:t>
                </a:r>
                <a:r>
                  <a:rPr kumimoji="1" lang="en-US" sz="2400" dirty="0">
                    <a:solidFill>
                      <a:schemeClr val="accent6">
                        <a:lumMod val="75000"/>
                      </a:schemeClr>
                    </a:solidFill>
                    <a:latin typeface="Baskerville Old Face" panose="02020602080505020303" pitchFamily="18" charset="77"/>
                  </a:rPr>
                  <a:t>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dirty="0">
                    <a:solidFill>
                      <a:schemeClr val="accent6">
                        <a:lumMod val="75000"/>
                      </a:schemeClr>
                    </a:solidFill>
                    <a:latin typeface="Baskerville Old Face" panose="02020602080505020303" pitchFamily="18" charset="77"/>
                  </a:rPr>
                  <a:t>Common for all SIDIS: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kumimoji="1" lang="en-US" dirty="0">
                    <a:solidFill>
                      <a:schemeClr val="accent6">
                        <a:lumMod val="75000"/>
                      </a:schemeClr>
                    </a:solidFill>
                    <a:latin typeface="Baskerville Old Face" panose="02020602080505020303" pitchFamily="18" charset="77"/>
                  </a:rPr>
                  <a:t>Factorization Regions, FF poorly known, Theoretical Corrections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dirty="0">
                    <a:solidFill>
                      <a:schemeClr val="accent6">
                        <a:lumMod val="75000"/>
                      </a:schemeClr>
                    </a:solidFill>
                    <a:latin typeface="Baskerville Old Face" panose="02020602080505020303" pitchFamily="18" charset="77"/>
                  </a:rPr>
                  <a:t>Nuclear-SIDIS:</a:t>
                </a:r>
              </a:p>
              <a:p>
                <a:pPr marL="1257300" lvl="2" indent="-342900">
                  <a:buFont typeface="Courier New" panose="02070309020205020404" pitchFamily="49" charset="0"/>
                  <a:buChar char="o"/>
                </a:pPr>
                <a:r>
                  <a:rPr kumimoji="1" lang="en-US" dirty="0">
                    <a:solidFill>
                      <a:schemeClr val="accent6">
                        <a:lumMod val="75000"/>
                      </a:schemeClr>
                    </a:solidFill>
                    <a:latin typeface="Baskerville Old Face" panose="02020602080505020303" pitchFamily="18" charset="77"/>
                  </a:rPr>
                  <a:t>Nuclear structure, Hadronization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A03D68F-8AB2-4924-ACA9-CBDA4E857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97" y="2970855"/>
                <a:ext cx="5076275" cy="3046988"/>
              </a:xfrm>
              <a:prstGeom prst="rect">
                <a:avLst/>
              </a:prstGeom>
              <a:blipFill>
                <a:blip r:embed="rId3"/>
                <a:stretch>
                  <a:fillRect l="-744" t="-412" r="-1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0BB0DBF6-428B-4804-98C2-448029B75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40" y="1476200"/>
            <a:ext cx="5417671" cy="8156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1980F63-BEAD-408B-ABF4-A676E25E3559}"/>
              </a:ext>
            </a:extLst>
          </p:cNvPr>
          <p:cNvSpPr txBox="1"/>
          <p:nvPr/>
        </p:nvSpPr>
        <p:spPr>
          <a:xfrm>
            <a:off x="424834" y="1050339"/>
            <a:ext cx="7630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kumimoji="1" lang="en-US" sz="2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Unpolarized SIDIS Cross Section (Factorization, LO, P</a:t>
            </a:r>
            <a:r>
              <a:rPr kumimoji="1" lang="en-US" sz="2000" baseline="-25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kumimoji="1" lang="en-US" sz="2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integrated ):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57CD2629-3BA9-4AC7-A6BC-4783830415F3}"/>
              </a:ext>
            </a:extLst>
          </p:cNvPr>
          <p:cNvSpPr/>
          <p:nvPr/>
        </p:nvSpPr>
        <p:spPr bwMode="auto">
          <a:xfrm>
            <a:off x="4314727" y="1639442"/>
            <a:ext cx="709357" cy="550271"/>
          </a:xfrm>
          <a:prstGeom prst="roundRect">
            <a:avLst/>
          </a:prstGeom>
          <a:noFill/>
          <a:ln w="28575" cap="flat" cmpd="sng" algn="ctr">
            <a:solidFill>
              <a:srgbClr val="0432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BCD72EB5-49BF-4879-9E57-344BE1DCDAE7}"/>
              </a:ext>
            </a:extLst>
          </p:cNvPr>
          <p:cNvSpPr/>
          <p:nvPr/>
        </p:nvSpPr>
        <p:spPr bwMode="auto">
          <a:xfrm>
            <a:off x="5109117" y="1657143"/>
            <a:ext cx="709357" cy="55027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D514DD-3B28-43F9-9300-D29F79A866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506" r="44191"/>
          <a:stretch/>
        </p:blipFill>
        <p:spPr>
          <a:xfrm>
            <a:off x="8065163" y="1418901"/>
            <a:ext cx="3380714" cy="222506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1ED84FF-94AE-443A-84CE-257540FF0FBC}"/>
              </a:ext>
            </a:extLst>
          </p:cNvPr>
          <p:cNvSpPr txBox="1"/>
          <p:nvPr/>
        </p:nvSpPr>
        <p:spPr>
          <a:xfrm>
            <a:off x="9095488" y="1603566"/>
            <a:ext cx="23503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sz="1400" dirty="0">
                <a:solidFill>
                  <a:srgbClr val="002060"/>
                </a:solidFill>
                <a:latin typeface="Baskerville" panose="02020502070401020303" pitchFamily="18" charset="0"/>
              </a:rPr>
              <a:t>Pia </a:t>
            </a:r>
            <a:r>
              <a:rPr kumimoji="1" lang="en-US" sz="1400" dirty="0" err="1">
                <a:solidFill>
                  <a:srgbClr val="002060"/>
                </a:solidFill>
                <a:latin typeface="Baskerville" panose="02020502070401020303" pitchFamily="18" charset="0"/>
              </a:rPr>
              <a:t>Zurita</a:t>
            </a:r>
            <a:r>
              <a:rPr kumimoji="1" lang="en-US" sz="1400" dirty="0">
                <a:solidFill>
                  <a:srgbClr val="002060"/>
                </a:solidFill>
                <a:latin typeface="Baskerville" panose="02020502070401020303" pitchFamily="18" charset="0"/>
              </a:rPr>
              <a:t>, arXiv:2101.01088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47F53B5-ACD4-4A65-8B12-33C85BD9BD44}"/>
              </a:ext>
            </a:extLst>
          </p:cNvPr>
          <p:cNvSpPr txBox="1"/>
          <p:nvPr/>
        </p:nvSpPr>
        <p:spPr>
          <a:xfrm>
            <a:off x="6593747" y="3607208"/>
            <a:ext cx="516205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  <a:latin typeface="Baskerville" charset="0"/>
                <a:ea typeface="Baskerville" charset="0"/>
              </a:rPr>
              <a:t>FFs are significantly modified in heavy nuclei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E1BE28-747A-4CFD-84F5-9414C05293E4}"/>
              </a:ext>
            </a:extLst>
          </p:cNvPr>
          <p:cNvSpPr txBox="1"/>
          <p:nvPr/>
        </p:nvSpPr>
        <p:spPr>
          <a:xfrm>
            <a:off x="5558278" y="4385754"/>
            <a:ext cx="6538123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Baskerville" charset="0"/>
                <a:ea typeface="Baskerville" charset="0"/>
              </a:rPr>
              <a:t>Key: take advantage of the </a:t>
            </a:r>
            <a:r>
              <a:rPr kumimoji="1" lang="en-US" sz="2000" dirty="0">
                <a:solidFill>
                  <a:srgbClr val="0070C0"/>
                </a:solidFill>
                <a:latin typeface="Baskerville Old Face" panose="02020602080505020303" pitchFamily="18" charset="77"/>
              </a:rPr>
              <a:t>Potential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Baskerville" charset="0"/>
                <a:ea typeface="Baskerville" charset="0"/>
              </a:rPr>
              <a:t> while minimizing the </a:t>
            </a:r>
            <a:r>
              <a:rPr kumimoji="1" lang="en-US" sz="2000" dirty="0">
                <a:solidFill>
                  <a:schemeClr val="accent6">
                    <a:lumMod val="75000"/>
                  </a:schemeClr>
                </a:solidFill>
                <a:latin typeface="Baskerville Old Face" panose="02020602080505020303" pitchFamily="18" charset="77"/>
              </a:rPr>
              <a:t>Challenges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Baskerville" charset="0"/>
              <a:ea typeface="Baskerville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000" dirty="0">
              <a:solidFill>
                <a:schemeClr val="tx1">
                  <a:lumMod val="50000"/>
                </a:schemeClr>
              </a:solidFill>
              <a:latin typeface="Baskerville" charset="0"/>
              <a:ea typeface="Baskerville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Baskerville" charset="0"/>
                <a:ea typeface="Baskerville" charset="0"/>
              </a:rPr>
              <a:t>Light nuclei are easier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000" dirty="0">
              <a:solidFill>
                <a:schemeClr val="tx1">
                  <a:lumMod val="50000"/>
                </a:schemeClr>
              </a:solidFill>
              <a:latin typeface="Baskerville" charset="0"/>
              <a:ea typeface="Baskerville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Baskerville" charset="0"/>
                <a:ea typeface="Baskerville" charset="0"/>
              </a:rPr>
              <a:t>Need close collaboration with theorists in global analysis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C49AB5-DA77-465D-9ADF-67DF00197348}"/>
              </a:ext>
            </a:extLst>
          </p:cNvPr>
          <p:cNvSpPr txBox="1"/>
          <p:nvPr/>
        </p:nvSpPr>
        <p:spPr>
          <a:xfrm>
            <a:off x="3722260" y="2218495"/>
            <a:ext cx="1720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1600" u="sng" dirty="0">
                <a:solidFill>
                  <a:srgbClr val="0432FF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Free or Nuclear</a:t>
            </a:r>
            <a:r>
              <a:rPr kumimoji="1" lang="en-US" sz="1600" dirty="0">
                <a:solidFill>
                  <a:srgbClr val="0432FF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PDF (</a:t>
            </a:r>
            <a:r>
              <a:rPr kumimoji="1" lang="en-US" sz="1600" dirty="0" err="1">
                <a:solidFill>
                  <a:srgbClr val="0432FF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nPDF</a:t>
            </a:r>
            <a:r>
              <a:rPr kumimoji="1" lang="en-US" sz="1600" dirty="0">
                <a:solidFill>
                  <a:srgbClr val="0432FF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)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1C859A-88C3-44E9-8C99-0E2920F544F0}"/>
              </a:ext>
            </a:extLst>
          </p:cNvPr>
          <p:cNvSpPr txBox="1"/>
          <p:nvPr/>
        </p:nvSpPr>
        <p:spPr>
          <a:xfrm>
            <a:off x="5939074" y="1668665"/>
            <a:ext cx="155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1600" u="sng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Free or Nuclear</a:t>
            </a:r>
            <a:r>
              <a:rPr kumimoji="1" lang="en-US" sz="1600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Fragmentation Function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BF484D-3554-4FA5-963E-D1925D01BDC9}"/>
              </a:ext>
            </a:extLst>
          </p:cNvPr>
          <p:cNvSpPr txBox="1"/>
          <p:nvPr/>
        </p:nvSpPr>
        <p:spPr>
          <a:xfrm>
            <a:off x="9958961" y="2076601"/>
            <a:ext cx="834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He4/p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4434D9-DB61-4A1B-8BCC-7FA4F90A65B7}"/>
              </a:ext>
            </a:extLst>
          </p:cNvPr>
          <p:cNvSpPr txBox="1"/>
          <p:nvPr/>
        </p:nvSpPr>
        <p:spPr>
          <a:xfrm>
            <a:off x="8944787" y="2713953"/>
            <a:ext cx="74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Pb/p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309FF7-E41B-42AF-8757-688F646BBE69}"/>
              </a:ext>
            </a:extLst>
          </p:cNvPr>
          <p:cNvSpPr txBox="1"/>
          <p:nvPr/>
        </p:nvSpPr>
        <p:spPr>
          <a:xfrm>
            <a:off x="8755329" y="1117100"/>
            <a:ext cx="268102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sz="1600" dirty="0" err="1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nFF</a:t>
            </a:r>
            <a:r>
              <a:rPr kumimoji="1" lang="en-US" sz="1600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Ratios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A5F1D8-BA92-4A84-B0DB-BB0EC7391428}"/>
              </a:ext>
            </a:extLst>
          </p:cNvPr>
          <p:cNvSpPr txBox="1"/>
          <p:nvPr/>
        </p:nvSpPr>
        <p:spPr>
          <a:xfrm>
            <a:off x="1524000" y="14868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Nuclear SIDIS: PDFs, TMDs, </a:t>
            </a:r>
            <a:r>
              <a:rPr kumimoji="1" lang="en-US" altLang="zh-CN" sz="36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etc</a:t>
            </a:r>
            <a:endParaRPr kumimoji="1" lang="zh-CN" altLang="en-US" sz="3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5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0ECC6-98DB-C10C-EA1E-3C242C826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00"/>
            <a:ext cx="10515600" cy="612337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can nuclei teach us about QCD?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8CC1E-3362-7C16-F8B7-A2F1FC37D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4910"/>
            <a:ext cx="10515600" cy="5252053"/>
          </a:xfrm>
        </p:spPr>
        <p:txBody>
          <a:bodyPr/>
          <a:lstStyle/>
          <a:p>
            <a:r>
              <a:rPr lang="en-US" dirty="0"/>
              <a:t>Hadrons: learn about isolated few-quark and gluon(?) states</a:t>
            </a:r>
          </a:p>
          <a:p>
            <a:r>
              <a:rPr lang="en-US" dirty="0"/>
              <a:t>Nuclei: how do other nucleons modify these states?</a:t>
            </a:r>
          </a:p>
          <a:p>
            <a:pPr lvl="1"/>
            <a:r>
              <a:rPr lang="en-US" dirty="0"/>
              <a:t>What is the partonic structure of nuclei?</a:t>
            </a:r>
          </a:p>
          <a:p>
            <a:pPr lvl="2"/>
            <a:r>
              <a:rPr lang="en-US" dirty="0"/>
              <a:t>Short range correlated (SRC) nucleons</a:t>
            </a:r>
          </a:p>
          <a:p>
            <a:pPr lvl="2"/>
            <a:r>
              <a:rPr lang="en-US" dirty="0"/>
              <a:t>Nuclear PDFs and TMDs</a:t>
            </a:r>
          </a:p>
          <a:p>
            <a:pPr lvl="1"/>
            <a:r>
              <a:rPr lang="en-US" dirty="0"/>
              <a:t>How/which nucleons are modified?</a:t>
            </a:r>
          </a:p>
          <a:p>
            <a:pPr lvl="2"/>
            <a:r>
              <a:rPr lang="en-US" dirty="0"/>
              <a:t>All nucleons modified a little</a:t>
            </a:r>
          </a:p>
          <a:p>
            <a:pPr lvl="2"/>
            <a:r>
              <a:rPr lang="en-US" dirty="0"/>
              <a:t>SRC nucleons modified a lot</a:t>
            </a:r>
          </a:p>
          <a:p>
            <a:r>
              <a:rPr lang="en-US" dirty="0"/>
              <a:t>Reactions with the nuclear medium</a:t>
            </a:r>
          </a:p>
          <a:p>
            <a:pPr lvl="1"/>
            <a:r>
              <a:rPr lang="en-US" dirty="0"/>
              <a:t>How do fast </a:t>
            </a:r>
            <a:r>
              <a:rPr lang="en-US" dirty="0" err="1"/>
              <a:t>partons</a:t>
            </a:r>
            <a:r>
              <a:rPr lang="en-US" dirty="0"/>
              <a:t> interact in nuclei?  How do they </a:t>
            </a:r>
            <a:r>
              <a:rPr lang="en-US" dirty="0" err="1"/>
              <a:t>hadronize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How do we make small-size hadrons and how do they interact with the nucleus?</a:t>
            </a:r>
          </a:p>
        </p:txBody>
      </p:sp>
    </p:spTree>
    <p:extLst>
      <p:ext uri="{BB962C8B-B14F-4D97-AF65-F5344CB8AC3E}">
        <p14:creationId xmlns:p14="http://schemas.microsoft.com/office/powerpoint/2010/main" val="2009363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924" y="660858"/>
            <a:ext cx="877973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Tritium and Helium-3:   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153B-F8EA-F543-ADD1-92721616A332}" type="slidenum">
              <a:rPr kumimoji="1" lang="zh-CN" altLang="en-US" smtClean="0"/>
              <a:t>20</a:t>
            </a:fld>
            <a:r>
              <a:rPr kumimoji="1" lang="en-US" altLang="zh-CN"/>
              <a:t>/20</a:t>
            </a:r>
            <a:endParaRPr kumimoji="1" lang="zh-CN" alt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D51102-C3EB-4512-87BB-D31356CD11F8}"/>
              </a:ext>
            </a:extLst>
          </p:cNvPr>
          <p:cNvSpPr txBox="1"/>
          <p:nvPr/>
        </p:nvSpPr>
        <p:spPr>
          <a:xfrm>
            <a:off x="7554840" y="1313785"/>
            <a:ext cx="45848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Small (~ 5% at high-z) effects in 4He </a:t>
            </a:r>
            <a:r>
              <a:rPr kumimoji="1" lang="en-US" sz="1600" dirty="0" err="1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nFF</a:t>
            </a:r>
            <a:endParaRPr kumimoji="1" lang="en-US" sz="16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</a:endParaRPr>
          </a:p>
          <a:p>
            <a:r>
              <a:rPr kumimoji="1" lang="en-US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Large effects in Xe </a:t>
            </a:r>
            <a:r>
              <a:rPr kumimoji="1" lang="en-US" sz="1600" dirty="0" err="1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nFF</a:t>
            </a:r>
            <a:r>
              <a:rPr kumimoji="1" lang="en-US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 </a:t>
            </a:r>
          </a:p>
          <a:p>
            <a:r>
              <a:rPr kumimoji="1" lang="en-US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(Pia Zurita, arXiv:2101.01088) 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endParaRPr kumimoji="1" lang="en-US" sz="16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EF5FE4-1425-4CDF-BDC4-6DFF9084E575}"/>
              </a:ext>
            </a:extLst>
          </p:cNvPr>
          <p:cNvSpPr txBox="1"/>
          <p:nvPr/>
        </p:nvSpPr>
        <p:spPr>
          <a:xfrm>
            <a:off x="340212" y="1274733"/>
            <a:ext cx="6671563" cy="4198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kumimoji="1" lang="en-US" altLang="zh-CN" sz="2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Complements nucleon SIDIS measurements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kumimoji="1" lang="en-US" altLang="zh-CN" sz="20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kumimoji="1" lang="en-US" altLang="zh-CN" sz="2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Complementary to other efforts, such as MARATHON and Ca-Isotopes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kumimoji="1" lang="en-US" altLang="zh-CN" sz="20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kumimoji="1" lang="en-US" altLang="zh-CN" sz="2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Minimize Challenges w/ A=3: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en-US" altLang="zh-CN" sz="2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Precise nuclear calculations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en-US" altLang="zh-CN" sz="2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Small hadronization effects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en-US" altLang="zh-CN" sz="2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Fragmentation functions </a:t>
            </a:r>
          </a:p>
          <a:p>
            <a:pPr marL="1200150" lvl="2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1" lang="en-US" altLang="zh-CN" sz="2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Nuclear effects should be small and very similar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en-US" altLang="zh-CN" sz="2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Many theoretical corrections are similar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D12009-8C3B-42F8-BA75-33256389345D}"/>
              </a:ext>
            </a:extLst>
          </p:cNvPr>
          <p:cNvCxnSpPr/>
          <p:nvPr/>
        </p:nvCxnSpPr>
        <p:spPr bwMode="auto">
          <a:xfrm flipV="1">
            <a:off x="6491354" y="5796974"/>
            <a:ext cx="671511" cy="293615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84CC1F-E28A-4511-A150-89712EE102CE}"/>
              </a:ext>
            </a:extLst>
          </p:cNvPr>
          <p:cNvSpPr txBox="1"/>
          <p:nvPr/>
        </p:nvSpPr>
        <p:spPr>
          <a:xfrm>
            <a:off x="1524000" y="14868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SIDIS with A=3 in CLAS12</a:t>
            </a:r>
            <a:endParaRPr kumimoji="1" lang="zh-CN" altLang="en-US" sz="3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55230D-EF9E-45CB-9633-01820EF626F3}"/>
              </a:ext>
            </a:extLst>
          </p:cNvPr>
          <p:cNvGrpSpPr/>
          <p:nvPr/>
        </p:nvGrpSpPr>
        <p:grpSpPr>
          <a:xfrm>
            <a:off x="6924337" y="2345410"/>
            <a:ext cx="5215345" cy="2824766"/>
            <a:chOff x="6445021" y="1641452"/>
            <a:chExt cx="5755368" cy="254239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82257FE-E42C-493E-BC73-353E6EB2C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878" b="73004"/>
            <a:stretch/>
          </p:blipFill>
          <p:spPr>
            <a:xfrm>
              <a:off x="6445021" y="1641452"/>
              <a:ext cx="5746979" cy="11803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E7FA2D-79DC-4FB7-9170-FE77CCB78E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000" t="65632" r="-122" b="-564"/>
            <a:stretch/>
          </p:blipFill>
          <p:spPr>
            <a:xfrm>
              <a:off x="6453410" y="2656552"/>
              <a:ext cx="5746979" cy="152729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E571DF7-AC5B-4EE3-82F1-3E8537EB41D7}"/>
              </a:ext>
            </a:extLst>
          </p:cNvPr>
          <p:cNvSpPr txBox="1"/>
          <p:nvPr/>
        </p:nvSpPr>
        <p:spPr>
          <a:xfrm rot="16200000">
            <a:off x="5599393" y="3212207"/>
            <a:ext cx="282476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Multiplicity-ratios (</a:t>
            </a:r>
            <a:r>
              <a:rPr kumimoji="1" lang="en-US" i="1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A</a:t>
            </a:r>
            <a:r>
              <a:rPr kumimoji="1" lang="en-US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/</a:t>
            </a:r>
            <a:r>
              <a:rPr kumimoji="1" lang="en-US" i="1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d</a:t>
            </a:r>
            <a:r>
              <a:rPr kumimoji="1" lang="en-US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75421-A691-466C-9C63-15438DFF8B53}"/>
              </a:ext>
            </a:extLst>
          </p:cNvPr>
          <p:cNvSpPr txBox="1"/>
          <p:nvPr/>
        </p:nvSpPr>
        <p:spPr>
          <a:xfrm>
            <a:off x="7826686" y="2631867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He4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A74DAA-8F10-4E19-9BB9-27748D73D544}"/>
              </a:ext>
            </a:extLst>
          </p:cNvPr>
          <p:cNvSpPr txBox="1"/>
          <p:nvPr/>
        </p:nvSpPr>
        <p:spPr>
          <a:xfrm>
            <a:off x="7951471" y="3549676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Xe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0A04FC-CF5C-4A3C-BC56-E0FD6EB2003A}"/>
              </a:ext>
            </a:extLst>
          </p:cNvPr>
          <p:cNvSpPr txBox="1"/>
          <p:nvPr/>
        </p:nvSpPr>
        <p:spPr>
          <a:xfrm>
            <a:off x="340212" y="5530736"/>
            <a:ext cx="104549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kumimoji="1" lang="en-US" altLang="zh-CN" sz="2000" dirty="0">
              <a:solidFill>
                <a:srgbClr val="FF000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kumimoji="1" lang="en-US" altLang="zh-CN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Unique advantage with mirror nuclei: </a:t>
            </a:r>
            <a:r>
              <a:rPr kumimoji="1" lang="en-US" altLang="zh-CN" sz="2000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SIDIS cross-section </a:t>
            </a:r>
            <a:r>
              <a:rPr kumimoji="1" lang="en-US" altLang="zh-CN" sz="2000" b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ratios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E4D961-CC9D-6ACF-D19F-B854C6F6D2B7}"/>
              </a:ext>
            </a:extLst>
          </p:cNvPr>
          <p:cNvSpPr txBox="1"/>
          <p:nvPr/>
        </p:nvSpPr>
        <p:spPr>
          <a:xfrm>
            <a:off x="1250731" y="6356350"/>
            <a:ext cx="301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Jlab</a:t>
            </a:r>
            <a:r>
              <a:rPr lang="en-US" dirty="0"/>
              <a:t> Experiment </a:t>
            </a:r>
            <a:r>
              <a:rPr lang="en-US" dirty="0">
                <a:latin typeface="Arial" panose="020B0604020202020204" pitchFamily="34" charset="0"/>
              </a:rPr>
              <a:t>C</a:t>
            </a:r>
            <a:r>
              <a:rPr lang="en-US" sz="1800" dirty="0">
                <a:effectLst/>
                <a:latin typeface="Arial" panose="020B0604020202020204" pitchFamily="34" charset="0"/>
              </a:rPr>
              <a:t>12-21-004 </a:t>
            </a:r>
            <a:endParaRPr lang="en-US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153B-F8EA-F543-ADD1-92721616A332}" type="slidenum">
              <a:rPr kumimoji="1" lang="zh-CN" altLang="en-US" smtClean="0"/>
              <a:t>21</a:t>
            </a:fld>
            <a:r>
              <a:rPr kumimoji="1" lang="en-US" altLang="zh-CN"/>
              <a:t>/20</a:t>
            </a:r>
            <a:endParaRPr kumimoji="1" lang="zh-CN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063BE4-1B0C-447D-A84E-4623D369A032}"/>
              </a:ext>
            </a:extLst>
          </p:cNvPr>
          <p:cNvSpPr txBox="1"/>
          <p:nvPr/>
        </p:nvSpPr>
        <p:spPr>
          <a:xfrm>
            <a:off x="1524000" y="14868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SIDIS cross section ratio sensitive to Flavor EMC Effect</a:t>
            </a:r>
            <a:endParaRPr kumimoji="1" lang="zh-CN" alt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1C0DE-FF32-07AC-3769-6F63B7E4F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671903"/>
            <a:ext cx="9626600" cy="44187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849B91-EEBA-E7BF-AA2B-646AF5611CC0}"/>
              </a:ext>
            </a:extLst>
          </p:cNvPr>
          <p:cNvSpPr txBox="1"/>
          <p:nvPr/>
        </p:nvSpPr>
        <p:spPr>
          <a:xfrm>
            <a:off x="10555659" y="3792049"/>
            <a:ext cx="101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JAM free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F7C832-6105-A2CE-094A-57ED82E5D9EB}"/>
              </a:ext>
            </a:extLst>
          </p:cNvPr>
          <p:cNvSpPr txBox="1"/>
          <p:nvPr/>
        </p:nvSpPr>
        <p:spPr>
          <a:xfrm>
            <a:off x="10572265" y="2511954"/>
            <a:ext cx="145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JAM smeared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66B91-43DE-0C7D-4EAE-52F397155E44}"/>
              </a:ext>
            </a:extLst>
          </p:cNvPr>
          <p:cNvSpPr txBox="1"/>
          <p:nvPr/>
        </p:nvSpPr>
        <p:spPr>
          <a:xfrm>
            <a:off x="10495252" y="1604013"/>
            <a:ext cx="157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JAM smeared offshell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3CFB78-F3FC-E5B9-546D-619E35E03EDA}"/>
              </a:ext>
            </a:extLst>
          </p:cNvPr>
          <p:cNvSpPr txBox="1"/>
          <p:nvPr/>
        </p:nvSpPr>
        <p:spPr>
          <a:xfrm>
            <a:off x="8744391" y="1276594"/>
            <a:ext cx="851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Tritium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761BD4-4292-D42A-C3CF-D4BA44A63ECC}"/>
              </a:ext>
            </a:extLst>
          </p:cNvPr>
          <p:cNvSpPr txBox="1"/>
          <p:nvPr/>
        </p:nvSpPr>
        <p:spPr>
          <a:xfrm>
            <a:off x="3587310" y="890584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3He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17B56-7C06-F295-8BE3-0693A53F6C0D}"/>
              </a:ext>
            </a:extLst>
          </p:cNvPr>
          <p:cNvSpPr txBox="1"/>
          <p:nvPr/>
        </p:nvSpPr>
        <p:spPr>
          <a:xfrm>
            <a:off x="736600" y="5600700"/>
            <a:ext cx="439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Sensitive to flavor dependence of EMC effect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E46943-6740-EBD3-E9BB-0EC6E09E27D1}"/>
              </a:ext>
            </a:extLst>
          </p:cNvPr>
          <p:cNvSpPr txBox="1"/>
          <p:nvPr/>
        </p:nvSpPr>
        <p:spPr>
          <a:xfrm>
            <a:off x="10533757" y="871957"/>
            <a:ext cx="157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Cocuzza</a:t>
            </a:r>
            <a:r>
              <a:rPr lang="en-US" dirty="0"/>
              <a:t>, Sato, </a:t>
            </a:r>
            <a:r>
              <a:rPr lang="en-US" dirty="0" err="1"/>
              <a:t>Melnitchouk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542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5301"/>
            <a:ext cx="7910822" cy="4235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756148" y="1030583"/>
                <a:ext cx="515112" cy="83099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a:rPr kumimoji="1"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𝝅</m:t>
                          </m:r>
                        </m:e>
                        <m:sup>
                          <m:r>
                            <a:rPr kumimoji="1" lang="en-US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en-US" sz="2400" b="1" dirty="0">
                  <a:solidFill>
                    <a:srgbClr val="0070C0"/>
                  </a:solidFill>
                  <a:latin typeface="Baskerville Old Face" panose="02020602080505020303" pitchFamily="18" charset="77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a:rPr kumimoji="1"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𝝅</m:t>
                          </m:r>
                        </m:e>
                        <m:sup>
                          <m:r>
                            <a:rPr kumimoji="1"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en-US" sz="2400" b="1" dirty="0">
                  <a:solidFill>
                    <a:srgbClr val="FF0000"/>
                  </a:solidFill>
                  <a:latin typeface="Baskerville Old Face" panose="02020602080505020303" pitchFamily="18" charset="77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148" y="1030583"/>
                <a:ext cx="515112" cy="830997"/>
              </a:xfrm>
              <a:prstGeom prst="rect">
                <a:avLst/>
              </a:prstGeom>
              <a:blipFill>
                <a:blip r:embed="rId4"/>
                <a:stretch>
                  <a:fillRect r="-23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153B-F8EA-F543-ADD1-92721616A332}" type="slidenum">
              <a:rPr kumimoji="1" lang="zh-CN" altLang="en-US" smtClean="0"/>
              <a:t>22</a:t>
            </a:fld>
            <a:r>
              <a:rPr kumimoji="1" lang="en-US" altLang="zh-CN"/>
              <a:t>/20</a:t>
            </a:r>
            <a:endParaRPr kumimoji="1"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EF837-17D1-43FF-989B-4A9685F3903F}"/>
              </a:ext>
            </a:extLst>
          </p:cNvPr>
          <p:cNvSpPr txBox="1"/>
          <p:nvPr/>
        </p:nvSpPr>
        <p:spPr>
          <a:xfrm>
            <a:off x="1524000" y="14868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chemeClr val="tx1">
                    <a:lumMod val="50000"/>
                  </a:schemeClr>
                </a:solidFill>
                <a:latin typeface="Baskerville Old Face" panose="02020602080505020303" pitchFamily="18" charset="77"/>
              </a:rPr>
              <a:t>SIDIS with A = 2, 3 – Projected Results </a:t>
            </a:r>
            <a:endParaRPr kumimoji="1" lang="zh-CN" altLang="en-US" sz="2800" dirty="0">
              <a:solidFill>
                <a:schemeClr val="bg2">
                  <a:lumMod val="10000"/>
                </a:schemeClr>
              </a:solidFill>
              <a:latin typeface="Cooper Black" panose="0208090404030B020404" pitchFamily="18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76589C-5506-424E-BEF5-D6A590FED15F}"/>
              </a:ext>
            </a:extLst>
          </p:cNvPr>
          <p:cNvSpPr/>
          <p:nvPr/>
        </p:nvSpPr>
        <p:spPr>
          <a:xfrm>
            <a:off x="7756148" y="2393565"/>
            <a:ext cx="27711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Baskerville" panose="02020502070401020303" pitchFamily="18" charset="0"/>
              </a:rPr>
              <a:t>High precision, wide kinematic coverage </a:t>
            </a:r>
          </a:p>
          <a:p>
            <a:r>
              <a:rPr lang="en-US" altLang="zh-CN" sz="2000" dirty="0">
                <a:latin typeface="Baskerville" panose="02020502070401020303" pitchFamily="18" charset="0"/>
              </a:rPr>
              <a:t>(4D bins)</a:t>
            </a:r>
          </a:p>
          <a:p>
            <a:endParaRPr lang="en-US" altLang="zh-CN" sz="2000" dirty="0">
              <a:solidFill>
                <a:srgbClr val="FF0000"/>
              </a:solidFill>
              <a:latin typeface="Baskerville" panose="02020502070401020303" pitchFamily="18" charset="0"/>
              <a:sym typeface="Wingdings" panose="05000000000000000000" pitchFamily="2" charset="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18A310-80E0-807A-5436-2F5EAED92588}"/>
              </a:ext>
            </a:extLst>
          </p:cNvPr>
          <p:cNvSpPr txBox="1"/>
          <p:nvPr/>
        </p:nvSpPr>
        <p:spPr>
          <a:xfrm>
            <a:off x="399393" y="5234152"/>
            <a:ext cx="9878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Cross section ratios </a:t>
            </a:r>
            <a:r>
              <a:rPr lang="en-US" sz="2400" dirty="0">
                <a:sym typeface="Wingdings" pitchFamily="2" charset="2"/>
              </a:rPr>
              <a:t> flavor dependent EMC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Provide inputs for d/u at large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sz="2400" kern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 sections </a:t>
            </a:r>
            <a:r>
              <a:rPr kumimoji="1" lang="en-US" sz="2400" kern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kumimoji="1" lang="en-US" sz="2400" kern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unpolarized TMDs and FFs, and their nuclear effects in 3D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6650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AF9D69-9A7A-33BC-9213-C7C15259C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25" b="11100"/>
          <a:stretch/>
        </p:blipFill>
        <p:spPr>
          <a:xfrm>
            <a:off x="359479" y="0"/>
            <a:ext cx="11396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06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61D588-832E-4516-F8F7-4813D3311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62" y="0"/>
            <a:ext cx="1098847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0382E6-666F-67E5-1569-5B22EA88F245}"/>
              </a:ext>
            </a:extLst>
          </p:cNvPr>
          <p:cNvSpPr/>
          <p:nvPr/>
        </p:nvSpPr>
        <p:spPr>
          <a:xfrm>
            <a:off x="11067393" y="4025462"/>
            <a:ext cx="672662" cy="630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385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D01CBF-785C-0A72-29C1-B6B851DD1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61" y="0"/>
            <a:ext cx="10961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98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22D733-2607-A772-CAA2-42B30871C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0540" y="0"/>
            <a:ext cx="9160825" cy="6870618"/>
          </a:xfrm>
        </p:spPr>
      </p:pic>
    </p:spTree>
    <p:extLst>
      <p:ext uri="{BB962C8B-B14F-4D97-AF65-F5344CB8AC3E}">
        <p14:creationId xmlns:p14="http://schemas.microsoft.com/office/powerpoint/2010/main" val="3201187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4656C4-9784-76CE-6FDB-F1219A525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88" y="0"/>
            <a:ext cx="9125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33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"/>
          <p:cNvSpPr txBox="1">
            <a:spLocks noGrp="1"/>
          </p:cNvSpPr>
          <p:nvPr>
            <p:ph type="title"/>
          </p:nvPr>
        </p:nvSpPr>
        <p:spPr>
          <a:xfrm>
            <a:off x="105103" y="0"/>
            <a:ext cx="12002814" cy="7407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="0">
                <a:solidFill>
                  <a:srgbClr val="BE1D1D"/>
                </a:solidFill>
                <a:latin typeface="Avenir"/>
                <a:ea typeface="Avenir"/>
                <a:cs typeface="Avenir"/>
                <a:sym typeface="Avenir Roman"/>
              </a:defRPr>
            </a:lvl1pPr>
          </a:lstStyle>
          <a:p>
            <a:r>
              <a:rPr sz="4000" dirty="0"/>
              <a:t>Understanding Hadron Formation using Nuclei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27"/>
              <p:cNvSpPr txBox="1"/>
              <p:nvPr/>
            </p:nvSpPr>
            <p:spPr>
              <a:xfrm>
                <a:off x="105103" y="778872"/>
                <a:ext cx="5727689" cy="24478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>
                <a:spAutoFit/>
              </a:bodyPr>
              <a:lstStyle/>
              <a:p>
                <a:pPr marL="288530" indent="-288530" defTabSz="914367">
                  <a:lnSpc>
                    <a:spcPts val="1898"/>
                  </a:lnSpc>
                  <a:spcBef>
                    <a:spcPts val="1055"/>
                  </a:spcBef>
                  <a:buSzPct val="100000"/>
                  <a:buFont typeface="Arial"/>
                  <a:buChar char="•"/>
                  <a:defRPr sz="2200">
                    <a:solidFill>
                      <a:srgbClr val="0D36B6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547" dirty="0"/>
                  <a:t>Modification of hadron production </a:t>
                </a:r>
                <a:r>
                  <a:rPr lang="en-US" sz="1547" dirty="0"/>
                  <a:t>in nuclei can be </a:t>
                </a:r>
                <a:r>
                  <a:rPr sz="1547" dirty="0"/>
                  <a:t>used to infer mechanisms.</a:t>
                </a:r>
              </a:p>
              <a:p>
                <a:pPr marL="288530" indent="-288530" defTabSz="914367">
                  <a:lnSpc>
                    <a:spcPts val="1898"/>
                  </a:lnSpc>
                  <a:spcBef>
                    <a:spcPts val="1055"/>
                  </a:spcBef>
                  <a:buSzPct val="100000"/>
                  <a:buFont typeface="Arial"/>
                  <a:buChar char="•"/>
                  <a:defRPr sz="2200">
                    <a:solidFill>
                      <a:srgbClr val="0D36B6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547" dirty="0"/>
                  <a:t>Access to formation mechanisms of much heavier hadrons at 20</a:t>
                </a:r>
                <a:r>
                  <a:rPr sz="1547" baseline="31999" dirty="0"/>
                  <a:t>+</a:t>
                </a:r>
                <a:r>
                  <a:rPr sz="1547" dirty="0"/>
                  <a:t> GeV.</a:t>
                </a:r>
              </a:p>
              <a:p>
                <a:pPr marL="288530" indent="-288530" defTabSz="914367">
                  <a:lnSpc>
                    <a:spcPts val="1898"/>
                  </a:lnSpc>
                  <a:spcBef>
                    <a:spcPts val="1055"/>
                  </a:spcBef>
                  <a:buSzPct val="100000"/>
                  <a:buFont typeface="Arial"/>
                  <a:buChar char="•"/>
                  <a:defRPr sz="2200">
                    <a:solidFill>
                      <a:srgbClr val="0D36B6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547" dirty="0"/>
                  <a:t>Multidimensional studies of formation of rare mesons such as </a:t>
                </a:r>
                <a14:m>
                  <m:oMath xmlns:m="http://schemas.openxmlformats.org/officeDocument/2006/math">
                    <m:r>
                      <a:rPr sz="2109" i="1">
                        <a:solidFill>
                          <a:srgbClr val="0D36B6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sz="1547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828" i="1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828" i="1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sz="1828" i="1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sz="1547" dirty="0"/>
                  <a:t>.</a:t>
                </a:r>
              </a:p>
              <a:p>
                <a:pPr marL="288530" indent="-288530" defTabSz="914367">
                  <a:lnSpc>
                    <a:spcPts val="1898"/>
                  </a:lnSpc>
                  <a:spcBef>
                    <a:spcPts val="1055"/>
                  </a:spcBef>
                  <a:buSzPct val="100000"/>
                  <a:buFont typeface="Arial"/>
                  <a:buChar char="•"/>
                  <a:defRPr sz="2200">
                    <a:solidFill>
                      <a:srgbClr val="0D36B6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547" dirty="0"/>
                  <a:t>Exploration of potential diquark correlations using baryons with different dominant diquark pairs:</a:t>
                </a:r>
              </a:p>
            </p:txBody>
          </p:sp>
        </mc:Choice>
        <mc:Fallback xmlns="">
          <p:sp>
            <p:nvSpPr>
              <p:cNvPr id="131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03" y="778872"/>
                <a:ext cx="5727689" cy="2447848"/>
              </a:xfrm>
              <a:prstGeom prst="rect">
                <a:avLst/>
              </a:prstGeom>
              <a:blipFill>
                <a:blip r:embed="rId2"/>
                <a:stretch>
                  <a:fillRect l="-1106" t="-1036" b="-207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093" y="10461"/>
            <a:ext cx="975907" cy="730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448" y="813463"/>
            <a:ext cx="4757466" cy="32387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" name="Group"/>
          <p:cNvGrpSpPr/>
          <p:nvPr/>
        </p:nvGrpSpPr>
        <p:grpSpPr>
          <a:xfrm>
            <a:off x="1020534" y="3264886"/>
            <a:ext cx="3658269" cy="3505046"/>
            <a:chOff x="12700" y="12700"/>
            <a:chExt cx="5202871" cy="4984954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34" name="Table"/>
                <p:cNvGraphicFramePr/>
                <p:nvPr>
                  <p:extLst>
                    <p:ext uri="{D42A27DB-BD31-4B8C-83A1-F6EECF244321}">
                      <p14:modId xmlns:p14="http://schemas.microsoft.com/office/powerpoint/2010/main" val="4284553779"/>
                    </p:ext>
                  </p:extLst>
                </p:nvPr>
              </p:nvGraphicFramePr>
              <p:xfrm>
                <a:off x="12700" y="12700"/>
                <a:ext cx="5202871" cy="4984954"/>
              </p:xfrm>
              <a:graphic>
                <a:graphicData uri="http://schemas.openxmlformats.org/drawingml/2006/table">
                  <a:tbl>
                    <a:tblPr firstRow="1" firstCol="1"/>
                    <a:tblGrid>
                      <a:gridCol w="1194207">
                        <a:extLst>
                          <a:ext uri="{9D8B030D-6E8A-4147-A177-3AD203B41FA5}">
                            <a16:colId xmlns:a16="http://schemas.microsoft.com/office/drawing/2014/main" val="20000"/>
                          </a:ext>
                        </a:extLst>
                      </a:gridCol>
                      <a:gridCol w="878126">
                        <a:extLst>
                          <a:ext uri="{9D8B030D-6E8A-4147-A177-3AD203B41FA5}">
                            <a16:colId xmlns:a16="http://schemas.microsoft.com/office/drawing/2014/main" val="20001"/>
                          </a:ext>
                        </a:extLst>
                      </a:gridCol>
                      <a:gridCol w="1585936">
                        <a:extLst>
                          <a:ext uri="{9D8B030D-6E8A-4147-A177-3AD203B41FA5}">
                            <a16:colId xmlns:a16="http://schemas.microsoft.com/office/drawing/2014/main" val="20002"/>
                          </a:ext>
                        </a:extLst>
                      </a:gridCol>
                    </a:tblGrid>
                    <a:tr h="308635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800" b="0"/>
                            </a:pPr>
                            <a:r>
                              <a:rPr sz="1300" b="1"/>
                              <a:t>Baryon</a:t>
                            </a:r>
                          </a:p>
                        </a:txBody>
                        <a:tcPr marL="50800" marR="50800" marT="50800" marB="50800" anchor="ctr" horzOverflow="overflow">
                          <a:lnL w="12700">
                            <a:miter lim="400000"/>
                          </a:lnL>
                        </a:tcPr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800" b="0"/>
                            </a:pPr>
                            <a:r>
                              <a:rPr sz="1300" b="1" dirty="0"/>
                              <a:t>Mass 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800" b="0"/>
                            </a:pPr>
                            <a:r>
                              <a:rPr sz="1300" b="1"/>
                              <a:t>Dominant diquark 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0"/>
                        </a:ext>
                      </a:extLst>
                    </a:tr>
                    <a:tr h="306894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800" b="0"/>
                            </a:pPr>
                            <a:r>
                              <a:rPr sz="1300" b="1"/>
                              <a:t>Proton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940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[ud]u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1"/>
                        </a:ext>
                      </a:extLst>
                    </a:tr>
                    <a:tr h="269436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300"/>
                            </a:pPr>
                            <a:endParaRPr/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1100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[ud]s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2"/>
                        </a:ext>
                      </a:extLst>
                    </a:tr>
                    <a:tr h="369971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300"/>
                            </a:pPr>
                            <a:endParaRPr/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1200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[us]u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3"/>
                        </a:ext>
                      </a:extLst>
                    </a:tr>
                    <a:tr h="369971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300"/>
                            </a:pPr>
                            <a:endParaRPr/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1300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[us]s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4"/>
                        </a:ext>
                      </a:extLst>
                    </a:tr>
                    <a:tr h="369971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300"/>
                            </a:pPr>
                            <a:endParaRPr/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2300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[uc]d-[dc]u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5"/>
                        </a:ext>
                      </a:extLst>
                    </a:tr>
                    <a:tr h="369971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300"/>
                            </a:pPr>
                            <a:endParaRPr/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2500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{uu}c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6"/>
                        </a:ext>
                      </a:extLst>
                    </a:tr>
                    <a:tr h="369971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300"/>
                            </a:pPr>
                            <a:endParaRPr/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2500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[uc]s-[sc]u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7"/>
                        </a:ext>
                      </a:extLst>
                    </a:tr>
                    <a:tr h="369971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300"/>
                            </a:pPr>
                            <a:endParaRPr/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2600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{us}c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8"/>
                        </a:ext>
                      </a:extLst>
                    </a:tr>
                    <a:tr h="369971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300"/>
                            </a:pPr>
                            <a:endParaRPr/>
                          </a:p>
                        </a:txBody>
                        <a:tcPr marL="50800" marR="50800" marT="50800" marB="50800" anchor="ctr" horzOverflow="overflow">
                          <a:lnB w="12700">
                            <a:miter lim="400000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2700</a:t>
                            </a:r>
                          </a:p>
                        </a:txBody>
                        <a:tcPr marL="50800" marR="50800" marT="50800" marB="50800" anchor="ctr" horzOverflow="overflow">
                          <a:lnB w="12700">
                            <a:miter lim="400000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 dirty="0"/>
                              <a:t>{ss}c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  <a:lnB w="12700">
                            <a:miter lim="400000"/>
                          </a:lnB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9"/>
                        </a:ext>
                      </a:extLst>
                    </a:tr>
                  </a:tbl>
                </a:graphicData>
              </a:graphic>
            </p:graphicFrame>
          </mc:Choice>
          <mc:Fallback xmlns="">
            <p:graphicFrame>
              <p:nvGraphicFramePr>
                <p:cNvPr id="134" name="Table"/>
                <p:cNvGraphicFramePr/>
                <p:nvPr>
                  <p:extLst>
                    <p:ext uri="{D42A27DB-BD31-4B8C-83A1-F6EECF244321}">
                      <p14:modId xmlns:p14="http://schemas.microsoft.com/office/powerpoint/2010/main" val="4284553779"/>
                    </p:ext>
                  </p:extLst>
                </p:nvPr>
              </p:nvGraphicFramePr>
              <p:xfrm>
                <a:off x="12700" y="12700"/>
                <a:ext cx="5202871" cy="4984954"/>
              </p:xfrm>
              <a:graphic>
                <a:graphicData uri="http://schemas.openxmlformats.org/drawingml/2006/table">
                  <a:tbl>
                    <a:tblPr firstRow="1" firstCol="1"/>
                    <a:tblGrid>
                      <a:gridCol w="1194207">
                        <a:extLst>
                          <a:ext uri="{9D8B030D-6E8A-4147-A177-3AD203B41FA5}">
                            <a16:colId xmlns:a16="http://schemas.microsoft.com/office/drawing/2014/main" val="20000"/>
                          </a:ext>
                        </a:extLst>
                      </a:gridCol>
                      <a:gridCol w="878126">
                        <a:extLst>
                          <a:ext uri="{9D8B030D-6E8A-4147-A177-3AD203B41FA5}">
                            <a16:colId xmlns:a16="http://schemas.microsoft.com/office/drawing/2014/main" val="20001"/>
                          </a:ext>
                        </a:extLst>
                      </a:gridCol>
                      <a:gridCol w="1585936">
                        <a:extLst>
                          <a:ext uri="{9D8B030D-6E8A-4147-A177-3AD203B41FA5}">
                            <a16:colId xmlns:a16="http://schemas.microsoft.com/office/drawing/2014/main" val="20002"/>
                          </a:ext>
                        </a:extLst>
                      </a:gridCol>
                    </a:tblGrid>
                    <a:tr h="308635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800" b="0"/>
                            </a:pPr>
                            <a:r>
                              <a:rPr sz="1300" b="1"/>
                              <a:t>Baryon</a:t>
                            </a:r>
                          </a:p>
                        </a:txBody>
                        <a:tcPr marL="50800" marR="50800" marT="50800" marB="50800" anchor="ctr" horzOverflow="overflow">
                          <a:lnL w="12700">
                            <a:miter lim="400000"/>
                          </a:lnL>
                        </a:tcPr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800" b="0"/>
                            </a:pPr>
                            <a:r>
                              <a:rPr sz="1300" b="1" dirty="0"/>
                              <a:t>Mass 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800" b="0"/>
                            </a:pPr>
                            <a:r>
                              <a:rPr sz="1300" b="1"/>
                              <a:t>Dominant diquark 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0"/>
                        </a:ext>
                      </a:extLst>
                    </a:tr>
                    <a:tr h="306894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800" b="0"/>
                            </a:pPr>
                            <a:r>
                              <a:rPr sz="1300" b="1"/>
                              <a:t>Proton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940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[ud]u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1"/>
                        </a:ext>
                      </a:extLst>
                    </a:tr>
                    <a:tr h="269436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300"/>
                            </a:pPr>
                            <a:endParaRPr/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1100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[ud]s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2"/>
                        </a:ext>
                      </a:extLst>
                    </a:tr>
                    <a:tr h="369971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300"/>
                            </a:pPr>
                            <a:endParaRPr/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1200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[us]u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3"/>
                        </a:ext>
                      </a:extLst>
                    </a:tr>
                    <a:tr h="369971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300"/>
                            </a:pPr>
                            <a:endParaRPr/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1300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[us]s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4"/>
                        </a:ext>
                      </a:extLst>
                    </a:tr>
                    <a:tr h="369971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300"/>
                            </a:pPr>
                            <a:endParaRPr/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2300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[uc]d-[dc]u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5"/>
                        </a:ext>
                      </a:extLst>
                    </a:tr>
                    <a:tr h="369971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300"/>
                            </a:pPr>
                            <a:endParaRPr/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2500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{uu}c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6"/>
                        </a:ext>
                      </a:extLst>
                    </a:tr>
                    <a:tr h="369971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300"/>
                            </a:pPr>
                            <a:endParaRPr/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2500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[uc]s-[sc]u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7"/>
                        </a:ext>
                      </a:extLst>
                    </a:tr>
                    <a:tr h="369971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300"/>
                            </a:pPr>
                            <a:endParaRPr/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2600</a:t>
                            </a:r>
                          </a:p>
                        </a:txBody>
                        <a:tcPr marL="50800" marR="50800" marT="50800" marB="50800" anchor="ctr" horzOverflow="overflow"/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{us}c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8"/>
                        </a:ext>
                      </a:extLst>
                    </a:tr>
                    <a:tr h="369971">
                      <a:tc>
                        <a:txBody>
                          <a:bodyPr/>
                          <a:lstStyle/>
                          <a:p>
                            <a:pPr defTabSz="914400">
                              <a:tabLst>
                                <a:tab pos="1181100" algn="l"/>
                              </a:tabLst>
                              <a:defRPr sz="1300"/>
                            </a:pPr>
                            <a:endParaRPr/>
                          </a:p>
                        </a:txBody>
                        <a:tcPr marL="50800" marR="50800" marT="50800" marB="50800" anchor="ctr" horzOverflow="overflow">
                          <a:lnB w="12700">
                            <a:miter lim="400000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/>
                              <a:t>2700</a:t>
                            </a:r>
                          </a:p>
                        </a:txBody>
                        <a:tcPr marL="50800" marR="50800" marT="50800" marB="50800" anchor="ctr" horzOverflow="overflow">
                          <a:lnB w="12700">
                            <a:miter lim="400000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pPr defTabSz="914400">
                              <a:defRPr sz="1800"/>
                            </a:pPr>
                            <a:r>
                              <a:rPr sz="1300" dirty="0"/>
                              <a:t>{ss}c</a:t>
                            </a:r>
                          </a:p>
                        </a:txBody>
                        <a:tcPr marL="50800" marR="50800" marT="50800" marB="50800" anchor="ctr" horzOverflow="overflow">
                          <a:lnR w="12700">
                            <a:miter lim="400000"/>
                          </a:lnR>
                          <a:lnB w="12700">
                            <a:miter lim="400000"/>
                          </a:lnB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9"/>
                        </a:ext>
                      </a:extLst>
                    </a:tr>
                  </a:tbl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Equation"/>
                <p:cNvSpPr txBox="1"/>
                <p:nvPr/>
              </p:nvSpPr>
              <p:spPr>
                <a:xfrm>
                  <a:off x="424462" y="970973"/>
                  <a:ext cx="257621" cy="3692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sz="1687"/>
                </a:p>
              </p:txBody>
            </p:sp>
          </mc:Choice>
          <mc:Fallback xmlns="">
            <p:sp>
              <p:nvSpPr>
                <p:cNvPr id="13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462" y="970973"/>
                  <a:ext cx="257621" cy="369242"/>
                </a:xfrm>
                <a:prstGeom prst="rect">
                  <a:avLst/>
                </a:prstGeom>
                <a:blipFill>
                  <a:blip r:embed="rId5"/>
                  <a:stretch>
                    <a:fillRect l="-26667" r="-20000" b="-476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Equation"/>
                <p:cNvSpPr txBox="1"/>
                <p:nvPr/>
              </p:nvSpPr>
              <p:spPr>
                <a:xfrm>
                  <a:off x="424462" y="1406692"/>
                  <a:ext cx="239383" cy="3692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oMath>
                    </m:oMathPara>
                  </a14:m>
                  <a:endParaRPr sz="1687"/>
                </a:p>
              </p:txBody>
            </p:sp>
          </mc:Choice>
          <mc:Fallback xmlns="">
            <p:sp>
              <p:nvSpPr>
                <p:cNvPr id="13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462" y="1406692"/>
                  <a:ext cx="239383" cy="369242"/>
                </a:xfrm>
                <a:prstGeom prst="rect">
                  <a:avLst/>
                </a:prstGeom>
                <a:blipFill>
                  <a:blip r:embed="rId6"/>
                  <a:stretch>
                    <a:fillRect l="-28571" r="-28571" b="-9524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Equation"/>
                <p:cNvSpPr txBox="1"/>
                <p:nvPr/>
              </p:nvSpPr>
              <p:spPr>
                <a:xfrm>
                  <a:off x="424462" y="2422279"/>
                  <a:ext cx="400520" cy="3692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sz="1687" dirty="0"/>
                </a:p>
              </p:txBody>
            </p:sp>
          </mc:Choice>
          <mc:Fallback xmlns="">
            <p:sp>
              <p:nvSpPr>
                <p:cNvPr id="137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462" y="2422279"/>
                  <a:ext cx="400520" cy="369242"/>
                </a:xfrm>
                <a:prstGeom prst="rect">
                  <a:avLst/>
                </a:prstGeom>
                <a:blipFill>
                  <a:blip r:embed="rId7"/>
                  <a:stretch>
                    <a:fillRect l="-17391" b="-1428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Equation"/>
                <p:cNvSpPr txBox="1"/>
                <p:nvPr/>
              </p:nvSpPr>
              <p:spPr>
                <a:xfrm>
                  <a:off x="424462" y="2959971"/>
                  <a:ext cx="373254" cy="3692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sz="1687" dirty="0"/>
                </a:p>
              </p:txBody>
            </p:sp>
          </mc:Choice>
          <mc:Fallback xmlns="">
            <p:sp>
              <p:nvSpPr>
                <p:cNvPr id="138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462" y="2959971"/>
                  <a:ext cx="373254" cy="369242"/>
                </a:xfrm>
                <a:prstGeom prst="rect">
                  <a:avLst/>
                </a:prstGeom>
                <a:blipFill>
                  <a:blip r:embed="rId8"/>
                  <a:stretch>
                    <a:fillRect l="-19048" r="-4762" b="-1428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Equation"/>
                <p:cNvSpPr txBox="1"/>
                <p:nvPr/>
              </p:nvSpPr>
              <p:spPr>
                <a:xfrm>
                  <a:off x="424462" y="3454192"/>
                  <a:ext cx="380093" cy="3692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sz="1687" dirty="0"/>
                </a:p>
              </p:txBody>
            </p:sp>
          </mc:Choice>
          <mc:Fallback xmlns="">
            <p:sp>
              <p:nvSpPr>
                <p:cNvPr id="139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462" y="3454192"/>
                  <a:ext cx="380093" cy="369242"/>
                </a:xfrm>
                <a:prstGeom prst="rect">
                  <a:avLst/>
                </a:prstGeom>
                <a:blipFill>
                  <a:blip r:embed="rId9"/>
                  <a:stretch>
                    <a:fillRect l="-18182" b="-909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Equation"/>
                <p:cNvSpPr txBox="1"/>
                <p:nvPr/>
              </p:nvSpPr>
              <p:spPr>
                <a:xfrm>
                  <a:off x="417622" y="4041301"/>
                  <a:ext cx="380093" cy="3692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sz="1687" dirty="0"/>
                </a:p>
              </p:txBody>
            </p:sp>
          </mc:Choice>
          <mc:Fallback xmlns="">
            <p:sp>
              <p:nvSpPr>
                <p:cNvPr id="140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622" y="4041301"/>
                  <a:ext cx="380093" cy="369242"/>
                </a:xfrm>
                <a:prstGeom prst="rect">
                  <a:avLst/>
                </a:prstGeom>
                <a:blipFill>
                  <a:blip r:embed="rId10"/>
                  <a:stretch>
                    <a:fillRect l="-18182" r="-4545" b="-1428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Equation"/>
                <p:cNvSpPr txBox="1"/>
                <p:nvPr/>
              </p:nvSpPr>
              <p:spPr>
                <a:xfrm>
                  <a:off x="422498" y="4558795"/>
                  <a:ext cx="414290" cy="3692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sz="1687" dirty="0"/>
                </a:p>
              </p:txBody>
            </p:sp>
          </mc:Choice>
          <mc:Fallback xmlns="">
            <p:sp>
              <p:nvSpPr>
                <p:cNvPr id="14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498" y="4558795"/>
                  <a:ext cx="414290" cy="369242"/>
                </a:xfrm>
                <a:prstGeom prst="rect">
                  <a:avLst/>
                </a:prstGeom>
                <a:blipFill>
                  <a:blip r:embed="rId11"/>
                  <a:stretch>
                    <a:fillRect l="-17391" r="-4348" b="-909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Equation"/>
                <p:cNvSpPr txBox="1"/>
                <p:nvPr/>
              </p:nvSpPr>
              <p:spPr>
                <a:xfrm>
                  <a:off x="450979" y="1921710"/>
                  <a:ext cx="246221" cy="3692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oMath>
                    </m:oMathPara>
                  </a14:m>
                  <a:endParaRPr sz="1687" dirty="0"/>
                </a:p>
              </p:txBody>
            </p:sp>
          </mc:Choice>
          <mc:Fallback xmlns="">
            <p:sp>
              <p:nvSpPr>
                <p:cNvPr id="142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979" y="1921710"/>
                  <a:ext cx="246221" cy="369242"/>
                </a:xfrm>
                <a:prstGeom prst="rect">
                  <a:avLst/>
                </a:prstGeom>
                <a:blipFill>
                  <a:blip r:embed="rId12"/>
                  <a:stretch>
                    <a:fillRect l="-26667" r="-20000" b="-454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4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35396" y="4002656"/>
            <a:ext cx="3265891" cy="2372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06306" y="4124987"/>
            <a:ext cx="3080893" cy="1938686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Brooks and Lopez, https://doi.org/10.1016/j.physletb.2021.136171"/>
          <p:cNvSpPr txBox="1"/>
          <p:nvPr/>
        </p:nvSpPr>
        <p:spPr>
          <a:xfrm>
            <a:off x="5435396" y="6420428"/>
            <a:ext cx="3284554" cy="21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300" b="0"/>
            </a:pPr>
            <a:r>
              <a:rPr sz="914" dirty="0"/>
              <a:t>Brooks and Lopez, </a:t>
            </a:r>
            <a:r>
              <a:rPr sz="914" u="sng" dirty="0">
                <a:hlinkClick r:id="rId15"/>
              </a:rPr>
              <a:t>https://doi.org/10.1016/j.physletb.2021.136171</a:t>
            </a:r>
            <a:r>
              <a:rPr sz="914" dirty="0"/>
              <a:t> </a:t>
            </a:r>
          </a:p>
        </p:txBody>
      </p:sp>
      <p:sp>
        <p:nvSpPr>
          <p:cNvPr id="147" name="Yin et al., https://doi.org/10.1103/PhysRevD.100.034008"/>
          <p:cNvSpPr txBox="1"/>
          <p:nvPr/>
        </p:nvSpPr>
        <p:spPr>
          <a:xfrm>
            <a:off x="5435396" y="6612133"/>
            <a:ext cx="2802050" cy="21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300" b="0"/>
            </a:pPr>
            <a:r>
              <a:rPr sz="914" dirty="0"/>
              <a:t>Yin et al., </a:t>
            </a:r>
            <a:r>
              <a:rPr sz="914" u="sng" dirty="0">
                <a:hlinkClick r:id="rId16"/>
              </a:rPr>
              <a:t>https://doi.org/10.1103/PhysRevD.100.034008</a:t>
            </a:r>
            <a:r>
              <a:rPr sz="914" dirty="0"/>
              <a:t> </a:t>
            </a:r>
          </a:p>
        </p:txBody>
      </p:sp>
      <p:sp>
        <p:nvSpPr>
          <p:cNvPr id="148" name="Arrington et al., https://doi.org/10.1016/j.ppnp.2022.103985"/>
          <p:cNvSpPr txBox="1"/>
          <p:nvPr/>
        </p:nvSpPr>
        <p:spPr>
          <a:xfrm>
            <a:off x="6683756" y="855956"/>
            <a:ext cx="2999219" cy="21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300" b="0"/>
            </a:pPr>
            <a:r>
              <a:rPr sz="914"/>
              <a:t>Arrington et al., </a:t>
            </a:r>
            <a:r>
              <a:rPr sz="914" u="sng">
                <a:hlinkClick r:id="rId17"/>
              </a:rPr>
              <a:t>https://doi.org/10.1016/j.ppnp.2022.103985</a:t>
            </a:r>
            <a:r>
              <a:rPr sz="914"/>
              <a:t> 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0ECC6-98DB-C10C-EA1E-3C242C826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00"/>
            <a:ext cx="10515600" cy="612337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can nuclei teach us about QCD?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8CC1E-3362-7C16-F8B7-A2F1FC37D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4910"/>
            <a:ext cx="10515600" cy="5252053"/>
          </a:xfrm>
        </p:spPr>
        <p:txBody>
          <a:bodyPr>
            <a:normAutofit/>
          </a:bodyPr>
          <a:lstStyle/>
          <a:p>
            <a:r>
              <a:rPr lang="en-US" dirty="0"/>
              <a:t>What is the partonic structure of nuclei?</a:t>
            </a:r>
          </a:p>
          <a:p>
            <a:r>
              <a:rPr lang="en-US" dirty="0"/>
              <a:t>How/which nucleons are modified?</a:t>
            </a:r>
          </a:p>
          <a:p>
            <a:r>
              <a:rPr lang="en-US" dirty="0"/>
              <a:t>What is the short distance structure of the NN interaction?</a:t>
            </a:r>
          </a:p>
          <a:p>
            <a:r>
              <a:rPr lang="en-US" dirty="0"/>
              <a:t>How do fast </a:t>
            </a:r>
            <a:r>
              <a:rPr lang="en-US" dirty="0" err="1"/>
              <a:t>partons</a:t>
            </a:r>
            <a:r>
              <a:rPr lang="en-US" dirty="0"/>
              <a:t> interact in nuclei?  How do they </a:t>
            </a:r>
            <a:r>
              <a:rPr lang="en-US" dirty="0" err="1"/>
              <a:t>hadronize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Are there diquark correlations?</a:t>
            </a:r>
          </a:p>
          <a:p>
            <a:r>
              <a:rPr lang="en-US" dirty="0"/>
              <a:t>How do we make small-size hadrons and how do they interact with the nucleus?</a:t>
            </a:r>
          </a:p>
          <a:p>
            <a:endParaRPr lang="en-US" dirty="0"/>
          </a:p>
          <a:p>
            <a:r>
              <a:rPr lang="en-US" dirty="0"/>
              <a:t>There is a rich program of </a:t>
            </a:r>
            <a:r>
              <a:rPr lang="en-US" dirty="0" err="1"/>
              <a:t>JLab</a:t>
            </a:r>
            <a:r>
              <a:rPr lang="en-US" dirty="0"/>
              <a:t> experiments to explore these topics</a:t>
            </a:r>
          </a:p>
          <a:p>
            <a:pPr lvl="1"/>
            <a:r>
              <a:rPr lang="en-US" dirty="0"/>
              <a:t>With extensions to 24 GeV </a:t>
            </a:r>
            <a:r>
              <a:rPr lang="en-US" dirty="0" err="1"/>
              <a:t>JLab</a:t>
            </a:r>
            <a:r>
              <a:rPr lang="en-US" dirty="0"/>
              <a:t> and to the EIC</a:t>
            </a:r>
          </a:p>
        </p:txBody>
      </p:sp>
    </p:spTree>
    <p:extLst>
      <p:ext uri="{BB962C8B-B14F-4D97-AF65-F5344CB8AC3E}">
        <p14:creationId xmlns:p14="http://schemas.microsoft.com/office/powerpoint/2010/main" val="2325350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90CAE-3FC3-BC4D-9721-6959EEE85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Short-range correlations tell us about the isospin-structure of the NN force.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28C77-3F28-C14E-A86D-F9BE6E952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33" y="1928125"/>
            <a:ext cx="3741467" cy="3386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AE796F-8613-364D-9300-65180923EC8C}"/>
              </a:ext>
            </a:extLst>
          </p:cNvPr>
          <p:cNvSpPr txBox="1"/>
          <p:nvPr/>
        </p:nvSpPr>
        <p:spPr>
          <a:xfrm>
            <a:off x="104017" y="5552384"/>
            <a:ext cx="4037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Subedi</a:t>
            </a:r>
            <a:r>
              <a:rPr lang="en-US" dirty="0"/>
              <a:t> et al., Science 320, p. 1476 (2008)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71624F-352E-F942-A56C-E467E3D47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325" y="1928125"/>
            <a:ext cx="3144467" cy="33139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67255-9AAC-E645-9E92-8730353D4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5F0E-17DE-C541-8355-F0A02998C62B}" type="slidenum">
              <a:rPr lang="en-US" smtClean="0"/>
              <a:t>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BD3DB0B-813D-2056-E0AE-0044CA6A32F0}"/>
              </a:ext>
            </a:extLst>
          </p:cNvPr>
          <p:cNvGrpSpPr/>
          <p:nvPr/>
        </p:nvGrpSpPr>
        <p:grpSpPr>
          <a:xfrm>
            <a:off x="7743502" y="2613109"/>
            <a:ext cx="3809467" cy="3052996"/>
            <a:chOff x="1171281" y="901414"/>
            <a:chExt cx="7330591" cy="61575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DAE558-40F8-14A6-EF8D-2A74F91A2AEA}"/>
                </a:ext>
              </a:extLst>
            </p:cNvPr>
            <p:cNvSpPr/>
            <p:nvPr/>
          </p:nvSpPr>
          <p:spPr>
            <a:xfrm rot="335430">
              <a:off x="2995916" y="1136963"/>
              <a:ext cx="5477277" cy="3532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Screen Shot 2014-05-27 at 12.09.09 AM.png">
              <a:extLst>
                <a:ext uri="{FF2B5EF4-FFF2-40B4-BE49-F238E27FC236}">
                  <a16:creationId xmlns:a16="http://schemas.microsoft.com/office/drawing/2014/main" id="{C7F2A24F-56D2-57FD-1883-65054CD8A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1281" y="951094"/>
              <a:ext cx="6914622" cy="502833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14CEAE-3C8E-916B-5EEB-737E97C9FDC5}"/>
                </a:ext>
              </a:extLst>
            </p:cNvPr>
            <p:cNvSpPr/>
            <p:nvPr/>
          </p:nvSpPr>
          <p:spPr>
            <a:xfrm rot="335430">
              <a:off x="2833877" y="4463932"/>
              <a:ext cx="5477277" cy="5313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9F676F-CB19-19A1-9510-78E138FFEADD}"/>
                </a:ext>
              </a:extLst>
            </p:cNvPr>
            <p:cNvSpPr txBox="1"/>
            <p:nvPr/>
          </p:nvSpPr>
          <p:spPr>
            <a:xfrm>
              <a:off x="3168565" y="6003671"/>
              <a:ext cx="1293039" cy="105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/>
                <a:t>~k</a:t>
              </a:r>
              <a:r>
                <a:rPr lang="en-US" sz="2800" baseline="-25000" dirty="0"/>
                <a:t>F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BC3073-A788-273A-0C3D-4EB955116726}"/>
                </a:ext>
              </a:extLst>
            </p:cNvPr>
            <p:cNvSpPr/>
            <p:nvPr/>
          </p:nvSpPr>
          <p:spPr>
            <a:xfrm rot="335430">
              <a:off x="3024595" y="1475373"/>
              <a:ext cx="5477277" cy="2664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Screen Shot 2014-05-27 at 12.09.09 AM.png">
              <a:extLst>
                <a:ext uri="{FF2B5EF4-FFF2-40B4-BE49-F238E27FC236}">
                  <a16:creationId xmlns:a16="http://schemas.microsoft.com/office/drawing/2014/main" id="{56BD247B-01CD-28EA-24D0-74DD70EA0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396" b="92830" l="1031" r="89175">
                          <a14:foregroundMark x1="89691" y1="93962" x2="89175" y2="74717"/>
                          <a14:foregroundMark x1="29381" y1="10943" x2="18557" y2="4151"/>
                          <a14:foregroundMark x1="1031" y1="3396" x2="1031" y2="3396"/>
                          <a14:backgroundMark x1="52577" y1="15849" x2="70103" y2="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4115" y="2231482"/>
              <a:ext cx="1975999" cy="270256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95D8F51-C0DC-3EB3-331A-432DA1161CC0}"/>
                </a:ext>
              </a:extLst>
            </p:cNvPr>
            <p:cNvCxnSpPr/>
            <p:nvPr/>
          </p:nvCxnSpPr>
          <p:spPr>
            <a:xfrm>
              <a:off x="3815086" y="3299779"/>
              <a:ext cx="0" cy="2153340"/>
            </a:xfrm>
            <a:prstGeom prst="line">
              <a:avLst/>
            </a:prstGeom>
            <a:ln w="57150" cmpd="sng"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3F90D75-43D9-DCD0-64BF-5E81209C2DC9}"/>
                </a:ext>
              </a:extLst>
            </p:cNvPr>
            <p:cNvGrpSpPr/>
            <p:nvPr/>
          </p:nvGrpSpPr>
          <p:grpSpPr>
            <a:xfrm>
              <a:off x="2176243" y="901414"/>
              <a:ext cx="4521616" cy="1799844"/>
              <a:chOff x="2170529" y="744674"/>
              <a:chExt cx="4521616" cy="1799844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90F4126-0ECE-5580-826D-3B9D900A8317}"/>
                  </a:ext>
                </a:extLst>
              </p:cNvPr>
              <p:cNvSpPr/>
              <p:nvPr/>
            </p:nvSpPr>
            <p:spPr>
              <a:xfrm>
                <a:off x="2989525" y="1253297"/>
                <a:ext cx="3702620" cy="129122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FC2CE2A-96EB-453C-CFA5-8840CA1021B9}"/>
                  </a:ext>
                </a:extLst>
              </p:cNvPr>
              <p:cNvSpPr/>
              <p:nvPr/>
            </p:nvSpPr>
            <p:spPr>
              <a:xfrm>
                <a:off x="3368447" y="1338312"/>
                <a:ext cx="310896" cy="310896"/>
              </a:xfrm>
              <a:prstGeom prst="ellipse">
                <a:avLst/>
              </a:prstGeom>
              <a:solidFill>
                <a:srgbClr val="008000"/>
              </a:solidFill>
              <a:scene3d>
                <a:camera prst="orthographicFront"/>
                <a:lightRig rig="threePt" dir="t"/>
              </a:scene3d>
              <a:sp3d>
                <a:bevelT w="154940" h="154940"/>
                <a:bevelB w="154940" h="15494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19D0425-9975-6323-21FE-33A36F1B5B3B}"/>
                  </a:ext>
                </a:extLst>
              </p:cNvPr>
              <p:cNvSpPr/>
              <p:nvPr/>
            </p:nvSpPr>
            <p:spPr>
              <a:xfrm>
                <a:off x="3224959" y="1670225"/>
                <a:ext cx="310896" cy="3108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4940" h="154940"/>
                <a:bevelB w="154940" h="15494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632523"/>
                    </a:solidFill>
                  </a:ln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F74D2C6-BFD9-BB58-00F8-E2AC52564E85}"/>
                  </a:ext>
                </a:extLst>
              </p:cNvPr>
              <p:cNvSpPr/>
              <p:nvPr/>
            </p:nvSpPr>
            <p:spPr>
              <a:xfrm>
                <a:off x="3977224" y="1257799"/>
                <a:ext cx="310896" cy="3108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4940" h="154940"/>
                <a:bevelB w="154940" h="15494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632523"/>
                    </a:solidFill>
                  </a:ln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A44E096-148A-7037-2788-651434160714}"/>
                  </a:ext>
                </a:extLst>
              </p:cNvPr>
              <p:cNvSpPr/>
              <p:nvPr/>
            </p:nvSpPr>
            <p:spPr>
              <a:xfrm>
                <a:off x="2788466" y="1745678"/>
                <a:ext cx="310896" cy="3108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4940" h="154940"/>
                <a:bevelB w="154940" h="15494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632523"/>
                    </a:solidFill>
                  </a:ln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E5BEB61-5413-5ED8-2109-3B9B96F33C32}"/>
                  </a:ext>
                </a:extLst>
              </p:cNvPr>
              <p:cNvSpPr/>
              <p:nvPr/>
            </p:nvSpPr>
            <p:spPr>
              <a:xfrm>
                <a:off x="3354541" y="2050501"/>
                <a:ext cx="310896" cy="3108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4940" h="154940"/>
                <a:bevelB w="154940" h="15494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632523"/>
                    </a:solidFill>
                  </a:ln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5E5F7B3-0F02-9816-DAC7-0728791EED58}"/>
                  </a:ext>
                </a:extLst>
              </p:cNvPr>
              <p:cNvSpPr/>
              <p:nvPr/>
            </p:nvSpPr>
            <p:spPr>
              <a:xfrm>
                <a:off x="2930713" y="1439400"/>
                <a:ext cx="310896" cy="310896"/>
              </a:xfrm>
              <a:prstGeom prst="ellipse">
                <a:avLst/>
              </a:prstGeom>
              <a:solidFill>
                <a:srgbClr val="008000"/>
              </a:solidFill>
              <a:scene3d>
                <a:camera prst="orthographicFront"/>
                <a:lightRig rig="threePt" dir="t"/>
              </a:scene3d>
              <a:sp3d>
                <a:bevelT w="154940" h="154940"/>
                <a:bevelB w="154940" h="15494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F60A04B-7071-0FBB-3A67-8DF2B542B64F}"/>
                  </a:ext>
                </a:extLst>
              </p:cNvPr>
              <p:cNvSpPr/>
              <p:nvPr/>
            </p:nvSpPr>
            <p:spPr>
              <a:xfrm>
                <a:off x="3570615" y="1771392"/>
                <a:ext cx="310896" cy="310896"/>
              </a:xfrm>
              <a:prstGeom prst="ellipse">
                <a:avLst/>
              </a:prstGeom>
              <a:solidFill>
                <a:srgbClr val="008000"/>
              </a:solidFill>
              <a:scene3d>
                <a:camera prst="orthographicFront"/>
                <a:lightRig rig="threePt" dir="t"/>
              </a:scene3d>
              <a:sp3d>
                <a:bevelT w="154940" h="154940"/>
                <a:bevelB w="154940" h="15494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45AB246-64AC-540A-42BD-EC0573CADA6E}"/>
                  </a:ext>
                </a:extLst>
              </p:cNvPr>
              <p:cNvSpPr/>
              <p:nvPr/>
            </p:nvSpPr>
            <p:spPr>
              <a:xfrm>
                <a:off x="2988180" y="2063329"/>
                <a:ext cx="310896" cy="310896"/>
              </a:xfrm>
              <a:prstGeom prst="ellipse">
                <a:avLst/>
              </a:prstGeom>
              <a:solidFill>
                <a:srgbClr val="008000"/>
              </a:solidFill>
              <a:scene3d>
                <a:camera prst="orthographicFront"/>
                <a:lightRig rig="threePt" dir="t"/>
              </a:scene3d>
              <a:sp3d>
                <a:bevelT w="154940" h="154940"/>
                <a:bevelB w="154940" h="15494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74B6EDF-FF28-188D-308B-4BC1B091FACC}"/>
                  </a:ext>
                </a:extLst>
              </p:cNvPr>
              <p:cNvGrpSpPr/>
              <p:nvPr/>
            </p:nvGrpSpPr>
            <p:grpSpPr>
              <a:xfrm>
                <a:off x="2170529" y="744674"/>
                <a:ext cx="2408064" cy="1722654"/>
                <a:chOff x="1485325" y="453170"/>
                <a:chExt cx="2408064" cy="1722654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F82AC39A-6D12-D0A2-B86B-9EC6330D756D}"/>
                    </a:ext>
                  </a:extLst>
                </p:cNvPr>
                <p:cNvSpPr/>
                <p:nvPr/>
              </p:nvSpPr>
              <p:spPr>
                <a:xfrm>
                  <a:off x="2032589" y="926540"/>
                  <a:ext cx="1246602" cy="1249284"/>
                </a:xfrm>
                <a:prstGeom prst="ellipse">
                  <a:avLst/>
                </a:prstGeom>
                <a:noFill/>
                <a:ln w="28575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BF785632-183E-FDAF-E50C-63DC806AA835}"/>
                    </a:ext>
                  </a:extLst>
                </p:cNvPr>
                <p:cNvCxnSpPr/>
                <p:nvPr/>
              </p:nvCxnSpPr>
              <p:spPr>
                <a:xfrm flipV="1">
                  <a:off x="3435344" y="801608"/>
                  <a:ext cx="458045" cy="291508"/>
                </a:xfrm>
                <a:prstGeom prst="straightConnector1">
                  <a:avLst/>
                </a:prstGeom>
                <a:ln w="38100" cmpd="sng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9D493D06-BD43-D8EF-577F-670346610297}"/>
                    </a:ext>
                  </a:extLst>
                </p:cNvPr>
                <p:cNvCxnSpPr/>
                <p:nvPr/>
              </p:nvCxnSpPr>
              <p:spPr>
                <a:xfrm flipV="1">
                  <a:off x="1741104" y="1876385"/>
                  <a:ext cx="458045" cy="291508"/>
                </a:xfrm>
                <a:prstGeom prst="straightConnector1">
                  <a:avLst/>
                </a:prstGeom>
                <a:ln w="38100" cmpd="sng">
                  <a:solidFill>
                    <a:srgbClr val="FF0000"/>
                  </a:solidFill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3F15A05-C09F-6694-0C5E-763F081ACF3E}"/>
                    </a:ext>
                  </a:extLst>
                </p:cNvPr>
                <p:cNvSpPr txBox="1"/>
                <p:nvPr/>
              </p:nvSpPr>
              <p:spPr>
                <a:xfrm>
                  <a:off x="1485325" y="453170"/>
                  <a:ext cx="505893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00"/>
                      </a:solidFill>
                    </a:rPr>
                    <a:t>A-1</a:t>
                  </a:r>
                </a:p>
              </p:txBody>
            </p:sp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7F1DDA-CF40-8A45-3985-26CF6A2D4963}"/>
                </a:ext>
              </a:extLst>
            </p:cNvPr>
            <p:cNvSpPr/>
            <p:nvPr/>
          </p:nvSpPr>
          <p:spPr>
            <a:xfrm rot="299261">
              <a:off x="4945843" y="2654266"/>
              <a:ext cx="3079361" cy="1291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32576CE-2901-C19D-AB72-A8B85954F0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96474" y="3373925"/>
              <a:ext cx="247085" cy="277030"/>
            </a:xfrm>
            <a:prstGeom prst="straightConnector1">
              <a:avLst/>
            </a:prstGeom>
            <a:ln w="38100" cmpd="sng">
              <a:solidFill>
                <a:srgbClr val="0645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0FD94A0-E77A-42B0-24EA-4BCA3AE25967}"/>
                </a:ext>
              </a:extLst>
            </p:cNvPr>
            <p:cNvSpPr/>
            <p:nvPr/>
          </p:nvSpPr>
          <p:spPr>
            <a:xfrm>
              <a:off x="6741177" y="2042623"/>
              <a:ext cx="237744" cy="237744"/>
            </a:xfrm>
            <a:prstGeom prst="ellipse">
              <a:avLst/>
            </a:prstGeom>
            <a:solidFill>
              <a:srgbClr val="008000"/>
            </a:solidFill>
            <a:scene3d>
              <a:camera prst="orthographicFront"/>
              <a:lightRig rig="threePt" dir="t"/>
            </a:scene3d>
            <a:sp3d>
              <a:bevelT w="119380" h="119380"/>
              <a:bevelB w="119380" h="11938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39E3E18-36B7-94DC-EB85-C15623CB7E6A}"/>
                </a:ext>
              </a:extLst>
            </p:cNvPr>
            <p:cNvSpPr/>
            <p:nvPr/>
          </p:nvSpPr>
          <p:spPr>
            <a:xfrm>
              <a:off x="6430800" y="2092655"/>
              <a:ext cx="237744" cy="23774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9380" h="119380"/>
              <a:bevelB w="119380" h="11938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632523"/>
                  </a:solidFill>
                </a:ln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FB5AAD4-8B84-5BA2-0A80-02E7C336796A}"/>
                </a:ext>
              </a:extLst>
            </p:cNvPr>
            <p:cNvSpPr/>
            <p:nvPr/>
          </p:nvSpPr>
          <p:spPr>
            <a:xfrm>
              <a:off x="6451562" y="2507549"/>
              <a:ext cx="237744" cy="23774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9380" h="119380"/>
              <a:bevelB w="119380" h="11938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632523"/>
                  </a:solidFill>
                </a:ln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758D6BA-7F29-2EC0-88FF-A2675F3FE2BE}"/>
                </a:ext>
              </a:extLst>
            </p:cNvPr>
            <p:cNvSpPr/>
            <p:nvPr/>
          </p:nvSpPr>
          <p:spPr>
            <a:xfrm>
              <a:off x="6888189" y="2286777"/>
              <a:ext cx="237744" cy="23774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9380" h="119380"/>
              <a:bevelB w="119380" h="11938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632523"/>
                  </a:solidFill>
                </a:ln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76660D7-0F96-B8A8-64DE-56E0F0476F66}"/>
                </a:ext>
              </a:extLst>
            </p:cNvPr>
            <p:cNvSpPr/>
            <p:nvPr/>
          </p:nvSpPr>
          <p:spPr>
            <a:xfrm>
              <a:off x="6619257" y="2306783"/>
              <a:ext cx="237744" cy="237744"/>
            </a:xfrm>
            <a:prstGeom prst="ellipse">
              <a:avLst/>
            </a:prstGeom>
            <a:solidFill>
              <a:srgbClr val="008000"/>
            </a:solidFill>
            <a:scene3d>
              <a:camera prst="orthographicFront"/>
              <a:lightRig rig="threePt" dir="t"/>
            </a:scene3d>
            <a:sp3d>
              <a:bevelT w="119380" h="119380"/>
              <a:bevelB w="119380" h="11938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FE890A2-562E-7D66-362F-08301334A178}"/>
                </a:ext>
              </a:extLst>
            </p:cNvPr>
            <p:cNvSpPr/>
            <p:nvPr/>
          </p:nvSpPr>
          <p:spPr>
            <a:xfrm>
              <a:off x="6771657" y="2560783"/>
              <a:ext cx="237744" cy="237744"/>
            </a:xfrm>
            <a:prstGeom prst="ellipse">
              <a:avLst/>
            </a:prstGeom>
            <a:solidFill>
              <a:srgbClr val="008000"/>
            </a:solidFill>
            <a:scene3d>
              <a:camera prst="orthographicFront"/>
              <a:lightRig rig="threePt" dir="t"/>
            </a:scene3d>
            <a:sp3d>
              <a:bevelT w="119380" h="119380"/>
              <a:bevelB w="119380" h="11938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3BC2207-4EFB-BBB6-560F-EEB6CE4631B9}"/>
                </a:ext>
              </a:extLst>
            </p:cNvPr>
            <p:cNvSpPr/>
            <p:nvPr/>
          </p:nvSpPr>
          <p:spPr>
            <a:xfrm>
              <a:off x="6299259" y="1977907"/>
              <a:ext cx="886297" cy="876496"/>
            </a:xfrm>
            <a:prstGeom prst="ellipse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29BC09B-054A-916E-3121-D88A87A046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7252" y="1920862"/>
              <a:ext cx="213745" cy="200639"/>
            </a:xfrm>
            <a:prstGeom prst="straightConnector1">
              <a:avLst/>
            </a:prstGeom>
            <a:ln w="38100" cmpd="sng">
              <a:solidFill>
                <a:srgbClr val="0645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E505003-B0C8-848F-9F10-28BAABA7B6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07619" y="2392282"/>
              <a:ext cx="629556" cy="4572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57CB27A-8E9F-B27B-5623-98232F1E1776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6645576" y="3497445"/>
              <a:ext cx="629556" cy="4572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7E89295-7357-E483-375B-31FE11B85303}"/>
                </a:ext>
              </a:extLst>
            </p:cNvPr>
            <p:cNvSpPr/>
            <p:nvPr/>
          </p:nvSpPr>
          <p:spPr>
            <a:xfrm>
              <a:off x="5991878" y="2879389"/>
              <a:ext cx="914400" cy="914400"/>
            </a:xfrm>
            <a:prstGeom prst="ellipse">
              <a:avLst/>
            </a:prstGeom>
            <a:solidFill>
              <a:srgbClr val="008000"/>
            </a:solidFill>
            <a:scene3d>
              <a:camera prst="orthographicFront"/>
              <a:lightRig rig="threePt" dir="t"/>
            </a:scene3d>
            <a:sp3d>
              <a:bevelT w="457200" h="457200"/>
              <a:bevelB w="457200" h="4572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p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5796966-0212-6393-04CC-C75DAAA42BD5}"/>
                </a:ext>
              </a:extLst>
            </p:cNvPr>
            <p:cNvSpPr/>
            <p:nvPr/>
          </p:nvSpPr>
          <p:spPr>
            <a:xfrm>
              <a:off x="5511736" y="2526871"/>
              <a:ext cx="914400" cy="9144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0" h="457200"/>
              <a:bevelB w="457200" h="4572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449279B-F718-A98E-D7FD-E0B426D4B3B6}"/>
                </a:ext>
              </a:extLst>
            </p:cNvPr>
            <p:cNvSpPr txBox="1"/>
            <p:nvPr/>
          </p:nvSpPr>
          <p:spPr>
            <a:xfrm>
              <a:off x="7123693" y="2342205"/>
              <a:ext cx="505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A-2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F26AFA4-E037-CAD8-2E51-8569C889AED0}"/>
              </a:ext>
            </a:extLst>
          </p:cNvPr>
          <p:cNvSpPr txBox="1"/>
          <p:nvPr/>
        </p:nvSpPr>
        <p:spPr>
          <a:xfrm>
            <a:off x="8314858" y="4025855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~80%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4C8A46-370C-AEA4-F489-A43CF313BC1A}"/>
              </a:ext>
            </a:extLst>
          </p:cNvPr>
          <p:cNvSpPr txBox="1"/>
          <p:nvPr/>
        </p:nvSpPr>
        <p:spPr>
          <a:xfrm>
            <a:off x="9563249" y="4379059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~20%</a:t>
            </a:r>
          </a:p>
        </p:txBody>
      </p:sp>
    </p:spTree>
    <p:extLst>
      <p:ext uri="{BB962C8B-B14F-4D97-AF65-F5344CB8AC3E}">
        <p14:creationId xmlns:p14="http://schemas.microsoft.com/office/powerpoint/2010/main" val="1399287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10056-2AE8-E870-8D66-F5CFC3C26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Added after the talk, following comments</a:t>
            </a:r>
          </a:p>
        </p:txBody>
      </p:sp>
    </p:spTree>
    <p:extLst>
      <p:ext uri="{BB962C8B-B14F-4D97-AF65-F5344CB8AC3E}">
        <p14:creationId xmlns:p14="http://schemas.microsoft.com/office/powerpoint/2010/main" val="4012206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35E7A-787F-41E3-63E2-DB464EF07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488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E12-14-002 – Hall C @ 11 GeV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787BD-2A4C-11A3-203D-B0533F4F9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802" y="1637139"/>
            <a:ext cx="4364334" cy="38841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F9527A-1521-A7DF-3C06-3F5C973DC878}"/>
              </a:ext>
            </a:extLst>
          </p:cNvPr>
          <p:cNvSpPr txBox="1"/>
          <p:nvPr/>
        </p:nvSpPr>
        <p:spPr>
          <a:xfrm>
            <a:off x="609600" y="1042682"/>
            <a:ext cx="1058296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Precision Measurements and Studies of a Possible Nuclear Dependence of </a:t>
            </a:r>
            <a:r>
              <a:rPr lang="en-US" i="1" dirty="0"/>
              <a:t>R = </a:t>
            </a:r>
            <a:r>
              <a:rPr lang="en-US" i="1" dirty="0" err="1">
                <a:latin typeface="Symbol" pitchFamily="2" charset="2"/>
              </a:rPr>
              <a:t>s</a:t>
            </a:r>
            <a:r>
              <a:rPr lang="en-US" i="1" baseline="-25000" dirty="0" err="1"/>
              <a:t>L</a:t>
            </a:r>
            <a:r>
              <a:rPr lang="en-US" i="1" dirty="0"/>
              <a:t>/</a:t>
            </a:r>
            <a:r>
              <a:rPr lang="en-US" i="1" dirty="0" err="1">
                <a:latin typeface="Symbol" pitchFamily="2" charset="2"/>
              </a:rPr>
              <a:t>s</a:t>
            </a:r>
            <a:r>
              <a:rPr lang="en-US" i="1" baseline="-25000" dirty="0" err="1"/>
              <a:t>T</a:t>
            </a:r>
            <a:endParaRPr lang="en-US" i="1" baseline="-25000" dirty="0"/>
          </a:p>
          <a:p>
            <a:r>
              <a:rPr lang="en-US" sz="1600" dirty="0"/>
              <a:t>Spokespersons: S. </a:t>
            </a:r>
            <a:r>
              <a:rPr lang="en-US" sz="1600" dirty="0" err="1"/>
              <a:t>Malace</a:t>
            </a:r>
            <a:r>
              <a:rPr lang="en-US" sz="1600" dirty="0"/>
              <a:t>, S. </a:t>
            </a:r>
            <a:r>
              <a:rPr lang="en-US" sz="1600" dirty="0" err="1"/>
              <a:t>Alsalmi</a:t>
            </a:r>
            <a:r>
              <a:rPr lang="en-US" sz="1600" dirty="0"/>
              <a:t>, E. Christy, D. Gaskell, W. Henry, C. Keppel, P. </a:t>
            </a:r>
            <a:r>
              <a:rPr lang="en-US" sz="1600" dirty="0" err="1"/>
              <a:t>Solvignon</a:t>
            </a:r>
            <a:r>
              <a:rPr lang="en-US" sz="1600" dirty="0"/>
              <a:t>, H. </a:t>
            </a:r>
            <a:r>
              <a:rPr lang="en-US" sz="1600" dirty="0" err="1"/>
              <a:t>Szumila</a:t>
            </a:r>
            <a:r>
              <a:rPr lang="en-US" sz="1600" dirty="0"/>
              <a:t>-Vance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995FC-0182-9399-BEC5-914FCA7DF013}"/>
              </a:ext>
            </a:extLst>
          </p:cNvPr>
          <p:cNvSpPr txBox="1"/>
          <p:nvPr/>
        </p:nvSpPr>
        <p:spPr>
          <a:xfrm>
            <a:off x="6185348" y="5508301"/>
            <a:ext cx="5886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measure </a:t>
            </a:r>
            <a:r>
              <a:rPr lang="en-US" i="1" dirty="0"/>
              <a:t>R</a:t>
            </a:r>
            <a:r>
              <a:rPr lang="en-US" i="1" baseline="-25000" dirty="0"/>
              <a:t>D</a:t>
            </a:r>
            <a:r>
              <a:rPr lang="en-US" i="1" dirty="0"/>
              <a:t>-R</a:t>
            </a:r>
            <a:r>
              <a:rPr lang="en-US" i="1" baseline="-25000" dirty="0"/>
              <a:t>p</a:t>
            </a:r>
            <a:r>
              <a:rPr lang="en-US" dirty="0"/>
              <a:t>, </a:t>
            </a:r>
            <a:r>
              <a:rPr lang="en-US" i="1" dirty="0"/>
              <a:t>R</a:t>
            </a:r>
            <a:r>
              <a:rPr lang="en-US" i="1" baseline="-25000" dirty="0"/>
              <a:t>A</a:t>
            </a:r>
            <a:r>
              <a:rPr lang="en-US" i="1" dirty="0"/>
              <a:t>-R</a:t>
            </a:r>
            <a:r>
              <a:rPr lang="en-US" i="1" baseline="-25000" dirty="0"/>
              <a:t>D</a:t>
            </a:r>
            <a:r>
              <a:rPr lang="en-US" dirty="0"/>
              <a:t> for C, Cu, Au for </a:t>
            </a:r>
            <a:r>
              <a:rPr lang="en-US" i="1" dirty="0"/>
              <a:t>x</a:t>
            </a:r>
            <a:r>
              <a:rPr lang="en-US" dirty="0"/>
              <a:t>=0.1-0.6</a:t>
            </a:r>
          </a:p>
          <a:p>
            <a:r>
              <a:rPr lang="en-US" dirty="0">
                <a:sym typeface="Wingdings" pitchFamily="2" charset="2"/>
              </a:rPr>
              <a:t> Significant overlap with E140, but more x/Q</a:t>
            </a:r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 settings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052FC5-5D7B-15AB-4023-49C1A8D9524D}"/>
              </a:ext>
            </a:extLst>
          </p:cNvPr>
          <p:cNvSpPr txBox="1"/>
          <p:nvPr/>
        </p:nvSpPr>
        <p:spPr>
          <a:xfrm>
            <a:off x="354072" y="1918939"/>
            <a:ext cx="64541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Few </a:t>
            </a:r>
            <a:r>
              <a:rPr lang="en-US" b="1" dirty="0"/>
              <a:t>direct</a:t>
            </a:r>
            <a:r>
              <a:rPr lang="en-US" dirty="0"/>
              <a:t> measurements of </a:t>
            </a:r>
            <a:r>
              <a:rPr lang="en-US" i="1" dirty="0"/>
              <a:t>R</a:t>
            </a:r>
            <a:r>
              <a:rPr lang="en-US" i="1" baseline="-25000" dirty="0"/>
              <a:t>A</a:t>
            </a:r>
            <a:r>
              <a:rPr lang="en-US" i="1" dirty="0"/>
              <a:t>-R</a:t>
            </a:r>
            <a:r>
              <a:rPr lang="en-US" i="1" baseline="-25000" dirty="0"/>
              <a:t>D</a:t>
            </a:r>
            <a:r>
              <a:rPr lang="en-US" dirty="0"/>
              <a:t> at any </a:t>
            </a:r>
            <a:r>
              <a:rPr lang="en-US" i="1" dirty="0"/>
              <a:t>x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SLAC E140 made measurements at large </a:t>
            </a:r>
            <a:r>
              <a:rPr lang="en-US" i="1" dirty="0">
                <a:sym typeface="Wingdings" pitchFamily="2" charset="2"/>
              </a:rPr>
              <a:t>x</a:t>
            </a:r>
            <a:r>
              <a:rPr lang="en-US" dirty="0">
                <a:sym typeface="Wingdings" pitchFamily="2" charset="2"/>
              </a:rPr>
              <a:t>, found no nuclear dependence of </a:t>
            </a:r>
            <a:r>
              <a:rPr lang="en-US" i="1" dirty="0">
                <a:sym typeface="Wingdings" pitchFamily="2" charset="2"/>
              </a:rPr>
              <a:t>R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Neglected Coulomb corrections  re-analysis hints at a nuclear dependence of </a:t>
            </a:r>
            <a:r>
              <a:rPr lang="en-US" i="1" dirty="0">
                <a:sym typeface="Wingdings" pitchFamily="2" charset="2"/>
              </a:rPr>
              <a:t>R</a:t>
            </a:r>
            <a:r>
              <a:rPr lang="en-US" dirty="0">
                <a:sym typeface="Wingdings" pitchFamily="2" charset="2"/>
              </a:rPr>
              <a:t> at large </a:t>
            </a:r>
            <a:r>
              <a:rPr lang="en-US" i="1" dirty="0">
                <a:sym typeface="Wingdings" pitchFamily="2" charset="2"/>
              </a:rPr>
              <a:t>x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8194C-A7A7-1DE4-FA34-9EB5DF63B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04" y="3175181"/>
            <a:ext cx="3407611" cy="25542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ADCD86-F915-6D9E-54D8-1AF199CF7585}"/>
              </a:ext>
            </a:extLst>
          </p:cNvPr>
          <p:cNvSpPr txBox="1"/>
          <p:nvPr/>
        </p:nvSpPr>
        <p:spPr>
          <a:xfrm>
            <a:off x="609600" y="5625354"/>
            <a:ext cx="5025656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Non-zero </a:t>
            </a:r>
            <a:r>
              <a:rPr lang="en-US" i="1" dirty="0"/>
              <a:t>R</a:t>
            </a:r>
            <a:r>
              <a:rPr lang="en-US" i="1" baseline="-25000" dirty="0"/>
              <a:t>A</a:t>
            </a:r>
            <a:r>
              <a:rPr lang="en-US" i="1" dirty="0"/>
              <a:t>-R</a:t>
            </a:r>
            <a:r>
              <a:rPr lang="en-US" i="1" baseline="-25000" dirty="0"/>
              <a:t>D</a:t>
            </a:r>
            <a:r>
              <a:rPr lang="en-US" dirty="0"/>
              <a:t> has important consequences for our understanding of the EMC effect</a:t>
            </a:r>
          </a:p>
        </p:txBody>
      </p:sp>
    </p:spTree>
    <p:extLst>
      <p:ext uri="{BB962C8B-B14F-4D97-AF65-F5344CB8AC3E}">
        <p14:creationId xmlns:p14="http://schemas.microsoft.com/office/powerpoint/2010/main" val="3177630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A0D49-F6F8-F476-CCBB-8F4AFBDA3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273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E12-14-002 – Hall C @ 11 GeV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EA21A-85D7-6269-72A5-04C07FC6B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1" y="1019613"/>
            <a:ext cx="4538813" cy="4079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F40C25-04A3-7785-5A35-74FB830CB67C}"/>
              </a:ext>
            </a:extLst>
          </p:cNvPr>
          <p:cNvSpPr txBox="1"/>
          <p:nvPr/>
        </p:nvSpPr>
        <p:spPr>
          <a:xfrm>
            <a:off x="1196562" y="5128995"/>
            <a:ext cx="66415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measure </a:t>
            </a:r>
            <a:r>
              <a:rPr lang="en-US" i="1" dirty="0"/>
              <a:t>R</a:t>
            </a:r>
            <a:r>
              <a:rPr lang="en-US" i="1" baseline="-25000" dirty="0"/>
              <a:t>A</a:t>
            </a:r>
            <a:r>
              <a:rPr lang="en-US" i="1" dirty="0"/>
              <a:t>-R</a:t>
            </a:r>
            <a:r>
              <a:rPr lang="en-US" i="1" baseline="-25000" dirty="0"/>
              <a:t>D</a:t>
            </a:r>
            <a:r>
              <a:rPr lang="en-US" dirty="0"/>
              <a:t> in copper over wide range of </a:t>
            </a:r>
            <a:r>
              <a:rPr lang="en-US" i="1" dirty="0"/>
              <a:t>x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Carbon and gold at some additional kinematics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i="1" dirty="0">
                <a:sym typeface="Wingdings" pitchFamily="2" charset="2"/>
              </a:rPr>
              <a:t>Q</a:t>
            </a:r>
            <a:r>
              <a:rPr lang="en-US" i="1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 dependence at fixed </a:t>
            </a:r>
            <a:r>
              <a:rPr lang="en-US" i="1" dirty="0">
                <a:sym typeface="Wingdings" pitchFamily="2" charset="2"/>
              </a:rPr>
              <a:t>x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Additional measurements to test Coulomb corrections in DIS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D02B6-6630-CE06-9B4F-9900E5229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656" y="1027757"/>
            <a:ext cx="4064903" cy="3845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FA3505-EC47-D67E-6CCC-F38FDE73C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424" y="1137858"/>
            <a:ext cx="3706581" cy="361194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8C8BA61-6E46-86AF-B042-C894E12B3C24}"/>
              </a:ext>
            </a:extLst>
          </p:cNvPr>
          <p:cNvCxnSpPr/>
          <p:nvPr/>
        </p:nvCxnSpPr>
        <p:spPr>
          <a:xfrm flipH="1" flipV="1">
            <a:off x="3668233" y="4749803"/>
            <a:ext cx="744279" cy="3496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6AF5AB-9DFB-17B8-3830-03DB354716A1}"/>
              </a:ext>
            </a:extLst>
          </p:cNvPr>
          <p:cNvCxnSpPr>
            <a:cxnSpLocks/>
          </p:cNvCxnSpPr>
          <p:nvPr/>
        </p:nvCxnSpPr>
        <p:spPr>
          <a:xfrm flipV="1">
            <a:off x="4412512" y="4646428"/>
            <a:ext cx="627321" cy="4530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B0A8628-C0B3-71B1-F0AD-B4EBD1B4080E}"/>
              </a:ext>
            </a:extLst>
          </p:cNvPr>
          <p:cNvSpPr txBox="1"/>
          <p:nvPr/>
        </p:nvSpPr>
        <p:spPr>
          <a:xfrm>
            <a:off x="8920982" y="4931074"/>
            <a:ext cx="2891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New, precise measurements of </a:t>
            </a:r>
            <a:r>
              <a:rPr lang="en-US" i="1" dirty="0"/>
              <a:t>R</a:t>
            </a:r>
            <a:r>
              <a:rPr lang="en-US" i="1" baseline="-25000" dirty="0"/>
              <a:t>D</a:t>
            </a:r>
            <a:r>
              <a:rPr lang="en-US" i="1" dirty="0"/>
              <a:t>-R</a:t>
            </a:r>
            <a:r>
              <a:rPr lang="en-US" baseline="-25000" dirty="0"/>
              <a:t>p</a:t>
            </a:r>
            <a:r>
              <a:rPr lang="en-US" dirty="0"/>
              <a:t> at large </a:t>
            </a:r>
            <a:r>
              <a:rPr lang="en-US" i="1" dirty="0"/>
              <a:t>x</a:t>
            </a:r>
            <a:r>
              <a:rPr lang="en-US" dirty="0"/>
              <a:t> and </a:t>
            </a:r>
            <a:r>
              <a:rPr lang="en-US" i="1" dirty="0"/>
              <a:t>Q</a:t>
            </a:r>
            <a:r>
              <a:rPr lang="en-US" i="1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877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4F97B-26D8-6A4A-9DB0-75C6FB29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8229600" cy="1325563"/>
          </a:xfrm>
        </p:spPr>
        <p:txBody>
          <a:bodyPr/>
          <a:lstStyle/>
          <a:p>
            <a:r>
              <a:rPr lang="en-US" dirty="0"/>
              <a:t>Even in neutron-rich nuclei, </a:t>
            </a:r>
            <a:br>
              <a:rPr lang="en-US" dirty="0"/>
            </a:br>
            <a:r>
              <a:rPr lang="en-US" dirty="0"/>
              <a:t>np-pairs predominate.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04777-0471-6E45-975D-EB4A92317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871" y="2651760"/>
            <a:ext cx="3547620" cy="28615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186C83-FD81-B94C-93F5-163B8C68CA84}"/>
              </a:ext>
            </a:extLst>
          </p:cNvPr>
          <p:cNvSpPr txBox="1"/>
          <p:nvPr/>
        </p:nvSpPr>
        <p:spPr>
          <a:xfrm>
            <a:off x="6521973" y="5529768"/>
            <a:ext cx="3863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O. Hen et al., Science 346 p. 614 (2014)</a:t>
            </a:r>
          </a:p>
          <a:p>
            <a:r>
              <a:rPr lang="en-US" dirty="0"/>
              <a:t>M. </a:t>
            </a:r>
            <a:r>
              <a:rPr lang="en-US" dirty="0" err="1"/>
              <a:t>Duer</a:t>
            </a:r>
            <a:r>
              <a:rPr lang="en-US" dirty="0"/>
              <a:t> et al., PRL122, 172502 (2019)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F8F091-6F18-7948-AF21-77A0C64F117D}"/>
              </a:ext>
            </a:extLst>
          </p:cNvPr>
          <p:cNvSpPr txBox="1"/>
          <p:nvPr/>
        </p:nvSpPr>
        <p:spPr>
          <a:xfrm>
            <a:off x="1626871" y="5668267"/>
            <a:ext cx="404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Duer</a:t>
            </a:r>
            <a:r>
              <a:rPr lang="en-US" dirty="0"/>
              <a:t> et al., Nature 560, p. 617 (2018)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378F9B-F554-8C49-AB7F-F002C3105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5F0E-17DE-C541-8355-F0A02998C62B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20107-C44F-5347-A378-5ECF3E6BBA0A}"/>
              </a:ext>
            </a:extLst>
          </p:cNvPr>
          <p:cNvSpPr txBox="1"/>
          <p:nvPr/>
        </p:nvSpPr>
        <p:spPr>
          <a:xfrm>
            <a:off x="3931747" y="2092846"/>
            <a:ext cx="467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nucleons with ≈300–600 MeV/c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5F296-DA1C-9D4F-8346-50E5F21BB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406" y="2999151"/>
            <a:ext cx="5277089" cy="18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44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BD767-FACA-FD4F-808A-56A55AD0F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829818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This gives way at very high momentum.</a:t>
            </a:r>
            <a:br>
              <a:rPr lang="en-US" dirty="0"/>
            </a:br>
            <a:r>
              <a:rPr lang="en-US" dirty="0"/>
              <a:t>Evidence of a scalar repulsive core!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FD751-7F26-C742-BF3B-F6CA48D90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213" y="1965010"/>
            <a:ext cx="5447787" cy="38071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2A8E34-709A-7E4A-8D7F-37F61BDD523A}"/>
              </a:ext>
            </a:extLst>
          </p:cNvPr>
          <p:cNvSpPr txBox="1"/>
          <p:nvPr/>
        </p:nvSpPr>
        <p:spPr>
          <a:xfrm>
            <a:off x="6096000" y="5677138"/>
            <a:ext cx="417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Schmidt et al., Nature 578 p. 540 (2020)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E5900A-BE3E-DB4D-B4B1-FBC2DC71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5F0E-17DE-C541-8355-F0A02998C62B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22BC72-6341-5B4D-A9C1-046361B53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2450326"/>
            <a:ext cx="3475236" cy="2533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F4DCC-51A7-BD4F-8AFF-0260B1A21F51}"/>
              </a:ext>
            </a:extLst>
          </p:cNvPr>
          <p:cNvSpPr txBox="1"/>
          <p:nvPr/>
        </p:nvSpPr>
        <p:spPr>
          <a:xfrm>
            <a:off x="7255636" y="4694158"/>
            <a:ext cx="81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Tensor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A944DD-49A4-0147-8949-9FF9D11E24C5}"/>
              </a:ext>
            </a:extLst>
          </p:cNvPr>
          <p:cNvCxnSpPr>
            <a:cxnSpLocks/>
          </p:cNvCxnSpPr>
          <p:nvPr/>
        </p:nvCxnSpPr>
        <p:spPr>
          <a:xfrm>
            <a:off x="5855970" y="4709160"/>
            <a:ext cx="2125980" cy="0"/>
          </a:xfrm>
          <a:prstGeom prst="line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D64EA51-B996-FA47-B51D-74A492477426}"/>
              </a:ext>
            </a:extLst>
          </p:cNvPr>
          <p:cNvSpPr txBox="1"/>
          <p:nvPr/>
        </p:nvSpPr>
        <p:spPr>
          <a:xfrm>
            <a:off x="9693036" y="2622590"/>
            <a:ext cx="753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Scalar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B2EEA2-0A00-F743-9813-974C13774743}"/>
              </a:ext>
            </a:extLst>
          </p:cNvPr>
          <p:cNvCxnSpPr>
            <a:cxnSpLocks/>
          </p:cNvCxnSpPr>
          <p:nvPr/>
        </p:nvCxnSpPr>
        <p:spPr>
          <a:xfrm>
            <a:off x="8321044" y="3074670"/>
            <a:ext cx="212598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628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28224-CA91-5C4B-8078-CBCA9B76F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71" y="968855"/>
            <a:ext cx="4711395" cy="465942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/>
              <a:t> (</a:t>
            </a:r>
            <a:r>
              <a:rPr lang="en-US" dirty="0" err="1"/>
              <a:t>e,e’p</a:t>
            </a:r>
            <a:r>
              <a:rPr lang="en-US" dirty="0"/>
              <a:t>)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  <a:p>
            <a:pPr lvl="1">
              <a:buFont typeface="Wingdings" pitchFamily="2" charset="2"/>
              <a:buChar char="q"/>
            </a:pPr>
            <a:r>
              <a:rPr lang="en-US" dirty="0"/>
              <a:t>Short-range few-body nuclear structure.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Short-range NN interaction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Reaction mechanisms</a:t>
            </a:r>
          </a:p>
          <a:p>
            <a:pPr marL="0" indent="0">
              <a:buNone/>
            </a:pPr>
            <a:endParaRPr lang="en-US" sz="1273" dirty="0"/>
          </a:p>
          <a:p>
            <a:pPr marL="0" indent="0">
              <a:buNone/>
            </a:pPr>
            <a:endParaRPr lang="en-US" sz="1273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 (</a:t>
            </a:r>
            <a:r>
              <a:rPr lang="en-US" dirty="0" err="1"/>
              <a:t>e,e’pN</a:t>
            </a:r>
            <a:r>
              <a:rPr lang="en-US" dirty="0"/>
              <a:t>)/(</a:t>
            </a:r>
            <a:r>
              <a:rPr lang="en-US" dirty="0" err="1"/>
              <a:t>e,e’p</a:t>
            </a:r>
            <a:r>
              <a:rPr lang="en-US" dirty="0"/>
              <a:t>) </a:t>
            </a:r>
            <a:r>
              <a:rPr lang="en-US" dirty="0">
                <a:sym typeface="Wingdings" pitchFamily="2" charset="2"/>
              </a:rPr>
              <a:t>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isospin structure of short-range NN interaction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DA92CE-B265-7949-920E-81E8B70B0618}"/>
              </a:ext>
            </a:extLst>
          </p:cNvPr>
          <p:cNvSpPr txBox="1"/>
          <p:nvPr/>
        </p:nvSpPr>
        <p:spPr>
          <a:xfrm>
            <a:off x="1676353" y="145351"/>
            <a:ext cx="8517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4000" dirty="0"/>
              <a:t>A=3 nuclear structure in CLAS12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9AF7602-5F75-494A-BB95-8CBDC41BAA47}"/>
              </a:ext>
            </a:extLst>
          </p:cNvPr>
          <p:cNvSpPr/>
          <p:nvPr/>
        </p:nvSpPr>
        <p:spPr>
          <a:xfrm>
            <a:off x="5929387" y="3739704"/>
            <a:ext cx="465890" cy="485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6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C1456D-36F6-7A49-9FBF-B36A489A4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72715" y="324902"/>
            <a:ext cx="2625216" cy="4111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00647A-F84D-DC47-AFBA-24D37B1E7EDB}"/>
              </a:ext>
            </a:extLst>
          </p:cNvPr>
          <p:cNvSpPr txBox="1"/>
          <p:nvPr/>
        </p:nvSpPr>
        <p:spPr>
          <a:xfrm>
            <a:off x="6544627" y="796821"/>
            <a:ext cx="3649074" cy="34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6" dirty="0"/>
              <a:t>R. Cruz, D. Nguyen et al. PRL (2020)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3F54E-3613-914A-BF7D-63FF2D15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5F0E-17DE-C541-8355-F0A02998C62B}" type="slidenum">
              <a:rPr lang="en-US" smtClean="0"/>
              <a:t>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3D9D77-FE3D-F675-3CFE-D833B6A9738B}"/>
              </a:ext>
            </a:extLst>
          </p:cNvPr>
          <p:cNvGrpSpPr/>
          <p:nvPr/>
        </p:nvGrpSpPr>
        <p:grpSpPr>
          <a:xfrm>
            <a:off x="6204639" y="3853277"/>
            <a:ext cx="3836621" cy="2685635"/>
            <a:chOff x="5127774" y="3991392"/>
            <a:chExt cx="3836621" cy="268563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CCB93C-97C9-1568-B21A-CF5AB44B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7774" y="3991392"/>
              <a:ext cx="3836621" cy="26856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8DA96C-64F1-DBCA-976D-92B2494F7482}"/>
                </a:ext>
              </a:extLst>
            </p:cNvPr>
            <p:cNvSpPr txBox="1"/>
            <p:nvPr/>
          </p:nvSpPr>
          <p:spPr>
            <a:xfrm>
              <a:off x="5772151" y="4756330"/>
              <a:ext cx="2057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>
                      <a:lumMod val="65000"/>
                    </a:schemeClr>
                  </a:solidFill>
                </a:rPr>
                <a:t>Projected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7FD409C-A2D3-9A00-C0CC-04D80308A63A}"/>
                </a:ext>
              </a:extLst>
            </p:cNvPr>
            <p:cNvSpPr/>
            <p:nvPr/>
          </p:nvSpPr>
          <p:spPr>
            <a:xfrm>
              <a:off x="7246620" y="4297680"/>
              <a:ext cx="1537047" cy="205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08771F-8D1F-DCCF-45FA-A3878E77F8BA}"/>
                </a:ext>
              </a:extLst>
            </p:cNvPr>
            <p:cNvSpPr txBox="1"/>
            <p:nvPr/>
          </p:nvSpPr>
          <p:spPr>
            <a:xfrm>
              <a:off x="7319055" y="4242430"/>
              <a:ext cx="1392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baseline="30000" dirty="0">
                  <a:solidFill>
                    <a:srgbClr val="FF0000"/>
                  </a:solidFill>
                </a:rPr>
                <a:t>3</a:t>
              </a:r>
              <a:r>
                <a:rPr lang="en-US" sz="1200" i="1" dirty="0">
                  <a:solidFill>
                    <a:srgbClr val="FF0000"/>
                  </a:solidFill>
                </a:rPr>
                <a:t>H(</a:t>
              </a:r>
              <a:r>
                <a:rPr lang="en-US" sz="1200" i="1" dirty="0" err="1">
                  <a:solidFill>
                    <a:srgbClr val="FF0000"/>
                  </a:solidFill>
                </a:rPr>
                <a:t>e,e’pn</a:t>
              </a:r>
              <a:r>
                <a:rPr lang="en-US" sz="1200" i="1" dirty="0">
                  <a:solidFill>
                    <a:srgbClr val="FF0000"/>
                  </a:solidFill>
                </a:rPr>
                <a:t>)/</a:t>
              </a:r>
              <a:r>
                <a:rPr lang="en-US" sz="1200" i="1" baseline="30000" dirty="0">
                  <a:solidFill>
                    <a:srgbClr val="FF0000"/>
                  </a:solidFill>
                </a:rPr>
                <a:t>3</a:t>
              </a:r>
              <a:r>
                <a:rPr lang="en-US" sz="1200" i="1" dirty="0">
                  <a:solidFill>
                    <a:srgbClr val="FF0000"/>
                  </a:solidFill>
                </a:rPr>
                <a:t>H(</a:t>
              </a:r>
              <a:r>
                <a:rPr lang="en-US" sz="1200" i="1" dirty="0" err="1">
                  <a:solidFill>
                    <a:srgbClr val="FF0000"/>
                  </a:solidFill>
                </a:rPr>
                <a:t>e,e’p</a:t>
              </a:r>
              <a:r>
                <a:rPr lang="en-US" sz="1200" i="1" dirty="0">
                  <a:solidFill>
                    <a:srgbClr val="FF0000"/>
                  </a:solidFill>
                </a:rPr>
                <a:t>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58EF251-52E0-0F61-6007-12B3B3A6A9C5}"/>
              </a:ext>
            </a:extLst>
          </p:cNvPr>
          <p:cNvSpPr txBox="1"/>
          <p:nvPr/>
        </p:nvSpPr>
        <p:spPr>
          <a:xfrm>
            <a:off x="304800" y="6159062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</a:t>
            </a:r>
            <a:r>
              <a:rPr lang="en-US" sz="1800" b="1" dirty="0">
                <a:solidFill>
                  <a:schemeClr val="accent1"/>
                </a:solidFill>
                <a:latin typeface="+mn-lt"/>
              </a:rPr>
              <a:t>12-20-005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317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CDDE-53C5-4743-902C-8C7C93F26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000920"/>
          </a:xfrm>
        </p:spPr>
        <p:txBody>
          <a:bodyPr/>
          <a:lstStyle/>
          <a:p>
            <a:r>
              <a:rPr lang="en-US" dirty="0"/>
              <a:t>Measuring SRCs in nuclei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AEE1C-4B00-489F-9BD0-F14B12AE0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056" y="6320561"/>
            <a:ext cx="10871447" cy="576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e,e’p</a:t>
            </a:r>
            <a:r>
              <a:rPr lang="en-US" dirty="0"/>
              <a:t>), (</a:t>
            </a:r>
            <a:r>
              <a:rPr lang="en-US" dirty="0" err="1"/>
              <a:t>e,e’pN</a:t>
            </a:r>
            <a:r>
              <a:rPr lang="en-US" dirty="0"/>
              <a:t>) and </a:t>
            </a:r>
            <a:r>
              <a:rPr lang="en-US" sz="2800" dirty="0"/>
              <a:t>(</a:t>
            </a:r>
            <a:r>
              <a:rPr lang="en-US" sz="2800" dirty="0" err="1"/>
              <a:t>e,e’ppN</a:t>
            </a:r>
            <a:r>
              <a:rPr lang="en-US" sz="2800" dirty="0"/>
              <a:t>)</a:t>
            </a:r>
            <a:r>
              <a:rPr lang="en-US" dirty="0"/>
              <a:t> data taken 2021/22: CLAS12 Run Group 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7B14A-CE25-43EF-9654-3482792E5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998" y="763985"/>
            <a:ext cx="8742398" cy="560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56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AC253-99F4-AD80-A8C5-6FA8FFF4B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27" y="142272"/>
            <a:ext cx="10515600" cy="538765"/>
          </a:xfrm>
        </p:spPr>
        <p:txBody>
          <a:bodyPr>
            <a:normAutofit fontScale="90000"/>
          </a:bodyPr>
          <a:lstStyle/>
          <a:p>
            <a:r>
              <a:rPr lang="en-US" dirty="0"/>
              <a:t>Inclusive A(</a:t>
            </a:r>
            <a:r>
              <a:rPr lang="en-US" dirty="0" err="1"/>
              <a:t>e,e</a:t>
            </a:r>
            <a:r>
              <a:rPr lang="en-US" dirty="0"/>
              <a:t>’) ratios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F5468-B83C-CA74-46F0-284A31B84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17" y="1386739"/>
            <a:ext cx="3028731" cy="2042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57F58B-EED8-4C70-0B07-A64F26EB4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67" y="3429000"/>
            <a:ext cx="3333750" cy="2432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6E951A-BFA5-E0E5-73AC-E6D3D03DD6DE}"/>
              </a:ext>
            </a:extLst>
          </p:cNvPr>
          <p:cNvSpPr txBox="1"/>
          <p:nvPr/>
        </p:nvSpPr>
        <p:spPr>
          <a:xfrm rot="16200000">
            <a:off x="-410599" y="4499124"/>
            <a:ext cx="27197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np/pp enhancement factor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EFAD7B-3E31-9DDC-0925-CA712F5627EC}"/>
              </a:ext>
            </a:extLst>
          </p:cNvPr>
          <p:cNvSpPr txBox="1"/>
          <p:nvPr/>
        </p:nvSpPr>
        <p:spPr>
          <a:xfrm>
            <a:off x="2227477" y="3139232"/>
            <a:ext cx="2840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84C686-D24B-C055-9ECF-B5C41D0B6A38}"/>
              </a:ext>
            </a:extLst>
          </p:cNvPr>
          <p:cNvSpPr txBox="1"/>
          <p:nvPr/>
        </p:nvSpPr>
        <p:spPr>
          <a:xfrm>
            <a:off x="2547735" y="5676384"/>
            <a:ext cx="3177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8DABD4-B008-32E0-1E9C-95B729A26C0B}"/>
              </a:ext>
            </a:extLst>
          </p:cNvPr>
          <p:cNvSpPr txBox="1"/>
          <p:nvPr/>
        </p:nvSpPr>
        <p:spPr>
          <a:xfrm>
            <a:off x="764627" y="6162165"/>
            <a:ext cx="2486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Li, et al, Nature </a:t>
            </a:r>
            <a:r>
              <a:rPr lang="en-US" sz="1400" b="1" dirty="0"/>
              <a:t>609</a:t>
            </a:r>
            <a:r>
              <a:rPr lang="en-US" sz="1400" dirty="0"/>
              <a:t>, p41 (2022)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7ED6A1-4DB2-4377-9514-09621D2D1C27}"/>
              </a:ext>
            </a:extLst>
          </p:cNvPr>
          <p:cNvSpPr txBox="1"/>
          <p:nvPr/>
        </p:nvSpPr>
        <p:spPr>
          <a:xfrm rot="16200000">
            <a:off x="-579669" y="1774479"/>
            <a:ext cx="20422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3H/3He cross section ratio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D266F1-94DE-B582-B445-00A2FD9AD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455" y="1884215"/>
            <a:ext cx="3061903" cy="2276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7DB00E-48CE-51DF-A767-D33078F0B015}"/>
              </a:ext>
            </a:extLst>
          </p:cNvPr>
          <p:cNvSpPr txBox="1"/>
          <p:nvPr/>
        </p:nvSpPr>
        <p:spPr>
          <a:xfrm>
            <a:off x="1961378" y="900958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A=3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6875EB-C8B7-2977-0646-6FBAE82795F7}"/>
              </a:ext>
            </a:extLst>
          </p:cNvPr>
          <p:cNvSpPr txBox="1"/>
          <p:nvPr/>
        </p:nvSpPr>
        <p:spPr>
          <a:xfrm>
            <a:off x="5387288" y="984875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Calcium 40 and 48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34D1AF-E6EA-E712-8731-CFA76083B9AB}"/>
              </a:ext>
            </a:extLst>
          </p:cNvPr>
          <p:cNvSpPr txBox="1"/>
          <p:nvPr/>
        </p:nvSpPr>
        <p:spPr>
          <a:xfrm rot="16200000">
            <a:off x="3894281" y="2665705"/>
            <a:ext cx="13163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Ca48 / Ca40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98076E-282B-46AE-7740-071A3CC59841}"/>
              </a:ext>
            </a:extLst>
          </p:cNvPr>
          <p:cNvCxnSpPr>
            <a:cxnSpLocks/>
          </p:cNvCxnSpPr>
          <p:nvPr/>
        </p:nvCxnSpPr>
        <p:spPr>
          <a:xfrm>
            <a:off x="4919363" y="2466110"/>
            <a:ext cx="26609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CDD47A8-54AD-233B-7A34-22680BA2069D}"/>
              </a:ext>
            </a:extLst>
          </p:cNvPr>
          <p:cNvSpPr txBox="1"/>
          <p:nvPr/>
        </p:nvSpPr>
        <p:spPr>
          <a:xfrm>
            <a:off x="4639874" y="4218287"/>
            <a:ext cx="3369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u="none" strike="noStrike" dirty="0">
                <a:effectLst/>
                <a:latin typeface="-apple-system"/>
              </a:rPr>
              <a:t>Nguyen et al, </a:t>
            </a:r>
            <a:r>
              <a:rPr lang="en-US" sz="1600" b="0" u="none" strike="noStrike" dirty="0" err="1">
                <a:effectLst/>
                <a:latin typeface="-apple-system"/>
              </a:rPr>
              <a:t>Phys.Rev.C</a:t>
            </a:r>
            <a:r>
              <a:rPr lang="en-US" sz="1600" b="0" u="none" strike="noStrike" dirty="0">
                <a:effectLst/>
                <a:latin typeface="-apple-system"/>
              </a:rPr>
              <a:t> </a:t>
            </a:r>
            <a:r>
              <a:rPr lang="en-US" sz="1600" b="1" i="0" u="none" strike="noStrike" dirty="0">
                <a:effectLst/>
                <a:latin typeface="-apple-system"/>
              </a:rPr>
              <a:t>102</a:t>
            </a:r>
            <a:r>
              <a:rPr lang="en-US" sz="1600" b="0" i="0" u="none" strike="noStrike" dirty="0">
                <a:effectLst/>
                <a:latin typeface="-apple-system"/>
              </a:rPr>
              <a:t> (2020), 064004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D92B55-319C-4963-52E5-38581DF78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696" y="1716172"/>
            <a:ext cx="4024745" cy="32154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3733E10-AB48-5640-7FAA-C7AB4C8A7C15}"/>
              </a:ext>
            </a:extLst>
          </p:cNvPr>
          <p:cNvSpPr txBox="1"/>
          <p:nvPr/>
        </p:nvSpPr>
        <p:spPr>
          <a:xfrm>
            <a:off x="8880764" y="1066800"/>
            <a:ext cx="183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C, Al, F and Pb / 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98CA70-7DA5-4191-D838-47BC443D9005}"/>
              </a:ext>
            </a:extLst>
          </p:cNvPr>
          <p:cNvSpPr txBox="1"/>
          <p:nvPr/>
        </p:nvSpPr>
        <p:spPr>
          <a:xfrm rot="16200000">
            <a:off x="7368688" y="2957283"/>
            <a:ext cx="10940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Ratio to 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22B1E5-70FB-EB36-D7BB-98745CED9B32}"/>
              </a:ext>
            </a:extLst>
          </p:cNvPr>
          <p:cNvSpPr txBox="1"/>
          <p:nvPr/>
        </p:nvSpPr>
        <p:spPr>
          <a:xfrm>
            <a:off x="9983488" y="4697645"/>
            <a:ext cx="2840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B28ECC-214F-87F3-02B4-5B645B5EAE4B}"/>
              </a:ext>
            </a:extLst>
          </p:cNvPr>
          <p:cNvSpPr txBox="1"/>
          <p:nvPr/>
        </p:nvSpPr>
        <p:spPr>
          <a:xfrm>
            <a:off x="4737140" y="5432343"/>
            <a:ext cx="55696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ym typeface="Wingdings" pitchFamily="2" charset="2"/>
              </a:rPr>
              <a:t>Increasing x increases nucleon momentum sampled</a:t>
            </a:r>
          </a:p>
          <a:p>
            <a:r>
              <a:rPr lang="en-US" sz="2000" dirty="0">
                <a:sym typeface="Wingdings" pitchFamily="2" charset="2"/>
              </a:rPr>
              <a:t>Inclusive cross section ratios give: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Existence and abundance of SRC pairs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Some information on np vs pp pairs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671BA3-053D-6855-7671-05248923C1E8}"/>
              </a:ext>
            </a:extLst>
          </p:cNvPr>
          <p:cNvSpPr txBox="1"/>
          <p:nvPr/>
        </p:nvSpPr>
        <p:spPr>
          <a:xfrm>
            <a:off x="8827448" y="5028094"/>
            <a:ext cx="3304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Schmookler</a:t>
            </a:r>
            <a:r>
              <a:rPr lang="en-US" sz="1400" dirty="0"/>
              <a:t>, et al, Nature </a:t>
            </a:r>
            <a:r>
              <a:rPr lang="en-US" sz="1400" b="1" dirty="0"/>
              <a:t>566</a:t>
            </a:r>
            <a:r>
              <a:rPr lang="en-US" sz="1400" dirty="0"/>
              <a:t>, p354 (2019)</a:t>
            </a:r>
          </a:p>
        </p:txBody>
      </p:sp>
    </p:spTree>
    <p:extLst>
      <p:ext uri="{BB962C8B-B14F-4D97-AF65-F5344CB8AC3E}">
        <p14:creationId xmlns:p14="http://schemas.microsoft.com/office/powerpoint/2010/main" val="3097213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A554744-4F94-5E4B-A694-078D8DC579DE}"/>
              </a:ext>
            </a:extLst>
          </p:cNvPr>
          <p:cNvGrpSpPr/>
          <p:nvPr/>
        </p:nvGrpSpPr>
        <p:grpSpPr>
          <a:xfrm>
            <a:off x="3392322" y="1497870"/>
            <a:ext cx="6392110" cy="4120214"/>
            <a:chOff x="1641146" y="1531584"/>
            <a:chExt cx="6702103" cy="4473530"/>
          </a:xfrm>
        </p:grpSpPr>
        <p:grpSp>
          <p:nvGrpSpPr>
            <p:cNvPr id="12" name="Group 11"/>
            <p:cNvGrpSpPr/>
            <p:nvPr/>
          </p:nvGrpSpPr>
          <p:grpSpPr>
            <a:xfrm>
              <a:off x="1641146" y="1531584"/>
              <a:ext cx="6702103" cy="4473530"/>
              <a:chOff x="4313569" y="2649989"/>
              <a:chExt cx="4739216" cy="311942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313569" y="5494804"/>
                <a:ext cx="4739216" cy="27460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4" name="Picture 13" descr="emc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6834"/>
              <a:stretch/>
            </p:blipFill>
            <p:spPr>
              <a:xfrm>
                <a:off x="4692204" y="2649989"/>
                <a:ext cx="4360580" cy="272550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5156027" y="4452564"/>
                <a:ext cx="2047785" cy="791207"/>
              </a:xfrm>
              <a:prstGeom prst="rect">
                <a:avLst/>
              </a:prstGeom>
              <a:solidFill>
                <a:srgbClr val="FFFDF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6C0500-F20C-9347-B3EC-2E3742FA6CE5}"/>
                </a:ext>
              </a:extLst>
            </p:cNvPr>
            <p:cNvSpPr/>
            <p:nvPr/>
          </p:nvSpPr>
          <p:spPr>
            <a:xfrm>
              <a:off x="2786353" y="1820002"/>
              <a:ext cx="820754" cy="507082"/>
            </a:xfrm>
            <a:prstGeom prst="rect">
              <a:avLst/>
            </a:prstGeom>
            <a:solidFill>
              <a:srgbClr val="FFFD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207DEFB-8933-7544-8ECD-F5B602FD54C7}"/>
              </a:ext>
            </a:extLst>
          </p:cNvPr>
          <p:cNvSpPr txBox="1"/>
          <p:nvPr/>
        </p:nvSpPr>
        <p:spPr>
          <a:xfrm>
            <a:off x="6698272" y="2010067"/>
            <a:ext cx="1573074" cy="640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200" b="1" dirty="0">
                <a:solidFill>
                  <a:srgbClr val="2D298E"/>
                </a:solidFill>
                <a:latin typeface="Calibri" panose="020F0502020204030204"/>
              </a:rPr>
              <a:t>Original Expectation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5D3BB-278A-6F48-AC78-75FAF64D7564}"/>
              </a:ext>
            </a:extLst>
          </p:cNvPr>
          <p:cNvSpPr txBox="1"/>
          <p:nvPr/>
        </p:nvSpPr>
        <p:spPr>
          <a:xfrm>
            <a:off x="7213150" y="3789286"/>
            <a:ext cx="1754189" cy="640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200" b="1" dirty="0">
                <a:solidFill>
                  <a:prstClr val="black"/>
                </a:solidFill>
                <a:latin typeface="Calibri" panose="020F0502020204030204"/>
              </a:rPr>
              <a:t>Experimental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200" b="1" dirty="0">
                <a:solidFill>
                  <a:prstClr val="black"/>
                </a:solidFill>
                <a:latin typeface="Calibri" panose="020F0502020204030204"/>
              </a:rPr>
              <a:t>Observation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D0EAD6-E259-1B45-83F4-F50983A56370}"/>
              </a:ext>
            </a:extLst>
          </p:cNvPr>
          <p:cNvSpPr/>
          <p:nvPr/>
        </p:nvSpPr>
        <p:spPr>
          <a:xfrm>
            <a:off x="1521704" y="6223893"/>
            <a:ext cx="9146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Aubert et al., PLB (</a:t>
            </a:r>
            <a:r>
              <a:rPr lang="en-US" b="1" u="sng" dirty="0">
                <a:solidFill>
                  <a:prstClr val="black"/>
                </a:solidFill>
                <a:latin typeface="Calibri" panose="020F0502020204030204"/>
              </a:rPr>
              <a:t>1983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); Ashman et al., PLB (1988);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Arneodo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et al., PLB (1988);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Allasia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et al., PLB (1990); Gomez et al., PRD (1994); Seely et al., PRL (2009); Schmookler et al., Nature (</a:t>
            </a:r>
            <a:r>
              <a:rPr lang="en-US" b="1" u="sng" dirty="0">
                <a:solidFill>
                  <a:prstClr val="black"/>
                </a:solidFill>
                <a:latin typeface="Calibri" panose="020F0502020204030204"/>
              </a:rPr>
              <a:t>2019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3223" y="5333929"/>
            <a:ext cx="429926" cy="3120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x</a:t>
            </a:r>
            <a:r>
              <a:rPr lang="en-US" sz="2400" i="1" baseline="-25000" dirty="0" err="1">
                <a:solidFill>
                  <a:prstClr val="black"/>
                </a:solidFill>
                <a:latin typeface="Calibri" panose="020F0502020204030204"/>
              </a:rPr>
              <a:t>B</a:t>
            </a:r>
            <a:endParaRPr lang="en-US" sz="2400" i="1" baseline="-25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30F862D0-8869-4642-ABEF-B37864B56C7A}"/>
              </a:ext>
            </a:extLst>
          </p:cNvPr>
          <p:cNvSpPr txBox="1">
            <a:spLocks/>
          </p:cNvSpPr>
          <p:nvPr/>
        </p:nvSpPr>
        <p:spPr>
          <a:xfrm>
            <a:off x="1765159" y="228601"/>
            <a:ext cx="8709738" cy="609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en-US" sz="4400" dirty="0">
                <a:latin typeface="Calibri" panose="020F0502020204030204"/>
              </a:rPr>
              <a:t>Quark distributions 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en-US" sz="4400" dirty="0">
                <a:latin typeface="Calibri" panose="020F0502020204030204"/>
              </a:rPr>
              <a:t>modified in nuclei (EMC Effect)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A992E-9963-ED41-8A40-110B32F01951}"/>
              </a:ext>
            </a:extLst>
          </p:cNvPr>
          <p:cNvSpPr txBox="1"/>
          <p:nvPr/>
        </p:nvSpPr>
        <p:spPr>
          <a:xfrm>
            <a:off x="1574522" y="2527848"/>
            <a:ext cx="230642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Iron / Deuterium Structure Function</a:t>
            </a:r>
          </a:p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Ratio</a:t>
            </a:r>
            <a:endParaRPr lang="en-US" sz="2000" baseline="-25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C71E33-1C15-6046-91C0-74AD81F5A9A5}"/>
              </a:ext>
            </a:extLst>
          </p:cNvPr>
          <p:cNvSpPr txBox="1"/>
          <p:nvPr/>
        </p:nvSpPr>
        <p:spPr>
          <a:xfrm>
            <a:off x="4206098" y="4995312"/>
            <a:ext cx="5498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0              0.2    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      0.4            0.6          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 0.8            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01613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2573</TotalTime>
  <Words>1695</Words>
  <Application>Microsoft Macintosh PowerPoint</Application>
  <PresentationFormat>Widescreen</PresentationFormat>
  <Paragraphs>277</Paragraphs>
  <Slides>32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-apple-system</vt:lpstr>
      <vt:lpstr>Arial</vt:lpstr>
      <vt:lpstr>Arial Black</vt:lpstr>
      <vt:lpstr>Avenir</vt:lpstr>
      <vt:lpstr>Baskerville</vt:lpstr>
      <vt:lpstr>Baskerville Old Face</vt:lpstr>
      <vt:lpstr>Calibri</vt:lpstr>
      <vt:lpstr>Calibri Light</vt:lpstr>
      <vt:lpstr>Cambria Math</vt:lpstr>
      <vt:lpstr>Century Gothic</vt:lpstr>
      <vt:lpstr>Cooper Black</vt:lpstr>
      <vt:lpstr>Courier New</vt:lpstr>
      <vt:lpstr>Symbol</vt:lpstr>
      <vt:lpstr>Tahoma</vt:lpstr>
      <vt:lpstr>Times New Roman</vt:lpstr>
      <vt:lpstr>Wingdings</vt:lpstr>
      <vt:lpstr>Office Theme</vt:lpstr>
      <vt:lpstr>Equation</vt:lpstr>
      <vt:lpstr>QCD in Nuclei and  Cold Nuclear Matter</vt:lpstr>
      <vt:lpstr>What can nuclei teach us about QCD?</vt:lpstr>
      <vt:lpstr>Short-range correlations tell us about the isospin-structure of the NN force.</vt:lpstr>
      <vt:lpstr>Even in neutron-rich nuclei,  np-pairs predominate.</vt:lpstr>
      <vt:lpstr>This gives way at very high momentum. Evidence of a scalar repulsive core!</vt:lpstr>
      <vt:lpstr>PowerPoint Presentation</vt:lpstr>
      <vt:lpstr>Measuring SRCs in nuclei </vt:lpstr>
      <vt:lpstr>Inclusive A(e,e’) ratios</vt:lpstr>
      <vt:lpstr>PowerPoint Presentation</vt:lpstr>
      <vt:lpstr>PowerPoint Presentation</vt:lpstr>
      <vt:lpstr>PowerPoint Presentation</vt:lpstr>
      <vt:lpstr>Correlates with SRC probability</vt:lpstr>
      <vt:lpstr>PowerPoint Presentation</vt:lpstr>
      <vt:lpstr>PowerPoint Presentation</vt:lpstr>
      <vt:lpstr>Polarized EMC effect: 7(Li) ⃗(e ⃗,e^′) DIS Is the valence nucleon modified?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Understanding Hadron Formation using Nuclei</vt:lpstr>
      <vt:lpstr>What can nuclei teach us about QCD?</vt:lpstr>
      <vt:lpstr>Added after the talk, following comments</vt:lpstr>
      <vt:lpstr>E12-14-002 – Hall C @ 11 GeV</vt:lpstr>
      <vt:lpstr>E12-14-002 – Hall C @ 11 GeV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QCD in Nuclei and  Cold Nuclear Matter</dc:title>
  <dc:creator>Weinstein, Lawrence B.</dc:creator>
  <cp:lastModifiedBy>Weinstein, Lawrence B.</cp:lastModifiedBy>
  <cp:revision>21</cp:revision>
  <cp:lastPrinted>2022-09-24T14:02:13Z</cp:lastPrinted>
  <dcterms:created xsi:type="dcterms:W3CDTF">2022-09-22T20:13:17Z</dcterms:created>
  <dcterms:modified xsi:type="dcterms:W3CDTF">2022-09-28T14:25:16Z</dcterms:modified>
</cp:coreProperties>
</file>