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323" r:id="rId2"/>
    <p:sldId id="738" r:id="rId3"/>
    <p:sldId id="709" r:id="rId4"/>
    <p:sldId id="400" r:id="rId5"/>
    <p:sldId id="516" r:id="rId6"/>
    <p:sldId id="479" r:id="rId7"/>
    <p:sldId id="780" r:id="rId8"/>
    <p:sldId id="781" r:id="rId9"/>
    <p:sldId id="773" r:id="rId10"/>
    <p:sldId id="774" r:id="rId11"/>
    <p:sldId id="741" r:id="rId12"/>
    <p:sldId id="685" r:id="rId13"/>
    <p:sldId id="772" r:id="rId14"/>
    <p:sldId id="783" r:id="rId15"/>
    <p:sldId id="782" r:id="rId16"/>
    <p:sldId id="784" r:id="rId17"/>
    <p:sldId id="785" r:id="rId18"/>
    <p:sldId id="786" r:id="rId19"/>
    <p:sldId id="801" r:id="rId20"/>
    <p:sldId id="743" r:id="rId21"/>
    <p:sldId id="802" r:id="rId22"/>
    <p:sldId id="766" r:id="rId23"/>
    <p:sldId id="803" r:id="rId24"/>
    <p:sldId id="804" r:id="rId25"/>
    <p:sldId id="737" r:id="rId26"/>
    <p:sldId id="805" r:id="rId27"/>
    <p:sldId id="735" r:id="rId28"/>
    <p:sldId id="769" r:id="rId29"/>
    <p:sldId id="701" r:id="rId30"/>
    <p:sldId id="80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92530" autoAdjust="0"/>
  </p:normalViewPr>
  <p:slideViewPr>
    <p:cSldViewPr snapToGrid="0" snapToObjects="1">
      <p:cViewPr varScale="1">
        <p:scale>
          <a:sx n="105" d="100"/>
          <a:sy n="105" d="100"/>
        </p:scale>
        <p:origin x="1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9/23/22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9/23/22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inspirehep.net/literature/206330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80" y="1268393"/>
            <a:ext cx="8041331" cy="1311532"/>
          </a:xfrm>
        </p:spPr>
        <p:txBody>
          <a:bodyPr/>
          <a:lstStyle/>
          <a:p>
            <a:r>
              <a:rPr lang="en-US" altLang="zh-CN" dirty="0"/>
              <a:t>TMD: Theory and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097" y="5589607"/>
            <a:ext cx="8269805" cy="788344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2022 Town Hall Meeting on Hot and Cold QCD</a:t>
            </a:r>
            <a:endParaRPr lang="en-US" sz="1800" dirty="0"/>
          </a:p>
          <a:p>
            <a:r>
              <a:rPr lang="en-US" altLang="zh-CN" sz="1800" dirty="0"/>
              <a:t>September 23 – 25</a:t>
            </a:r>
            <a:r>
              <a:rPr lang="en-US" sz="1800" dirty="0"/>
              <a:t>,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8D462-A984-994B-AF8E-D7F0CC3BEC3A}"/>
              </a:ext>
            </a:extLst>
          </p:cNvPr>
          <p:cNvGrpSpPr/>
          <p:nvPr/>
        </p:nvGrpSpPr>
        <p:grpSpPr>
          <a:xfrm>
            <a:off x="3929931" y="4393239"/>
            <a:ext cx="1300626" cy="276999"/>
            <a:chOff x="3960782" y="4419744"/>
            <a:chExt cx="1300626" cy="276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D2A44D-4F10-0F4B-B862-2B7228D9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4E5FF0-624F-E34A-B5A1-6ECD2CD1F326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@ZhongboK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7E9E97-AE5D-056D-ED3A-DC3B17011D74}"/>
              </a:ext>
            </a:extLst>
          </p:cNvPr>
          <p:cNvSpPr txBox="1"/>
          <p:nvPr/>
        </p:nvSpPr>
        <p:spPr>
          <a:xfrm>
            <a:off x="1663408" y="5066387"/>
            <a:ext cx="663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</a:rPr>
              <a:t>Acknowledgment: J.P. Chen, L. </a:t>
            </a:r>
            <a:r>
              <a:rPr lang="en-US" sz="1400" i="1" dirty="0" err="1">
                <a:solidFill>
                  <a:srgbClr val="0432FF"/>
                </a:solidFill>
              </a:rPr>
              <a:t>Gamberg</a:t>
            </a:r>
            <a:r>
              <a:rPr lang="en-US" sz="1400" i="1" dirty="0">
                <a:solidFill>
                  <a:srgbClr val="0432FF"/>
                </a:solidFill>
              </a:rPr>
              <a:t>, H. Gao, B. </a:t>
            </a:r>
            <a:r>
              <a:rPr lang="en-US" sz="1400" i="1" dirty="0" err="1">
                <a:solidFill>
                  <a:srgbClr val="0432FF"/>
                </a:solidFill>
              </a:rPr>
              <a:t>Jacak</a:t>
            </a:r>
            <a:r>
              <a:rPr lang="en-US" sz="1400" i="1" dirty="0">
                <a:solidFill>
                  <a:srgbClr val="0432FF"/>
                </a:solidFill>
              </a:rPr>
              <a:t>, Z.-E. </a:t>
            </a:r>
            <a:r>
              <a:rPr lang="en-US" sz="1400" i="1" dirty="0" err="1">
                <a:solidFill>
                  <a:srgbClr val="0432FF"/>
                </a:solidFill>
              </a:rPr>
              <a:t>Meziani</a:t>
            </a:r>
            <a:r>
              <a:rPr lang="en-US" sz="1400" i="1" dirty="0">
                <a:solidFill>
                  <a:srgbClr val="0432FF"/>
                </a:solidFill>
              </a:rPr>
              <a:t>, A. </a:t>
            </a:r>
            <a:r>
              <a:rPr lang="en-US" sz="1400" i="1" dirty="0" err="1">
                <a:solidFill>
                  <a:srgbClr val="0432FF"/>
                </a:solidFill>
              </a:rPr>
              <a:t>Prokudin</a:t>
            </a:r>
            <a:r>
              <a:rPr lang="en-US" sz="1400" i="1" dirty="0">
                <a:solidFill>
                  <a:srgbClr val="0432FF"/>
                </a:solidFill>
              </a:rPr>
              <a:t>, P. Souder, I. Stewart, A. </a:t>
            </a:r>
            <a:r>
              <a:rPr lang="en-US" sz="1400" i="1" dirty="0" err="1">
                <a:solidFill>
                  <a:srgbClr val="0432FF"/>
                </a:solidFill>
              </a:rPr>
              <a:t>Vossen</a:t>
            </a:r>
            <a:r>
              <a:rPr lang="en-US" sz="1400" i="1" dirty="0">
                <a:solidFill>
                  <a:srgbClr val="0432FF"/>
                </a:solidFill>
              </a:rPr>
              <a:t>, X. Zheng, M. Zurek, and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63D7-5A48-AD4D-B324-439C938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B90E-4D1D-3648-B02A-D26823AE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unpolarized TMD PDFs and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EC-FDAB-054A-A87E-196888C2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FF97F-BD9D-AB42-9624-63E09EB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3" y="4850032"/>
            <a:ext cx="5041900" cy="7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2F41E-E9AB-1C44-AC14-AF61C9141F24}"/>
              </a:ext>
            </a:extLst>
          </p:cNvPr>
          <p:cNvSpPr/>
          <p:nvPr/>
        </p:nvSpPr>
        <p:spPr>
          <a:xfrm>
            <a:off x="2726113" y="4258718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2103.09741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593F-0FE9-566C-8128-15860462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308180"/>
            <a:ext cx="69723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4C5FD-3D01-6F31-EACA-FEB0AC0A07BF}"/>
              </a:ext>
            </a:extLst>
          </p:cNvPr>
          <p:cNvSpPr/>
          <p:nvPr/>
        </p:nvSpPr>
        <p:spPr>
          <a:xfrm>
            <a:off x="5782779" y="1562857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</p:spTree>
    <p:extLst>
      <p:ext uri="{BB962C8B-B14F-4D97-AF65-F5344CB8AC3E}">
        <p14:creationId xmlns:p14="http://schemas.microsoft.com/office/powerpoint/2010/main" val="193876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456-5A59-4B40-94F1-F47C9C70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from standard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F062-6B8D-1B41-B314-760CED1D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an example: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Data: </a:t>
            </a:r>
            <a:r>
              <a:rPr lang="en-US" dirty="0" err="1"/>
              <a:t>Jlab</a:t>
            </a:r>
            <a:r>
              <a:rPr lang="en-US" dirty="0"/>
              <a:t> 12, HERMES, COMPASS, RHIC W boson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BCF-E968-B04B-B285-86BAB23F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64CBB-F74D-9742-BDE7-111BA0D5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2537718"/>
            <a:ext cx="2407739" cy="30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0084-9988-F947-965A-B9B6DAB7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436" y="2630409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97ECD-A20B-5C40-8368-83BD3C356BB6}"/>
              </a:ext>
            </a:extLst>
          </p:cNvPr>
          <p:cNvSpPr/>
          <p:nvPr/>
        </p:nvSpPr>
        <p:spPr>
          <a:xfrm>
            <a:off x="3690585" y="5364949"/>
            <a:ext cx="33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JHEP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9109-09D0-8EB4-F2C3-A463AEAC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05" y="1830519"/>
            <a:ext cx="5430790" cy="4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1773-C623-DE4C-964D-48DE2C60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109-6CB8-3A46-805A-62AEA6C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correlation leads to a distortion in u/d quark distribution</a:t>
            </a:r>
          </a:p>
          <a:p>
            <a:pPr lvl="1"/>
            <a:r>
              <a:rPr lang="en-US" dirty="0"/>
              <a:t>Left or right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26BBE-D5ED-E741-AB59-F6B56B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5E23A-8956-0243-95DB-BF6897E67B6D}"/>
              </a:ext>
            </a:extLst>
          </p:cNvPr>
          <p:cNvGrpSpPr/>
          <p:nvPr/>
        </p:nvGrpSpPr>
        <p:grpSpPr>
          <a:xfrm>
            <a:off x="1088949" y="2280129"/>
            <a:ext cx="6966102" cy="3979672"/>
            <a:chOff x="472562" y="2328897"/>
            <a:chExt cx="6966102" cy="3979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0793C-C3C5-F547-950A-0F6A9327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62" y="2328897"/>
              <a:ext cx="3979672" cy="3979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5673C-BEB7-804C-AFCD-47E40AA3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658" y="2330930"/>
              <a:ext cx="3023006" cy="3977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90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Previously, some tension in fitting (2016) RHIC W/Z data (very large asymmetry), but consistent with recent (2021) data</a:t>
            </a:r>
          </a:p>
          <a:p>
            <a:pPr lvl="1"/>
            <a:r>
              <a:rPr lang="en-US" sz="1500" dirty="0"/>
              <a:t>Emphasizing the importance of the precision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5A115-F7A3-0F44-89FB-21A1F812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21" y="2090235"/>
            <a:ext cx="5667953" cy="16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34D55-B9D5-7341-94B9-91A2733D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33" y="4255025"/>
            <a:ext cx="4115725" cy="18490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3EC68C-5083-3748-BAE8-D512A4D28407}"/>
              </a:ext>
            </a:extLst>
          </p:cNvPr>
          <p:cNvSpPr/>
          <p:nvPr/>
        </p:nvSpPr>
        <p:spPr>
          <a:xfrm>
            <a:off x="4441201" y="1730209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OLD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663B0-B667-0E41-9C70-BDB2B494F485}"/>
              </a:ext>
            </a:extLst>
          </p:cNvPr>
          <p:cNvSpPr/>
          <p:nvPr/>
        </p:nvSpPr>
        <p:spPr>
          <a:xfrm>
            <a:off x="4441201" y="3780235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NEW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B215D-E883-4F3D-428E-FD51FEFC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" y="4255025"/>
            <a:ext cx="4768763" cy="185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99734-23F7-51BA-389C-A88CF341F100}"/>
              </a:ext>
            </a:extLst>
          </p:cNvPr>
          <p:cNvSpPr/>
          <p:nvPr/>
        </p:nvSpPr>
        <p:spPr>
          <a:xfrm>
            <a:off x="1840228" y="6226531"/>
            <a:ext cx="239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Bury, </a:t>
            </a:r>
            <a:r>
              <a:rPr lang="en-US" sz="1400" dirty="0" err="1">
                <a:solidFill>
                  <a:srgbClr val="0432FF"/>
                </a:solidFill>
              </a:rPr>
              <a:t>Vladimirov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350E2-FD9B-9A5E-3B8C-9238D969A8F5}"/>
              </a:ext>
            </a:extLst>
          </p:cNvPr>
          <p:cNvSpPr txBox="1"/>
          <p:nvPr/>
        </p:nvSpPr>
        <p:spPr>
          <a:xfrm>
            <a:off x="6254876" y="6219281"/>
            <a:ext cx="232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</a:t>
            </a:r>
          </a:p>
        </p:txBody>
      </p:sp>
    </p:spTree>
    <p:extLst>
      <p:ext uri="{BB962C8B-B14F-4D97-AF65-F5344CB8AC3E}">
        <p14:creationId xmlns:p14="http://schemas.microsoft.com/office/powerpoint/2010/main" val="240059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380F-3DA1-2540-3117-99804167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TMD 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52D06-545A-FE18-CABC-ED446F06D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BELLE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Next chapter: </a:t>
                </a:r>
                <a:r>
                  <a:rPr lang="en-US" dirty="0"/>
                  <a:t>Belle II at </a:t>
                </a:r>
                <a:r>
                  <a:rPr lang="en-US" dirty="0" err="1"/>
                  <a:t>SuperKEKB</a:t>
                </a:r>
                <a:r>
                  <a:rPr lang="en-US" dirty="0"/>
                  <a:t> will push frontier by providing </a:t>
                </a:r>
                <a:r>
                  <a:rPr lang="en-US" dirty="0">
                    <a:solidFill>
                      <a:srgbClr val="FF0000"/>
                    </a:solidFill>
                  </a:rPr>
                  <a:t>50x Belle dataset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/>
                  <a:t>Jets</a:t>
                </a:r>
              </a:p>
              <a:p>
                <a:pPr lvl="1"/>
                <a:r>
                  <a:rPr lang="en-US" dirty="0"/>
                  <a:t>Precision QCD from event shapes, energy-energy correlators</a:t>
                </a:r>
              </a:p>
              <a:p>
                <a:pPr lvl="1"/>
                <a:r>
                  <a:rPr lang="en-US" dirty="0"/>
                  <a:t>Multidimensional heavy flavor FFs</a:t>
                </a:r>
              </a:p>
              <a:p>
                <a:pPr lvl="1"/>
                <a:r>
                  <a:rPr lang="en-US" dirty="0"/>
                  <a:t>Tuning of (spin dependent) MC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Details in </a:t>
                </a:r>
                <a:r>
                  <a:rPr lang="en-US" dirty="0" err="1">
                    <a:solidFill>
                      <a:srgbClr val="0070C0"/>
                    </a:solidFill>
                  </a:rPr>
                  <a:t>snowmass</a:t>
                </a:r>
                <a:r>
                  <a:rPr lang="en-US" dirty="0">
                    <a:solidFill>
                      <a:srgbClr val="0070C0"/>
                    </a:solidFill>
                  </a:rPr>
                  <a:t> whitepaper: </a:t>
                </a:r>
                <a:r>
                  <a:rPr lang="en-US" dirty="0"/>
                  <a:t>e-Print: </a:t>
                </a:r>
                <a:r>
                  <a:rPr lang="en-US" dirty="0">
                    <a:hlinkClick r:id="rId2"/>
                  </a:rPr>
                  <a:t>2204.02280</a:t>
                </a:r>
                <a:r>
                  <a:rPr lang="en-US" dirty="0"/>
                  <a:t> [hep-ex]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52D06-545A-FE18-CABC-ED446F06D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0" t="-1577" b="-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6FA0D-8EBC-7702-058F-4631CB05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719E2-01C9-F6F8-DB00-B12DDCA20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43" y="1252428"/>
            <a:ext cx="4254500" cy="181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01A8D-7CA5-255D-72E0-60780A305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655" y="858728"/>
            <a:ext cx="3746500" cy="39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F0B0CD-3B04-DA2E-5300-D30F500E42B4}"/>
              </a:ext>
            </a:extLst>
          </p:cNvPr>
          <p:cNvSpPr txBox="1"/>
          <p:nvPr/>
        </p:nvSpPr>
        <p:spPr>
          <a:xfrm>
            <a:off x="1363834" y="3200618"/>
            <a:ext cx="3063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432FF"/>
                </a:solidFill>
              </a:rPr>
              <a:t>D’Alesio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Murgia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Zaccheddu</a:t>
            </a:r>
            <a:r>
              <a:rPr lang="en-US" sz="1400" dirty="0">
                <a:solidFill>
                  <a:srgbClr val="0432FF"/>
                </a:solidFill>
              </a:rPr>
              <a:t>, 20, see also, Carlos, Terry, Kang, 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0CCF6-6206-3404-CC04-9092E1627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864" y="1360908"/>
            <a:ext cx="3352340" cy="257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0F2CE1-88E4-EEB8-6937-75A601BF7E04}"/>
              </a:ext>
            </a:extLst>
          </p:cNvPr>
          <p:cNvSpPr txBox="1"/>
          <p:nvPr/>
        </p:nvSpPr>
        <p:spPr>
          <a:xfrm>
            <a:off x="6392927" y="4485308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A. </a:t>
            </a:r>
            <a:r>
              <a:rPr lang="en-US" sz="1400" dirty="0" err="1">
                <a:solidFill>
                  <a:srgbClr val="0432FF"/>
                </a:solidFill>
              </a:rPr>
              <a:t>Vossen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9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C2EE-8361-89A1-27A4-9068CCF9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Many more other theoretical/phenomenological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0997-41FB-219E-1B48-FB13F7D1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JAM 3D fitting: SIDIS, DY, </a:t>
            </a:r>
            <a:r>
              <a:rPr lang="en-US" sz="1800" dirty="0" err="1"/>
              <a:t>e+e</a:t>
            </a:r>
            <a:r>
              <a:rPr lang="en-US" sz="1800" dirty="0"/>
              <a:t>-, and hadron in pp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Observables directly in the lab frame (vs </a:t>
            </a:r>
            <a:r>
              <a:rPr lang="en-US" sz="1800" dirty="0" err="1"/>
              <a:t>Breit</a:t>
            </a:r>
            <a:r>
              <a:rPr lang="en-US" sz="1800" dirty="0"/>
              <a:t> frame)</a:t>
            </a:r>
          </a:p>
          <a:p>
            <a:pPr lvl="4"/>
            <a:endParaRPr lang="en-US" dirty="0"/>
          </a:p>
          <a:p>
            <a:r>
              <a:rPr lang="en-US" sz="1800" dirty="0"/>
              <a:t>Rethink QED radiative corrections in DIS/SIDIS</a:t>
            </a:r>
          </a:p>
          <a:p>
            <a:r>
              <a:rPr lang="en-US" dirty="0"/>
              <a:t>Advancement in perturbative calc </a:t>
            </a:r>
          </a:p>
          <a:p>
            <a:pPr lvl="1"/>
            <a:r>
              <a:rPr lang="en-US" dirty="0"/>
              <a:t>OPE of TMD to collinear functions: 3-loop</a:t>
            </a:r>
          </a:p>
          <a:p>
            <a:pPr lvl="1"/>
            <a:r>
              <a:rPr lang="en-US" dirty="0"/>
              <a:t>CS evolution kernel: 4-loop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100F-B5FB-2EBC-A520-6AE53AC2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92ABD-1906-9E51-1D4E-FBB62E0C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72" y="1173501"/>
            <a:ext cx="4546282" cy="218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0F9E5-1832-0836-2ACB-51EED7449548}"/>
              </a:ext>
            </a:extLst>
          </p:cNvPr>
          <p:cNvSpPr txBox="1"/>
          <p:nvPr/>
        </p:nvSpPr>
        <p:spPr>
          <a:xfrm>
            <a:off x="6104774" y="2905780"/>
            <a:ext cx="2834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C. </a:t>
            </a:r>
            <a:r>
              <a:rPr lang="en-US" sz="1400" dirty="0" err="1">
                <a:solidFill>
                  <a:srgbClr val="0432FF"/>
                </a:solidFill>
              </a:rPr>
              <a:t>Cocuzza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</a:p>
          <a:p>
            <a:r>
              <a:rPr lang="en-US" sz="1400" dirty="0" err="1">
                <a:solidFill>
                  <a:srgbClr val="0432FF"/>
                </a:solidFill>
              </a:rPr>
              <a:t>Jlab</a:t>
            </a:r>
            <a:r>
              <a:rPr lang="en-US" sz="1400" dirty="0">
                <a:solidFill>
                  <a:srgbClr val="0432FF"/>
                </a:solidFill>
              </a:rPr>
              <a:t> User Group Meeting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1789E-DEBD-8368-7693-5F81C753B3AB}"/>
              </a:ext>
            </a:extLst>
          </p:cNvPr>
          <p:cNvSpPr txBox="1"/>
          <p:nvPr/>
        </p:nvSpPr>
        <p:spPr>
          <a:xfrm>
            <a:off x="2485136" y="3991619"/>
            <a:ext cx="6453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Gao, Michel, Sun, Stewart, 2209.11211, flash talk J. Michel Friday evening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A73D8-0741-4929-D23B-9F2F662E8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677" y="4928275"/>
            <a:ext cx="1644743" cy="1148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0A4F68-74DE-A9B7-990D-658E39350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621" y="4798856"/>
            <a:ext cx="2218037" cy="1563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33B440-2F0F-42AC-C713-BAE6FAD0E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754" y="4328200"/>
            <a:ext cx="1778000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68202E-4298-EDAC-8489-2845E28D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69" y="5950066"/>
            <a:ext cx="1928023" cy="412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773D42-3000-5221-CBE2-80FE00CE4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426" y="5937896"/>
            <a:ext cx="1937796" cy="4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8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024A-2AA7-1351-CD51-DBC77F7B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 at </a:t>
            </a:r>
            <a:r>
              <a:rPr lang="en-US" dirty="0" err="1"/>
              <a:t>subleading</a:t>
            </a:r>
            <a:r>
              <a:rPr lang="en-US" dirty="0"/>
              <a:t>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3D0F5-9991-3EDF-42B2-B324D334B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Moving beyond leading-power observables</a:t>
            </a:r>
          </a:p>
          <a:p>
            <a:pPr lvl="1"/>
            <a:r>
              <a:rPr lang="en-US" dirty="0"/>
              <a:t>Famous Cahn effect (‘78): </a:t>
            </a:r>
            <a:r>
              <a:rPr lang="en-US" dirty="0">
                <a:solidFill>
                  <a:srgbClr val="FF0000"/>
                </a:solidFill>
              </a:rPr>
              <a:t>twist-3</a:t>
            </a:r>
            <a:r>
              <a:rPr lang="en-US" dirty="0"/>
              <a:t> TMD effect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CLAS12: e(x)</a:t>
            </a:r>
          </a:p>
          <a:p>
            <a:pPr lvl="2"/>
            <a:r>
              <a:rPr lang="en-US" dirty="0"/>
              <a:t>Beam spin asymmetry</a:t>
            </a:r>
          </a:p>
          <a:p>
            <a:pPr marL="685800" lvl="2" indent="0">
              <a:buNone/>
            </a:pPr>
            <a:r>
              <a:rPr lang="en-US" dirty="0"/>
              <a:t>     (single &amp; dihedron)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B4348-3AEB-859E-897C-B04CDCC2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231D2-9AF1-7BB5-CA7D-7C6E48215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" y="1641816"/>
            <a:ext cx="6313863" cy="18184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DF270E7-F1C2-5312-F0B4-920F9E217327}"/>
              </a:ext>
            </a:extLst>
          </p:cNvPr>
          <p:cNvSpPr/>
          <p:nvPr/>
        </p:nvSpPr>
        <p:spPr>
          <a:xfrm>
            <a:off x="3790122" y="2345634"/>
            <a:ext cx="1219200" cy="4108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4A104-73F6-547D-AC8F-BAAB5252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194" y="1911655"/>
            <a:ext cx="3377308" cy="199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6966E-5C1E-50BC-7599-6333017A6D94}"/>
              </a:ext>
            </a:extLst>
          </p:cNvPr>
          <p:cNvSpPr txBox="1"/>
          <p:nvPr/>
        </p:nvSpPr>
        <p:spPr>
          <a:xfrm>
            <a:off x="647028" y="3494000"/>
            <a:ext cx="4163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Earlier: </a:t>
            </a:r>
            <a:r>
              <a:rPr lang="en-US" sz="1200" dirty="0" err="1">
                <a:solidFill>
                  <a:srgbClr val="0432FF"/>
                </a:solidFill>
              </a:rPr>
              <a:t>Bacchetta</a:t>
            </a:r>
            <a:r>
              <a:rPr lang="en-US" sz="1200" dirty="0">
                <a:solidFill>
                  <a:srgbClr val="0432FF"/>
                </a:solidFill>
              </a:rPr>
              <a:t>, Echevarria, Pisano,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19, …</a:t>
            </a:r>
          </a:p>
          <a:p>
            <a:r>
              <a:rPr lang="en-US" sz="1200" dirty="0">
                <a:solidFill>
                  <a:srgbClr val="0432FF"/>
                </a:solidFill>
              </a:rPr>
              <a:t>Recent: Ebert, Gao, Stewart, 22</a:t>
            </a:r>
          </a:p>
          <a:p>
            <a:r>
              <a:rPr lang="en-US" sz="1200" dirty="0" err="1">
                <a:solidFill>
                  <a:srgbClr val="0432FF"/>
                </a:solidFill>
              </a:rPr>
              <a:t>Rodini</a:t>
            </a:r>
            <a:r>
              <a:rPr lang="en-US" sz="1200" dirty="0">
                <a:solidFill>
                  <a:srgbClr val="0432FF"/>
                </a:solidFill>
              </a:rPr>
              <a:t>, </a:t>
            </a:r>
            <a:r>
              <a:rPr lang="en-US" sz="1200" dirty="0" err="1">
                <a:solidFill>
                  <a:srgbClr val="0432FF"/>
                </a:solidFill>
              </a:rPr>
              <a:t>Vladimirov</a:t>
            </a:r>
            <a:r>
              <a:rPr lang="en-US" sz="1200" dirty="0">
                <a:solidFill>
                  <a:srgbClr val="0432FF"/>
                </a:solidFill>
              </a:rPr>
              <a:t>, 22</a:t>
            </a:r>
          </a:p>
          <a:p>
            <a:r>
              <a:rPr lang="en-US" sz="1200" dirty="0" err="1">
                <a:solidFill>
                  <a:srgbClr val="0432FF"/>
                </a:solidFill>
              </a:rPr>
              <a:t>Gamberg</a:t>
            </a:r>
            <a:r>
              <a:rPr lang="en-US" sz="1200" dirty="0">
                <a:solidFill>
                  <a:srgbClr val="0432FF"/>
                </a:solidFill>
              </a:rPr>
              <a:t>, Kang, Shao, Terry, Zhao,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6C217-0996-A226-DE75-D3B71ABD5D94}"/>
              </a:ext>
            </a:extLst>
          </p:cNvPr>
          <p:cNvSpPr txBox="1"/>
          <p:nvPr/>
        </p:nvSpPr>
        <p:spPr>
          <a:xfrm>
            <a:off x="7733526" y="3060701"/>
            <a:ext cx="1369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COMPASS 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E3FC6-705A-B303-889D-F22595841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626" y="4317801"/>
            <a:ext cx="33909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D7DC5-EBFF-3AFC-B77A-FA76D527C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676" y="4683920"/>
            <a:ext cx="48768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0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DAC2-A932-A8A2-00CB-863A800E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at future experiments: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F7826-018E-0FE4-DD2E-3AC7D218F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EIC would improve the extraction of the TMDs is well documented in the EIC Yellow report, and studies continue as new ideas/observables arise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95911-ECF0-D719-981D-C40AB0C3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28389-A07A-4228-AA94-96F7F7B0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0" y="2044621"/>
            <a:ext cx="3862853" cy="2104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06F47-F52F-F519-7F38-53D128BB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70" y="4879094"/>
            <a:ext cx="1549400" cy="154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A08DD-7478-118E-896B-995783A5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052" y="3198615"/>
            <a:ext cx="4149649" cy="33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2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E1C6-8D36-8336-BAB3-BCD9E00B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at </a:t>
            </a:r>
            <a:r>
              <a:rPr lang="en-US" dirty="0" err="1"/>
              <a:t>SoLID@JLab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7817-A7B0-E94D-0540-0F60D212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2" descr="The 12 GeV Upgrade will greatly expand the research capabilities of Jefferson Lab">
            <a:extLst>
              <a:ext uri="{FF2B5EF4-FFF2-40B4-BE49-F238E27FC236}">
                <a16:creationId xmlns:a16="http://schemas.microsoft.com/office/drawing/2014/main" id="{A4A5B421-FB15-EDA0-74E4-B4B439ECD00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57214" y="4490480"/>
            <a:ext cx="3358268" cy="2311400"/>
          </a:xfrm>
          <a:prstGeom prst="rect">
            <a:avLst/>
          </a:prstGeom>
          <a:ln>
            <a:noFill/>
          </a:ln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48CAC81F-FC75-9BE0-8801-94578A7FACB9}"/>
              </a:ext>
            </a:extLst>
          </p:cNvPr>
          <p:cNvSpPr/>
          <p:nvPr/>
        </p:nvSpPr>
        <p:spPr>
          <a:xfrm>
            <a:off x="5781509" y="5816731"/>
            <a:ext cx="253910" cy="2390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9AF7215-207D-4856-D272-07776B71B1B3}"/>
              </a:ext>
            </a:extLst>
          </p:cNvPr>
          <p:cNvGrpSpPr/>
          <p:nvPr/>
        </p:nvGrpSpPr>
        <p:grpSpPr>
          <a:xfrm>
            <a:off x="5813889" y="2703218"/>
            <a:ext cx="2281050" cy="3113513"/>
            <a:chOff x="5913358" y="3040229"/>
            <a:chExt cx="2105636" cy="3255630"/>
          </a:xfrm>
        </p:grpSpPr>
        <p:sp>
          <p:nvSpPr>
            <p:cNvPr id="12" name="CustomShape 5">
              <a:extLst>
                <a:ext uri="{FF2B5EF4-FFF2-40B4-BE49-F238E27FC236}">
                  <a16:creationId xmlns:a16="http://schemas.microsoft.com/office/drawing/2014/main" id="{9209C59A-639D-9209-DFC7-28116DC523BA}"/>
                </a:ext>
              </a:extLst>
            </p:cNvPr>
            <p:cNvSpPr/>
            <p:nvPr/>
          </p:nvSpPr>
          <p:spPr>
            <a:xfrm flipH="1">
              <a:off x="6263955" y="4934699"/>
              <a:ext cx="310320" cy="1361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chemeClr val="tx1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2F61F1E2-86BA-B0A6-C758-2DE5F103D8CA}"/>
                </a:ext>
              </a:extLst>
            </p:cNvPr>
            <p:cNvPicPr/>
            <p:nvPr/>
          </p:nvPicPr>
          <p:blipFill>
            <a:blip r:embed="rId3"/>
            <a:srcRect l="24128" t="10894" r="17413" b="16342"/>
            <a:stretch/>
          </p:blipFill>
          <p:spPr>
            <a:xfrm>
              <a:off x="5913358" y="3040229"/>
              <a:ext cx="2105636" cy="1775522"/>
            </a:xfrm>
            <a:prstGeom prst="rect">
              <a:avLst/>
            </a:prstGeom>
            <a:ln>
              <a:noFill/>
            </a:ln>
            <a:effectLst>
              <a:outerShdw blurRad="292100" dist="138479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E094824-8AEA-AD30-40FA-083128A0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21" y="851025"/>
            <a:ext cx="7278757" cy="1767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A1DD4-A274-11C5-BC58-1B949BE3E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99" y="2556713"/>
            <a:ext cx="2045341" cy="1896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30133-4C72-19DC-A296-2CC778C71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99" y="4424916"/>
            <a:ext cx="4415693" cy="2348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7D618-4026-4ADC-32DA-36073407701C}"/>
              </a:ext>
            </a:extLst>
          </p:cNvPr>
          <p:cNvSpPr txBox="1"/>
          <p:nvPr/>
        </p:nvSpPr>
        <p:spPr>
          <a:xfrm>
            <a:off x="3466821" y="3984192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J.P. Chen</a:t>
            </a:r>
          </a:p>
        </p:txBody>
      </p:sp>
    </p:spTree>
    <p:extLst>
      <p:ext uri="{BB962C8B-B14F-4D97-AF65-F5344CB8AC3E}">
        <p14:creationId xmlns:p14="http://schemas.microsoft.com/office/powerpoint/2010/main" val="124752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D678-629C-3FC7-E63B-68F80643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D3216-8E6D-E8AD-D839-30B980FC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756BE6E-048F-F322-DCC6-8FDAC81C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95" y="882402"/>
            <a:ext cx="6060209" cy="535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89ADC-D9BD-FA9B-685D-DC8F7B1227F8}"/>
              </a:ext>
            </a:extLst>
          </p:cNvPr>
          <p:cNvSpPr txBox="1"/>
          <p:nvPr/>
        </p:nvSpPr>
        <p:spPr>
          <a:xfrm>
            <a:off x="6363731" y="6322648"/>
            <a:ext cx="242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Designed by M. Arratia</a:t>
            </a:r>
          </a:p>
        </p:txBody>
      </p:sp>
    </p:spTree>
    <p:extLst>
      <p:ext uri="{BB962C8B-B14F-4D97-AF65-F5344CB8AC3E}">
        <p14:creationId xmlns:p14="http://schemas.microsoft.com/office/powerpoint/2010/main" val="202722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63F4-428A-2148-8B93-1E8F60AE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EIC era: Imaging of proton and nucleus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AD58-C7B6-9446-9F9F-CC443FBB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Unraveling the mysteries of relativistic hadronic bound states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dirty="0"/>
              <a:t>Traditionally, collinear </a:t>
            </a:r>
            <a:r>
              <a:rPr lang="en-US" dirty="0" err="1"/>
              <a:t>parton</a:t>
            </a:r>
            <a:r>
              <a:rPr lang="en-US" dirty="0"/>
              <a:t> distribution functions (PDFs) provide a fundamental description of the 1D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D08D-18EC-0B48-8F8F-93D4C580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B77BABE-F3A7-1844-A45B-1CEC55A3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131" y="1237558"/>
            <a:ext cx="3101738" cy="2102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28CB2E-4252-6EA4-4B8C-F8221433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47" y="4261606"/>
            <a:ext cx="2269321" cy="2017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EAB25F2-2798-4BC2-891D-3F68B5D5E1E0}"/>
              </a:ext>
            </a:extLst>
          </p:cNvPr>
          <p:cNvGrpSpPr/>
          <p:nvPr/>
        </p:nvGrpSpPr>
        <p:grpSpPr>
          <a:xfrm>
            <a:off x="4704932" y="4261607"/>
            <a:ext cx="2835874" cy="2055362"/>
            <a:chOff x="496087" y="4361628"/>
            <a:chExt cx="2835874" cy="20553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E266BC-5DE2-9EED-00C9-3036923B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34137" y="5243215"/>
              <a:ext cx="977900" cy="2540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050F55-C134-CD20-A1A1-59B69934A2E3}"/>
                </a:ext>
              </a:extLst>
            </p:cNvPr>
            <p:cNvGrpSpPr/>
            <p:nvPr/>
          </p:nvGrpSpPr>
          <p:grpSpPr>
            <a:xfrm>
              <a:off x="790499" y="4361628"/>
              <a:ext cx="2541462" cy="2017174"/>
              <a:chOff x="790499" y="4361628"/>
              <a:chExt cx="2541462" cy="201717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2A6AA98-CF79-79F1-4479-F319DA185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499" y="4361628"/>
                <a:ext cx="2541462" cy="201717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B485460-D0AA-950B-D8E4-146793FBA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2410" y="6266790"/>
                <a:ext cx="288636" cy="69273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FE5CA2-8F99-850B-994A-06D2E930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6930" y="6074090"/>
              <a:ext cx="2286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93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are useful tools for TMD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C2CE-F5D7-E243-BCBF-B4D56B13BE73}"/>
              </a:ext>
            </a:extLst>
          </p:cNvPr>
          <p:cNvGrpSpPr/>
          <p:nvPr/>
        </p:nvGrpSpPr>
        <p:grpSpPr>
          <a:xfrm>
            <a:off x="347278" y="914537"/>
            <a:ext cx="8478454" cy="4356370"/>
            <a:chOff x="347278" y="914537"/>
            <a:chExt cx="8478454" cy="4356370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7EC0FF-3D12-FE45-B0DA-660A76FC13BA}"/>
                </a:ext>
              </a:extLst>
            </p:cNvPr>
            <p:cNvSpPr txBox="1">
              <a:spLocks/>
            </p:cNvSpPr>
            <p:nvPr/>
          </p:nvSpPr>
          <p:spPr>
            <a:xfrm>
              <a:off x="347278" y="914537"/>
              <a:ext cx="8449434" cy="7378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Active study at the EIC </a:t>
              </a:r>
            </a:p>
            <a:p>
              <a:pPr lvl="1"/>
              <a:r>
                <a:rPr lang="en-US" dirty="0"/>
                <a:t>EIC jet papers grow exponentially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937D93-44E9-0640-A91B-F0D7DBF3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927" y="2252371"/>
              <a:ext cx="4527805" cy="301853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97159-F500-8BCD-A703-D64A71A7801B}"/>
              </a:ext>
            </a:extLst>
          </p:cNvPr>
          <p:cNvGrpSpPr/>
          <p:nvPr/>
        </p:nvGrpSpPr>
        <p:grpSpPr>
          <a:xfrm>
            <a:off x="118459" y="2252371"/>
            <a:ext cx="4116185" cy="3018536"/>
            <a:chOff x="4739886" y="3027970"/>
            <a:chExt cx="4116185" cy="3018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184E3-6104-B54E-C7A6-86A39991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886" y="3027970"/>
              <a:ext cx="4116185" cy="301853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BC0B9-21A7-6338-4FB3-D150FE487C5F}"/>
                </a:ext>
              </a:extLst>
            </p:cNvPr>
            <p:cNvSpPr/>
            <p:nvPr/>
          </p:nvSpPr>
          <p:spPr>
            <a:xfrm>
              <a:off x="8232521" y="561411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529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Back-to-back lepton-jet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Probing TMD PDFs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Unpolarized scattering: recent HERA measurement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Transversely polarized proton scattering: </a:t>
            </a:r>
            <a:r>
              <a:rPr lang="en-US" dirty="0" err="1"/>
              <a:t>Sivers</a:t>
            </a:r>
            <a:r>
              <a:rPr lang="en-US" dirty="0"/>
              <a:t> function (right plot)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999E-B3E0-31B7-5814-8FE2E899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0" y="3274126"/>
            <a:ext cx="2715240" cy="257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B4E1BD-F4D3-8C16-B065-964A3160EF64}"/>
              </a:ext>
            </a:extLst>
          </p:cNvPr>
          <p:cNvSpPr/>
          <p:nvPr/>
        </p:nvSpPr>
        <p:spPr>
          <a:xfrm>
            <a:off x="1186250" y="2873637"/>
            <a:ext cx="2584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HERA, arXiv:2108.12376, PRL 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55B9-96C9-CA0F-132F-1812C20A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22" y="3274126"/>
            <a:ext cx="3326036" cy="2568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6A71-07B4-D9B8-76EA-B9BB5ACA2E5D}"/>
              </a:ext>
            </a:extLst>
          </p:cNvPr>
          <p:cNvSpPr/>
          <p:nvPr/>
        </p:nvSpPr>
        <p:spPr>
          <a:xfrm>
            <a:off x="5571714" y="2906698"/>
            <a:ext cx="3008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PRD 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135CF-704F-02C3-A456-235911B76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77" y="868864"/>
            <a:ext cx="2052908" cy="1947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708432" y="1559463"/>
            <a:ext cx="386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Liu, Ringer, Vogelsang, Yuan, 18, 20, …</a:t>
            </a:r>
          </a:p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2106.15624</a:t>
            </a:r>
          </a:p>
        </p:txBody>
      </p:sp>
    </p:spTree>
    <p:extLst>
      <p:ext uri="{BB962C8B-B14F-4D97-AF65-F5344CB8AC3E}">
        <p14:creationId xmlns:p14="http://schemas.microsoft.com/office/powerpoint/2010/main" val="262390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55F-4038-AC3E-287C-EC9FD045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substructure: polarized jet fragmentation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E39B-5C84-6DC5-E9CC-D017EAF0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further measure distribution of hadrons inside the jet</a:t>
            </a:r>
          </a:p>
          <a:p>
            <a:pPr lvl="1"/>
            <a:r>
              <a:rPr lang="en-US" dirty="0"/>
              <a:t>Two axes: imbalance controls TMD PDFs, while the hadron transverse momentum </a:t>
            </a:r>
            <a:r>
              <a:rPr lang="en-US" dirty="0" err="1"/>
              <a:t>w.r.t</a:t>
            </a:r>
            <a:r>
              <a:rPr lang="en-US" dirty="0"/>
              <a:t> jet axis controls TMD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F44A-FFE1-091F-B25E-056D141D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65CF-50EB-1FAE-E4DA-EABC11C6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59" y="4281734"/>
            <a:ext cx="5386486" cy="227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5FB4-7BE4-BA36-2EA1-69E3CBED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4" y="1781102"/>
            <a:ext cx="3299254" cy="243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641C4-1DB4-C7E4-53BD-ABDF8BA04B89}"/>
              </a:ext>
            </a:extLst>
          </p:cNvPr>
          <p:cNvGrpSpPr>
            <a:grpSpLocks noChangeAspect="1"/>
          </p:cNvGrpSpPr>
          <p:nvPr/>
        </p:nvGrpSpPr>
        <p:grpSpPr>
          <a:xfrm>
            <a:off x="405276" y="3386911"/>
            <a:ext cx="2611555" cy="3172662"/>
            <a:chOff x="687699" y="2203154"/>
            <a:chExt cx="3303766" cy="40135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178A3-2776-3B76-BC28-AE0CFBC56EAB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E470B-6A4B-49B5-98F9-FD3A5417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D5D58E-E0EA-270F-27DB-30D14736B40B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FFA2A1-79BB-9F3E-90F5-E319C88E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38937-3EDE-E8CD-1274-44C738D1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9EEAAC-1806-B20F-1F48-19F574F9889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D4C7-77EA-B1DF-F25F-985F33377B09}"/>
                </a:ext>
              </a:extLst>
            </p:cNvPr>
            <p:cNvSpPr txBox="1"/>
            <p:nvPr/>
          </p:nvSpPr>
          <p:spPr>
            <a:xfrm>
              <a:off x="2210749" y="4911741"/>
              <a:ext cx="817539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769BA1-4180-B5BA-4F86-0D48EB2B1CD9}"/>
              </a:ext>
            </a:extLst>
          </p:cNvPr>
          <p:cNvSpPr txBox="1"/>
          <p:nvPr/>
        </p:nvSpPr>
        <p:spPr>
          <a:xfrm>
            <a:off x="1018290" y="1913564"/>
            <a:ext cx="301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Zhao, PLB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Arratia, Kang, Ringer,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JHEP 21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Terry, </a:t>
            </a:r>
            <a:r>
              <a:rPr lang="en-US" sz="1200" dirty="0" err="1">
                <a:solidFill>
                  <a:srgbClr val="0432FF"/>
                </a:solidFill>
              </a:rPr>
              <a:t>Vossen</a:t>
            </a:r>
            <a:r>
              <a:rPr lang="en-US" sz="1200" dirty="0">
                <a:solidFill>
                  <a:srgbClr val="0432FF"/>
                </a:solidFill>
              </a:rPr>
              <a:t>, Xu, Zhang, PRD 22</a:t>
            </a:r>
          </a:p>
        </p:txBody>
      </p:sp>
    </p:spTree>
    <p:extLst>
      <p:ext uri="{BB962C8B-B14F-4D97-AF65-F5344CB8AC3E}">
        <p14:creationId xmlns:p14="http://schemas.microsoft.com/office/powerpoint/2010/main" val="299234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3BC1-F422-62E6-38E4-003134AE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different jet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65956-BC34-3334-E496-80002CA0E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Winner-take-all (WTA) jet 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EBFED-299E-CDF5-C5AF-DBB4D00B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A18B9-A449-0356-4C0B-5B029C03189A}"/>
              </a:ext>
            </a:extLst>
          </p:cNvPr>
          <p:cNvSpPr txBox="1"/>
          <p:nvPr/>
        </p:nvSpPr>
        <p:spPr>
          <a:xfrm>
            <a:off x="721728" y="1245811"/>
            <a:ext cx="402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Gutierrez-Reyes, </a:t>
            </a:r>
            <a:r>
              <a:rPr lang="en-US" sz="1200" dirty="0" err="1">
                <a:solidFill>
                  <a:srgbClr val="0432FF"/>
                </a:solidFill>
              </a:rPr>
              <a:t>Scimemi</a:t>
            </a:r>
            <a:r>
              <a:rPr lang="en-US" sz="1200" dirty="0">
                <a:solidFill>
                  <a:srgbClr val="0432FF"/>
                </a:solidFill>
              </a:rPr>
              <a:t>, </a:t>
            </a:r>
            <a:r>
              <a:rPr lang="en-US" sz="1200" dirty="0" err="1">
                <a:solidFill>
                  <a:srgbClr val="0432FF"/>
                </a:solidFill>
              </a:rPr>
              <a:t>Waalewijn</a:t>
            </a:r>
            <a:r>
              <a:rPr lang="en-US" sz="1200" dirty="0">
                <a:solidFill>
                  <a:srgbClr val="0432FF"/>
                </a:solidFill>
              </a:rPr>
              <a:t>, </a:t>
            </a:r>
            <a:r>
              <a:rPr lang="en-US" sz="1200" dirty="0" err="1">
                <a:solidFill>
                  <a:srgbClr val="0432FF"/>
                </a:solidFill>
              </a:rPr>
              <a:t>Zoppi</a:t>
            </a:r>
            <a:r>
              <a:rPr lang="en-US" sz="1200" dirty="0">
                <a:solidFill>
                  <a:srgbClr val="0432FF"/>
                </a:solidFill>
              </a:rPr>
              <a:t>, JHEP 19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Lai, Liu, Wang, Xing, 2205.04570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B36E3-6B5F-CDD1-A7CE-BE51EF4C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8" y="1819267"/>
            <a:ext cx="1308414" cy="2222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EA9BD7-2FE6-CEB9-20F4-DADFB40D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513" y="2092345"/>
            <a:ext cx="2249989" cy="1505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287E55-2747-981B-EFEC-245CA3B3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540" y="2092345"/>
            <a:ext cx="3644900" cy="77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CA365E-256D-1F2A-B71A-FBB1D643E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924" y="3864426"/>
            <a:ext cx="3376141" cy="27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54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555B7-5E52-41D4-691A-F76B0E85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Jet-like: energy-energy correlator (EEC)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08121-7783-2EB0-9A65-7DAFA378C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EEC in the back-to-back region would be sensitive to the TMD physics</a:t>
            </a:r>
          </a:p>
          <a:p>
            <a:pPr lvl="1"/>
            <a:r>
              <a:rPr lang="en-US" dirty="0"/>
              <a:t>Generalize to include azimuthal angle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Sensitive to polarized TMDs: Collins jet function (sum rule to Collins function), </a:t>
            </a:r>
            <a:r>
              <a:rPr lang="en-US" dirty="0" err="1"/>
              <a:t>Sivers</a:t>
            </a:r>
            <a:r>
              <a:rPr lang="en-US" dirty="0"/>
              <a:t> function,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5A47F-1942-20E7-7B91-30F41F81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30AF2-515C-5D74-5C1E-8C418B23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040" y="1835320"/>
            <a:ext cx="3259190" cy="1788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76750-8671-19A0-C377-3DB754C4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2" y="1835320"/>
            <a:ext cx="2891637" cy="1788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BC82F-D0DF-A657-1EDB-CC2CC206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12" y="2469204"/>
            <a:ext cx="11049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5E6922-15E5-D0B5-F1AB-E14AABEE7E20}"/>
              </a:ext>
            </a:extLst>
          </p:cNvPr>
          <p:cNvSpPr txBox="1"/>
          <p:nvPr/>
        </p:nvSpPr>
        <p:spPr>
          <a:xfrm>
            <a:off x="3600961" y="1835320"/>
            <a:ext cx="30255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Yuan, Zhao, to appear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DAADD-1925-7EB1-2E51-0914853DF3E0}"/>
              </a:ext>
            </a:extLst>
          </p:cNvPr>
          <p:cNvSpPr txBox="1"/>
          <p:nvPr/>
        </p:nvSpPr>
        <p:spPr>
          <a:xfrm>
            <a:off x="5913388" y="1142822"/>
            <a:ext cx="1945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Moult</a:t>
            </a:r>
            <a:r>
              <a:rPr lang="en-US" sz="1200" dirty="0">
                <a:solidFill>
                  <a:srgbClr val="0432FF"/>
                </a:solidFill>
              </a:rPr>
              <a:t>, Zhu, 2019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Li, Makris,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FBA13D-1DA0-0884-95A8-D64668B2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74" y="6061570"/>
            <a:ext cx="6388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43CE18-DDD3-F787-2D41-24FDEAEAEDFB}"/>
              </a:ext>
            </a:extLst>
          </p:cNvPr>
          <p:cNvGrpSpPr/>
          <p:nvPr/>
        </p:nvGrpSpPr>
        <p:grpSpPr>
          <a:xfrm>
            <a:off x="1343074" y="4291004"/>
            <a:ext cx="6741984" cy="1708821"/>
            <a:chOff x="2060246" y="3705627"/>
            <a:chExt cx="6741984" cy="17088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5B0E7-364E-3E90-6B44-4359D986CC62}"/>
                </a:ext>
              </a:extLst>
            </p:cNvPr>
            <p:cNvSpPr/>
            <p:nvPr/>
          </p:nvSpPr>
          <p:spPr>
            <a:xfrm>
              <a:off x="2060246" y="3705628"/>
              <a:ext cx="6741984" cy="1708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54072-582C-2764-A9AA-33A039759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0910" y="3705627"/>
              <a:ext cx="6045200" cy="609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E7D73C-2A03-190C-D9C7-F19B8AB2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0910" y="4291771"/>
              <a:ext cx="6654800" cy="1104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914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94A-E25C-A41C-EB07-4A76E364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effect inside the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9683-80CD-F8D4-CDBC-9598C6D1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measurements: Collins asymmetry for hadron inside the jet in transversely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9541-4F55-22B2-4248-179E60BA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1087-1B45-C269-4B79-142CF5CC4CFF}"/>
              </a:ext>
            </a:extLst>
          </p:cNvPr>
          <p:cNvSpPr txBox="1"/>
          <p:nvPr/>
        </p:nvSpPr>
        <p:spPr>
          <a:xfrm>
            <a:off x="5628904" y="1594553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STAR, 2205.11800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3A420-5F55-80AA-5F2A-2665EFC8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995041"/>
            <a:ext cx="8039100" cy="387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79190-8092-983D-6817-0BAC365000B6}"/>
              </a:ext>
            </a:extLst>
          </p:cNvPr>
          <p:cNvSpPr txBox="1"/>
          <p:nvPr/>
        </p:nvSpPr>
        <p:spPr>
          <a:xfrm>
            <a:off x="4817128" y="5956667"/>
            <a:ext cx="3861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Yuan, 1707.00913, PLB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02F8-01E2-949F-3661-F432EB087E4E}"/>
              </a:ext>
            </a:extLst>
          </p:cNvPr>
          <p:cNvSpPr txBox="1"/>
          <p:nvPr/>
        </p:nvSpPr>
        <p:spPr>
          <a:xfrm>
            <a:off x="4817128" y="6207994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Kyle, Zhao, arXiv:2005.02398, PLB</a:t>
            </a:r>
          </a:p>
        </p:txBody>
      </p:sp>
    </p:spTree>
    <p:extLst>
      <p:ext uri="{BB962C8B-B14F-4D97-AF65-F5344CB8AC3E}">
        <p14:creationId xmlns:p14="http://schemas.microsoft.com/office/powerpoint/2010/main" val="4104163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1A4A-49FB-D495-A8C6-48996ED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192F-15C6-6BAB-2D56-9755D683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recent </a:t>
            </a:r>
            <a:r>
              <a:rPr lang="en-US" dirty="0" err="1"/>
              <a:t>LHCb</a:t>
            </a:r>
            <a:r>
              <a:rPr lang="en-US" dirty="0"/>
              <a:t> measurement Z-tagged jet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48AC-2779-A165-5DEE-DEDEE60F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E6FD0-25AF-7CF1-B344-949E915A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6406"/>
            <a:ext cx="7772400" cy="263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5214B-FB72-9777-E055-CCB91EB08E78}"/>
              </a:ext>
            </a:extLst>
          </p:cNvPr>
          <p:cNvSpPr txBox="1"/>
          <p:nvPr/>
        </p:nvSpPr>
        <p:spPr>
          <a:xfrm>
            <a:off x="5161685" y="4328002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LHCb</a:t>
            </a:r>
            <a:r>
              <a:rPr lang="en-US" sz="1200" dirty="0">
                <a:solidFill>
                  <a:srgbClr val="0432FF"/>
                </a:solidFill>
              </a:rPr>
              <a:t>, 2208.11691</a:t>
            </a:r>
          </a:p>
        </p:txBody>
      </p:sp>
    </p:spTree>
    <p:extLst>
      <p:ext uri="{BB962C8B-B14F-4D97-AF65-F5344CB8AC3E}">
        <p14:creationId xmlns:p14="http://schemas.microsoft.com/office/powerpoint/2010/main" val="375191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6394-5F0C-8D1E-3417-D35AB0E1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fits of nuclear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74B71-F313-A460-C277-302D88E83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TMD PDFs and TMD FFs</a:t>
            </a:r>
          </a:p>
          <a:p>
            <a:pPr lvl="1"/>
            <a:r>
              <a:rPr lang="en-US" dirty="0"/>
              <a:t>Use the same spirit of nuclear PDFs, i.e., assume perturbative TMD evolution is the same, only modify non-perturbative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3E192-E19C-33B7-0306-88302032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83B63-D7FA-855A-3A66-179A0222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2" y="2222200"/>
            <a:ext cx="5675971" cy="270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50B26-7574-88F4-ED38-F386E7450226}"/>
              </a:ext>
            </a:extLst>
          </p:cNvPr>
          <p:cNvSpPr txBox="1"/>
          <p:nvPr/>
        </p:nvSpPr>
        <p:spPr>
          <a:xfrm>
            <a:off x="5066270" y="1772212"/>
            <a:ext cx="3947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Alrashed</a:t>
            </a:r>
            <a:r>
              <a:rPr lang="en-US" sz="1200" dirty="0">
                <a:solidFill>
                  <a:srgbClr val="0432FF"/>
                </a:solidFill>
              </a:rPr>
              <a:t>, Anderle, Kang, Terry, Xing, 2107.12401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7AF9F-C872-8216-16BC-634770429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860" y="2218420"/>
            <a:ext cx="2945084" cy="380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335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B2A-5953-284D-BB53-91740E0C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ready for jet TMD in </a:t>
            </a:r>
            <a:r>
              <a:rPr lang="en-US" dirty="0" err="1"/>
              <a:t>p+A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7D5FC-CEA7-3B48-A816-22BF937E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RHIC cold QCD plan: 2024 pp and </a:t>
            </a:r>
            <a:r>
              <a:rPr lang="en-US" dirty="0" err="1"/>
              <a:t>pA</a:t>
            </a:r>
            <a:r>
              <a:rPr lang="en-US" dirty="0"/>
              <a:t> run</a:t>
            </a:r>
          </a:p>
          <a:p>
            <a:pPr lvl="1"/>
            <a:r>
              <a:rPr lang="en-US" dirty="0"/>
              <a:t>Theory is ready now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589BB-1443-FF49-AF7A-87D775C2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F4EC4-BAFE-025E-A857-5431B32A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90" y="1491466"/>
            <a:ext cx="3995420" cy="1251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FBDCC-E97F-7A2B-DF70-61AF21BDF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38" y="2708005"/>
            <a:ext cx="4954524" cy="3840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63B84E-A62B-E7D1-EC05-61C6B4DC89C4}"/>
              </a:ext>
            </a:extLst>
          </p:cNvPr>
          <p:cNvSpPr txBox="1"/>
          <p:nvPr/>
        </p:nvSpPr>
        <p:spPr>
          <a:xfrm>
            <a:off x="7085663" y="6046506"/>
            <a:ext cx="1989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M. Zurek</a:t>
            </a:r>
          </a:p>
        </p:txBody>
      </p:sp>
    </p:spTree>
    <p:extLst>
      <p:ext uri="{BB962C8B-B14F-4D97-AF65-F5344CB8AC3E}">
        <p14:creationId xmlns:p14="http://schemas.microsoft.com/office/powerpoint/2010/main" val="68401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4382-8A7F-E94C-82AE-9D4365C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8EE-4D3D-0645-88F9-7268DD17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progress has been made for TMD structure of the proton</a:t>
            </a:r>
          </a:p>
          <a:p>
            <a:r>
              <a:rPr lang="en-US" dirty="0"/>
              <a:t>Jets are new tools for 3D imaging at our disposal</a:t>
            </a:r>
          </a:p>
          <a:p>
            <a:r>
              <a:rPr lang="en-US" dirty="0"/>
              <a:t>Current: HERMES, COMPASS, </a:t>
            </a:r>
            <a:r>
              <a:rPr lang="en-US" dirty="0" err="1"/>
              <a:t>Jlab</a:t>
            </a:r>
            <a:r>
              <a:rPr lang="en-US" dirty="0"/>
              <a:t> 12</a:t>
            </a:r>
            <a:r>
              <a:rPr lang="en-US"/>
              <a:t>, HERA, RHIC </a:t>
            </a:r>
            <a:r>
              <a:rPr lang="en-US" dirty="0"/>
              <a:t>spin, and LHC provide great experimental measurements for TMD physics</a:t>
            </a:r>
          </a:p>
          <a:p>
            <a:r>
              <a:rPr lang="en-US" dirty="0"/>
              <a:t>Future: </a:t>
            </a:r>
            <a:r>
              <a:rPr lang="en-US" dirty="0" err="1"/>
              <a:t>ElC</a:t>
            </a:r>
            <a:r>
              <a:rPr lang="en-US" dirty="0"/>
              <a:t>, together with other experiments such as </a:t>
            </a:r>
            <a:r>
              <a:rPr lang="en-US" dirty="0" err="1"/>
              <a:t>SoLID</a:t>
            </a:r>
            <a:r>
              <a:rPr lang="en-US" dirty="0"/>
              <a:t> and BELLE II, will make even more significant contributions to TMD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9B11-8E73-A44F-8842-5F87268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8B9F2E-E65D-714E-8BE5-118F089585DF}"/>
              </a:ext>
            </a:extLst>
          </p:cNvPr>
          <p:cNvGrpSpPr/>
          <p:nvPr/>
        </p:nvGrpSpPr>
        <p:grpSpPr>
          <a:xfrm>
            <a:off x="271842" y="3880780"/>
            <a:ext cx="5165238" cy="1959497"/>
            <a:chOff x="395151" y="3825212"/>
            <a:chExt cx="7143402" cy="27934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661BE6-DD53-F64E-B0D0-0E8602BD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51" y="3838497"/>
              <a:ext cx="4591377" cy="2780149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84902C-06F7-6E40-A8AC-C09B7122F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090" y="3825212"/>
              <a:ext cx="2409463" cy="278014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86F20-59E1-254A-8DAC-191BBB84918E}"/>
              </a:ext>
            </a:extLst>
          </p:cNvPr>
          <p:cNvSpPr/>
          <p:nvPr/>
        </p:nvSpPr>
        <p:spPr>
          <a:xfrm>
            <a:off x="5612883" y="588766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pic>
        <p:nvPicPr>
          <p:cNvPr id="5" name="Picture 4" descr="The future is bright - Blue Seat Blogs">
            <a:extLst>
              <a:ext uri="{FF2B5EF4-FFF2-40B4-BE49-F238E27FC236}">
                <a16:creationId xmlns:a16="http://schemas.microsoft.com/office/drawing/2014/main" id="{05A03AE4-7E40-5132-6566-506E374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73" y="3904453"/>
            <a:ext cx="2564070" cy="19358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18933-2F7A-C34A-BCC1-66320B7F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Transverse Momentum Dependent distributions (TMDs)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E74C-9790-7B48-85BD-79BA457F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imaging in momentum space</a:t>
            </a:r>
          </a:p>
          <a:p>
            <a:pPr lvl="1"/>
            <a:r>
              <a:rPr lang="en-US" sz="1800" dirty="0"/>
              <a:t>Both longitudinal and transverse motion</a:t>
            </a:r>
          </a:p>
          <a:p>
            <a:pPr lvl="1"/>
            <a:r>
              <a:rPr lang="en-US" sz="1800" dirty="0"/>
              <a:t>What are the quantum correlations between the motion of the quarks/gluons, their spin and the spin of the proton? (TMD PDFs)</a:t>
            </a:r>
          </a:p>
          <a:p>
            <a:pPr lvl="1"/>
            <a:r>
              <a:rPr lang="en-US" sz="1800" dirty="0"/>
              <a:t>Similarly precision information on hadronization (TMD FFs)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822D8-3855-854F-9C2D-262D9167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EBEDC4-27C6-9A49-A473-AC421E6A1239}"/>
              </a:ext>
            </a:extLst>
          </p:cNvPr>
          <p:cNvGrpSpPr/>
          <p:nvPr/>
        </p:nvGrpSpPr>
        <p:grpSpPr>
          <a:xfrm>
            <a:off x="1010322" y="2893202"/>
            <a:ext cx="2829652" cy="2523744"/>
            <a:chOff x="3157174" y="2985967"/>
            <a:chExt cx="2829652" cy="2523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F7DB2-828E-1449-92B4-616288A2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174" y="2985967"/>
              <a:ext cx="2829652" cy="25237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4D82B-6B55-E34C-B9CB-A8559531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239" y="4754880"/>
              <a:ext cx="182880" cy="2194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256C63-583D-5E48-B4E3-523D61D5B0AF}"/>
              </a:ext>
            </a:extLst>
          </p:cNvPr>
          <p:cNvGrpSpPr/>
          <p:nvPr/>
        </p:nvGrpSpPr>
        <p:grpSpPr>
          <a:xfrm>
            <a:off x="1381963" y="4698691"/>
            <a:ext cx="1353312" cy="1058975"/>
            <a:chOff x="2993136" y="3828288"/>
            <a:chExt cx="1353312" cy="105897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F77A8E1-399F-6A46-949A-146DF3DBF454}"/>
                </a:ext>
              </a:extLst>
            </p:cNvPr>
            <p:cNvCxnSpPr/>
            <p:nvPr/>
          </p:nvCxnSpPr>
          <p:spPr>
            <a:xfrm flipH="1">
              <a:off x="3669792" y="3828288"/>
              <a:ext cx="292608" cy="707136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EBE12-39BA-364E-84A2-B939D847E656}"/>
                </a:ext>
              </a:extLst>
            </p:cNvPr>
            <p:cNvSpPr txBox="1"/>
            <p:nvPr/>
          </p:nvSpPr>
          <p:spPr>
            <a:xfrm>
              <a:off x="2993136" y="4548709"/>
              <a:ext cx="1353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Proton spin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8F2609-306B-A756-C3AE-C14DCFADE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68" y="3642322"/>
            <a:ext cx="2860860" cy="1409937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57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EFC16-D45E-4F76-4B98-C3C37C2B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942F7-B944-9B99-2773-9F0627E09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638"/>
            <a:ext cx="9144000" cy="53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5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93040" y="834570"/>
            <a:ext cx="6405250" cy="4147461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TMDs with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21081" y="5018317"/>
            <a:ext cx="6326720" cy="1621969"/>
            <a:chOff x="2844197" y="4945745"/>
            <a:chExt cx="5892190" cy="1621969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Pion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5" cy="70348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U                          L                          T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548" y="5998887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221" y="5885494"/>
              <a:ext cx="444500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221184"/>
              <a:ext cx="101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Collins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2883" y="2908300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PDFs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2883" y="5772884"/>
            <a:ext cx="225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FFs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4899" y="4477034"/>
            <a:ext cx="1676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Transversal </a:t>
            </a:r>
            <a:r>
              <a:rPr lang="en-US" sz="1200" b="1" dirty="0" err="1">
                <a:solidFill>
                  <a:schemeClr val="accent5"/>
                </a:solidFill>
              </a:rPr>
              <a:t>Helicity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to extract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28" y="813025"/>
            <a:ext cx="8449434" cy="5624590"/>
          </a:xfrm>
        </p:spPr>
        <p:txBody>
          <a:bodyPr>
            <a:normAutofit/>
          </a:bodyPr>
          <a:lstStyle/>
          <a:p>
            <a:r>
              <a:rPr lang="en-US" sz="2200" dirty="0"/>
              <a:t>Standard processes: SIDIS, </a:t>
            </a:r>
            <a:r>
              <a:rPr lang="en-US" sz="2200" dirty="0" err="1"/>
              <a:t>Drell</a:t>
            </a:r>
            <a:r>
              <a:rPr lang="en-US" sz="2200" dirty="0"/>
              <a:t>-Yan, </a:t>
            </a:r>
            <a:r>
              <a:rPr lang="en-US" sz="2200" dirty="0" err="1"/>
              <a:t>dihadron</a:t>
            </a:r>
            <a:r>
              <a:rPr lang="en-US" sz="2200" dirty="0"/>
              <a:t> in 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−</a:t>
            </a:r>
          </a:p>
          <a:p>
            <a:endParaRPr lang="en-US" sz="22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marL="349250" lvl="1" indent="0">
              <a:buNone/>
            </a:pPr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dirty="0"/>
          </a:p>
          <a:p>
            <a:r>
              <a:rPr lang="en-US" sz="2200" dirty="0"/>
              <a:t>New opportunities: jets and jet-like observables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E71B96-4AA6-5149-A2EC-57996F38B7FF}"/>
              </a:ext>
            </a:extLst>
          </p:cNvPr>
          <p:cNvGrpSpPr/>
          <p:nvPr/>
        </p:nvGrpSpPr>
        <p:grpSpPr>
          <a:xfrm>
            <a:off x="453099" y="4090806"/>
            <a:ext cx="2889438" cy="2118921"/>
            <a:chOff x="5031633" y="3027969"/>
            <a:chExt cx="2889438" cy="211892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E58DEB-D71B-9C49-B46B-A0EC130B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1633" y="3027969"/>
              <a:ext cx="2889438" cy="2118921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329B19-6D62-9849-8344-125EB05DD162}"/>
                </a:ext>
              </a:extLst>
            </p:cNvPr>
            <p:cNvSpPr/>
            <p:nvPr/>
          </p:nvSpPr>
          <p:spPr>
            <a:xfrm>
              <a:off x="6985209" y="468010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D5B0E7-EC79-3451-CE51-52FDDA82273A}"/>
              </a:ext>
            </a:extLst>
          </p:cNvPr>
          <p:cNvGrpSpPr/>
          <p:nvPr/>
        </p:nvGrpSpPr>
        <p:grpSpPr>
          <a:xfrm>
            <a:off x="707663" y="1185348"/>
            <a:ext cx="7377395" cy="2243652"/>
            <a:chOff x="723746" y="1079604"/>
            <a:chExt cx="7377395" cy="22436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0C4E8-432B-446D-00B2-789C1719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5080" y="1079604"/>
              <a:ext cx="439728" cy="4133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8E00D9-FCBA-9621-A4E8-7438CFB3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9462" y="2633863"/>
              <a:ext cx="439728" cy="4133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A5A6C-2932-B11E-52E5-E89DE1F0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262" y="2909912"/>
              <a:ext cx="439728" cy="41334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7263D3-178E-4A42-89AD-CD9B6A27B2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746" y="1099940"/>
              <a:ext cx="7377395" cy="2097376"/>
              <a:chOff x="782478" y="1262922"/>
              <a:chExt cx="7871053" cy="223772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9305D1-57EB-1E47-B65E-1AD247139A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2478" y="1498157"/>
                <a:ext cx="2560003" cy="1711977"/>
                <a:chOff x="37735" y="1266414"/>
                <a:chExt cx="3614211" cy="2416971"/>
              </a:xfrm>
            </p:grpSpPr>
            <p:pic>
              <p:nvPicPr>
                <p:cNvPr id="23" name="Picture 22" descr="ball_1.png">
                  <a:extLst>
                    <a:ext uri="{FF2B5EF4-FFF2-40B4-BE49-F238E27FC236}">
                      <a16:creationId xmlns:a16="http://schemas.microsoft.com/office/drawing/2014/main" id="{8AFD7004-6372-FC4C-B6AE-D085BBDFC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78" y="2268989"/>
                  <a:ext cx="292255" cy="303801"/>
                </a:xfrm>
                <a:prstGeom prst="rect">
                  <a:avLst/>
                </a:prstGeom>
              </p:spPr>
            </p:pic>
            <p:pic>
              <p:nvPicPr>
                <p:cNvPr id="24" name="Picture 23" descr="ball_2.png">
                  <a:extLst>
                    <a:ext uri="{FF2B5EF4-FFF2-40B4-BE49-F238E27FC236}">
                      <a16:creationId xmlns:a16="http://schemas.microsoft.com/office/drawing/2014/main" id="{92D61806-719C-F145-AE07-DFD724D056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8041" y="1963937"/>
                  <a:ext cx="913905" cy="913905"/>
                </a:xfrm>
                <a:prstGeom prst="rect">
                  <a:avLst/>
                </a:prstGeom>
              </p:spPr>
            </p:pic>
            <p:sp>
              <p:nvSpPr>
                <p:cNvPr id="25" name="Explosion 1 24">
                  <a:extLst>
                    <a:ext uri="{FF2B5EF4-FFF2-40B4-BE49-F238E27FC236}">
                      <a16:creationId xmlns:a16="http://schemas.microsoft.com/office/drawing/2014/main" id="{7E8CEEBC-528A-C149-AB80-9F860F52D37F}"/>
                    </a:ext>
                  </a:extLst>
                </p:cNvPr>
                <p:cNvSpPr/>
                <p:nvPr/>
              </p:nvSpPr>
              <p:spPr>
                <a:xfrm>
                  <a:off x="1561657" y="2073751"/>
                  <a:ext cx="603796" cy="82296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04CF490-171E-A044-816C-D1F5634D8A7A}"/>
                    </a:ext>
                  </a:extLst>
                </p:cNvPr>
                <p:cNvCxnSpPr/>
                <p:nvPr/>
              </p:nvCxnSpPr>
              <p:spPr>
                <a:xfrm flipH="1">
                  <a:off x="2187985" y="2420890"/>
                  <a:ext cx="629585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27E735E-04A8-C040-83AA-DC6B25C021D1}"/>
                    </a:ext>
                  </a:extLst>
                </p:cNvPr>
                <p:cNvCxnSpPr/>
                <p:nvPr/>
              </p:nvCxnSpPr>
              <p:spPr>
                <a:xfrm>
                  <a:off x="885965" y="2420890"/>
                  <a:ext cx="52844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w="med" len="lg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 descr="ball_1.png">
                  <a:extLst>
                    <a:ext uri="{FF2B5EF4-FFF2-40B4-BE49-F238E27FC236}">
                      <a16:creationId xmlns:a16="http://schemas.microsoft.com/office/drawing/2014/main" id="{099F3C2E-12A9-B04E-BB0E-750369FD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1577" y="1266414"/>
                  <a:ext cx="292255" cy="303801"/>
                </a:xfrm>
                <a:prstGeom prst="rect">
                  <a:avLst/>
                </a:prstGeom>
              </p:spPr>
            </p:pic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99C3966-54D6-9D4E-A415-8A9AD309C78F}"/>
                    </a:ext>
                  </a:extLst>
                </p:cNvPr>
                <p:cNvCxnSpPr/>
                <p:nvPr/>
              </p:nvCxnSpPr>
              <p:spPr>
                <a:xfrm flipV="1">
                  <a:off x="2020392" y="1570215"/>
                  <a:ext cx="290121" cy="60093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7F206AF-0ABE-7B4E-9CFF-C4852E828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3170" y="2967133"/>
                  <a:ext cx="0" cy="71625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38C1D29-423B-9341-B434-453E50B2C5FE}"/>
                    </a:ext>
                  </a:extLst>
                </p:cNvPr>
                <p:cNvCxnSpPr/>
                <p:nvPr/>
              </p:nvCxnSpPr>
              <p:spPr>
                <a:xfrm flipH="1">
                  <a:off x="1569274" y="2974996"/>
                  <a:ext cx="120406" cy="3648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611BCAD-9AC0-7B4A-A73C-A96E6D435983}"/>
                    </a:ext>
                  </a:extLst>
                </p:cNvPr>
                <p:cNvCxnSpPr/>
                <p:nvPr/>
              </p:nvCxnSpPr>
              <p:spPr>
                <a:xfrm flipH="1">
                  <a:off x="1325678" y="2899091"/>
                  <a:ext cx="304800" cy="304206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ED7FF1D-45CE-1347-B13C-A88B846E7811}"/>
                    </a:ext>
                  </a:extLst>
                </p:cNvPr>
                <p:cNvSpPr txBox="1"/>
                <p:nvPr/>
              </p:nvSpPr>
              <p:spPr>
                <a:xfrm>
                  <a:off x="37735" y="1766474"/>
                  <a:ext cx="1486494" cy="396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electron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BE258B-51DE-6942-8BE6-E600FB8E4D5D}"/>
                    </a:ext>
                  </a:extLst>
                </p:cNvPr>
                <p:cNvSpPr txBox="1"/>
                <p:nvPr/>
              </p:nvSpPr>
              <p:spPr>
                <a:xfrm>
                  <a:off x="3003038" y="2089361"/>
                  <a:ext cx="311667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24B5844-42AF-FC41-B699-36AC3DBC88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53749" y="1498157"/>
                <a:ext cx="2593080" cy="1191133"/>
                <a:chOff x="5361275" y="1523816"/>
                <a:chExt cx="3084724" cy="1416969"/>
              </a:xfrm>
            </p:grpSpPr>
            <p:pic>
              <p:nvPicPr>
                <p:cNvPr id="36" name="Picture 35" descr="ball_2.png">
                  <a:extLst>
                    <a:ext uri="{FF2B5EF4-FFF2-40B4-BE49-F238E27FC236}">
                      <a16:creationId xmlns:a16="http://schemas.microsoft.com/office/drawing/2014/main" id="{7EAC5424-CE0D-DB45-9296-00538D45C1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1275" y="2135881"/>
                  <a:ext cx="779701" cy="779701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D0A5277-066A-0346-B6BC-0559418461E3}"/>
                    </a:ext>
                  </a:extLst>
                </p:cNvPr>
                <p:cNvGrpSpPr/>
                <p:nvPr/>
              </p:nvGrpSpPr>
              <p:grpSpPr>
                <a:xfrm>
                  <a:off x="5618174" y="1523816"/>
                  <a:ext cx="2827825" cy="1416969"/>
                  <a:chOff x="5618174" y="1523816"/>
                  <a:chExt cx="2827825" cy="1416969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EEF9E29-3C9C-104B-8451-A46617D38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7582" y="1523816"/>
                    <a:ext cx="1076734" cy="930298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ball_2.png">
                    <a:extLst>
                      <a:ext uri="{FF2B5EF4-FFF2-40B4-BE49-F238E27FC236}">
                        <a16:creationId xmlns:a16="http://schemas.microsoft.com/office/drawing/2014/main" id="{A72C9AA6-1DE5-AF46-BE19-4C3D04D07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6298" y="2131209"/>
                    <a:ext cx="779701" cy="779701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20E58C0-832E-DA47-9C31-1EB85357683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174" y="2290707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3BA4204-C3C2-864A-9CD6-10FDDF4C75EC}"/>
                      </a:ext>
                    </a:extLst>
                  </p:cNvPr>
                  <p:cNvSpPr txBox="1"/>
                  <p:nvPr/>
                </p:nvSpPr>
                <p:spPr>
                  <a:xfrm>
                    <a:off x="7908909" y="2292389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4F34544-4655-144C-925D-E2DAC500825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99955" y="2521059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1A5C28F1-40A3-564C-9339-E10071CAB75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69536" y="2520236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headEnd type="triangle" w="med" len="lg"/>
                    <a:tailEnd type="non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Explosion 1 43">
                    <a:extLst>
                      <a:ext uri="{FF2B5EF4-FFF2-40B4-BE49-F238E27FC236}">
                        <a16:creationId xmlns:a16="http://schemas.microsoft.com/office/drawing/2014/main" id="{0443004F-49AD-9645-BE89-83EBCF8DA66E}"/>
                      </a:ext>
                    </a:extLst>
                  </p:cNvPr>
                  <p:cNvSpPr/>
                  <p:nvPr/>
                </p:nvSpPr>
                <p:spPr>
                  <a:xfrm>
                    <a:off x="6694929" y="2238674"/>
                    <a:ext cx="515131" cy="702111"/>
                  </a:xfrm>
                  <a:prstGeom prst="irregularSeal1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A9E9151-9F64-7747-95F9-0428071EA801}"/>
                  </a:ext>
                </a:extLst>
              </p:cNvPr>
              <p:cNvGrpSpPr/>
              <p:nvPr/>
            </p:nvGrpSpPr>
            <p:grpSpPr>
              <a:xfrm>
                <a:off x="6556494" y="1564794"/>
                <a:ext cx="2097037" cy="1657109"/>
                <a:chOff x="5600261" y="4276056"/>
                <a:chExt cx="2097037" cy="1657109"/>
              </a:xfrm>
            </p:grpSpPr>
            <p:pic>
              <p:nvPicPr>
                <p:cNvPr id="45" name="Picture 44" descr="ball_1.png">
                  <a:extLst>
                    <a:ext uri="{FF2B5EF4-FFF2-40B4-BE49-F238E27FC236}">
                      <a16:creationId xmlns:a16="http://schemas.microsoft.com/office/drawing/2014/main" id="{9EF7E3F0-98AC-8C4A-A7FC-812DB4FFA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261" y="4872217"/>
                  <a:ext cx="249338" cy="259189"/>
                </a:xfrm>
                <a:prstGeom prst="rect">
                  <a:avLst/>
                </a:prstGeom>
              </p:spPr>
            </p:pic>
            <p:sp>
              <p:nvSpPr>
                <p:cNvPr id="46" name="Explosion 1 45">
                  <a:extLst>
                    <a:ext uri="{FF2B5EF4-FFF2-40B4-BE49-F238E27FC236}">
                      <a16:creationId xmlns:a16="http://schemas.microsoft.com/office/drawing/2014/main" id="{0C3112D7-A7AC-F449-95CB-D5212066F61B}"/>
                    </a:ext>
                  </a:extLst>
                </p:cNvPr>
                <p:cNvSpPr/>
                <p:nvPr/>
              </p:nvSpPr>
              <p:spPr>
                <a:xfrm>
                  <a:off x="6398709" y="4705648"/>
                  <a:ext cx="515131" cy="70211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4D1CA20-60B8-D24B-A999-8FD3C07070D7}"/>
                    </a:ext>
                  </a:extLst>
                </p:cNvPr>
                <p:cNvCxnSpPr/>
                <p:nvPr/>
              </p:nvCxnSpPr>
              <p:spPr>
                <a:xfrm flipH="1">
                  <a:off x="6933063" y="5001812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E2FDF850-20AE-F04F-8892-4BFF4D8C5C6E}"/>
                    </a:ext>
                  </a:extLst>
                </p:cNvPr>
                <p:cNvCxnSpPr/>
                <p:nvPr/>
              </p:nvCxnSpPr>
              <p:spPr>
                <a:xfrm>
                  <a:off x="5822240" y="5001812"/>
                  <a:ext cx="450846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cture 48" descr="ball_1.png">
                  <a:extLst>
                    <a:ext uri="{FF2B5EF4-FFF2-40B4-BE49-F238E27FC236}">
                      <a16:creationId xmlns:a16="http://schemas.microsoft.com/office/drawing/2014/main" id="{2C307C91-A66A-5141-83CA-ABFD093E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7960" y="4872217"/>
                  <a:ext cx="249338" cy="259189"/>
                </a:xfrm>
                <a:prstGeom prst="rect">
                  <a:avLst/>
                </a:prstGeom>
              </p:spPr>
            </p:pic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894B130A-79AD-EE4E-A4F8-236B17026618}"/>
                    </a:ext>
                  </a:extLst>
                </p:cNvPr>
                <p:cNvCxnSpPr/>
                <p:nvPr/>
              </p:nvCxnSpPr>
              <p:spPr>
                <a:xfrm flipV="1">
                  <a:off x="6790080" y="4276056"/>
                  <a:ext cx="247518" cy="512687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83D7A9D-C25C-FF47-879E-BB8A85EEB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084" y="5367917"/>
                  <a:ext cx="445698" cy="35200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9FE96CD7-4BF6-4F4E-8E1A-F65134009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1997" y="5329157"/>
                  <a:ext cx="316707" cy="6040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prstDash val="sysDash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EBDB206-D827-A040-962E-8A26914112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9295" y="1262922"/>
                <a:ext cx="5371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E9480B-F68F-4949-A1E2-DDC7407B8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6944" y="2891026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E4BD95-C149-B94B-969F-2FDED8D812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7719" y="3194009"/>
                <a:ext cx="269106" cy="306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597A8-BC28-784B-AB5F-931B124776AB}"/>
              </a:ext>
            </a:extLst>
          </p:cNvPr>
          <p:cNvGrpSpPr>
            <a:grpSpLocks noChangeAspect="1"/>
          </p:cNvGrpSpPr>
          <p:nvPr/>
        </p:nvGrpSpPr>
        <p:grpSpPr>
          <a:xfrm>
            <a:off x="3856186" y="4071920"/>
            <a:ext cx="1469318" cy="2137807"/>
            <a:chOff x="1255366" y="2203154"/>
            <a:chExt cx="2026141" cy="29479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91A09F-52BD-9849-B5F2-BB8FDB9589C3}"/>
                </a:ext>
              </a:extLst>
            </p:cNvPr>
            <p:cNvSpPr/>
            <p:nvPr/>
          </p:nvSpPr>
          <p:spPr>
            <a:xfrm>
              <a:off x="1255366" y="2203154"/>
              <a:ext cx="2026141" cy="294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746561-01FA-5488-8765-B3802297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EDF6FC5-AEBA-5D13-0B20-5F57A9F2B936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44FFFA-6BA1-2565-B507-A6FB8B8E8D90}"/>
                </a:ext>
              </a:extLst>
            </p:cNvPr>
            <p:cNvSpPr txBox="1"/>
            <p:nvPr/>
          </p:nvSpPr>
          <p:spPr>
            <a:xfrm>
              <a:off x="2281986" y="4735724"/>
              <a:ext cx="817538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082CE680-65FC-0F9F-0848-353AA820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53" y="4081363"/>
            <a:ext cx="2406725" cy="2128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6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Well-established TMD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577418" y="1325448"/>
            <a:ext cx="3405786" cy="2565543"/>
            <a:chOff x="5248974" y="1146673"/>
            <a:chExt cx="3405786" cy="2565543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502" y="3049597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98" y="903827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EE1D-A9D8-A9C7-2408-6F4DC484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TMDs: definition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CAF9-61B4-9BD0-1AB6-E5A6B37B4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definitions and evolution: full understanding</a:t>
            </a:r>
          </a:p>
          <a:p>
            <a:pPr lvl="1"/>
            <a:r>
              <a:rPr lang="en-US" dirty="0"/>
              <a:t>Usual renormalization scale + a rapidity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68C0A-4F96-9843-F761-A34CC96C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20D46-2283-DACE-1797-F4F1B5D3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34552"/>
            <a:ext cx="7772400" cy="597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B8E7D-54B3-1AA9-20C6-E7A64A4B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02" y="2355165"/>
            <a:ext cx="1348056" cy="590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E2EBE4-4AC8-4C47-ECD5-A18F0A3F6B50}"/>
              </a:ext>
            </a:extLst>
          </p:cNvPr>
          <p:cNvSpPr txBox="1"/>
          <p:nvPr/>
        </p:nvSpPr>
        <p:spPr>
          <a:xfrm>
            <a:off x="4948224" y="2201276"/>
            <a:ext cx="194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Collins-Soper kernel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9F0CA-F94F-E4E9-7A03-9ED4CB39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14715"/>
            <a:ext cx="7772400" cy="818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A3D6A-E3C5-D5A8-ABF7-DB9F7CE31097}"/>
              </a:ext>
            </a:extLst>
          </p:cNvPr>
          <p:cNvSpPr txBox="1"/>
          <p:nvPr/>
        </p:nvSpPr>
        <p:spPr>
          <a:xfrm>
            <a:off x="6732867" y="6322648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I. Stewart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463AFA-F4F6-7178-CE51-E701B80C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714998"/>
            <a:ext cx="3919428" cy="50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32F231-262B-22FB-6FB8-4C74C2C5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752" y="4032862"/>
            <a:ext cx="3564496" cy="27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1768-E97E-86BF-6801-AED98DF4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topical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54B96-F936-9682-6B4F-4F1BAA9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3AA0D-4B3E-A3F4-1BA4-E0FF2F41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14" y="823732"/>
            <a:ext cx="5628772" cy="59266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21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80C-5A94-0746-921B-6F6E8A4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cross sections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BAA-6A78-1248-AE35-2FF7EC0D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fit achieved in the “TMD region” (N</a:t>
            </a:r>
            <a:r>
              <a:rPr lang="en-US" baseline="30000" dirty="0"/>
              <a:t>3</a:t>
            </a:r>
            <a:r>
              <a:rPr lang="en-US" dirty="0"/>
              <a:t>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AEAF-285C-C84B-90EB-8CDC1043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88EE40-EE0B-8449-9E78-17061A13B47E}"/>
              </a:ext>
            </a:extLst>
          </p:cNvPr>
          <p:cNvGrpSpPr/>
          <p:nvPr/>
        </p:nvGrpSpPr>
        <p:grpSpPr>
          <a:xfrm>
            <a:off x="799464" y="1718663"/>
            <a:ext cx="3482567" cy="1087779"/>
            <a:chOff x="799464" y="1230750"/>
            <a:chExt cx="3482567" cy="1087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4BB25-6D17-F045-8C55-EDADCE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464" y="1230750"/>
              <a:ext cx="3465441" cy="10877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0F59-60B8-144D-AA16-A2A48220296D}"/>
                </a:ext>
              </a:extLst>
            </p:cNvPr>
            <p:cNvSpPr/>
            <p:nvPr/>
          </p:nvSpPr>
          <p:spPr>
            <a:xfrm>
              <a:off x="3026559" y="2010752"/>
              <a:ext cx="12554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JHEP (2020)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B150E3-FCEF-5340-AFF9-925761C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8" y="1336080"/>
            <a:ext cx="1344923" cy="25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57151-3BE6-AE41-B933-90A21A7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1" y="3141143"/>
            <a:ext cx="2950114" cy="3516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E51C7-7415-0B4E-8654-6647783D51D2}"/>
              </a:ext>
            </a:extLst>
          </p:cNvPr>
          <p:cNvSpPr/>
          <p:nvPr/>
        </p:nvSpPr>
        <p:spPr>
          <a:xfrm>
            <a:off x="2072071" y="2835116"/>
            <a:ext cx="63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SIDIS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9E4C4-66A5-CA4A-9B1E-BBD1B2E51D19}"/>
              </a:ext>
            </a:extLst>
          </p:cNvPr>
          <p:cNvSpPr/>
          <p:nvPr/>
        </p:nvSpPr>
        <p:spPr>
          <a:xfrm>
            <a:off x="6060680" y="3042816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Drell</a:t>
            </a:r>
            <a:r>
              <a:rPr lang="en-US" sz="1400" dirty="0"/>
              <a:t>-Yan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FF155-E7CF-A634-44F5-1AA2AC10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8" y="1716075"/>
            <a:ext cx="3879028" cy="893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627D27-7857-B3E0-9E97-95D86246D190}"/>
              </a:ext>
            </a:extLst>
          </p:cNvPr>
          <p:cNvSpPr/>
          <p:nvPr/>
        </p:nvSpPr>
        <p:spPr>
          <a:xfrm>
            <a:off x="7089064" y="2610220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E815E-B818-6317-A097-09D2B6E33AB3}"/>
              </a:ext>
            </a:extLst>
          </p:cNvPr>
          <p:cNvGrpSpPr/>
          <p:nvPr/>
        </p:nvGrpSpPr>
        <p:grpSpPr>
          <a:xfrm>
            <a:off x="4220277" y="3436542"/>
            <a:ext cx="4581953" cy="2989625"/>
            <a:chOff x="4837674" y="3446459"/>
            <a:chExt cx="4581953" cy="298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57258E-8991-047A-4A16-850211BA1C1A}"/>
                </a:ext>
              </a:extLst>
            </p:cNvPr>
            <p:cNvSpPr/>
            <p:nvPr/>
          </p:nvSpPr>
          <p:spPr>
            <a:xfrm>
              <a:off x="4837674" y="3446459"/>
              <a:ext cx="4581953" cy="2989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0A4977-4D69-7139-AC4A-C7FE2094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580" y="3517640"/>
              <a:ext cx="4169598" cy="1383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9DF57B-C709-4414-204D-4C8172A0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580" y="4978791"/>
              <a:ext cx="4169598" cy="143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857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17342</TotalTime>
  <Words>1179</Words>
  <Application>Microsoft Macintosh PowerPoint</Application>
  <PresentationFormat>On-screen Show (4:3)</PresentationFormat>
  <Paragraphs>253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News Gothic MT</vt:lpstr>
      <vt:lpstr>Times</vt:lpstr>
      <vt:lpstr>Wingdings</vt:lpstr>
      <vt:lpstr>Wingdings 2</vt:lpstr>
      <vt:lpstr>Breeze</vt:lpstr>
      <vt:lpstr>TMD: Theory and Measurements</vt:lpstr>
      <vt:lpstr>EIC era: Imaging of proton and nucleus</vt:lpstr>
      <vt:lpstr>Transverse Momentum Dependent distributions (TMDs)</vt:lpstr>
      <vt:lpstr>TMDs with polarization</vt:lpstr>
      <vt:lpstr>Processes to extract TMDs</vt:lpstr>
      <vt:lpstr>Well-established TMD factorization</vt:lpstr>
      <vt:lpstr>TMDs: definition and evolution</vt:lpstr>
      <vt:lpstr>TMD topical collaboration</vt:lpstr>
      <vt:lpstr>Unpolarized cross sections</vt:lpstr>
      <vt:lpstr>Unpolarized TMDs</vt:lpstr>
      <vt:lpstr>Progress from standard processes</vt:lpstr>
      <vt:lpstr>Distorted distribution</vt:lpstr>
      <vt:lpstr>RHIC data: update</vt:lpstr>
      <vt:lpstr>Polarized TMD FFs</vt:lpstr>
      <vt:lpstr>Many more other theoretical/phenomenological progress</vt:lpstr>
      <vt:lpstr>TMDs at subleading power</vt:lpstr>
      <vt:lpstr>Impact at future experiments: EIC</vt:lpstr>
      <vt:lpstr>Impact at SoLID@JLab</vt:lpstr>
      <vt:lpstr>Jets for 3D imaging</vt:lpstr>
      <vt:lpstr>Jets are useful tools for TMD physics</vt:lpstr>
      <vt:lpstr>Back-to-back lepton-jet production</vt:lpstr>
      <vt:lpstr>Jet substructure: polarized jet fragmentation function</vt:lpstr>
      <vt:lpstr>Utilizing different jet axis</vt:lpstr>
      <vt:lpstr>Jet-like: energy-energy correlator (EEC)</vt:lpstr>
      <vt:lpstr>Collins effect inside the jet</vt:lpstr>
      <vt:lpstr>Jet fragmentation function at LHC</vt:lpstr>
      <vt:lpstr>Global fits of nuclear TMDs</vt:lpstr>
      <vt:lpstr>Get ready for jet TMD in p+A</vt:lpstr>
      <vt:lpstr>Summary</vt:lpstr>
      <vt:lpstr>PowerPoint Presentation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2077</cp:revision>
  <cp:lastPrinted>2014-02-24T15:55:07Z</cp:lastPrinted>
  <dcterms:created xsi:type="dcterms:W3CDTF">2014-06-24T12:03:33Z</dcterms:created>
  <dcterms:modified xsi:type="dcterms:W3CDTF">2022-09-23T17:44:25Z</dcterms:modified>
</cp:coreProperties>
</file>