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411" r:id="rId2"/>
    <p:sldId id="297" r:id="rId3"/>
    <p:sldId id="413" r:id="rId4"/>
    <p:sldId id="412" r:id="rId5"/>
    <p:sldId id="414"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31" d="100"/>
          <a:sy n="131" d="100"/>
        </p:scale>
        <p:origin x="4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E8D38-D0FB-4302-B079-5DBF240CBB41}" type="datetimeFigureOut">
              <a:rPr lang="en-US" smtClean="0"/>
              <a:t>9/22/22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144BDE-49D5-45F1-B74E-BEE47387CF2A}" type="slidenum">
              <a:rPr lang="en-US" smtClean="0"/>
              <a:t>‹#›</a:t>
            </a:fld>
            <a:endParaRPr lang="en-US"/>
          </a:p>
        </p:txBody>
      </p:sp>
    </p:spTree>
    <p:extLst>
      <p:ext uri="{BB962C8B-B14F-4D97-AF65-F5344CB8AC3E}">
        <p14:creationId xmlns:p14="http://schemas.microsoft.com/office/powerpoint/2010/main" val="3829410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45">
              <a:defRPr/>
            </a:pPr>
            <a:r>
              <a:rPr lang="en-US" sz="1900" dirty="0">
                <a:latin typeface="Calibri" panose="020F0502020204030204" pitchFamily="34" charset="0"/>
                <a:ea typeface="Times New Roman" panose="02020603050405020304" pitchFamily="18" charset="0"/>
                <a:cs typeface="Calibri" panose="020F0502020204030204" pitchFamily="34" charset="0"/>
              </a:rPr>
              <a:t>This video is motivated by the desire to explain the structure of matter, as physicists understand it at present. Studying how the visible matter in the universe is constructed from elementary constituents is a major subfield of science internationally.  In the United States, there are two flagship user facilities supported by the Office of Nuclear Physics of the U.S. Department of Energy at Long Island, New York and at Newport News, Virginia where the quark and gluon structure of nuclei is studied in experiments that use large detectors. A major new accelerator, the Electron-Ion Collider (EIC), is being developed in the U.S. for this research and it is anticipated that EIC will start operation in the 2030s.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7058F4A-483C-E04B-979C-DEF8A46F6421}" type="slidenum">
              <a:rPr lang="en-US" smtClean="0"/>
              <a:t>1</a:t>
            </a:fld>
            <a:endParaRPr lang="en-US"/>
          </a:p>
        </p:txBody>
      </p:sp>
    </p:spTree>
    <p:extLst>
      <p:ext uri="{BB962C8B-B14F-4D97-AF65-F5344CB8AC3E}">
        <p14:creationId xmlns:p14="http://schemas.microsoft.com/office/powerpoint/2010/main" val="791976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ADE5B-B655-B504-4FCC-CBDF0828A8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8F270A-C5FA-B5FC-3F8A-2D3614E0D8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2D1C3B-CDE3-1ABE-83FD-1C2AAFBBFD12}"/>
              </a:ext>
            </a:extLst>
          </p:cNvPr>
          <p:cNvSpPr>
            <a:spLocks noGrp="1"/>
          </p:cNvSpPr>
          <p:nvPr>
            <p:ph type="dt" sz="half" idx="10"/>
          </p:nvPr>
        </p:nvSpPr>
        <p:spPr/>
        <p:txBody>
          <a:bodyPr/>
          <a:lstStyle/>
          <a:p>
            <a:fld id="{4DC75D0C-53EA-467E-8D5E-9F06D4E3440A}" type="datetimeFigureOut">
              <a:rPr lang="en-US" smtClean="0"/>
              <a:t>9/22/22</a:t>
            </a:fld>
            <a:endParaRPr lang="en-US"/>
          </a:p>
        </p:txBody>
      </p:sp>
      <p:sp>
        <p:nvSpPr>
          <p:cNvPr id="5" name="Footer Placeholder 4">
            <a:extLst>
              <a:ext uri="{FF2B5EF4-FFF2-40B4-BE49-F238E27FC236}">
                <a16:creationId xmlns:a16="http://schemas.microsoft.com/office/drawing/2014/main" id="{1F89CC2B-1AE7-6EE9-E67B-66151BD2D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417AE-D5A2-147E-7D3D-31984BD45703}"/>
              </a:ext>
            </a:extLst>
          </p:cNvPr>
          <p:cNvSpPr>
            <a:spLocks noGrp="1"/>
          </p:cNvSpPr>
          <p:nvPr>
            <p:ph type="sldNum" sz="quarter" idx="12"/>
          </p:nvPr>
        </p:nvSpPr>
        <p:spPr/>
        <p:txBody>
          <a:bodyPr/>
          <a:lstStyle/>
          <a:p>
            <a:fld id="{4FB745F1-E5FC-4A8F-912F-3732D2E8A8A0}" type="slidenum">
              <a:rPr lang="en-US" smtClean="0"/>
              <a:t>‹#›</a:t>
            </a:fld>
            <a:endParaRPr lang="en-US"/>
          </a:p>
        </p:txBody>
      </p:sp>
    </p:spTree>
    <p:extLst>
      <p:ext uri="{BB962C8B-B14F-4D97-AF65-F5344CB8AC3E}">
        <p14:creationId xmlns:p14="http://schemas.microsoft.com/office/powerpoint/2010/main" val="1000703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CB3DF-E79F-ECF0-1DD2-1F909CBE81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D3B2AA-0834-A7A7-A5C4-1383B6955D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F7B95-8A7F-6F17-0A5A-7FA7D94911F1}"/>
              </a:ext>
            </a:extLst>
          </p:cNvPr>
          <p:cNvSpPr>
            <a:spLocks noGrp="1"/>
          </p:cNvSpPr>
          <p:nvPr>
            <p:ph type="dt" sz="half" idx="10"/>
          </p:nvPr>
        </p:nvSpPr>
        <p:spPr/>
        <p:txBody>
          <a:bodyPr/>
          <a:lstStyle/>
          <a:p>
            <a:fld id="{4DC75D0C-53EA-467E-8D5E-9F06D4E3440A}" type="datetimeFigureOut">
              <a:rPr lang="en-US" smtClean="0"/>
              <a:t>9/22/22</a:t>
            </a:fld>
            <a:endParaRPr lang="en-US"/>
          </a:p>
        </p:txBody>
      </p:sp>
      <p:sp>
        <p:nvSpPr>
          <p:cNvPr id="5" name="Footer Placeholder 4">
            <a:extLst>
              <a:ext uri="{FF2B5EF4-FFF2-40B4-BE49-F238E27FC236}">
                <a16:creationId xmlns:a16="http://schemas.microsoft.com/office/drawing/2014/main" id="{574DCC94-321D-0E44-7FC5-779344239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C98F4D-3336-3EB0-BF36-1CC44275A906}"/>
              </a:ext>
            </a:extLst>
          </p:cNvPr>
          <p:cNvSpPr>
            <a:spLocks noGrp="1"/>
          </p:cNvSpPr>
          <p:nvPr>
            <p:ph type="sldNum" sz="quarter" idx="12"/>
          </p:nvPr>
        </p:nvSpPr>
        <p:spPr/>
        <p:txBody>
          <a:bodyPr/>
          <a:lstStyle/>
          <a:p>
            <a:fld id="{4FB745F1-E5FC-4A8F-912F-3732D2E8A8A0}" type="slidenum">
              <a:rPr lang="en-US" smtClean="0"/>
              <a:t>‹#›</a:t>
            </a:fld>
            <a:endParaRPr lang="en-US"/>
          </a:p>
        </p:txBody>
      </p:sp>
    </p:spTree>
    <p:extLst>
      <p:ext uri="{BB962C8B-B14F-4D97-AF65-F5344CB8AC3E}">
        <p14:creationId xmlns:p14="http://schemas.microsoft.com/office/powerpoint/2010/main" val="3199252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6DC374-3E00-34BE-3AA8-96880915EC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E8FF0A-5F0E-0A1C-39F1-20F6330001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2CD73-6CEA-6C79-ECF2-16A89C206404}"/>
              </a:ext>
            </a:extLst>
          </p:cNvPr>
          <p:cNvSpPr>
            <a:spLocks noGrp="1"/>
          </p:cNvSpPr>
          <p:nvPr>
            <p:ph type="dt" sz="half" idx="10"/>
          </p:nvPr>
        </p:nvSpPr>
        <p:spPr/>
        <p:txBody>
          <a:bodyPr/>
          <a:lstStyle/>
          <a:p>
            <a:fld id="{4DC75D0C-53EA-467E-8D5E-9F06D4E3440A}" type="datetimeFigureOut">
              <a:rPr lang="en-US" smtClean="0"/>
              <a:t>9/22/22</a:t>
            </a:fld>
            <a:endParaRPr lang="en-US"/>
          </a:p>
        </p:txBody>
      </p:sp>
      <p:sp>
        <p:nvSpPr>
          <p:cNvPr id="5" name="Footer Placeholder 4">
            <a:extLst>
              <a:ext uri="{FF2B5EF4-FFF2-40B4-BE49-F238E27FC236}">
                <a16:creationId xmlns:a16="http://schemas.microsoft.com/office/drawing/2014/main" id="{B7668B09-FCAA-C053-3F24-0E7CA10919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FDA7F-B92E-1A43-6123-7CA815EECD26}"/>
              </a:ext>
            </a:extLst>
          </p:cNvPr>
          <p:cNvSpPr>
            <a:spLocks noGrp="1"/>
          </p:cNvSpPr>
          <p:nvPr>
            <p:ph type="sldNum" sz="quarter" idx="12"/>
          </p:nvPr>
        </p:nvSpPr>
        <p:spPr/>
        <p:txBody>
          <a:bodyPr/>
          <a:lstStyle/>
          <a:p>
            <a:fld id="{4FB745F1-E5FC-4A8F-912F-3732D2E8A8A0}" type="slidenum">
              <a:rPr lang="en-US" smtClean="0"/>
              <a:t>‹#›</a:t>
            </a:fld>
            <a:endParaRPr lang="en-US"/>
          </a:p>
        </p:txBody>
      </p:sp>
    </p:spTree>
    <p:extLst>
      <p:ext uri="{BB962C8B-B14F-4D97-AF65-F5344CB8AC3E}">
        <p14:creationId xmlns:p14="http://schemas.microsoft.com/office/powerpoint/2010/main" val="1439987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45F24-1BBD-7ED0-E7E3-8B895E5C51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BFA6-CB71-3BAA-FE2B-B98138E824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E4E56-4ECF-087D-039C-FAA10BEC915F}"/>
              </a:ext>
            </a:extLst>
          </p:cNvPr>
          <p:cNvSpPr>
            <a:spLocks noGrp="1"/>
          </p:cNvSpPr>
          <p:nvPr>
            <p:ph type="dt" sz="half" idx="10"/>
          </p:nvPr>
        </p:nvSpPr>
        <p:spPr/>
        <p:txBody>
          <a:bodyPr/>
          <a:lstStyle/>
          <a:p>
            <a:fld id="{4DC75D0C-53EA-467E-8D5E-9F06D4E3440A}" type="datetimeFigureOut">
              <a:rPr lang="en-US" smtClean="0"/>
              <a:t>9/22/22</a:t>
            </a:fld>
            <a:endParaRPr lang="en-US"/>
          </a:p>
        </p:txBody>
      </p:sp>
      <p:sp>
        <p:nvSpPr>
          <p:cNvPr id="5" name="Footer Placeholder 4">
            <a:extLst>
              <a:ext uri="{FF2B5EF4-FFF2-40B4-BE49-F238E27FC236}">
                <a16:creationId xmlns:a16="http://schemas.microsoft.com/office/drawing/2014/main" id="{3E21A27B-D55E-0254-2A4F-7FC619809D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7804A-31C9-066D-609E-6D181AEC29B7}"/>
              </a:ext>
            </a:extLst>
          </p:cNvPr>
          <p:cNvSpPr>
            <a:spLocks noGrp="1"/>
          </p:cNvSpPr>
          <p:nvPr>
            <p:ph type="sldNum" sz="quarter" idx="12"/>
          </p:nvPr>
        </p:nvSpPr>
        <p:spPr/>
        <p:txBody>
          <a:bodyPr/>
          <a:lstStyle/>
          <a:p>
            <a:fld id="{4FB745F1-E5FC-4A8F-912F-3732D2E8A8A0}" type="slidenum">
              <a:rPr lang="en-US" smtClean="0"/>
              <a:t>‹#›</a:t>
            </a:fld>
            <a:endParaRPr lang="en-US"/>
          </a:p>
        </p:txBody>
      </p:sp>
    </p:spTree>
    <p:extLst>
      <p:ext uri="{BB962C8B-B14F-4D97-AF65-F5344CB8AC3E}">
        <p14:creationId xmlns:p14="http://schemas.microsoft.com/office/powerpoint/2010/main" val="2158924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0C14C-EC21-0AAF-A5B5-E2042804A0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4C5484-0EAE-7B7B-04C7-A17E79856A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A13DC5-2302-8714-04AD-83C11F22DD6E}"/>
              </a:ext>
            </a:extLst>
          </p:cNvPr>
          <p:cNvSpPr>
            <a:spLocks noGrp="1"/>
          </p:cNvSpPr>
          <p:nvPr>
            <p:ph type="dt" sz="half" idx="10"/>
          </p:nvPr>
        </p:nvSpPr>
        <p:spPr/>
        <p:txBody>
          <a:bodyPr/>
          <a:lstStyle/>
          <a:p>
            <a:fld id="{4DC75D0C-53EA-467E-8D5E-9F06D4E3440A}" type="datetimeFigureOut">
              <a:rPr lang="en-US" smtClean="0"/>
              <a:t>9/22/22</a:t>
            </a:fld>
            <a:endParaRPr lang="en-US"/>
          </a:p>
        </p:txBody>
      </p:sp>
      <p:sp>
        <p:nvSpPr>
          <p:cNvPr id="5" name="Footer Placeholder 4">
            <a:extLst>
              <a:ext uri="{FF2B5EF4-FFF2-40B4-BE49-F238E27FC236}">
                <a16:creationId xmlns:a16="http://schemas.microsoft.com/office/drawing/2014/main" id="{BD4EAE03-1301-D843-F0E8-DD7A1A08E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C223A-A2D9-8A79-77B7-C9A81BF76590}"/>
              </a:ext>
            </a:extLst>
          </p:cNvPr>
          <p:cNvSpPr>
            <a:spLocks noGrp="1"/>
          </p:cNvSpPr>
          <p:nvPr>
            <p:ph type="sldNum" sz="quarter" idx="12"/>
          </p:nvPr>
        </p:nvSpPr>
        <p:spPr/>
        <p:txBody>
          <a:bodyPr/>
          <a:lstStyle/>
          <a:p>
            <a:fld id="{4FB745F1-E5FC-4A8F-912F-3732D2E8A8A0}" type="slidenum">
              <a:rPr lang="en-US" smtClean="0"/>
              <a:t>‹#›</a:t>
            </a:fld>
            <a:endParaRPr lang="en-US"/>
          </a:p>
        </p:txBody>
      </p:sp>
    </p:spTree>
    <p:extLst>
      <p:ext uri="{BB962C8B-B14F-4D97-AF65-F5344CB8AC3E}">
        <p14:creationId xmlns:p14="http://schemas.microsoft.com/office/powerpoint/2010/main" val="395482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EEC2B-3138-BAD3-6428-1375D92A5D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0C10F0-4DD2-9E1C-D6DB-7CEB68D51B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33F21B-500F-3692-F00D-157B8E5DE2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D557AF-150F-14D8-3E7B-80EC403EAA6B}"/>
              </a:ext>
            </a:extLst>
          </p:cNvPr>
          <p:cNvSpPr>
            <a:spLocks noGrp="1"/>
          </p:cNvSpPr>
          <p:nvPr>
            <p:ph type="dt" sz="half" idx="10"/>
          </p:nvPr>
        </p:nvSpPr>
        <p:spPr/>
        <p:txBody>
          <a:bodyPr/>
          <a:lstStyle/>
          <a:p>
            <a:fld id="{4DC75D0C-53EA-467E-8D5E-9F06D4E3440A}" type="datetimeFigureOut">
              <a:rPr lang="en-US" smtClean="0"/>
              <a:t>9/22/22</a:t>
            </a:fld>
            <a:endParaRPr lang="en-US"/>
          </a:p>
        </p:txBody>
      </p:sp>
      <p:sp>
        <p:nvSpPr>
          <p:cNvPr id="6" name="Footer Placeholder 5">
            <a:extLst>
              <a:ext uri="{FF2B5EF4-FFF2-40B4-BE49-F238E27FC236}">
                <a16:creationId xmlns:a16="http://schemas.microsoft.com/office/drawing/2014/main" id="{669C0EFC-F6EF-8F27-5EB9-C939C52937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62CA47-03E2-DC31-EEDC-67B5A0E198C1}"/>
              </a:ext>
            </a:extLst>
          </p:cNvPr>
          <p:cNvSpPr>
            <a:spLocks noGrp="1"/>
          </p:cNvSpPr>
          <p:nvPr>
            <p:ph type="sldNum" sz="quarter" idx="12"/>
          </p:nvPr>
        </p:nvSpPr>
        <p:spPr/>
        <p:txBody>
          <a:bodyPr/>
          <a:lstStyle/>
          <a:p>
            <a:fld id="{4FB745F1-E5FC-4A8F-912F-3732D2E8A8A0}" type="slidenum">
              <a:rPr lang="en-US" smtClean="0"/>
              <a:t>‹#›</a:t>
            </a:fld>
            <a:endParaRPr lang="en-US"/>
          </a:p>
        </p:txBody>
      </p:sp>
    </p:spTree>
    <p:extLst>
      <p:ext uri="{BB962C8B-B14F-4D97-AF65-F5344CB8AC3E}">
        <p14:creationId xmlns:p14="http://schemas.microsoft.com/office/powerpoint/2010/main" val="4187128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9A1-F5B8-595F-2FD8-C5B1D07781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6D0322-98E8-773A-CFC4-964436B654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CFA1A5-E52A-4E77-1291-30AE00636C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648E94-FAF7-BB7A-DD8E-6F0340EA02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B52D40-F4A4-6ED6-33DD-2DC44F00E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8D358-5E14-640F-7F2D-1215A6EE640D}"/>
              </a:ext>
            </a:extLst>
          </p:cNvPr>
          <p:cNvSpPr>
            <a:spLocks noGrp="1"/>
          </p:cNvSpPr>
          <p:nvPr>
            <p:ph type="dt" sz="half" idx="10"/>
          </p:nvPr>
        </p:nvSpPr>
        <p:spPr/>
        <p:txBody>
          <a:bodyPr/>
          <a:lstStyle/>
          <a:p>
            <a:fld id="{4DC75D0C-53EA-467E-8D5E-9F06D4E3440A}" type="datetimeFigureOut">
              <a:rPr lang="en-US" smtClean="0"/>
              <a:t>9/22/22</a:t>
            </a:fld>
            <a:endParaRPr lang="en-US"/>
          </a:p>
        </p:txBody>
      </p:sp>
      <p:sp>
        <p:nvSpPr>
          <p:cNvPr id="8" name="Footer Placeholder 7">
            <a:extLst>
              <a:ext uri="{FF2B5EF4-FFF2-40B4-BE49-F238E27FC236}">
                <a16:creationId xmlns:a16="http://schemas.microsoft.com/office/drawing/2014/main" id="{887A48CE-B214-32DD-4D41-AF0E10A2CB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8BC12E-17E8-0071-5218-8397853D3CBE}"/>
              </a:ext>
            </a:extLst>
          </p:cNvPr>
          <p:cNvSpPr>
            <a:spLocks noGrp="1"/>
          </p:cNvSpPr>
          <p:nvPr>
            <p:ph type="sldNum" sz="quarter" idx="12"/>
          </p:nvPr>
        </p:nvSpPr>
        <p:spPr/>
        <p:txBody>
          <a:bodyPr/>
          <a:lstStyle/>
          <a:p>
            <a:fld id="{4FB745F1-E5FC-4A8F-912F-3732D2E8A8A0}" type="slidenum">
              <a:rPr lang="en-US" smtClean="0"/>
              <a:t>‹#›</a:t>
            </a:fld>
            <a:endParaRPr lang="en-US"/>
          </a:p>
        </p:txBody>
      </p:sp>
    </p:spTree>
    <p:extLst>
      <p:ext uri="{BB962C8B-B14F-4D97-AF65-F5344CB8AC3E}">
        <p14:creationId xmlns:p14="http://schemas.microsoft.com/office/powerpoint/2010/main" val="3743797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5D3-10A6-7778-FDCD-0276049630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00E39-A26D-9ACA-B625-F8356E6677A5}"/>
              </a:ext>
            </a:extLst>
          </p:cNvPr>
          <p:cNvSpPr>
            <a:spLocks noGrp="1"/>
          </p:cNvSpPr>
          <p:nvPr>
            <p:ph type="dt" sz="half" idx="10"/>
          </p:nvPr>
        </p:nvSpPr>
        <p:spPr/>
        <p:txBody>
          <a:bodyPr/>
          <a:lstStyle/>
          <a:p>
            <a:fld id="{4DC75D0C-53EA-467E-8D5E-9F06D4E3440A}" type="datetimeFigureOut">
              <a:rPr lang="en-US" smtClean="0"/>
              <a:t>9/22/22</a:t>
            </a:fld>
            <a:endParaRPr lang="en-US"/>
          </a:p>
        </p:txBody>
      </p:sp>
      <p:sp>
        <p:nvSpPr>
          <p:cNvPr id="4" name="Footer Placeholder 3">
            <a:extLst>
              <a:ext uri="{FF2B5EF4-FFF2-40B4-BE49-F238E27FC236}">
                <a16:creationId xmlns:a16="http://schemas.microsoft.com/office/drawing/2014/main" id="{581811D9-90DA-3DCC-1CC4-A4B1018074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009CB6-330D-0225-E9E9-C6032F98AF38}"/>
              </a:ext>
            </a:extLst>
          </p:cNvPr>
          <p:cNvSpPr>
            <a:spLocks noGrp="1"/>
          </p:cNvSpPr>
          <p:nvPr>
            <p:ph type="sldNum" sz="quarter" idx="12"/>
          </p:nvPr>
        </p:nvSpPr>
        <p:spPr/>
        <p:txBody>
          <a:bodyPr/>
          <a:lstStyle/>
          <a:p>
            <a:fld id="{4FB745F1-E5FC-4A8F-912F-3732D2E8A8A0}" type="slidenum">
              <a:rPr lang="en-US" smtClean="0"/>
              <a:t>‹#›</a:t>
            </a:fld>
            <a:endParaRPr lang="en-US"/>
          </a:p>
        </p:txBody>
      </p:sp>
    </p:spTree>
    <p:extLst>
      <p:ext uri="{BB962C8B-B14F-4D97-AF65-F5344CB8AC3E}">
        <p14:creationId xmlns:p14="http://schemas.microsoft.com/office/powerpoint/2010/main" val="392647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D9F401-8040-595F-901B-0737BC4779A6}"/>
              </a:ext>
            </a:extLst>
          </p:cNvPr>
          <p:cNvSpPr>
            <a:spLocks noGrp="1"/>
          </p:cNvSpPr>
          <p:nvPr>
            <p:ph type="dt" sz="half" idx="10"/>
          </p:nvPr>
        </p:nvSpPr>
        <p:spPr/>
        <p:txBody>
          <a:bodyPr/>
          <a:lstStyle/>
          <a:p>
            <a:fld id="{4DC75D0C-53EA-467E-8D5E-9F06D4E3440A}" type="datetimeFigureOut">
              <a:rPr lang="en-US" smtClean="0"/>
              <a:t>9/22/22</a:t>
            </a:fld>
            <a:endParaRPr lang="en-US"/>
          </a:p>
        </p:txBody>
      </p:sp>
      <p:sp>
        <p:nvSpPr>
          <p:cNvPr id="3" name="Footer Placeholder 2">
            <a:extLst>
              <a:ext uri="{FF2B5EF4-FFF2-40B4-BE49-F238E27FC236}">
                <a16:creationId xmlns:a16="http://schemas.microsoft.com/office/drawing/2014/main" id="{FBCA8F87-792F-AE7D-4C2C-9911147C4D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345051-228A-79B0-47A2-55175A28160A}"/>
              </a:ext>
            </a:extLst>
          </p:cNvPr>
          <p:cNvSpPr>
            <a:spLocks noGrp="1"/>
          </p:cNvSpPr>
          <p:nvPr>
            <p:ph type="sldNum" sz="quarter" idx="12"/>
          </p:nvPr>
        </p:nvSpPr>
        <p:spPr/>
        <p:txBody>
          <a:bodyPr/>
          <a:lstStyle/>
          <a:p>
            <a:fld id="{4FB745F1-E5FC-4A8F-912F-3732D2E8A8A0}" type="slidenum">
              <a:rPr lang="en-US" smtClean="0"/>
              <a:t>‹#›</a:t>
            </a:fld>
            <a:endParaRPr lang="en-US"/>
          </a:p>
        </p:txBody>
      </p:sp>
    </p:spTree>
    <p:extLst>
      <p:ext uri="{BB962C8B-B14F-4D97-AF65-F5344CB8AC3E}">
        <p14:creationId xmlns:p14="http://schemas.microsoft.com/office/powerpoint/2010/main" val="3835536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94A9-F0C6-1200-C936-E2FFF3497E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5DD963-2134-6943-D279-A268C09DB1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7A081-A1E0-3E4F-4D63-FF5CA0A99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1A79BB-9449-6C81-46DE-7C27F3B62F16}"/>
              </a:ext>
            </a:extLst>
          </p:cNvPr>
          <p:cNvSpPr>
            <a:spLocks noGrp="1"/>
          </p:cNvSpPr>
          <p:nvPr>
            <p:ph type="dt" sz="half" idx="10"/>
          </p:nvPr>
        </p:nvSpPr>
        <p:spPr/>
        <p:txBody>
          <a:bodyPr/>
          <a:lstStyle/>
          <a:p>
            <a:fld id="{4DC75D0C-53EA-467E-8D5E-9F06D4E3440A}" type="datetimeFigureOut">
              <a:rPr lang="en-US" smtClean="0"/>
              <a:t>9/22/22</a:t>
            </a:fld>
            <a:endParaRPr lang="en-US"/>
          </a:p>
        </p:txBody>
      </p:sp>
      <p:sp>
        <p:nvSpPr>
          <p:cNvPr id="6" name="Footer Placeholder 5">
            <a:extLst>
              <a:ext uri="{FF2B5EF4-FFF2-40B4-BE49-F238E27FC236}">
                <a16:creationId xmlns:a16="http://schemas.microsoft.com/office/drawing/2014/main" id="{39328FCF-AEDB-09DF-8F47-437C06AB99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06703-1323-69B4-97B8-E0E5FBDBE71C}"/>
              </a:ext>
            </a:extLst>
          </p:cNvPr>
          <p:cNvSpPr>
            <a:spLocks noGrp="1"/>
          </p:cNvSpPr>
          <p:nvPr>
            <p:ph type="sldNum" sz="quarter" idx="12"/>
          </p:nvPr>
        </p:nvSpPr>
        <p:spPr/>
        <p:txBody>
          <a:bodyPr/>
          <a:lstStyle/>
          <a:p>
            <a:fld id="{4FB745F1-E5FC-4A8F-912F-3732D2E8A8A0}" type="slidenum">
              <a:rPr lang="en-US" smtClean="0"/>
              <a:t>‹#›</a:t>
            </a:fld>
            <a:endParaRPr lang="en-US"/>
          </a:p>
        </p:txBody>
      </p:sp>
    </p:spTree>
    <p:extLst>
      <p:ext uri="{BB962C8B-B14F-4D97-AF65-F5344CB8AC3E}">
        <p14:creationId xmlns:p14="http://schemas.microsoft.com/office/powerpoint/2010/main" val="2019644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EA222-0A05-99DC-82EC-0ED778A01C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229C82-59D7-CDC0-7089-93650BFE61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DA7354-BE4E-B245-BB03-29DE0A9802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A80A8-0336-DA57-88DF-B0AF3BB3D8FA}"/>
              </a:ext>
            </a:extLst>
          </p:cNvPr>
          <p:cNvSpPr>
            <a:spLocks noGrp="1"/>
          </p:cNvSpPr>
          <p:nvPr>
            <p:ph type="dt" sz="half" idx="10"/>
          </p:nvPr>
        </p:nvSpPr>
        <p:spPr/>
        <p:txBody>
          <a:bodyPr/>
          <a:lstStyle/>
          <a:p>
            <a:fld id="{4DC75D0C-53EA-467E-8D5E-9F06D4E3440A}" type="datetimeFigureOut">
              <a:rPr lang="en-US" smtClean="0"/>
              <a:t>9/22/22</a:t>
            </a:fld>
            <a:endParaRPr lang="en-US"/>
          </a:p>
        </p:txBody>
      </p:sp>
      <p:sp>
        <p:nvSpPr>
          <p:cNvPr id="6" name="Footer Placeholder 5">
            <a:extLst>
              <a:ext uri="{FF2B5EF4-FFF2-40B4-BE49-F238E27FC236}">
                <a16:creationId xmlns:a16="http://schemas.microsoft.com/office/drawing/2014/main" id="{68BEB939-63A1-7185-F85F-2628A7C05D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1576CB-6081-4E21-E4B3-0906BFD5BDDB}"/>
              </a:ext>
            </a:extLst>
          </p:cNvPr>
          <p:cNvSpPr>
            <a:spLocks noGrp="1"/>
          </p:cNvSpPr>
          <p:nvPr>
            <p:ph type="sldNum" sz="quarter" idx="12"/>
          </p:nvPr>
        </p:nvSpPr>
        <p:spPr/>
        <p:txBody>
          <a:bodyPr/>
          <a:lstStyle/>
          <a:p>
            <a:fld id="{4FB745F1-E5FC-4A8F-912F-3732D2E8A8A0}" type="slidenum">
              <a:rPr lang="en-US" smtClean="0"/>
              <a:t>‹#›</a:t>
            </a:fld>
            <a:endParaRPr lang="en-US"/>
          </a:p>
        </p:txBody>
      </p:sp>
    </p:spTree>
    <p:extLst>
      <p:ext uri="{BB962C8B-B14F-4D97-AF65-F5344CB8AC3E}">
        <p14:creationId xmlns:p14="http://schemas.microsoft.com/office/powerpoint/2010/main" val="4159296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721F8B-DE3F-604D-2F53-6C5603DB42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A01EF-C9E0-BC8C-46F3-3D37D75066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6272C9-D6F3-2190-E802-9FE08297C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C75D0C-53EA-467E-8D5E-9F06D4E3440A}" type="datetimeFigureOut">
              <a:rPr lang="en-US" smtClean="0"/>
              <a:t>9/22/22</a:t>
            </a:fld>
            <a:endParaRPr lang="en-US"/>
          </a:p>
        </p:txBody>
      </p:sp>
      <p:sp>
        <p:nvSpPr>
          <p:cNvPr id="5" name="Footer Placeholder 4">
            <a:extLst>
              <a:ext uri="{FF2B5EF4-FFF2-40B4-BE49-F238E27FC236}">
                <a16:creationId xmlns:a16="http://schemas.microsoft.com/office/drawing/2014/main" id="{DC1340CD-3126-A292-DF8D-263AB3321F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435C51-6180-9497-0C6E-29356A9D6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745F1-E5FC-4A8F-912F-3732D2E8A8A0}" type="slidenum">
              <a:rPr lang="en-US" smtClean="0"/>
              <a:t>‹#›</a:t>
            </a:fld>
            <a:endParaRPr lang="en-US"/>
          </a:p>
        </p:txBody>
      </p:sp>
    </p:spTree>
    <p:extLst>
      <p:ext uri="{BB962C8B-B14F-4D97-AF65-F5344CB8AC3E}">
        <p14:creationId xmlns:p14="http://schemas.microsoft.com/office/powerpoint/2010/main" val="3686255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youtube.com/watch?v=G-9I0buDi4s"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FE34999-5CFB-9149-AFEC-354306D3A3BA}"/>
              </a:ext>
            </a:extLst>
          </p:cNvPr>
          <p:cNvPicPr>
            <a:picLocks noGrp="1" noChangeAspect="1"/>
          </p:cNvPicPr>
          <p:nvPr>
            <p:ph idx="1"/>
          </p:nvPr>
        </p:nvPicPr>
        <p:blipFill>
          <a:blip r:embed="rId3">
            <a:alphaModFix amt="56000"/>
          </a:blip>
          <a:stretch>
            <a:fillRect/>
          </a:stretch>
        </p:blipFill>
        <p:spPr>
          <a:xfrm>
            <a:off x="0" y="0"/>
            <a:ext cx="12192000" cy="6858000"/>
          </a:xfrm>
        </p:spPr>
      </p:pic>
      <p:sp>
        <p:nvSpPr>
          <p:cNvPr id="4" name="Slide Number Placeholder 3">
            <a:extLst>
              <a:ext uri="{FF2B5EF4-FFF2-40B4-BE49-F238E27FC236}">
                <a16:creationId xmlns:a16="http://schemas.microsoft.com/office/drawing/2014/main" id="{F07BC0ED-D06B-0B46-8730-53D32C681D6F}"/>
              </a:ext>
            </a:extLst>
          </p:cNvPr>
          <p:cNvSpPr>
            <a:spLocks noGrp="1"/>
          </p:cNvSpPr>
          <p:nvPr>
            <p:ph type="sldNum" sz="quarter" idx="12"/>
          </p:nvPr>
        </p:nvSpPr>
        <p:spPr/>
        <p:txBody>
          <a:bodyPr/>
          <a:lstStyle/>
          <a:p>
            <a:fld id="{AF2E4468-5398-3744-84A2-247E18F77D68}" type="slidenum">
              <a:rPr lang="en-US" smtClean="0"/>
              <a:t>1</a:t>
            </a:fld>
            <a:endParaRPr lang="en-US"/>
          </a:p>
        </p:txBody>
      </p:sp>
      <p:sp>
        <p:nvSpPr>
          <p:cNvPr id="7" name="Rectangle 6">
            <a:extLst>
              <a:ext uri="{FF2B5EF4-FFF2-40B4-BE49-F238E27FC236}">
                <a16:creationId xmlns:a16="http://schemas.microsoft.com/office/drawing/2014/main" id="{EF4B670D-9590-3241-9647-B2565C616AD5}"/>
              </a:ext>
            </a:extLst>
          </p:cNvPr>
          <p:cNvSpPr/>
          <p:nvPr/>
        </p:nvSpPr>
        <p:spPr>
          <a:xfrm>
            <a:off x="1493147" y="59907"/>
            <a:ext cx="9205706" cy="769441"/>
          </a:xfrm>
          <a:prstGeom prst="rect">
            <a:avLst/>
          </a:prstGeom>
        </p:spPr>
        <p:txBody>
          <a:bodyPr wrap="square">
            <a:spAutoFit/>
          </a:bodyPr>
          <a:lstStyle/>
          <a:p>
            <a:pPr algn="ctr"/>
            <a:r>
              <a:rPr lang="en-US" sz="4400" b="1" dirty="0">
                <a:solidFill>
                  <a:srgbClr val="0000FF"/>
                </a:solidFill>
              </a:rPr>
              <a:t>Visualization of the Subatomic World</a:t>
            </a:r>
            <a:endParaRPr lang="en-US" sz="4400" dirty="0"/>
          </a:p>
        </p:txBody>
      </p:sp>
      <p:sp>
        <p:nvSpPr>
          <p:cNvPr id="2" name="TextBox 1">
            <a:extLst>
              <a:ext uri="{FF2B5EF4-FFF2-40B4-BE49-F238E27FC236}">
                <a16:creationId xmlns:a16="http://schemas.microsoft.com/office/drawing/2014/main" id="{8DE1A6EB-DA80-416C-B9A8-02B5BD501C9F}"/>
              </a:ext>
            </a:extLst>
          </p:cNvPr>
          <p:cNvSpPr txBox="1"/>
          <p:nvPr/>
        </p:nvSpPr>
        <p:spPr>
          <a:xfrm>
            <a:off x="4030087" y="1604673"/>
            <a:ext cx="8161913" cy="3416320"/>
          </a:xfrm>
          <a:prstGeom prst="rect">
            <a:avLst/>
          </a:prstGeom>
          <a:noFill/>
        </p:spPr>
        <p:txBody>
          <a:bodyPr wrap="square" rtlCol="0">
            <a:spAutoFit/>
          </a:bodyPr>
          <a:lstStyle/>
          <a:p>
            <a:pPr algn="ctr"/>
            <a:r>
              <a:rPr lang="en-US" sz="2400" dirty="0"/>
              <a:t>This work was a collaborative effort of:</a:t>
            </a:r>
          </a:p>
          <a:p>
            <a:pPr algn="ctr"/>
            <a:r>
              <a:rPr lang="en-US" sz="2400" dirty="0"/>
              <a:t>Christopher </a:t>
            </a:r>
            <a:r>
              <a:rPr lang="en-US" sz="2400" dirty="0" err="1"/>
              <a:t>Boebel</a:t>
            </a:r>
            <a:r>
              <a:rPr lang="en-US" sz="2400" dirty="0"/>
              <a:t> (Film Producer, MIT, MA)</a:t>
            </a:r>
          </a:p>
          <a:p>
            <a:pPr algn="ctr"/>
            <a:r>
              <a:rPr lang="en-US" sz="2400" dirty="0"/>
              <a:t>Rolf Ent (Physicist, Jefferson Lab, VA)</a:t>
            </a:r>
          </a:p>
          <a:p>
            <a:pPr algn="ctr"/>
            <a:r>
              <a:rPr lang="en-US" sz="2400" dirty="0"/>
              <a:t>James LaPlante (Animator, Sputnik Animation, Portland, ME)</a:t>
            </a:r>
          </a:p>
          <a:p>
            <a:pPr algn="ctr"/>
            <a:r>
              <a:rPr lang="en-US" sz="2400" dirty="0"/>
              <a:t>Joseph McMaster (Film Producer, MIT, MA)</a:t>
            </a:r>
          </a:p>
          <a:p>
            <a:pPr algn="ctr"/>
            <a:r>
              <a:rPr lang="en-US" sz="2400" dirty="0"/>
              <a:t>Richard Milner (Physicist, MIT, MA)</a:t>
            </a:r>
          </a:p>
          <a:p>
            <a:pPr algn="ctr"/>
            <a:endParaRPr lang="en-US" sz="2400" dirty="0"/>
          </a:p>
          <a:p>
            <a:pPr algn="ctr"/>
            <a:r>
              <a:rPr lang="en-US" sz="2400" dirty="0"/>
              <a:t>It was funded by the MIT Center for Art, Science &amp; Technology and by Jefferson Lab, Newport News, VA</a:t>
            </a:r>
          </a:p>
        </p:txBody>
      </p:sp>
      <p:pic>
        <p:nvPicPr>
          <p:cNvPr id="12" name="Picture 11">
            <a:extLst>
              <a:ext uri="{FF2B5EF4-FFF2-40B4-BE49-F238E27FC236}">
                <a16:creationId xmlns:a16="http://schemas.microsoft.com/office/drawing/2014/main" id="{77E794AD-57B9-4C9B-AE3B-C9FB65BFD055}"/>
              </a:ext>
            </a:extLst>
          </p:cNvPr>
          <p:cNvPicPr>
            <a:picLocks noChangeAspect="1"/>
          </p:cNvPicPr>
          <p:nvPr/>
        </p:nvPicPr>
        <p:blipFill rotWithShape="1">
          <a:blip r:embed="rId4"/>
          <a:srcRect t="73349"/>
          <a:stretch/>
        </p:blipFill>
        <p:spPr>
          <a:xfrm>
            <a:off x="1524000" y="5517931"/>
            <a:ext cx="9144000" cy="1355425"/>
          </a:xfrm>
          <a:prstGeom prst="rect">
            <a:avLst/>
          </a:prstGeom>
        </p:spPr>
      </p:pic>
      <p:sp>
        <p:nvSpPr>
          <p:cNvPr id="3" name="TextBox 2">
            <a:extLst>
              <a:ext uri="{FF2B5EF4-FFF2-40B4-BE49-F238E27FC236}">
                <a16:creationId xmlns:a16="http://schemas.microsoft.com/office/drawing/2014/main" id="{8DDDDE09-A7D3-04FB-2A36-70D30D10B3D1}"/>
              </a:ext>
            </a:extLst>
          </p:cNvPr>
          <p:cNvSpPr txBox="1"/>
          <p:nvPr/>
        </p:nvSpPr>
        <p:spPr>
          <a:xfrm>
            <a:off x="1558209" y="5157892"/>
            <a:ext cx="9140644" cy="400110"/>
          </a:xfrm>
          <a:prstGeom prst="rect">
            <a:avLst/>
          </a:prstGeom>
          <a:noFill/>
        </p:spPr>
        <p:txBody>
          <a:bodyPr wrap="none" rtlCol="0">
            <a:spAutoFit/>
          </a:bodyPr>
          <a:lstStyle/>
          <a:p>
            <a:r>
              <a:rPr lang="en-US" sz="2000" b="1" i="1" dirty="0"/>
              <a:t>We gratefully acknowledge the significant role of Rik Yoshida in initiating the project.</a:t>
            </a:r>
          </a:p>
        </p:txBody>
      </p:sp>
      <p:sp>
        <p:nvSpPr>
          <p:cNvPr id="5" name="TextBox 4">
            <a:extLst>
              <a:ext uri="{FF2B5EF4-FFF2-40B4-BE49-F238E27FC236}">
                <a16:creationId xmlns:a16="http://schemas.microsoft.com/office/drawing/2014/main" id="{89179FF0-A331-789F-3F38-262CB1025062}"/>
              </a:ext>
            </a:extLst>
          </p:cNvPr>
          <p:cNvSpPr txBox="1"/>
          <p:nvPr/>
        </p:nvSpPr>
        <p:spPr>
          <a:xfrm>
            <a:off x="3576320" y="806325"/>
            <a:ext cx="8515921" cy="584775"/>
          </a:xfrm>
          <a:prstGeom prst="rect">
            <a:avLst/>
          </a:prstGeom>
          <a:noFill/>
        </p:spPr>
        <p:txBody>
          <a:bodyPr wrap="none" rtlCol="0">
            <a:spAutoFit/>
          </a:bodyPr>
          <a:lstStyle/>
          <a:p>
            <a:r>
              <a:rPr lang="en-US" sz="3200" dirty="0">
                <a:hlinkClick r:id="rId5"/>
              </a:rPr>
              <a:t>https://www.youtube.com/watch?v=G-9I0buDi4s</a:t>
            </a:r>
            <a:r>
              <a:rPr lang="en-US" sz="3200" dirty="0"/>
              <a:t> </a:t>
            </a:r>
          </a:p>
        </p:txBody>
      </p:sp>
    </p:spTree>
    <p:extLst>
      <p:ext uri="{BB962C8B-B14F-4D97-AF65-F5344CB8AC3E}">
        <p14:creationId xmlns:p14="http://schemas.microsoft.com/office/powerpoint/2010/main" val="5382205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806"/>
            <a:ext cx="12192000" cy="766514"/>
          </a:xfrm>
        </p:spPr>
        <p:txBody>
          <a:bodyPr/>
          <a:lstStyle/>
          <a:p>
            <a:pPr algn="ctr"/>
            <a:r>
              <a:rPr lang="en-US" b="1" dirty="0">
                <a:solidFill>
                  <a:srgbClr val="0000FF"/>
                </a:solidFill>
                <a:latin typeface="+mn-lt"/>
              </a:rPr>
              <a:t>Visualization </a:t>
            </a:r>
          </a:p>
        </p:txBody>
      </p:sp>
      <p:sp>
        <p:nvSpPr>
          <p:cNvPr id="3" name="Content Placeholder 2"/>
          <p:cNvSpPr>
            <a:spLocks noGrp="1"/>
          </p:cNvSpPr>
          <p:nvPr>
            <p:ph idx="1"/>
          </p:nvPr>
        </p:nvSpPr>
        <p:spPr>
          <a:xfrm>
            <a:off x="257412" y="767355"/>
            <a:ext cx="7880748" cy="5374642"/>
          </a:xfrm>
        </p:spPr>
        <p:txBody>
          <a:bodyPr>
            <a:normAutofit/>
          </a:bodyPr>
          <a:lstStyle/>
          <a:p>
            <a:r>
              <a:rPr lang="en-US" sz="2000" dirty="0"/>
              <a:t>The camera is a device to capture an image on a desired medium, e.g. CCD or film.</a:t>
            </a:r>
          </a:p>
          <a:p>
            <a:r>
              <a:rPr lang="en-US" sz="2000" dirty="0"/>
              <a:t>Movie cameras capture a series of individual images in time to give the illusion of having captured motion.</a:t>
            </a:r>
          </a:p>
          <a:p>
            <a:r>
              <a:rPr lang="en-US" sz="2000" dirty="0"/>
              <a:t>Essential elements of any camera are</a:t>
            </a:r>
          </a:p>
          <a:p>
            <a:pPr marL="0" indent="0">
              <a:buNone/>
            </a:pPr>
            <a:r>
              <a:rPr lang="en-US" sz="2000" dirty="0"/>
              <a:t>	- the focus which uses a lens to gather light from a selected image 		</a:t>
            </a:r>
            <a:r>
              <a:rPr lang="en-US" sz="2000" dirty="0">
                <a:sym typeface="Wingdings" panose="05000000000000000000" pitchFamily="2" charset="2"/>
              </a:rPr>
              <a:t></a:t>
            </a:r>
            <a:r>
              <a:rPr lang="en-US" sz="2000" dirty="0"/>
              <a:t> pixel size</a:t>
            </a:r>
          </a:p>
          <a:p>
            <a:pPr marL="0" indent="0">
              <a:buNone/>
            </a:pPr>
            <a:r>
              <a:rPr lang="en-US" sz="2000" dirty="0"/>
              <a:t>	- the shutter which is a door that opens for a definite time to 			allow selected light to reach the medium.</a:t>
            </a:r>
          </a:p>
          <a:p>
            <a:r>
              <a:rPr lang="en-US" sz="2000" dirty="0"/>
              <a:t>Use this analogy to visualize the proton structure from available proton structure function data </a:t>
            </a:r>
            <a:r>
              <a:rPr lang="en-US" sz="2000" dirty="0">
                <a:sym typeface="Wingdings" panose="05000000000000000000" pitchFamily="2" charset="2"/>
              </a:rPr>
              <a:t> Snapshots where 0 &lt; x &lt; 1 is the shutter exposure time and 1/Q is the pixel size.</a:t>
            </a:r>
          </a:p>
          <a:p>
            <a:endParaRPr lang="en-US" sz="2000" dirty="0"/>
          </a:p>
          <a:p>
            <a:pPr marL="914400" lvl="2" indent="0">
              <a:buNone/>
            </a:pPr>
            <a:r>
              <a:rPr lang="en-US" dirty="0"/>
              <a:t>-</a:t>
            </a:r>
          </a:p>
        </p:txBody>
      </p:sp>
      <p:pic>
        <p:nvPicPr>
          <p:cNvPr id="7" name="Picture 6" descr="shutter.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3083" y="2977601"/>
            <a:ext cx="3727133" cy="1708785"/>
          </a:xfrm>
          <a:prstGeom prst="rect">
            <a:avLst/>
          </a:prstGeom>
        </p:spPr>
      </p:pic>
      <p:sp>
        <p:nvSpPr>
          <p:cNvPr id="8" name="TextBox 7"/>
          <p:cNvSpPr txBox="1"/>
          <p:nvPr/>
        </p:nvSpPr>
        <p:spPr>
          <a:xfrm>
            <a:off x="8658227" y="4912803"/>
            <a:ext cx="184666" cy="369332"/>
          </a:xfrm>
          <a:prstGeom prst="rect">
            <a:avLst/>
          </a:prstGeom>
          <a:noFill/>
        </p:spPr>
        <p:txBody>
          <a:bodyPr wrap="none" rtlCol="0">
            <a:spAutoFit/>
          </a:bodyPr>
          <a:lstStyle/>
          <a:p>
            <a:endParaRPr lang="en-US" dirty="0"/>
          </a:p>
        </p:txBody>
      </p:sp>
      <p:pic>
        <p:nvPicPr>
          <p:cNvPr id="9" name="Picture 8" descr="foc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9118" y="849656"/>
            <a:ext cx="2725420" cy="1818513"/>
          </a:xfrm>
          <a:prstGeom prst="rect">
            <a:avLst/>
          </a:prstGeom>
        </p:spPr>
      </p:pic>
      <p:sp>
        <p:nvSpPr>
          <p:cNvPr id="10" name="Slide Number Placeholder 9"/>
          <p:cNvSpPr>
            <a:spLocks noGrp="1"/>
          </p:cNvSpPr>
          <p:nvPr>
            <p:ph type="sldNum" sz="quarter" idx="12"/>
          </p:nvPr>
        </p:nvSpPr>
        <p:spPr/>
        <p:txBody>
          <a:bodyPr/>
          <a:lstStyle/>
          <a:p>
            <a:fld id="{AF2E4468-5398-3744-84A2-247E18F77D68}" type="slidenum">
              <a:rPr lang="en-US" smtClean="0"/>
              <a:t>2</a:t>
            </a:fld>
            <a:endParaRPr lang="en-US"/>
          </a:p>
        </p:txBody>
      </p:sp>
      <p:sp>
        <p:nvSpPr>
          <p:cNvPr id="17" name="TextBox 16">
            <a:extLst>
              <a:ext uri="{FF2B5EF4-FFF2-40B4-BE49-F238E27FC236}">
                <a16:creationId xmlns:a16="http://schemas.microsoft.com/office/drawing/2014/main" id="{988BB3FB-9E96-DCC1-C8AD-FE9247D8E516}"/>
              </a:ext>
            </a:extLst>
          </p:cNvPr>
          <p:cNvSpPr txBox="1"/>
          <p:nvPr/>
        </p:nvSpPr>
        <p:spPr>
          <a:xfrm>
            <a:off x="1471231" y="5931852"/>
            <a:ext cx="3065257" cy="1200329"/>
          </a:xfrm>
          <a:prstGeom prst="rect">
            <a:avLst/>
          </a:prstGeom>
          <a:noFill/>
        </p:spPr>
        <p:txBody>
          <a:bodyPr wrap="square" rtlCol="0">
            <a:spAutoFit/>
          </a:bodyPr>
          <a:lstStyle/>
          <a:p>
            <a:r>
              <a:rPr lang="en-US" dirty="0"/>
              <a:t>                  </a:t>
            </a:r>
            <a:r>
              <a:rPr lang="en-US" b="1" dirty="0"/>
              <a:t> x ≈ 10</a:t>
            </a:r>
            <a:r>
              <a:rPr lang="en-US" b="1" baseline="30000" dirty="0"/>
              <a:t>-4</a:t>
            </a:r>
            <a:r>
              <a:rPr lang="en-US" b="1" dirty="0"/>
              <a:t> </a:t>
            </a:r>
          </a:p>
          <a:p>
            <a:pPr algn="ctr"/>
            <a:r>
              <a:rPr lang="en-US" b="1" dirty="0"/>
              <a:t>Probe gluon dominance</a:t>
            </a:r>
          </a:p>
          <a:p>
            <a:pPr algn="ctr"/>
            <a:r>
              <a:rPr lang="en-US" b="1" dirty="0"/>
              <a:t>  short exposure time</a:t>
            </a:r>
          </a:p>
          <a:p>
            <a:r>
              <a:rPr lang="en-US" b="1" dirty="0"/>
              <a:t> </a:t>
            </a:r>
            <a:endParaRPr lang="en-US" b="1" baseline="30000" dirty="0"/>
          </a:p>
        </p:txBody>
      </p:sp>
      <p:sp>
        <p:nvSpPr>
          <p:cNvPr id="18" name="TextBox 17">
            <a:extLst>
              <a:ext uri="{FF2B5EF4-FFF2-40B4-BE49-F238E27FC236}">
                <a16:creationId xmlns:a16="http://schemas.microsoft.com/office/drawing/2014/main" id="{25D877B0-8AAF-30D4-D19F-20D57AFFEFFA}"/>
              </a:ext>
            </a:extLst>
          </p:cNvPr>
          <p:cNvSpPr txBox="1"/>
          <p:nvPr/>
        </p:nvSpPr>
        <p:spPr>
          <a:xfrm>
            <a:off x="7316668" y="5934670"/>
            <a:ext cx="2237474" cy="923330"/>
          </a:xfrm>
          <a:prstGeom prst="rect">
            <a:avLst/>
          </a:prstGeom>
          <a:noFill/>
        </p:spPr>
        <p:txBody>
          <a:bodyPr wrap="none" rtlCol="0">
            <a:spAutoFit/>
          </a:bodyPr>
          <a:lstStyle/>
          <a:p>
            <a:r>
              <a:rPr lang="en-US" dirty="0"/>
              <a:t>            </a:t>
            </a:r>
            <a:r>
              <a:rPr lang="en-US" b="1" dirty="0"/>
              <a:t>x ≈ 0.3 </a:t>
            </a:r>
          </a:p>
          <a:p>
            <a:r>
              <a:rPr lang="en-US" b="1" dirty="0"/>
              <a:t>Probe valence quarks</a:t>
            </a:r>
          </a:p>
          <a:p>
            <a:r>
              <a:rPr lang="en-US" b="1" dirty="0"/>
              <a:t>long exposure time</a:t>
            </a:r>
          </a:p>
        </p:txBody>
      </p:sp>
      <p:pic>
        <p:nvPicPr>
          <p:cNvPr id="20" name="Content Placeholder 12" descr="Screen Shot 2018-10-15 at 2.33.39 PM.png">
            <a:extLst>
              <a:ext uri="{FF2B5EF4-FFF2-40B4-BE49-F238E27FC236}">
                <a16:creationId xmlns:a16="http://schemas.microsoft.com/office/drawing/2014/main" id="{8F794A41-E6E8-425F-E19A-6473251455FD}"/>
              </a:ext>
            </a:extLst>
          </p:cNvPr>
          <p:cNvPicPr>
            <a:picLocks noChangeAspect="1"/>
          </p:cNvPicPr>
          <p:nvPr/>
        </p:nvPicPr>
        <p:blipFill>
          <a:blip r:embed="rId4">
            <a:extLst>
              <a:ext uri="{28A0092B-C50C-407E-A947-70E740481C1C}">
                <a14:useLocalDpi xmlns:a14="http://schemas.microsoft.com/office/drawing/2010/main" val="0"/>
              </a:ext>
            </a:extLst>
          </a:blip>
          <a:srcRect l="-39480" r="-39480"/>
          <a:stretch>
            <a:fillRect/>
          </a:stretch>
        </p:blipFill>
        <p:spPr>
          <a:xfrm>
            <a:off x="7150925" y="4746923"/>
            <a:ext cx="2267110" cy="1246823"/>
          </a:xfrm>
          <a:prstGeom prst="rect">
            <a:avLst/>
          </a:prstGeom>
        </p:spPr>
      </p:pic>
      <p:pic>
        <p:nvPicPr>
          <p:cNvPr id="21" name="Picture 20" descr="Screen Shot 2018-10-15 at 2.33.53 PM.png">
            <a:extLst>
              <a:ext uri="{FF2B5EF4-FFF2-40B4-BE49-F238E27FC236}">
                <a16:creationId xmlns:a16="http://schemas.microsoft.com/office/drawing/2014/main" id="{0B435DBE-3A64-7BCF-18E6-D3A6FF4A3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2152" y="4761587"/>
            <a:ext cx="1333024" cy="1230154"/>
          </a:xfrm>
          <a:prstGeom prst="rect">
            <a:avLst/>
          </a:prstGeom>
        </p:spPr>
      </p:pic>
      <p:pic>
        <p:nvPicPr>
          <p:cNvPr id="22" name="Picture 21" descr="Screen Shot 2018-10-15 at 2.34.02 PM.png">
            <a:extLst>
              <a:ext uri="{FF2B5EF4-FFF2-40B4-BE49-F238E27FC236}">
                <a16:creationId xmlns:a16="http://schemas.microsoft.com/office/drawing/2014/main" id="{16462061-3186-AD88-F1E9-CBAB8CD0E5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4484" y="4686386"/>
            <a:ext cx="1418749" cy="1324451"/>
          </a:xfrm>
          <a:prstGeom prst="rect">
            <a:avLst/>
          </a:prstGeom>
        </p:spPr>
      </p:pic>
      <p:sp>
        <p:nvSpPr>
          <p:cNvPr id="23" name="TextBox 22">
            <a:extLst>
              <a:ext uri="{FF2B5EF4-FFF2-40B4-BE49-F238E27FC236}">
                <a16:creationId xmlns:a16="http://schemas.microsoft.com/office/drawing/2014/main" id="{072C377C-BDF2-213D-1F61-7DB9D225162C}"/>
              </a:ext>
            </a:extLst>
          </p:cNvPr>
          <p:cNvSpPr txBox="1"/>
          <p:nvPr/>
        </p:nvSpPr>
        <p:spPr>
          <a:xfrm>
            <a:off x="4356559" y="5934670"/>
            <a:ext cx="2821991" cy="923330"/>
          </a:xfrm>
          <a:prstGeom prst="rect">
            <a:avLst/>
          </a:prstGeom>
          <a:noFill/>
        </p:spPr>
        <p:txBody>
          <a:bodyPr wrap="none" rtlCol="0">
            <a:spAutoFit/>
          </a:bodyPr>
          <a:lstStyle/>
          <a:p>
            <a:pPr algn="ctr"/>
            <a:r>
              <a:rPr lang="en-US" dirty="0"/>
              <a:t> </a:t>
            </a:r>
            <a:r>
              <a:rPr lang="en-US" b="1" dirty="0"/>
              <a:t>x ≈ 10</a:t>
            </a:r>
            <a:r>
              <a:rPr lang="en-US" b="1" baseline="30000" dirty="0"/>
              <a:t>-2</a:t>
            </a:r>
            <a:r>
              <a:rPr lang="en-US" b="1" dirty="0"/>
              <a:t> </a:t>
            </a:r>
          </a:p>
          <a:p>
            <a:pPr algn="ctr"/>
            <a:r>
              <a:rPr lang="en-US" b="1" dirty="0"/>
              <a:t>Probe quark sea and gluons</a:t>
            </a:r>
          </a:p>
          <a:p>
            <a:pPr algn="ctr"/>
            <a:r>
              <a:rPr lang="en-US" b="1" dirty="0"/>
              <a:t>medium exposure time</a:t>
            </a:r>
          </a:p>
        </p:txBody>
      </p:sp>
      <p:cxnSp>
        <p:nvCxnSpPr>
          <p:cNvPr id="24" name="Straight Arrow Connector 23">
            <a:extLst>
              <a:ext uri="{FF2B5EF4-FFF2-40B4-BE49-F238E27FC236}">
                <a16:creationId xmlns:a16="http://schemas.microsoft.com/office/drawing/2014/main" id="{A1E3DC70-EE9E-1C56-3774-80DEE0675596}"/>
              </a:ext>
            </a:extLst>
          </p:cNvPr>
          <p:cNvCxnSpPr/>
          <p:nvPr/>
        </p:nvCxnSpPr>
        <p:spPr>
          <a:xfrm flipH="1">
            <a:off x="6555896" y="5368061"/>
            <a:ext cx="837477"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DC0ADA7-23CB-C3B5-3E97-C8ADC65B81AD}"/>
              </a:ext>
            </a:extLst>
          </p:cNvPr>
          <p:cNvCxnSpPr/>
          <p:nvPr/>
        </p:nvCxnSpPr>
        <p:spPr>
          <a:xfrm flipH="1">
            <a:off x="3928954" y="5368061"/>
            <a:ext cx="837477"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7011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67F90-2FC2-0F37-C3F8-BBFDC3083DF0}"/>
              </a:ext>
            </a:extLst>
          </p:cNvPr>
          <p:cNvSpPr>
            <a:spLocks noGrp="1"/>
          </p:cNvSpPr>
          <p:nvPr>
            <p:ph type="title"/>
          </p:nvPr>
        </p:nvSpPr>
        <p:spPr>
          <a:xfrm>
            <a:off x="1451049" y="-121260"/>
            <a:ext cx="10515600" cy="1325563"/>
          </a:xfrm>
        </p:spPr>
        <p:txBody>
          <a:bodyPr/>
          <a:lstStyle/>
          <a:p>
            <a:r>
              <a:rPr lang="en-US" b="1" dirty="0">
                <a:solidFill>
                  <a:srgbClr val="3333FF"/>
                </a:solidFill>
                <a:latin typeface="+mn-lt"/>
              </a:rPr>
              <a:t>Proton Structure - Artistic Visualization  </a:t>
            </a:r>
          </a:p>
        </p:txBody>
      </p:sp>
      <p:pic>
        <p:nvPicPr>
          <p:cNvPr id="4" name="Proton Q n X with chart 2022_V2" descr="Proton Q n X with chart 2022_V2">
            <a:hlinkClick r:id="" action="ppaction://media"/>
            <a:extLst>
              <a:ext uri="{FF2B5EF4-FFF2-40B4-BE49-F238E27FC236}">
                <a16:creationId xmlns:a16="http://schemas.microsoft.com/office/drawing/2014/main" id="{7DEE3EBE-2D19-087E-EC3F-6E33E64167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70043" y="914399"/>
            <a:ext cx="10143819" cy="5705769"/>
          </a:xfrm>
        </p:spPr>
      </p:pic>
    </p:spTree>
    <p:extLst>
      <p:ext uri="{BB962C8B-B14F-4D97-AF65-F5344CB8AC3E}">
        <p14:creationId xmlns:p14="http://schemas.microsoft.com/office/powerpoint/2010/main" val="50641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bubble chart&#10;&#10;Description automatically generated">
            <a:extLst>
              <a:ext uri="{FF2B5EF4-FFF2-40B4-BE49-F238E27FC236}">
                <a16:creationId xmlns:a16="http://schemas.microsoft.com/office/drawing/2014/main" id="{53AD6F77-1E81-970C-E483-BFD03B3CD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9971" y="436857"/>
            <a:ext cx="2407920" cy="2212848"/>
          </a:xfrm>
          <a:prstGeom prst="rect">
            <a:avLst/>
          </a:prstGeom>
        </p:spPr>
      </p:pic>
      <p:sp>
        <p:nvSpPr>
          <p:cNvPr id="2" name="Title 3">
            <a:extLst>
              <a:ext uri="{FF2B5EF4-FFF2-40B4-BE49-F238E27FC236}">
                <a16:creationId xmlns:a16="http://schemas.microsoft.com/office/drawing/2014/main" id="{4733E60E-BC42-B71A-12D6-C907AAE4CAAA}"/>
              </a:ext>
            </a:extLst>
          </p:cNvPr>
          <p:cNvSpPr txBox="1">
            <a:spLocks/>
          </p:cNvSpPr>
          <p:nvPr/>
        </p:nvSpPr>
        <p:spPr>
          <a:xfrm>
            <a:off x="0" y="144523"/>
            <a:ext cx="12192000" cy="584669"/>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rgbClr val="3333FF"/>
                </a:solidFill>
                <a:latin typeface="+mn-lt"/>
                <a:cs typeface="Arial" panose="020B0604020202020204" pitchFamily="34" charset="0"/>
              </a:rPr>
              <a:t>Next: Nucleus Structure</a:t>
            </a:r>
            <a:endParaRPr lang="en-US" b="1" dirty="0">
              <a:solidFill>
                <a:srgbClr val="3333FF"/>
              </a:solidFill>
              <a:latin typeface="+mn-lt"/>
            </a:endParaRPr>
          </a:p>
        </p:txBody>
      </p:sp>
      <p:sp>
        <p:nvSpPr>
          <p:cNvPr id="6" name="TextBox 5">
            <a:extLst>
              <a:ext uri="{FF2B5EF4-FFF2-40B4-BE49-F238E27FC236}">
                <a16:creationId xmlns:a16="http://schemas.microsoft.com/office/drawing/2014/main" id="{DECFADE8-4133-EBF3-C6E5-5EC8B167EF92}"/>
              </a:ext>
            </a:extLst>
          </p:cNvPr>
          <p:cNvSpPr txBox="1"/>
          <p:nvPr/>
        </p:nvSpPr>
        <p:spPr>
          <a:xfrm>
            <a:off x="1026161" y="1005840"/>
            <a:ext cx="5608319" cy="5078313"/>
          </a:xfrm>
          <a:prstGeom prst="rect">
            <a:avLst/>
          </a:prstGeom>
          <a:noFill/>
        </p:spPr>
        <p:txBody>
          <a:bodyPr wrap="square" rtlCol="0">
            <a:spAutoFit/>
          </a:bodyPr>
          <a:lstStyle/>
          <a:p>
            <a:pPr marL="285750" indent="-285750">
              <a:buFont typeface="Arial" panose="020B0604020202020204" pitchFamily="34" charset="0"/>
              <a:buChar char="•"/>
            </a:pPr>
            <a:r>
              <a:rPr lang="en-US" dirty="0"/>
              <a:t>Animate the atomic nucleus as a densely packed collection of fuzzy, kneadable balls with two identities: protons and neutrons. The animation aims to describe motion and binding, and state-of-the-art nuclear models to be visually communicated.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Animate the quark and gluon structure of the neutron.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Animate a series of different nuclei with their various numbers of protons and neutrons (Deuterium: 1 p and 1 n, Helium-4: 2 p and 2 n, Carbon-12: 6 p and 6 n, Calcium-40: 20 p and 20 n,  Zircon-90: 40 p and 50 n, Lead-208: 82 p and 126 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Take the animation of the Lead-208 nucleus and now insert our proton and neutron visualizations; show a quark-gluon based animation of nuclear binding, short-range correlations, exotic gluons and saturation. </a:t>
            </a:r>
          </a:p>
        </p:txBody>
      </p:sp>
      <p:pic>
        <p:nvPicPr>
          <p:cNvPr id="13" name="Picture 12" descr="A picture containing calendar&#10;&#10;Description automatically generated">
            <a:extLst>
              <a:ext uri="{FF2B5EF4-FFF2-40B4-BE49-F238E27FC236}">
                <a16:creationId xmlns:a16="http://schemas.microsoft.com/office/drawing/2014/main" id="{BC4F153B-95DD-D7DB-22F8-4B1B3C90B9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3533" y="3321281"/>
            <a:ext cx="2591493" cy="3433157"/>
          </a:xfrm>
          <a:prstGeom prst="rect">
            <a:avLst/>
          </a:prstGeom>
        </p:spPr>
      </p:pic>
      <p:cxnSp>
        <p:nvCxnSpPr>
          <p:cNvPr id="5" name="Straight Arrow Connector 4">
            <a:extLst>
              <a:ext uri="{FF2B5EF4-FFF2-40B4-BE49-F238E27FC236}">
                <a16:creationId xmlns:a16="http://schemas.microsoft.com/office/drawing/2014/main" id="{5D7B4091-93AA-1FCB-3B18-208300C30353}"/>
              </a:ext>
            </a:extLst>
          </p:cNvPr>
          <p:cNvCxnSpPr>
            <a:cxnSpLocks/>
          </p:cNvCxnSpPr>
          <p:nvPr/>
        </p:nvCxnSpPr>
        <p:spPr>
          <a:xfrm>
            <a:off x="9479280" y="2794000"/>
            <a:ext cx="0" cy="144272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1412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086AD-F272-4C34-F084-7F58940FD873}"/>
              </a:ext>
            </a:extLst>
          </p:cNvPr>
          <p:cNvSpPr>
            <a:spLocks noGrp="1"/>
          </p:cNvSpPr>
          <p:nvPr>
            <p:ph type="title"/>
          </p:nvPr>
        </p:nvSpPr>
        <p:spPr>
          <a:xfrm>
            <a:off x="3813242" y="365125"/>
            <a:ext cx="7540557" cy="1325563"/>
          </a:xfrm>
        </p:spPr>
        <p:txBody>
          <a:bodyPr>
            <a:normAutofit/>
          </a:bodyPr>
          <a:lstStyle/>
          <a:p>
            <a:r>
              <a:rPr lang="en-US" sz="4800" b="1" dirty="0">
                <a:solidFill>
                  <a:srgbClr val="3333FF"/>
                </a:solidFill>
                <a:latin typeface="+mn-lt"/>
              </a:rPr>
              <a:t>Closing Thought</a:t>
            </a:r>
          </a:p>
        </p:txBody>
      </p:sp>
      <p:sp>
        <p:nvSpPr>
          <p:cNvPr id="3" name="Content Placeholder 2">
            <a:extLst>
              <a:ext uri="{FF2B5EF4-FFF2-40B4-BE49-F238E27FC236}">
                <a16:creationId xmlns:a16="http://schemas.microsoft.com/office/drawing/2014/main" id="{58124386-AF47-7106-7FEF-BB0F93EC5690}"/>
              </a:ext>
            </a:extLst>
          </p:cNvPr>
          <p:cNvSpPr>
            <a:spLocks noGrp="1"/>
          </p:cNvSpPr>
          <p:nvPr>
            <p:ph idx="1"/>
          </p:nvPr>
        </p:nvSpPr>
        <p:spPr/>
        <p:txBody>
          <a:bodyPr>
            <a:normAutofit/>
          </a:bodyPr>
          <a:lstStyle/>
          <a:p>
            <a:pPr marL="0" indent="0" algn="ctr">
              <a:buNone/>
            </a:pPr>
            <a:r>
              <a:rPr lang="en-US" sz="4000" b="1" dirty="0"/>
              <a:t>After the U.S. Long Range Plan is completed, consider creating a brief video on </a:t>
            </a:r>
            <a:r>
              <a:rPr lang="en-US" sz="4000" b="1" dirty="0" err="1"/>
              <a:t>Youtube</a:t>
            </a:r>
            <a:r>
              <a:rPr lang="en-US" sz="4000" b="1" dirty="0"/>
              <a:t> to summarize the recommendations including animations. </a:t>
            </a:r>
          </a:p>
        </p:txBody>
      </p:sp>
    </p:spTree>
    <p:extLst>
      <p:ext uri="{BB962C8B-B14F-4D97-AF65-F5344CB8AC3E}">
        <p14:creationId xmlns:p14="http://schemas.microsoft.com/office/powerpoint/2010/main" val="40172360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598</Words>
  <Application>Microsoft Macintosh PowerPoint</Application>
  <PresentationFormat>Widescreen</PresentationFormat>
  <Paragraphs>45</Paragraphs>
  <Slides>5</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PowerPoint Presentation</vt:lpstr>
      <vt:lpstr>Visualization </vt:lpstr>
      <vt:lpstr>Proton Structure - Artistic Visualization  </vt:lpstr>
      <vt:lpstr>PowerPoint Presentation</vt:lpstr>
      <vt:lpstr>Closing Thought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Rolf Ent</dc:creator>
  <cp:lastModifiedBy>Microsoft Office User</cp:lastModifiedBy>
  <cp:revision>7</cp:revision>
  <dcterms:created xsi:type="dcterms:W3CDTF">2022-09-22T18:25:43Z</dcterms:created>
  <dcterms:modified xsi:type="dcterms:W3CDTF">2022-09-23T00:24:31Z</dcterms:modified>
</cp:coreProperties>
</file>