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6" r:id="rId2"/>
    <p:sldId id="570" r:id="rId3"/>
    <p:sldId id="571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405"/>
  </p:normalViewPr>
  <p:slideViewPr>
    <p:cSldViewPr snapToGrid="0">
      <p:cViewPr varScale="1">
        <p:scale>
          <a:sx n="131" d="100"/>
          <a:sy n="131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B6D29-2410-5049-6897-472B406435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09C45A-42E7-EC27-7514-A1CD14CC52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FB031-66B4-F394-847C-259305577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C20C-8761-594E-91EF-B2C49AF060BA}" type="datetimeFigureOut">
              <a:rPr lang="en-US" smtClean="0"/>
              <a:t>9/21/22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B43C30-354D-806E-7341-EC8390C96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3E4764-6DF5-79A4-15A8-CDD092232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F4551-098E-BA45-95BF-8BC642545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561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10A8C-582B-95CA-D48E-6FBFD3ED6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8EB37D-C740-ADE0-C49B-CED2C49223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89CE68-E3A0-1937-BEF3-79D4C77B9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C20C-8761-594E-91EF-B2C49AF060BA}" type="datetimeFigureOut">
              <a:rPr lang="en-US" smtClean="0"/>
              <a:t>9/21/22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916FD7-6FD5-D126-B43C-C2D15A160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59E8AE-E4DA-B572-990F-94CC73D22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F4551-098E-BA45-95BF-8BC642545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88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89C5C0-653C-D7AC-8740-0B268810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A4B2BA-970C-38E2-951C-183BE08426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0EB18A-BAD2-7EA5-6104-CF6F63C93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C20C-8761-594E-91EF-B2C49AF060BA}" type="datetimeFigureOut">
              <a:rPr lang="en-US" smtClean="0"/>
              <a:t>9/21/22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EFE34B-5036-3E0B-41C8-3D88925E0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824EBB-3692-5AFF-9775-D71CC7FCA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F4551-098E-BA45-95BF-8BC642545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613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6A774-8D97-204F-8A6F-3355F8E0B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5BCC3E-D076-133C-8B29-C0D71003CC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187712-00CF-DD39-426A-9B11E80BD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C20C-8761-594E-91EF-B2C49AF060BA}" type="datetimeFigureOut">
              <a:rPr lang="en-US" smtClean="0"/>
              <a:t>9/21/22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0926C-8736-BBF2-98E4-72716C42D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CF51B-9F03-582C-E733-EBA700D19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F4551-098E-BA45-95BF-8BC642545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054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A5B3E-275A-145C-08DE-79C7EAF1C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F46FC-2B40-CFBB-781E-771617785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FCFC6E-93C1-0FF4-1477-A200AD218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C20C-8761-594E-91EF-B2C49AF060BA}" type="datetimeFigureOut">
              <a:rPr lang="en-US" smtClean="0"/>
              <a:t>9/21/22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B264FC-0BE1-7E98-2646-8E88C581E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ED923-9233-2FBF-6B87-6CC78A6CF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F4551-098E-BA45-95BF-8BC642545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119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C14D8-D7B3-25F5-DF3C-29E1C55F7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92DD8-2D75-8CB7-A08D-1E7DD0E8EE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4CAF21-5637-4A33-067A-ACCADEBFD7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60D5E3-E300-6F2A-DCE9-B07D5FBFD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C20C-8761-594E-91EF-B2C49AF060BA}" type="datetimeFigureOut">
              <a:rPr lang="en-US" smtClean="0"/>
              <a:t>9/21/22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A30178-FFD4-542D-D36A-E8E4C0048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C6FD64-7ECC-62D1-EBEC-500675D2F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F4551-098E-BA45-95BF-8BC642545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922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40254-8384-B174-815A-0742E1A7F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2EE3EC-5AA1-BE60-103F-23AE0756FF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FB9CD4-F680-95A6-4228-4F8CF84807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A358CE-57BF-DA54-9014-49F1DA1802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87C419-1496-1F6B-A716-0AF3D48BBC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712659-7493-DFB3-D97B-D566D55C2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C20C-8761-594E-91EF-B2C49AF060BA}" type="datetimeFigureOut">
              <a:rPr lang="en-US" smtClean="0"/>
              <a:t>9/21/22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738BAB-17A8-82B2-5D68-ABBD0904B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AF209F-0018-C036-7617-9005C29B2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F4551-098E-BA45-95BF-8BC642545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85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8D913-D68E-CB6F-2389-66F509F20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18494C-0158-D4B0-2266-D978D6333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C20C-8761-594E-91EF-B2C49AF060BA}" type="datetimeFigureOut">
              <a:rPr lang="en-US" smtClean="0"/>
              <a:t>9/21/22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E3C791-72B1-E281-1E6D-13099A6EC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A57A4B-E063-3A32-FA3F-43FE77B64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F4551-098E-BA45-95BF-8BC642545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633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0DE5C-15E3-458C-D691-51BFF6EC3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C20C-8761-594E-91EF-B2C49AF060BA}" type="datetimeFigureOut">
              <a:rPr lang="en-US" smtClean="0"/>
              <a:t>9/21/22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71F90B-D174-173A-56D4-4FC90306E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AE233B-C816-0C80-922F-A0029BEA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F4551-098E-BA45-95BF-8BC642545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061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326AC-FD09-CEC4-F401-0AA6EDEBA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F96A9C-A948-0E36-C200-FA814DD53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DA61FE-CDFF-3CD2-C10D-9127AA9831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05462-CF63-132B-9E71-C7C48781F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C20C-8761-594E-91EF-B2C49AF060BA}" type="datetimeFigureOut">
              <a:rPr lang="en-US" smtClean="0"/>
              <a:t>9/21/22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B4495-AC2D-9A56-F236-36229D030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D295BD-D54B-DCE4-0AE0-700ADB813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F4551-098E-BA45-95BF-8BC642545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60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363F6-923F-0108-6697-610074722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F2BFB3-916A-009F-915D-DDD92E6438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8B4A6-B4EC-33CB-AFBA-2469EA02D5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97ED60-C9DC-15E2-CD58-00B93E040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C20C-8761-594E-91EF-B2C49AF060BA}" type="datetimeFigureOut">
              <a:rPr lang="en-US" smtClean="0"/>
              <a:t>9/21/22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BD6131-6F75-1F4F-B678-3E0A12A2E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9DC63D-EA7F-DEAC-C266-81095C73A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F4551-098E-BA45-95BF-8BC642545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3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62FF74-66EE-7067-4DFA-FA7485457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1812B-0AA7-01EB-9AE4-F94233CE66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2E559-F441-EAD9-031C-DE2299FE43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FC20C-8761-594E-91EF-B2C49AF060BA}" type="datetimeFigureOut">
              <a:rPr lang="en-US" smtClean="0"/>
              <a:t>9/21/22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BCFD6C-2271-2463-6007-B4892FF2D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6FD68-81D5-B380-3893-A945BE1621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2F4551-098E-BA45-95BF-8BC642545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953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0ED8AF-17A7-6B62-EA0E-66125C742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small-x program with the LHCb - Cesar da Silva (LANL)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9DA96B-A8C7-0C78-61F0-F46FF26CE795}"/>
              </a:ext>
            </a:extLst>
          </p:cNvPr>
          <p:cNvSpPr txBox="1"/>
          <p:nvPr/>
        </p:nvSpPr>
        <p:spPr>
          <a:xfrm>
            <a:off x="686790" y="637516"/>
            <a:ext cx="1046216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ENGAGING INDIGENOUS WOMEN INTO GLUON SATURATION SEARCH IN NUCLEUS</a:t>
            </a:r>
          </a:p>
          <a:p>
            <a:endParaRPr lang="en-US" sz="4400" dirty="0"/>
          </a:p>
          <a:p>
            <a:r>
              <a:rPr lang="en-US" sz="3600" dirty="0"/>
              <a:t>Cesar Luiz da Silva</a:t>
            </a:r>
          </a:p>
          <a:p>
            <a:r>
              <a:rPr lang="en-US" sz="3600" dirty="0"/>
              <a:t>Krista Smith</a:t>
            </a:r>
          </a:p>
          <a:p>
            <a:r>
              <a:rPr lang="en-US" sz="3600" dirty="0"/>
              <a:t>Los Alamos National Lab</a:t>
            </a:r>
          </a:p>
          <a:p>
            <a:endParaRPr lang="en-US" sz="3600" dirty="0"/>
          </a:p>
          <a:p>
            <a:r>
              <a:rPr lang="en-US" sz="3600" dirty="0"/>
              <a:t>Town Hall Meeting on Hot &amp; Cold QCD</a:t>
            </a:r>
          </a:p>
        </p:txBody>
      </p:sp>
      <p:pic>
        <p:nvPicPr>
          <p:cNvPr id="7" name="Picture 2" descr="LANL introduces sleek new look and logo">
            <a:extLst>
              <a:ext uri="{FF2B5EF4-FFF2-40B4-BE49-F238E27FC236}">
                <a16:creationId xmlns:a16="http://schemas.microsoft.com/office/drawing/2014/main" id="{146A543C-D6B2-AA77-569F-0230CB9F5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76943"/>
            <a:ext cx="4508500" cy="180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809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1E32F5-1D95-3148-A04D-AFE58C7E3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5698" y="967488"/>
            <a:ext cx="2807200" cy="25185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ED7843-FBCC-AD47-AF41-F6FEFFEC5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5" y="615108"/>
            <a:ext cx="2969443" cy="28087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2F5F87-006B-B64F-9743-D2239C06C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0172" y="723598"/>
            <a:ext cx="2119598" cy="30757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AF35D3-CDA4-EA4C-8DFF-91D19D544F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633" y="615108"/>
            <a:ext cx="1908782" cy="322326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FB1DFFD-56CC-E547-A2DC-61105A413546}"/>
              </a:ext>
            </a:extLst>
          </p:cNvPr>
          <p:cNvSpPr txBox="1"/>
          <p:nvPr/>
        </p:nvSpPr>
        <p:spPr>
          <a:xfrm>
            <a:off x="622570" y="3943218"/>
            <a:ext cx="102918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Massive local news outlet coverage to the diversity FOA awarded by LANL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QCD and gluon saturation introduction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Particle detectors for high-energy nuclear 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Help assembly a prototype for the magnet station tracker for </a:t>
            </a:r>
            <a:r>
              <a:rPr lang="en-US" sz="2400" dirty="0" err="1"/>
              <a:t>LHCb</a:t>
            </a:r>
            <a:r>
              <a:rPr lang="en-US" sz="24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Visit CERN to take data acquisition shifts for </a:t>
            </a:r>
            <a:r>
              <a:rPr lang="en-US" sz="2400" dirty="0" err="1"/>
              <a:t>LHCb</a:t>
            </a:r>
            <a:r>
              <a:rPr lang="en-US" sz="2400" dirty="0"/>
              <a:t> and socialize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Introduction to data analysis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2CCE58-58FF-7CEB-3FF7-7FE61DE936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6097" y="-107447"/>
            <a:ext cx="2230947" cy="8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318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FB1DFFD-56CC-E547-A2DC-61105A413546}"/>
              </a:ext>
            </a:extLst>
          </p:cNvPr>
          <p:cNvSpPr txBox="1"/>
          <p:nvPr/>
        </p:nvSpPr>
        <p:spPr>
          <a:xfrm>
            <a:off x="0" y="0"/>
            <a:ext cx="480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Gabriola" pitchFamily="82" charset="0"/>
                <a:cs typeface="APPLE CHANCERY" panose="03020702040506060504" pitchFamily="66" charset="-79"/>
              </a:rPr>
              <a:t>ACKNOWLEDGMENTS :</a:t>
            </a:r>
            <a:endParaRPr lang="en-US" sz="4000" dirty="0">
              <a:latin typeface="Gabriola" pitchFamily="82" charset="0"/>
              <a:cs typeface="Apple Chancery" panose="03020702040506060504" pitchFamily="66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F3C822-EC30-C141-77DE-E6E82E227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834" y="760383"/>
            <a:ext cx="4808595" cy="53086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AB75ABD-D58E-A946-BE5C-E9BC7ED048A7}"/>
              </a:ext>
            </a:extLst>
          </p:cNvPr>
          <p:cNvSpPr txBox="1"/>
          <p:nvPr/>
        </p:nvSpPr>
        <p:spPr>
          <a:xfrm>
            <a:off x="10130077" y="4943649"/>
            <a:ext cx="1692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Arielle Platero</a:t>
            </a:r>
          </a:p>
          <a:p>
            <a:pPr algn="ctr"/>
            <a:r>
              <a:rPr lang="en-US" b="1" dirty="0"/>
              <a:t>Navajo Nation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6240F1-A9FC-7347-A35A-A1DAD6952D98}"/>
              </a:ext>
            </a:extLst>
          </p:cNvPr>
          <p:cNvSpPr txBox="1"/>
          <p:nvPr/>
        </p:nvSpPr>
        <p:spPr>
          <a:xfrm>
            <a:off x="7159447" y="4666650"/>
            <a:ext cx="17120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Julie Nelson</a:t>
            </a:r>
          </a:p>
          <a:p>
            <a:pPr algn="ctr"/>
            <a:r>
              <a:rPr lang="en-US" b="1" dirty="0"/>
              <a:t>Cheyenne River </a:t>
            </a:r>
          </a:p>
          <a:p>
            <a:pPr algn="ctr"/>
            <a:r>
              <a:rPr lang="en-US" b="1" dirty="0"/>
              <a:t>Sioux Tribe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F70D20-500B-6428-E939-298F90A99B06}"/>
              </a:ext>
            </a:extLst>
          </p:cNvPr>
          <p:cNvSpPr txBox="1"/>
          <p:nvPr/>
        </p:nvSpPr>
        <p:spPr>
          <a:xfrm>
            <a:off x="0" y="536647"/>
            <a:ext cx="7013753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Speakers in our introduction sessions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1C1C1C"/>
                </a:solidFill>
                <a:effectLst/>
                <a:latin typeface="Lexend Giga"/>
              </a:rPr>
              <a:t>Christine </a:t>
            </a:r>
            <a:r>
              <a:rPr lang="en-US" sz="2000" b="0" i="0" dirty="0" err="1">
                <a:solidFill>
                  <a:srgbClr val="1C1C1C"/>
                </a:solidFill>
                <a:effectLst/>
                <a:latin typeface="Lexend Giga"/>
              </a:rPr>
              <a:t>Nattrass</a:t>
            </a:r>
            <a:r>
              <a:rPr lang="en-US" sz="2000" b="0" i="0" dirty="0">
                <a:solidFill>
                  <a:srgbClr val="1C1C1C"/>
                </a:solidFill>
                <a:effectLst/>
                <a:latin typeface="Lexend Giga"/>
              </a:rPr>
              <a:t> (UTK)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0" i="0" dirty="0" err="1">
                <a:solidFill>
                  <a:srgbClr val="000000"/>
                </a:solidFill>
                <a:effectLst/>
                <a:latin typeface="Lexend Giga"/>
              </a:rPr>
              <a:t>Powtawche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Lexend Giga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Lexend Giga"/>
              </a:rPr>
              <a:t>Valerino</a:t>
            </a:r>
            <a:r>
              <a:rPr lang="en-US" sz="2000" dirty="0">
                <a:solidFill>
                  <a:srgbClr val="1C1C1C"/>
                </a:solidFill>
                <a:latin typeface="Lexend Giga"/>
              </a:rPr>
              <a:t> (NASA)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1C1C1C"/>
                </a:solidFill>
                <a:effectLst/>
                <a:latin typeface="Lexend Giga"/>
              </a:rPr>
              <a:t>Tara Fortier (NIST)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1C1C1C"/>
                </a:solidFill>
                <a:effectLst/>
                <a:latin typeface="Lexend Giga"/>
              </a:rPr>
              <a:t>Jennifer </a:t>
            </a:r>
            <a:r>
              <a:rPr lang="en-US" sz="2000" b="0" i="0" dirty="0" err="1">
                <a:solidFill>
                  <a:srgbClr val="1C1C1C"/>
                </a:solidFill>
                <a:effectLst/>
                <a:latin typeface="Lexend Giga"/>
              </a:rPr>
              <a:t>McLoud</a:t>
            </a:r>
            <a:r>
              <a:rPr lang="en-US" sz="2000" b="0" i="0" dirty="0">
                <a:solidFill>
                  <a:srgbClr val="1C1C1C"/>
                </a:solidFill>
                <a:effectLst/>
                <a:latin typeface="Lexend Giga"/>
              </a:rPr>
              <a:t>-Mann</a:t>
            </a:r>
            <a:r>
              <a:rPr lang="en-US" sz="2000" dirty="0">
                <a:solidFill>
                  <a:srgbClr val="1C1C1C"/>
                </a:solidFill>
                <a:latin typeface="Lexend Giga"/>
              </a:rPr>
              <a:t> (UWB)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1C1C1C"/>
                </a:solidFill>
                <a:effectLst/>
                <a:latin typeface="Lexend Giga"/>
              </a:rPr>
              <a:t>Kate J. Daniel  (Bryn </a:t>
            </a:r>
            <a:r>
              <a:rPr lang="en-US" sz="2000" b="0" i="0" dirty="0" err="1">
                <a:solidFill>
                  <a:srgbClr val="1C1C1C"/>
                </a:solidFill>
                <a:effectLst/>
                <a:latin typeface="Lexend Giga"/>
              </a:rPr>
              <a:t>Mawr</a:t>
            </a:r>
            <a:r>
              <a:rPr lang="en-US" sz="2000" b="0" i="0" dirty="0">
                <a:solidFill>
                  <a:srgbClr val="1C1C1C"/>
                </a:solidFill>
                <a:effectLst/>
                <a:latin typeface="Lexend Giga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1C1C1C"/>
                </a:solidFill>
                <a:effectLst/>
                <a:latin typeface="Lexend Giga"/>
              </a:rPr>
              <a:t>Darren Harvey</a:t>
            </a:r>
            <a:r>
              <a:rPr lang="en-US" sz="2000" dirty="0">
                <a:solidFill>
                  <a:srgbClr val="1C1C1C"/>
                </a:solidFill>
                <a:latin typeface="Lexend Giga"/>
              </a:rPr>
              <a:t> (LANL)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1C1C1C"/>
                </a:solidFill>
                <a:effectLst/>
                <a:latin typeface="Lexend Giga"/>
              </a:rPr>
              <a:t>Carol Scarlett (Florida A&amp;M)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1C1C1C"/>
                </a:solidFill>
                <a:effectLst/>
                <a:latin typeface="Lexend Giga"/>
              </a:rPr>
              <a:t>Laurie Williams from Fort Lewis Collage for engaging the students to the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1C1C1C"/>
                </a:solidFill>
                <a:effectLst/>
                <a:latin typeface="Lexend Giga"/>
              </a:rPr>
              <a:t> Astrid </a:t>
            </a:r>
            <a:r>
              <a:rPr lang="en-US" sz="2000" b="0" i="0" dirty="0" err="1">
                <a:solidFill>
                  <a:srgbClr val="1C1C1C"/>
                </a:solidFill>
                <a:effectLst/>
                <a:latin typeface="Lexend Giga"/>
              </a:rPr>
              <a:t>Morreale</a:t>
            </a:r>
            <a:r>
              <a:rPr lang="en-US" sz="2000" b="0" i="0" dirty="0">
                <a:solidFill>
                  <a:srgbClr val="1C1C1C"/>
                </a:solidFill>
                <a:effectLst/>
                <a:latin typeface="Lexend Giga"/>
              </a:rPr>
              <a:t> for starting the program at LANL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C1C1C"/>
                </a:solidFill>
                <a:latin typeface="Lexend Giga"/>
              </a:rPr>
              <a:t>DOE/NP for the FOE 0002456 initiative, a reference for a bigger program in 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1C1C1C"/>
                </a:solidFill>
                <a:effectLst/>
                <a:latin typeface="Lexend Giga"/>
              </a:rPr>
              <a:t>Julie Nelson and Arielle Platero </a:t>
            </a:r>
            <a:r>
              <a:rPr lang="en-US" sz="2000" dirty="0">
                <a:solidFill>
                  <a:srgbClr val="1C1C1C"/>
                </a:solidFill>
                <a:latin typeface="Lexend Giga"/>
              </a:rPr>
              <a:t>to be the first students in the program</a:t>
            </a:r>
            <a:endParaRPr lang="en-US" sz="2000" b="0" i="0" dirty="0">
              <a:solidFill>
                <a:srgbClr val="1C1C1C"/>
              </a:solidFill>
              <a:effectLst/>
              <a:latin typeface="Lexend Giga"/>
            </a:endParaRPr>
          </a:p>
          <a:p>
            <a:endParaRPr lang="en-US" sz="2000" dirty="0"/>
          </a:p>
          <a:p>
            <a:r>
              <a:rPr lang="en-US" sz="2000" dirty="0">
                <a:solidFill>
                  <a:srgbClr val="0432FF"/>
                </a:solidFill>
              </a:rPr>
              <a:t>Lots of lessons learned in the first year. </a:t>
            </a:r>
          </a:p>
          <a:p>
            <a:r>
              <a:rPr lang="en-US" sz="2000" dirty="0"/>
              <a:t>More students from Fort Lewis coming for the second year.</a:t>
            </a:r>
          </a:p>
          <a:p>
            <a:r>
              <a:rPr lang="en-US" sz="2000" dirty="0">
                <a:solidFill>
                  <a:srgbClr val="FF0000"/>
                </a:solidFill>
              </a:rPr>
              <a:t>Essential program to help the most under represented group gets in touch with high-energy nuclear physics.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46CAD6-B8EB-D68B-CA63-36E211954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6097" y="-107447"/>
            <a:ext cx="2230947" cy="8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827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236</Words>
  <Application>Microsoft Macintosh PowerPoint</Application>
  <PresentationFormat>Widescreen</PresentationFormat>
  <Paragraphs>37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Calibri</vt:lpstr>
      <vt:lpstr>Calibri Light</vt:lpstr>
      <vt:lpstr>Gabriola</vt:lpstr>
      <vt:lpstr>Lexend Giga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Engaging indigenous women into gluon saturation search in nucleus. </dc:title>
  <dc:creator>Microsoft Office User</dc:creator>
  <cp:lastModifiedBy>Microsoft Office User</cp:lastModifiedBy>
  <cp:revision>2</cp:revision>
  <dcterms:created xsi:type="dcterms:W3CDTF">2022-09-21T17:25:52Z</dcterms:created>
  <dcterms:modified xsi:type="dcterms:W3CDTF">2022-09-21T20:58:36Z</dcterms:modified>
</cp:coreProperties>
</file>