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6" r:id="rId2"/>
    <p:sldId id="256" r:id="rId3"/>
    <p:sldId id="258" r:id="rId4"/>
    <p:sldId id="262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9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09"/>
    <p:restoredTop sz="94690"/>
  </p:normalViewPr>
  <p:slideViewPr>
    <p:cSldViewPr snapToGrid="0">
      <p:cViewPr varScale="1">
        <p:scale>
          <a:sx n="131" d="100"/>
          <a:sy n="131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3970B-4AEF-5D4F-B04A-F031F79A495C}" type="datetimeFigureOut">
              <a:rPr lang="en-US" smtClean="0"/>
              <a:t>9/21/22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DB668-A7F8-674A-9DCF-ECA442964F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B277B-B297-0B11-6B49-AE53E89B52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546FD-EAFB-F672-B0B9-E05B824FD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68E0D-FB0E-7BF8-29DB-1A6F7DCD9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C6D74-1490-9E4D-85DE-A2437E1D1965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12490-E00C-8E2E-D044-3E81A8AB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6A77F-76B7-D8A4-2256-C7331529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931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5DF27-4DFB-A766-7ECA-9D3E5BEC5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7AB0E-750B-69E7-D47D-C6E6A2030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A1099-E26E-521E-1A8B-040486921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5439C-7D0D-7B4D-8EB0-C46B0962FC83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7D5F1-4978-618F-A88B-ED0A3DB6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443CA-A980-20F0-7A6A-60FE88EF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67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617A24-284D-95F1-036B-A0E93279AA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BA288-7691-7A9F-A620-18F380F4A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FC523-F134-170A-4D3B-809A666E5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28392-2481-AB44-BA60-768472EFF46B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A826B-E88F-D27C-C03E-4792A05A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C3649-D6FA-EA17-B939-4BF56D0B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075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1AC6-D980-FC2D-842A-37B7B59F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C3B65-8C29-D7CD-3266-319E352665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2A07E-8051-6895-B460-16B8B11FF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E1401-789B-5C4A-84D2-415BBE14B390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D80A7-5BA1-EAE9-E488-2A138045C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DD5C0-A6DF-AD89-271C-3E5C0FC9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BA00-7F0E-DCE1-C984-5CBF3640F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F4058-D097-0058-E852-FE6AF4CF2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9838F1-EE89-76C9-FA2E-648357E6D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05066-80B4-2743-B423-1C4E99238558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60F09-80A6-FB49-9349-16B3C581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4F40D-B8B2-ECB9-5566-8EAC384C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98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D190-EEDD-D073-7FEB-0041F4F6C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06857-FA10-ECED-0716-5BCE0B974A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B94BF-EC86-20B9-069E-8304AB638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EC7BA-B6DE-C716-CA74-3699F0E59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C39CF-0D3E-B541-A87B-F1B2FBA2EF3C}" type="datetime1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FE46F0-761D-0EF2-6C69-B41E6A68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832F-0BFE-EA5F-805C-08467F1B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9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942AB-FBBB-2D41-BB78-0E91DFC5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BE001-C332-BE00-4288-747547B59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16B17-F453-A8CF-A769-57ED7E712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762B8-D2EC-BC0F-CDB7-FF8870A971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81EED1-A37D-4EFD-3C43-F28E8E9D32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73E5A7-B09A-2A20-BDBB-513AEDF47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7C6A2-E6E0-0049-9F1B-AFCF58AA5745}" type="datetime1">
              <a:rPr lang="en-US" smtClean="0"/>
              <a:t>9/21/22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FD82E6-AE1C-30AB-8CF1-C26BBAF0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AC9B9-C7F0-5CC2-92AA-B278AA6D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10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9AFED-CDDE-7923-CEC8-AD43009B4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559B42-3524-5C88-8633-1E07C1B65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BE61B-1F5D-F34D-B3CE-53CDD2E027A5}" type="datetime1">
              <a:rPr lang="en-US" smtClean="0"/>
              <a:t>9/21/22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C4F5A-C0E6-E4B4-F1C3-47C9CC5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78576-F439-CF13-3B26-0A7E4AF9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5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56ADDE-85B1-D3E1-F16B-94329AEB4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26575-DF49-234F-8953-2417647351A0}" type="datetime1">
              <a:rPr lang="en-US" smtClean="0"/>
              <a:t>9/21/22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3CAF66-3E42-496A-C9FC-046BA91F7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C5EAF-C0D7-EA94-BCCA-33C8D028D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1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A3193-93FF-0D47-C340-A257EAA7F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92D6D-1715-B188-1A75-E0A9573C7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2E5C60-2FBE-25F7-4986-8B8D666C3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9DB39-3680-E224-0E0B-A615721D2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9D8FC-74BB-AF4A-B126-1B5530AD6729}" type="datetime1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AD996-5AA8-A15C-EFDE-B93CC6BD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A92B2-18B0-CD7F-41D2-1461933F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8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5698-951F-4688-B0AE-DECED7A9E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5700E0-F2F4-CADC-3208-632435B0C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48ABC-6BC0-F455-0147-C514D0EA4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153E6-5FDB-79F5-3A8D-689C0790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6C6B3-D9E6-384E-BB83-C29F3BED3CB6}" type="datetime1">
              <a:rPr lang="en-US" smtClean="0"/>
              <a:t>9/21/22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07CB6-51BE-F99F-95BF-B72D73AB9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8545E1-1595-0369-F4BB-E11199AE3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71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F3090-C466-65AB-7EAF-6BDF9ED0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B5A97-7F2C-421F-E267-8955EC9D9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4575E-F99E-6ECD-9F77-FAE6EB4BB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AC14A-A71F-BB43-858D-DE4091C91A93}" type="datetime1">
              <a:rPr lang="en-US" smtClean="0"/>
              <a:t>9/21/22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6E972-C577-7A78-A83E-47C5B6FE4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2B811-E188-2C51-6900-6C6BE89435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E515B-19C3-124D-B6B1-74AFC878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5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hyperlink" Target="https://www.youtube.com/watch?v=Dt8FZ4ksWiY" TargetMode="External"/><Relationship Id="rId5" Type="http://schemas.openxmlformats.org/officeDocument/2006/relationships/hyperlink" Target="https://arts.mit.edu/visualizing-the-proton/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ED8AF-17A7-6B62-EA0E-66125C74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DA96B-A8C7-0C78-61F0-F46FF26CE795}"/>
              </a:ext>
            </a:extLst>
          </p:cNvPr>
          <p:cNvSpPr txBox="1"/>
          <p:nvPr/>
        </p:nvSpPr>
        <p:spPr>
          <a:xfrm>
            <a:off x="686790" y="637516"/>
            <a:ext cx="1046216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 SMALL-X PHYSICS PROGRAM WITH THE </a:t>
            </a:r>
            <a:r>
              <a:rPr lang="en-US" sz="4400" dirty="0" err="1"/>
              <a:t>LHCb</a:t>
            </a:r>
            <a:r>
              <a:rPr lang="en-US" sz="4400" dirty="0"/>
              <a:t> DETECTOR</a:t>
            </a:r>
          </a:p>
          <a:p>
            <a:endParaRPr lang="en-US" sz="4400" dirty="0"/>
          </a:p>
          <a:p>
            <a:r>
              <a:rPr lang="en-US" sz="3600" dirty="0"/>
              <a:t>Cesar Luiz da Silva</a:t>
            </a:r>
          </a:p>
          <a:p>
            <a:r>
              <a:rPr lang="en-US" sz="3600" dirty="0"/>
              <a:t>Los Alamos National Lab</a:t>
            </a:r>
          </a:p>
          <a:p>
            <a:endParaRPr lang="en-US" sz="3600" dirty="0"/>
          </a:p>
          <a:p>
            <a:r>
              <a:rPr lang="en-US" sz="3600" dirty="0"/>
              <a:t>Town Hall Meeting on Hot &amp; Cold QCD</a:t>
            </a:r>
          </a:p>
        </p:txBody>
      </p:sp>
      <p:pic>
        <p:nvPicPr>
          <p:cNvPr id="7" name="Picture 2" descr="LANL introduces sleek new look and logo">
            <a:extLst>
              <a:ext uri="{FF2B5EF4-FFF2-40B4-BE49-F238E27FC236}">
                <a16:creationId xmlns:a16="http://schemas.microsoft.com/office/drawing/2014/main" id="{146A543C-D6B2-AA77-569F-0230CB9F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6943"/>
            <a:ext cx="45085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80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2022-09-02 at 7.07.35 PM" descr="Screen Recording 2022-09-02 at 7.07.35 PM">
            <a:hlinkClick r:id="" action="ppaction://media"/>
            <a:extLst>
              <a:ext uri="{FF2B5EF4-FFF2-40B4-BE49-F238E27FC236}">
                <a16:creationId xmlns:a16="http://schemas.microsoft.com/office/drawing/2014/main" id="{22FFF7B9-597E-E85B-C8EF-ECD7E6E316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711" y="282408"/>
            <a:ext cx="9846578" cy="53886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7D48F0-6CBC-79E9-8781-EC49402BB88A}"/>
              </a:ext>
            </a:extLst>
          </p:cNvPr>
          <p:cNvSpPr txBox="1"/>
          <p:nvPr/>
        </p:nvSpPr>
        <p:spPr>
          <a:xfrm>
            <a:off x="3952461" y="5903015"/>
            <a:ext cx="610262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/>
              <a:t>JLab</a:t>
            </a:r>
            <a:r>
              <a:rPr lang="en-US" sz="1400" b="1" dirty="0"/>
              <a:t> and MIT proton visualization.</a:t>
            </a:r>
          </a:p>
          <a:p>
            <a:r>
              <a:rPr lang="en-US" sz="1400" dirty="0">
                <a:hlinkClick r:id="rId5"/>
              </a:rPr>
              <a:t>https://arts.mit.edu/visualizing-the-proton/</a:t>
            </a:r>
            <a:endParaRPr lang="en-US" sz="1400" dirty="0"/>
          </a:p>
          <a:p>
            <a:r>
              <a:rPr lang="en-US" sz="1400" dirty="0">
                <a:hlinkClick r:id="rId6"/>
              </a:rPr>
              <a:t>https://www.youtube.com/watch?v=Dt8FZ4ksWiY</a:t>
            </a:r>
            <a:endParaRPr 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14F4B7-AE22-6537-C886-BC6B8D01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</p:spTree>
    <p:extLst>
      <p:ext uri="{BB962C8B-B14F-4D97-AF65-F5344CB8AC3E}">
        <p14:creationId xmlns:p14="http://schemas.microsoft.com/office/powerpoint/2010/main" val="20969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2422DFE-B4D5-46B2-7C7A-548123F1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711" y="282407"/>
            <a:ext cx="9846578" cy="5396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708A7-65A7-A175-F2AC-8BFC4CE31A99}"/>
              </a:ext>
            </a:extLst>
          </p:cNvPr>
          <p:cNvSpPr txBox="1"/>
          <p:nvPr/>
        </p:nvSpPr>
        <p:spPr>
          <a:xfrm>
            <a:off x="6762714" y="2123428"/>
            <a:ext cx="2875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902030302020204" pitchFamily="66" charset="0"/>
                <a:cs typeface="Consolas" panose="020B0609020204030204" pitchFamily="49" charset="0"/>
              </a:rPr>
              <a:t>Limits of the QCD factorization ?</a:t>
            </a:r>
          </a:p>
          <a:p>
            <a:endParaRPr lang="en-US" sz="2400" b="1" dirty="0">
              <a:latin typeface="Comic Sans MS" panose="030F0902030302020204" pitchFamily="66" charset="0"/>
              <a:cs typeface="Consolas" panose="020B0609020204030204" pitchFamily="49" charset="0"/>
            </a:endParaRPr>
          </a:p>
          <a:p>
            <a:r>
              <a:rPr lang="en-US" sz="2400" b="1" dirty="0">
                <a:latin typeface="Comic Sans MS" panose="030F0902030302020204" pitchFamily="66" charset="0"/>
                <a:cs typeface="Consolas" panose="020B0609020204030204" pitchFamily="49" charset="0"/>
              </a:rPr>
              <a:t>Strong force condensate with gluons ?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6663398F-0BBA-4460-B9FA-F30B42FE8023}"/>
              </a:ext>
            </a:extLst>
          </p:cNvPr>
          <p:cNvSpPr/>
          <p:nvPr/>
        </p:nvSpPr>
        <p:spPr>
          <a:xfrm rot="10800000">
            <a:off x="225188" y="2524836"/>
            <a:ext cx="1139587" cy="113617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3033B-8068-CF63-3D26-9D79A274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</p:spTree>
    <p:extLst>
      <p:ext uri="{BB962C8B-B14F-4D97-AF65-F5344CB8AC3E}">
        <p14:creationId xmlns:p14="http://schemas.microsoft.com/office/powerpoint/2010/main" val="134140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1A367F7-8E94-5CE3-5F1B-3E1703BBD0DE}"/>
              </a:ext>
            </a:extLst>
          </p:cNvPr>
          <p:cNvGrpSpPr/>
          <p:nvPr/>
        </p:nvGrpSpPr>
        <p:grpSpPr>
          <a:xfrm>
            <a:off x="476655" y="589838"/>
            <a:ext cx="10824593" cy="5678323"/>
            <a:chOff x="1581976" y="132523"/>
            <a:chExt cx="8444949" cy="44704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E1148C-1024-652D-2EA7-34911441E2A8}"/>
                </a:ext>
              </a:extLst>
            </p:cNvPr>
            <p:cNvSpPr/>
            <p:nvPr/>
          </p:nvSpPr>
          <p:spPr>
            <a:xfrm>
              <a:off x="2285999" y="192157"/>
              <a:ext cx="7613374" cy="400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C026D5-6D53-7CD2-CE3F-D91DF7003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5025" y="132523"/>
              <a:ext cx="5041900" cy="4470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474E4D-5FB3-529E-FD0D-349BA12FA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1976" y="136137"/>
              <a:ext cx="723900" cy="4089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C74C98-AD6D-C057-BDF5-B153C8986216}"/>
                </a:ext>
              </a:extLst>
            </p:cNvPr>
            <p:cNvSpPr txBox="1"/>
            <p:nvPr/>
          </p:nvSpPr>
          <p:spPr>
            <a:xfrm>
              <a:off x="3915653" y="4174628"/>
              <a:ext cx="425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10</a:t>
              </a:r>
              <a:r>
                <a:rPr lang="en-US" sz="1200" b="1" baseline="30000" dirty="0"/>
                <a:t>-5</a:t>
              </a:r>
              <a:endParaRPr lang="en-US" sz="1200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C25F6E-81BF-AD2B-632A-C004AAF5F79A}"/>
                </a:ext>
              </a:extLst>
            </p:cNvPr>
            <p:cNvSpPr txBox="1"/>
            <p:nvPr/>
          </p:nvSpPr>
          <p:spPr>
            <a:xfrm>
              <a:off x="2465221" y="4168002"/>
              <a:ext cx="425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10</a:t>
              </a:r>
              <a:r>
                <a:rPr lang="en-US" sz="1200" b="1" baseline="30000" dirty="0"/>
                <a:t>-6</a:t>
              </a:r>
              <a:endParaRPr lang="en-US" sz="1200" b="1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1F10C1-3646-1976-D1A7-9DF51F5FC158}"/>
              </a:ext>
            </a:extLst>
          </p:cNvPr>
          <p:cNvGrpSpPr/>
          <p:nvPr/>
        </p:nvGrpSpPr>
        <p:grpSpPr>
          <a:xfrm>
            <a:off x="1404538" y="972766"/>
            <a:ext cx="4860409" cy="3736494"/>
            <a:chOff x="1517936" y="1930753"/>
            <a:chExt cx="4145609" cy="29290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D3DD7D5-9AAC-EA94-39EF-EC5B04069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7936" y="2448436"/>
              <a:ext cx="3713877" cy="19778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A635EB-01E9-99EF-D493-5657E073E085}"/>
                    </a:ext>
                  </a:extLst>
                </p:cNvPr>
                <p:cNvSpPr txBox="1"/>
                <p:nvPr/>
              </p:nvSpPr>
              <p:spPr>
                <a:xfrm>
                  <a:off x="2090776" y="4497915"/>
                  <a:ext cx="2486437" cy="3619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&lt;5⋅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A635EB-01E9-99EF-D493-5657E073E0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0776" y="4497915"/>
                  <a:ext cx="2486437" cy="3619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9BC42F-E981-1A40-D365-34D9AF1A5A41}"/>
                </a:ext>
              </a:extLst>
            </p:cNvPr>
            <p:cNvSpPr txBox="1"/>
            <p:nvPr/>
          </p:nvSpPr>
          <p:spPr>
            <a:xfrm>
              <a:off x="1582941" y="1930753"/>
              <a:ext cx="4080604" cy="361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LHCb</a:t>
              </a:r>
              <a:r>
                <a:rPr lang="en-US" sz="2400" b="1" dirty="0"/>
                <a:t> - Large Hadron Collider beauty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11B0F6-3804-E841-CB66-18A22A221AAF}"/>
                  </a:ext>
                </a:extLst>
              </p:cNvPr>
              <p:cNvSpPr txBox="1"/>
              <p:nvPr/>
            </p:nvSpPr>
            <p:spPr>
              <a:xfrm>
                <a:off x="1480751" y="4767536"/>
                <a:ext cx="488948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Full instrumentation in the small-x region</a:t>
                </a:r>
              </a:p>
              <a:p>
                <a:r>
                  <a:rPr lang="en-US" dirty="0"/>
                  <a:t>Vertex + tracking + </a:t>
                </a:r>
                <a:r>
                  <a:rPr lang="en-US" dirty="0" err="1"/>
                  <a:t>pK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dirty="0"/>
                  <a:t> PID + calorimetry + muons</a:t>
                </a:r>
              </a:p>
              <a:p>
                <a:r>
                  <a:rPr lang="en-US" dirty="0"/>
                  <a:t>Collider and fixed target (</a:t>
                </a:r>
                <a:r>
                  <a:rPr lang="en-US" dirty="0" err="1"/>
                  <a:t>p,Pb+gas</a:t>
                </a:r>
                <a:r>
                  <a:rPr lang="en-US" dirty="0"/>
                  <a:t>)</a:t>
                </a: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11B0F6-3804-E841-CB66-18A22A221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751" y="4767536"/>
                <a:ext cx="4889480" cy="923330"/>
              </a:xfrm>
              <a:prstGeom prst="rect">
                <a:avLst/>
              </a:prstGeom>
              <a:blipFill>
                <a:blip r:embed="rId6"/>
                <a:stretch>
                  <a:fillRect l="-1036" t="-2703" r="-259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4DC238-4F79-6952-36E0-D010B7805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4127F1-D342-C64E-A519-60E4E23E3A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6097" y="-107447"/>
            <a:ext cx="2230947" cy="8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09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1A367F7-8E94-5CE3-5F1B-3E1703BBD0DE}"/>
              </a:ext>
            </a:extLst>
          </p:cNvPr>
          <p:cNvGrpSpPr/>
          <p:nvPr/>
        </p:nvGrpSpPr>
        <p:grpSpPr>
          <a:xfrm>
            <a:off x="476655" y="589838"/>
            <a:ext cx="10824593" cy="5678323"/>
            <a:chOff x="1581976" y="132523"/>
            <a:chExt cx="8444949" cy="44704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5E1148C-1024-652D-2EA7-34911441E2A8}"/>
                </a:ext>
              </a:extLst>
            </p:cNvPr>
            <p:cNvSpPr/>
            <p:nvPr/>
          </p:nvSpPr>
          <p:spPr>
            <a:xfrm>
              <a:off x="2285999" y="192157"/>
              <a:ext cx="7613374" cy="40021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C026D5-6D53-7CD2-CE3F-D91DF7003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5025" y="132523"/>
              <a:ext cx="5041900" cy="44704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B474E4D-5FB3-529E-FD0D-349BA12FA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1976" y="136137"/>
              <a:ext cx="723900" cy="40894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9C74C98-AD6D-C057-BDF5-B153C8986216}"/>
                </a:ext>
              </a:extLst>
            </p:cNvPr>
            <p:cNvSpPr txBox="1"/>
            <p:nvPr/>
          </p:nvSpPr>
          <p:spPr>
            <a:xfrm>
              <a:off x="3915653" y="4174628"/>
              <a:ext cx="425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10</a:t>
              </a:r>
              <a:r>
                <a:rPr lang="en-US" sz="1200" b="1" baseline="30000" dirty="0"/>
                <a:t>-5</a:t>
              </a:r>
              <a:endParaRPr lang="en-US" sz="1200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C25F6E-81BF-AD2B-632A-C004AAF5F79A}"/>
                </a:ext>
              </a:extLst>
            </p:cNvPr>
            <p:cNvSpPr txBox="1"/>
            <p:nvPr/>
          </p:nvSpPr>
          <p:spPr>
            <a:xfrm>
              <a:off x="2465221" y="4168002"/>
              <a:ext cx="4251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10</a:t>
              </a:r>
              <a:r>
                <a:rPr lang="en-US" sz="1200" b="1" baseline="30000" dirty="0"/>
                <a:t>-6</a:t>
              </a:r>
              <a:endParaRPr lang="en-US" sz="1200" b="1" dirty="0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28A31B-F173-3108-A2E9-EF663BA368B4}"/>
                  </a:ext>
                </a:extLst>
              </p:cNvPr>
              <p:cNvSpPr txBox="1"/>
              <p:nvPr/>
            </p:nvSpPr>
            <p:spPr>
              <a:xfrm>
                <a:off x="1559411" y="991371"/>
                <a:ext cx="4361930" cy="44319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Vast Physics Program Ahead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Heavy flavor (see Matt’s presentation)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Direct photons + hadron correlation directly probing gluon x and Q</a:t>
                </a:r>
                <a:r>
                  <a:rPr lang="en-US" baseline="30000" dirty="0"/>
                  <a:t>2 </a:t>
                </a:r>
                <a:r>
                  <a:rPr lang="en-US" dirty="0"/>
                  <a:t> (result publicly available early 2023)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Fragmentation functions in </a:t>
                </a:r>
                <a:r>
                  <a:rPr lang="en-US" dirty="0" err="1"/>
                  <a:t>pA</a:t>
                </a:r>
                <a:r>
                  <a:rPr lang="en-US" dirty="0"/>
                  <a:t> and </a:t>
                </a:r>
                <a:r>
                  <a:rPr lang="en-US" dirty="0" err="1"/>
                  <a:t>PbPb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aseline="30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 mass </a:t>
                </a:r>
                <a:r>
                  <a:rPr lang="en-US" dirty="0" err="1"/>
                  <a:t>Drell</a:t>
                </a:r>
                <a:r>
                  <a:rPr lang="en-US" dirty="0"/>
                  <a:t>-Yan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UPC : quarkonia,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, exotica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Vector and scaler mesons 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980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1270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328A31B-F173-3108-A2E9-EF663BA368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11" y="991371"/>
                <a:ext cx="4361930" cy="4431983"/>
              </a:xfrm>
              <a:prstGeom prst="rect">
                <a:avLst/>
              </a:prstGeom>
              <a:blipFill>
                <a:blip r:embed="rId4"/>
                <a:stretch>
                  <a:fillRect l="-870" t="-857" b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6369AEC-3DED-F965-99DE-610540482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98CD3-4A57-1A9F-8749-2811EFFA1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6097" y="-107447"/>
            <a:ext cx="2230947" cy="8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59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0B3B8C7-F313-12AB-DA31-3A43F12F6288}"/>
              </a:ext>
            </a:extLst>
          </p:cNvPr>
          <p:cNvGrpSpPr/>
          <p:nvPr/>
        </p:nvGrpSpPr>
        <p:grpSpPr>
          <a:xfrm>
            <a:off x="169298" y="953532"/>
            <a:ext cx="5214026" cy="2982269"/>
            <a:chOff x="180078" y="1560547"/>
            <a:chExt cx="5915922" cy="3464532"/>
          </a:xfrm>
        </p:grpSpPr>
        <p:pic>
          <p:nvPicPr>
            <p:cNvPr id="7" name="Google Shape;172;p20">
              <a:extLst>
                <a:ext uri="{FF2B5EF4-FFF2-40B4-BE49-F238E27FC236}">
                  <a16:creationId xmlns:a16="http://schemas.microsoft.com/office/drawing/2014/main" id="{D38706DA-26EA-EDE1-B996-8DB9A1E16E28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80078" y="1560547"/>
              <a:ext cx="5915922" cy="34645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A48DF3-8517-19A7-FC10-52653D95EEB2}"/>
                </a:ext>
              </a:extLst>
            </p:cNvPr>
            <p:cNvSpPr txBox="1"/>
            <p:nvPr/>
          </p:nvSpPr>
          <p:spPr>
            <a:xfrm rot="20856069">
              <a:off x="907437" y="2928465"/>
              <a:ext cx="1512890" cy="75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MAGNET STATION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C02FF92-756F-9C91-3236-6E22578A0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735" y="846528"/>
            <a:ext cx="6600787" cy="34645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19DFB3-9BC5-7698-D6DF-164AF096B7D6}"/>
              </a:ext>
            </a:extLst>
          </p:cNvPr>
          <p:cNvSpPr txBox="1"/>
          <p:nvPr/>
        </p:nvSpPr>
        <p:spPr>
          <a:xfrm>
            <a:off x="603116" y="4866719"/>
            <a:ext cx="103599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Magnet Station Upgrade </a:t>
            </a:r>
            <a:r>
              <a:rPr lang="en-US" sz="2400" dirty="0"/>
              <a:t>: A </a:t>
            </a:r>
            <a:r>
              <a:rPr lang="en-US" sz="2400" dirty="0" err="1"/>
              <a:t>scintilator</a:t>
            </a:r>
            <a:r>
              <a:rPr lang="en-US" sz="2400" dirty="0"/>
              <a:t>-based soft particle tracker probing deep into the gluon saturated regime and other physics never reached in LHC …</a:t>
            </a:r>
          </a:p>
          <a:p>
            <a:endParaRPr lang="en-US" sz="2400" dirty="0"/>
          </a:p>
          <a:p>
            <a:r>
              <a:rPr lang="en-US" sz="2400" dirty="0"/>
              <a:t>Installation during LS3 (2026-2028)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ABCF0AB-0174-21DC-7EAE-2A80CE0F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 small-x program with the LHCb - Cesar da Silva (LANL)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10904-0A0B-D9CA-9B26-A3527898B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097" y="-107447"/>
            <a:ext cx="2230947" cy="8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03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1898</TotalTime>
  <Words>286</Words>
  <Application>Microsoft Macintosh PowerPoint</Application>
  <PresentationFormat>Widescreen</PresentationFormat>
  <Paragraphs>44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</cp:revision>
  <dcterms:created xsi:type="dcterms:W3CDTF">2022-09-09T08:21:21Z</dcterms:created>
  <dcterms:modified xsi:type="dcterms:W3CDTF">2022-09-21T19:49:16Z</dcterms:modified>
</cp:coreProperties>
</file>