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938" r:id="rId2"/>
    <p:sldId id="256" r:id="rId3"/>
    <p:sldId id="935" r:id="rId4"/>
    <p:sldId id="942" r:id="rId5"/>
    <p:sldId id="939" r:id="rId6"/>
    <p:sldId id="940" r:id="rId7"/>
    <p:sldId id="94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09"/>
    <p:restoredTop sz="94663"/>
  </p:normalViewPr>
  <p:slideViewPr>
    <p:cSldViewPr snapToGrid="0" snapToObjects="1">
      <p:cViewPr>
        <p:scale>
          <a:sx n="114" d="100"/>
          <a:sy n="114" d="100"/>
        </p:scale>
        <p:origin x="272" y="-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3A9D1-A85B-A749-9C8A-7119693D420E}" type="datetimeFigureOut">
              <a:rPr lang="en-US" smtClean="0"/>
              <a:t>9/22/22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9AFE0-6C7E-694E-9CDF-7A5E72FAE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61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94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8080C-01EE-B440-A7F5-8B713D55F0C8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B89-5DEC-1E47-85FE-83D06FA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53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8080C-01EE-B440-A7F5-8B713D55F0C8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B89-5DEC-1E47-85FE-83D06FA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8080C-01EE-B440-A7F5-8B713D55F0C8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B89-5DEC-1E47-85FE-83D06FA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37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8080C-01EE-B440-A7F5-8B713D55F0C8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B89-5DEC-1E47-85FE-83D06FA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96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8080C-01EE-B440-A7F5-8B713D55F0C8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B89-5DEC-1E47-85FE-83D06FA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38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8080C-01EE-B440-A7F5-8B713D55F0C8}" type="datetimeFigureOut">
              <a:rPr lang="en-US" smtClean="0"/>
              <a:t>9/22/22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B89-5DEC-1E47-85FE-83D06FA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3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8080C-01EE-B440-A7F5-8B713D55F0C8}" type="datetimeFigureOut">
              <a:rPr lang="en-US" smtClean="0"/>
              <a:t>9/22/22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B89-5DEC-1E47-85FE-83D06FA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1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8080C-01EE-B440-A7F5-8B713D55F0C8}" type="datetimeFigureOut">
              <a:rPr lang="en-US" smtClean="0"/>
              <a:t>9/22/22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B89-5DEC-1E47-85FE-83D06FA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8080C-01EE-B440-A7F5-8B713D55F0C8}" type="datetimeFigureOut">
              <a:rPr lang="en-US" smtClean="0"/>
              <a:t>9/22/22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B89-5DEC-1E47-85FE-83D06FA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03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8080C-01EE-B440-A7F5-8B713D55F0C8}" type="datetimeFigureOut">
              <a:rPr lang="en-US" smtClean="0"/>
              <a:t>9/22/22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B89-5DEC-1E47-85FE-83D06FA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88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8080C-01EE-B440-A7F5-8B713D55F0C8}" type="datetimeFigureOut">
              <a:rPr lang="en-US" smtClean="0"/>
              <a:t>9/22/22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B89-5DEC-1E47-85FE-83D06FA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22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8080C-01EE-B440-A7F5-8B713D55F0C8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13B89-5DEC-1E47-85FE-83D06FA6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955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s://arxiv.org/abs/2004.0889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CDA8DB8-85D6-3B40-BFFD-9C7FE0724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3145" r="2" b="3143"/>
          <a:stretch/>
        </p:blipFill>
        <p:spPr>
          <a:xfrm>
            <a:off x="3132160" y="1021"/>
            <a:ext cx="9059839" cy="6855958"/>
          </a:xfrm>
          <a:prstGeom prst="rect">
            <a:avLst/>
          </a:prstGeom>
        </p:spPr>
      </p:pic>
      <p:sp>
        <p:nvSpPr>
          <p:cNvPr id="25" name="Title 24">
            <a:extLst>
              <a:ext uri="{FF2B5EF4-FFF2-40B4-BE49-F238E27FC236}">
                <a16:creationId xmlns:a16="http://schemas.microsoft.com/office/drawing/2014/main" id="{9B31242E-B523-0D4B-954B-035AC597DA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6100" y="1099671"/>
            <a:ext cx="4972511" cy="3367554"/>
          </a:xfrm>
        </p:spPr>
        <p:txBody>
          <a:bodyPr anchor="b">
            <a:normAutofit/>
          </a:bodyPr>
          <a:lstStyle/>
          <a:p>
            <a:pPr algn="l"/>
            <a:br>
              <a:rPr lang="en-US" sz="2600" dirty="0"/>
            </a:br>
            <a:r>
              <a:rPr lang="en-US" sz="2600" dirty="0"/>
              <a:t>Can angular momentum of quarks and </a:t>
            </a:r>
            <a:br>
              <a:rPr lang="en-US" sz="2600" dirty="0"/>
            </a:br>
            <a:r>
              <a:rPr lang="en-US" sz="2600" dirty="0"/>
              <a:t>gluons in the proton be observed?</a:t>
            </a: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2022 </a:t>
            </a:r>
            <a:r>
              <a:rPr lang="en-US" sz="2600" dirty="0" err="1"/>
              <a:t>TownHall</a:t>
            </a:r>
            <a:r>
              <a:rPr lang="en-US" sz="2600" dirty="0"/>
              <a:t> Meeting</a:t>
            </a:r>
            <a:br>
              <a:rPr lang="en-US" sz="2600" dirty="0"/>
            </a:br>
            <a:r>
              <a:rPr lang="en-US" sz="2600" dirty="0">
                <a:cs typeface="Arial" panose="020B0604020202020204" pitchFamily="34" charset="0"/>
              </a:rPr>
              <a:t>September 29</a:t>
            </a:r>
            <a:r>
              <a:rPr lang="en-US" sz="2600" baseline="30000" dirty="0">
                <a:cs typeface="Arial" panose="020B0604020202020204" pitchFamily="34" charset="0"/>
              </a:rPr>
              <a:t>th</a:t>
            </a:r>
            <a:r>
              <a:rPr lang="en-US" sz="2600" dirty="0">
                <a:cs typeface="Arial" panose="020B0604020202020204" pitchFamily="34" charset="0"/>
              </a:rPr>
              <a:t>, 2022</a:t>
            </a:r>
          </a:p>
        </p:txBody>
      </p:sp>
      <p:sp>
        <p:nvSpPr>
          <p:cNvPr id="27" name="Subtitle 26">
            <a:extLst>
              <a:ext uri="{FF2B5EF4-FFF2-40B4-BE49-F238E27FC236}">
                <a16:creationId xmlns:a16="http://schemas.microsoft.com/office/drawing/2014/main" id="{B1828373-53B0-6E43-A584-B968B351E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6100" y="4687316"/>
            <a:ext cx="4972512" cy="1517088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SIMONETTA LIUTI</a:t>
            </a:r>
          </a:p>
          <a:p>
            <a:pPr algn="l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UNIVERSITY OF VIRGINIA</a:t>
            </a:r>
          </a:p>
        </p:txBody>
      </p:sp>
      <p:pic>
        <p:nvPicPr>
          <p:cNvPr id="42" name="Picture 41" descr="quark-structure-of-silicon-atom-nucleus-arscimed.jpg">
            <a:extLst>
              <a:ext uri="{FF2B5EF4-FFF2-40B4-BE49-F238E27FC236}">
                <a16:creationId xmlns:a16="http://schemas.microsoft.com/office/drawing/2014/main" id="{5DC7B0CA-8423-7541-B8CE-DC5A2B348A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r="244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5744C4DB-0005-7749-9B3B-4AE91A144CF9}"/>
              </a:ext>
            </a:extLst>
          </p:cNvPr>
          <p:cNvSpPr txBox="1">
            <a:spLocks/>
          </p:cNvSpPr>
          <p:nvPr/>
        </p:nvSpPr>
        <p:spPr>
          <a:xfrm>
            <a:off x="1524000" y="104458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0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5A862-7D16-DD42-B106-644BFE488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2BA367-BBFF-1349-A237-48846E04B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A702AA-DBD4-A144-AE13-9531A9B44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318EA-5E46-5644-9C00-E76F922DE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AB1B1F-5EB8-9A46-94DE-27BF2318F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58" y="2925011"/>
            <a:ext cx="3588666" cy="1241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0C3641-FD4E-764D-BF81-2D58DFAA1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4075" y="2924826"/>
            <a:ext cx="2059414" cy="11486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8585AC-2B18-3C44-94B9-86A51B405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2946" y="2973619"/>
            <a:ext cx="1093001" cy="139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95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078230-55AA-CD4F-B96F-9EBB16966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9/22/22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114E9D-15F4-C04D-A04B-3DF517782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3867D4-BD27-B043-A2B3-8763DC55388E}"/>
              </a:ext>
            </a:extLst>
          </p:cNvPr>
          <p:cNvSpPr/>
          <p:nvPr/>
        </p:nvSpPr>
        <p:spPr>
          <a:xfrm>
            <a:off x="2209800" y="1371600"/>
            <a:ext cx="7772400" cy="449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FFFF00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200" dirty="0">
                <a:solidFill>
                  <a:srgbClr val="FFFF00"/>
                </a:solidFill>
              </a:rPr>
              <a:t>DVCS formalism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200" dirty="0"/>
              <a:t>B. </a:t>
            </a:r>
            <a:r>
              <a:rPr lang="en-US" sz="4200" dirty="0" err="1"/>
              <a:t>Kriesten</a:t>
            </a:r>
            <a:r>
              <a:rPr lang="en-US" sz="4200" dirty="0"/>
              <a:t> et al, </a:t>
            </a:r>
            <a:r>
              <a:rPr lang="en-US" sz="4200" i="1" dirty="0" err="1"/>
              <a:t>Phys.Rev</a:t>
            </a:r>
            <a:r>
              <a:rPr lang="en-US" sz="4200" i="1" dirty="0"/>
              <a:t>. D </a:t>
            </a:r>
            <a:r>
              <a:rPr lang="en-US" sz="4200" dirty="0"/>
              <a:t>101 (2020)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200" dirty="0"/>
              <a:t>B. </a:t>
            </a:r>
            <a:r>
              <a:rPr lang="en-US" sz="4200" dirty="0" err="1"/>
              <a:t>Kriesten</a:t>
            </a:r>
            <a:r>
              <a:rPr lang="en-US" sz="4200" dirty="0"/>
              <a:t> and S. Liuti, </a:t>
            </a:r>
            <a:r>
              <a:rPr lang="en-US" sz="4200" i="1" dirty="0" err="1"/>
              <a:t>Phys.Rev</a:t>
            </a:r>
            <a:r>
              <a:rPr lang="en-US" sz="4200" i="1" dirty="0"/>
              <a:t>. D105 (2022), </a:t>
            </a:r>
            <a:r>
              <a:rPr lang="en-US" sz="4200" dirty="0" err="1"/>
              <a:t>arXiv</a:t>
            </a:r>
            <a:r>
              <a:rPr lang="en-US" sz="4200" dirty="0"/>
              <a:t> </a:t>
            </a:r>
            <a:r>
              <a:rPr lang="en-US" sz="4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2004.08890</a:t>
            </a:r>
            <a:endParaRPr lang="en-US" sz="42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200" dirty="0"/>
              <a:t>B. </a:t>
            </a:r>
            <a:r>
              <a:rPr lang="en-US" sz="4200" dirty="0" err="1"/>
              <a:t>Kriesten</a:t>
            </a:r>
            <a:r>
              <a:rPr lang="en-US" sz="4200" dirty="0"/>
              <a:t> and S. Liuti, Phys. Lett. B829 (2022), arXiv:2011.04484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200" dirty="0">
                <a:solidFill>
                  <a:srgbClr val="FFFF00"/>
                </a:solidFill>
              </a:rPr>
              <a:t>ML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200" dirty="0"/>
              <a:t>J. Grigsby, B. </a:t>
            </a:r>
            <a:r>
              <a:rPr lang="en-US" sz="4200" dirty="0" err="1"/>
              <a:t>Kriesten</a:t>
            </a:r>
            <a:r>
              <a:rPr lang="en-US" sz="4200" dirty="0"/>
              <a:t>, J. Hoskins, S. Liuti, P. </a:t>
            </a:r>
            <a:r>
              <a:rPr lang="en-US" sz="4200" dirty="0" err="1"/>
              <a:t>Alonzi</a:t>
            </a:r>
            <a:r>
              <a:rPr lang="en-US" sz="4200" dirty="0"/>
              <a:t> and M. </a:t>
            </a:r>
            <a:r>
              <a:rPr lang="en-US" sz="4200" dirty="0" err="1"/>
              <a:t>Burkardt</a:t>
            </a:r>
            <a:r>
              <a:rPr lang="en-US" sz="4200" dirty="0"/>
              <a:t>, Phys. Rev. D104 (2021)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200" dirty="0"/>
              <a:t>M.  </a:t>
            </a:r>
            <a:r>
              <a:rPr lang="en-US" sz="4200" dirty="0" err="1"/>
              <a:t>Almaeen</a:t>
            </a:r>
            <a:r>
              <a:rPr lang="en-US" sz="4200" dirty="0"/>
              <a:t>, J. Grigsby, J. Hoskins, B. </a:t>
            </a:r>
            <a:r>
              <a:rPr lang="en-US" sz="4200" dirty="0" err="1"/>
              <a:t>Kriesten</a:t>
            </a:r>
            <a:r>
              <a:rPr lang="en-US" sz="4200" dirty="0"/>
              <a:t>, Y. Li, H. W. Lin and S. Liuti,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200" dirty="0"/>
              <a:t>``Benchmarks for a Global Extraction of Information from Deeply Virtual   Exclusive Scattering,'' [arXiv:2207.10766 [hep-</a:t>
            </a:r>
            <a:r>
              <a:rPr lang="en-US" sz="4200" dirty="0" err="1"/>
              <a:t>ph</a:t>
            </a:r>
            <a:r>
              <a:rPr lang="en-US" sz="4200" dirty="0"/>
              <a:t>]]. </a:t>
            </a:r>
            <a:br>
              <a:rPr lang="en-US" sz="4200" dirty="0"/>
            </a:br>
            <a:endParaRPr lang="en-US" sz="4200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200" dirty="0">
                <a:solidFill>
                  <a:srgbClr val="FFFF00"/>
                </a:solidFill>
              </a:rPr>
              <a:t>GPD Parametrization for global analysis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200" dirty="0"/>
              <a:t>B. </a:t>
            </a:r>
            <a:r>
              <a:rPr lang="en-US" sz="4200" dirty="0" err="1"/>
              <a:t>Kriesten</a:t>
            </a:r>
            <a:r>
              <a:rPr lang="en-US" sz="4200" dirty="0"/>
              <a:t>, P. </a:t>
            </a:r>
            <a:r>
              <a:rPr lang="en-US" sz="4200" dirty="0" err="1"/>
              <a:t>Velie</a:t>
            </a:r>
            <a:r>
              <a:rPr lang="en-US" sz="4200" dirty="0"/>
              <a:t>, E. Yeats, F. Yepez-Lopez and S. Liuti,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200" i="1" dirty="0"/>
              <a:t>Phys. Rev D 105 (2022)</a:t>
            </a:r>
            <a:r>
              <a:rPr lang="en-US" sz="4200" dirty="0"/>
              <a:t>, arXiv:2101.01826 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26D1B-15D8-E344-A18C-DEA7B72CE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514" y="5788453"/>
            <a:ext cx="2774739" cy="52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4C0C7-C86C-5B42-9A6E-936E969DD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883" y="447097"/>
            <a:ext cx="1270000" cy="127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1BD56D-7C71-B244-9BBD-6395BD2B9E2E}"/>
              </a:ext>
            </a:extLst>
          </p:cNvPr>
          <p:cNvSpPr/>
          <p:nvPr/>
        </p:nvSpPr>
        <p:spPr>
          <a:xfrm>
            <a:off x="2209197" y="923347"/>
            <a:ext cx="359438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DVES Global </a:t>
            </a:r>
            <a:r>
              <a:rPr lang="en-US" sz="2400" dirty="0" err="1">
                <a:solidFill>
                  <a:srgbClr val="FFFF00"/>
                </a:solidFill>
              </a:rPr>
              <a:t>Analysis@UVA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60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n abstract design with lines and financial symbols">
            <a:extLst>
              <a:ext uri="{FF2B5EF4-FFF2-40B4-BE49-F238E27FC236}">
                <a16:creationId xmlns:a16="http://schemas.microsoft.com/office/drawing/2014/main" id="{B8C3A067-EAF9-5B65-3998-B58C3C185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4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535BE1-B9F2-F447-A725-DEDF89D6B597}"/>
              </a:ext>
            </a:extLst>
          </p:cNvPr>
          <p:cNvSpPr txBox="1"/>
          <p:nvPr/>
        </p:nvSpPr>
        <p:spPr>
          <a:xfrm>
            <a:off x="7848600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marL="742950" indent="-7429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rabicParenR"/>
            </a:pPr>
            <a:r>
              <a:rPr lang="en-US" sz="3700" dirty="0">
                <a:latin typeface="+mj-lt"/>
                <a:ea typeface="+mj-ea"/>
                <a:cs typeface="+mj-cs"/>
              </a:rPr>
              <a:t>Is the information on </a:t>
            </a:r>
            <a:r>
              <a:rPr lang="en-US" sz="3700" dirty="0" err="1">
                <a:latin typeface="+mj-lt"/>
                <a:ea typeface="+mj-ea"/>
                <a:cs typeface="+mj-cs"/>
              </a:rPr>
              <a:t>J</a:t>
            </a:r>
            <a:r>
              <a:rPr lang="en-US" sz="3700" baseline="-25000" dirty="0" err="1">
                <a:latin typeface="+mj-lt"/>
                <a:ea typeface="+mj-ea"/>
                <a:cs typeface="+mj-cs"/>
              </a:rPr>
              <a:t>q,g</a:t>
            </a:r>
            <a:r>
              <a:rPr lang="en-US" sz="3700" dirty="0">
                <a:latin typeface="+mj-lt"/>
                <a:ea typeface="+mj-ea"/>
                <a:cs typeface="+mj-cs"/>
              </a:rPr>
              <a:t>(t) in DVCS data?   </a:t>
            </a:r>
          </a:p>
          <a:p>
            <a:pPr marL="742950" indent="-7429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rabicParenR"/>
            </a:pPr>
            <a:r>
              <a:rPr lang="en-US" sz="3700" dirty="0">
                <a:latin typeface="+mj-lt"/>
                <a:ea typeface="+mj-ea"/>
                <a:cs typeface="+mj-cs"/>
              </a:rPr>
              <a:t>What information is in the data?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75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D3989-C38A-7842-B331-628D1B51A3A2}"/>
              </a:ext>
            </a:extLst>
          </p:cNvPr>
          <p:cNvSpPr txBox="1"/>
          <p:nvPr/>
        </p:nvSpPr>
        <p:spPr>
          <a:xfrm>
            <a:off x="9454754" y="5012728"/>
            <a:ext cx="2343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Graph by Manal </a:t>
            </a:r>
            <a:r>
              <a:rPr lang="en-US" sz="1600" dirty="0" err="1">
                <a:solidFill>
                  <a:schemeClr val="bg1"/>
                </a:solidFill>
              </a:rPr>
              <a:t>Almaeen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605AF2-D597-8044-9C24-B47192545529}"/>
              </a:ext>
            </a:extLst>
          </p:cNvPr>
          <p:cNvSpPr/>
          <p:nvPr/>
        </p:nvSpPr>
        <p:spPr>
          <a:xfrm>
            <a:off x="643466" y="5833977"/>
            <a:ext cx="891201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M.  </a:t>
            </a:r>
            <a:r>
              <a:rPr lang="en-US" sz="1600" dirty="0" err="1">
                <a:solidFill>
                  <a:schemeClr val="bg1"/>
                </a:solidFill>
              </a:rPr>
              <a:t>Almaeen</a:t>
            </a:r>
            <a:r>
              <a:rPr lang="en-US" sz="1600" dirty="0">
                <a:solidFill>
                  <a:schemeClr val="bg1"/>
                </a:solidFill>
              </a:rPr>
              <a:t>, J. Grigsby, J. Hoskins, B. </a:t>
            </a:r>
            <a:r>
              <a:rPr lang="en-US" sz="1600" dirty="0" err="1">
                <a:solidFill>
                  <a:schemeClr val="bg1"/>
                </a:solidFill>
              </a:rPr>
              <a:t>Kriesten</a:t>
            </a:r>
            <a:r>
              <a:rPr lang="en-US" sz="1600" dirty="0">
                <a:solidFill>
                  <a:schemeClr val="bg1"/>
                </a:solidFill>
              </a:rPr>
              <a:t>, Y. Li, H. W. Lin and S. Liuti, </a:t>
            </a:r>
            <a:r>
              <a:rPr lang="en-US" sz="1600" i="1" dirty="0">
                <a:solidFill>
                  <a:schemeClr val="bg1"/>
                </a:solidFill>
              </a:rPr>
              <a:t>in preparation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7C1494-3CD2-654E-92D9-413786777DD4}"/>
              </a:ext>
            </a:extLst>
          </p:cNvPr>
          <p:cNvSpPr txBox="1"/>
          <p:nvPr/>
        </p:nvSpPr>
        <p:spPr>
          <a:xfrm>
            <a:off x="2071640" y="1137386"/>
            <a:ext cx="8266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Going beyond standard fitting procedures: Variational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Autoenconder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example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1F6703-2A5B-0044-94F8-523A56928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01" y="1452457"/>
            <a:ext cx="10905066" cy="395308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78FBD4C-4FCC-914A-8786-3627986D64D2}"/>
              </a:ext>
            </a:extLst>
          </p:cNvPr>
          <p:cNvSpPr/>
          <p:nvPr/>
        </p:nvSpPr>
        <p:spPr>
          <a:xfrm>
            <a:off x="1862254" y="3157352"/>
            <a:ext cx="312234" cy="745574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B2ED8D1-8887-5046-96CB-79FF27D928E3}"/>
              </a:ext>
            </a:extLst>
          </p:cNvPr>
          <p:cNvSpPr/>
          <p:nvPr/>
        </p:nvSpPr>
        <p:spPr>
          <a:xfrm>
            <a:off x="7058721" y="2925362"/>
            <a:ext cx="312233" cy="724178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0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15F164-D12F-2245-A10A-5DAF64C6B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4" y="648305"/>
            <a:ext cx="3390955" cy="2543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E928593-1E1A-834E-A0B6-EA931E747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308" y="643467"/>
            <a:ext cx="3390955" cy="254321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8EC9F5B-AB20-6F4B-81BC-E0A96D52C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026" y="3961246"/>
            <a:ext cx="3394482" cy="2545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ADC418-B94A-9046-BEC7-43E813329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473" y="3938944"/>
            <a:ext cx="3404625" cy="2553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258BD1-3FAE-5A4C-BD92-097EBF4BFC33}"/>
              </a:ext>
            </a:extLst>
          </p:cNvPr>
          <p:cNvSpPr txBox="1"/>
          <p:nvPr/>
        </p:nvSpPr>
        <p:spPr>
          <a:xfrm>
            <a:off x="9991800" y="2753842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x</a:t>
            </a:r>
            <a:r>
              <a:rPr lang="en-US" baseline="-25000" dirty="0" err="1">
                <a:solidFill>
                  <a:schemeClr val="bg1"/>
                </a:solidFill>
              </a:rPr>
              <a:t>Bj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72CFB7-021E-5F45-888A-22C9521758DE}"/>
              </a:ext>
            </a:extLst>
          </p:cNvPr>
          <p:cNvSpPr txBox="1"/>
          <p:nvPr/>
        </p:nvSpPr>
        <p:spPr>
          <a:xfrm>
            <a:off x="4779882" y="6099211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x</a:t>
            </a:r>
            <a:r>
              <a:rPr lang="en-US" baseline="-25000" dirty="0" err="1">
                <a:solidFill>
                  <a:schemeClr val="bg1"/>
                </a:solidFill>
              </a:rPr>
              <a:t>Bj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89D515-87EC-5940-8AD7-7F7B106C6021}"/>
              </a:ext>
            </a:extLst>
          </p:cNvPr>
          <p:cNvSpPr txBox="1"/>
          <p:nvPr/>
        </p:nvSpPr>
        <p:spPr>
          <a:xfrm>
            <a:off x="4775721" y="2753842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x</a:t>
            </a:r>
            <a:r>
              <a:rPr lang="en-US" baseline="-25000" dirty="0" err="1">
                <a:solidFill>
                  <a:schemeClr val="bg1"/>
                </a:solidFill>
              </a:rPr>
              <a:t>Bj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6D5280-7B61-DD4B-B726-E5FD98499713}"/>
              </a:ext>
            </a:extLst>
          </p:cNvPr>
          <p:cNvSpPr txBox="1"/>
          <p:nvPr/>
        </p:nvSpPr>
        <p:spPr>
          <a:xfrm>
            <a:off x="9989091" y="6109829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x</a:t>
            </a:r>
            <a:r>
              <a:rPr lang="en-US" baseline="-25000" dirty="0" err="1">
                <a:solidFill>
                  <a:schemeClr val="bg1"/>
                </a:solidFill>
              </a:rPr>
              <a:t>Bj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E12CC4-91D0-3442-AD05-F5A4B4791ECC}"/>
              </a:ext>
            </a:extLst>
          </p:cNvPr>
          <p:cNvSpPr/>
          <p:nvPr/>
        </p:nvSpPr>
        <p:spPr>
          <a:xfrm>
            <a:off x="3456877" y="1338147"/>
            <a:ext cx="703335" cy="13122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56ECD-A897-0E4B-899F-7B0729AF9BE3}"/>
              </a:ext>
            </a:extLst>
          </p:cNvPr>
          <p:cNvSpPr/>
          <p:nvPr/>
        </p:nvSpPr>
        <p:spPr>
          <a:xfrm>
            <a:off x="8720255" y="1353015"/>
            <a:ext cx="684796" cy="13866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5F6229-6501-E948-ACCF-AD22F978E166}"/>
              </a:ext>
            </a:extLst>
          </p:cNvPr>
          <p:cNvSpPr/>
          <p:nvPr/>
        </p:nvSpPr>
        <p:spPr>
          <a:xfrm>
            <a:off x="3430859" y="4739253"/>
            <a:ext cx="703335" cy="131228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59A960-FCB2-434C-B27F-89F104ECCD08}"/>
              </a:ext>
            </a:extLst>
          </p:cNvPr>
          <p:cNvSpPr/>
          <p:nvPr/>
        </p:nvSpPr>
        <p:spPr>
          <a:xfrm>
            <a:off x="8597566" y="4716951"/>
            <a:ext cx="703335" cy="131228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66ACBB-5B08-3041-83EE-D75C79B2C023}"/>
              </a:ext>
            </a:extLst>
          </p:cNvPr>
          <p:cNvSpPr txBox="1"/>
          <p:nvPr/>
        </p:nvSpPr>
        <p:spPr>
          <a:xfrm>
            <a:off x="7931563" y="2024563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gluon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85D4AB-A394-CD43-8363-7E93C5D503BA}"/>
              </a:ext>
            </a:extLst>
          </p:cNvPr>
          <p:cNvSpPr txBox="1"/>
          <p:nvPr/>
        </p:nvSpPr>
        <p:spPr>
          <a:xfrm>
            <a:off x="9469950" y="1821613"/>
            <a:ext cx="741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valence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D34C00-653F-6341-BC8E-15E2F2981EF6}"/>
              </a:ext>
            </a:extLst>
          </p:cNvPr>
          <p:cNvSpPr txBox="1"/>
          <p:nvPr/>
        </p:nvSpPr>
        <p:spPr>
          <a:xfrm>
            <a:off x="7897447" y="5211875"/>
            <a:ext cx="741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valence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8726E7-9DE2-2744-A681-1830CCF4797F}"/>
              </a:ext>
            </a:extLst>
          </p:cNvPr>
          <p:cNvSpPr txBox="1"/>
          <p:nvPr/>
        </p:nvSpPr>
        <p:spPr>
          <a:xfrm>
            <a:off x="2539568" y="2215624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gluon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2BC695-FF8B-FF45-9514-875B9B52E8C7}"/>
              </a:ext>
            </a:extLst>
          </p:cNvPr>
          <p:cNvSpPr txBox="1"/>
          <p:nvPr/>
        </p:nvSpPr>
        <p:spPr>
          <a:xfrm>
            <a:off x="4360930" y="2178452"/>
            <a:ext cx="741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valence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D36132-708A-E14C-89B0-6C7E28FBDF0B}"/>
              </a:ext>
            </a:extLst>
          </p:cNvPr>
          <p:cNvSpPr txBox="1"/>
          <p:nvPr/>
        </p:nvSpPr>
        <p:spPr>
          <a:xfrm>
            <a:off x="4274189" y="5465528"/>
            <a:ext cx="741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valence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3FB709-345C-CC41-AC4E-1B06FB828A8D}"/>
              </a:ext>
            </a:extLst>
          </p:cNvPr>
          <p:cNvSpPr txBox="1"/>
          <p:nvPr/>
        </p:nvSpPr>
        <p:spPr>
          <a:xfrm>
            <a:off x="6452833" y="3562634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Jlab</a:t>
            </a:r>
            <a:r>
              <a:rPr lang="en-US" dirty="0">
                <a:solidFill>
                  <a:srgbClr val="FFFF00"/>
                </a:solidFill>
              </a:rPr>
              <a:t> 12 GeV+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1C17F6-6027-034A-9CB5-7BC7E47987B2}"/>
              </a:ext>
            </a:extLst>
          </p:cNvPr>
          <p:cNvSpPr txBox="1"/>
          <p:nvPr/>
        </p:nvSpPr>
        <p:spPr>
          <a:xfrm>
            <a:off x="1397641" y="3562634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Jlab</a:t>
            </a:r>
            <a:r>
              <a:rPr lang="en-US" dirty="0">
                <a:solidFill>
                  <a:srgbClr val="FFFF00"/>
                </a:solidFill>
              </a:rPr>
              <a:t> 12 GeV+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1D6E9D-F976-CB46-830A-5D7B870F5EBF}"/>
              </a:ext>
            </a:extLst>
          </p:cNvPr>
          <p:cNvSpPr txBox="1"/>
          <p:nvPr/>
        </p:nvSpPr>
        <p:spPr>
          <a:xfrm>
            <a:off x="6371326" y="708385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EIC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255CDA-AB34-E044-AC27-3F5602B1DA0A}"/>
              </a:ext>
            </a:extLst>
          </p:cNvPr>
          <p:cNvSpPr txBox="1"/>
          <p:nvPr/>
        </p:nvSpPr>
        <p:spPr>
          <a:xfrm>
            <a:off x="1158633" y="719536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EIC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CB8B4B-5ACE-CB44-ACFC-C4C7865CD6AA}"/>
              </a:ext>
            </a:extLst>
          </p:cNvPr>
          <p:cNvSpPr txBox="1"/>
          <p:nvPr/>
        </p:nvSpPr>
        <p:spPr>
          <a:xfrm>
            <a:off x="3381445" y="100713"/>
            <a:ext cx="432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Projections based on UVA global fit of DVCS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AB36E8-591D-9E48-A2A1-B19C3750BE93}"/>
              </a:ext>
            </a:extLst>
          </p:cNvPr>
          <p:cNvSpPr txBox="1"/>
          <p:nvPr/>
        </p:nvSpPr>
        <p:spPr>
          <a:xfrm>
            <a:off x="2147317" y="995727"/>
            <a:ext cx="521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 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9C97C0-AAAB-FF47-88E9-59A70D85EF14}"/>
              </a:ext>
            </a:extLst>
          </p:cNvPr>
          <p:cNvSpPr txBox="1"/>
          <p:nvPr/>
        </p:nvSpPr>
        <p:spPr>
          <a:xfrm>
            <a:off x="7441114" y="1016330"/>
            <a:ext cx="521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 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610432-CB6C-864A-8E29-D28048288AF2}"/>
              </a:ext>
            </a:extLst>
          </p:cNvPr>
          <p:cNvSpPr txBox="1"/>
          <p:nvPr/>
        </p:nvSpPr>
        <p:spPr>
          <a:xfrm>
            <a:off x="2268008" y="4310324"/>
            <a:ext cx="521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 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0575564-DAD9-2A4A-B6EA-7FCC3F4B2F5C}"/>
              </a:ext>
            </a:extLst>
          </p:cNvPr>
          <p:cNvSpPr txBox="1"/>
          <p:nvPr/>
        </p:nvSpPr>
        <p:spPr>
          <a:xfrm>
            <a:off x="7583880" y="4368417"/>
            <a:ext cx="521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 H</a:t>
            </a:r>
          </a:p>
        </p:txBody>
      </p:sp>
    </p:spTree>
    <p:extLst>
      <p:ext uri="{BB962C8B-B14F-4D97-AF65-F5344CB8AC3E}">
        <p14:creationId xmlns:p14="http://schemas.microsoft.com/office/powerpoint/2010/main" val="2240201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68E55-AD2D-5A48-9791-7B5705D5B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6206C3-F64C-954F-A76F-F2E5315B0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39" y="0"/>
            <a:ext cx="12192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31A549-F55C-6240-A7B7-1218FCA98DBF}"/>
              </a:ext>
            </a:extLst>
          </p:cNvPr>
          <p:cNvCxnSpPr/>
          <p:nvPr/>
        </p:nvCxnSpPr>
        <p:spPr>
          <a:xfrm>
            <a:off x="7638585" y="981307"/>
            <a:ext cx="0" cy="4248615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B33E25B-E8AE-A64D-93E5-D65186C0FE7B}"/>
              </a:ext>
            </a:extLst>
          </p:cNvPr>
          <p:cNvSpPr txBox="1"/>
          <p:nvPr/>
        </p:nvSpPr>
        <p:spPr>
          <a:xfrm>
            <a:off x="5985772" y="167271"/>
            <a:ext cx="155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Signal size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9FA7F0-29D2-914B-A241-244C6C81B98F}"/>
              </a:ext>
            </a:extLst>
          </p:cNvPr>
          <p:cNvSpPr txBox="1"/>
          <p:nvPr/>
        </p:nvSpPr>
        <p:spPr>
          <a:xfrm>
            <a:off x="2631688" y="510743"/>
            <a:ext cx="2326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DVCS/(DVCS+BH)</a:t>
            </a:r>
          </a:p>
        </p:txBody>
      </p:sp>
    </p:spTree>
    <p:extLst>
      <p:ext uri="{BB962C8B-B14F-4D97-AF65-F5344CB8AC3E}">
        <p14:creationId xmlns:p14="http://schemas.microsoft.com/office/powerpoint/2010/main" val="1967964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137</Words>
  <Application>Microsoft Macintosh PowerPoint</Application>
  <PresentationFormat>Widescreen</PresentationFormat>
  <Paragraphs>48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Cambria Math</vt:lpstr>
      <vt:lpstr>Times New Roman</vt:lpstr>
      <vt:lpstr>Office Theme</vt:lpstr>
      <vt:lpstr> Can angular momentum of quarks and  gluons in the proton be observed?    2022 TownHall Meeting September 29th,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Can angular momentum of quarks and  gluons in the proton be observed?     September 29th, 2022</dc:title>
  <dc:creator>simonetta liuti</dc:creator>
  <cp:lastModifiedBy>simonetta liuti</cp:lastModifiedBy>
  <cp:revision>8</cp:revision>
  <dcterms:created xsi:type="dcterms:W3CDTF">2022-09-23T16:16:04Z</dcterms:created>
  <dcterms:modified xsi:type="dcterms:W3CDTF">2022-09-23T17:04:26Z</dcterms:modified>
</cp:coreProperties>
</file>