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sldIdLst>
    <p:sldId id="293" r:id="rId2"/>
    <p:sldId id="29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nanvo, Kondo (kg6cq)" initials="GK(" lastIdx="1" clrIdx="0">
    <p:extLst>
      <p:ext uri="{19B8F6BF-5375-455C-9EA6-DF929625EA0E}">
        <p15:presenceInfo xmlns:p15="http://schemas.microsoft.com/office/powerpoint/2012/main" userId="S::kg6cq@virginia.edu::cf2a00cd-5d4a-477d-a52f-af039bcf185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FF"/>
    <a:srgbClr val="0000FF"/>
    <a:srgbClr val="FF64FF"/>
    <a:srgbClr val="0070C0"/>
    <a:srgbClr val="00FFFF"/>
    <a:srgbClr val="CC0099"/>
    <a:srgbClr val="FF9966"/>
    <a:srgbClr val="FF9900"/>
    <a:srgbClr val="C3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05697-524A-4F7F-AA6F-A3335E925263}" type="datetimeFigureOut">
              <a:rPr lang="en-US" smtClean="0"/>
              <a:t>9/23/22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1915-23B8-4FF7-A0DB-01A7BB61A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8252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214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BA781-7897-4F2B-B94A-25401019E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FC7BA1-99EF-47FA-A3E3-8B52B7332C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B252-568B-4AF7-A9E4-DF1BDD15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4A558-5F9F-481A-84C2-97D35A6C9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4831-1969-40A2-A51F-99136BF6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A50E3-C31C-41C2-A245-DA55BAFF2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C97DEB-EA9B-4F4F-B317-107608A64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CC313-5083-4CCF-8A70-C3998CD2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6DA11-5BB9-49C7-8379-E42084AF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7C873-AFA7-4AC8-B306-2E61785B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0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03DE40-D425-44FA-904C-F0195B5B7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04AA6-58E0-4797-B214-9B9B2354E3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5F660-8EBF-44E4-94FB-3A18817E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3A63-36D1-486C-ACF4-D49C98A7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6F93E-D7A3-4954-B03F-7CEC2DB1C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9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6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8FECE-FB6D-40AA-9422-02FE0CCF8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5DF9C-476D-4DD7-8CCB-FB55F5822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A2857-68BB-4E70-88CF-F6C98A55B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A486-4D89-40D2-BB8D-869AFDA9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558EE-8024-457F-A3A6-4B154D4A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7268B-402D-47A0-90DF-8726D208B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8423A-EA44-4C65-B17B-76220726D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CEF89-218B-49F6-B7D0-A5DE9D16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FC32B-99C2-4C9D-BC20-11498CB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30B21-A5B6-4FB6-9D21-C65A9601B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C367A-BCFD-4E99-BF7C-1ED9B44CB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0AA99-D36A-4EA4-B9EE-9A04761B8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8AFD9-B2DE-4E8D-9DCF-ABF9F26430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61EFE-7C11-49F5-80F5-66143E28E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C07B7-F042-40A0-A8AD-DD91A690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53DC3-50FD-4945-8865-7BF298BA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3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00693-7A10-4BD7-B242-7A18CDA92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B6E96-90AF-4A0B-B8DD-01ECB44E8A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94FDC-9B3A-47AD-99CC-5AAE0D321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89A9A-1243-447C-BBD4-7844D8D36C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37636E-E88A-4088-87E1-487AD14CF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A4E646-0E23-447A-8D0D-AAE686AB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FCAB2F-A00A-4664-AA07-62C89112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35EF29-FF9A-4E7A-A9F4-1CFF839D6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D7667-ED04-4349-8359-ACFDDEB7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674C4-6681-43FA-8C2F-D4F9080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FE727-1EB5-46CF-9B94-0C3D623E3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0D1222-0A9B-483A-9A42-B2BE8C7F0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1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A8B089-AA9E-4A15-B383-125731A4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706B46-D9C1-4A87-9B3A-E544D291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3406DC-EE85-4432-AB48-0B13CD4DC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1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A928F-5821-4DF5-93AF-102533B1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72560-38A9-4B9B-973F-059B2F4A5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5B5B71-535E-45B4-8AE4-3D8741D22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C17A4-6C38-40D7-8414-2D44E8E10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9785A4-0C76-43F4-A1D9-CBAF17C96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C386B-28F9-4B0C-B7EE-941F148FF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00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34BF2-7938-46FB-9E74-6D4959977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E49B-2283-4788-8876-9B0BED097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6A433C-9318-416F-AD3D-4E9209A5D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3B2C0-8621-441C-8A43-A77712E27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A5DA2F-48B7-4D79-BB02-1F753BB1B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Snowmass Summer Meeting – July 22, 2022,  Seattle, WA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E528BD-818B-4D7E-B0CD-F0B9B594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7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65B4B6-7BF6-414B-9A94-7764945B4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AA32C-2D5F-4E9C-A84B-B09228014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BD161-4CC8-4A1F-9E69-EDB1AD72F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1CAF0-AC94-45D6-AB29-4C4ED74145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Snowmass Summer Meeting – July 22, 2022,  Seattle, WA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9D6BA-1DBE-47E3-A775-2245DD409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300E-49AD-4948-8A96-4129B4CCC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2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US-based </a:t>
            </a:r>
            <a:r>
              <a:rPr lang="en-US" sz="2800" dirty="0" err="1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MicroPattern</a:t>
            </a:r>
            <a:r>
              <a:rPr lang="en-US" sz="2800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Gaseous Detector Center - A Community User Facility</a:t>
            </a:r>
          </a:p>
        </p:txBody>
      </p:sp>
      <p:sp>
        <p:nvSpPr>
          <p:cNvPr id="5" name="Google Shape;99;p1">
            <a:extLst>
              <a:ext uri="{FF2B5EF4-FFF2-40B4-BE49-F238E27FC236}">
                <a16:creationId xmlns:a16="http://schemas.microsoft.com/office/drawing/2014/main" id="{0577C8A5-3C3B-4AD0-9C2B-34F2A4F76ED8}"/>
              </a:ext>
            </a:extLst>
          </p:cNvPr>
          <p:cNvSpPr/>
          <p:nvPr/>
        </p:nvSpPr>
        <p:spPr>
          <a:xfrm>
            <a:off x="1" y="776600"/>
            <a:ext cx="6095999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50000"/>
              </a:lnSpc>
              <a:buClr>
                <a:schemeClr val="dk1"/>
              </a:buClr>
              <a:buSzPts val="1400"/>
            </a:pP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Need for US-MPGD center for NP, HEP, Medical application and beyond:</a:t>
            </a:r>
          </a:p>
          <a:p>
            <a:pPr marL="274320" lvl="0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Large number of US institutions engaged in MPGD activities</a:t>
            </a:r>
          </a:p>
          <a:p>
            <a:pPr marL="731520" lvl="1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limited inter-disciplinary interaction between the institutions</a:t>
            </a:r>
          </a:p>
          <a:p>
            <a:pPr marL="274320" lvl="0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The community needs a dedicated US-based MPGD User Facility with a:</a:t>
            </a:r>
          </a:p>
          <a:p>
            <a:pPr marL="73152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Production workshop like to the </a:t>
            </a:r>
            <a:r>
              <a:rPr lang="en-US" sz="1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SiDet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Facility for at FNAL</a:t>
            </a:r>
          </a:p>
          <a:p>
            <a:pPr marL="73152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Detector R&amp;D Lab like the RD51 / GDD Lab at CERN </a:t>
            </a:r>
          </a:p>
          <a:p>
            <a:pPr marL="274320" lvl="1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US-MPGD center will be greatly beneficial for EIC detector development </a:t>
            </a:r>
          </a:p>
          <a:p>
            <a:pPr marL="274320" lvl="1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Jefferson Lab is an excellent place for an MPGD center in the US</a:t>
            </a:r>
          </a:p>
          <a:p>
            <a:pPr marL="73152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At the forefront in the deployment of large MPGDs in NP experiments</a:t>
            </a:r>
          </a:p>
          <a:p>
            <a:pPr marL="73152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In-house MPGD expertise and beam test capabilities for MPGD tests</a:t>
            </a:r>
          </a:p>
        </p:txBody>
      </p:sp>
      <p:sp>
        <p:nvSpPr>
          <p:cNvPr id="10" name="Google Shape;99;p1">
            <a:extLst>
              <a:ext uri="{FF2B5EF4-FFF2-40B4-BE49-F238E27FC236}">
                <a16:creationId xmlns:a16="http://schemas.microsoft.com/office/drawing/2014/main" id="{0C70833D-41E1-43F1-B009-085E4C0BEF08}"/>
              </a:ext>
            </a:extLst>
          </p:cNvPr>
          <p:cNvSpPr/>
          <p:nvPr/>
        </p:nvSpPr>
        <p:spPr>
          <a:xfrm>
            <a:off x="6096000" y="3326090"/>
            <a:ext cx="6085840" cy="340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indent="-274320">
              <a:lnSpc>
                <a:spcPct val="150000"/>
              </a:lnSpc>
              <a:buClr>
                <a:schemeClr val="dk1"/>
              </a:buClr>
              <a:buSzPts val="1400"/>
              <a:buFont typeface="+mj-lt"/>
              <a:buAutoNum type="arabicPeriod"/>
            </a:pPr>
            <a:r>
              <a:rPr lang="en-US" sz="1400" b="1" i="0" u="none" strike="noStrike" cap="none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MPGD Production Workshop</a:t>
            </a: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Similar to </a:t>
            </a:r>
            <a:r>
              <a:rPr lang="en-US" sz="1400" dirty="0" err="1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SiDet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Facility at FNAL, or MPT workshop at CERN</a:t>
            </a: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Fabrication of large MPGDs (µRWELLs, GEMs, flexible PCBs…) </a:t>
            </a: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MPGDs production for detector R&amp;D and prototyping for the community</a:t>
            </a:r>
          </a:p>
          <a:p>
            <a:pPr marL="160020" lvl="1" indent="-3429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400"/>
              <a:buFont typeface="+mj-lt"/>
              <a:buAutoNum type="arabicPeriod" startAt="2"/>
            </a:pPr>
            <a:r>
              <a:rPr lang="en-US" sz="1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MPGD Detector R&amp;D Lab</a:t>
            </a: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Similar to the RD51 / GDD Lab at CERN </a:t>
            </a: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Wingdings" panose="05000000000000000000" pitchFamily="2" charset="2"/>
              </a:rPr>
              <a:t> in-house and external users' space with local technical and scientific support team </a:t>
            </a:r>
            <a:endParaRPr lang="en-US" sz="1400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Equipment and Instrumentation for detector assembly, testing, irradiation, high-rate and aging studies..</a:t>
            </a:r>
          </a:p>
          <a:p>
            <a:pPr marL="548640" lvl="2" indent="-274320">
              <a:lnSpc>
                <a:spcPct val="150000"/>
              </a:lnSpc>
              <a:buClr>
                <a:schemeClr val="dk1"/>
              </a:buClr>
              <a:buSzPts val="1400"/>
              <a:buFont typeface="Wingdings" panose="05000000000000000000" pitchFamily="2" charset="2"/>
              <a:buChar char="v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Exchange of ideas between MPGD detector development groups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74DD52-B6CA-4B59-BE9E-E638D83DA12A}"/>
              </a:ext>
            </a:extLst>
          </p:cNvPr>
          <p:cNvGrpSpPr/>
          <p:nvPr/>
        </p:nvGrpSpPr>
        <p:grpSpPr>
          <a:xfrm>
            <a:off x="6212840" y="855502"/>
            <a:ext cx="5852160" cy="2330661"/>
            <a:chOff x="-30480" y="4256303"/>
            <a:chExt cx="5852160" cy="23306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D101781-BFBB-4C49-B9AA-D2451A8C8BD9}"/>
                </a:ext>
              </a:extLst>
            </p:cNvPr>
            <p:cNvGrpSpPr/>
            <p:nvPr/>
          </p:nvGrpSpPr>
          <p:grpSpPr>
            <a:xfrm>
              <a:off x="-30480" y="4256303"/>
              <a:ext cx="5852160" cy="2330661"/>
              <a:chOff x="241765" y="4122627"/>
              <a:chExt cx="5852160" cy="2330661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D54AE708-04EB-4AC0-8CFF-259A133D7A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1765" y="4466559"/>
                <a:ext cx="5852160" cy="1986729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44EE4CB-8D93-4ADF-95B4-9B66173DB2C8}"/>
                  </a:ext>
                </a:extLst>
              </p:cNvPr>
              <p:cNvSpPr txBox="1"/>
              <p:nvPr/>
            </p:nvSpPr>
            <p:spPr>
              <a:xfrm>
                <a:off x="788302" y="4122627"/>
                <a:ext cx="47591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MPGD Center @ JLab: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RD51 / GDD-like R&amp;D Lab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5A4F7F6-B8AA-4FC9-B5FC-6F539F13C033}"/>
                </a:ext>
              </a:extLst>
            </p:cNvPr>
            <p:cNvSpPr txBox="1"/>
            <p:nvPr/>
          </p:nvSpPr>
          <p:spPr>
            <a:xfrm>
              <a:off x="120817" y="6232276"/>
              <a:ext cx="185499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GDD-RD51 Lab @ CERN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591FEAB-389D-4DF5-9D43-28C402FC8F26}"/>
              </a:ext>
            </a:extLst>
          </p:cNvPr>
          <p:cNvGrpSpPr/>
          <p:nvPr/>
        </p:nvGrpSpPr>
        <p:grpSpPr>
          <a:xfrm>
            <a:off x="10160" y="4250618"/>
            <a:ext cx="6035040" cy="2607382"/>
            <a:chOff x="10160" y="4157771"/>
            <a:chExt cx="6035040" cy="260738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57BF707-D5D3-4102-911F-55A327A41BCB}"/>
                </a:ext>
              </a:extLst>
            </p:cNvPr>
            <p:cNvGrpSpPr/>
            <p:nvPr/>
          </p:nvGrpSpPr>
          <p:grpSpPr>
            <a:xfrm>
              <a:off x="10160" y="4157771"/>
              <a:ext cx="6035040" cy="2607382"/>
              <a:chOff x="5508175" y="812182"/>
              <a:chExt cx="6035040" cy="260738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B3B3BFA-1D49-42CE-8D99-2699742B553E}"/>
                  </a:ext>
                </a:extLst>
              </p:cNvPr>
              <p:cNvGrpSpPr/>
              <p:nvPr/>
            </p:nvGrpSpPr>
            <p:grpSpPr>
              <a:xfrm>
                <a:off x="5508175" y="812182"/>
                <a:ext cx="6035040" cy="2457411"/>
                <a:chOff x="5609775" y="861607"/>
                <a:chExt cx="6035040" cy="2457411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43F66ECF-6921-4BC7-9253-BC57F0F7E4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5570" t="20158" r="2006" b="17715"/>
                <a:stretch/>
              </p:blipFill>
              <p:spPr>
                <a:xfrm>
                  <a:off x="5609775" y="1200161"/>
                  <a:ext cx="6035040" cy="2118857"/>
                </a:xfrm>
                <a:prstGeom prst="rect">
                  <a:avLst/>
                </a:prstGeom>
              </p:spPr>
            </p:pic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4F44C38-4712-4320-A739-E200A776A4EE}"/>
                    </a:ext>
                  </a:extLst>
                </p:cNvPr>
                <p:cNvSpPr txBox="1"/>
                <p:nvPr/>
              </p:nvSpPr>
              <p:spPr>
                <a:xfrm>
                  <a:off x="6223687" y="861607"/>
                  <a:ext cx="482754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MPGD Center @ JLab: </a:t>
                  </a:r>
                  <a:r>
                    <a:rPr lang="en-US" sz="1600" b="1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MPGD Production Facility</a:t>
                  </a: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8B01F5-0A84-4429-A9A4-562DA3533E9D}"/>
                  </a:ext>
                </a:extLst>
              </p:cNvPr>
              <p:cNvSpPr txBox="1"/>
              <p:nvPr/>
            </p:nvSpPr>
            <p:spPr>
              <a:xfrm>
                <a:off x="5508175" y="3142565"/>
                <a:ext cx="2088137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i="1" dirty="0">
                    <a:solidFill>
                      <a:srgbClr val="FF5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Magnetron sputtering machine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651729-34EC-4683-9C84-0117D4D63E23}"/>
                </a:ext>
              </a:extLst>
            </p:cNvPr>
            <p:cNvSpPr txBox="1"/>
            <p:nvPr/>
          </p:nvSpPr>
          <p:spPr>
            <a:xfrm>
              <a:off x="3533236" y="4630043"/>
              <a:ext cx="189077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>
                  <a:solidFill>
                    <a:srgbClr val="FF5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Large area resistive MPGD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165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/>
        </p:nvSpPr>
        <p:spPr>
          <a:xfrm>
            <a:off x="0" y="0"/>
            <a:ext cx="12202159" cy="7155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675" rIns="91350" bIns="45675" anchor="ctr" anchorCtr="0">
            <a:noAutofit/>
          </a:bodyPr>
          <a:lstStyle/>
          <a:p>
            <a:pPr algn="ctr" defTabSz="457200">
              <a:buSzPct val="25000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Subset of MPGD Community in the US</a:t>
            </a:r>
            <a:endParaRPr lang="en-US" sz="2800" dirty="0"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DB30BE-8067-4853-BC95-741E84052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34"/>
          <a:stretch/>
        </p:blipFill>
        <p:spPr>
          <a:xfrm>
            <a:off x="0" y="1239684"/>
            <a:ext cx="5080000" cy="31664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86F415-1285-4783-ACD2-EBD6D1DC579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035"/>
          <a:stretch/>
        </p:blipFill>
        <p:spPr>
          <a:xfrm>
            <a:off x="3350756" y="2887980"/>
            <a:ext cx="6109522" cy="393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262107-44C6-4194-913E-A10D5C6B5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5760" y="1252384"/>
            <a:ext cx="4206240" cy="34694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759B5A0-A800-4E2E-B09B-533321D17874}"/>
              </a:ext>
            </a:extLst>
          </p:cNvPr>
          <p:cNvSpPr txBox="1"/>
          <p:nvPr/>
        </p:nvSpPr>
        <p:spPr>
          <a:xfrm>
            <a:off x="600985" y="781452"/>
            <a:ext cx="10986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of US institutions involved in MPGD development / activities for experiments in different fields of physics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011E3E-5166-1648-8753-FB39D5FC1B92}"/>
              </a:ext>
            </a:extLst>
          </p:cNvPr>
          <p:cNvSpPr txBox="1"/>
          <p:nvPr/>
        </p:nvSpPr>
        <p:spPr>
          <a:xfrm rot="21286867">
            <a:off x="9547902" y="4407891"/>
            <a:ext cx="2297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Presented/discussed also at Snowmass with broad support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Sidebar or mention in NP long range plan would be helpful!</a:t>
            </a:r>
          </a:p>
        </p:txBody>
      </p:sp>
    </p:spTree>
    <p:extLst>
      <p:ext uri="{BB962C8B-B14F-4D97-AF65-F5344CB8AC3E}">
        <p14:creationId xmlns:p14="http://schemas.microsoft.com/office/powerpoint/2010/main" val="353491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287</Words>
  <Application>Microsoft Macintosh PowerPoint</Application>
  <PresentationFormat>Widescreen</PresentationFormat>
  <Paragraphs>29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PingFangSC-Regular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Gnanvo, Kondo (kg6cq)</dc:creator>
  <cp:lastModifiedBy>Microsoft Office User</cp:lastModifiedBy>
  <cp:revision>29</cp:revision>
  <dcterms:created xsi:type="dcterms:W3CDTF">2022-03-24T13:25:45Z</dcterms:created>
  <dcterms:modified xsi:type="dcterms:W3CDTF">2022-09-23T18:38:30Z</dcterms:modified>
</cp:coreProperties>
</file>