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66" r:id="rId2"/>
    <p:sldId id="394" r:id="rId3"/>
    <p:sldId id="275" r:id="rId4"/>
    <p:sldId id="270" r:id="rId5"/>
    <p:sldId id="317" r:id="rId6"/>
    <p:sldId id="256" r:id="rId7"/>
    <p:sldId id="277" r:id="rId8"/>
    <p:sldId id="395" r:id="rId9"/>
    <p:sldId id="402" r:id="rId10"/>
    <p:sldId id="403" r:id="rId1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rgbClr val="990033"/>
        </a:solidFill>
        <a:latin typeface="Arial Unicode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7C182A"/>
    <a:srgbClr val="97003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 autoAdjust="0"/>
    <p:restoredTop sz="93808"/>
  </p:normalViewPr>
  <p:slideViewPr>
    <p:cSldViewPr snapToGrid="0">
      <p:cViewPr varScale="1">
        <p:scale>
          <a:sx n="122" d="100"/>
          <a:sy n="122" d="100"/>
        </p:scale>
        <p:origin x="24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>
            <a:lvl1pPr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>
            <a:lvl1pPr algn="r"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b" anchorCtr="0" compatLnSpc="1">
            <a:prstTxWarp prst="textNoShape">
              <a:avLst/>
            </a:prstTxWarp>
          </a:bodyPr>
          <a:lstStyle>
            <a:lvl1pPr defTabSz="928056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0" rIns="92881" bIns="4644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EE6A85D-BFC1-D047-80CB-19786368A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2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1pPr>
            <a:lvl2pPr marL="742950" indent="-285750" defTabSz="9271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2pPr>
            <a:lvl3pPr marL="1143000" indent="-228600" defTabSz="9271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3pPr>
            <a:lvl4pPr marL="1600200" indent="-228600" defTabSz="9271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4pPr>
            <a:lvl5pPr marL="2057400" indent="-228600" defTabSz="9271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fld id="{B611116F-A4B3-0147-874A-CBA14F52E992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…so I like to think that my group is a humble continuation of this tradition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9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3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64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5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6400800"/>
            <a:ext cx="8678863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87813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87813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28600" y="457200"/>
            <a:ext cx="86518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27300" y="39688"/>
            <a:ext cx="661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bg2"/>
                </a:solidFill>
                <a:latin typeface="Arial" charset="0"/>
                <a:ea typeface="+mn-ea"/>
              </a:rPr>
              <a:t>MIT Laboratory for Nuclear Science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994650" y="64770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74625" y="6429375"/>
          <a:ext cx="3230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153260" imgH="670618" progId="PBrush">
                  <p:embed/>
                </p:oleObj>
              </mc:Choice>
              <mc:Fallback>
                <p:oleObj name="Bitmap Image" r:id="rId8" imgW="4153260" imgH="670618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6429375"/>
                        <a:ext cx="3230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6400800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05263" y="6400800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 Unicode MS" pitchFamily="34" charset="-128"/>
                <a:ea typeface="+mn-ea"/>
              </a:rPr>
              <a:t>        </a:t>
            </a:r>
            <a:r>
              <a:rPr lang="en-US" sz="1200" b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B.</a:t>
            </a:r>
            <a:r>
              <a:rPr lang="en-US" sz="1200" b="0" baseline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 Wyslouch</a:t>
            </a:r>
            <a:r>
              <a:rPr lang="en-US" sz="1200" b="0" dirty="0">
                <a:solidFill>
                  <a:schemeClr val="tx1"/>
                </a:solidFill>
                <a:latin typeface="Arial Unicode MS" pitchFamily="34" charset="-128"/>
                <a:ea typeface="+mn-ea"/>
              </a:rPr>
              <a:t>	September 6, 2022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 userDrawn="1"/>
        </p:nvSpPr>
        <p:spPr bwMode="auto">
          <a:xfrm>
            <a:off x="8077200" y="6553200"/>
            <a:ext cx="8382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33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EDF2DB7-F79B-6644-B882-FBBB58B21608}" type="slidenum">
              <a:rPr lang="en-US" sz="1200" b="0"/>
              <a:pPr eaLnBrk="1" hangingPunct="1">
                <a:spcBef>
                  <a:spcPct val="50000"/>
                </a:spcBef>
              </a:pPr>
              <a:t>‹#›</a:t>
            </a:fld>
            <a:endParaRPr lang="en-US" sz="1200" b="0"/>
          </a:p>
        </p:txBody>
      </p:sp>
      <p:pic>
        <p:nvPicPr>
          <p:cNvPr id="2" name="Picture 1" descr="LNS-logo2013.pd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08" y="27432"/>
            <a:ext cx="573727" cy="3986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13" Type="http://schemas.openxmlformats.org/officeDocument/2006/relationships/image" Target="../media/image13.tif"/><Relationship Id="rId3" Type="http://schemas.openxmlformats.org/officeDocument/2006/relationships/image" Target="../media/image3.tif"/><Relationship Id="rId7" Type="http://schemas.openxmlformats.org/officeDocument/2006/relationships/image" Target="../media/image7.tif"/><Relationship Id="rId12" Type="http://schemas.openxmlformats.org/officeDocument/2006/relationships/image" Target="../media/image12.tif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11" Type="http://schemas.openxmlformats.org/officeDocument/2006/relationships/image" Target="../media/image11.tif"/><Relationship Id="rId5" Type="http://schemas.openxmlformats.org/officeDocument/2006/relationships/image" Target="../media/image5.tif"/><Relationship Id="rId15" Type="http://schemas.openxmlformats.org/officeDocument/2006/relationships/image" Target="../media/image15.tif"/><Relationship Id="rId10" Type="http://schemas.openxmlformats.org/officeDocument/2006/relationships/image" Target="../media/image10.tif"/><Relationship Id="rId4" Type="http://schemas.openxmlformats.org/officeDocument/2006/relationships/image" Target="../media/image4.tif"/><Relationship Id="rId9" Type="http://schemas.openxmlformats.org/officeDocument/2006/relationships/image" Target="../media/image9.tif"/><Relationship Id="rId14" Type="http://schemas.openxmlformats.org/officeDocument/2006/relationships/image" Target="../media/image1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97" y="826477"/>
            <a:ext cx="8555274" cy="1867027"/>
          </a:xfrm>
        </p:spPr>
        <p:txBody>
          <a:bodyPr/>
          <a:lstStyle/>
          <a:p>
            <a:pPr eaLnBrk="1" hangingPunct="1"/>
            <a:br>
              <a:rPr lang="en-US" b="1" dirty="0">
                <a:latin typeface="Verdana" charset="0"/>
              </a:rPr>
            </a:br>
            <a:r>
              <a:rPr lang="en-US" dirty="0"/>
              <a:t>Thank you for joining</a:t>
            </a:r>
            <a:br>
              <a:rPr lang="en-US" dirty="0"/>
            </a:br>
            <a:r>
              <a:rPr lang="en-US" dirty="0"/>
              <a:t>Laboratory for Nuclear Science!</a:t>
            </a:r>
            <a:br>
              <a:rPr lang="en-US" dirty="0"/>
            </a:br>
            <a:br>
              <a:rPr lang="en-US" b="1" dirty="0">
                <a:latin typeface="Verdana" charset="0"/>
              </a:rPr>
            </a:br>
            <a:endParaRPr lang="en-US" b="1" dirty="0">
              <a:latin typeface="Verdana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3634" y="2988222"/>
            <a:ext cx="6400800" cy="1752600"/>
          </a:xfrm>
        </p:spPr>
        <p:txBody>
          <a:bodyPr/>
          <a:lstStyle/>
          <a:p>
            <a:r>
              <a:rPr lang="en-US" dirty="0"/>
              <a:t>Bolek Wyslouch</a:t>
            </a:r>
          </a:p>
          <a:p>
            <a:r>
              <a:rPr lang="en-US" dirty="0"/>
              <a:t>LNS Director</a:t>
            </a:r>
          </a:p>
          <a:p>
            <a:r>
              <a:rPr lang="en-US" dirty="0"/>
              <a:t>September 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4BAA-14A1-2341-95BD-2F069F48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4381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D142-606C-B74B-BDB8-1C75F170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4421"/>
            <a:ext cx="8305800" cy="4335379"/>
          </a:xfrm>
        </p:spPr>
        <p:txBody>
          <a:bodyPr/>
          <a:lstStyle/>
          <a:p>
            <a:r>
              <a:rPr lang="en-US" dirty="0"/>
              <a:t>Welcome to the Laboratory for Nuclear Science</a:t>
            </a:r>
          </a:p>
          <a:p>
            <a:r>
              <a:rPr lang="en-US" dirty="0"/>
              <a:t>Please use your September judiciously and carefully to look around and explore the research at the laboratory</a:t>
            </a:r>
          </a:p>
          <a:p>
            <a:r>
              <a:rPr lang="en-US" dirty="0"/>
              <a:t>Good luck with your classes</a:t>
            </a:r>
          </a:p>
          <a:p>
            <a:r>
              <a:rPr lang="en-US" dirty="0"/>
              <a:t>Feel free to talk to me and our division leader Prof. Formaggio in case of any questions or issues. We are here to help!</a:t>
            </a:r>
          </a:p>
          <a:p>
            <a:r>
              <a:rPr lang="en-US" dirty="0"/>
              <a:t>Talk to research groups and research leaders to find out about the wide variety of research taking place at LNS</a:t>
            </a:r>
          </a:p>
        </p:txBody>
      </p:sp>
    </p:spTree>
    <p:extLst>
      <p:ext uri="{BB962C8B-B14F-4D97-AF65-F5344CB8AC3E}">
        <p14:creationId xmlns:p14="http://schemas.microsoft.com/office/powerpoint/2010/main" val="190697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025" y="1524000"/>
            <a:ext cx="8305800" cy="4645572"/>
          </a:xfrm>
        </p:spPr>
        <p:txBody>
          <a:bodyPr/>
          <a:lstStyle/>
          <a:p>
            <a:r>
              <a:rPr lang="en-US" dirty="0"/>
              <a:t>“Research home” for all activities in Nuclear and Particle Physics at MIT</a:t>
            </a:r>
          </a:p>
          <a:p>
            <a:r>
              <a:rPr lang="en-US" dirty="0"/>
              <a:t>It consists of multiple research groups supported by administrative and computing services groups.</a:t>
            </a:r>
          </a:p>
          <a:p>
            <a:r>
              <a:rPr lang="en-US" dirty="0"/>
              <a:t>Overlaps with two </a:t>
            </a:r>
            <a:r>
              <a:rPr lang="en-US" u="sng" dirty="0"/>
              <a:t>academic</a:t>
            </a:r>
            <a:r>
              <a:rPr lang="en-US" dirty="0"/>
              <a:t> divisions in the Physics Department:</a:t>
            </a:r>
          </a:p>
          <a:p>
            <a:pPr lvl="1"/>
            <a:r>
              <a:rPr lang="en-US" b="1" dirty="0"/>
              <a:t>NUPAX (experimental): focus of today’s meeting, </a:t>
            </a:r>
            <a:r>
              <a:rPr lang="en-US" b="1" dirty="0">
                <a:solidFill>
                  <a:srgbClr val="FF0000"/>
                </a:solidFill>
              </a:rPr>
              <a:t>J. Formaggio talk about NUPAX will follow my talk</a:t>
            </a:r>
          </a:p>
          <a:p>
            <a:pPr lvl="1"/>
            <a:r>
              <a:rPr lang="en-US" dirty="0"/>
              <a:t>NUPAT (theory)</a:t>
            </a:r>
          </a:p>
          <a:p>
            <a:r>
              <a:rPr lang="en-US" dirty="0"/>
              <a:t>It hosts the Institute for AI and Fundamental Interactions (IAIFI)</a:t>
            </a:r>
          </a:p>
          <a:p>
            <a:r>
              <a:rPr lang="en-US" dirty="0"/>
              <a:t>It operates Bates Research and Engineering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9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02677"/>
          </a:xfrm>
        </p:spPr>
        <p:txBody>
          <a:bodyPr>
            <a:normAutofit/>
          </a:bodyPr>
          <a:lstStyle/>
          <a:p>
            <a:r>
              <a:rPr lang="en-US" dirty="0"/>
              <a:t>Starting research in LNS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52954"/>
            <a:ext cx="8382000" cy="4366846"/>
          </a:xfrm>
        </p:spPr>
        <p:txBody>
          <a:bodyPr>
            <a:normAutofit fontScale="92500"/>
          </a:bodyPr>
          <a:lstStyle/>
          <a:p>
            <a:r>
              <a:rPr lang="en-US" dirty="0"/>
              <a:t>At MIT graduate students start research immediately after arrival</a:t>
            </a:r>
          </a:p>
          <a:p>
            <a:pPr lvl="1"/>
            <a:r>
              <a:rPr lang="en-US" dirty="0"/>
              <a:t>Initially slow start: taking courses, exams etc.</a:t>
            </a:r>
          </a:p>
          <a:p>
            <a:pPr lvl="1"/>
            <a:r>
              <a:rPr lang="en-US" dirty="0"/>
              <a:t>But always dedicating some % of your time to research: becoming ~100% after ~2-2.5 years</a:t>
            </a:r>
          </a:p>
          <a:p>
            <a:r>
              <a:rPr lang="en-US" dirty="0"/>
              <a:t>Experimental research is done within groups led by faculty collaborating with research scientists, postdocs and students</a:t>
            </a:r>
          </a:p>
          <a:p>
            <a:r>
              <a:rPr lang="en-US" dirty="0"/>
              <a:t>This year you, the new students, will spend the month of September looking around and then joining a group</a:t>
            </a:r>
          </a:p>
          <a:p>
            <a:r>
              <a:rPr lang="en-US" dirty="0"/>
              <a:t>Most students stay with the same group for the duration of their PhD studies but each year there are several students who change groups after a year or two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5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the education in research is done by “apprenticeship”: working with senior physicist(s)</a:t>
            </a:r>
          </a:p>
          <a:p>
            <a:r>
              <a:rPr lang="en-US" dirty="0"/>
              <a:t>The exact topic it usually agreed between you and your research supervisor 1-2 years in advance of thesis defense</a:t>
            </a:r>
          </a:p>
          <a:p>
            <a:r>
              <a:rPr lang="en-US" dirty="0"/>
              <a:t>Average start-to-finish duration at MIT is 5.8 years. (summer of 2028)</a:t>
            </a:r>
          </a:p>
        </p:txBody>
      </p:sp>
    </p:spTree>
    <p:extLst>
      <p:ext uri="{BB962C8B-B14F-4D97-AF65-F5344CB8AC3E}">
        <p14:creationId xmlns:p14="http://schemas.microsoft.com/office/powerpoint/2010/main" val="139532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142"/>
            <a:ext cx="8229600" cy="711479"/>
          </a:xfrm>
        </p:spPr>
        <p:txBody>
          <a:bodyPr>
            <a:noAutofit/>
          </a:bodyPr>
          <a:lstStyle/>
          <a:p>
            <a:r>
              <a:rPr lang="en-US" sz="2800" dirty="0"/>
              <a:t>Resources for your research at MIT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3621"/>
            <a:ext cx="8229600" cy="5444938"/>
          </a:xfrm>
        </p:spPr>
        <p:txBody>
          <a:bodyPr>
            <a:normAutofit/>
          </a:bodyPr>
          <a:lstStyle/>
          <a:p>
            <a:r>
              <a:rPr lang="en-US" sz="2400" dirty="0"/>
              <a:t>One of the largest concentrations of particle and nuclear physicists at a US university: wide range of activities</a:t>
            </a:r>
          </a:p>
          <a:p>
            <a:r>
              <a:rPr lang="en-US" sz="2400" dirty="0"/>
              <a:t>Research programs at multiple world’s finest laboratories: CERN, Fermilab, Brookhaven, Jefferson Lab, Los Alamos, Space Station, X-ray satellite, Gran Sasso, </a:t>
            </a:r>
            <a:r>
              <a:rPr lang="en-US" dirty="0"/>
              <a:t>South Pole</a:t>
            </a:r>
            <a:r>
              <a:rPr lang="en-US" sz="2400" dirty="0"/>
              <a:t> and many others</a:t>
            </a:r>
          </a:p>
          <a:p>
            <a:r>
              <a:rPr lang="en-US" sz="2400" dirty="0"/>
              <a:t>Lab-wide computing support with access to large local resources: “Submit” system</a:t>
            </a:r>
          </a:p>
          <a:p>
            <a:r>
              <a:rPr lang="en-US" sz="2400" dirty="0"/>
              <a:t>Bates engineering laboratory north of Boston: building detectors</a:t>
            </a:r>
          </a:p>
          <a:p>
            <a:r>
              <a:rPr lang="en-US" sz="2400" dirty="0"/>
              <a:t>Close collaboration with other MIT laboratories: e.g. accelerator R&amp;D at MIT Plasma Lab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3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47" y="1800513"/>
            <a:ext cx="892969" cy="117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829" y="2759274"/>
            <a:ext cx="892969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799" y="1330455"/>
            <a:ext cx="892969" cy="129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660" y="893411"/>
            <a:ext cx="892969" cy="117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86" y="3741822"/>
            <a:ext cx="892969" cy="1339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037" y="5016692"/>
            <a:ext cx="892969" cy="117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147" y="3882527"/>
            <a:ext cx="892969" cy="1254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067" y="1803411"/>
            <a:ext cx="892969" cy="129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4105" y="5081276"/>
            <a:ext cx="892969" cy="117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3791" y="5016692"/>
            <a:ext cx="892969" cy="129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862" y="1397832"/>
            <a:ext cx="892969" cy="129245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e are a total of 18 faculty in nuclear and particle experimental physics…"/>
          <p:cNvSpPr txBox="1"/>
          <p:nvPr/>
        </p:nvSpPr>
        <p:spPr>
          <a:xfrm>
            <a:off x="3047635" y="3017114"/>
            <a:ext cx="3090793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57184">
              <a:spcBef>
                <a:spcPts val="844"/>
              </a:spcBef>
              <a:buFont typeface="Arial"/>
              <a:defRPr b="0">
                <a:latin typeface="AppleGothic"/>
                <a:ea typeface="AppleGothic"/>
                <a:cs typeface="AppleGothic"/>
                <a:sym typeface="AppleGothic"/>
              </a:defRPr>
            </a:pPr>
            <a:r>
              <a:rPr sz="1800" dirty="0">
                <a:solidFill>
                  <a:schemeClr val="tx1"/>
                </a:solidFill>
                <a:latin typeface="+mn-lt"/>
              </a:rPr>
              <a:t>We are 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5 full time</a:t>
            </a:r>
            <a:r>
              <a:rPr sz="1800" dirty="0">
                <a:solidFill>
                  <a:schemeClr val="tx1"/>
                </a:solidFill>
                <a:latin typeface="+mn-lt"/>
              </a:rPr>
              <a:t> faculty in nuclear and particle experimental physics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5461" y="3317245"/>
            <a:ext cx="892969" cy="1174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1327" y="4639349"/>
            <a:ext cx="892969" cy="129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3901" y="4875894"/>
            <a:ext cx="953691" cy="1380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AA43B3-1428-7B88-1867-752D31260D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70" y="684227"/>
            <a:ext cx="969342" cy="1292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20081"/>
            <a:ext cx="9144000" cy="711479"/>
          </a:xfrm>
        </p:spPr>
        <p:txBody>
          <a:bodyPr>
            <a:noAutofit/>
          </a:bodyPr>
          <a:lstStyle/>
          <a:p>
            <a:r>
              <a:rPr lang="en-US" sz="2400" dirty="0"/>
              <a:t>Experimental research areas and </a:t>
            </a:r>
            <a:r>
              <a:rPr lang="en-US" sz="2400" dirty="0">
                <a:solidFill>
                  <a:srgbClr val="FF0000"/>
                </a:solidFill>
              </a:rPr>
              <a:t>faculty</a:t>
            </a:r>
            <a:r>
              <a:rPr lang="en-US" sz="2400" dirty="0"/>
              <a:t> at LNS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915" y="1698194"/>
            <a:ext cx="8036169" cy="4491591"/>
          </a:xfrm>
        </p:spPr>
        <p:txBody>
          <a:bodyPr>
            <a:normAutofit/>
          </a:bodyPr>
          <a:lstStyle/>
          <a:p>
            <a:r>
              <a:rPr lang="en-US" sz="2000" dirty="0"/>
              <a:t>Cosmic rays, Dark Matter with Alpha Magnetic Spectrometer: </a:t>
            </a:r>
            <a:r>
              <a:rPr lang="en-US" sz="2000" dirty="0">
                <a:solidFill>
                  <a:srgbClr val="FF0000"/>
                </a:solidFill>
              </a:rPr>
              <a:t>Ting</a:t>
            </a:r>
          </a:p>
          <a:p>
            <a:r>
              <a:rPr lang="en-US" sz="2000" dirty="0"/>
              <a:t>Hadron Structure and Fundamental Interactions, Studies of Few-Nucleon Systems at Jlab, Mainz, Oak Ridge, DESY, CERN, Los Alamos, Brookhaven:</a:t>
            </a:r>
            <a:r>
              <a:rPr lang="en-US" sz="2000" dirty="0">
                <a:solidFill>
                  <a:srgbClr val="FF0000"/>
                </a:solidFill>
              </a:rPr>
              <a:t> Hen, Milner, Williams</a:t>
            </a:r>
          </a:p>
          <a:p>
            <a:r>
              <a:rPr lang="en-US" sz="2000" dirty="0"/>
              <a:t>High Energy Physics with CMS at LHC: </a:t>
            </a:r>
            <a:r>
              <a:rPr lang="en-US" sz="2000" dirty="0">
                <a:solidFill>
                  <a:srgbClr val="FF0000"/>
                </a:solidFill>
              </a:rPr>
              <a:t>Harris, Paus</a:t>
            </a:r>
          </a:p>
          <a:p>
            <a:r>
              <a:rPr lang="en-US" sz="2000" dirty="0"/>
              <a:t>High Energy Physics with LHCb at LHC: </a:t>
            </a:r>
            <a:r>
              <a:rPr lang="en-US" sz="2000" dirty="0">
                <a:solidFill>
                  <a:srgbClr val="FF0000"/>
                </a:solidFill>
              </a:rPr>
              <a:t>Smith (1/23), Williams </a:t>
            </a:r>
          </a:p>
          <a:p>
            <a:r>
              <a:rPr lang="en-US" sz="2000" dirty="0"/>
              <a:t>Heavy Ion Physics at LHC and RHIC:</a:t>
            </a:r>
            <a:r>
              <a:rPr lang="en-US" sz="2000" dirty="0">
                <a:solidFill>
                  <a:srgbClr val="FF0000"/>
                </a:solidFill>
              </a:rPr>
              <a:t> Lee, Roland, Wyslouch</a:t>
            </a:r>
          </a:p>
          <a:p>
            <a:r>
              <a:rPr lang="en-US" sz="2000" dirty="0"/>
              <a:t>Neutrinos: Neutrino properties, mass, flavor, Axions, Dark Matter: multiple experiments: </a:t>
            </a:r>
            <a:r>
              <a:rPr lang="en-US" sz="2000" dirty="0">
                <a:solidFill>
                  <a:srgbClr val="FF0000"/>
                </a:solidFill>
              </a:rPr>
              <a:t>Conrad, Formaggio, Winslow</a:t>
            </a:r>
          </a:p>
          <a:p>
            <a:r>
              <a:rPr lang="en-US" sz="2000" dirty="0"/>
              <a:t>Exotic nuclei and radioactive molecules: </a:t>
            </a:r>
            <a:r>
              <a:rPr lang="en-US" sz="2000" dirty="0">
                <a:solidFill>
                  <a:srgbClr val="FF0000"/>
                </a:solidFill>
              </a:rPr>
              <a:t>Garcia Ruiz</a:t>
            </a:r>
          </a:p>
        </p:txBody>
      </p:sp>
    </p:spTree>
    <p:extLst>
      <p:ext uri="{BB962C8B-B14F-4D97-AF65-F5344CB8AC3E}">
        <p14:creationId xmlns:p14="http://schemas.microsoft.com/office/powerpoint/2010/main" val="96047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04E3-78FC-C749-8B67-9FAE9D87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14638"/>
          </a:xfrm>
        </p:spPr>
        <p:txBody>
          <a:bodyPr/>
          <a:lstStyle/>
          <a:p>
            <a:r>
              <a:rPr lang="en-US" sz="2800" dirty="0"/>
              <a:t>Choice of the research supervisor/group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F8EF-ABB8-9447-BD1B-874BD839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277137"/>
            <a:ext cx="8864390" cy="4760925"/>
          </a:xfrm>
        </p:spPr>
        <p:txBody>
          <a:bodyPr/>
          <a:lstStyle/>
          <a:p>
            <a:r>
              <a:rPr lang="en-US" sz="2000" dirty="0"/>
              <a:t>Starting today and until September 29, 2022 you will have various opportunities to get to know all the research groups at LNS: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Formal and informal meetings with the groups</a:t>
            </a:r>
          </a:p>
          <a:p>
            <a:pPr lvl="1"/>
            <a:r>
              <a:rPr lang="en-US" dirty="0"/>
              <a:t>Individual conversations with researchers</a:t>
            </a:r>
          </a:p>
          <a:p>
            <a:r>
              <a:rPr lang="en-US" sz="2000" dirty="0"/>
              <a:t>By September 30 you will have to email me a prioritized list of your preferences with </a:t>
            </a:r>
            <a:r>
              <a:rPr lang="en-US" sz="2000" b="1" dirty="0"/>
              <a:t>at least two group </a:t>
            </a:r>
            <a:r>
              <a:rPr lang="en-US" sz="2000" dirty="0"/>
              <a:t>choices</a:t>
            </a:r>
          </a:p>
          <a:p>
            <a:r>
              <a:rPr lang="en-US" sz="2000" dirty="0"/>
              <a:t>I will then talk to you, the relevant faculty and the LNS fiscal office to see what is possible</a:t>
            </a:r>
          </a:p>
          <a:p>
            <a:r>
              <a:rPr lang="en-US" sz="2000" dirty="0"/>
              <a:t>Everyone will be assigned shortly after</a:t>
            </a:r>
          </a:p>
          <a:p>
            <a:r>
              <a:rPr lang="en-US" sz="2000" dirty="0"/>
              <a:t>Note: in the last ~5 years everyone got their first choice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91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F932-5614-0E4C-A5A2-D86D52AB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08AF-69FD-B649-AF9E-5E637BBF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49667"/>
            <a:ext cx="8305800" cy="447013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Several introductory talks from several research groups following NUPAX talk</a:t>
            </a:r>
          </a:p>
          <a:p>
            <a:pPr lvl="1"/>
            <a:r>
              <a:rPr lang="en-US" dirty="0"/>
              <a:t>Physics with AMS: Yi Jia</a:t>
            </a:r>
          </a:p>
          <a:p>
            <a:pPr lvl="1"/>
            <a:r>
              <a:rPr lang="en-US" dirty="0"/>
              <a:t>HEP Physics with CMS: C. Paus</a:t>
            </a:r>
          </a:p>
          <a:p>
            <a:pPr lvl="1"/>
            <a:r>
              <a:rPr lang="en-US" dirty="0"/>
              <a:t>Studying QCD and Beyond with Electron Scattering, R. Milner</a:t>
            </a:r>
          </a:p>
          <a:p>
            <a:pPr lvl="1"/>
            <a:r>
              <a:rPr lang="en-US" dirty="0"/>
              <a:t>Heavy ion Physics at RHIC and LHC, G. Roland</a:t>
            </a:r>
          </a:p>
          <a:p>
            <a:r>
              <a:rPr lang="en-US" dirty="0"/>
              <a:t>During September, various groups may organize welcome meetings, please go and see them</a:t>
            </a:r>
          </a:p>
          <a:p>
            <a:r>
              <a:rPr lang="en-US" dirty="0"/>
              <a:t>Send emails yourself, stay proactive, contact professors, students or postdocs</a:t>
            </a:r>
          </a:p>
        </p:txBody>
      </p:sp>
    </p:spTree>
    <p:extLst>
      <p:ext uri="{BB962C8B-B14F-4D97-AF65-F5344CB8AC3E}">
        <p14:creationId xmlns:p14="http://schemas.microsoft.com/office/powerpoint/2010/main" val="3504539219"/>
      </p:ext>
    </p:extLst>
  </p:cSld>
  <p:clrMapOvr>
    <a:masterClrMapping/>
  </p:clrMapOvr>
</p:sld>
</file>

<file path=ppt/theme/theme1.xml><?xml version="1.0" encoding="utf-8"?>
<a:theme xmlns:a="http://schemas.openxmlformats.org/drawingml/2006/main" name="MIT Laser">
  <a:themeElements>
    <a:clrScheme name="Custom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8000"/>
      </a:accent2>
      <a:accent3>
        <a:srgbClr val="FFFF00"/>
      </a:accent3>
      <a:accent4>
        <a:srgbClr val="00FF00"/>
      </a:accent4>
      <a:accent5>
        <a:srgbClr val="0000FF"/>
      </a:accent5>
      <a:accent6>
        <a:srgbClr val="800080"/>
      </a:accent6>
      <a:hlink>
        <a:srgbClr val="CCCCFF"/>
      </a:hlink>
      <a:folHlink>
        <a:srgbClr val="B2B2B2"/>
      </a:folHlink>
    </a:clrScheme>
    <a:fontScheme name="MIT Laser">
      <a:majorFont>
        <a:latin typeface="Verdana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MIT Las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 Las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 Las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12734</TotalTime>
  <Words>773</Words>
  <Application>Microsoft Macintosh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Times New Roman</vt:lpstr>
      <vt:lpstr>Verdana</vt:lpstr>
      <vt:lpstr>MIT Laser</vt:lpstr>
      <vt:lpstr>Bitmap Image</vt:lpstr>
      <vt:lpstr> Thank you for joining Laboratory for Nuclear Science!  </vt:lpstr>
      <vt:lpstr>What is LNS?</vt:lpstr>
      <vt:lpstr>Starting research in LNS</vt:lpstr>
      <vt:lpstr>The Thesis</vt:lpstr>
      <vt:lpstr>Resources for your research at MIT </vt:lpstr>
      <vt:lpstr>PowerPoint Presentation</vt:lpstr>
      <vt:lpstr>Experimental research areas and faculty at LNS </vt:lpstr>
      <vt:lpstr>Choice of the research supervisor/group</vt:lpstr>
      <vt:lpstr>Choosing the group</vt:lpstr>
      <vt:lpstr>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successes</dc:title>
  <dc:creator>milner</dc:creator>
  <cp:lastModifiedBy>Bolesław Wysłouch</cp:lastModifiedBy>
  <cp:revision>669</cp:revision>
  <cp:lastPrinted>2018-08-08T14:36:40Z</cp:lastPrinted>
  <dcterms:created xsi:type="dcterms:W3CDTF">2006-09-06T13:33:54Z</dcterms:created>
  <dcterms:modified xsi:type="dcterms:W3CDTF">2022-09-05T23:38:20Z</dcterms:modified>
</cp:coreProperties>
</file>