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57" r:id="rId4"/>
    <p:sldId id="258" r:id="rId5"/>
    <p:sldId id="259" r:id="rId6"/>
    <p:sldId id="260" r:id="rId7"/>
    <p:sldId id="256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2"/>
    <p:restoredTop sz="94697"/>
  </p:normalViewPr>
  <p:slideViewPr>
    <p:cSldViewPr snapToGrid="0">
      <p:cViewPr varScale="1">
        <p:scale>
          <a:sx n="111" d="100"/>
          <a:sy n="111" d="100"/>
        </p:scale>
        <p:origin x="22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59851-7DFE-2E49-BF56-835D77AEA760}" type="datetimeFigureOut">
              <a:rPr lang="en-US" smtClean="0"/>
              <a:t>12/3/22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66608-73CB-2449-AD93-CD58FC65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7ECC6-BFF1-A34B-9E1F-D06F7393AE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0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8E9E-C311-5648-C7CA-6C3A41E92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3567-A970-1EE2-8C81-801CF038A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92229-58D1-5E89-37EA-B89271C6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25286" cy="365125"/>
          </a:xfrm>
        </p:spPr>
        <p:txBody>
          <a:bodyPr/>
          <a:lstStyle/>
          <a:p>
            <a:fld id="{318C9489-FFDD-8744-A798-41D218474DC1}" type="datetime1">
              <a:rPr lang="en-CA" smtClean="0"/>
              <a:t>2022-12-03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04F51-E3E8-E0C5-8C77-094169F5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DarkLight</a:t>
            </a:r>
            <a:r>
              <a:rPr lang="en-US" dirty="0"/>
              <a:t> CM    Stony Brook Univ        M. </a:t>
            </a:r>
            <a:r>
              <a:rPr lang="en-US" dirty="0" err="1"/>
              <a:t>Hasinoff</a:t>
            </a:r>
            <a:r>
              <a:rPr lang="en-US" dirty="0"/>
              <a:t>, UBC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E4EE-C7AB-2514-B7EE-4F7D523E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09B6-02AC-1423-8930-B5946CC1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D6BD7-6F48-6581-1433-E49FACB1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FC6B1-D45D-59A1-AFB4-CB33F420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47B-5EDA-1C48-B5BD-FF9012E465F0}" type="datetime1">
              <a:rPr lang="en-CA" smtClean="0"/>
              <a:t>2022-12-03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8D33B-46E6-7463-266E-F1ECD59B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DarkLight</a:t>
            </a:r>
            <a:r>
              <a:rPr lang="en-US" dirty="0"/>
              <a:t> CM    Stony Brook Univ        M. </a:t>
            </a:r>
            <a:r>
              <a:rPr lang="en-US" dirty="0" err="1"/>
              <a:t>Hasinoff</a:t>
            </a:r>
            <a:r>
              <a:rPr lang="en-US" dirty="0"/>
              <a:t>, UBC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E0061-56D4-2CBF-7C3F-831CFAA5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D7807-6C75-70CF-0D08-F188A10D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389C7-FE5E-CD48-9705-A91D97721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6032B-BAD7-C696-8FB2-F8A7C817A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947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20009-17B5-EA43-8AB7-8CC442718730}" type="datetime1">
              <a:rPr lang="en-CA" smtClean="0"/>
              <a:t>2022-12-03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29D54-7D40-7F66-B76D-353CC4129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86057" y="6481081"/>
            <a:ext cx="3570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DarkLight</a:t>
            </a:r>
            <a:r>
              <a:rPr lang="en-US" dirty="0"/>
              <a:t> CM    Stony Brook Univ        M. </a:t>
            </a:r>
            <a:r>
              <a:rPr lang="en-US" dirty="0" err="1"/>
              <a:t>Hasinoff</a:t>
            </a:r>
            <a:r>
              <a:rPr lang="en-US" dirty="0"/>
              <a:t>, UBC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B4A6-56D3-7D81-FCBF-F0AA9B914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6571" y="6481082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76FE-73EF-C44E-8355-A5763FD0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5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0AE060-9A6E-D249-0EF3-C6141096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44"/>
            <a:ext cx="12010797" cy="67079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D93E4E-1698-E7D6-90D1-A9756F160AF6}"/>
              </a:ext>
            </a:extLst>
          </p:cNvPr>
          <p:cNvCxnSpPr>
            <a:cxnSpLocks/>
          </p:cNvCxnSpPr>
          <p:nvPr/>
        </p:nvCxnSpPr>
        <p:spPr>
          <a:xfrm>
            <a:off x="1986643" y="2686008"/>
            <a:ext cx="0" cy="654874"/>
          </a:xfrm>
          <a:prstGeom prst="line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5FF847-0FCE-38DB-6795-ED291D9F2863}"/>
              </a:ext>
            </a:extLst>
          </p:cNvPr>
          <p:cNvSpPr txBox="1"/>
          <p:nvPr/>
        </p:nvSpPr>
        <p:spPr>
          <a:xfrm>
            <a:off x="1695984" y="2987401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26 cm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50E3C2-6550-C28C-6039-DD96A50A8A4A}"/>
              </a:ext>
            </a:extLst>
          </p:cNvPr>
          <p:cNvCxnSpPr>
            <a:cxnSpLocks/>
          </p:cNvCxnSpPr>
          <p:nvPr/>
        </p:nvCxnSpPr>
        <p:spPr>
          <a:xfrm>
            <a:off x="2462239" y="2630816"/>
            <a:ext cx="832666" cy="306502"/>
          </a:xfrm>
          <a:prstGeom prst="line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403BB0-4B92-A188-7BA4-5638B3C94F84}"/>
              </a:ext>
            </a:extLst>
          </p:cNvPr>
          <p:cNvSpPr txBox="1"/>
          <p:nvPr/>
        </p:nvSpPr>
        <p:spPr>
          <a:xfrm rot="1260000">
            <a:off x="2635037" y="2527684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33 cm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076386-8206-4EC0-C553-525FD9446D33}"/>
              </a:ext>
            </a:extLst>
          </p:cNvPr>
          <p:cNvCxnSpPr>
            <a:cxnSpLocks/>
          </p:cNvCxnSpPr>
          <p:nvPr/>
        </p:nvCxnSpPr>
        <p:spPr>
          <a:xfrm>
            <a:off x="1231120" y="2477565"/>
            <a:ext cx="1716663" cy="0"/>
          </a:xfrm>
          <a:prstGeom prst="line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816CC30-2DEC-26A4-6094-410F68D3F50E}"/>
              </a:ext>
            </a:extLst>
          </p:cNvPr>
          <p:cNvSpPr txBox="1"/>
          <p:nvPr/>
        </p:nvSpPr>
        <p:spPr>
          <a:xfrm>
            <a:off x="1787928" y="2212210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68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C9D2D2-ECCC-7DD0-EF20-C911FACB0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38" y="2408261"/>
            <a:ext cx="385854" cy="743337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E457F9-D8EE-14A9-D4A2-28C98F775409}"/>
              </a:ext>
            </a:extLst>
          </p:cNvPr>
          <p:cNvSpPr txBox="1"/>
          <p:nvPr/>
        </p:nvSpPr>
        <p:spPr>
          <a:xfrm rot="-1500000">
            <a:off x="1087996" y="2931286"/>
            <a:ext cx="499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15 cm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131549-3676-4808-5778-2AF5741B725B}"/>
              </a:ext>
            </a:extLst>
          </p:cNvPr>
          <p:cNvCxnSpPr>
            <a:cxnSpLocks/>
          </p:cNvCxnSpPr>
          <p:nvPr/>
        </p:nvCxnSpPr>
        <p:spPr>
          <a:xfrm>
            <a:off x="835632" y="2519987"/>
            <a:ext cx="343969" cy="723834"/>
          </a:xfrm>
          <a:prstGeom prst="line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71D5EA1-CD60-A09C-F39A-62C4C5706BE7}"/>
              </a:ext>
            </a:extLst>
          </p:cNvPr>
          <p:cNvSpPr txBox="1"/>
          <p:nvPr/>
        </p:nvSpPr>
        <p:spPr>
          <a:xfrm rot="1260000">
            <a:off x="677896" y="2807175"/>
            <a:ext cx="502061" cy="246221"/>
          </a:xfrm>
          <a:prstGeom prst="rect">
            <a:avLst/>
          </a:prstGeom>
          <a:noFill/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30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56C35B-6DF0-D2F3-3E95-4AD3D8ED2EB2}"/>
              </a:ext>
            </a:extLst>
          </p:cNvPr>
          <p:cNvSpPr txBox="1"/>
          <p:nvPr/>
        </p:nvSpPr>
        <p:spPr>
          <a:xfrm>
            <a:off x="4350771" y="2540399"/>
            <a:ext cx="21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8 -- 15 x 3.8 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scint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25E60-0EEE-5A6F-B21C-496434C4D81C}"/>
              </a:ext>
            </a:extLst>
          </p:cNvPr>
          <p:cNvSpPr txBox="1"/>
          <p:nvPr/>
        </p:nvSpPr>
        <p:spPr>
          <a:xfrm>
            <a:off x="4350771" y="1888077"/>
            <a:ext cx="1983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0000"/>
                </a:highlight>
              </a:rPr>
              <a:t>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152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56840-9CA7-A7FA-9D85-1D42E9D2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47B-5EDA-1C48-B5BD-FF9012E465F0}" type="datetime1">
              <a:rPr lang="en-CA" smtClean="0"/>
              <a:t>2022-12-03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B9918-9922-0C78-6EEF-9CFA0D66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3CE9-469D-ACE7-6D8B-1110D687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85BD1-BF1F-BD01-99C0-A56F6696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7772400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1E4B5-A9A1-E2D6-451B-3BDCE224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47B-5EDA-1C48-B5BD-FF9012E465F0}" type="datetime1">
              <a:rPr lang="en-CA" smtClean="0"/>
              <a:t>2022-12-03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3DE55-3CB4-A622-E7C9-05DF6633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74D5-B300-18C6-8290-DA95962A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25B0A-4702-9FD8-89E1-F681FC8A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58" y="155633"/>
            <a:ext cx="7772400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7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7933E-7DEB-6962-F133-61AB5530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47B-5EDA-1C48-B5BD-FF9012E465F0}" type="datetime1">
              <a:rPr lang="en-CA" smtClean="0"/>
              <a:t>2022-12-03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11741-6EAA-78EC-7562-7F8BBCD1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C7742-149E-70D0-860D-A6574E56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8FAE5-4446-E91E-81E9-4AEA966C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7772400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1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4DF62-20E0-002B-E989-63FB148E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47B-5EDA-1C48-B5BD-FF9012E465F0}" type="datetime1">
              <a:rPr lang="en-CA" smtClean="0"/>
              <a:t>2022-12-03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D272B-9B5E-E8B7-59B2-1933EA9E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9B172-CEC7-25A5-9B24-55EDD8FB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477E6-72C0-E7E6-DE12-B5D539F34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7772400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6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D2E2F1-81EC-899C-A8D0-92E97B74A8D2}"/>
              </a:ext>
            </a:extLst>
          </p:cNvPr>
          <p:cNvSpPr/>
          <p:nvPr/>
        </p:nvSpPr>
        <p:spPr>
          <a:xfrm>
            <a:off x="1527405" y="766256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70E0FC-5193-1BD0-2898-32A4EFCC1DC0}"/>
              </a:ext>
            </a:extLst>
          </p:cNvPr>
          <p:cNvSpPr/>
          <p:nvPr/>
        </p:nvSpPr>
        <p:spPr>
          <a:xfrm>
            <a:off x="1529961" y="996656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BF675-B5A4-C1F0-7627-227B33122E98}"/>
              </a:ext>
            </a:extLst>
          </p:cNvPr>
          <p:cNvSpPr/>
          <p:nvPr/>
        </p:nvSpPr>
        <p:spPr>
          <a:xfrm>
            <a:off x="1535067" y="1229340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39161E-0197-69B6-6AE6-5E1B22F83F37}"/>
              </a:ext>
            </a:extLst>
          </p:cNvPr>
          <p:cNvSpPr/>
          <p:nvPr/>
        </p:nvSpPr>
        <p:spPr>
          <a:xfrm>
            <a:off x="1537623" y="1469956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D4E88-E993-684C-7F72-1FD5E3D35390}"/>
              </a:ext>
            </a:extLst>
          </p:cNvPr>
          <p:cNvSpPr/>
          <p:nvPr/>
        </p:nvSpPr>
        <p:spPr>
          <a:xfrm>
            <a:off x="1538898" y="1710572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207C85-C548-9566-676D-1BCB8DCF415F}"/>
              </a:ext>
            </a:extLst>
          </p:cNvPr>
          <p:cNvSpPr/>
          <p:nvPr/>
        </p:nvSpPr>
        <p:spPr>
          <a:xfrm>
            <a:off x="1549116" y="2414272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9F1542-9C6C-CC32-B070-CAC3B1C77834}"/>
              </a:ext>
            </a:extLst>
          </p:cNvPr>
          <p:cNvSpPr/>
          <p:nvPr/>
        </p:nvSpPr>
        <p:spPr>
          <a:xfrm>
            <a:off x="1538902" y="1946080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199988-644B-2A83-6D91-6FCC44B2DB76}"/>
              </a:ext>
            </a:extLst>
          </p:cNvPr>
          <p:cNvSpPr/>
          <p:nvPr/>
        </p:nvSpPr>
        <p:spPr>
          <a:xfrm>
            <a:off x="1544008" y="2178764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26E8E-EDE7-E0F9-CB04-B1AC0320A57E}"/>
              </a:ext>
            </a:extLst>
          </p:cNvPr>
          <p:cNvSpPr txBox="1"/>
          <p:nvPr/>
        </p:nvSpPr>
        <p:spPr>
          <a:xfrm>
            <a:off x="1641850" y="458769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15cm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4FF463-E5D2-2982-5A8E-FA3AC23B3C09}"/>
              </a:ext>
            </a:extLst>
          </p:cNvPr>
          <p:cNvCxnSpPr>
            <a:cxnSpLocks/>
          </p:cNvCxnSpPr>
          <p:nvPr/>
        </p:nvCxnSpPr>
        <p:spPr>
          <a:xfrm>
            <a:off x="2381213" y="1197282"/>
            <a:ext cx="0" cy="288000"/>
          </a:xfrm>
          <a:prstGeom prst="line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637338-A38C-7CA3-778E-AA0D96F64D72}"/>
              </a:ext>
            </a:extLst>
          </p:cNvPr>
          <p:cNvSpPr txBox="1"/>
          <p:nvPr/>
        </p:nvSpPr>
        <p:spPr>
          <a:xfrm>
            <a:off x="1806720" y="121591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3.8cm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320D85-0245-02A9-8A02-A5DD1D16C17C}"/>
              </a:ext>
            </a:extLst>
          </p:cNvPr>
          <p:cNvSpPr txBox="1"/>
          <p:nvPr/>
        </p:nvSpPr>
        <p:spPr>
          <a:xfrm>
            <a:off x="2482793" y="755469"/>
            <a:ext cx="418067" cy="190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8-i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7-i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6-i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5-i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3-i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1-i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7884C4-F49D-57DB-E970-BE92B9927327}"/>
              </a:ext>
            </a:extLst>
          </p:cNvPr>
          <p:cNvSpPr txBox="1"/>
          <p:nvPr/>
        </p:nvSpPr>
        <p:spPr>
          <a:xfrm>
            <a:off x="1108187" y="744371"/>
            <a:ext cx="472838" cy="190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8-o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7-o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6-o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5-o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3-o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1-o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C91866-BD41-75E1-5AD4-A9106A100A17}"/>
              </a:ext>
            </a:extLst>
          </p:cNvPr>
          <p:cNvSpPr/>
          <p:nvPr/>
        </p:nvSpPr>
        <p:spPr>
          <a:xfrm>
            <a:off x="4221846" y="777043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B488AE-AF17-F695-FA6E-ABB174B42023}"/>
              </a:ext>
            </a:extLst>
          </p:cNvPr>
          <p:cNvSpPr/>
          <p:nvPr/>
        </p:nvSpPr>
        <p:spPr>
          <a:xfrm>
            <a:off x="4224402" y="1007443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87CBFC-2243-D3F3-7C13-42CEE4B64B00}"/>
              </a:ext>
            </a:extLst>
          </p:cNvPr>
          <p:cNvSpPr/>
          <p:nvPr/>
        </p:nvSpPr>
        <p:spPr>
          <a:xfrm>
            <a:off x="4229508" y="1240127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3B8B97-9A17-14E3-7925-E56F4F1A31CD}"/>
              </a:ext>
            </a:extLst>
          </p:cNvPr>
          <p:cNvSpPr/>
          <p:nvPr/>
        </p:nvSpPr>
        <p:spPr>
          <a:xfrm>
            <a:off x="4232064" y="1480743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9638E0-3145-C188-7054-D0CAFF858CFB}"/>
              </a:ext>
            </a:extLst>
          </p:cNvPr>
          <p:cNvSpPr/>
          <p:nvPr/>
        </p:nvSpPr>
        <p:spPr>
          <a:xfrm>
            <a:off x="4233339" y="1721359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7A7188-F72E-B0E8-5B2B-BE638A96F549}"/>
              </a:ext>
            </a:extLst>
          </p:cNvPr>
          <p:cNvSpPr/>
          <p:nvPr/>
        </p:nvSpPr>
        <p:spPr>
          <a:xfrm>
            <a:off x="4243557" y="2425059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D68282-356F-4C8F-AF93-4FCB5E66F871}"/>
              </a:ext>
            </a:extLst>
          </p:cNvPr>
          <p:cNvSpPr/>
          <p:nvPr/>
        </p:nvSpPr>
        <p:spPr>
          <a:xfrm>
            <a:off x="4233343" y="1956867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EDA298-87E1-C98B-814A-1CFA6A7B1099}"/>
              </a:ext>
            </a:extLst>
          </p:cNvPr>
          <p:cNvSpPr/>
          <p:nvPr/>
        </p:nvSpPr>
        <p:spPr>
          <a:xfrm>
            <a:off x="4238449" y="2189551"/>
            <a:ext cx="914400" cy="230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B88884-40B4-BE6B-DB29-CF8CA8AA3023}"/>
              </a:ext>
            </a:extLst>
          </p:cNvPr>
          <p:cNvSpPr txBox="1"/>
          <p:nvPr/>
        </p:nvSpPr>
        <p:spPr>
          <a:xfrm>
            <a:off x="4336291" y="46955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15cm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0F2598-BB30-CDE5-D0F2-9135C6468B83}"/>
              </a:ext>
            </a:extLst>
          </p:cNvPr>
          <p:cNvCxnSpPr>
            <a:cxnSpLocks/>
          </p:cNvCxnSpPr>
          <p:nvPr/>
        </p:nvCxnSpPr>
        <p:spPr>
          <a:xfrm>
            <a:off x="5075654" y="1208069"/>
            <a:ext cx="0" cy="288000"/>
          </a:xfrm>
          <a:prstGeom prst="line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70DFA5F-980D-49A1-7A6F-3F3992EAFB71}"/>
              </a:ext>
            </a:extLst>
          </p:cNvPr>
          <p:cNvSpPr txBox="1"/>
          <p:nvPr/>
        </p:nvSpPr>
        <p:spPr>
          <a:xfrm>
            <a:off x="4501161" y="1226703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3.8cm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92C10F-5356-66A2-3899-E0C265123F9E}"/>
              </a:ext>
            </a:extLst>
          </p:cNvPr>
          <p:cNvSpPr txBox="1"/>
          <p:nvPr/>
        </p:nvSpPr>
        <p:spPr>
          <a:xfrm>
            <a:off x="5177233" y="766256"/>
            <a:ext cx="533663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15-o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13-o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11-o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 9-o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DCF26E-BC08-3FD5-A810-FAB43AD2F3C1}"/>
              </a:ext>
            </a:extLst>
          </p:cNvPr>
          <p:cNvSpPr txBox="1"/>
          <p:nvPr/>
        </p:nvSpPr>
        <p:spPr>
          <a:xfrm>
            <a:off x="3712418" y="755158"/>
            <a:ext cx="563048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15-i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13-i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11-i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 9-i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BF1AA9-7514-D4C0-2836-38ABAA6AEC14}"/>
              </a:ext>
            </a:extLst>
          </p:cNvPr>
          <p:cNvSpPr txBox="1"/>
          <p:nvPr/>
        </p:nvSpPr>
        <p:spPr>
          <a:xfrm>
            <a:off x="3989715" y="164541"/>
            <a:ext cx="178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positron (30 kHz)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02B9B9-E2C2-2406-75CE-422E145F79F4}"/>
              </a:ext>
            </a:extLst>
          </p:cNvPr>
          <p:cNvSpPr txBox="1"/>
          <p:nvPr/>
        </p:nvSpPr>
        <p:spPr>
          <a:xfrm>
            <a:off x="918132" y="166286"/>
            <a:ext cx="193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(3.6 MHz)</a:t>
            </a:r>
            <a:endParaRPr lang="en-US" baseline="30000" dirty="0">
              <a:latin typeface="Symbol" pitchFamily="2" charset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1F069C-286E-940A-78D7-2823CF4A8440}"/>
              </a:ext>
            </a:extLst>
          </p:cNvPr>
          <p:cNvSpPr txBox="1"/>
          <p:nvPr/>
        </p:nvSpPr>
        <p:spPr>
          <a:xfrm>
            <a:off x="244299" y="3157812"/>
            <a:ext cx="9373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Need to be able to trigger on single counters for calibration.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Need to adjust timing for each counter to account for the different path lengths in the spectrometers.</a:t>
            </a:r>
          </a:p>
          <a:p>
            <a:pPr marL="342900" indent="-342900">
              <a:buAutoNum type="arabicPeriod"/>
            </a:pPr>
            <a:r>
              <a:rPr lang="en-US" sz="1600" dirty="0"/>
              <a:t>Need to form </a:t>
            </a:r>
            <a:r>
              <a:rPr lang="en-US" sz="1600" dirty="0">
                <a:solidFill>
                  <a:srgbClr val="FF0000"/>
                </a:solidFill>
              </a:rPr>
              <a:t>L-R coincident </a:t>
            </a:r>
            <a:r>
              <a:rPr lang="en-US" sz="1600" dirty="0"/>
              <a:t>triggers for each bar, then form </a:t>
            </a:r>
            <a:r>
              <a:rPr lang="en-US" sz="1600" dirty="0">
                <a:solidFill>
                  <a:srgbClr val="FF0000"/>
                </a:solidFill>
              </a:rPr>
              <a:t>OR</a:t>
            </a:r>
            <a:r>
              <a:rPr lang="en-US" sz="1600" dirty="0"/>
              <a:t> of 8 e- bars, 8 e+ bars, then trigger e- * e+</a:t>
            </a:r>
          </a:p>
          <a:p>
            <a:pPr marL="342900" indent="-342900">
              <a:buAutoNum type="arabicPeriod"/>
            </a:pPr>
            <a:r>
              <a:rPr lang="en-US" sz="1600" dirty="0"/>
              <a:t>Need to generate the fast trigger for readout of the GEM tracking chambers – within 1 </a:t>
            </a:r>
            <a:r>
              <a:rPr lang="en-US" sz="1600" dirty="0" err="1"/>
              <a:t>usec</a:t>
            </a:r>
            <a:r>
              <a:rPr lang="en-US" sz="1600" dirty="0"/>
              <a:t> (??)</a:t>
            </a:r>
          </a:p>
          <a:p>
            <a:pPr marL="342900" indent="-342900">
              <a:buAutoNum type="arabicPeriod" startAt="4"/>
            </a:pPr>
            <a:r>
              <a:rPr lang="en-US" sz="1600" dirty="0"/>
              <a:t>For each of the 16 scintillators that have signals above threshold –</a:t>
            </a:r>
          </a:p>
          <a:p>
            <a:pPr lvl="1"/>
            <a:r>
              <a:rPr lang="en-US" sz="1600" dirty="0"/>
              <a:t>-- make in-out coincidence</a:t>
            </a:r>
          </a:p>
          <a:p>
            <a:pPr lvl="1"/>
            <a:r>
              <a:rPr lang="en-US" sz="1600" dirty="0"/>
              <a:t>-- make electron – positron coincidence ( want &lt; 200 </a:t>
            </a:r>
            <a:r>
              <a:rPr lang="en-US" sz="1600" dirty="0" err="1"/>
              <a:t>psec</a:t>
            </a:r>
            <a:r>
              <a:rPr lang="en-US" sz="1600" dirty="0"/>
              <a:t> time resolution )</a:t>
            </a:r>
          </a:p>
          <a:p>
            <a:pPr lvl="1"/>
            <a:r>
              <a:rPr lang="en-US" sz="1600" dirty="0"/>
              <a:t>-- output LE and TE time for an offline time walk correction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4DF41B-6783-32A7-5ACA-3B54D0DE72FA}"/>
              </a:ext>
            </a:extLst>
          </p:cNvPr>
          <p:cNvSpPr txBox="1"/>
          <p:nvPr/>
        </p:nvSpPr>
        <p:spPr>
          <a:xfrm>
            <a:off x="842770" y="2781718"/>
            <a:ext cx="378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Different FPGA programs required </a:t>
            </a:r>
          </a:p>
        </p:txBody>
      </p:sp>
    </p:spTree>
    <p:extLst>
      <p:ext uri="{BB962C8B-B14F-4D97-AF65-F5344CB8AC3E}">
        <p14:creationId xmlns:p14="http://schemas.microsoft.com/office/powerpoint/2010/main" val="119659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50DBE7-9C28-CD68-B4EC-22AD578C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9" y="811866"/>
            <a:ext cx="9022150" cy="5669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AFD0C-7D2A-49D9-806E-E3E6ED068327}"/>
              </a:ext>
            </a:extLst>
          </p:cNvPr>
          <p:cNvSpPr txBox="1"/>
          <p:nvPr/>
        </p:nvSpPr>
        <p:spPr>
          <a:xfrm>
            <a:off x="1405921" y="293915"/>
            <a:ext cx="9022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DL Prototype Bar #1 = 3mm x 30mm x 150mm with 4 </a:t>
            </a:r>
            <a:r>
              <a:rPr lang="en-US" sz="2800" b="1" dirty="0" err="1">
                <a:solidFill>
                  <a:srgbClr val="0070C0"/>
                </a:solidFill>
              </a:rPr>
              <a:t>SiPMs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DE5A76-1CFE-1CAA-75E8-6CCE218C45BE}"/>
                  </a:ext>
                </a:extLst>
              </p:cNvPr>
              <p:cNvSpPr txBox="1"/>
              <p:nvPr/>
            </p:nvSpPr>
            <p:spPr>
              <a:xfrm>
                <a:off x="3672621" y="4651076"/>
                <a:ext cx="34649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=525±7 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𝑝𝑠𝑒𝑐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DE5A76-1CFE-1CAA-75E8-6CCE218C4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21" y="4651076"/>
                <a:ext cx="3464988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9C1A42-984E-13D5-53DA-EB976D4F53D4}"/>
                  </a:ext>
                </a:extLst>
              </p:cNvPr>
              <p:cNvSpPr/>
              <p:nvPr/>
            </p:nvSpPr>
            <p:spPr>
              <a:xfrm>
                <a:off x="9380873" y="4651076"/>
                <a:ext cx="263847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534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𝑝𝑠𝑒𝑐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   at 53.4 V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9C1A42-984E-13D5-53DA-EB976D4F5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873" y="4651076"/>
                <a:ext cx="2638479" cy="830997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8609874-0A54-7C8E-A2B7-E2B3B2258A84}"/>
              </a:ext>
            </a:extLst>
          </p:cNvPr>
          <p:cNvSpPr txBox="1"/>
          <p:nvPr/>
        </p:nvSpPr>
        <p:spPr>
          <a:xfrm>
            <a:off x="10428071" y="293915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BC-408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D8F19-1BB7-BBB5-5591-6CD121FE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6E10-8C89-D54A-A7A3-598783C35FE0}" type="datetime1">
              <a:rPr lang="en-CA" smtClean="0"/>
              <a:t>2022-12-03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28E4A-E5AC-FCEB-EA76-565B12DA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684D1-94D2-BEE4-F6FA-004D5CF8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8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CAFD0C-7D2A-49D9-806E-E3E6ED068327}"/>
              </a:ext>
            </a:extLst>
          </p:cNvPr>
          <p:cNvSpPr txBox="1"/>
          <p:nvPr/>
        </p:nvSpPr>
        <p:spPr>
          <a:xfrm>
            <a:off x="2247149" y="241332"/>
            <a:ext cx="7419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Alpha Bar 20mm x 20mm x 700mm with 6 </a:t>
            </a:r>
            <a:r>
              <a:rPr lang="en-US" sz="2800" b="1" dirty="0" err="1">
                <a:solidFill>
                  <a:srgbClr val="0070C0"/>
                </a:solidFill>
              </a:rPr>
              <a:t>SiPMs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F07CA-CC33-E8D4-7FE1-97B69C159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57" y="878107"/>
            <a:ext cx="9521372" cy="5589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BC7FFD-0670-E835-708F-0B800F4CFA26}"/>
                  </a:ext>
                </a:extLst>
              </p:cNvPr>
              <p:cNvSpPr/>
              <p:nvPr/>
            </p:nvSpPr>
            <p:spPr>
              <a:xfrm>
                <a:off x="3577243" y="3922617"/>
                <a:ext cx="34649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499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𝑝𝑠𝑒𝑐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BC7FFD-0670-E835-708F-0B800F4CF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243" y="3922617"/>
                <a:ext cx="3464988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9A2E4-041B-266D-3934-775F670B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7548-E765-B249-96EC-8D5620B82FA0}" type="datetime1">
              <a:rPr lang="en-CA" smtClean="0"/>
              <a:t>2022-12-03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39C73-D8AA-4640-45BF-BAF45A49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CBC6F-B45C-58D6-0E62-1ABC647E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4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CAFD0C-7D2A-49D9-806E-E3E6ED068327}"/>
              </a:ext>
            </a:extLst>
          </p:cNvPr>
          <p:cNvSpPr txBox="1"/>
          <p:nvPr/>
        </p:nvSpPr>
        <p:spPr>
          <a:xfrm>
            <a:off x="2733220" y="163287"/>
            <a:ext cx="6139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TOF Alpha bar with #1 DL Prototype Bar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70535-8A84-9615-114F-99B7C8FE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7" y="710395"/>
            <a:ext cx="10074728" cy="5953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313A34-C6F5-7D70-31AF-D2606101AEE6}"/>
                  </a:ext>
                </a:extLst>
              </p:cNvPr>
              <p:cNvSpPr/>
              <p:nvPr/>
            </p:nvSpPr>
            <p:spPr>
              <a:xfrm>
                <a:off x="3457500" y="4663553"/>
                <a:ext cx="34649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335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𝑝𝑠𝑒𝑐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313A34-C6F5-7D70-31AF-D2606101A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00" y="4663553"/>
                <a:ext cx="3464988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3B5C7-C104-E0C1-60C7-9911BCA2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A925-5AFD-9648-A307-3150E6818B1D}" type="datetime1">
              <a:rPr lang="en-CA" smtClean="0"/>
              <a:t>2022-12-03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E5D28-A9A6-E00D-FF64-B92626FA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929EB-71B1-39D9-701C-754FE6CB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5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54F46-5D14-22E9-4BB1-1E8623FB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47B-5EDA-1C48-B5BD-FF9012E465F0}" type="datetime1">
              <a:rPr lang="en-CA" smtClean="0"/>
              <a:t>2022-12-03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EA624-FC03-77D1-4D99-D1D3C4E5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BC37F-FE56-8CCA-E747-A8D07404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6EE52-E33B-1065-D837-3BB3FA4538C9}"/>
              </a:ext>
            </a:extLst>
          </p:cNvPr>
          <p:cNvSpPr txBox="1"/>
          <p:nvPr/>
        </p:nvSpPr>
        <p:spPr>
          <a:xfrm>
            <a:off x="735979" y="221596"/>
            <a:ext cx="964899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v1b -- 6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DarkLight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Scintillator 38mm wide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459269-8F3B-1B07-7DDD-BFA5F3254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8" y="900140"/>
            <a:ext cx="5943600" cy="5493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CBEDC2-9ADB-A035-91AB-F5E454D4CCF4}"/>
              </a:ext>
            </a:extLst>
          </p:cNvPr>
          <p:cNvSpPr txBox="1"/>
          <p:nvPr/>
        </p:nvSpPr>
        <p:spPr>
          <a:xfrm>
            <a:off x="1109895" y="1228108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BC-404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F9437-8E35-5F2C-E8A7-DC2A81C8F52C}"/>
              </a:ext>
            </a:extLst>
          </p:cNvPr>
          <p:cNvSpPr txBox="1"/>
          <p:nvPr/>
        </p:nvSpPr>
        <p:spPr>
          <a:xfrm>
            <a:off x="6803572" y="1807028"/>
            <a:ext cx="449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SiPM</a:t>
            </a:r>
            <a:r>
              <a:rPr lang="en-US" sz="2400" dirty="0"/>
              <a:t> spacing at 7.50mm to match </a:t>
            </a:r>
          </a:p>
          <a:p>
            <a:r>
              <a:rPr lang="en-US" sz="2400" dirty="0"/>
              <a:t>existing frontend readout board</a:t>
            </a:r>
          </a:p>
        </p:txBody>
      </p:sp>
    </p:spTree>
    <p:extLst>
      <p:ext uri="{BB962C8B-B14F-4D97-AF65-F5344CB8AC3E}">
        <p14:creationId xmlns:p14="http://schemas.microsoft.com/office/powerpoint/2010/main" val="213661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8B5A-A653-6C0D-7308-E1A5786AD0E5}"/>
              </a:ext>
            </a:extLst>
          </p:cNvPr>
          <p:cNvSpPr txBox="1"/>
          <p:nvPr/>
        </p:nvSpPr>
        <p:spPr>
          <a:xfrm>
            <a:off x="735980" y="221596"/>
            <a:ext cx="872565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v2 -- 6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DarkLight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Scintillator 38mm wide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41808C-5B2E-9A2B-1888-A06722D79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33" y="812527"/>
            <a:ext cx="8603252" cy="5566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D49D0F-87C5-90CD-8B60-ADD434F08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732" y="2480733"/>
            <a:ext cx="6096000" cy="189653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B42D67-C980-302D-A2BF-866EF3FD641F}"/>
              </a:ext>
            </a:extLst>
          </p:cNvPr>
          <p:cNvSpPr txBox="1"/>
          <p:nvPr/>
        </p:nvSpPr>
        <p:spPr>
          <a:xfrm>
            <a:off x="7673981" y="1815936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BC-404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8D9A8-9D50-8EEC-8314-6F5215F0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D88E-017B-5A42-AE2B-EBF760048F13}" type="datetime1">
              <a:rPr lang="en-CA" smtClean="0"/>
              <a:t>2022-12-03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9C287-9BEA-C9DB-EB6C-F81E4DAA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E758-697B-88F6-CFE0-B3CB3C2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294F2-FCA0-CD66-8BEA-57915010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47B-5EDA-1C48-B5BD-FF9012E465F0}" type="datetime1">
              <a:rPr lang="en-CA" smtClean="0"/>
              <a:t>2022-12-03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5E330-ABD5-376C-CFFB-8553A8A4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1C827-75E7-D00B-FB19-54B9769E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5DF7A-1C7E-B4EE-FCEA-40DFBA643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348" y="11793"/>
            <a:ext cx="5029556" cy="650883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84EC6C-B97F-2E60-3C13-D2036526473A}"/>
              </a:ext>
            </a:extLst>
          </p:cNvPr>
          <p:cNvSpPr txBox="1"/>
          <p:nvPr/>
        </p:nvSpPr>
        <p:spPr>
          <a:xfrm>
            <a:off x="233686" y="119920"/>
            <a:ext cx="6637651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NEW  v2 front end readout card(1)</a:t>
            </a:r>
            <a:endParaRPr lang="en-US" sz="3200" dirty="0"/>
          </a:p>
          <a:p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holds 12 </a:t>
            </a:r>
            <a:r>
              <a:rPr lang="en-US" sz="2800" dirty="0" err="1"/>
              <a:t>SiPMs</a:t>
            </a:r>
            <a:r>
              <a:rPr lang="en-US" sz="2800" dirty="0"/>
              <a:t>/2 scintillators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SUM(6)</a:t>
            </a:r>
            <a:r>
              <a:rPr lang="en-US" sz="2800" dirty="0">
                <a:sym typeface="Wingdings" pitchFamily="2" charset="2"/>
              </a:rPr>
              <a:t>fast </a:t>
            </a:r>
            <a:r>
              <a:rPr lang="en-US" sz="2800" dirty="0" err="1">
                <a:sym typeface="Wingdings" pitchFamily="2" charset="2"/>
              </a:rPr>
              <a:t>ampdiscriminator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ym typeface="Wingdings" pitchFamily="2" charset="2"/>
              </a:rPr>
              <a:t>FPGA will check e+ e- coincidence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ym typeface="Wingdings" pitchFamily="2" charset="2"/>
              </a:rPr>
              <a:t>FPGA will readout LE and TE time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78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294F2-FCA0-CD66-8BEA-57915010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C47B-5EDA-1C48-B5BD-FF9012E465F0}" type="datetime1">
              <a:rPr lang="en-CA" smtClean="0"/>
              <a:t>2022-12-03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5E330-ABD5-376C-CFFB-8553A8A4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1C827-75E7-D00B-FB19-54B9769E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76FE-73EF-C44E-8355-A5763FD0B41D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84EC6C-B97F-2E60-3C13-D2036526473A}"/>
              </a:ext>
            </a:extLst>
          </p:cNvPr>
          <p:cNvSpPr txBox="1"/>
          <p:nvPr/>
        </p:nvSpPr>
        <p:spPr>
          <a:xfrm>
            <a:off x="233686" y="119920"/>
            <a:ext cx="663765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NEW  v2 front end readout card(2)</a:t>
            </a:r>
          </a:p>
          <a:p>
            <a:endParaRPr lang="en-US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holds 12 </a:t>
            </a:r>
            <a:r>
              <a:rPr lang="en-US" sz="2800" dirty="0" err="1"/>
              <a:t>SiPMs</a:t>
            </a:r>
            <a:r>
              <a:rPr lang="en-US" sz="2800" dirty="0"/>
              <a:t>/2 scintillators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SUM(6)</a:t>
            </a:r>
            <a:r>
              <a:rPr lang="en-US" sz="2800" dirty="0">
                <a:sym typeface="Wingdings" pitchFamily="2" charset="2"/>
              </a:rPr>
              <a:t>fast </a:t>
            </a:r>
            <a:r>
              <a:rPr lang="en-US" sz="2800" dirty="0" err="1">
                <a:sym typeface="Wingdings" pitchFamily="2" charset="2"/>
              </a:rPr>
              <a:t>ampdiscriminator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ym typeface="Wingdings" pitchFamily="2" charset="2"/>
              </a:rPr>
              <a:t>FPGA will check e+ e- coincidence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ym typeface="Wingdings" pitchFamily="2" charset="2"/>
              </a:rPr>
              <a:t>FPGA will readout LE and TE time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ym typeface="Wingdings" pitchFamily="2" charset="2"/>
              </a:rPr>
              <a:t>will go for manufacturing in 1-2 </a:t>
            </a:r>
            <a:r>
              <a:rPr lang="en-US" sz="2800" dirty="0" err="1">
                <a:sym typeface="Wingdings" pitchFamily="2" charset="2"/>
              </a:rPr>
              <a:t>wks</a:t>
            </a:r>
            <a:endParaRPr lang="en-US" sz="2800" dirty="0">
              <a:sym typeface="Wingdings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23131-B758-6D72-080A-39943C0EB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435" y="0"/>
            <a:ext cx="5080237" cy="657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1D1B28-9991-E533-2C47-37337D41183B}"/>
              </a:ext>
            </a:extLst>
          </p:cNvPr>
          <p:cNvSpPr txBox="1"/>
          <p:nvPr/>
        </p:nvSpPr>
        <p:spPr>
          <a:xfrm>
            <a:off x="308225" y="3829618"/>
            <a:ext cx="50769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Next Stages—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design power </a:t>
            </a:r>
            <a:r>
              <a:rPr lang="en-US" sz="2800" dirty="0" err="1"/>
              <a:t>dist’n</a:t>
            </a:r>
            <a:r>
              <a:rPr lang="en-US" sz="2800" dirty="0"/>
              <a:t> board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design test pulse system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/>
              <a:t>develope</a:t>
            </a:r>
            <a:r>
              <a:rPr lang="en-US" sz="2800" dirty="0"/>
              <a:t> trigger FPGA system </a:t>
            </a:r>
          </a:p>
        </p:txBody>
      </p:sp>
    </p:spTree>
    <p:extLst>
      <p:ext uri="{BB962C8B-B14F-4D97-AF65-F5344CB8AC3E}">
        <p14:creationId xmlns:p14="http://schemas.microsoft.com/office/powerpoint/2010/main" val="2512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502</Words>
  <Application>Microsoft Macintosh PowerPoint</Application>
  <PresentationFormat>Widescreen</PresentationFormat>
  <Paragraphs>120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Hasinoff</dc:creator>
  <cp:lastModifiedBy>Mike Hasinoff</cp:lastModifiedBy>
  <cp:revision>8</cp:revision>
  <dcterms:created xsi:type="dcterms:W3CDTF">2022-11-18T21:16:22Z</dcterms:created>
  <dcterms:modified xsi:type="dcterms:W3CDTF">2022-12-03T15:57:54Z</dcterms:modified>
</cp:coreProperties>
</file>