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56" r:id="rId3"/>
    <p:sldId id="262" r:id="rId4"/>
    <p:sldId id="269" r:id="rId5"/>
    <p:sldId id="257" r:id="rId6"/>
    <p:sldId id="268" r:id="rId7"/>
    <p:sldId id="264" r:id="rId8"/>
    <p:sldId id="266" r:id="rId9"/>
    <p:sldId id="259" r:id="rId10"/>
    <p:sldId id="260" r:id="rId11"/>
    <p:sldId id="261" r:id="rId12"/>
    <p:sldId id="258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3"/>
    <p:restoredTop sz="94628"/>
  </p:normalViewPr>
  <p:slideViewPr>
    <p:cSldViewPr snapToGrid="0">
      <p:cViewPr varScale="1">
        <p:scale>
          <a:sx n="119" d="100"/>
          <a:sy n="119" d="100"/>
        </p:scale>
        <p:origin x="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3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080274-8A40-1E90-972E-5A78633CF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2A5F5-9E8A-5CB8-6DE7-6A8AA315F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F9713-AB2B-6649-981A-9F872904E372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89735-765D-1CE5-FC0C-AE94060D8B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476EC-D8C7-9094-0046-42A143C82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F5868-C0A7-534C-8E85-13ECEC3DB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1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A2FB1-991B-844C-B782-9377BBE816E9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E440-A903-1946-9860-6A38D3815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7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66AB-ED87-D037-6F7C-37A4DDE71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CD7E6-06D5-5FE8-CC2B-854A8489F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1F6CE-D382-4A4F-0A9D-3E5663FD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8424"/>
            <a:ext cx="972312" cy="365125"/>
          </a:xfrm>
        </p:spPr>
        <p:txBody>
          <a:bodyPr/>
          <a:lstStyle/>
          <a:p>
            <a:fld id="{6BA601CE-3588-2D45-B084-20878A8AACF0}" type="datetime1">
              <a:rPr lang="en-CA" smtClean="0"/>
              <a:t>2022-12-01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813D4-8104-9A44-E356-DD45D6D4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0520" y="6492875"/>
            <a:ext cx="3867912" cy="365125"/>
          </a:xfrm>
        </p:spPr>
        <p:txBody>
          <a:bodyPr/>
          <a:lstStyle/>
          <a:p>
            <a:r>
              <a:rPr lang="en-US" dirty="0" err="1"/>
              <a:t>DarkLight</a:t>
            </a:r>
            <a:r>
              <a:rPr lang="en-US" dirty="0"/>
              <a:t> CM    Stony Brook Univ        M. </a:t>
            </a:r>
            <a:r>
              <a:rPr lang="en-US" dirty="0" err="1"/>
              <a:t>Hasinoff</a:t>
            </a:r>
            <a:r>
              <a:rPr lang="en-US" dirty="0"/>
              <a:t>, UBC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DC3AD-E2E3-3221-5392-089264F5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472" y="6492874"/>
            <a:ext cx="414528" cy="365125"/>
          </a:xfrm>
        </p:spPr>
        <p:txBody>
          <a:bodyPr/>
          <a:lstStyle/>
          <a:p>
            <a:fld id="{BFD0BE9D-F851-844E-935A-AF35A567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5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EBC2-2A56-3531-08AE-9901061E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8F871-AE8E-483D-95FF-7BC1E1B9C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1148-571A-987B-C465-B0F0DCA9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BF6-8524-284A-9FC7-835ABB43162A}" type="datetime1">
              <a:rPr lang="en-CA" smtClean="0"/>
              <a:t>2022-12-01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87345-FC2F-D038-45A7-4A849949D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9768" y="6485000"/>
            <a:ext cx="3770376" cy="365125"/>
          </a:xfrm>
        </p:spPr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6B3B0-C3CB-C881-3915-B4DED5C1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D08F-812F-1E46-5C3D-365D2DA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CB716-453A-BB7F-CB9B-A66722C17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C1B62-DAB2-B718-1745-3F9EB590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A032-19F8-EF49-8D97-2A0F8C3C5A19}" type="datetime1">
              <a:rPr lang="en-CA" smtClean="0"/>
              <a:t>2022-12-01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0AC39-0BA8-B416-CB9C-712EBDD4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5B8-7EFD-A92B-467B-FA96F75C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3E3E-53F5-C6DD-CB40-21C5CA68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46249-905D-D629-0354-CFCD30E22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C7011-6E76-D16D-CE34-138D7A82F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F498A-ED90-BC81-D907-96FD1DF7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FC62-AF59-1946-87EC-1AC1AFB67616}" type="datetime1">
              <a:rPr lang="en-CA" smtClean="0"/>
              <a:t>2022-12-01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21F9F-5E13-59F3-08A0-EE13F269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9768" y="6492875"/>
            <a:ext cx="3770376" cy="365125"/>
          </a:xfrm>
        </p:spPr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8B511-C3B8-F6EF-1E52-A4CEA848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4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C45677-946F-015B-3A33-815355AC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C6C55-7BD5-AB18-1935-5DFD1DF5A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48DFD-29CA-4A0E-5063-7F69132D5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5C54-D54E-FE4A-B67B-9DA5ADE50913}" type="datetime1">
              <a:rPr lang="en-CA" smtClean="0"/>
              <a:t>2022-12-01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6F23E-2041-B053-352D-75768E809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9768" y="6485001"/>
            <a:ext cx="3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A0B6-1416-363D-812C-F20E37CA1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0144" y="6485001"/>
            <a:ext cx="371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BE9D-F851-844E-935A-AF35A567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99FC8-4B02-855B-4248-08BE85290D95}"/>
              </a:ext>
            </a:extLst>
          </p:cNvPr>
          <p:cNvSpPr txBox="1"/>
          <p:nvPr/>
        </p:nvSpPr>
        <p:spPr>
          <a:xfrm>
            <a:off x="213360" y="138321"/>
            <a:ext cx="63131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Compare shielding effectiveness</a:t>
            </a:r>
          </a:p>
          <a:p>
            <a:endParaRPr lang="en-US" sz="20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/>
              <a:t> 7.5 cm Lead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/>
              <a:t> 2.5 cm Al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/>
              <a:t> 2.5 cm </a:t>
            </a:r>
            <a:r>
              <a:rPr lang="en-US" sz="3200" dirty="0" err="1"/>
              <a:t>Polyethlyene</a:t>
            </a:r>
            <a:r>
              <a:rPr lang="en-US" sz="3200" dirty="0"/>
              <a:t> + 1 cm Lead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3B8439-7954-F8D9-F939-24A21BE78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366" y="3246508"/>
            <a:ext cx="4172122" cy="3129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FF135E-B72A-A5B2-144D-CA281DB24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4079" y="2724994"/>
            <a:ext cx="3223913" cy="4172123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CD88BB0-0D73-1E36-2F32-B05FD57A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3AFD-01AE-664C-9C97-E86F11AE41A4}" type="datetime1">
              <a:rPr lang="en-CA" smtClean="0"/>
              <a:t>2022-12-01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B19B777-831A-940A-B9A3-75D69FFF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E8B95DF-0C10-C498-571E-C378AE85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1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3D7636-253D-5C5B-8F8D-82751B625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71897" y="415249"/>
            <a:ext cx="3321992" cy="2491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2DCB3A-FEC5-F0AF-69DD-32B81212A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262" y="3246509"/>
            <a:ext cx="4172122" cy="31290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1EA05B-A190-29DF-5169-8463F1E109C7}"/>
              </a:ext>
            </a:extLst>
          </p:cNvPr>
          <p:cNvSpPr txBox="1"/>
          <p:nvPr/>
        </p:nvSpPr>
        <p:spPr>
          <a:xfrm>
            <a:off x="6844581" y="731521"/>
            <a:ext cx="276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</a:t>
            </a:r>
            <a:r>
              <a:rPr lang="en-US" sz="2400" baseline="-25000" dirty="0" err="1">
                <a:latin typeface="Symbol" pitchFamily="2" charset="2"/>
              </a:rPr>
              <a:t>g</a:t>
            </a:r>
            <a:r>
              <a:rPr lang="en-US" sz="2400" dirty="0"/>
              <a:t> = (0.015 – 7) MeV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557CE-F201-1D79-8586-747AF846556B}"/>
              </a:ext>
            </a:extLst>
          </p:cNvPr>
          <p:cNvSpPr txBox="1"/>
          <p:nvPr/>
        </p:nvSpPr>
        <p:spPr>
          <a:xfrm>
            <a:off x="6661695" y="1363370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(2x10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15) MeV</a:t>
            </a:r>
          </a:p>
        </p:txBody>
      </p:sp>
    </p:spTree>
    <p:extLst>
      <p:ext uri="{BB962C8B-B14F-4D97-AF65-F5344CB8AC3E}">
        <p14:creationId xmlns:p14="http://schemas.microsoft.com/office/powerpoint/2010/main" val="3018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9A12167-D6F3-C87C-844D-91E1434CE5BA}"/>
              </a:ext>
            </a:extLst>
          </p:cNvPr>
          <p:cNvSpPr txBox="1"/>
          <p:nvPr/>
        </p:nvSpPr>
        <p:spPr>
          <a:xfrm>
            <a:off x="8643147" y="1589562"/>
            <a:ext cx="371554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D-870 near dump</a:t>
            </a:r>
          </a:p>
          <a:p>
            <a:r>
              <a:rPr lang="en-US" sz="2200" dirty="0"/>
              <a:t>n-flux ~ 9.0 x 10</a:t>
            </a:r>
            <a:r>
              <a:rPr lang="en-US" sz="2200" baseline="30000" dirty="0"/>
              <a:t>2</a:t>
            </a:r>
            <a:r>
              <a:rPr lang="en-US" sz="2200" dirty="0"/>
              <a:t> n/cm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-flux ~ 2.7 x 10</a:t>
            </a:r>
            <a:r>
              <a:rPr lang="en-US" sz="2200" baseline="30000" dirty="0"/>
              <a:t>5</a:t>
            </a:r>
            <a:r>
              <a:rPr lang="en-US" sz="2200" dirty="0"/>
              <a:t> </a:t>
            </a:r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C9093C-045B-9466-AEB1-4338C952BF94}"/>
              </a:ext>
            </a:extLst>
          </p:cNvPr>
          <p:cNvSpPr txBox="1"/>
          <p:nvPr/>
        </p:nvSpPr>
        <p:spPr>
          <a:xfrm>
            <a:off x="8699179" y="3372524"/>
            <a:ext cx="347992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D-880 near Cryomodule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n-flux ~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10</a:t>
            </a:r>
            <a:r>
              <a:rPr lang="en-US" sz="220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-flux ~ 1.0 x 10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  <a:p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6E3199-6B63-2A0A-7647-C6970F024028}"/>
              </a:ext>
            </a:extLst>
          </p:cNvPr>
          <p:cNvSpPr txBox="1"/>
          <p:nvPr/>
        </p:nvSpPr>
        <p:spPr>
          <a:xfrm>
            <a:off x="8511024" y="67575"/>
            <a:ext cx="3715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Oct 27/22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 Shielding  E = 29.3 MeV</a:t>
            </a:r>
          </a:p>
          <a:p>
            <a:r>
              <a:rPr lang="en-US" sz="2400" dirty="0"/>
              <a:t>Power ~ 1.15 kW  DF ~ 7.5 %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3398B-760F-A31A-7798-410DC54EF580}"/>
              </a:ext>
            </a:extLst>
          </p:cNvPr>
          <p:cNvSpPr txBox="1"/>
          <p:nvPr/>
        </p:nvSpPr>
        <p:spPr>
          <a:xfrm>
            <a:off x="8643147" y="4880629"/>
            <a:ext cx="31370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    </a:t>
            </a:r>
            <a:r>
              <a:rPr lang="en-US" sz="2400" dirty="0">
                <a:solidFill>
                  <a:srgbClr val="FF0000"/>
                </a:solidFill>
              </a:rPr>
              <a:t>SUMMARY</a:t>
            </a:r>
          </a:p>
          <a:p>
            <a:r>
              <a:rPr lang="en-US" sz="2200" dirty="0"/>
              <a:t>n   </a:t>
            </a:r>
            <a:r>
              <a:rPr lang="en-US" sz="2200" dirty="0" err="1"/>
              <a:t>N_dump</a:t>
            </a:r>
            <a:r>
              <a:rPr lang="en-US" sz="2200" dirty="0"/>
              <a:t> = 30 x </a:t>
            </a:r>
            <a:r>
              <a:rPr lang="en-US" sz="2200" dirty="0" err="1"/>
              <a:t>N_cryo</a:t>
            </a:r>
            <a:endParaRPr lang="en-US" sz="2200" dirty="0"/>
          </a:p>
          <a:p>
            <a:r>
              <a:rPr lang="en-US" sz="2200" dirty="0">
                <a:latin typeface="Symbol" pitchFamily="2" charset="2"/>
              </a:rPr>
              <a:t>g   </a:t>
            </a:r>
            <a:r>
              <a:rPr lang="en-US" sz="2200" dirty="0" err="1"/>
              <a:t>N_dump</a:t>
            </a:r>
            <a:r>
              <a:rPr lang="en-US" sz="2200" dirty="0"/>
              <a:t> =   3 x </a:t>
            </a:r>
            <a:r>
              <a:rPr lang="en-US" sz="2200" dirty="0" err="1"/>
              <a:t>N_cryo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B0F52-D97A-AFA5-9963-9D082DB36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" y="414000"/>
            <a:ext cx="4170162" cy="3221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18EE6-5B75-9869-72BF-D205A4344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00" y="3564000"/>
            <a:ext cx="4170162" cy="3221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EFE59-5BB2-841E-B037-648F891B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000" y="414000"/>
            <a:ext cx="4178941" cy="322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115F2C-C45A-573F-BD30-C1BB845E3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000" y="3582000"/>
            <a:ext cx="4178941" cy="3221999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B9E3C2D-5E94-DD7F-7966-60DC307E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558A-E849-4344-83AA-483CC4CE5C03}" type="datetime1">
              <a:rPr lang="en-CA" smtClean="0"/>
              <a:t>2022-12-01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65CCCEA-596C-C8FA-AB5F-74BE36B7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ABE8305-0AC5-2BFA-2AB0-51839B18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AACCCCA-F681-5BF8-F11D-6C7DFB9B5C21}"/>
              </a:ext>
            </a:extLst>
          </p:cNvPr>
          <p:cNvSpPr txBox="1"/>
          <p:nvPr/>
        </p:nvSpPr>
        <p:spPr>
          <a:xfrm>
            <a:off x="8565939" y="121237"/>
            <a:ext cx="3196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Oct 31/22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 Shielding</a:t>
            </a:r>
          </a:p>
          <a:p>
            <a:r>
              <a:rPr lang="en-US" sz="2400" dirty="0"/>
              <a:t>Power ~ 7 kW  DF ~ 94%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1078F-D32A-EFCA-EF01-FD5719E89250}"/>
              </a:ext>
            </a:extLst>
          </p:cNvPr>
          <p:cNvSpPr txBox="1"/>
          <p:nvPr/>
        </p:nvSpPr>
        <p:spPr>
          <a:xfrm>
            <a:off x="8455905" y="1550167"/>
            <a:ext cx="34456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D-870 near dump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200" dirty="0"/>
              <a:t>n-flux ~ 2.8 x 10</a:t>
            </a:r>
            <a:r>
              <a:rPr lang="en-US" sz="2200" baseline="30000" dirty="0"/>
              <a:t>3</a:t>
            </a:r>
            <a:r>
              <a:rPr lang="en-US" sz="2200" dirty="0"/>
              <a:t> n/cm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-flux  ~    8 x 10</a:t>
            </a:r>
            <a:r>
              <a:rPr lang="en-US" sz="2200" baseline="30000" dirty="0"/>
              <a:t>5</a:t>
            </a:r>
            <a:r>
              <a:rPr lang="en-US" sz="2200" dirty="0"/>
              <a:t> </a:t>
            </a:r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3ECF9-6C52-2002-5F3D-9CE8053FF464}"/>
              </a:ext>
            </a:extLst>
          </p:cNvPr>
          <p:cNvSpPr txBox="1"/>
          <p:nvPr/>
        </p:nvSpPr>
        <p:spPr>
          <a:xfrm>
            <a:off x="8455905" y="3393000"/>
            <a:ext cx="338150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D-880 near cryomodule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200" dirty="0"/>
              <a:t>n-flux ~       14     n/cm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-flux ~ 2.1 x 10</a:t>
            </a:r>
            <a:r>
              <a:rPr lang="en-US" sz="2200" baseline="30000" dirty="0"/>
              <a:t>4</a:t>
            </a:r>
            <a:r>
              <a:rPr lang="en-US" sz="2200" dirty="0"/>
              <a:t> </a:t>
            </a:r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79755-E72F-5B3B-1227-EEA3E5E4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" y="147873"/>
            <a:ext cx="4170162" cy="3221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90D0D-477E-9407-79A0-7F7CB9D48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0" y="147600"/>
            <a:ext cx="4178941" cy="3221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20731C-5814-16FA-A100-1BF86344A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" y="3567600"/>
            <a:ext cx="4170162" cy="32219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DBB2BC-7BC4-5A0E-6751-E0B8DF166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00" y="3468467"/>
            <a:ext cx="4178941" cy="3221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638512-862B-BF71-FCBE-4302251C01DB}"/>
              </a:ext>
            </a:extLst>
          </p:cNvPr>
          <p:cNvSpPr txBox="1"/>
          <p:nvPr/>
        </p:nvSpPr>
        <p:spPr>
          <a:xfrm>
            <a:off x="8565939" y="4832173"/>
            <a:ext cx="354477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     SUMMARY</a:t>
            </a:r>
          </a:p>
          <a:p>
            <a:r>
              <a:rPr lang="en-US" sz="2200" dirty="0"/>
              <a:t>n   </a:t>
            </a:r>
            <a:r>
              <a:rPr lang="en-US" sz="2200" dirty="0" err="1"/>
              <a:t>N_dump</a:t>
            </a:r>
            <a:r>
              <a:rPr lang="en-US" sz="2200" dirty="0"/>
              <a:t> = 200 x </a:t>
            </a:r>
            <a:r>
              <a:rPr lang="en-US" sz="2200" dirty="0" err="1"/>
              <a:t>N_cryo</a:t>
            </a:r>
            <a:endParaRPr lang="en-US" sz="2200" dirty="0"/>
          </a:p>
          <a:p>
            <a:r>
              <a:rPr lang="en-US" sz="2200" dirty="0">
                <a:latin typeface="Symbol" pitchFamily="2" charset="2"/>
              </a:rPr>
              <a:t>g   </a:t>
            </a:r>
            <a:r>
              <a:rPr lang="en-US" sz="2200" dirty="0" err="1"/>
              <a:t>N_dump</a:t>
            </a:r>
            <a:r>
              <a:rPr lang="en-US" sz="2200" dirty="0"/>
              <a:t> =   38 x </a:t>
            </a:r>
            <a:r>
              <a:rPr lang="en-US" sz="2200" dirty="0" err="1"/>
              <a:t>N_cryo</a:t>
            </a:r>
            <a:endParaRPr lang="en-US" sz="2200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860B2D18-1518-8E19-C4C1-CEA38AB4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390B-B04F-7648-96E3-527DDB5BD967}" type="datetime1">
              <a:rPr lang="en-CA" smtClean="0"/>
              <a:t>2022-12-01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6AFE95B-A02E-B992-F247-64341F04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9E1E92F-24A7-3B66-2BE7-436E93AB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0AA952-5423-B200-C4AE-36E7208E3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414000"/>
            <a:ext cx="4170162" cy="3221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2D4CD6-FE6D-FE96-2673-9166CE1B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3564000"/>
            <a:ext cx="4170162" cy="3221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B5B569-C1BA-ACF5-2452-068CEDB23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000" y="432000"/>
            <a:ext cx="4178941" cy="3221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B31748-BC4B-9D2A-C1E8-F93F793CB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000" y="3567600"/>
            <a:ext cx="4178941" cy="3221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1F0BDA-9435-C68D-A597-4337D7379605}"/>
              </a:ext>
            </a:extLst>
          </p:cNvPr>
          <p:cNvSpPr txBox="1"/>
          <p:nvPr/>
        </p:nvSpPr>
        <p:spPr>
          <a:xfrm>
            <a:off x="8221416" y="154591"/>
            <a:ext cx="3968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2.5cm Polyethylene/1.0 cm Pb</a:t>
            </a:r>
          </a:p>
          <a:p>
            <a:r>
              <a:rPr lang="en-US" sz="2400" dirty="0"/>
              <a:t>        Nov 21  </a:t>
            </a:r>
            <a:r>
              <a:rPr lang="en-US" sz="2400" dirty="0">
                <a:solidFill>
                  <a:srgbClr val="FF0000"/>
                </a:solidFill>
              </a:rPr>
              <a:t>Beam Tuning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A94D15-8F51-BDFE-6766-086B08D000DC}"/>
              </a:ext>
            </a:extLst>
          </p:cNvPr>
          <p:cNvSpPr txBox="1"/>
          <p:nvPr/>
        </p:nvSpPr>
        <p:spPr>
          <a:xfrm>
            <a:off x="8606941" y="1164253"/>
            <a:ext cx="348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Unshielded</a:t>
            </a:r>
            <a:r>
              <a:rPr lang="en-US" sz="2400" dirty="0"/>
              <a:t> placed in front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BCD0A-C398-B495-63CD-81F6E808C334}"/>
              </a:ext>
            </a:extLst>
          </p:cNvPr>
          <p:cNvSpPr txBox="1"/>
          <p:nvPr/>
        </p:nvSpPr>
        <p:spPr>
          <a:xfrm>
            <a:off x="8844205" y="3858696"/>
            <a:ext cx="3085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Shielded</a:t>
            </a:r>
            <a:r>
              <a:rPr lang="en-US" sz="2400" dirty="0"/>
              <a:t> placed behind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740B29-65F8-2F2D-5F91-C85A0FC67B51}"/>
              </a:ext>
            </a:extLst>
          </p:cNvPr>
          <p:cNvSpPr txBox="1"/>
          <p:nvPr/>
        </p:nvSpPr>
        <p:spPr>
          <a:xfrm>
            <a:off x="9227490" y="4980493"/>
            <a:ext cx="2627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Rates are very high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 both locations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49D3C694-3B3F-99B0-F219-061F801E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0067-6869-1D40-81C8-E088B616E6E9}" type="datetime1">
              <a:rPr lang="en-CA" smtClean="0"/>
              <a:t>2022-12-01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0DAD6A0-894A-1CC8-5D2E-BE23D1DD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D4FAA0F-A179-7B80-6304-2ADFAD0F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6E98-1784-E25D-2A94-F234B8CD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F5104-4617-16D0-BBE9-3030290B5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237C7-B2EC-A050-19AF-CBE1360E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2CCF-61D9-954D-9BBD-F5C0C89F9493}" type="datetime1">
              <a:rPr lang="en-CA" smtClean="0"/>
              <a:t>2022-12-01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98D6A-EB18-946B-A0F6-8E1A1298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061B5-A08B-8C8B-6827-C5BFDC69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1DBA8-4E48-C96C-5207-170E1350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0" y="450000"/>
            <a:ext cx="4178941" cy="3221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81A1C-AC64-6433-C660-597C7BB4E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0" y="3582000"/>
            <a:ext cx="4178941" cy="3221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5B77A-37FA-F50A-57F3-D40C09F8A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450000"/>
            <a:ext cx="4178941" cy="3221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C185C1-E1F1-201B-812B-5030E4782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3564000"/>
            <a:ext cx="4170162" cy="3221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29ED05-EB1E-9F01-4768-F6904D47240E}"/>
              </a:ext>
            </a:extLst>
          </p:cNvPr>
          <p:cNvSpPr txBox="1"/>
          <p:nvPr/>
        </p:nvSpPr>
        <p:spPr>
          <a:xfrm>
            <a:off x="8576779" y="53716"/>
            <a:ext cx="297985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Aug 5  Beam on Target</a:t>
            </a:r>
          </a:p>
          <a:p>
            <a:r>
              <a:rPr lang="en-US" dirty="0"/>
              <a:t>only 10% reaches the dump</a:t>
            </a:r>
          </a:p>
          <a:p>
            <a:r>
              <a:rPr lang="en-US" dirty="0"/>
              <a:t>14:25 --  1 um </a:t>
            </a:r>
            <a:r>
              <a:rPr lang="en-US" dirty="0" err="1"/>
              <a:t>Tgt</a:t>
            </a:r>
            <a:endParaRPr lang="en-US" dirty="0"/>
          </a:p>
          <a:p>
            <a:r>
              <a:rPr lang="en-US" dirty="0"/>
              <a:t>14:50 – 10 um </a:t>
            </a:r>
            <a:r>
              <a:rPr lang="en-US" dirty="0" err="1"/>
              <a:t>Tgt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78C71C-CD99-62B2-297C-CC283B366C59}"/>
              </a:ext>
            </a:extLst>
          </p:cNvPr>
          <p:cNvSpPr txBox="1"/>
          <p:nvPr/>
        </p:nvSpPr>
        <p:spPr>
          <a:xfrm>
            <a:off x="8576779" y="3671999"/>
            <a:ext cx="210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D883 on white 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A7BB09-1587-4193-08EB-D4F176524CD4}"/>
              </a:ext>
            </a:extLst>
          </p:cNvPr>
          <p:cNvSpPr txBox="1"/>
          <p:nvPr/>
        </p:nvSpPr>
        <p:spPr>
          <a:xfrm>
            <a:off x="8498941" y="1619167"/>
            <a:ext cx="25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D883 on floor—shielded </a:t>
            </a:r>
          </a:p>
          <a:p>
            <a:r>
              <a:rPr lang="en-US" dirty="0"/>
              <a:t>           by concrete blocks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260609A-ABA2-DBF3-D48A-95A9BC56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7CD-66A2-6249-BB26-9613080BAD43}" type="datetime1">
              <a:rPr lang="en-CA" smtClean="0"/>
              <a:t>2022-12-01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48DCA17-77E1-1D1C-3660-E252C771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2F09CA8-C51A-391F-CDCF-F2604B88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4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64E895-D0EC-0639-E2E4-595C42CF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0" y="395424"/>
            <a:ext cx="4146869" cy="32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1B864-A3F9-78A3-3D2A-FD6B8EC1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0" y="3537600"/>
            <a:ext cx="4330202" cy="320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6DB3DF-C74B-9FFF-A9A3-BADC4F420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00" y="432000"/>
            <a:ext cx="4108906" cy="316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9ABB1D-67EA-8DB9-48A2-E0211716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000" y="3587751"/>
            <a:ext cx="4263554" cy="316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0AC08C-0B3F-CBDA-B2A0-BF0E1C8246D0}"/>
              </a:ext>
            </a:extLst>
          </p:cNvPr>
          <p:cNvSpPr txBox="1"/>
          <p:nvPr/>
        </p:nvSpPr>
        <p:spPr>
          <a:xfrm>
            <a:off x="8677627" y="1501924"/>
            <a:ext cx="338150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Near Dump</a:t>
            </a:r>
          </a:p>
          <a:p>
            <a:r>
              <a:rPr lang="en-US" sz="2200" dirty="0"/>
              <a:t>n-flux ~ 4 x 10</a:t>
            </a:r>
            <a:r>
              <a:rPr lang="en-US" sz="2200" baseline="30000" dirty="0"/>
              <a:t>1</a:t>
            </a:r>
            <a:r>
              <a:rPr lang="en-US" sz="2200" dirty="0"/>
              <a:t> n/cm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-flux ~ 5.6 x 10</a:t>
            </a:r>
            <a:r>
              <a:rPr lang="en-US" sz="2200" baseline="30000" dirty="0"/>
              <a:t>3</a:t>
            </a:r>
            <a:r>
              <a:rPr lang="en-US" sz="2200" dirty="0"/>
              <a:t> </a:t>
            </a:r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59FECF-5DBE-04C0-BBC5-A82C2C8180AF}"/>
              </a:ext>
            </a:extLst>
          </p:cNvPr>
          <p:cNvSpPr txBox="1"/>
          <p:nvPr/>
        </p:nvSpPr>
        <p:spPr>
          <a:xfrm>
            <a:off x="8677627" y="163610"/>
            <a:ext cx="3352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Inside 7.5 cm Lead House</a:t>
            </a:r>
          </a:p>
          <a:p>
            <a:r>
              <a:rPr lang="en-US" sz="2400" dirty="0"/>
              <a:t>Nov 7/22   E = 29.2 MeV</a:t>
            </a:r>
          </a:p>
          <a:p>
            <a:r>
              <a:rPr lang="en-US" sz="2400" dirty="0"/>
              <a:t>Power = 1.4 kW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11607F-8ED2-8FB0-2288-20E43439FC3A}"/>
              </a:ext>
            </a:extLst>
          </p:cNvPr>
          <p:cNvSpPr txBox="1"/>
          <p:nvPr/>
        </p:nvSpPr>
        <p:spPr>
          <a:xfrm>
            <a:off x="8715267" y="3580901"/>
            <a:ext cx="34456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Near Cryomodule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n-flux ~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10</a:t>
            </a:r>
            <a:r>
              <a:rPr lang="en-US" sz="2200" baseline="30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-flux ~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0.8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10</a:t>
            </a:r>
            <a:r>
              <a:rPr lang="en-US" sz="2200" baseline="30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A779F6-77E2-5933-8F41-9C721E2F018E}"/>
              </a:ext>
            </a:extLst>
          </p:cNvPr>
          <p:cNvSpPr txBox="1"/>
          <p:nvPr/>
        </p:nvSpPr>
        <p:spPr>
          <a:xfrm>
            <a:off x="8715267" y="5066035"/>
            <a:ext cx="3544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</a:t>
            </a:r>
            <a:r>
              <a:rPr lang="en-US" sz="2400" dirty="0">
                <a:solidFill>
                  <a:srgbClr val="FF0000"/>
                </a:solidFill>
              </a:rPr>
              <a:t>SUMMARY</a:t>
            </a:r>
          </a:p>
          <a:p>
            <a:r>
              <a:rPr lang="en-US" sz="2400" dirty="0"/>
              <a:t>n   </a:t>
            </a:r>
            <a:r>
              <a:rPr lang="en-US" sz="2400" dirty="0" err="1"/>
              <a:t>N_dump</a:t>
            </a:r>
            <a:r>
              <a:rPr lang="en-US" sz="2400" dirty="0"/>
              <a:t> = 13 x </a:t>
            </a:r>
            <a:r>
              <a:rPr lang="en-US" sz="2400" dirty="0" err="1"/>
              <a:t>N_cryo</a:t>
            </a:r>
            <a:endParaRPr lang="en-US" sz="2400" dirty="0"/>
          </a:p>
          <a:p>
            <a:r>
              <a:rPr lang="en-US" sz="2400" dirty="0">
                <a:latin typeface="Symbol" pitchFamily="2" charset="2"/>
              </a:rPr>
              <a:t>g   </a:t>
            </a:r>
            <a:r>
              <a:rPr lang="en-US" sz="2400" dirty="0" err="1"/>
              <a:t>N_dump</a:t>
            </a:r>
            <a:r>
              <a:rPr lang="en-US" sz="2400" dirty="0"/>
              <a:t> =   7 x </a:t>
            </a:r>
            <a:r>
              <a:rPr lang="en-US" sz="2400" dirty="0" err="1"/>
              <a:t>N_cryo</a:t>
            </a:r>
            <a:endParaRPr lang="en-US" sz="2400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5FE2812-F9D1-14DB-F58E-78EB6807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9D34-0793-F746-BEC2-EFE6C8A377F4}" type="datetime1">
              <a:rPr lang="en-CA" smtClean="0"/>
              <a:t>2022-12-01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B0AFE3E-A7A4-6893-AE60-F88B429E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0BE20A0-2A04-543E-A6EA-C00A4B02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2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2FD8DE-E973-89D2-ED14-49FAC3CE940F}"/>
              </a:ext>
            </a:extLst>
          </p:cNvPr>
          <p:cNvCxnSpPr>
            <a:cxnSpLocks/>
          </p:cNvCxnSpPr>
          <p:nvPr/>
        </p:nvCxnSpPr>
        <p:spPr>
          <a:xfrm>
            <a:off x="6471908" y="1179478"/>
            <a:ext cx="0" cy="644892"/>
          </a:xfrm>
          <a:prstGeom prst="line">
            <a:avLst/>
          </a:prstGeom>
          <a:ln w="3810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D7E2B6-C0B7-2C25-99E1-DDBD9EDC2056}"/>
              </a:ext>
            </a:extLst>
          </p:cNvPr>
          <p:cNvCxnSpPr>
            <a:cxnSpLocks/>
          </p:cNvCxnSpPr>
          <p:nvPr/>
        </p:nvCxnSpPr>
        <p:spPr>
          <a:xfrm>
            <a:off x="2307490" y="1217653"/>
            <a:ext cx="0" cy="644892"/>
          </a:xfrm>
          <a:prstGeom prst="line">
            <a:avLst/>
          </a:prstGeom>
          <a:ln w="3810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6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37F0C-C2EB-0AEC-9B37-91226CD20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346197"/>
            <a:ext cx="4170162" cy="3221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58F568-CEA0-7B3F-5BF9-DDCA661317C1}"/>
              </a:ext>
            </a:extLst>
          </p:cNvPr>
          <p:cNvSpPr txBox="1"/>
          <p:nvPr/>
        </p:nvSpPr>
        <p:spPr>
          <a:xfrm>
            <a:off x="8597649" y="67575"/>
            <a:ext cx="3607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Oct 7/22  E = 29.8 MeV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2.5cm Al shielding</a:t>
            </a:r>
          </a:p>
          <a:p>
            <a:r>
              <a:rPr lang="en-US" sz="2400" dirty="0"/>
              <a:t>Power ~ 1.7 kW   DF ~ 10 %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98525-7FBD-E3A6-2FF4-FE5AAC6E9E0E}"/>
              </a:ext>
            </a:extLst>
          </p:cNvPr>
          <p:cNvSpPr txBox="1"/>
          <p:nvPr/>
        </p:nvSpPr>
        <p:spPr>
          <a:xfrm>
            <a:off x="8718629" y="1592841"/>
            <a:ext cx="34860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D-875   inside</a:t>
            </a:r>
          </a:p>
          <a:p>
            <a:r>
              <a:rPr lang="en-US" sz="2200" dirty="0"/>
              <a:t>n-flux ~ 8.8 x 10</a:t>
            </a:r>
            <a:r>
              <a:rPr lang="en-US" sz="2200" baseline="30000" dirty="0"/>
              <a:t>1</a:t>
            </a:r>
            <a:r>
              <a:rPr lang="en-US" sz="2200" dirty="0"/>
              <a:t> n/cm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-flux ~ 5.9 x 10</a:t>
            </a:r>
            <a:r>
              <a:rPr lang="en-US" sz="2200" baseline="30000" dirty="0"/>
              <a:t>4</a:t>
            </a:r>
            <a:r>
              <a:rPr lang="en-US" sz="2200" dirty="0"/>
              <a:t> </a:t>
            </a:r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942E30-F7CA-F75B-B809-D06B2048665B}"/>
              </a:ext>
            </a:extLst>
          </p:cNvPr>
          <p:cNvSpPr txBox="1"/>
          <p:nvPr/>
        </p:nvSpPr>
        <p:spPr>
          <a:xfrm>
            <a:off x="8688631" y="3429000"/>
            <a:ext cx="373572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D-870 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n-flux ~ 2.6 x 10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-flux ~ 1.8 x 10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89B51B-C31F-0A2D-0F2F-EADF3033A8E5}"/>
              </a:ext>
            </a:extLst>
          </p:cNvPr>
          <p:cNvSpPr txBox="1"/>
          <p:nvPr/>
        </p:nvSpPr>
        <p:spPr>
          <a:xfrm>
            <a:off x="9269217" y="4812688"/>
            <a:ext cx="1664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D870/D875</a:t>
            </a:r>
          </a:p>
          <a:p>
            <a:r>
              <a:rPr lang="en-US" sz="2400" dirty="0"/>
              <a:t>n-flux ~3.0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-flux ~3.3</a:t>
            </a:r>
            <a:endParaRPr lang="en-US" sz="2400" dirty="0"/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20E99482-2B39-3A73-3D57-5255060A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032E-4124-F24E-81DD-153C58554CBD}" type="datetime1">
              <a:rPr lang="en-CA" smtClean="0"/>
              <a:t>2022-12-01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BF35C2CE-BB05-8BA0-F637-4A3633F5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77447" y="6475222"/>
            <a:ext cx="3770376" cy="365125"/>
          </a:xfrm>
        </p:spPr>
        <p:txBody>
          <a:bodyPr/>
          <a:lstStyle/>
          <a:p>
            <a:r>
              <a:rPr lang="en-US" dirty="0" err="1"/>
              <a:t>DarkLight</a:t>
            </a:r>
            <a:r>
              <a:rPr lang="en-US" dirty="0"/>
              <a:t> CM    Stony Brook Univ        M. </a:t>
            </a:r>
            <a:r>
              <a:rPr lang="en-US" dirty="0" err="1"/>
              <a:t>Hasinoff</a:t>
            </a:r>
            <a:r>
              <a:rPr lang="en-US" dirty="0"/>
              <a:t>, UBC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3F1DE5BF-415C-F89B-4E46-C67AE29F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3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314A013-36D1-7598-190D-BFA22B691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414000"/>
            <a:ext cx="4170162" cy="32219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C380D6-B5C7-1F17-E256-7ACED5B08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3564000"/>
            <a:ext cx="4170162" cy="32219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91DC04-453B-66A0-8059-2F2D36B76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00" y="414000"/>
            <a:ext cx="4178941" cy="32219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F3559A-0603-7A4B-C264-CE2D5CB9A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185" y="3564000"/>
            <a:ext cx="4178941" cy="322199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2CB7BE-389E-B7B1-01B0-1118F47C2BC0}"/>
              </a:ext>
            </a:extLst>
          </p:cNvPr>
          <p:cNvCxnSpPr>
            <a:cxnSpLocks/>
          </p:cNvCxnSpPr>
          <p:nvPr/>
        </p:nvCxnSpPr>
        <p:spPr>
          <a:xfrm>
            <a:off x="6113945" y="1209333"/>
            <a:ext cx="0" cy="644892"/>
          </a:xfrm>
          <a:prstGeom prst="line">
            <a:avLst/>
          </a:prstGeom>
          <a:ln w="3810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2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A58F568-CEA0-7B3F-5BF9-DDCA661317C1}"/>
              </a:ext>
            </a:extLst>
          </p:cNvPr>
          <p:cNvSpPr txBox="1"/>
          <p:nvPr/>
        </p:nvSpPr>
        <p:spPr>
          <a:xfrm>
            <a:off x="8597649" y="67575"/>
            <a:ext cx="3607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 7/22  E = 29.8 MeV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2.5cm Al shielding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~ 1.7 kW   DF ~ 10 %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98525-7FBD-E3A6-2FF4-FE5AAC6E9E0E}"/>
              </a:ext>
            </a:extLst>
          </p:cNvPr>
          <p:cNvSpPr txBox="1"/>
          <p:nvPr/>
        </p:nvSpPr>
        <p:spPr>
          <a:xfrm>
            <a:off x="8718629" y="1592841"/>
            <a:ext cx="34860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D-875   inside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n-flux ~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.8 x 10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-flux ~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.9 x 10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942E30-F7CA-F75B-B809-D06B2048665B}"/>
              </a:ext>
            </a:extLst>
          </p:cNvPr>
          <p:cNvSpPr txBox="1"/>
          <p:nvPr/>
        </p:nvSpPr>
        <p:spPr>
          <a:xfrm>
            <a:off x="8688631" y="3429000"/>
            <a:ext cx="373572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D-870  outside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n-flux ~ 2.6 x 10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-flux ~ 1.8 x 10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89B51B-C31F-0A2D-0F2F-EADF3033A8E5}"/>
              </a:ext>
            </a:extLst>
          </p:cNvPr>
          <p:cNvSpPr txBox="1"/>
          <p:nvPr/>
        </p:nvSpPr>
        <p:spPr>
          <a:xfrm>
            <a:off x="9269217" y="4812688"/>
            <a:ext cx="1614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D870/D875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n-flux ~3.0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-flux ~3.3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20E99482-2B39-3A73-3D57-5255060A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C07D-A955-2C40-86A9-D2FEEC08788E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2022-12-01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BF35C2CE-BB05-8BA0-F637-4A3633F5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DarkLight CM    Stony Brook Univ        M. Hasinoff, UBC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3F1DE5BF-415C-F89B-4E46-C67AE29F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0BE9D-F851-844E-935A-AF35A5670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314A013-36D1-7598-190D-BFA22B691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8" y="386635"/>
            <a:ext cx="4170162" cy="32219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C380D6-B5C7-1F17-E256-7ACED5B08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3564000"/>
            <a:ext cx="4170162" cy="32219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91DC04-453B-66A0-8059-2F2D36B76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0" y="386635"/>
            <a:ext cx="4178941" cy="32219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F3559A-0603-7A4B-C264-CE2D5CB9A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00" y="3567600"/>
            <a:ext cx="4178941" cy="322199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C32348-ACC7-1889-6EE4-67F3374E7A98}"/>
              </a:ext>
            </a:extLst>
          </p:cNvPr>
          <p:cNvCxnSpPr>
            <a:cxnSpLocks/>
          </p:cNvCxnSpPr>
          <p:nvPr/>
        </p:nvCxnSpPr>
        <p:spPr>
          <a:xfrm>
            <a:off x="6113945" y="1267904"/>
            <a:ext cx="0" cy="644892"/>
          </a:xfrm>
          <a:prstGeom prst="line">
            <a:avLst/>
          </a:prstGeom>
          <a:ln w="3810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9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C9847-7B99-67EF-1CBD-049F0E85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414000"/>
            <a:ext cx="4100274" cy="316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C48088-9C64-6E29-3AC8-FAF84C052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00" y="3567600"/>
            <a:ext cx="4123569" cy="31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E6EA6B-0456-C421-90BA-923C85976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000" y="432000"/>
            <a:ext cx="4108905" cy="316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D70086-1972-64DE-81A5-4500901D9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000" y="3549600"/>
            <a:ext cx="4178941" cy="3221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7B1A00-243A-907B-08B5-31BE0F97B3B8}"/>
              </a:ext>
            </a:extLst>
          </p:cNvPr>
          <p:cNvSpPr txBox="1"/>
          <p:nvPr/>
        </p:nvSpPr>
        <p:spPr>
          <a:xfrm>
            <a:off x="8221416" y="154591"/>
            <a:ext cx="4025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2.5cm Polyethylene/1.0 cm Pb</a:t>
            </a:r>
          </a:p>
          <a:p>
            <a:r>
              <a:rPr lang="en-US" sz="2400" dirty="0"/>
              <a:t>    Nov 18/22 E = 30.0 MeV</a:t>
            </a:r>
          </a:p>
          <a:p>
            <a:r>
              <a:rPr lang="en-US" sz="2400" dirty="0"/>
              <a:t>    Power = 1.1 kW  DF 10-15%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267A6-8359-FFCA-EED4-4205D27DFF8B}"/>
              </a:ext>
            </a:extLst>
          </p:cNvPr>
          <p:cNvSpPr txBox="1"/>
          <p:nvPr/>
        </p:nvSpPr>
        <p:spPr>
          <a:xfrm>
            <a:off x="8678219" y="1500104"/>
            <a:ext cx="34456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Both Near Dump</a:t>
            </a:r>
          </a:p>
          <a:p>
            <a:r>
              <a:rPr lang="en-US" sz="2200" dirty="0"/>
              <a:t>Unshielded -- placed in front</a:t>
            </a:r>
            <a:endParaRPr lang="en-US" sz="2800" dirty="0"/>
          </a:p>
          <a:p>
            <a:r>
              <a:rPr lang="en-US" sz="2200" dirty="0"/>
              <a:t>n-flux ~ 4.0 x 10</a:t>
            </a:r>
            <a:r>
              <a:rPr lang="en-US" sz="2200" baseline="30000" dirty="0"/>
              <a:t>3</a:t>
            </a:r>
            <a:r>
              <a:rPr lang="en-US" sz="2200" dirty="0"/>
              <a:t> n/cm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-flux ~  2.5 x 10</a:t>
            </a:r>
            <a:r>
              <a:rPr lang="en-US" sz="2200" baseline="30000" dirty="0"/>
              <a:t>5</a:t>
            </a:r>
            <a:r>
              <a:rPr lang="en-US" sz="2200" dirty="0"/>
              <a:t> </a:t>
            </a:r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425E1C-6CBA-DE9A-93EF-0A5F0AFFD772}"/>
              </a:ext>
            </a:extLst>
          </p:cNvPr>
          <p:cNvSpPr txBox="1"/>
          <p:nvPr/>
        </p:nvSpPr>
        <p:spPr>
          <a:xfrm>
            <a:off x="8801341" y="3858696"/>
            <a:ext cx="344562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Shielded -- placed behind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n-flux ~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lang="en-US" sz="2200" dirty="0">
                <a:latin typeface="Calibri" panose="020F0502020204030204"/>
              </a:rPr>
              <a:t>.2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10</a:t>
            </a:r>
            <a:r>
              <a:rPr lang="en-US" sz="2200" baseline="30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-flux ~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00" noProof="0" dirty="0">
                <a:latin typeface="Calibri" panose="020F0502020204030204"/>
              </a:rPr>
              <a:t>0.9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10</a:t>
            </a:r>
            <a:r>
              <a:rPr lang="en-US" sz="2200" baseline="30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1B54EC-A40E-02B2-A9EB-66C12D65FEC3}"/>
              </a:ext>
            </a:extLst>
          </p:cNvPr>
          <p:cNvSpPr txBox="1"/>
          <p:nvPr/>
        </p:nvSpPr>
        <p:spPr>
          <a:xfrm>
            <a:off x="8752905" y="5278568"/>
            <a:ext cx="3835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   N_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unsh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= 20 x N_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sh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</a:rPr>
              <a:t>g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N_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unsh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=   3 x N_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sh</a:t>
            </a:r>
            <a:endParaRPr lang="en-US" sz="2200" dirty="0"/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3422622D-2D09-2714-9673-85B74BB8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D3E7-462E-634C-84B1-3292B9F777A4}" type="datetime1">
              <a:rPr lang="en-CA" smtClean="0"/>
              <a:t>2022-12-01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B0A4C1D-4BA5-0181-0689-575B2739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44CEA77-9F8D-D518-5C69-BC9F172C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5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680CD2A-E33B-AD36-C8D2-702ED240D983}"/>
              </a:ext>
            </a:extLst>
          </p:cNvPr>
          <p:cNvCxnSpPr>
            <a:cxnSpLocks/>
          </p:cNvCxnSpPr>
          <p:nvPr/>
        </p:nvCxnSpPr>
        <p:spPr>
          <a:xfrm>
            <a:off x="6710845" y="363200"/>
            <a:ext cx="0" cy="644892"/>
          </a:xfrm>
          <a:prstGeom prst="line">
            <a:avLst/>
          </a:prstGeom>
          <a:ln w="3810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6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E5C9-16B4-17F2-9928-E0CF6F77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lang="en-US" dirty="0"/>
              <a:t>Compare Dump  &amp; Cryomodule locations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CA1D5-B20D-EA28-FD0E-502F39A3C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869950"/>
            <a:ext cx="7772400" cy="40626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957CCB-564A-4A67-43A8-9251558022D4}"/>
              </a:ext>
            </a:extLst>
          </p:cNvPr>
          <p:cNvSpPr/>
          <p:nvPr/>
        </p:nvSpPr>
        <p:spPr>
          <a:xfrm>
            <a:off x="2227385" y="3036277"/>
            <a:ext cx="281353" cy="26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E6634-4148-CED2-DF9E-C530033869A6}"/>
              </a:ext>
            </a:extLst>
          </p:cNvPr>
          <p:cNvSpPr/>
          <p:nvPr/>
        </p:nvSpPr>
        <p:spPr>
          <a:xfrm>
            <a:off x="6096000" y="2332892"/>
            <a:ext cx="281353" cy="26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7448C-8CDC-17F2-96FB-F312AA094F8D}"/>
              </a:ext>
            </a:extLst>
          </p:cNvPr>
          <p:cNvSpPr txBox="1"/>
          <p:nvPr/>
        </p:nvSpPr>
        <p:spPr>
          <a:xfrm>
            <a:off x="2508738" y="311538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Dump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17744-45F4-B64E-8E5D-BD8974248E52}"/>
              </a:ext>
            </a:extLst>
          </p:cNvPr>
          <p:cNvSpPr txBox="1"/>
          <p:nvPr/>
        </p:nvSpPr>
        <p:spPr>
          <a:xfrm>
            <a:off x="5527429" y="2628817"/>
            <a:ext cx="1858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near Cryomodule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450BD95-CC88-A1EE-C9C9-96E15715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29B6-2AE3-8C43-B37B-3A01FC74E74B}" type="datetime1">
              <a:rPr lang="en-CA" smtClean="0"/>
              <a:t>2022-12-01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355EE3D-95D7-A617-15D9-F110F22E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9D5273-567C-5133-D3E5-062ACF4D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8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A58F568-CEA0-7B3F-5BF9-DDCA661317C1}"/>
              </a:ext>
            </a:extLst>
          </p:cNvPr>
          <p:cNvSpPr txBox="1"/>
          <p:nvPr/>
        </p:nvSpPr>
        <p:spPr>
          <a:xfrm>
            <a:off x="8597649" y="67575"/>
            <a:ext cx="3607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Oct 13/22  E = 29.8 MeV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Unshielded</a:t>
            </a:r>
          </a:p>
          <a:p>
            <a:r>
              <a:rPr lang="en-US" sz="2400" dirty="0"/>
              <a:t>Power ~ 1.5 kW   DF ~ 10 %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98525-7FBD-E3A6-2FF4-FE5AAC6E9E0E}"/>
              </a:ext>
            </a:extLst>
          </p:cNvPr>
          <p:cNvSpPr txBox="1"/>
          <p:nvPr/>
        </p:nvSpPr>
        <p:spPr>
          <a:xfrm>
            <a:off x="8718629" y="1592841"/>
            <a:ext cx="34860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D-870   near Dump</a:t>
            </a:r>
          </a:p>
          <a:p>
            <a:r>
              <a:rPr lang="en-US" sz="2200" dirty="0"/>
              <a:t>n-flux ~ 5.3 x 10</a:t>
            </a:r>
            <a:r>
              <a:rPr lang="en-US" sz="2200" baseline="30000" dirty="0"/>
              <a:t>2</a:t>
            </a:r>
            <a:r>
              <a:rPr lang="en-US" sz="2200" dirty="0"/>
              <a:t> n/cm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-flux ~ 3.5 x 10</a:t>
            </a:r>
            <a:r>
              <a:rPr lang="en-US" sz="2200" baseline="30000" dirty="0"/>
              <a:t>5</a:t>
            </a:r>
            <a:r>
              <a:rPr lang="en-US" sz="2200" dirty="0"/>
              <a:t> </a:t>
            </a:r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942E30-F7CA-F75B-B809-D06B2048665B}"/>
              </a:ext>
            </a:extLst>
          </p:cNvPr>
          <p:cNvSpPr txBox="1"/>
          <p:nvPr/>
        </p:nvSpPr>
        <p:spPr>
          <a:xfrm>
            <a:off x="8688631" y="3429000"/>
            <a:ext cx="373572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D-875 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near Cryomodule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n-flux ~ 0.3 x 10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-flux ~ 0.2 x 10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BC54A-A6A8-B3DF-32BF-7194E5286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207001"/>
            <a:ext cx="4170162" cy="3221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0E5FE0-1A04-7C01-74DD-683AA07D6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3564000"/>
            <a:ext cx="4170162" cy="3221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CDA9D8-A9F7-C970-B5B4-0DBFC526F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0" y="208800"/>
            <a:ext cx="4178941" cy="3221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C2DE5D-E9DC-A5CF-5AED-4CDD0ADE1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00" y="3564000"/>
            <a:ext cx="4178941" cy="3221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428237-158A-1E89-3FC7-6C915D67B331}"/>
              </a:ext>
            </a:extLst>
          </p:cNvPr>
          <p:cNvSpPr txBox="1"/>
          <p:nvPr/>
        </p:nvSpPr>
        <p:spPr>
          <a:xfrm>
            <a:off x="8804668" y="4750321"/>
            <a:ext cx="313701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             </a:t>
            </a:r>
            <a:r>
              <a:rPr lang="en-US" sz="2400" dirty="0">
                <a:solidFill>
                  <a:srgbClr val="FF0000"/>
                </a:solidFill>
              </a:rPr>
              <a:t>Summary</a:t>
            </a:r>
          </a:p>
          <a:p>
            <a:r>
              <a:rPr lang="en-US" sz="2200" dirty="0"/>
              <a:t>n   </a:t>
            </a:r>
            <a:r>
              <a:rPr lang="en-US" sz="2200" dirty="0" err="1"/>
              <a:t>N_dump</a:t>
            </a:r>
            <a:r>
              <a:rPr lang="en-US" sz="2200" dirty="0"/>
              <a:t> = 18 x </a:t>
            </a:r>
            <a:r>
              <a:rPr lang="en-US" sz="2200" dirty="0" err="1"/>
              <a:t>N_cryo</a:t>
            </a:r>
            <a:endParaRPr lang="en-US" sz="2200" dirty="0"/>
          </a:p>
          <a:p>
            <a:r>
              <a:rPr lang="en-US" sz="2200" dirty="0">
                <a:latin typeface="Symbol" pitchFamily="2" charset="2"/>
              </a:rPr>
              <a:t>g   </a:t>
            </a:r>
            <a:r>
              <a:rPr lang="en-US" sz="2200" dirty="0" err="1"/>
              <a:t>N_dump</a:t>
            </a:r>
            <a:r>
              <a:rPr lang="en-US" sz="2200" dirty="0"/>
              <a:t> = 18 x </a:t>
            </a:r>
            <a:r>
              <a:rPr lang="en-US" sz="2200" dirty="0" err="1"/>
              <a:t>N_cryo</a:t>
            </a:r>
            <a:endParaRPr lang="en-US" sz="2200" dirty="0"/>
          </a:p>
          <a:p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DE77E0-0AB4-618A-CFF9-26B9061A736D}"/>
              </a:ext>
            </a:extLst>
          </p:cNvPr>
          <p:cNvSpPr/>
          <p:nvPr/>
        </p:nvSpPr>
        <p:spPr>
          <a:xfrm>
            <a:off x="4686300" y="574445"/>
            <a:ext cx="3196777" cy="25102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591AF-A98C-7218-B10B-FFD44054680A}"/>
              </a:ext>
            </a:extLst>
          </p:cNvPr>
          <p:cNvSpPr txBox="1"/>
          <p:nvPr/>
        </p:nvSpPr>
        <p:spPr>
          <a:xfrm>
            <a:off x="6232479" y="3084689"/>
            <a:ext cx="240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~10 min time shift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95A2544D-67EF-E31C-D81A-ADE2A272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C229-5502-E943-8835-49AC322BB20F}" type="datetime1">
              <a:rPr lang="en-CA" smtClean="0"/>
              <a:t>2022-12-01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CAC1203-23C3-3EDE-8390-408F1718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738C233-88C2-F7D0-6246-AE300510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A58F568-CEA0-7B3F-5BF9-DDCA661317C1}"/>
              </a:ext>
            </a:extLst>
          </p:cNvPr>
          <p:cNvSpPr txBox="1"/>
          <p:nvPr/>
        </p:nvSpPr>
        <p:spPr>
          <a:xfrm>
            <a:off x="8597649" y="67575"/>
            <a:ext cx="3607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Oct 14/22  E = 29.8 MeV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Unshielded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~ 1.5 kW   DF ~ 10 %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11556-0C05-CA6B-841C-A974C1E47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98000"/>
            <a:ext cx="4170162" cy="3221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B72C26-63FC-DD54-D9A3-6E6A43684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3564000"/>
            <a:ext cx="4170162" cy="3221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C01051-D777-4EC9-A634-F0B61D717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0" y="180000"/>
            <a:ext cx="4178941" cy="322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8B929B-DE2A-87B7-53CD-AF36F70B4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00" y="3564000"/>
            <a:ext cx="4178941" cy="3221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1DFCDC-3A13-AE1A-2A44-3C02BFCA7667}"/>
              </a:ext>
            </a:extLst>
          </p:cNvPr>
          <p:cNvSpPr txBox="1"/>
          <p:nvPr/>
        </p:nvSpPr>
        <p:spPr>
          <a:xfrm>
            <a:off x="8718629" y="1592841"/>
            <a:ext cx="34860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D-870   near Dump</a:t>
            </a:r>
          </a:p>
          <a:p>
            <a:r>
              <a:rPr lang="en-US" sz="2200" dirty="0"/>
              <a:t>n-flux ~ 5.3 x 10</a:t>
            </a:r>
            <a:r>
              <a:rPr lang="en-US" sz="2200" baseline="30000" dirty="0"/>
              <a:t>2</a:t>
            </a:r>
            <a:r>
              <a:rPr lang="en-US" sz="2200" dirty="0"/>
              <a:t> n/cm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-flux ~ 2.7 x 10</a:t>
            </a:r>
            <a:r>
              <a:rPr lang="en-US" sz="2200" baseline="30000" dirty="0"/>
              <a:t>5</a:t>
            </a:r>
            <a:r>
              <a:rPr lang="en-US" sz="2200" dirty="0"/>
              <a:t> </a:t>
            </a:r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0DA118-EBBE-1DE3-1CFB-0609C5CC96EF}"/>
              </a:ext>
            </a:extLst>
          </p:cNvPr>
          <p:cNvSpPr txBox="1"/>
          <p:nvPr/>
        </p:nvSpPr>
        <p:spPr>
          <a:xfrm>
            <a:off x="8688631" y="3429000"/>
            <a:ext cx="373572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D-875 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near Cryomodule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n-flux ~ 0.3 x 10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-flux ~ 0.16 x 10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1D41B-E36C-5D8D-2A03-E2069478201B}"/>
              </a:ext>
            </a:extLst>
          </p:cNvPr>
          <p:cNvSpPr txBox="1"/>
          <p:nvPr/>
        </p:nvSpPr>
        <p:spPr>
          <a:xfrm>
            <a:off x="8804668" y="4750321"/>
            <a:ext cx="313701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           </a:t>
            </a:r>
            <a:r>
              <a:rPr lang="en-US" sz="2400" dirty="0">
                <a:solidFill>
                  <a:srgbClr val="FF0000"/>
                </a:solidFill>
              </a:rPr>
              <a:t>Summary</a:t>
            </a:r>
          </a:p>
          <a:p>
            <a:r>
              <a:rPr lang="en-US" sz="2200" dirty="0"/>
              <a:t>n   </a:t>
            </a:r>
            <a:r>
              <a:rPr lang="en-US" sz="2200" dirty="0" err="1"/>
              <a:t>N_dump</a:t>
            </a:r>
            <a:r>
              <a:rPr lang="en-US" sz="2200" dirty="0"/>
              <a:t> = 18 x </a:t>
            </a:r>
            <a:r>
              <a:rPr lang="en-US" sz="2200" dirty="0" err="1"/>
              <a:t>N_cryo</a:t>
            </a:r>
            <a:endParaRPr lang="en-US" sz="2200" dirty="0"/>
          </a:p>
          <a:p>
            <a:r>
              <a:rPr lang="en-US" sz="2200" dirty="0">
                <a:latin typeface="Symbol" pitchFamily="2" charset="2"/>
              </a:rPr>
              <a:t>g   </a:t>
            </a:r>
            <a:r>
              <a:rPr lang="en-US" sz="2200" dirty="0" err="1"/>
              <a:t>N_dump</a:t>
            </a:r>
            <a:r>
              <a:rPr lang="en-US" sz="2200" dirty="0"/>
              <a:t> = 17 x </a:t>
            </a:r>
            <a:r>
              <a:rPr lang="en-US" sz="2200" dirty="0" err="1"/>
              <a:t>N_cryo</a:t>
            </a:r>
            <a:endParaRPr lang="en-US" sz="2200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FDE72-7E4F-CC25-6D13-A654B4DD45DC}"/>
              </a:ext>
            </a:extLst>
          </p:cNvPr>
          <p:cNvSpPr txBox="1"/>
          <p:nvPr/>
        </p:nvSpPr>
        <p:spPr>
          <a:xfrm>
            <a:off x="5041104" y="3194668"/>
            <a:ext cx="240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~10 min time shift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AC6790-EDE7-CF85-739F-DA5B3FCB3E2D}"/>
              </a:ext>
            </a:extLst>
          </p:cNvPr>
          <p:cNvSpPr txBox="1"/>
          <p:nvPr/>
        </p:nvSpPr>
        <p:spPr>
          <a:xfrm>
            <a:off x="614454" y="3235333"/>
            <a:ext cx="240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~10 min time shift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86061FF3-DE65-5EA2-8104-FAE1C24A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00C-D2BD-AC41-9CFD-3D37A9C438DF}" type="datetime1">
              <a:rPr lang="en-CA" smtClean="0"/>
              <a:t>2022-12-01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B7BEFBC-8390-8A7E-2F6A-5A3AFB09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2A05D63-87FE-F8B4-687A-3E3F38F0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6AC7DF-77AB-8639-AD75-29A4FBAA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410400"/>
            <a:ext cx="4170162" cy="3221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30E132-0331-F5EF-5809-499095EAB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3567600"/>
            <a:ext cx="4170162" cy="3221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45DF22-9F1A-B1C5-C3E5-840510550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00" y="435600"/>
            <a:ext cx="4178941" cy="3221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912880-B98C-92CA-60A0-CDDFFFBFA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000" y="3567600"/>
            <a:ext cx="4178941" cy="3221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A12167-D6F3-C87C-844D-91E1434CE5BA}"/>
              </a:ext>
            </a:extLst>
          </p:cNvPr>
          <p:cNvSpPr txBox="1"/>
          <p:nvPr/>
        </p:nvSpPr>
        <p:spPr>
          <a:xfrm>
            <a:off x="8643147" y="1589562"/>
            <a:ext cx="371554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D-870 near dump</a:t>
            </a:r>
          </a:p>
          <a:p>
            <a:r>
              <a:rPr lang="en-US" sz="2200" dirty="0"/>
              <a:t>n-flux ~ 3.3 x 10</a:t>
            </a:r>
            <a:r>
              <a:rPr lang="en-US" sz="2200" baseline="30000" dirty="0"/>
              <a:t>2</a:t>
            </a:r>
            <a:r>
              <a:rPr lang="en-US" sz="2200" dirty="0"/>
              <a:t> n/cm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-flux ~ 1.0 x 10</a:t>
            </a:r>
            <a:r>
              <a:rPr lang="en-US" sz="2200" baseline="30000" dirty="0"/>
              <a:t>5</a:t>
            </a:r>
            <a:r>
              <a:rPr lang="en-US" sz="2200" dirty="0"/>
              <a:t> </a:t>
            </a:r>
            <a:r>
              <a:rPr lang="en-US" sz="2200" dirty="0">
                <a:latin typeface="Symbol" pitchFamily="2" charset="2"/>
              </a:rPr>
              <a:t>g</a:t>
            </a:r>
            <a:r>
              <a:rPr lang="en-US" sz="2200" dirty="0"/>
              <a:t>/cm</a:t>
            </a:r>
            <a:r>
              <a:rPr lang="en-US" sz="2200" baseline="30000" dirty="0"/>
              <a:t>2</a:t>
            </a:r>
            <a:r>
              <a:rPr lang="en-US" sz="2200" dirty="0"/>
              <a:t>s/kW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C9093C-045B-9466-AEB1-4338C952BF94}"/>
              </a:ext>
            </a:extLst>
          </p:cNvPr>
          <p:cNvSpPr txBox="1"/>
          <p:nvPr/>
        </p:nvSpPr>
        <p:spPr>
          <a:xfrm>
            <a:off x="8642941" y="3429000"/>
            <a:ext cx="344562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D-875 near Cryomodule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n-flux ~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0.6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10</a:t>
            </a:r>
            <a:r>
              <a:rPr lang="en-US" sz="220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-flux ~ 1.0 x 10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s/kW</a:t>
            </a:r>
          </a:p>
          <a:p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6E3199-6B63-2A0A-7647-C6970F024028}"/>
              </a:ext>
            </a:extLst>
          </p:cNvPr>
          <p:cNvSpPr txBox="1"/>
          <p:nvPr/>
        </p:nvSpPr>
        <p:spPr>
          <a:xfrm>
            <a:off x="8597649" y="67575"/>
            <a:ext cx="3607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Oct 20/22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 Shielding  E = 29.9 MeV</a:t>
            </a:r>
          </a:p>
          <a:p>
            <a:r>
              <a:rPr lang="en-US" sz="2400" dirty="0"/>
              <a:t>Power ~ 6.0 kW   DF ~ 60 %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3398B-760F-A31A-7798-410DC54EF580}"/>
              </a:ext>
            </a:extLst>
          </p:cNvPr>
          <p:cNvSpPr txBox="1"/>
          <p:nvPr/>
        </p:nvSpPr>
        <p:spPr>
          <a:xfrm>
            <a:off x="8642941" y="4937105"/>
            <a:ext cx="29943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 </a:t>
            </a:r>
            <a:r>
              <a:rPr lang="en-US" sz="2400" dirty="0">
                <a:solidFill>
                  <a:srgbClr val="FF0000"/>
                </a:solidFill>
              </a:rPr>
              <a:t>SUMMARY</a:t>
            </a:r>
          </a:p>
          <a:p>
            <a:r>
              <a:rPr lang="en-US" sz="2200" dirty="0"/>
              <a:t>n   </a:t>
            </a:r>
            <a:r>
              <a:rPr lang="en-US" sz="2200" dirty="0" err="1"/>
              <a:t>N_dump</a:t>
            </a:r>
            <a:r>
              <a:rPr lang="en-US" sz="2200" dirty="0"/>
              <a:t> = 5 x </a:t>
            </a:r>
            <a:r>
              <a:rPr lang="en-US" sz="2200" dirty="0" err="1"/>
              <a:t>N_cryo</a:t>
            </a:r>
            <a:endParaRPr lang="en-US" sz="2200" dirty="0"/>
          </a:p>
          <a:p>
            <a:r>
              <a:rPr lang="en-US" sz="2200" dirty="0">
                <a:latin typeface="Symbol" pitchFamily="2" charset="2"/>
              </a:rPr>
              <a:t>g   </a:t>
            </a:r>
            <a:r>
              <a:rPr lang="en-US" sz="2200" dirty="0" err="1"/>
              <a:t>N_dump</a:t>
            </a:r>
            <a:r>
              <a:rPr lang="en-US" sz="2200" dirty="0"/>
              <a:t> = 1 x </a:t>
            </a:r>
            <a:r>
              <a:rPr lang="en-US" sz="2200" dirty="0" err="1"/>
              <a:t>N_cryo</a:t>
            </a:r>
            <a:endParaRPr lang="en-US" sz="22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A44347-651A-B397-52AE-2AF715D40A9A}"/>
              </a:ext>
            </a:extLst>
          </p:cNvPr>
          <p:cNvSpPr/>
          <p:nvPr/>
        </p:nvSpPr>
        <p:spPr>
          <a:xfrm>
            <a:off x="1861880" y="3815575"/>
            <a:ext cx="1571601" cy="23263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F143151-9DF7-6DB7-1436-E72CFE14ED4A}"/>
              </a:ext>
            </a:extLst>
          </p:cNvPr>
          <p:cNvSpPr/>
          <p:nvPr/>
        </p:nvSpPr>
        <p:spPr>
          <a:xfrm>
            <a:off x="5994610" y="833121"/>
            <a:ext cx="1571601" cy="23263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293B88-4F27-103F-D804-A15208C63BE5}"/>
              </a:ext>
            </a:extLst>
          </p:cNvPr>
          <p:cNvSpPr/>
          <p:nvPr/>
        </p:nvSpPr>
        <p:spPr>
          <a:xfrm>
            <a:off x="6014112" y="3888902"/>
            <a:ext cx="1571601" cy="23263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B3B6B4B2-5C98-D7DE-EB65-A573112D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79A9-38C8-EA43-973F-2612F31F87AB}" type="datetime1">
              <a:rPr lang="en-CA" smtClean="0"/>
              <a:t>2022-12-01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178D6C6-9936-1F54-01AB-1CB7736B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C08F8B3-0A16-49B6-B215-F95567FE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1018</Words>
  <Application>Microsoft Macintosh PowerPoint</Application>
  <PresentationFormat>Widescreen</PresentationFormat>
  <Paragraphs>177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Compare Dump  &amp; Cryomodule locations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Hasinoff</dc:creator>
  <cp:lastModifiedBy>Mike Hasinoff</cp:lastModifiedBy>
  <cp:revision>25</cp:revision>
  <dcterms:created xsi:type="dcterms:W3CDTF">2022-11-30T00:01:39Z</dcterms:created>
  <dcterms:modified xsi:type="dcterms:W3CDTF">2022-12-02T03:25:19Z</dcterms:modified>
</cp:coreProperties>
</file>