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6" r:id="rId2"/>
    <p:sldId id="290" r:id="rId3"/>
    <p:sldId id="292" r:id="rId4"/>
    <p:sldId id="291" r:id="rId5"/>
    <p:sldId id="261" r:id="rId6"/>
    <p:sldId id="282" r:id="rId7"/>
    <p:sldId id="260" r:id="rId8"/>
    <p:sldId id="259" r:id="rId9"/>
    <p:sldId id="288" r:id="rId10"/>
    <p:sldId id="269" r:id="rId11"/>
    <p:sldId id="283" r:id="rId12"/>
    <p:sldId id="258" r:id="rId13"/>
    <p:sldId id="279" r:id="rId14"/>
    <p:sldId id="289" r:id="rId15"/>
    <p:sldId id="300" r:id="rId16"/>
    <p:sldId id="264" r:id="rId17"/>
    <p:sldId id="303" r:id="rId18"/>
    <p:sldId id="268" r:id="rId19"/>
    <p:sldId id="262" r:id="rId20"/>
    <p:sldId id="271" r:id="rId21"/>
    <p:sldId id="263" r:id="rId22"/>
    <p:sldId id="266" r:id="rId23"/>
    <p:sldId id="304" r:id="rId24"/>
    <p:sldId id="267" r:id="rId25"/>
    <p:sldId id="274" r:id="rId26"/>
    <p:sldId id="302" r:id="rId27"/>
    <p:sldId id="275" r:id="rId28"/>
    <p:sldId id="277" r:id="rId29"/>
    <p:sldId id="273" r:id="rId30"/>
    <p:sldId id="295" r:id="rId31"/>
    <p:sldId id="296" r:id="rId32"/>
    <p:sldId id="297" r:id="rId33"/>
    <p:sldId id="298" r:id="rId34"/>
    <p:sldId id="299" r:id="rId35"/>
    <p:sldId id="293" r:id="rId36"/>
    <p:sldId id="294" r:id="rId37"/>
    <p:sldId id="301" r:id="rId38"/>
    <p:sldId id="284" r:id="rId3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0C81B0-C800-4054-A0CD-66DFCFDD120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5E39AF-1C06-4E51-B40A-AA64FB3A0C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77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E39AF-1C06-4E51-B40A-AA64FB3A0C28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65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E45CD2-61E8-2EBC-6B6A-29C925B65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4809EE3-D0F1-7BFF-931C-829CB0809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4938FF-987B-8109-D64C-88C2E691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98ABD95-D729-13AE-8863-5167A7F5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3017582-24EE-FFF1-A8FE-3C425E37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876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534B8B-CB09-4C52-8E78-46FE8545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4339C1D-0E1A-9522-E4B8-890E55FFB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BBF267C-00FB-D0C6-6EF0-BECB6E8E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6CA0C28-B321-85BF-BD6C-84A63481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0B23DE-38DB-5F73-6685-704339A5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786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5DD4E8A-49B7-7623-D29A-FDB2CBF49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75874BF-A550-2AF6-2E1C-0C09A2FA9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FAC06A5-E925-9457-6B22-DD064129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EEB9E7-1A3C-9446-D9A8-576EFFC7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CF8352-5986-A41B-BC1C-B74EB1EC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013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D14966-BD5D-C79E-C9BD-BE52B07E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75B0477-3012-DFDA-F997-747876C76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CBBD60-BC08-78A8-A9C9-86EDE2ED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44BA5C-CBD0-3F23-9006-C19DB829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93F4EF-BE28-7626-F42D-E186D6FC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6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AB9978-83CF-C7B6-550E-B7A0A7A5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C649632-088C-8BB1-52B7-881C8E714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3D2284-FF07-9AB6-0081-51D09185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591199A-769E-2062-AC52-F7E01A1C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AFE721F-BF69-89C8-AB0F-387FB090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77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EB3D41-E1DB-D733-F70F-5ECCFADF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045314-C0CF-8242-D668-551861C9E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6DC978B-C9EF-6BE3-64C8-29EC232C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C5D7F42-4C0D-8DA5-3722-1E28AF60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8CBC6F2-650F-9351-84A4-28FB963C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BBE98B9-E7B0-B7E9-97F6-2C0A0F0F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933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948BF0-F828-CAF5-8CBD-B5C22E9C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14A52E7-6DDF-AE7B-B895-F2FD2EE2D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F2DA636-BCE7-7BF2-C006-98123F759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5FF36FB-BED0-6321-F5B6-7F6BA8EF5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5025955-2C40-EA5C-9A48-1C6FE8391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A4990A8-ABD6-744F-13F0-D205E552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9716415-B411-E6D9-FEE1-A735730C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A45952-B57D-BD54-353C-504FA729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49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D0D8B7-D4C2-0FB5-1A0E-2E3F73A3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496BE75-4A62-DD44-4564-4CAAC17B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B74BEBB-56EC-6551-D1CA-01B7C24A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B27A643-C3DD-3B2E-72E6-0C7142F3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12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272E048-F960-8A95-DD06-AD10FE334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129194E-60A5-5859-B53B-A9291631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ED77B1-52CB-D267-CDCB-603F1E65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202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307486-693D-23B1-2538-0D98B106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AE9D01-5425-2221-4C24-E1822404F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43E5881-8D44-98A8-3CC1-796C12072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B78EEB0-B1D7-4F85-5EAB-F1887999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212F203-3BC1-8487-AB99-4936BC4A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02DEF2-ECC2-DFF8-085E-83594D29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769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01ED82-8D95-1B05-0A48-79FEEA6E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004DB24-E4DE-6572-F7FF-AE554251C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D507076-1EE2-1E13-41B5-DD2012208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6616ADC-79C1-9B8A-55FB-ADDF1C01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D3B2288-021B-2333-54CC-7766B9C7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2F15233-5171-A24E-EFD7-2390F879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799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FA1FFA1-B091-EFDE-E757-4EBB72B4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929072-55FC-D0A7-6938-F127002A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179BA0-0323-6B81-FCEF-B184E8429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0854D-67FB-41C5-97B3-023F0C51FA12}" type="datetimeFigureOut">
              <a:rPr lang="he-IL" smtClean="0"/>
              <a:t>י'/שבט/תשפ"ג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599D485-3136-DC21-4AF2-5A294FC7A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32AD1FF-8C6C-F765-1E6F-048A79C27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223D-2028-4805-9D47-8FC88114C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794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0.emf"/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9.emf"/><Relationship Id="rId5" Type="http://schemas.openxmlformats.org/officeDocument/2006/relationships/image" Target="../media/image36.svg"/><Relationship Id="rId15" Type="http://schemas.openxmlformats.org/officeDocument/2006/relationships/image" Target="../media/image4.jp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5.png"/><Relationship Id="rId9" Type="http://schemas.openxmlformats.org/officeDocument/2006/relationships/image" Target="../media/image38.emf"/><Relationship Id="rId1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1.emf"/><Relationship Id="rId7" Type="http://schemas.openxmlformats.org/officeDocument/2006/relationships/image" Target="../media/image9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53.emf"/><Relationship Id="rId7" Type="http://schemas.openxmlformats.org/officeDocument/2006/relationships/image" Target="../media/image79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10" Type="http://schemas.openxmlformats.org/officeDocument/2006/relationships/image" Target="../media/image81.emf"/><Relationship Id="rId4" Type="http://schemas.openxmlformats.org/officeDocument/2006/relationships/image" Target="../media/image54.emf"/><Relationship Id="rId9" Type="http://schemas.openxmlformats.org/officeDocument/2006/relationships/image" Target="../media/image8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8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0.emf"/><Relationship Id="rId4" Type="http://schemas.openxmlformats.org/officeDocument/2006/relationships/image" Target="../media/image5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6.10702" TargetMode="External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7.emf"/><Relationship Id="rId7" Type="http://schemas.openxmlformats.org/officeDocument/2006/relationships/hyperlink" Target="https://arxiv.org/abs/2206.10702" TargetMode="External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D378D5-BADC-73E8-74A9-DC4FFA0B0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702" y="98672"/>
            <a:ext cx="10382596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Nuclear Orbital Entanglement Entropy of Short Range Correlations</a:t>
            </a: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1C104D1-5B13-B163-AB41-F04F6F400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36217"/>
          </a:xfrm>
        </p:spPr>
        <p:txBody>
          <a:bodyPr>
            <a:normAutofit fontScale="25000" lnSpcReduction="20000"/>
          </a:bodyPr>
          <a:lstStyle/>
          <a:p>
            <a:endParaRPr lang="en-US" sz="3200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11200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4-th International Workshop on Quantitative Challenges in Short-Range Correlations and the EMC Effect Research</a:t>
            </a:r>
          </a:p>
          <a:p>
            <a:endParaRPr lang="he-IL" sz="3200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6B091E0-8FE2-8E9A-AC21-78616C01B3F1}"/>
              </a:ext>
            </a:extLst>
          </p:cNvPr>
          <p:cNvSpPr txBox="1"/>
          <p:nvPr/>
        </p:nvSpPr>
        <p:spPr>
          <a:xfrm>
            <a:off x="4702629" y="5854021"/>
            <a:ext cx="312637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Ehoud Pazy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NRCN</a:t>
            </a:r>
            <a:endParaRPr lang="he-IL" sz="3200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80A7A4E-31AE-5B2B-4817-CE27EA85498F}"/>
              </a:ext>
            </a:extLst>
          </p:cNvPr>
          <p:cNvSpPr txBox="1"/>
          <p:nvPr/>
        </p:nvSpPr>
        <p:spPr>
          <a:xfrm flipH="1">
            <a:off x="4601094" y="4729943"/>
            <a:ext cx="3495503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 </a:t>
            </a:r>
            <a:r>
              <a:rPr lang="en-US" sz="2800" i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CEA Paris-</a:t>
            </a:r>
            <a:r>
              <a:rPr lang="en-US" sz="2800" i="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Saclay</a:t>
            </a:r>
            <a:r>
              <a:rPr lang="en-US" sz="2800" i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ctr"/>
            <a:r>
              <a:rPr lang="en-US" sz="2800" i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February 1st</a:t>
            </a:r>
            <a:r>
              <a:rPr lang="en-US" sz="2800" i="0" dirty="0">
                <a:solidFill>
                  <a:srgbClr val="CB6D0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181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41" y="-26516"/>
            <a:ext cx="10515600" cy="1325563"/>
          </a:xfrm>
        </p:spPr>
        <p:txBody>
          <a:bodyPr/>
          <a:lstStyle/>
          <a:p>
            <a:pPr algn="ctr"/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Entangled Entropy Area Law 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Oval 30">
            <a:extLst>
              <a:ext uri="{FF2B5EF4-FFF2-40B4-BE49-F238E27FC236}">
                <a16:creationId xmlns:a16="http://schemas.microsoft.com/office/drawing/2014/main" id="{279FC4C3-4212-5FE3-9A2E-3C6C765D4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456" y="1635870"/>
            <a:ext cx="1081088" cy="1009650"/>
          </a:xfrm>
          <a:prstGeom prst="ellipse">
            <a:avLst/>
          </a:prstGeom>
          <a:solidFill>
            <a:srgbClr val="FF0000">
              <a:alpha val="19000"/>
            </a:srgbClr>
          </a:solidFill>
          <a:ln w="34925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graphicFrame>
        <p:nvGraphicFramePr>
          <p:cNvPr id="10" name="Object 39">
            <a:extLst>
              <a:ext uri="{FF2B5EF4-FFF2-40B4-BE49-F238E27FC236}">
                <a16:creationId xmlns:a16="http://schemas.microsoft.com/office/drawing/2014/main" id="{291737E4-B3BC-DFB6-F0EB-F3E177F8F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92071"/>
              </p:ext>
            </p:extLst>
          </p:nvPr>
        </p:nvGraphicFramePr>
        <p:xfrm>
          <a:off x="4029290" y="2592342"/>
          <a:ext cx="10795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558720" imgH="177480" progId="Equation.3">
                  <p:embed/>
                </p:oleObj>
              </mc:Choice>
              <mc:Fallback>
                <p:oleObj name="数式" r:id="rId2" imgW="558720" imgH="177480" progId="Equation.3">
                  <p:embed/>
                  <p:pic>
                    <p:nvPicPr>
                      <p:cNvPr id="10" name="Object 39">
                        <a:extLst>
                          <a:ext uri="{FF2B5EF4-FFF2-40B4-BE49-F238E27FC236}">
                            <a16:creationId xmlns:a16="http://schemas.microsoft.com/office/drawing/2014/main" id="{291737E4-B3BC-DFB6-F0EB-F3E177F8FD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290" y="2592342"/>
                        <a:ext cx="10795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0D424C60-4BC6-AB40-348D-9F2A109CB3DE}"/>
              </a:ext>
            </a:extLst>
          </p:cNvPr>
          <p:cNvGrpSpPr/>
          <p:nvPr/>
        </p:nvGrpSpPr>
        <p:grpSpPr>
          <a:xfrm>
            <a:off x="3683794" y="1163045"/>
            <a:ext cx="4824412" cy="1871663"/>
            <a:chOff x="1979613" y="3644105"/>
            <a:chExt cx="4824412" cy="1871663"/>
          </a:xfrm>
        </p:grpSpPr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8FF471DE-F067-CAF3-A11A-EBDD2BA6A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613" y="3644105"/>
              <a:ext cx="4824412" cy="1871663"/>
            </a:xfrm>
            <a:prstGeom prst="rect">
              <a:avLst/>
            </a:prstGeom>
            <a:solidFill>
              <a:srgbClr val="00FF00">
                <a:alpha val="5000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9CCAA807-EC28-C7A4-A6E6-B9E0E27BDF5A}"/>
                </a:ext>
              </a:extLst>
            </p:cNvPr>
            <p:cNvSpPr txBox="1"/>
            <p:nvPr/>
          </p:nvSpPr>
          <p:spPr>
            <a:xfrm>
              <a:off x="4328160" y="4256772"/>
              <a:ext cx="28781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  <a:endParaRPr lang="he-IL" sz="3600" dirty="0">
                <a:solidFill>
                  <a:srgbClr val="FF0000"/>
                </a:solidFill>
              </a:endParaRPr>
            </a:p>
          </p:txBody>
        </p:sp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60304F00-0167-7DA2-8B64-2DEFF46DF831}"/>
                </a:ext>
              </a:extLst>
            </p:cNvPr>
            <p:cNvSpPr txBox="1"/>
            <p:nvPr/>
          </p:nvSpPr>
          <p:spPr>
            <a:xfrm>
              <a:off x="2755425" y="4101416"/>
              <a:ext cx="28781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</a:rPr>
                <a:t>A</a:t>
              </a:r>
              <a:endParaRPr lang="he-IL" sz="3600" dirty="0">
                <a:solidFill>
                  <a:srgbClr val="92D050"/>
                </a:solidFill>
              </a:endParaRPr>
            </a:p>
          </p:txBody>
        </p:sp>
      </p:grp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102C58D-621B-F2F0-CAE8-E5651C435F93}"/>
              </a:ext>
            </a:extLst>
          </p:cNvPr>
          <p:cNvSpPr txBox="1"/>
          <p:nvPr/>
        </p:nvSpPr>
        <p:spPr>
          <a:xfrm>
            <a:off x="624272" y="3246609"/>
            <a:ext cx="1110395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At first sight one might be tempted to think that the entropy of a distinguished region </a:t>
            </a:r>
            <a:r>
              <a:rPr lang="en-US" sz="24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will always possess an </a:t>
            </a:r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extensive character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Such a behavior is referred to as </a:t>
            </a:r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volume scaling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and </a:t>
            </a:r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is observed for thermal states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Intriguingly, for typical ground states, however, this is not at all what one encounters: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Instead, one typically finds </a:t>
            </a:r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 area law, or an area law with a small (often logarithmic) correction: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This means that if one distinguishes a region, </a:t>
            </a:r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scaling of the entropy is merely linear in the boundary area of the region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.”</a:t>
            </a:r>
            <a:endParaRPr lang="he-IL" sz="24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88ECF61C-430C-C9B6-B8DA-8C324805B536}"/>
              </a:ext>
            </a:extLst>
          </p:cNvPr>
          <p:cNvSpPr txBox="1"/>
          <p:nvPr/>
        </p:nvSpPr>
        <p:spPr>
          <a:xfrm>
            <a:off x="2002972" y="6229370"/>
            <a:ext cx="75242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800" b="0" i="0" u="none" strike="noStrike" baseline="0" dirty="0">
                <a:latin typeface="NimbusSanL-Regu"/>
              </a:rPr>
              <a:t>J. </a:t>
            </a:r>
            <a:r>
              <a:rPr lang="en-US" sz="1800" b="0" i="0" u="none" strike="noStrike" baseline="0" dirty="0" err="1">
                <a:latin typeface="NimbusSanL-Regu"/>
              </a:rPr>
              <a:t>Eisert</a:t>
            </a:r>
            <a:r>
              <a:rPr lang="en-US" sz="1800" b="0" i="0" u="none" strike="noStrike" baseline="0" dirty="0">
                <a:latin typeface="NimbusSanL-Regu"/>
              </a:rPr>
              <a:t>,</a:t>
            </a:r>
            <a:r>
              <a:rPr lang="en-US" sz="1800" b="0" i="0" u="none" strike="noStrike" baseline="0" dirty="0">
                <a:latin typeface="CMR7"/>
              </a:rPr>
              <a:t> </a:t>
            </a:r>
            <a:r>
              <a:rPr lang="en-US" sz="1800" b="0" i="0" u="none" strike="noStrike" baseline="0" dirty="0">
                <a:latin typeface="NimbusSanL-Regu"/>
              </a:rPr>
              <a:t>M. Cramer,</a:t>
            </a:r>
            <a:r>
              <a:rPr lang="en-US" sz="1800" b="0" i="0" u="none" strike="noStrike" baseline="0" dirty="0">
                <a:latin typeface="CMR7"/>
              </a:rPr>
              <a:t> </a:t>
            </a:r>
            <a:r>
              <a:rPr lang="en-US" sz="1800" b="0" i="0" u="none" strike="noStrike" baseline="0" dirty="0">
                <a:latin typeface="NimbusSanL-Regu"/>
              </a:rPr>
              <a:t>and M.B. </a:t>
            </a:r>
            <a:r>
              <a:rPr lang="en-US" sz="1800" b="0" i="0" u="none" strike="noStrike" baseline="0" dirty="0" err="1">
                <a:latin typeface="NimbusSanL-Regu"/>
              </a:rPr>
              <a:t>Plenio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Reviews of Modern Physics (2010)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00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204"/>
            <a:ext cx="118784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 </a:t>
            </a:r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The Holographic Principle and Black Hole Entropy</a:t>
            </a:r>
            <a:r>
              <a:rPr lang="he-IL" sz="49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EA86CD5-50D2-245D-8C65-DB369C0334D4}"/>
              </a:ext>
            </a:extLst>
          </p:cNvPr>
          <p:cNvSpPr txBox="1"/>
          <p:nvPr/>
        </p:nvSpPr>
        <p:spPr>
          <a:xfrm>
            <a:off x="4291842" y="3972329"/>
            <a:ext cx="55049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 analogy with Black hole entropy </a:t>
            </a:r>
            <a:endParaRPr lang="he-IL" sz="24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E946CFB-0F69-060D-9A7C-0426FB0B642F}"/>
              </a:ext>
            </a:extLst>
          </p:cNvPr>
          <p:cNvGrpSpPr/>
          <p:nvPr/>
        </p:nvGrpSpPr>
        <p:grpSpPr>
          <a:xfrm>
            <a:off x="5264968" y="4470633"/>
            <a:ext cx="3384550" cy="1439863"/>
            <a:chOff x="213996" y="5004752"/>
            <a:chExt cx="3384550" cy="1439863"/>
          </a:xfrm>
        </p:grpSpPr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AFE73321-58BB-D94B-C3E8-E3B887C1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6" y="5004752"/>
              <a:ext cx="3384550" cy="1439863"/>
            </a:xfrm>
            <a:prstGeom prst="rect">
              <a:avLst/>
            </a:prstGeom>
            <a:solidFill>
              <a:srgbClr val="00FF00">
                <a:alpha val="12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18" name="Object 29">
              <a:extLst>
                <a:ext uri="{FF2B5EF4-FFF2-40B4-BE49-F238E27FC236}">
                  <a16:creationId xmlns:a16="http://schemas.microsoft.com/office/drawing/2014/main" id="{0456F4CF-39D2-3C20-DB86-580756DFF5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4543459"/>
                </p:ext>
              </p:extLst>
            </p:nvPr>
          </p:nvGraphicFramePr>
          <p:xfrm>
            <a:off x="1666875" y="5859463"/>
            <a:ext cx="1295400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787320" imgH="177480" progId="Equation.3">
                    <p:embed/>
                  </p:oleObj>
                </mc:Choice>
                <mc:Fallback>
                  <p:oleObj name="数式" r:id="rId2" imgW="787320" imgH="177480" progId="Equation.3">
                    <p:embed/>
                    <p:pic>
                      <p:nvPicPr>
                        <p:cNvPr id="18" name="Object 29">
                          <a:extLst>
                            <a:ext uri="{FF2B5EF4-FFF2-40B4-BE49-F238E27FC236}">
                              <a16:creationId xmlns:a16="http://schemas.microsoft.com/office/drawing/2014/main" id="{0456F4CF-39D2-3C20-DB86-580756DFF5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6875" y="5859463"/>
                          <a:ext cx="1295400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id="{24E10DD9-6A2B-A018-D881-E1D5C2931B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68091">
              <a:off x="1355714" y="5746658"/>
              <a:ext cx="581025" cy="96837"/>
            </a:xfrm>
            <a:prstGeom prst="rightArrow">
              <a:avLst>
                <a:gd name="adj1" fmla="val 50000"/>
                <a:gd name="adj2" fmla="val 150001"/>
              </a:avLst>
            </a:prstGeom>
            <a:solidFill>
              <a:srgbClr val="993366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21" name="גרפיקה 20" descr="איש">
              <a:extLst>
                <a:ext uri="{FF2B5EF4-FFF2-40B4-BE49-F238E27FC236}">
                  <a16:creationId xmlns:a16="http://schemas.microsoft.com/office/drawing/2014/main" id="{A8F64274-CF05-C974-AAE0-5407E3205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6271" y="5180397"/>
              <a:ext cx="614680" cy="614680"/>
            </a:xfrm>
            <a:prstGeom prst="rect">
              <a:avLst/>
            </a:prstGeom>
          </p:spPr>
        </p:pic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AC3469D-2911-E403-2C75-DFC70E51910E}"/>
              </a:ext>
            </a:extLst>
          </p:cNvPr>
          <p:cNvGrpSpPr/>
          <p:nvPr/>
        </p:nvGrpSpPr>
        <p:grpSpPr>
          <a:xfrm>
            <a:off x="5515090" y="4749559"/>
            <a:ext cx="1529239" cy="1085412"/>
            <a:chOff x="5515090" y="4749559"/>
            <a:chExt cx="1529239" cy="1085412"/>
          </a:xfrm>
        </p:grpSpPr>
        <p:graphicFrame>
          <p:nvGraphicFramePr>
            <p:cNvPr id="17" name="Object 23">
              <a:extLst>
                <a:ext uri="{FF2B5EF4-FFF2-40B4-BE49-F238E27FC236}">
                  <a16:creationId xmlns:a16="http://schemas.microsoft.com/office/drawing/2014/main" id="{01BDD960-E622-00E0-51D8-6F7ADDED1F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999216"/>
                </p:ext>
              </p:extLst>
            </p:nvPr>
          </p:nvGraphicFramePr>
          <p:xfrm>
            <a:off x="6644279" y="4749559"/>
            <a:ext cx="40005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203040" imgH="177480" progId="Equation.3">
                    <p:embed/>
                  </p:oleObj>
                </mc:Choice>
                <mc:Fallback>
                  <p:oleObj name="数式" r:id="rId6" imgW="203040" imgH="177480" progId="Equation.3">
                    <p:embed/>
                    <p:pic>
                      <p:nvPicPr>
                        <p:cNvPr id="17" name="Object 23">
                          <a:extLst>
                            <a:ext uri="{FF2B5EF4-FFF2-40B4-BE49-F238E27FC236}">
                              <a16:creationId xmlns:a16="http://schemas.microsoft.com/office/drawing/2014/main" id="{01BDD960-E622-00E0-51D8-6F7ADDED1F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4279" y="4749559"/>
                          <a:ext cx="40005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9642D9D2-4F21-DB1D-F850-96A200A83487}"/>
                </a:ext>
              </a:extLst>
            </p:cNvPr>
            <p:cNvGrpSpPr/>
            <p:nvPr/>
          </p:nvGrpSpPr>
          <p:grpSpPr>
            <a:xfrm>
              <a:off x="5515090" y="4771674"/>
              <a:ext cx="887412" cy="1063297"/>
              <a:chOff x="497445" y="5156528"/>
              <a:chExt cx="887412" cy="1063297"/>
            </a:xfrm>
          </p:grpSpPr>
          <p:sp>
            <p:nvSpPr>
              <p:cNvPr id="24" name="Oval 14">
                <a:extLst>
                  <a:ext uri="{FF2B5EF4-FFF2-40B4-BE49-F238E27FC236}">
                    <a16:creationId xmlns:a16="http://schemas.microsoft.com/office/drawing/2014/main" id="{B63E5206-4F61-79BB-A889-3CD35C4CB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070" y="5499100"/>
                <a:ext cx="792162" cy="720725"/>
              </a:xfrm>
              <a:prstGeom prst="ellipse">
                <a:avLst/>
              </a:prstGeom>
              <a:solidFill>
                <a:schemeClr val="hlink">
                  <a:alpha val="25999"/>
                </a:schemeClr>
              </a:solidFill>
              <a:ln w="25400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dirty="0"/>
              </a:p>
            </p:txBody>
          </p:sp>
          <p:grpSp>
            <p:nvGrpSpPr>
              <p:cNvPr id="8" name="קבוצה 7">
                <a:extLst>
                  <a:ext uri="{FF2B5EF4-FFF2-40B4-BE49-F238E27FC236}">
                    <a16:creationId xmlns:a16="http://schemas.microsoft.com/office/drawing/2014/main" id="{544D0523-E18E-2DB4-998A-F9AE4B9A538F}"/>
                  </a:ext>
                </a:extLst>
              </p:cNvPr>
              <p:cNvGrpSpPr/>
              <p:nvPr/>
            </p:nvGrpSpPr>
            <p:grpSpPr>
              <a:xfrm>
                <a:off x="497445" y="5156528"/>
                <a:ext cx="887412" cy="841841"/>
                <a:chOff x="497445" y="5156528"/>
                <a:chExt cx="887412" cy="841841"/>
              </a:xfrm>
            </p:grpSpPr>
            <p:graphicFrame>
              <p:nvGraphicFramePr>
                <p:cNvPr id="23" name="Object 18">
                  <a:extLst>
                    <a:ext uri="{FF2B5EF4-FFF2-40B4-BE49-F238E27FC236}">
                      <a16:creationId xmlns:a16="http://schemas.microsoft.com/office/drawing/2014/main" id="{93DAA65B-3FE6-00F1-63F2-C83DD432741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80323078"/>
                    </p:ext>
                  </p:extLst>
                </p:nvPr>
              </p:nvGraphicFramePr>
              <p:xfrm>
                <a:off x="754460" y="5750880"/>
                <a:ext cx="503238" cy="2474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8" imgW="266400" imgH="164880" progId="Equation.3">
                        <p:embed/>
                      </p:oleObj>
                    </mc:Choice>
                    <mc:Fallback>
                      <p:oleObj name="数式" r:id="rId8" imgW="266400" imgH="164880" progId="Equation.3">
                        <p:embed/>
                        <p:pic>
                          <p:nvPicPr>
                            <p:cNvPr id="23" name="Object 18">
                              <a:extLst>
                                <a:ext uri="{FF2B5EF4-FFF2-40B4-BE49-F238E27FC236}">
                                  <a16:creationId xmlns:a16="http://schemas.microsoft.com/office/drawing/2014/main" id="{93DAA65B-3FE6-00F1-63F2-C83DD432741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4460" y="5750880"/>
                              <a:ext cx="503238" cy="2474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" name="Object 26">
                  <a:extLst>
                    <a:ext uri="{FF2B5EF4-FFF2-40B4-BE49-F238E27FC236}">
                      <a16:creationId xmlns:a16="http://schemas.microsoft.com/office/drawing/2014/main" id="{836C70B0-4D0F-28AB-7B9A-F2A3A63AED6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30557306"/>
                    </p:ext>
                  </p:extLst>
                </p:nvPr>
              </p:nvGraphicFramePr>
              <p:xfrm>
                <a:off x="497445" y="5156528"/>
                <a:ext cx="887412" cy="274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10" imgW="545760" imgH="177480" progId="Equation.3">
                        <p:embed/>
                      </p:oleObj>
                    </mc:Choice>
                    <mc:Fallback>
                      <p:oleObj name="数式" r:id="rId10" imgW="545760" imgH="177480" progId="Equation.3">
                        <p:embed/>
                        <p:pic>
                          <p:nvPicPr>
                            <p:cNvPr id="25" name="Object 26">
                              <a:extLst>
                                <a:ext uri="{FF2B5EF4-FFF2-40B4-BE49-F238E27FC236}">
                                  <a16:creationId xmlns:a16="http://schemas.microsoft.com/office/drawing/2014/main" id="{836C70B0-4D0F-28AB-7B9A-F2A3A63AED6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7445" y="5156528"/>
                              <a:ext cx="887412" cy="2746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338C8342-7705-CD5F-B2E9-07EA8056C664}"/>
              </a:ext>
            </a:extLst>
          </p:cNvPr>
          <p:cNvSpPr txBox="1"/>
          <p:nvPr/>
        </p:nvSpPr>
        <p:spPr>
          <a:xfrm>
            <a:off x="4204558" y="5958498"/>
            <a:ext cx="612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ja-JP" sz="1800" dirty="0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boundary region         ~  the event horizon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E4211A57-68A2-6D58-5562-AD69E3AD8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057925"/>
              </p:ext>
            </p:extLst>
          </p:nvPr>
        </p:nvGraphicFramePr>
        <p:xfrm>
          <a:off x="6187216" y="5925651"/>
          <a:ext cx="584517" cy="473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228600" imgH="177480" progId="Equation.3">
                  <p:embed/>
                </p:oleObj>
              </mc:Choice>
              <mc:Fallback>
                <p:oleObj name="数式" r:id="rId12" imgW="228600" imgH="177480" progId="Equation.3">
                  <p:embed/>
                  <p:pic>
                    <p:nvPicPr>
                      <p:cNvPr id="28" name="Object 13">
                        <a:extLst>
                          <a:ext uri="{FF2B5EF4-FFF2-40B4-BE49-F238E27FC236}">
                            <a16:creationId xmlns:a16="http://schemas.microsoft.com/office/drawing/2014/main" id="{E4211A57-68A2-6D58-5562-AD69E3AD8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216" y="5925651"/>
                        <a:ext cx="584517" cy="473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231268AB-2C99-1DCD-64AC-4E280DBAB18B}"/>
              </a:ext>
            </a:extLst>
          </p:cNvPr>
          <p:cNvSpPr txBox="1"/>
          <p:nvPr/>
        </p:nvSpPr>
        <p:spPr>
          <a:xfrm>
            <a:off x="4291842" y="6386149"/>
            <a:ext cx="75242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800" b="0" i="0" u="none" strike="noStrike" baseline="0" dirty="0">
                <a:latin typeface="NimbusSanL-Regu"/>
                <a:cs typeface="+mj-cs"/>
              </a:rPr>
              <a:t>J. </a:t>
            </a:r>
            <a:r>
              <a:rPr lang="en-US" sz="1800" b="0" i="0" u="none" strike="noStrike" baseline="0" dirty="0" err="1">
                <a:latin typeface="NimbusSanL-Regu"/>
                <a:cs typeface="+mj-cs"/>
              </a:rPr>
              <a:t>Eisert</a:t>
            </a:r>
            <a:r>
              <a:rPr lang="en-US" sz="1800" b="0" i="0" u="none" strike="noStrike" baseline="0" dirty="0">
                <a:latin typeface="NimbusSanL-Regu"/>
                <a:cs typeface="+mj-cs"/>
              </a:rPr>
              <a:t>,</a:t>
            </a:r>
            <a:r>
              <a:rPr lang="en-US" sz="1800" b="0" i="0" u="none" strike="noStrike" baseline="0" dirty="0">
                <a:latin typeface="CMR7"/>
                <a:cs typeface="+mj-cs"/>
              </a:rPr>
              <a:t> </a:t>
            </a:r>
            <a:r>
              <a:rPr lang="en-US" sz="1800" b="0" i="0" u="none" strike="noStrike" baseline="0" dirty="0">
                <a:latin typeface="NimbusSanL-Regu"/>
                <a:cs typeface="+mj-cs"/>
              </a:rPr>
              <a:t>M. Cramer,</a:t>
            </a:r>
            <a:r>
              <a:rPr lang="en-US" sz="1800" b="0" i="0" u="none" strike="noStrike" baseline="0" dirty="0">
                <a:latin typeface="CMR7"/>
                <a:cs typeface="+mj-cs"/>
              </a:rPr>
              <a:t> </a:t>
            </a:r>
            <a:r>
              <a:rPr lang="en-US" sz="1800" b="0" i="0" u="none" strike="noStrike" baseline="0" dirty="0">
                <a:latin typeface="NimbusSanL-Regu"/>
                <a:cs typeface="+mj-cs"/>
              </a:rPr>
              <a:t>and M.B. </a:t>
            </a:r>
            <a:r>
              <a:rPr lang="en-US" sz="1800" b="0" i="0" u="none" strike="noStrike" baseline="0" dirty="0" err="1">
                <a:latin typeface="NimbusSanL-Regu"/>
                <a:cs typeface="+mj-cs"/>
              </a:rPr>
              <a:t>Plenio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cs typeface="+mj-cs"/>
              </a:rPr>
              <a:t>, Reviews of Modern Physics (2010)</a:t>
            </a:r>
            <a:endParaRPr lang="he-IL" dirty="0">
              <a:cs typeface="+mj-cs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56E6D13-B2C4-BEF6-89BC-1F79C4EB44A7}"/>
              </a:ext>
            </a:extLst>
          </p:cNvPr>
          <p:cNvSpPr txBox="1"/>
          <p:nvPr/>
        </p:nvSpPr>
        <p:spPr>
          <a:xfrm>
            <a:off x="87086" y="1025175"/>
            <a:ext cx="121815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“It has been suggested that the area law of the geometric entropy for a discrete version of a massless free scalar field— then numerically found for an imaginary sphere in a radial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symmetry—could be related to the physics of black holes, in particular the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Bekenstein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-Hawking entropy of a black hole which is proportional to its boundary surface. </a:t>
            </a:r>
            <a:endParaRPr lang="he-IL" sz="24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It has been noted that </a:t>
            </a:r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holographic principle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—the conjecture that </a:t>
            </a:r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information contained</a:t>
            </a: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 a volume of space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can be </a:t>
            </a:r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represented by a theory which lives in the boundary</a:t>
            </a:r>
            <a:r>
              <a:rPr lang="en-US" sz="24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of that region—could be </a:t>
            </a:r>
            <a:r>
              <a:rPr lang="en-US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related to the area law behavior of the entanglement entropy in microscopic </a:t>
            </a:r>
            <a:r>
              <a:rPr lang="en-US" sz="24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theories”</a:t>
            </a:r>
            <a:endParaRPr lang="he-IL" sz="2400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C8EC5B2-7797-D017-10BB-05CA1E4C85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3" y="4572753"/>
            <a:ext cx="1694385" cy="227361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27F60FF-2914-9497-1E65-C9BBB7A2A3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72" y="4546252"/>
            <a:ext cx="1548680" cy="22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474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Why is the Nuclear Structure Entanglement Entropy Important?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855ECB5-EDB4-2AAD-1617-95B903CC191E}"/>
              </a:ext>
            </a:extLst>
          </p:cNvPr>
          <p:cNvSpPr txBox="1"/>
          <p:nvPr/>
        </p:nvSpPr>
        <p:spPr>
          <a:xfrm>
            <a:off x="485205" y="2165666"/>
            <a:ext cx="1027393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Computational- efficiency.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Physics- dynamics of reactions:</a:t>
            </a:r>
          </a:p>
        </p:txBody>
      </p:sp>
    </p:spTree>
    <p:extLst>
      <p:ext uri="{BB962C8B-B14F-4D97-AF65-F5344CB8AC3E}">
        <p14:creationId xmlns:p14="http://schemas.microsoft.com/office/powerpoint/2010/main" val="330730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21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Why is Entanglement Entropy Important?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855ECB5-EDB4-2AAD-1617-95B903CC191E}"/>
              </a:ext>
            </a:extLst>
          </p:cNvPr>
          <p:cNvSpPr txBox="1"/>
          <p:nvPr/>
        </p:nvSpPr>
        <p:spPr>
          <a:xfrm>
            <a:off x="959031" y="1351055"/>
            <a:ext cx="1027393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Nuclear physics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:</a:t>
            </a:r>
          </a:p>
          <a:p>
            <a:pPr algn="l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Is there a simple picture in which we can understand nuclear properties?</a:t>
            </a:r>
          </a:p>
          <a:p>
            <a:pPr algn="l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Is there an efficient scheme in which to model nuclear structure for applications?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FC65035-7E55-F0A0-E71B-564AD23E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86" y="6369162"/>
            <a:ext cx="2994526" cy="24742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93E109C-0267-9C20-AACE-3FAC4F841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438" y="6369162"/>
            <a:ext cx="3336758" cy="39265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A5FE2D0-6E1A-12F1-6397-C14C9DD84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85" y="4092815"/>
            <a:ext cx="4076099" cy="175018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7CA0C68-9CD3-05EC-4EEC-9B2B61890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817" y="4012092"/>
            <a:ext cx="6630737" cy="17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9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9A1C45B-7C17-3386-6129-F5E43B6C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1747520"/>
            <a:ext cx="8442960" cy="4425029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491DFF9E-8B82-429C-0A5C-436BB1F8C60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dirty="0">
                <a:latin typeface="David" panose="020E0502060401010101" pitchFamily="34" charset="-79"/>
              </a:rPr>
              <a:t>Computational Impossibility</a:t>
            </a:r>
            <a:endParaRPr lang="he-IL" sz="4900" dirty="0">
              <a:latin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837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474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Why is Entanglement Entropy Important for Nuclear Structure?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855ECB5-EDB4-2AAD-1617-95B903CC191E}"/>
              </a:ext>
            </a:extLst>
          </p:cNvPr>
          <p:cNvSpPr txBox="1"/>
          <p:nvPr/>
        </p:nvSpPr>
        <p:spPr>
          <a:xfrm>
            <a:off x="959029" y="3911338"/>
            <a:ext cx="1027393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0" i="0" u="none" strike="noStrike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It is shown here that short-range correlations, which induce high-momentum tails of the single-particle occupation probabilities, increase the entropy of fermionic systems, which in its turn will affect the dynamics of many reactions, such as heavy-ion collisions and nuclear fission</a:t>
            </a:r>
            <a:r>
              <a:rPr lang="en-US" sz="1800" b="0" i="0" u="none" strike="noStrike" baseline="0" dirty="0">
                <a:latin typeface="SFRM0900"/>
              </a:rPr>
              <a:t>.</a:t>
            </a:r>
            <a:endParaRPr lang="he-IL" sz="32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C3973-225E-30E5-CC1E-0B550AD4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14" y="1497913"/>
            <a:ext cx="1453678" cy="181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65039D9-4D50-CC7D-5AF8-64A374603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888" y="1416377"/>
            <a:ext cx="9131893" cy="25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5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C11CE5-A59D-1BE2-D290-9BEB9F40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A Complication Orbital Entanglement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F277B9C-6C04-86D7-4190-1D387897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20" y="1498102"/>
            <a:ext cx="10515600" cy="5233624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Entanglement in systems with distinguishable particles:</a:t>
            </a:r>
          </a:p>
          <a:p>
            <a:pPr marL="0" indent="0" algn="l" rtl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Well understood – Hilbert Space has a tensor like structure</a:t>
            </a:r>
          </a:p>
          <a:p>
            <a:pPr marL="0" indent="0" algn="l" rtl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marL="0" indent="0" algn="l" rtl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marL="0" indent="0" algn="l" rtl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Entanglement in systems with indistinguishable particles:</a:t>
            </a:r>
          </a:p>
          <a:p>
            <a:pPr marL="0" indent="0" algn="l" rtl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Not well understood-under debate</a:t>
            </a:r>
          </a:p>
          <a:p>
            <a:pPr marL="0" indent="0" algn="l" rtl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marL="0" indent="0" algn="l" rtl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marL="0" indent="0" algn="l" rtl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Define </a:t>
            </a:r>
            <a:r>
              <a:rPr lang="en-US" sz="3200" dirty="0">
                <a:solidFill>
                  <a:srgbClr val="7030A0"/>
                </a:solidFill>
                <a:cs typeface="+mj-cs"/>
              </a:rPr>
              <a:t>entanglement between modes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Rather than particles (second quantization)</a:t>
            </a:r>
            <a:endParaRPr lang="he-IL" sz="32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C89B361-F755-1B15-6F77-45705B912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329" y="1499916"/>
            <a:ext cx="1497263" cy="118872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74383A9-591C-C323-F6BB-01758A4E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2" y="2741885"/>
            <a:ext cx="2527300" cy="635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01119D2-AFAD-665A-4EE1-A9E5376B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081" y="3644983"/>
            <a:ext cx="1702764" cy="11887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EAC26A4-F99B-EFBC-8CD8-CF542329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76" y="4799685"/>
            <a:ext cx="1111064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4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C11CE5-A59D-1BE2-D290-9BEB9F40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Orbital Entanglement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218CFBDF-D773-1BB8-3F37-F917D736B380}"/>
              </a:ext>
            </a:extLst>
          </p:cNvPr>
          <p:cNvSpPr/>
          <p:nvPr/>
        </p:nvSpPr>
        <p:spPr>
          <a:xfrm>
            <a:off x="3100647" y="2818015"/>
            <a:ext cx="4871258" cy="3266901"/>
          </a:xfrm>
          <a:custGeom>
            <a:avLst/>
            <a:gdLst>
              <a:gd name="connsiteX0" fmla="*/ 0 w 2826328"/>
              <a:gd name="connsiteY0" fmla="*/ 8312 h 3266901"/>
              <a:gd name="connsiteX1" fmla="*/ 1404851 w 2826328"/>
              <a:gd name="connsiteY1" fmla="*/ 3266901 h 3266901"/>
              <a:gd name="connsiteX2" fmla="*/ 2826328 w 2826328"/>
              <a:gd name="connsiteY2" fmla="*/ 0 h 3266901"/>
              <a:gd name="connsiteX3" fmla="*/ 2826328 w 2826328"/>
              <a:gd name="connsiteY3" fmla="*/ 0 h 32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3266901">
                <a:moveTo>
                  <a:pt x="0" y="8312"/>
                </a:moveTo>
                <a:cubicBezTo>
                  <a:pt x="466898" y="1638299"/>
                  <a:pt x="933796" y="3268286"/>
                  <a:pt x="1404851" y="3266901"/>
                </a:cubicBezTo>
                <a:cubicBezTo>
                  <a:pt x="1875906" y="3265516"/>
                  <a:pt x="2826328" y="0"/>
                  <a:pt x="2826328" y="0"/>
                </a:cubicBezTo>
                <a:lnTo>
                  <a:pt x="2826328" y="0"/>
                </a:lnTo>
              </a:path>
            </a:pathLst>
          </a:cu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A41A89CF-B5DB-80B9-143A-86F9E8435652}"/>
              </a:ext>
            </a:extLst>
          </p:cNvPr>
          <p:cNvCxnSpPr/>
          <p:nvPr/>
        </p:nvCxnSpPr>
        <p:spPr>
          <a:xfrm>
            <a:off x="4480560" y="5270269"/>
            <a:ext cx="199505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BA68F571-FBC5-5C33-EFB4-0388F738BB25}"/>
              </a:ext>
            </a:extLst>
          </p:cNvPr>
          <p:cNvCxnSpPr>
            <a:cxnSpLocks/>
          </p:cNvCxnSpPr>
          <p:nvPr/>
        </p:nvCxnSpPr>
        <p:spPr>
          <a:xfrm>
            <a:off x="4114800" y="4824152"/>
            <a:ext cx="272657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B46C2FAC-4CF1-DA5A-D087-9F7F5E7BD116}"/>
              </a:ext>
            </a:extLst>
          </p:cNvPr>
          <p:cNvCxnSpPr>
            <a:cxnSpLocks/>
          </p:cNvCxnSpPr>
          <p:nvPr/>
        </p:nvCxnSpPr>
        <p:spPr>
          <a:xfrm>
            <a:off x="3829396" y="4303222"/>
            <a:ext cx="325581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31269667-D23F-0F54-79DA-1AD16B64FA32}"/>
              </a:ext>
            </a:extLst>
          </p:cNvPr>
          <p:cNvCxnSpPr>
            <a:cxnSpLocks/>
          </p:cNvCxnSpPr>
          <p:nvPr/>
        </p:nvCxnSpPr>
        <p:spPr>
          <a:xfrm>
            <a:off x="3649287" y="3873730"/>
            <a:ext cx="376566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24D276FA-F248-4C05-EB91-56AECDD92D44}"/>
              </a:ext>
            </a:extLst>
          </p:cNvPr>
          <p:cNvCxnSpPr>
            <a:cxnSpLocks/>
          </p:cNvCxnSpPr>
          <p:nvPr/>
        </p:nvCxnSpPr>
        <p:spPr>
          <a:xfrm>
            <a:off x="3369425" y="3429000"/>
            <a:ext cx="4245033" cy="6234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821140E8-E0F6-C043-182A-1C097737055D}"/>
              </a:ext>
            </a:extLst>
          </p:cNvPr>
          <p:cNvCxnSpPr>
            <a:cxnSpLocks/>
          </p:cNvCxnSpPr>
          <p:nvPr/>
        </p:nvCxnSpPr>
        <p:spPr>
          <a:xfrm>
            <a:off x="3315392" y="3225455"/>
            <a:ext cx="439050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221B1262-1FC1-39B4-E9AA-6A8EE3E16B1A}"/>
              </a:ext>
            </a:extLst>
          </p:cNvPr>
          <p:cNvSpPr txBox="1"/>
          <p:nvPr/>
        </p:nvSpPr>
        <p:spPr>
          <a:xfrm flipH="1">
            <a:off x="1411781" y="4824152"/>
            <a:ext cx="1596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+mj-cs"/>
              </a:rPr>
              <a:t>Trace</a:t>
            </a:r>
            <a:endParaRPr lang="he-IL" sz="2800" dirty="0">
              <a:solidFill>
                <a:srgbClr val="0070C0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8" name="סוגר מסולסל שמאלי 27">
            <a:extLst>
              <a:ext uri="{FF2B5EF4-FFF2-40B4-BE49-F238E27FC236}">
                <a16:creationId xmlns:a16="http://schemas.microsoft.com/office/drawing/2014/main" id="{16109620-82B6-4B41-131F-BA70F7460F4E}"/>
              </a:ext>
            </a:extLst>
          </p:cNvPr>
          <p:cNvSpPr/>
          <p:nvPr/>
        </p:nvSpPr>
        <p:spPr>
          <a:xfrm>
            <a:off x="3100647" y="3167149"/>
            <a:ext cx="45719" cy="324193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סוגר מסולסל שמאלי 28">
            <a:extLst>
              <a:ext uri="{FF2B5EF4-FFF2-40B4-BE49-F238E27FC236}">
                <a16:creationId xmlns:a16="http://schemas.microsoft.com/office/drawing/2014/main" id="{04228A8A-EF36-0B27-E606-8AFF61AC3A6C}"/>
              </a:ext>
            </a:extLst>
          </p:cNvPr>
          <p:cNvSpPr/>
          <p:nvPr/>
        </p:nvSpPr>
        <p:spPr>
          <a:xfrm>
            <a:off x="3315393" y="4303222"/>
            <a:ext cx="117764" cy="1307869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3D8E3746-F086-3502-C375-E34457E4555B}"/>
              </a:ext>
            </a:extLst>
          </p:cNvPr>
          <p:cNvSpPr txBox="1"/>
          <p:nvPr/>
        </p:nvSpPr>
        <p:spPr>
          <a:xfrm flipH="1">
            <a:off x="1393074" y="3067635"/>
            <a:ext cx="1596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+mj-cs"/>
              </a:rPr>
              <a:t>Trace</a:t>
            </a:r>
            <a:endParaRPr lang="he-IL" sz="2800" dirty="0">
              <a:solidFill>
                <a:srgbClr val="0070C0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2" name="אליפסה 31">
            <a:extLst>
              <a:ext uri="{FF2B5EF4-FFF2-40B4-BE49-F238E27FC236}">
                <a16:creationId xmlns:a16="http://schemas.microsoft.com/office/drawing/2014/main" id="{90CDBB4D-295B-53D2-F302-52D3D2DAA82F}"/>
              </a:ext>
            </a:extLst>
          </p:cNvPr>
          <p:cNvSpPr/>
          <p:nvPr/>
        </p:nvSpPr>
        <p:spPr>
          <a:xfrm>
            <a:off x="5176750" y="5122025"/>
            <a:ext cx="333895" cy="332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DCCABA65-7D77-B1BB-18C1-20D165ABA8BE}"/>
              </a:ext>
            </a:extLst>
          </p:cNvPr>
          <p:cNvSpPr/>
          <p:nvPr/>
        </p:nvSpPr>
        <p:spPr>
          <a:xfrm>
            <a:off x="5158046" y="4657897"/>
            <a:ext cx="333895" cy="332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אליפסה 33">
            <a:extLst>
              <a:ext uri="{FF2B5EF4-FFF2-40B4-BE49-F238E27FC236}">
                <a16:creationId xmlns:a16="http://schemas.microsoft.com/office/drawing/2014/main" id="{9EC0372B-A5C1-FF7B-4CF8-FCC59C9D15E9}"/>
              </a:ext>
            </a:extLst>
          </p:cNvPr>
          <p:cNvSpPr/>
          <p:nvPr/>
        </p:nvSpPr>
        <p:spPr>
          <a:xfrm>
            <a:off x="5189913" y="3007822"/>
            <a:ext cx="333895" cy="332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>
            <a:extLst>
              <a:ext uri="{FF2B5EF4-FFF2-40B4-BE49-F238E27FC236}">
                <a16:creationId xmlns:a16="http://schemas.microsoft.com/office/drawing/2014/main" id="{09843610-7338-3B9C-17A2-BA55EE974430}"/>
              </a:ext>
            </a:extLst>
          </p:cNvPr>
          <p:cNvSpPr/>
          <p:nvPr/>
        </p:nvSpPr>
        <p:spPr>
          <a:xfrm>
            <a:off x="5231476" y="4129465"/>
            <a:ext cx="333895" cy="332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AA35EA35-8BDB-F7F0-9A00-36C4F26ADF37}"/>
              </a:ext>
            </a:extLst>
          </p:cNvPr>
          <p:cNvSpPr/>
          <p:nvPr/>
        </p:nvSpPr>
        <p:spPr>
          <a:xfrm>
            <a:off x="5189913" y="3357073"/>
            <a:ext cx="333895" cy="332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אליפסה 37">
            <a:extLst>
              <a:ext uri="{FF2B5EF4-FFF2-40B4-BE49-F238E27FC236}">
                <a16:creationId xmlns:a16="http://schemas.microsoft.com/office/drawing/2014/main" id="{15CF7B73-CDFE-6685-899C-16BA0431FED4}"/>
              </a:ext>
            </a:extLst>
          </p:cNvPr>
          <p:cNvSpPr/>
          <p:nvPr/>
        </p:nvSpPr>
        <p:spPr>
          <a:xfrm>
            <a:off x="4991098" y="3732294"/>
            <a:ext cx="333895" cy="3325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27010BCE-E893-550A-F929-D24444C2CF69}"/>
              </a:ext>
            </a:extLst>
          </p:cNvPr>
          <p:cNvSpPr/>
          <p:nvPr/>
        </p:nvSpPr>
        <p:spPr>
          <a:xfrm>
            <a:off x="5417816" y="3731146"/>
            <a:ext cx="333895" cy="33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08F172D6-9CA8-B3A2-CF9D-95736F9FD4C8}"/>
              </a:ext>
            </a:extLst>
          </p:cNvPr>
          <p:cNvSpPr txBox="1"/>
          <p:nvPr/>
        </p:nvSpPr>
        <p:spPr>
          <a:xfrm flipH="1">
            <a:off x="911283" y="3489911"/>
            <a:ext cx="34490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one orbital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density  matrix</a:t>
            </a:r>
            <a:endParaRPr lang="he-IL" sz="2800" dirty="0">
              <a:solidFill>
                <a:srgbClr val="FF0000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6C8C1D3A-9355-3F54-A54C-4E3AB1188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680" y="3555087"/>
            <a:ext cx="3765666" cy="6372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45" name="מחבר חץ ישר 44">
            <a:extLst>
              <a:ext uri="{FF2B5EF4-FFF2-40B4-BE49-F238E27FC236}">
                <a16:creationId xmlns:a16="http://schemas.microsoft.com/office/drawing/2014/main" id="{636C6006-28B6-485D-F4C0-825E89FCEBAE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7638356" y="3861632"/>
            <a:ext cx="407324" cy="120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5C2E8C84-538A-BAF6-E4E6-2CD441688E05}"/>
              </a:ext>
            </a:extLst>
          </p:cNvPr>
          <p:cNvSpPr txBox="1"/>
          <p:nvPr/>
        </p:nvSpPr>
        <p:spPr>
          <a:xfrm flipH="1">
            <a:off x="7523018" y="4338145"/>
            <a:ext cx="424503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David" panose="020E0502060401010101" pitchFamily="34" charset="-79"/>
                <a:cs typeface="+mj-cs"/>
              </a:rPr>
              <a:t>von Neumann entropy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712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C11CE5-A59D-1BE2-D290-9BEB9F40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 </a:t>
            </a:r>
            <a:r>
              <a:rPr lang="en-US" sz="4900" dirty="0">
                <a:latin typeface="David" panose="020E0502060401010101" pitchFamily="34" charset="-79"/>
              </a:rPr>
              <a:t>Calculating Orbital Entanglement</a:t>
            </a:r>
            <a:endParaRPr lang="he-IL" sz="4900" dirty="0">
              <a:latin typeface="David" panose="020E0502060401010101" pitchFamily="34" charset="-79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6E0124E6-D7F9-EEBC-5B29-039285C3D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25" y="1579027"/>
            <a:ext cx="2861685" cy="976640"/>
          </a:xfrm>
          <a:prstGeom prst="rect">
            <a:avLst/>
          </a:prstGeom>
        </p:spPr>
      </p:pic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D3E8DA3B-355E-7754-53D1-B10E13DB6117}"/>
              </a:ext>
            </a:extLst>
          </p:cNvPr>
          <p:cNvGrpSpPr/>
          <p:nvPr/>
        </p:nvGrpSpPr>
        <p:grpSpPr>
          <a:xfrm>
            <a:off x="215332" y="1691594"/>
            <a:ext cx="4451698" cy="2991087"/>
            <a:chOff x="215332" y="1691594"/>
            <a:chExt cx="4451698" cy="2991087"/>
          </a:xfrm>
        </p:grpSpPr>
        <p:grpSp>
          <p:nvGrpSpPr>
            <p:cNvPr id="27" name="קבוצה 26">
              <a:extLst>
                <a:ext uri="{FF2B5EF4-FFF2-40B4-BE49-F238E27FC236}">
                  <a16:creationId xmlns:a16="http://schemas.microsoft.com/office/drawing/2014/main" id="{491B88E0-E5A8-892D-0160-61F028C7CE80}"/>
                </a:ext>
              </a:extLst>
            </p:cNvPr>
            <p:cNvGrpSpPr/>
            <p:nvPr/>
          </p:nvGrpSpPr>
          <p:grpSpPr>
            <a:xfrm>
              <a:off x="215332" y="1691594"/>
              <a:ext cx="3725258" cy="2991087"/>
              <a:chOff x="753812" y="1976846"/>
              <a:chExt cx="3725258" cy="2991087"/>
            </a:xfrm>
          </p:grpSpPr>
          <p:pic>
            <p:nvPicPr>
              <p:cNvPr id="11" name="תמונה 10">
                <a:extLst>
                  <a:ext uri="{FF2B5EF4-FFF2-40B4-BE49-F238E27FC236}">
                    <a16:creationId xmlns:a16="http://schemas.microsoft.com/office/drawing/2014/main" id="{EA4C6862-F02A-6936-1543-8327FBE27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812" y="1976846"/>
                <a:ext cx="2998818" cy="976640"/>
              </a:xfrm>
              <a:prstGeom prst="rect">
                <a:avLst/>
              </a:prstGeom>
            </p:spPr>
          </p:pic>
          <p:pic>
            <p:nvPicPr>
              <p:cNvPr id="13" name="תמונה 12">
                <a:extLst>
                  <a:ext uri="{FF2B5EF4-FFF2-40B4-BE49-F238E27FC236}">
                    <a16:creationId xmlns:a16="http://schemas.microsoft.com/office/drawing/2014/main" id="{791005EB-B49B-2DDB-DF6F-A3EF27F3E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252" y="3826470"/>
                <a:ext cx="2073921" cy="1141463"/>
              </a:xfrm>
              <a:prstGeom prst="rect">
                <a:avLst/>
              </a:prstGeom>
            </p:spPr>
          </p:pic>
          <p:cxnSp>
            <p:nvCxnSpPr>
              <p:cNvPr id="15" name="מחבר חץ ישר 14">
                <a:extLst>
                  <a:ext uri="{FF2B5EF4-FFF2-40B4-BE49-F238E27FC236}">
                    <a16:creationId xmlns:a16="http://schemas.microsoft.com/office/drawing/2014/main" id="{D19F4744-424B-CD8B-418B-74876BA658C6}"/>
                  </a:ext>
                </a:extLst>
              </p:cNvPr>
              <p:cNvCxnSpPr/>
              <p:nvPr/>
            </p:nvCxnSpPr>
            <p:spPr>
              <a:xfrm flipV="1">
                <a:off x="2708366" y="2690949"/>
                <a:ext cx="539931" cy="705449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7A02D8D7-7D50-4A40-BAEF-F7CC3075AFC3}"/>
                  </a:ext>
                </a:extLst>
              </p:cNvPr>
              <p:cNvSpPr txBox="1"/>
              <p:nvPr/>
            </p:nvSpPr>
            <p:spPr>
              <a:xfrm flipH="1">
                <a:off x="1480252" y="3457138"/>
                <a:ext cx="29988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he-IL"/>
                </a:defPPr>
                <a:lvl1pPr algn="l" rtl="0">
                  <a:defRPr b="1">
                    <a:solidFill>
                      <a:srgbClr val="7030A0"/>
                    </a:solidFill>
                  </a:defRPr>
                </a:lvl1pPr>
              </a:lstStyle>
              <a:p>
                <a:r>
                  <a:rPr lang="en-US" dirty="0"/>
                  <a:t>Slater determinant</a:t>
                </a:r>
                <a:endParaRPr lang="he-IL" dirty="0"/>
              </a:p>
            </p:txBody>
          </p:sp>
        </p:grp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DF2AA536-8EDD-0BE0-37FE-C91CD449BA79}"/>
                </a:ext>
              </a:extLst>
            </p:cNvPr>
            <p:cNvCxnSpPr>
              <a:cxnSpLocks/>
            </p:cNvCxnSpPr>
            <p:nvPr/>
          </p:nvCxnSpPr>
          <p:spPr>
            <a:xfrm>
              <a:off x="3214150" y="2017486"/>
              <a:ext cx="145288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9A1D600C-F677-2D81-F948-4F2E72B0C223}"/>
              </a:ext>
            </a:extLst>
          </p:cNvPr>
          <p:cNvCxnSpPr>
            <a:cxnSpLocks/>
          </p:cNvCxnSpPr>
          <p:nvPr/>
        </p:nvCxnSpPr>
        <p:spPr>
          <a:xfrm>
            <a:off x="6629367" y="2668234"/>
            <a:ext cx="0" cy="2117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68A7168E-C9C4-F915-0267-DA9E513E2E27}"/>
              </a:ext>
            </a:extLst>
          </p:cNvPr>
          <p:cNvSpPr txBox="1"/>
          <p:nvPr/>
        </p:nvSpPr>
        <p:spPr>
          <a:xfrm flipH="1">
            <a:off x="8273898" y="1817836"/>
            <a:ext cx="30799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One Orbital Density Matrix</a:t>
            </a:r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31" name="תמונה 30">
            <a:extLst>
              <a:ext uri="{FF2B5EF4-FFF2-40B4-BE49-F238E27FC236}">
                <a16:creationId xmlns:a16="http://schemas.microsoft.com/office/drawing/2014/main" id="{10288F51-9F83-DA23-1517-AE913BC53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748" y="2304682"/>
            <a:ext cx="2129996" cy="512216"/>
          </a:xfrm>
          <a:prstGeom prst="rect">
            <a:avLst/>
          </a:prstGeom>
        </p:spPr>
      </p:pic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4F2C4E18-41F8-411C-93DC-29C584EF6707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7643782" y="2002502"/>
            <a:ext cx="630116" cy="129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תמונה 36">
            <a:extLst>
              <a:ext uri="{FF2B5EF4-FFF2-40B4-BE49-F238E27FC236}">
                <a16:creationId xmlns:a16="http://schemas.microsoft.com/office/drawing/2014/main" id="{008BDCE3-E903-58E4-10E7-15EE0344A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150" y="4900323"/>
            <a:ext cx="6610568" cy="136761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34B8002-D944-4472-D060-FE2C3463EE02}"/>
              </a:ext>
            </a:extLst>
          </p:cNvPr>
          <p:cNvSpPr txBox="1"/>
          <p:nvPr/>
        </p:nvSpPr>
        <p:spPr>
          <a:xfrm>
            <a:off x="7745609" y="6378794"/>
            <a:ext cx="3177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The</a:t>
            </a:r>
            <a:r>
              <a:rPr lang="en-US" dirty="0"/>
              <a:t>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ω</a:t>
            </a:r>
            <a:r>
              <a:rPr lang="en-US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 dirty="0" err="1">
                <a:solidFill>
                  <a:srgbClr val="7030A0"/>
                </a:solidFill>
              </a:rPr>
              <a:t>are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eignevalues</a:t>
            </a:r>
            <a:r>
              <a:rPr lang="en-US" b="1" dirty="0">
                <a:solidFill>
                  <a:srgbClr val="7030A0"/>
                </a:solidFill>
              </a:rPr>
              <a:t> of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endParaRPr lang="he-I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8CD314-7660-2B9E-7DAB-6F4E0B3D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5400" dirty="0">
                <a:latin typeface="David" panose="020E0502060401010101" pitchFamily="34" charset="-79"/>
                <a:cs typeface="David" panose="020E0502060401010101" pitchFamily="34" charset="-79"/>
              </a:rPr>
              <a:t>Entanglement in the Nucleus</a:t>
            </a:r>
            <a:br>
              <a:rPr lang="en-US" altLang="ja-JP" sz="4400" u="sng" dirty="0">
                <a:solidFill>
                  <a:srgbClr val="0066FF"/>
                </a:solidFill>
              </a:rPr>
            </a:b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C080D3A-D701-EB9F-FCBD-66E57A92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96" y="848210"/>
            <a:ext cx="8842408" cy="555901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B9771F2-F0C8-E6BA-75F9-13717118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19" y="6102293"/>
            <a:ext cx="4513179" cy="618565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64FF1BEB-3AFD-BD90-99F1-762536F1BEEA}"/>
              </a:ext>
            </a:extLst>
          </p:cNvPr>
          <p:cNvSpPr/>
          <p:nvPr/>
        </p:nvSpPr>
        <p:spPr>
          <a:xfrm>
            <a:off x="1812175" y="5286895"/>
            <a:ext cx="8437418" cy="8153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084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DFE5E3-2FFC-F637-CEBD-F34DA129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25" y="65220"/>
            <a:ext cx="10515600" cy="1023100"/>
          </a:xfrm>
        </p:spPr>
        <p:txBody>
          <a:bodyPr/>
          <a:lstStyle/>
          <a:p>
            <a:pPr algn="ctr"/>
            <a:r>
              <a:rPr lang="en-US" sz="4400" dirty="0">
                <a:latin typeface="David" panose="020E0502060401010101" pitchFamily="34" charset="-79"/>
                <a:cs typeface="David" panose="020E0502060401010101" pitchFamily="34" charset="-79"/>
              </a:rPr>
              <a:t>Outline-Introduction</a:t>
            </a:r>
            <a:endParaRPr lang="he-IL" dirty="0"/>
          </a:p>
        </p:txBody>
      </p:sp>
      <p:pic>
        <p:nvPicPr>
          <p:cNvPr id="1026" name="Picture 2" descr="H-E-B Birthday Cake - Shop Cakes at H-E-B">
            <a:extLst>
              <a:ext uri="{FF2B5EF4-FFF2-40B4-BE49-F238E27FC236}">
                <a16:creationId xmlns:a16="http://schemas.microsoft.com/office/drawing/2014/main" id="{4D34F57F-4E99-7673-C594-03B20CE9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70" y="1934532"/>
            <a:ext cx="3348845" cy="23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ABDA665-3A99-1755-9420-B5745923B681}"/>
              </a:ext>
            </a:extLst>
          </p:cNvPr>
          <p:cNvSpPr txBox="1"/>
          <p:nvPr/>
        </p:nvSpPr>
        <p:spPr>
          <a:xfrm>
            <a:off x="771025" y="922810"/>
            <a:ext cx="26476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Entanglement</a:t>
            </a:r>
            <a:endParaRPr lang="he-IL" sz="2800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57A6ACE6-6215-A11A-578F-06E8BADFB396}"/>
              </a:ext>
            </a:extLst>
          </p:cNvPr>
          <p:cNvCxnSpPr>
            <a:cxnSpLocks/>
          </p:cNvCxnSpPr>
          <p:nvPr/>
        </p:nvCxnSpPr>
        <p:spPr>
          <a:xfrm>
            <a:off x="3757006" y="2019623"/>
            <a:ext cx="793864" cy="93271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867735D-C15D-1958-6A76-B419A0C2578B}"/>
              </a:ext>
            </a:extLst>
          </p:cNvPr>
          <p:cNvSpPr txBox="1"/>
          <p:nvPr/>
        </p:nvSpPr>
        <p:spPr>
          <a:xfrm>
            <a:off x="7953798" y="898366"/>
            <a:ext cx="37490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Entanglement entropy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Area law</a:t>
            </a:r>
            <a:endParaRPr lang="he-IL" sz="2800" dirty="0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CA3D0E64-9197-D48A-0EC0-3B1D499456B4}"/>
              </a:ext>
            </a:extLst>
          </p:cNvPr>
          <p:cNvCxnSpPr>
            <a:cxnSpLocks/>
          </p:cNvCxnSpPr>
          <p:nvPr/>
        </p:nvCxnSpPr>
        <p:spPr>
          <a:xfrm flipH="1">
            <a:off x="7502822" y="1470158"/>
            <a:ext cx="901951" cy="8469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30FF9B01-869C-507B-CB9B-3BA21E53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5" y="1682001"/>
            <a:ext cx="2730732" cy="1606836"/>
          </a:xfrm>
          <a:prstGeom prst="rect">
            <a:avLst/>
          </a:prstGeom>
        </p:spPr>
      </p:pic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944DBE2B-4C11-56A3-2CF0-DB6FD6E8ECAF}"/>
              </a:ext>
            </a:extLst>
          </p:cNvPr>
          <p:cNvGrpSpPr/>
          <p:nvPr/>
        </p:nvGrpSpPr>
        <p:grpSpPr>
          <a:xfrm>
            <a:off x="9093214" y="2019623"/>
            <a:ext cx="2017037" cy="1331992"/>
            <a:chOff x="8660873" y="2184817"/>
            <a:chExt cx="2017037" cy="1331992"/>
          </a:xfrm>
        </p:grpSpPr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6E90210C-C3CB-4AE5-B9E8-11EE46BEB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873" y="2184817"/>
              <a:ext cx="992651" cy="1331992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ABBA10D2-B34D-D8BC-1992-6F371362E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433" y="2189192"/>
              <a:ext cx="921477" cy="1323241"/>
            </a:xfrm>
            <a:prstGeom prst="rect">
              <a:avLst/>
            </a:prstGeom>
          </p:spPr>
        </p:pic>
      </p:grp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C51264A3-1C69-394F-4CC8-EDF4335F801B}"/>
              </a:ext>
            </a:extLst>
          </p:cNvPr>
          <p:cNvCxnSpPr>
            <a:cxnSpLocks/>
          </p:cNvCxnSpPr>
          <p:nvPr/>
        </p:nvCxnSpPr>
        <p:spPr>
          <a:xfrm flipH="1" flipV="1">
            <a:off x="7860790" y="4092869"/>
            <a:ext cx="631251" cy="4589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260BEC1-53E4-63EC-9BAA-DBA48BA573F8}"/>
              </a:ext>
            </a:extLst>
          </p:cNvPr>
          <p:cNvSpPr txBox="1"/>
          <p:nvPr/>
        </p:nvSpPr>
        <p:spPr>
          <a:xfrm>
            <a:off x="8512342" y="4335121"/>
            <a:ext cx="37490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Short Range Correlated (SRC) pairs</a:t>
            </a:r>
            <a:endParaRPr lang="he-IL" sz="2800" dirty="0"/>
          </a:p>
        </p:txBody>
      </p:sp>
      <p:pic>
        <p:nvPicPr>
          <p:cNvPr id="1028" name="Picture 4" descr="Or Hen » MIT Physics">
            <a:extLst>
              <a:ext uri="{FF2B5EF4-FFF2-40B4-BE49-F238E27FC236}">
                <a16:creationId xmlns:a16="http://schemas.microsoft.com/office/drawing/2014/main" id="{B1B0DAE3-CCC9-ED6E-6FD4-F9C02C20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342" y="5370053"/>
            <a:ext cx="1685094" cy="13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iezer Piasetzky's home page">
            <a:extLst>
              <a:ext uri="{FF2B5EF4-FFF2-40B4-BE49-F238E27FC236}">
                <a16:creationId xmlns:a16="http://schemas.microsoft.com/office/drawing/2014/main" id="{A2F0ABE5-DB3F-8640-E2DA-CA330983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265" y="5289608"/>
            <a:ext cx="1144904" cy="15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149F4A0C-A62B-F20F-B2E6-CEDA0590BC74}"/>
              </a:ext>
            </a:extLst>
          </p:cNvPr>
          <p:cNvSpPr txBox="1"/>
          <p:nvPr/>
        </p:nvSpPr>
        <p:spPr>
          <a:xfrm>
            <a:off x="387675" y="4652779"/>
            <a:ext cx="47118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Orbital Entanglement entropy </a:t>
            </a:r>
          </a:p>
        </p:txBody>
      </p: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BB68B1C8-F3E6-AF14-9B1D-92DD6EFE21BD}"/>
              </a:ext>
            </a:extLst>
          </p:cNvPr>
          <p:cNvCxnSpPr>
            <a:cxnSpLocks/>
          </p:cNvCxnSpPr>
          <p:nvPr/>
        </p:nvCxnSpPr>
        <p:spPr>
          <a:xfrm flipV="1">
            <a:off x="3143075" y="4092869"/>
            <a:ext cx="1320860" cy="6469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Ludwig Boltzmann - Wikipedia">
            <a:extLst>
              <a:ext uri="{FF2B5EF4-FFF2-40B4-BE49-F238E27FC236}">
                <a16:creationId xmlns:a16="http://schemas.microsoft.com/office/drawing/2014/main" id="{E73DA6D5-051E-C320-6CF2-7AE09740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62" y="5037607"/>
            <a:ext cx="1297126" cy="15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1DD9717-BE11-C8CA-45DF-712DF9EE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83" y="5084127"/>
            <a:ext cx="1200754" cy="15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7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8CD314-7660-2B9E-7DAB-6F4E0B3D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5400" dirty="0">
                <a:latin typeface="David" panose="020E0502060401010101" pitchFamily="34" charset="-79"/>
                <a:cs typeface="David" panose="020E0502060401010101" pitchFamily="34" charset="-79"/>
              </a:rPr>
              <a:t>What has been Calculated for</a:t>
            </a:r>
            <a:br>
              <a:rPr lang="en-US" altLang="ja-JP" sz="5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altLang="ja-JP" sz="5400" dirty="0">
                <a:latin typeface="David" panose="020E0502060401010101" pitchFamily="34" charset="-79"/>
                <a:cs typeface="David" panose="020E0502060401010101" pitchFamily="34" charset="-79"/>
              </a:rPr>
              <a:t>Nuclear Structure?</a:t>
            </a:r>
            <a:br>
              <a:rPr lang="en-US" altLang="ja-JP" sz="4400" u="sng" dirty="0">
                <a:solidFill>
                  <a:srgbClr val="0066FF"/>
                </a:solidFill>
              </a:rPr>
            </a:b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50D1FF0-4C9C-E493-8718-77BAAD15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60" y="5889296"/>
            <a:ext cx="10902880" cy="97124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2FF2807-A32B-94FF-1221-0E6BE1C9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961" y="1338188"/>
            <a:ext cx="7309395" cy="4728265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0B7BBC2-D061-63AD-FDC3-005D2A274680}"/>
              </a:ext>
            </a:extLst>
          </p:cNvPr>
          <p:cNvSpPr txBox="1"/>
          <p:nvPr/>
        </p:nvSpPr>
        <p:spPr>
          <a:xfrm flipH="1">
            <a:off x="1408148" y="4959708"/>
            <a:ext cx="48263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Limited to light nuclei</a:t>
            </a:r>
            <a:endParaRPr lang="he-IL" sz="3600" b="1" dirty="0">
              <a:solidFill>
                <a:srgbClr val="FF0000"/>
              </a:solidFill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976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E539AA-0B9A-7506-EB7A-FC98D0E2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842"/>
            <a:ext cx="10515600" cy="1325563"/>
          </a:xfrm>
        </p:spPr>
        <p:txBody>
          <a:bodyPr/>
          <a:lstStyle/>
          <a:p>
            <a:pPr algn="ctr"/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Single-Orbital Entanglement in </a:t>
            </a:r>
            <a:r>
              <a:rPr lang="en-US" sz="4900" baseline="30000" dirty="0">
                <a:latin typeface="David" panose="020E0502060401010101" pitchFamily="34" charset="-79"/>
                <a:cs typeface="David" panose="020E0502060401010101" pitchFamily="34" charset="-79"/>
              </a:rPr>
              <a:t>4</a:t>
            </a:r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He 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4610FBB-AE54-14EB-6C3F-B438601F1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88" y="1154834"/>
            <a:ext cx="8844823" cy="5047252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30DB154-536F-C2FE-11F7-E6E418747E6C}"/>
              </a:ext>
            </a:extLst>
          </p:cNvPr>
          <p:cNvSpPr txBox="1"/>
          <p:nvPr/>
        </p:nvSpPr>
        <p:spPr>
          <a:xfrm flipH="1">
            <a:off x="3660387" y="6210399"/>
            <a:ext cx="48504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Limited to light nuclei</a:t>
            </a:r>
            <a:endParaRPr lang="he-IL" sz="3600" b="1" dirty="0">
              <a:solidFill>
                <a:srgbClr val="FF0000"/>
              </a:solidFill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2130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A Different Approach Based on the  </a:t>
            </a:r>
            <a:b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General Contact Formalism (GCF) 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6" name="TextBox 8">
            <a:extLst>
              <a:ext uri="{FF2B5EF4-FFF2-40B4-BE49-F238E27FC236}">
                <a16:creationId xmlns:a16="http://schemas.microsoft.com/office/drawing/2014/main" id="{F83FA7C6-2803-9D50-943B-B0426D64ABCC}"/>
              </a:ext>
            </a:extLst>
          </p:cNvPr>
          <p:cNvSpPr txBox="1"/>
          <p:nvPr/>
        </p:nvSpPr>
        <p:spPr>
          <a:xfrm>
            <a:off x="2457189" y="4290278"/>
            <a:ext cx="4930842" cy="590931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Pappalardo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Fellowship   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20</a:t>
            </a:r>
            <a:r>
              <a:rPr lang="en-US" sz="2000" baseline="30000" dirty="0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Anniversary Colloquium, April 28</a:t>
            </a:r>
            <a:r>
              <a:rPr lang="en-US" sz="2000" baseline="30000" dirty="0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(2022)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54283244-575D-3B0A-2D73-48B14F121C91}"/>
              </a:ext>
            </a:extLst>
          </p:cNvPr>
          <p:cNvGrpSpPr/>
          <p:nvPr/>
        </p:nvGrpSpPr>
        <p:grpSpPr>
          <a:xfrm>
            <a:off x="2892829" y="1500545"/>
            <a:ext cx="6569094" cy="2652634"/>
            <a:chOff x="1523069" y="1238676"/>
            <a:chExt cx="9145862" cy="5028333"/>
          </a:xfrm>
        </p:grpSpPr>
        <p:grpSp>
          <p:nvGrpSpPr>
            <p:cNvPr id="3" name="קבוצה 2">
              <a:extLst>
                <a:ext uri="{FF2B5EF4-FFF2-40B4-BE49-F238E27FC236}">
                  <a16:creationId xmlns:a16="http://schemas.microsoft.com/office/drawing/2014/main" id="{2400FE7B-2554-F371-5D4E-B2333055AA89}"/>
                </a:ext>
              </a:extLst>
            </p:cNvPr>
            <p:cNvGrpSpPr/>
            <p:nvPr/>
          </p:nvGrpSpPr>
          <p:grpSpPr>
            <a:xfrm>
              <a:off x="1523069" y="1238676"/>
              <a:ext cx="9145862" cy="5028333"/>
              <a:chOff x="1857823" y="1704970"/>
              <a:chExt cx="9145862" cy="5028333"/>
            </a:xfrm>
          </p:grpSpPr>
          <p:pic>
            <p:nvPicPr>
              <p:cNvPr id="5" name="Picture 118" descr="Screen Shot 2014-05-27 at 12.09.09 AM.png">
                <a:extLst>
                  <a:ext uri="{FF2B5EF4-FFF2-40B4-BE49-F238E27FC236}">
                    <a16:creationId xmlns:a16="http://schemas.microsoft.com/office/drawing/2014/main" id="{D10F2C5E-E35E-8A4C-4CFF-DD821E734F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57823" y="1704970"/>
                <a:ext cx="6914622" cy="5028333"/>
              </a:xfrm>
              <a:prstGeom prst="roundRect">
                <a:avLst>
                  <a:gd name="adj" fmla="val 7127"/>
                </a:avLst>
              </a:prstGeom>
            </p:spPr>
          </p:pic>
          <p:grpSp>
            <p:nvGrpSpPr>
              <p:cNvPr id="8" name="Group 122">
                <a:extLst>
                  <a:ext uri="{FF2B5EF4-FFF2-40B4-BE49-F238E27FC236}">
                    <a16:creationId xmlns:a16="http://schemas.microsoft.com/office/drawing/2014/main" id="{CB667594-6D2E-7947-0B33-463B9FB9FE66}"/>
                  </a:ext>
                </a:extLst>
              </p:cNvPr>
              <p:cNvGrpSpPr/>
              <p:nvPr/>
            </p:nvGrpSpPr>
            <p:grpSpPr>
              <a:xfrm>
                <a:off x="8481718" y="2412108"/>
                <a:ext cx="2521967" cy="2033783"/>
                <a:chOff x="5207996" y="2473301"/>
                <a:chExt cx="2521967" cy="2033783"/>
              </a:xfrm>
            </p:grpSpPr>
            <p:cxnSp>
              <p:nvCxnSpPr>
                <p:cNvPr id="9" name="Straight Arrow Connector 123">
                  <a:extLst>
                    <a:ext uri="{FF2B5EF4-FFF2-40B4-BE49-F238E27FC236}">
                      <a16:creationId xmlns:a16="http://schemas.microsoft.com/office/drawing/2014/main" id="{CEF4D7F5-8F8A-4952-1F9A-BFC2D6317F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96851" y="3926364"/>
                  <a:ext cx="247085" cy="27703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645FF"/>
                  </a:solidFill>
                  <a:prstDash val="solid"/>
                  <a:miter lim="800000"/>
                  <a:headEnd type="arrow"/>
                  <a:tailEnd type="none"/>
                </a:ln>
                <a:effectLst/>
              </p:spPr>
            </p:cxnSp>
            <p:sp>
              <p:nvSpPr>
                <p:cNvPr id="10" name="Oval 124">
                  <a:extLst>
                    <a:ext uri="{FF2B5EF4-FFF2-40B4-BE49-F238E27FC236}">
                      <a16:creationId xmlns:a16="http://schemas.microsoft.com/office/drawing/2014/main" id="{28C97822-4958-E664-56E2-6A780A87F84F}"/>
                    </a:ext>
                  </a:extLst>
                </p:cNvPr>
                <p:cNvSpPr/>
                <p:nvPr/>
              </p:nvSpPr>
              <p:spPr>
                <a:xfrm>
                  <a:off x="6841554" y="2595062"/>
                  <a:ext cx="237744" cy="237744"/>
                </a:xfrm>
                <a:prstGeom prst="ellipse">
                  <a:avLst/>
                </a:prstGeom>
                <a:solidFill>
                  <a:srgbClr val="008000"/>
                </a:solidFill>
                <a:ln w="6350" cap="flat" cmpd="sng" algn="ctr">
                  <a:solidFill>
                    <a:srgbClr val="4F81BD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9380" h="119380"/>
                  <a:bevelB w="119380" h="11938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Oval 125">
                  <a:extLst>
                    <a:ext uri="{FF2B5EF4-FFF2-40B4-BE49-F238E27FC236}">
                      <a16:creationId xmlns:a16="http://schemas.microsoft.com/office/drawing/2014/main" id="{FC77CC86-85F3-7927-D3AF-2E1C4C7DB145}"/>
                    </a:ext>
                  </a:extLst>
                </p:cNvPr>
                <p:cNvSpPr/>
                <p:nvPr/>
              </p:nvSpPr>
              <p:spPr>
                <a:xfrm>
                  <a:off x="6531177" y="2645094"/>
                  <a:ext cx="237744" cy="237744"/>
                </a:xfrm>
                <a:prstGeom prst="ellipse">
                  <a:avLst/>
                </a:prstGeom>
                <a:solidFill>
                  <a:srgbClr val="FF66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9380" h="119380"/>
                  <a:bevelB w="119380" h="11938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solidFill>
                        <a:srgbClr val="632523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Oval 126">
                  <a:extLst>
                    <a:ext uri="{FF2B5EF4-FFF2-40B4-BE49-F238E27FC236}">
                      <a16:creationId xmlns:a16="http://schemas.microsoft.com/office/drawing/2014/main" id="{A572E6AD-38C1-B5A0-CDB8-EBB86239B321}"/>
                    </a:ext>
                  </a:extLst>
                </p:cNvPr>
                <p:cNvSpPr/>
                <p:nvPr/>
              </p:nvSpPr>
              <p:spPr>
                <a:xfrm>
                  <a:off x="6551939" y="3059988"/>
                  <a:ext cx="237744" cy="237744"/>
                </a:xfrm>
                <a:prstGeom prst="ellipse">
                  <a:avLst/>
                </a:prstGeom>
                <a:solidFill>
                  <a:srgbClr val="FF66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9380" h="119380"/>
                  <a:bevelB w="119380" h="11938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solidFill>
                        <a:srgbClr val="632523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Oval 127">
                  <a:extLst>
                    <a:ext uri="{FF2B5EF4-FFF2-40B4-BE49-F238E27FC236}">
                      <a16:creationId xmlns:a16="http://schemas.microsoft.com/office/drawing/2014/main" id="{F0420D27-FF0C-BD7A-0466-4CD71E27EAFC}"/>
                    </a:ext>
                  </a:extLst>
                </p:cNvPr>
                <p:cNvSpPr/>
                <p:nvPr/>
              </p:nvSpPr>
              <p:spPr>
                <a:xfrm>
                  <a:off x="6988566" y="2839216"/>
                  <a:ext cx="237744" cy="237744"/>
                </a:xfrm>
                <a:prstGeom prst="ellipse">
                  <a:avLst/>
                </a:prstGeom>
                <a:solidFill>
                  <a:srgbClr val="FF66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9380" h="119380"/>
                  <a:bevelB w="119380" h="11938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solidFill>
                        <a:srgbClr val="632523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val 128">
                  <a:extLst>
                    <a:ext uri="{FF2B5EF4-FFF2-40B4-BE49-F238E27FC236}">
                      <a16:creationId xmlns:a16="http://schemas.microsoft.com/office/drawing/2014/main" id="{7453431F-FB87-FA9E-4D29-51BD060E1658}"/>
                    </a:ext>
                  </a:extLst>
                </p:cNvPr>
                <p:cNvSpPr/>
                <p:nvPr/>
              </p:nvSpPr>
              <p:spPr>
                <a:xfrm>
                  <a:off x="6719634" y="2859222"/>
                  <a:ext cx="237744" cy="237744"/>
                </a:xfrm>
                <a:prstGeom prst="ellipse">
                  <a:avLst/>
                </a:prstGeom>
                <a:solidFill>
                  <a:srgbClr val="008000"/>
                </a:solidFill>
                <a:ln w="6350" cap="flat" cmpd="sng" algn="ctr">
                  <a:solidFill>
                    <a:srgbClr val="4F81BD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9380" h="119380"/>
                  <a:bevelB w="119380" h="11938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l 129">
                  <a:extLst>
                    <a:ext uri="{FF2B5EF4-FFF2-40B4-BE49-F238E27FC236}">
                      <a16:creationId xmlns:a16="http://schemas.microsoft.com/office/drawing/2014/main" id="{6D7E64D1-A6C0-29B4-9797-47870411BFA6}"/>
                    </a:ext>
                  </a:extLst>
                </p:cNvPr>
                <p:cNvSpPr/>
                <p:nvPr/>
              </p:nvSpPr>
              <p:spPr>
                <a:xfrm>
                  <a:off x="6872034" y="3113222"/>
                  <a:ext cx="237744" cy="237744"/>
                </a:xfrm>
                <a:prstGeom prst="ellipse">
                  <a:avLst/>
                </a:prstGeom>
                <a:solidFill>
                  <a:srgbClr val="008000"/>
                </a:solidFill>
                <a:ln w="6350" cap="flat" cmpd="sng" algn="ctr">
                  <a:solidFill>
                    <a:srgbClr val="4F81BD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9380" h="119380"/>
                  <a:bevelB w="119380" h="11938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30">
                  <a:extLst>
                    <a:ext uri="{FF2B5EF4-FFF2-40B4-BE49-F238E27FC236}">
                      <a16:creationId xmlns:a16="http://schemas.microsoft.com/office/drawing/2014/main" id="{502C2C4E-12C1-EF7D-1403-5E9654A02EA9}"/>
                    </a:ext>
                  </a:extLst>
                </p:cNvPr>
                <p:cNvSpPr/>
                <p:nvPr/>
              </p:nvSpPr>
              <p:spPr>
                <a:xfrm>
                  <a:off x="6399636" y="2530346"/>
                  <a:ext cx="886297" cy="876496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F81B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" name="Straight Arrow Connector 131">
                  <a:extLst>
                    <a:ext uri="{FF2B5EF4-FFF2-40B4-BE49-F238E27FC236}">
                      <a16:creationId xmlns:a16="http://schemas.microsoft.com/office/drawing/2014/main" id="{E58E0B1D-B166-8289-00F7-FA26238033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87629" y="2473301"/>
                  <a:ext cx="213745" cy="20063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645FF"/>
                  </a:solidFill>
                  <a:prstDash val="solid"/>
                  <a:miter lim="800000"/>
                  <a:headEnd type="none"/>
                  <a:tailEnd type="arrow"/>
                </a:ln>
                <a:effectLst/>
              </p:spPr>
            </p:cxnSp>
            <p:cxnSp>
              <p:nvCxnSpPr>
                <p:cNvPr id="18" name="Straight Arrow Connector 132">
                  <a:extLst>
                    <a:ext uri="{FF2B5EF4-FFF2-40B4-BE49-F238E27FC236}">
                      <a16:creationId xmlns:a16="http://schemas.microsoft.com/office/drawing/2014/main" id="{CE550704-8323-EAEF-8383-4DA6D57B1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07996" y="2944721"/>
                  <a:ext cx="629556" cy="4572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/>
                  <a:tailEnd type="arrow"/>
                </a:ln>
                <a:effectLst/>
              </p:spPr>
            </p:cxnSp>
            <p:cxnSp>
              <p:nvCxnSpPr>
                <p:cNvPr id="19" name="Straight Arrow Connector 133">
                  <a:extLst>
                    <a:ext uri="{FF2B5EF4-FFF2-40B4-BE49-F238E27FC236}">
                      <a16:creationId xmlns:a16="http://schemas.microsoft.com/office/drawing/2014/main" id="{9305BF5C-647A-0525-1391-78E47CE416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6745953" y="4049884"/>
                  <a:ext cx="629556" cy="4572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/>
                  <a:tailEnd type="arrow"/>
                </a:ln>
                <a:effectLst/>
              </p:spPr>
            </p:cxnSp>
            <p:sp>
              <p:nvSpPr>
                <p:cNvPr id="20" name="Oval 134">
                  <a:extLst>
                    <a:ext uri="{FF2B5EF4-FFF2-40B4-BE49-F238E27FC236}">
                      <a16:creationId xmlns:a16="http://schemas.microsoft.com/office/drawing/2014/main" id="{A69EFA73-4A2F-FF49-3E1E-127C40DCF045}"/>
                    </a:ext>
                  </a:extLst>
                </p:cNvPr>
                <p:cNvSpPr/>
                <p:nvPr/>
              </p:nvSpPr>
              <p:spPr>
                <a:xfrm>
                  <a:off x="6092255" y="3431828"/>
                  <a:ext cx="914400" cy="914400"/>
                </a:xfrm>
                <a:prstGeom prst="ellipse">
                  <a:avLst/>
                </a:prstGeom>
                <a:solidFill>
                  <a:srgbClr val="008000"/>
                </a:solidFill>
                <a:ln w="6350" cap="flat" cmpd="sng" algn="ctr">
                  <a:solidFill>
                    <a:srgbClr val="4F81BD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457200" h="457200"/>
                  <a:bevelB w="457200" h="45720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</a:t>
                  </a:r>
                </a:p>
              </p:txBody>
            </p:sp>
            <p:sp>
              <p:nvSpPr>
                <p:cNvPr id="21" name="Oval 135">
                  <a:extLst>
                    <a:ext uri="{FF2B5EF4-FFF2-40B4-BE49-F238E27FC236}">
                      <a16:creationId xmlns:a16="http://schemas.microsoft.com/office/drawing/2014/main" id="{EA1D423C-1B04-8292-4C08-82D1BDBDA8A9}"/>
                    </a:ext>
                  </a:extLst>
                </p:cNvPr>
                <p:cNvSpPr/>
                <p:nvPr/>
              </p:nvSpPr>
              <p:spPr>
                <a:xfrm>
                  <a:off x="5612113" y="3079310"/>
                  <a:ext cx="914400" cy="914400"/>
                </a:xfrm>
                <a:prstGeom prst="ellipse">
                  <a:avLst/>
                </a:prstGeom>
                <a:solidFill>
                  <a:srgbClr val="FF66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457200" h="457200"/>
                  <a:bevelB w="457200" h="45720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</a:t>
                  </a:r>
                </a:p>
              </p:txBody>
            </p:sp>
            <p:sp>
              <p:nvSpPr>
                <p:cNvPr id="22" name="TextBox 136">
                  <a:extLst>
                    <a:ext uri="{FF2B5EF4-FFF2-40B4-BE49-F238E27FC236}">
                      <a16:creationId xmlns:a16="http://schemas.microsoft.com/office/drawing/2014/main" id="{7272526F-93F5-24FC-2D98-108DC7EFA109}"/>
                    </a:ext>
                  </a:extLst>
                </p:cNvPr>
                <p:cNvSpPr txBox="1"/>
                <p:nvPr/>
              </p:nvSpPr>
              <p:spPr>
                <a:xfrm>
                  <a:off x="7224070" y="2894644"/>
                  <a:ext cx="5058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A-2</a:t>
                  </a:r>
                </a:p>
              </p:txBody>
            </p:sp>
          </p:grpSp>
          <p:grpSp>
            <p:nvGrpSpPr>
              <p:cNvPr id="38" name="Group 137">
                <a:extLst>
                  <a:ext uri="{FF2B5EF4-FFF2-40B4-BE49-F238E27FC236}">
                    <a16:creationId xmlns:a16="http://schemas.microsoft.com/office/drawing/2014/main" id="{2DC1BE3A-2E04-6CCB-DA54-0C56C69A1127}"/>
                  </a:ext>
                </a:extLst>
              </p:cNvPr>
              <p:cNvGrpSpPr/>
              <p:nvPr/>
            </p:nvGrpSpPr>
            <p:grpSpPr>
              <a:xfrm>
                <a:off x="2289719" y="1717396"/>
                <a:ext cx="2259571" cy="1490050"/>
                <a:chOff x="2377390" y="1020235"/>
                <a:chExt cx="2259571" cy="1490050"/>
              </a:xfrm>
            </p:grpSpPr>
            <p:sp>
              <p:nvSpPr>
                <p:cNvPr id="39" name="Oval 138">
                  <a:extLst>
                    <a:ext uri="{FF2B5EF4-FFF2-40B4-BE49-F238E27FC236}">
                      <a16:creationId xmlns:a16="http://schemas.microsoft.com/office/drawing/2014/main" id="{118939E9-BC5A-4BFA-4354-F86CF04D301B}"/>
                    </a:ext>
                  </a:extLst>
                </p:cNvPr>
                <p:cNvSpPr/>
                <p:nvPr/>
              </p:nvSpPr>
              <p:spPr>
                <a:xfrm>
                  <a:off x="3368447" y="1338312"/>
                  <a:ext cx="310896" cy="310896"/>
                </a:xfrm>
                <a:prstGeom prst="ellipse">
                  <a:avLst/>
                </a:prstGeom>
                <a:solidFill>
                  <a:srgbClr val="008000"/>
                </a:solidFill>
                <a:ln w="6350" cap="flat" cmpd="sng" algn="ctr">
                  <a:solidFill>
                    <a:srgbClr val="4F81BD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54940" h="154940"/>
                  <a:bevelB w="154940" h="1549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139">
                  <a:extLst>
                    <a:ext uri="{FF2B5EF4-FFF2-40B4-BE49-F238E27FC236}">
                      <a16:creationId xmlns:a16="http://schemas.microsoft.com/office/drawing/2014/main" id="{BFD360A7-A53D-4AE3-BD0D-C8F175E8C071}"/>
                    </a:ext>
                  </a:extLst>
                </p:cNvPr>
                <p:cNvSpPr/>
                <p:nvPr/>
              </p:nvSpPr>
              <p:spPr>
                <a:xfrm>
                  <a:off x="3224959" y="1670225"/>
                  <a:ext cx="310896" cy="310896"/>
                </a:xfrm>
                <a:prstGeom prst="ellipse">
                  <a:avLst/>
                </a:prstGeom>
                <a:solidFill>
                  <a:srgbClr val="FF66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54940" h="154940"/>
                  <a:bevelB w="154940" h="1549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solidFill>
                        <a:srgbClr val="632523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Oval 140">
                  <a:extLst>
                    <a:ext uri="{FF2B5EF4-FFF2-40B4-BE49-F238E27FC236}">
                      <a16:creationId xmlns:a16="http://schemas.microsoft.com/office/drawing/2014/main" id="{BF831FF5-89D3-F37D-1B41-4FD43215B32F}"/>
                    </a:ext>
                  </a:extLst>
                </p:cNvPr>
                <p:cNvSpPr/>
                <p:nvPr/>
              </p:nvSpPr>
              <p:spPr>
                <a:xfrm>
                  <a:off x="2788466" y="1745678"/>
                  <a:ext cx="310896" cy="310896"/>
                </a:xfrm>
                <a:prstGeom prst="ellipse">
                  <a:avLst/>
                </a:prstGeom>
                <a:solidFill>
                  <a:srgbClr val="FF66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54940" h="154940"/>
                  <a:bevelB w="154940" h="1549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solidFill>
                        <a:srgbClr val="632523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141">
                  <a:extLst>
                    <a:ext uri="{FF2B5EF4-FFF2-40B4-BE49-F238E27FC236}">
                      <a16:creationId xmlns:a16="http://schemas.microsoft.com/office/drawing/2014/main" id="{190DF10F-B78A-3382-3A58-884F5AF8427B}"/>
                    </a:ext>
                  </a:extLst>
                </p:cNvPr>
                <p:cNvSpPr/>
                <p:nvPr/>
              </p:nvSpPr>
              <p:spPr>
                <a:xfrm>
                  <a:off x="3354541" y="2050501"/>
                  <a:ext cx="310896" cy="310896"/>
                </a:xfrm>
                <a:prstGeom prst="ellipse">
                  <a:avLst/>
                </a:prstGeom>
                <a:solidFill>
                  <a:srgbClr val="FF66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54940" h="154940"/>
                  <a:bevelB w="154940" h="1549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solidFill>
                        <a:srgbClr val="632523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142">
                  <a:extLst>
                    <a:ext uri="{FF2B5EF4-FFF2-40B4-BE49-F238E27FC236}">
                      <a16:creationId xmlns:a16="http://schemas.microsoft.com/office/drawing/2014/main" id="{E8B5302F-BDD6-42C0-F278-ECFC9DDE064B}"/>
                    </a:ext>
                  </a:extLst>
                </p:cNvPr>
                <p:cNvSpPr/>
                <p:nvPr/>
              </p:nvSpPr>
              <p:spPr>
                <a:xfrm>
                  <a:off x="2930713" y="1439400"/>
                  <a:ext cx="310896" cy="310896"/>
                </a:xfrm>
                <a:prstGeom prst="ellipse">
                  <a:avLst/>
                </a:prstGeom>
                <a:solidFill>
                  <a:srgbClr val="008000"/>
                </a:solidFill>
                <a:ln w="6350" cap="flat" cmpd="sng" algn="ctr">
                  <a:solidFill>
                    <a:srgbClr val="4F81BD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54940" h="154940"/>
                  <a:bevelB w="154940" h="1549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143">
                  <a:extLst>
                    <a:ext uri="{FF2B5EF4-FFF2-40B4-BE49-F238E27FC236}">
                      <a16:creationId xmlns:a16="http://schemas.microsoft.com/office/drawing/2014/main" id="{7773B8C7-5015-474C-D51E-984264BA4289}"/>
                    </a:ext>
                  </a:extLst>
                </p:cNvPr>
                <p:cNvSpPr/>
                <p:nvPr/>
              </p:nvSpPr>
              <p:spPr>
                <a:xfrm>
                  <a:off x="3570615" y="1771392"/>
                  <a:ext cx="310896" cy="310896"/>
                </a:xfrm>
                <a:prstGeom prst="ellipse">
                  <a:avLst/>
                </a:prstGeom>
                <a:solidFill>
                  <a:srgbClr val="008000"/>
                </a:solidFill>
                <a:ln w="6350" cap="flat" cmpd="sng" algn="ctr">
                  <a:solidFill>
                    <a:srgbClr val="4F81BD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54940" h="154940"/>
                  <a:bevelB w="154940" h="1549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144">
                  <a:extLst>
                    <a:ext uri="{FF2B5EF4-FFF2-40B4-BE49-F238E27FC236}">
                      <a16:creationId xmlns:a16="http://schemas.microsoft.com/office/drawing/2014/main" id="{46F3A773-6706-F376-6169-365CA5361418}"/>
                    </a:ext>
                  </a:extLst>
                </p:cNvPr>
                <p:cNvSpPr/>
                <p:nvPr/>
              </p:nvSpPr>
              <p:spPr>
                <a:xfrm>
                  <a:off x="2988180" y="2063329"/>
                  <a:ext cx="310896" cy="310896"/>
                </a:xfrm>
                <a:prstGeom prst="ellipse">
                  <a:avLst/>
                </a:prstGeom>
                <a:solidFill>
                  <a:srgbClr val="008000"/>
                </a:solidFill>
                <a:ln w="6350" cap="flat" cmpd="sng" algn="ctr">
                  <a:solidFill>
                    <a:srgbClr val="4F81BD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54940" h="154940"/>
                  <a:bevelB w="154940" h="1549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6" name="Group 145">
                  <a:extLst>
                    <a:ext uri="{FF2B5EF4-FFF2-40B4-BE49-F238E27FC236}">
                      <a16:creationId xmlns:a16="http://schemas.microsoft.com/office/drawing/2014/main" id="{9AB48F0F-35A8-2E85-DFF0-98CD8B7DDB84}"/>
                    </a:ext>
                  </a:extLst>
                </p:cNvPr>
                <p:cNvGrpSpPr/>
                <p:nvPr/>
              </p:nvGrpSpPr>
              <p:grpSpPr>
                <a:xfrm>
                  <a:off x="2377390" y="1020235"/>
                  <a:ext cx="2259571" cy="1490050"/>
                  <a:chOff x="1692186" y="728731"/>
                  <a:chExt cx="2259571" cy="1490050"/>
                </a:xfrm>
              </p:grpSpPr>
              <p:sp>
                <p:nvSpPr>
                  <p:cNvPr id="48" name="Oval 147">
                    <a:extLst>
                      <a:ext uri="{FF2B5EF4-FFF2-40B4-BE49-F238E27FC236}">
                        <a16:creationId xmlns:a16="http://schemas.microsoft.com/office/drawing/2014/main" id="{E2542982-2166-E7D2-3C7F-1743BF83B2F6}"/>
                      </a:ext>
                    </a:extLst>
                  </p:cNvPr>
                  <p:cNvSpPr/>
                  <p:nvPr/>
                </p:nvSpPr>
                <p:spPr>
                  <a:xfrm>
                    <a:off x="2032589" y="926540"/>
                    <a:ext cx="1246602" cy="1249284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4F81BD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9" name="Straight Arrow Connector 148">
                    <a:extLst>
                      <a:ext uri="{FF2B5EF4-FFF2-40B4-BE49-F238E27FC236}">
                        <a16:creationId xmlns:a16="http://schemas.microsoft.com/office/drawing/2014/main" id="{CACC7CF7-C161-C8D0-DB2B-ACCD655575E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493712" y="782152"/>
                    <a:ext cx="458045" cy="291508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miter lim="800000"/>
                    <a:tailEnd type="arrow"/>
                  </a:ln>
                  <a:effectLst/>
                </p:spPr>
              </p:cxnSp>
              <p:cxnSp>
                <p:nvCxnSpPr>
                  <p:cNvPr id="50" name="Straight Arrow Connector 149">
                    <a:extLst>
                      <a:ext uri="{FF2B5EF4-FFF2-40B4-BE49-F238E27FC236}">
                        <a16:creationId xmlns:a16="http://schemas.microsoft.com/office/drawing/2014/main" id="{0A0BA34B-FEFF-E7AA-96B9-74F8E1EC1B2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692186" y="1927273"/>
                    <a:ext cx="458045" cy="291508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miter lim="800000"/>
                    <a:headEnd type="arrow"/>
                    <a:tailEnd type="none"/>
                  </a:ln>
                  <a:effectLst/>
                </p:spPr>
              </p:cxnSp>
              <p:sp>
                <p:nvSpPr>
                  <p:cNvPr id="51" name="TextBox 150">
                    <a:extLst>
                      <a:ext uri="{FF2B5EF4-FFF2-40B4-BE49-F238E27FC236}">
                        <a16:creationId xmlns:a16="http://schemas.microsoft.com/office/drawing/2014/main" id="{9450E3B0-9A3A-D73D-7EA0-2C672ADB357E}"/>
                      </a:ext>
                    </a:extLst>
                  </p:cNvPr>
                  <p:cNvSpPr txBox="1"/>
                  <p:nvPr/>
                </p:nvSpPr>
                <p:spPr>
                  <a:xfrm rot="19408443">
                    <a:off x="1990949" y="728731"/>
                    <a:ext cx="5058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A-1</a:t>
                    </a:r>
                  </a:p>
                </p:txBody>
              </p:sp>
            </p:grpSp>
            <p:sp>
              <p:nvSpPr>
                <p:cNvPr id="47" name="Oval 146">
                  <a:extLst>
                    <a:ext uri="{FF2B5EF4-FFF2-40B4-BE49-F238E27FC236}">
                      <a16:creationId xmlns:a16="http://schemas.microsoft.com/office/drawing/2014/main" id="{2F1FE5C5-ACE4-1E4E-A2DA-6E78E264751E}"/>
                    </a:ext>
                  </a:extLst>
                </p:cNvPr>
                <p:cNvSpPr/>
                <p:nvPr/>
              </p:nvSpPr>
              <p:spPr>
                <a:xfrm>
                  <a:off x="3977224" y="1257799"/>
                  <a:ext cx="310896" cy="310896"/>
                </a:xfrm>
                <a:prstGeom prst="ellipse">
                  <a:avLst/>
                </a:prstGeom>
                <a:solidFill>
                  <a:srgbClr val="FF66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54940" h="154940"/>
                  <a:bevelB w="154940" h="1549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solidFill>
                        <a:srgbClr val="632523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67" name="Straight Connector 154">
              <a:extLst>
                <a:ext uri="{FF2B5EF4-FFF2-40B4-BE49-F238E27FC236}">
                  <a16:creationId xmlns:a16="http://schemas.microsoft.com/office/drawing/2014/main" id="{22EC075D-43C3-E990-19F7-063B6556B43F}"/>
                </a:ext>
              </a:extLst>
            </p:cNvPr>
            <p:cNvCxnSpPr/>
            <p:nvPr/>
          </p:nvCxnSpPr>
          <p:spPr>
            <a:xfrm>
              <a:off x="4043747" y="3537392"/>
              <a:ext cx="0" cy="2153340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dash"/>
              <a:miter lim="800000"/>
            </a:ln>
            <a:effectLst/>
          </p:spPr>
        </p:cxnSp>
      </p:grpSp>
      <p:sp>
        <p:nvSpPr>
          <p:cNvPr id="68" name="TextBox 153">
            <a:extLst>
              <a:ext uri="{FF2B5EF4-FFF2-40B4-BE49-F238E27FC236}">
                <a16:creationId xmlns:a16="http://schemas.microsoft.com/office/drawing/2014/main" id="{90ABDA01-EF13-3FEA-8AFF-6C46F2668115}"/>
              </a:ext>
            </a:extLst>
          </p:cNvPr>
          <p:cNvSpPr txBox="1"/>
          <p:nvPr/>
        </p:nvSpPr>
        <p:spPr>
          <a:xfrm>
            <a:off x="4402070" y="2167667"/>
            <a:ext cx="129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E4A20579-2428-F7C4-9D84-C427FA2E9E46}"/>
              </a:ext>
            </a:extLst>
          </p:cNvPr>
          <p:cNvCxnSpPr/>
          <p:nvPr/>
        </p:nvCxnSpPr>
        <p:spPr>
          <a:xfrm flipH="1" flipV="1">
            <a:off x="8526288" y="3074837"/>
            <a:ext cx="699623" cy="858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FB7406F-DCA0-8724-AC90-312C3A500EB1}"/>
              </a:ext>
            </a:extLst>
          </p:cNvPr>
          <p:cNvSpPr txBox="1"/>
          <p:nvPr/>
        </p:nvSpPr>
        <p:spPr>
          <a:xfrm flipH="1">
            <a:off x="8102683" y="3996375"/>
            <a:ext cx="308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cs typeface="+mj-cs"/>
              </a:rPr>
              <a:t>A universal two particle state</a:t>
            </a:r>
            <a:endParaRPr lang="he-IL" b="1" dirty="0">
              <a:cs typeface="+mj-cs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1159860-AAE3-FB66-5B74-9AC193886D53}"/>
              </a:ext>
            </a:extLst>
          </p:cNvPr>
          <p:cNvSpPr txBox="1"/>
          <p:nvPr/>
        </p:nvSpPr>
        <p:spPr>
          <a:xfrm flipH="1">
            <a:off x="3021672" y="5439901"/>
            <a:ext cx="57145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cs typeface="+mj-cs"/>
              </a:rPr>
              <a:t>Universal in some sense.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cs typeface="+mj-cs"/>
              </a:rPr>
              <a:t>Simple to calculate</a:t>
            </a:r>
            <a:r>
              <a:rPr lang="en-US" sz="3600" dirty="0">
                <a:cs typeface="+mj-cs"/>
              </a:rPr>
              <a:t>.</a:t>
            </a:r>
            <a:endParaRPr lang="he-IL" sz="3600" dirty="0">
              <a:cs typeface="+mj-cs"/>
            </a:endParaRPr>
          </a:p>
        </p:txBody>
      </p:sp>
      <p:pic>
        <p:nvPicPr>
          <p:cNvPr id="24" name="Picture 2" descr="H-E-B Birthday Cake - Shop Cakes at H-E-B">
            <a:extLst>
              <a:ext uri="{FF2B5EF4-FFF2-40B4-BE49-F238E27FC236}">
                <a16:creationId xmlns:a16="http://schemas.microsoft.com/office/drawing/2014/main" id="{9C9889D6-4785-1201-DBC9-319F9E9A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25" y="5132666"/>
            <a:ext cx="2320918" cy="16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0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A Different Approach Based on the  </a:t>
            </a:r>
            <a:b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General Contact Formalism (GCF) 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2BB759A-2253-2AB6-7E7C-25859474D587}"/>
              </a:ext>
            </a:extLst>
          </p:cNvPr>
          <p:cNvSpPr txBox="1"/>
          <p:nvPr/>
        </p:nvSpPr>
        <p:spPr>
          <a:xfrm flipH="1">
            <a:off x="3498270" y="1828801"/>
            <a:ext cx="75077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The two particle state is Universal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E1CB640D-DF98-42C8-0205-D77598B47DF4}"/>
              </a:ext>
            </a:extLst>
          </p:cNvPr>
          <p:cNvSpPr txBox="1"/>
          <p:nvPr/>
        </p:nvSpPr>
        <p:spPr>
          <a:xfrm flipH="1">
            <a:off x="1014152" y="2632088"/>
            <a:ext cx="1074835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It can be viewed as a further “orbital” particles can occupy.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It’s “occupancy” is given by the contact.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The entanglement of the SRC can be given as a simple formula based on the contact.</a:t>
            </a:r>
            <a:endParaRPr lang="he-I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026"/>
            <a:ext cx="10515600" cy="100717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David" panose="020E0502060401010101" pitchFamily="34" charset="-79"/>
              </a:rPr>
              <a:t>General Contact Formalism (GCF) </a:t>
            </a:r>
            <a:endParaRPr lang="he-IL" sz="4800" dirty="0">
              <a:latin typeface="David" panose="020E0502060401010101" pitchFamily="34" charset="-79"/>
            </a:endParaRP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8F757BA6-9C1A-6F44-A6A4-7BFCFA8BE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79" y="3497028"/>
            <a:ext cx="1048084" cy="172122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95340279-47D9-DCF5-55E2-F3A253CFE097}"/>
              </a:ext>
            </a:extLst>
          </p:cNvPr>
          <p:cNvSpPr txBox="1"/>
          <p:nvPr/>
        </p:nvSpPr>
        <p:spPr>
          <a:xfrm>
            <a:off x="1694341" y="3880210"/>
            <a:ext cx="12627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The Contact </a:t>
            </a:r>
            <a:endParaRPr lang="he-IL" dirty="0">
              <a:solidFill>
                <a:srgbClr val="00B0F0"/>
              </a:solidFill>
            </a:endParaRPr>
          </a:p>
        </p:txBody>
      </p: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18EE58D4-F0B7-30FC-9AE6-37B195AE2189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2957084" y="4203375"/>
            <a:ext cx="1321799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5" name="תמונה 54">
            <a:extLst>
              <a:ext uri="{FF2B5EF4-FFF2-40B4-BE49-F238E27FC236}">
                <a16:creationId xmlns:a16="http://schemas.microsoft.com/office/drawing/2014/main" id="{AB3D38B9-8113-4331-9C4E-7D212A79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16" y="4869013"/>
            <a:ext cx="8058950" cy="1083445"/>
          </a:xfrm>
          <a:prstGeom prst="rect">
            <a:avLst/>
          </a:prstGeom>
        </p:spPr>
      </p:pic>
      <p:pic>
        <p:nvPicPr>
          <p:cNvPr id="59" name="תמונה 58">
            <a:extLst>
              <a:ext uri="{FF2B5EF4-FFF2-40B4-BE49-F238E27FC236}">
                <a16:creationId xmlns:a16="http://schemas.microsoft.com/office/drawing/2014/main" id="{073FF55F-7931-AC0C-DB25-F89F918FB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155" y="3645496"/>
            <a:ext cx="1561432" cy="24204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5A06AD8-3022-AB85-00F8-B71911D3C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283" y="4001968"/>
            <a:ext cx="3757745" cy="573347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C9952CF-4864-21B3-8789-A07FB6996CC7}"/>
              </a:ext>
            </a:extLst>
          </p:cNvPr>
          <p:cNvSpPr txBox="1"/>
          <p:nvPr/>
        </p:nvSpPr>
        <p:spPr>
          <a:xfrm>
            <a:off x="426720" y="6159309"/>
            <a:ext cx="113323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altLang="ja-JP" sz="28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The contact traces over all of the degrees of freedom aside from the pair</a:t>
            </a:r>
            <a:endParaRPr lang="he-IL" sz="2800" b="1" dirty="0">
              <a:solidFill>
                <a:srgbClr val="7030A0"/>
              </a:solidFill>
              <a:latin typeface="Times New Roman" panose="02020603050405020304" pitchFamily="18" charset="0"/>
              <a:cs typeface="+mj-cs"/>
            </a:endParaRP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D04F3E7F-E790-CA7D-CB7A-8BB8304729E9}"/>
              </a:ext>
            </a:extLst>
          </p:cNvPr>
          <p:cNvGrpSpPr/>
          <p:nvPr/>
        </p:nvGrpSpPr>
        <p:grpSpPr>
          <a:xfrm>
            <a:off x="4513874" y="1248843"/>
            <a:ext cx="6839926" cy="2979830"/>
            <a:chOff x="4513874" y="1248843"/>
            <a:chExt cx="6839926" cy="2979830"/>
          </a:xfrm>
        </p:grpSpPr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34739A9F-2987-3F8C-FB30-EFF40F5BC816}"/>
                </a:ext>
              </a:extLst>
            </p:cNvPr>
            <p:cNvGrpSpPr/>
            <p:nvPr/>
          </p:nvGrpSpPr>
          <p:grpSpPr>
            <a:xfrm>
              <a:off x="4513874" y="1248843"/>
              <a:ext cx="6839926" cy="2979830"/>
              <a:chOff x="3657663" y="1256929"/>
              <a:chExt cx="6839926" cy="2979830"/>
            </a:xfrm>
          </p:grpSpPr>
          <p:pic>
            <p:nvPicPr>
              <p:cNvPr id="7" name="תמונה 6">
                <a:extLst>
                  <a:ext uri="{FF2B5EF4-FFF2-40B4-BE49-F238E27FC236}">
                    <a16:creationId xmlns:a16="http://schemas.microsoft.com/office/drawing/2014/main" id="{FA39BBD4-D7D4-17EE-A220-A351B9833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7663" y="1256929"/>
                <a:ext cx="5059465" cy="1083449"/>
              </a:xfrm>
              <a:prstGeom prst="rect">
                <a:avLst/>
              </a:prstGeom>
            </p:spPr>
          </p:pic>
          <p:cxnSp>
            <p:nvCxnSpPr>
              <p:cNvPr id="24" name="מחבר חץ ישר 23">
                <a:extLst>
                  <a:ext uri="{FF2B5EF4-FFF2-40B4-BE49-F238E27FC236}">
                    <a16:creationId xmlns:a16="http://schemas.microsoft.com/office/drawing/2014/main" id="{BCD9AB84-3BCD-84BB-5D39-9B5472661A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5588" y="2051729"/>
                <a:ext cx="130629" cy="51587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מחבר חץ ישר 51">
                <a:extLst>
                  <a:ext uri="{FF2B5EF4-FFF2-40B4-BE49-F238E27FC236}">
                    <a16:creationId xmlns:a16="http://schemas.microsoft.com/office/drawing/2014/main" id="{1F879E72-2AA6-B47A-026D-47CBFE2107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20752" y="1997073"/>
                <a:ext cx="1182996" cy="72163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תיבת טקסט 60">
                <a:extLst>
                  <a:ext uri="{FF2B5EF4-FFF2-40B4-BE49-F238E27FC236}">
                    <a16:creationId xmlns:a16="http://schemas.microsoft.com/office/drawing/2014/main" id="{C2EC831F-EDA4-A273-A42C-E52F32FB772B}"/>
                  </a:ext>
                </a:extLst>
              </p:cNvPr>
              <p:cNvSpPr txBox="1"/>
              <p:nvPr/>
            </p:nvSpPr>
            <p:spPr>
              <a:xfrm>
                <a:off x="3929309" y="2557682"/>
                <a:ext cx="2246811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dirty="0">
                    <a:solidFill>
                      <a:srgbClr val="00B0F0"/>
                    </a:solidFill>
                  </a:rPr>
                  <a:t>Two Body Universal  wave function </a:t>
                </a:r>
              </a:p>
              <a:p>
                <a:pPr algn="l" rtl="0"/>
                <a:r>
                  <a:rPr lang="en-US" dirty="0">
                    <a:solidFill>
                      <a:srgbClr val="00B0F0"/>
                    </a:solidFill>
                  </a:rPr>
                  <a:t>in terms of:</a:t>
                </a:r>
              </a:p>
              <a:p>
                <a:pPr algn="l" rtl="0"/>
                <a:r>
                  <a:rPr lang="en-US" dirty="0">
                    <a:solidFill>
                      <a:srgbClr val="00B0F0"/>
                    </a:solidFill>
                  </a:rPr>
                  <a:t>Relative coordinate</a:t>
                </a:r>
              </a:p>
              <a:p>
                <a:pPr algn="l" rtl="0"/>
                <a:endParaRPr lang="he-IL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2" name="תיבת טקסט 61">
                <a:extLst>
                  <a:ext uri="{FF2B5EF4-FFF2-40B4-BE49-F238E27FC236}">
                    <a16:creationId xmlns:a16="http://schemas.microsoft.com/office/drawing/2014/main" id="{F69E1101-954B-91D4-8075-E80FA2349BB4}"/>
                  </a:ext>
                </a:extLst>
              </p:cNvPr>
              <p:cNvSpPr txBox="1"/>
              <p:nvPr/>
            </p:nvSpPr>
            <p:spPr>
              <a:xfrm>
                <a:off x="8250778" y="2482433"/>
                <a:ext cx="2246811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dirty="0">
                    <a:solidFill>
                      <a:srgbClr val="00B0F0"/>
                    </a:solidFill>
                  </a:rPr>
                  <a:t>A function of the A-2 remaining nucleons </a:t>
                </a:r>
              </a:p>
              <a:p>
                <a:pPr algn="l" rtl="0"/>
                <a:r>
                  <a:rPr lang="en-US" dirty="0">
                    <a:solidFill>
                      <a:srgbClr val="00B0F0"/>
                    </a:solidFill>
                  </a:rPr>
                  <a:t> also in terms of:</a:t>
                </a:r>
              </a:p>
              <a:p>
                <a:pPr algn="l" rtl="0"/>
                <a:r>
                  <a:rPr lang="en-US" dirty="0">
                    <a:solidFill>
                      <a:srgbClr val="00B0F0"/>
                    </a:solidFill>
                  </a:rPr>
                  <a:t>Center of mass coordinate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l" rtl="0"/>
                <a:endParaRPr lang="he-IL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1EB9F5F8-4FB1-8844-F579-CE75EB22B768}"/>
                </a:ext>
              </a:extLst>
            </p:cNvPr>
            <p:cNvSpPr txBox="1"/>
            <p:nvPr/>
          </p:nvSpPr>
          <p:spPr>
            <a:xfrm>
              <a:off x="5049037" y="1405089"/>
              <a:ext cx="126274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>
                  <a:solidFill>
                    <a:srgbClr val="00B0F0"/>
                  </a:solidFill>
                </a:rPr>
                <a:t>ansatz</a:t>
              </a:r>
              <a:endParaRPr lang="he-IL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C355A197-F977-3E1C-C2CC-33B07116EBD1}"/>
              </a:ext>
            </a:extLst>
          </p:cNvPr>
          <p:cNvGrpSpPr/>
          <p:nvPr/>
        </p:nvGrpSpPr>
        <p:grpSpPr>
          <a:xfrm>
            <a:off x="283942" y="1206826"/>
            <a:ext cx="3116005" cy="2144684"/>
            <a:chOff x="5367550" y="1816072"/>
            <a:chExt cx="3116005" cy="2144684"/>
          </a:xfrm>
        </p:grpSpPr>
        <p:pic>
          <p:nvPicPr>
            <p:cNvPr id="8" name="Picture 2" descr="Professor Nir Barnea">
              <a:extLst>
                <a:ext uri="{FF2B5EF4-FFF2-40B4-BE49-F238E27FC236}">
                  <a16:creationId xmlns:a16="http://schemas.microsoft.com/office/drawing/2014/main" id="{895DC77E-EE82-349E-D4FD-99676EABE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550" y="1838699"/>
              <a:ext cx="1322549" cy="212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s Alamos Distinguished Postdoc Fellows">
              <a:extLst>
                <a:ext uri="{FF2B5EF4-FFF2-40B4-BE49-F238E27FC236}">
                  <a16:creationId xmlns:a16="http://schemas.microsoft.com/office/drawing/2014/main" id="{29914708-074C-0644-8AD6-1C96F6343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092" y="1816072"/>
              <a:ext cx="1615463" cy="2144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מלבן 12">
            <a:extLst>
              <a:ext uri="{FF2B5EF4-FFF2-40B4-BE49-F238E27FC236}">
                <a16:creationId xmlns:a16="http://schemas.microsoft.com/office/drawing/2014/main" id="{FCB72115-2C54-F7D1-F575-AC9B78DCCD19}"/>
              </a:ext>
            </a:extLst>
          </p:cNvPr>
          <p:cNvSpPr/>
          <p:nvPr/>
        </p:nvSpPr>
        <p:spPr>
          <a:xfrm>
            <a:off x="4231178" y="1206826"/>
            <a:ext cx="5435395" cy="1049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9264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David" panose="020E0502060401010101" pitchFamily="34" charset="-79"/>
                <a:cs typeface="David" panose="020E0502060401010101" pitchFamily="34" charset="-79"/>
              </a:rPr>
              <a:t>SRC Momentum Distribution in GCF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B8DD8C4-7498-F306-2E6B-7ACF43307CC2}"/>
              </a:ext>
            </a:extLst>
          </p:cNvPr>
          <p:cNvSpPr txBox="1"/>
          <p:nvPr/>
        </p:nvSpPr>
        <p:spPr>
          <a:xfrm>
            <a:off x="447502" y="2774916"/>
            <a:ext cx="107492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The Contact can be viewed as the probability for obtaining a SRC in the nucleus / </a:t>
            </a:r>
          </a:p>
          <a:p>
            <a:pPr algn="l" rtl="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The occupation of the universal two state “orbital”</a:t>
            </a:r>
            <a:endParaRPr lang="he-IL" sz="3200" b="1" dirty="0">
              <a:solidFill>
                <a:srgbClr val="7030A0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0EF8AC4-1BF9-70A0-8943-1EEE498E2E00}"/>
              </a:ext>
            </a:extLst>
          </p:cNvPr>
          <p:cNvSpPr txBox="1"/>
          <p:nvPr/>
        </p:nvSpPr>
        <p:spPr>
          <a:xfrm flipH="1">
            <a:off x="838200" y="1535350"/>
            <a:ext cx="5867400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Given the following normalization </a:t>
            </a:r>
          </a:p>
          <a:p>
            <a:endParaRPr lang="he-IL" dirty="0"/>
          </a:p>
        </p:txBody>
      </p:sp>
      <p:pic>
        <p:nvPicPr>
          <p:cNvPr id="52" name="תמונה 51">
            <a:extLst>
              <a:ext uri="{FF2B5EF4-FFF2-40B4-BE49-F238E27FC236}">
                <a16:creationId xmlns:a16="http://schemas.microsoft.com/office/drawing/2014/main" id="{FF2A4267-2C25-2DBE-2B1D-F2963B078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86" y="1314876"/>
            <a:ext cx="3542137" cy="1244600"/>
          </a:xfrm>
          <a:prstGeom prst="rect">
            <a:avLst/>
          </a:prstGeom>
        </p:spPr>
      </p:pic>
      <p:pic>
        <p:nvPicPr>
          <p:cNvPr id="53" name="תמונה 52">
            <a:extLst>
              <a:ext uri="{FF2B5EF4-FFF2-40B4-BE49-F238E27FC236}">
                <a16:creationId xmlns:a16="http://schemas.microsoft.com/office/drawing/2014/main" id="{D9ED518C-B8F9-814A-8E4E-20D61F23C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749" y="4381777"/>
            <a:ext cx="3240705" cy="82658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6A28400-20AB-F719-6B2C-673530370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8378" b="8378"/>
          <a:stretch/>
        </p:blipFill>
        <p:spPr>
          <a:xfrm>
            <a:off x="5290966" y="5623911"/>
            <a:ext cx="2829267" cy="611426"/>
          </a:xfrm>
          <a:prstGeom prst="rect">
            <a:avLst/>
          </a:prstGeom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B57AD646-E40B-C62B-4C7F-CF5F5DCD41A9}"/>
              </a:ext>
            </a:extLst>
          </p:cNvPr>
          <p:cNvCxnSpPr/>
          <p:nvPr/>
        </p:nvCxnSpPr>
        <p:spPr>
          <a:xfrm flipV="1">
            <a:off x="5669280" y="4998720"/>
            <a:ext cx="724821" cy="734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4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474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David" panose="020E0502060401010101" pitchFamily="34" charset="-79"/>
                <a:cs typeface="David" panose="020E0502060401010101" pitchFamily="34" charset="-79"/>
              </a:rPr>
              <a:t>Calculating the SRC Entanglement Entropy 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855ECB5-EDB4-2AAD-1617-95B903CC191E}"/>
              </a:ext>
            </a:extLst>
          </p:cNvPr>
          <p:cNvSpPr txBox="1"/>
          <p:nvPr/>
        </p:nvSpPr>
        <p:spPr>
          <a:xfrm>
            <a:off x="485205" y="2165666"/>
            <a:ext cx="1027393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Universal two-particle wave function can be viewed as a further “orbital”.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occupation probability of this orbital is given by the contact.</a:t>
            </a:r>
          </a:p>
        </p:txBody>
      </p:sp>
    </p:spTree>
    <p:extLst>
      <p:ext uri="{BB962C8B-B14F-4D97-AF65-F5344CB8AC3E}">
        <p14:creationId xmlns:p14="http://schemas.microsoft.com/office/powerpoint/2010/main" val="4147834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74A85F-8DE5-5EAA-E7E6-CDC70FA7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dirty="0">
                <a:latin typeface="David" panose="020E0502060401010101" pitchFamily="34" charset="-79"/>
                <a:cs typeface="David" panose="020E0502060401010101" pitchFamily="34" charset="-79"/>
              </a:rPr>
              <a:t>SRC Entanglement Entropy is a sum of the Entanglement Entropy of Single SRC</a:t>
            </a:r>
            <a:endParaRPr lang="he-IL" sz="43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F74C5ED-891D-2037-A470-7EC11125B1CF}"/>
              </a:ext>
            </a:extLst>
          </p:cNvPr>
          <p:cNvSpPr txBox="1"/>
          <p:nvPr/>
        </p:nvSpPr>
        <p:spPr>
          <a:xfrm flipH="1">
            <a:off x="253999" y="1763165"/>
            <a:ext cx="1144015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Assumption: the total SRC entanglement entropy is the sum of the number of SRC pairs-</a:t>
            </a:r>
          </a:p>
          <a:p>
            <a:pPr algn="l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Meaning assuming SRC pairs are not entangled </a:t>
            </a:r>
            <a:endParaRPr lang="he-IL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DFCC4A7D-E540-6F09-C624-33F63604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218" y="3458845"/>
            <a:ext cx="4015782" cy="156966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C49D8750-2392-D2ED-B034-FABF533D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55" y="3614831"/>
            <a:ext cx="2837617" cy="102637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5E4C4B62-3007-D3C5-262C-7731CD965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92710"/>
            <a:ext cx="4173510" cy="87062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9D3FDEC7-070E-E4FD-C28F-9691BAE8A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515" y="5448853"/>
            <a:ext cx="1972027" cy="839227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5FD84A36-8070-8FC7-BA1F-6E926029C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99" y="5182601"/>
            <a:ext cx="1677907" cy="9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59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4800" dirty="0">
                <a:latin typeface="David" panose="020E0502060401010101" pitchFamily="34" charset="-79"/>
                <a:cs typeface="David" panose="020E0502060401010101" pitchFamily="34" charset="-79"/>
              </a:rPr>
              <a:t>The Normalized Contact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6DBB656-8788-8A36-899C-9805FA63EEFE}"/>
              </a:ext>
            </a:extLst>
          </p:cNvPr>
          <p:cNvSpPr txBox="1"/>
          <p:nvPr/>
        </p:nvSpPr>
        <p:spPr>
          <a:xfrm>
            <a:off x="838200" y="1307659"/>
            <a:ext cx="80358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The probability for obtaining a single SRC pair </a:t>
            </a:r>
            <a:endParaRPr lang="he-IL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670FEC0-6B03-35AA-307A-D09BAF49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46" y="1245790"/>
            <a:ext cx="1894038" cy="92152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85B0B8D-0812-D33F-7FF5-82D707E71D69}"/>
              </a:ext>
            </a:extLst>
          </p:cNvPr>
          <p:cNvSpPr txBox="1"/>
          <p:nvPr/>
        </p:nvSpPr>
        <p:spPr>
          <a:xfrm flipH="1">
            <a:off x="1069206" y="5247178"/>
            <a:ext cx="1084411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Calculations for the single SRC entanglement entropy will be done with the normalized contact which is A independent  </a:t>
            </a:r>
            <a:endParaRPr lang="he-IL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7DAD3BF-B96D-CD21-7404-538FFD0E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55" y="2044836"/>
            <a:ext cx="3762408" cy="29789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57DE3FD-D259-3368-CA6E-39BA0464B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542" y="6455310"/>
            <a:ext cx="2697004" cy="27389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9D84062-B91A-FE62-C9EF-F2AA76BE8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40" y="6455393"/>
            <a:ext cx="4825802" cy="2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5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C11CE5-A59D-1BE2-D290-9BEB9F40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 </a:t>
            </a:r>
            <a:r>
              <a:rPr lang="en-US" sz="4900" dirty="0">
                <a:latin typeface="David" panose="020E0502060401010101" pitchFamily="34" charset="-79"/>
                <a:cs typeface="David" panose="020E0502060401010101" pitchFamily="34" charset="-79"/>
              </a:rPr>
              <a:t>Calculating the SRC Entanglement Entropy</a:t>
            </a:r>
            <a:endParaRPr lang="he-IL" sz="4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6E0124E6-D7F9-EEBC-5B29-039285C3D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2776"/>
            <a:ext cx="2861685" cy="976640"/>
          </a:xfrm>
          <a:prstGeom prst="rect">
            <a:avLst/>
          </a:prstGeom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68A7168E-C9C4-F915-0267-DA9E513E2E27}"/>
              </a:ext>
            </a:extLst>
          </p:cNvPr>
          <p:cNvSpPr txBox="1"/>
          <p:nvPr/>
        </p:nvSpPr>
        <p:spPr>
          <a:xfrm flipH="1">
            <a:off x="923816" y="2787464"/>
            <a:ext cx="30799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One Orbital Density Matrix</a:t>
            </a:r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31" name="תמונה 30">
            <a:extLst>
              <a:ext uri="{FF2B5EF4-FFF2-40B4-BE49-F238E27FC236}">
                <a16:creationId xmlns:a16="http://schemas.microsoft.com/office/drawing/2014/main" id="{10288F51-9F83-DA23-1517-AE913BC5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76" y="3347250"/>
            <a:ext cx="2129996" cy="512216"/>
          </a:xfrm>
          <a:prstGeom prst="rect">
            <a:avLst/>
          </a:prstGeom>
        </p:spPr>
      </p:pic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4F2C4E18-41F8-411C-93DC-29C584EF6707}"/>
              </a:ext>
            </a:extLst>
          </p:cNvPr>
          <p:cNvCxnSpPr>
            <a:cxnSpLocks/>
          </p:cNvCxnSpPr>
          <p:nvPr/>
        </p:nvCxnSpPr>
        <p:spPr>
          <a:xfrm>
            <a:off x="4003718" y="1997502"/>
            <a:ext cx="936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תמונה 36">
            <a:extLst>
              <a:ext uri="{FF2B5EF4-FFF2-40B4-BE49-F238E27FC236}">
                <a16:creationId xmlns:a16="http://schemas.microsoft.com/office/drawing/2014/main" id="{008BDCE3-E903-58E4-10E7-15EE0344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681" y="1562776"/>
            <a:ext cx="5364000" cy="11097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122200B-91CC-2406-3EAB-853BB7F84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12" y="4652841"/>
            <a:ext cx="4614347" cy="756000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FBC50FD-A73E-FEA9-4EB9-85E5FBD87BF9}"/>
              </a:ext>
            </a:extLst>
          </p:cNvPr>
          <p:cNvSpPr txBox="1"/>
          <p:nvPr/>
        </p:nvSpPr>
        <p:spPr>
          <a:xfrm flipH="1">
            <a:off x="1744738" y="4030145"/>
            <a:ext cx="11582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7030A0"/>
                </a:solidFill>
              </a:rPr>
              <a:t>SRC</a:t>
            </a:r>
            <a:endParaRPr lang="he-IL" sz="3200" dirty="0">
              <a:solidFill>
                <a:srgbClr val="7030A0"/>
              </a:solidFill>
            </a:endParaRP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138EA292-7715-B272-8EE9-84F0552E7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200" y="4611543"/>
            <a:ext cx="3204000" cy="838596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07557D1F-4EE1-FF64-377D-9D6333AB2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7200" y="4782669"/>
            <a:ext cx="2779518" cy="648000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9BB6C5B3-A454-F3C9-8F08-A7EC95A7C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631" y="3789507"/>
            <a:ext cx="2254037" cy="792000"/>
          </a:xfrm>
          <a:prstGeom prst="rect">
            <a:avLst/>
          </a:prstGeom>
        </p:spPr>
      </p:pic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7B515541-4EED-DF84-711A-80A9B7B4269F}"/>
              </a:ext>
            </a:extLst>
          </p:cNvPr>
          <p:cNvCxnSpPr/>
          <p:nvPr/>
        </p:nvCxnSpPr>
        <p:spPr>
          <a:xfrm>
            <a:off x="10713720" y="4520103"/>
            <a:ext cx="0" cy="3465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895B2C6F-A02F-A2BA-8A61-3FDD882A597B}"/>
              </a:ext>
            </a:extLst>
          </p:cNvPr>
          <p:cNvSpPr txBox="1"/>
          <p:nvPr/>
        </p:nvSpPr>
        <p:spPr>
          <a:xfrm flipH="1">
            <a:off x="5996559" y="4225659"/>
            <a:ext cx="30799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Sum over momentum</a:t>
            </a:r>
            <a:endParaRPr lang="he-IL" b="1" dirty="0">
              <a:solidFill>
                <a:srgbClr val="7030A0"/>
              </a:solidFill>
            </a:endParaRP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DAA8CC79-D313-80E8-F76C-89772953F118}"/>
              </a:ext>
            </a:extLst>
          </p:cNvPr>
          <p:cNvCxnSpPr>
            <a:cxnSpLocks/>
          </p:cNvCxnSpPr>
          <p:nvPr/>
        </p:nvCxnSpPr>
        <p:spPr>
          <a:xfrm>
            <a:off x="3872956" y="5990382"/>
            <a:ext cx="936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7C04F715-DB69-BD24-9027-CB25922706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374" y="5651302"/>
            <a:ext cx="3190614" cy="97676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AAA822F-7911-562D-6084-F20F01CFF7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4945" y="5576025"/>
            <a:ext cx="5301375" cy="93680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355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DFE5E3-2FFC-F637-CEBD-F34DA129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25" y="65220"/>
            <a:ext cx="10515600" cy="1023100"/>
          </a:xfrm>
        </p:spPr>
        <p:txBody>
          <a:bodyPr/>
          <a:lstStyle/>
          <a:p>
            <a:pPr algn="ctr"/>
            <a:r>
              <a:rPr lang="en-US" sz="4400" dirty="0">
                <a:latin typeface="David" panose="020E0502060401010101" pitchFamily="34" charset="-79"/>
                <a:cs typeface="David" panose="020E0502060401010101" pitchFamily="34" charset="-79"/>
              </a:rPr>
              <a:t>Outline-Introduction</a:t>
            </a:r>
            <a:endParaRPr lang="he-IL" dirty="0"/>
          </a:p>
        </p:txBody>
      </p:sp>
      <p:pic>
        <p:nvPicPr>
          <p:cNvPr id="1026" name="Picture 2" descr="H-E-B Birthday Cake - Shop Cakes at H-E-B">
            <a:extLst>
              <a:ext uri="{FF2B5EF4-FFF2-40B4-BE49-F238E27FC236}">
                <a16:creationId xmlns:a16="http://schemas.microsoft.com/office/drawing/2014/main" id="{4D34F57F-4E99-7673-C594-03B20CE9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9" y="805992"/>
            <a:ext cx="3348845" cy="23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6AA7676-9836-D9AE-26E9-57203527FFD0}"/>
              </a:ext>
            </a:extLst>
          </p:cNvPr>
          <p:cNvSpPr txBox="1"/>
          <p:nvPr/>
        </p:nvSpPr>
        <p:spPr>
          <a:xfrm flipH="1">
            <a:off x="4792628" y="948117"/>
            <a:ext cx="708861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Secret Ingredient </a:t>
            </a:r>
          </a:p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Generalized Contact Formalism (GCF)</a:t>
            </a:r>
          </a:p>
          <a:p>
            <a:pPr algn="l"/>
            <a:endParaRPr lang="he-IL" sz="28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5EC2A536-984C-A03F-9706-91C910995820}"/>
              </a:ext>
            </a:extLst>
          </p:cNvPr>
          <p:cNvCxnSpPr>
            <a:cxnSpLocks/>
          </p:cNvCxnSpPr>
          <p:nvPr/>
        </p:nvCxnSpPr>
        <p:spPr>
          <a:xfrm flipH="1">
            <a:off x="3938254" y="1449422"/>
            <a:ext cx="67638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09A62A3A-F761-512E-3CDF-42B5F2B711FB}"/>
              </a:ext>
            </a:extLst>
          </p:cNvPr>
          <p:cNvGrpSpPr/>
          <p:nvPr/>
        </p:nvGrpSpPr>
        <p:grpSpPr>
          <a:xfrm>
            <a:off x="5367550" y="1816072"/>
            <a:ext cx="3116005" cy="2144684"/>
            <a:chOff x="5367550" y="1816072"/>
            <a:chExt cx="3116005" cy="2144684"/>
          </a:xfrm>
        </p:grpSpPr>
        <p:pic>
          <p:nvPicPr>
            <p:cNvPr id="2050" name="Picture 2" descr="Professor Nir Barnea">
              <a:extLst>
                <a:ext uri="{FF2B5EF4-FFF2-40B4-BE49-F238E27FC236}">
                  <a16:creationId xmlns:a16="http://schemas.microsoft.com/office/drawing/2014/main" id="{923B273F-8B06-88C6-5653-A5416CB7E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550" y="1838699"/>
              <a:ext cx="1322549" cy="212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Los Alamos Distinguished Postdoc Fellows">
              <a:extLst>
                <a:ext uri="{FF2B5EF4-FFF2-40B4-BE49-F238E27FC236}">
                  <a16:creationId xmlns:a16="http://schemas.microsoft.com/office/drawing/2014/main" id="{207FB2F1-DF20-FECE-0E30-591C9ACA9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092" y="1816072"/>
              <a:ext cx="1615463" cy="2144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F6D22BC-3645-3CB5-2249-DC9C8E1F9693}"/>
              </a:ext>
            </a:extLst>
          </p:cNvPr>
          <p:cNvSpPr txBox="1"/>
          <p:nvPr/>
        </p:nvSpPr>
        <p:spPr>
          <a:xfrm>
            <a:off x="579435" y="4064815"/>
            <a:ext cx="1089877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u="sng" dirty="0">
                <a:latin typeface="David" panose="020E0502060401010101" pitchFamily="34" charset="-79"/>
                <a:cs typeface="David" panose="020E0502060401010101" pitchFamily="34" charset="-79"/>
              </a:rPr>
              <a:t>Calculating Entanglement Entropy for SRC: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Calculating the entanglement entropy of a single  SRC pair in term of the contact.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Summing up the Entanglement Entropy of SRC pairs.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Comparing results with the 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He calculations.</a:t>
            </a:r>
          </a:p>
        </p:txBody>
      </p:sp>
    </p:spTree>
    <p:extLst>
      <p:ext uri="{BB962C8B-B14F-4D97-AF65-F5344CB8AC3E}">
        <p14:creationId xmlns:p14="http://schemas.microsoft.com/office/powerpoint/2010/main" val="2995168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74A85F-8DE5-5EAA-E7E6-CDC70FA7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</a:rPr>
              <a:t>SRC Entanglement Entropy is a Sum of the Entanglement Entropy of Single SRC</a:t>
            </a:r>
            <a:endParaRPr lang="he-IL" dirty="0">
              <a:latin typeface="David" panose="020E0502060401010101" pitchFamily="34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F74C5ED-891D-2037-A470-7EC11125B1CF}"/>
              </a:ext>
            </a:extLst>
          </p:cNvPr>
          <p:cNvSpPr txBox="1"/>
          <p:nvPr/>
        </p:nvSpPr>
        <p:spPr>
          <a:xfrm flipH="1">
            <a:off x="253999" y="1763165"/>
            <a:ext cx="1144015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Assumption: the total SRC entanglement entropy is the sum of the number of SRC pairs-</a:t>
            </a:r>
          </a:p>
          <a:p>
            <a:pPr algn="l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Meaning assuming SRC pairs are not entangled between themselves </a:t>
            </a:r>
            <a:endParaRPr lang="he-IL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B796EBB3-D876-D929-D01B-8A44AC0F7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92" y="3429000"/>
            <a:ext cx="2996810" cy="1221761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0FF64FC-CB4B-4075-EB9E-86DB7838142F}"/>
              </a:ext>
            </a:extLst>
          </p:cNvPr>
          <p:cNvSpPr txBox="1"/>
          <p:nvPr/>
        </p:nvSpPr>
        <p:spPr>
          <a:xfrm>
            <a:off x="905691" y="4982069"/>
            <a:ext cx="10546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The probability for obtaining a single SRC pair is given by the normalized contact </a:t>
            </a:r>
            <a:endParaRPr lang="he-IL" sz="3200" b="1" dirty="0">
              <a:solidFill>
                <a:srgbClr val="7030A0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3111EAE-7518-C19E-EA49-C5D0D31E8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709" y="5687161"/>
            <a:ext cx="1894038" cy="92152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4491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5400" dirty="0">
                <a:latin typeface="David" panose="020E0502060401010101" pitchFamily="34" charset="-79"/>
              </a:rPr>
              <a:t>The Normalized Contact</a:t>
            </a:r>
            <a:endParaRPr lang="he-IL" sz="5400" dirty="0">
              <a:latin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6DBB656-8788-8A36-899C-9805FA63EEFE}"/>
              </a:ext>
            </a:extLst>
          </p:cNvPr>
          <p:cNvSpPr txBox="1"/>
          <p:nvPr/>
        </p:nvSpPr>
        <p:spPr>
          <a:xfrm>
            <a:off x="838200" y="1307659"/>
            <a:ext cx="80358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The probability for obtaining a single SRC pair </a:t>
            </a:r>
            <a:endParaRPr lang="he-IL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670FEC0-6B03-35AA-307A-D09BAF49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46" y="1245790"/>
            <a:ext cx="1894038" cy="92152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85B0B8D-0812-D33F-7FF5-82D707E71D69}"/>
              </a:ext>
            </a:extLst>
          </p:cNvPr>
          <p:cNvSpPr txBox="1"/>
          <p:nvPr/>
        </p:nvSpPr>
        <p:spPr>
          <a:xfrm flipH="1">
            <a:off x="1069206" y="5247178"/>
            <a:ext cx="1084411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Calculations for the single SRC entanglement entropy will be done with the normalized contact which is A independent  </a:t>
            </a:r>
            <a:endParaRPr lang="he-IL" sz="3200" b="1" dirty="0">
              <a:solidFill>
                <a:srgbClr val="7030A0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7DAD3BF-B96D-CD21-7404-538FFD0E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55" y="1986647"/>
            <a:ext cx="3762408" cy="29789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57DE3FD-D259-3368-CA6E-39BA0464B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542" y="6455310"/>
            <a:ext cx="2697004" cy="27389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9D84062-B91A-FE62-C9EF-F2AA76BE8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40" y="6455393"/>
            <a:ext cx="4825802" cy="232381"/>
          </a:xfrm>
          <a:prstGeom prst="rect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6507C32-0EF0-ABF2-79A7-CB1FC1F49ED2}"/>
              </a:ext>
            </a:extLst>
          </p:cNvPr>
          <p:cNvSpPr txBox="1"/>
          <p:nvPr/>
        </p:nvSpPr>
        <p:spPr>
          <a:xfrm>
            <a:off x="7243622" y="2773195"/>
            <a:ext cx="45303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This normalization of the contact 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Gives the fraction of the one body momentum density above  KF  </a:t>
            </a:r>
            <a:endParaRPr lang="he-IL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0764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C11CE5-A59D-1BE2-D290-9BEB9F40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Times New Roman" panose="02020603050405020304" pitchFamily="18" charset="0"/>
              </a:rPr>
              <a:t> </a:t>
            </a:r>
            <a:r>
              <a:rPr lang="en-US" sz="4900" dirty="0">
                <a:latin typeface="David" panose="020E0502060401010101" pitchFamily="34" charset="-79"/>
              </a:rPr>
              <a:t>Calculating the Single SRC Entanglement Entropy</a:t>
            </a:r>
            <a:endParaRPr lang="he-IL" sz="4900" dirty="0">
              <a:latin typeface="David" panose="020E0502060401010101" pitchFamily="34" charset="-79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6E0124E6-D7F9-EEBC-5B29-039285C3D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2776"/>
            <a:ext cx="2861685" cy="976640"/>
          </a:xfrm>
          <a:prstGeom prst="rect">
            <a:avLst/>
          </a:prstGeom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68A7168E-C9C4-F915-0267-DA9E513E2E27}"/>
              </a:ext>
            </a:extLst>
          </p:cNvPr>
          <p:cNvSpPr txBox="1"/>
          <p:nvPr/>
        </p:nvSpPr>
        <p:spPr>
          <a:xfrm flipH="1">
            <a:off x="923816" y="2787464"/>
            <a:ext cx="30799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One Orbital Density Matrix</a:t>
            </a:r>
            <a:endParaRPr lang="he-IL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" name="תמונה 30">
            <a:extLst>
              <a:ext uri="{FF2B5EF4-FFF2-40B4-BE49-F238E27FC236}">
                <a16:creationId xmlns:a16="http://schemas.microsoft.com/office/drawing/2014/main" id="{10288F51-9F83-DA23-1517-AE913BC5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76" y="3347250"/>
            <a:ext cx="2129996" cy="512216"/>
          </a:xfrm>
          <a:prstGeom prst="rect">
            <a:avLst/>
          </a:prstGeom>
        </p:spPr>
      </p:pic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4F2C4E18-41F8-411C-93DC-29C584EF6707}"/>
              </a:ext>
            </a:extLst>
          </p:cNvPr>
          <p:cNvCxnSpPr>
            <a:cxnSpLocks/>
          </p:cNvCxnSpPr>
          <p:nvPr/>
        </p:nvCxnSpPr>
        <p:spPr>
          <a:xfrm>
            <a:off x="4003718" y="1997502"/>
            <a:ext cx="936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תמונה 36">
            <a:extLst>
              <a:ext uri="{FF2B5EF4-FFF2-40B4-BE49-F238E27FC236}">
                <a16:creationId xmlns:a16="http://schemas.microsoft.com/office/drawing/2014/main" id="{008BDCE3-E903-58E4-10E7-15EE0344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681" y="1562776"/>
            <a:ext cx="5364000" cy="11097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FBC50FD-A73E-FEA9-4EB9-85E5FBD87BF9}"/>
              </a:ext>
            </a:extLst>
          </p:cNvPr>
          <p:cNvSpPr txBox="1"/>
          <p:nvPr/>
        </p:nvSpPr>
        <p:spPr>
          <a:xfrm flipH="1">
            <a:off x="6440140" y="3831755"/>
            <a:ext cx="11582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7030A0"/>
                </a:solidFill>
              </a:rPr>
              <a:t>SRC</a:t>
            </a:r>
            <a:endParaRPr lang="he-IL" sz="3200" dirty="0">
              <a:solidFill>
                <a:srgbClr val="7030A0"/>
              </a:solidFill>
            </a:endParaRP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DAA8CC79-D313-80E8-F76C-89772953F118}"/>
              </a:ext>
            </a:extLst>
          </p:cNvPr>
          <p:cNvCxnSpPr>
            <a:cxnSpLocks/>
          </p:cNvCxnSpPr>
          <p:nvPr/>
        </p:nvCxnSpPr>
        <p:spPr>
          <a:xfrm>
            <a:off x="3872956" y="5990382"/>
            <a:ext cx="936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7C04F715-DB69-BD24-9027-CB2592270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74" y="5651302"/>
            <a:ext cx="3190614" cy="97676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E6CDBA9-3E16-83F3-2F90-9C04AF6DB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759" y="5575791"/>
            <a:ext cx="5308934" cy="95110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C946FAC-0CE0-F567-378A-949D21ADD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886" y="4481180"/>
            <a:ext cx="2137672" cy="645075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AB4CC20-29F7-680F-823C-5FC37AA2B25B}"/>
              </a:ext>
            </a:extLst>
          </p:cNvPr>
          <p:cNvSpPr txBox="1"/>
          <p:nvPr/>
        </p:nvSpPr>
        <p:spPr>
          <a:xfrm>
            <a:off x="286374" y="4546120"/>
            <a:ext cx="458170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The probability an SRC is occupied</a:t>
            </a:r>
            <a:endParaRPr lang="he-IL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09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David" panose="020E0502060401010101" pitchFamily="34" charset="-79"/>
              </a:rPr>
              <a:t>Calculating the SRC Entanglement Entropy </a:t>
            </a:r>
            <a:endParaRPr lang="he-IL" sz="5400" dirty="0">
              <a:latin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B6CE154-AF45-0E2F-829B-DC8E0C9CCF39}"/>
              </a:ext>
            </a:extLst>
          </p:cNvPr>
          <p:cNvSpPr txBox="1"/>
          <p:nvPr/>
        </p:nvSpPr>
        <p:spPr>
          <a:xfrm>
            <a:off x="1881050" y="3521491"/>
            <a:ext cx="85605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The SRC Entanglement Entropy is extensive ~A </a:t>
            </a:r>
            <a:endParaRPr lang="he-IL" sz="3200" dirty="0">
              <a:solidFill>
                <a:srgbClr val="7030A0"/>
              </a:solidFill>
              <a:latin typeface="Times New Roman" panose="02020603050405020304" pitchFamily="18" charset="0"/>
              <a:cs typeface="+mj-cs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0E3C51CE-4309-1CEC-9860-5BEFDFA7E3D3}"/>
              </a:ext>
            </a:extLst>
          </p:cNvPr>
          <p:cNvCxnSpPr/>
          <p:nvPr/>
        </p:nvCxnSpPr>
        <p:spPr>
          <a:xfrm flipV="1">
            <a:off x="4180127" y="2638697"/>
            <a:ext cx="0" cy="790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38A18BAA-D94D-D1A3-5CE1-592351DBD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30" y="1542625"/>
            <a:ext cx="7308438" cy="1096072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4E932F1-BB0F-7CE8-FEB6-4E85AF95AA3C}"/>
              </a:ext>
            </a:extLst>
          </p:cNvPr>
          <p:cNvSpPr txBox="1"/>
          <p:nvPr/>
        </p:nvSpPr>
        <p:spPr>
          <a:xfrm>
            <a:off x="95793" y="6248350"/>
            <a:ext cx="121310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E. Pazy, Orbital Entanglement Entropy of Short Range Correlated Pairs in Nuclear Structure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arXiv:2206.10702</a:t>
            </a:r>
            <a:r>
              <a:rPr lang="en-US" dirty="0"/>
              <a:t> 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8242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Dשהןג"/>
              </a:rPr>
              <a:t>Comparing to Previous </a:t>
            </a:r>
            <a:r>
              <a:rPr lang="en-US" sz="5400" dirty="0">
                <a:latin typeface="David" panose="020E0502060401010101" pitchFamily="34" charset="-79"/>
                <a:cs typeface="David" panose="020E0502060401010101" pitchFamily="34" charset="-79"/>
              </a:rPr>
              <a:t>Results</a:t>
            </a:r>
            <a:r>
              <a:rPr lang="en-US" sz="5400" dirty="0">
                <a:latin typeface="Dשהןג"/>
              </a:rPr>
              <a:t> for</a:t>
            </a:r>
            <a:r>
              <a:rPr lang="en-US" sz="5300" dirty="0">
                <a:latin typeface="Dשהןג"/>
              </a:rPr>
              <a:t> </a:t>
            </a:r>
            <a:r>
              <a:rPr lang="en-US" sz="5300" baseline="30000" dirty="0">
                <a:latin typeface="Dשהןג"/>
              </a:rPr>
              <a:t>4</a:t>
            </a:r>
            <a:r>
              <a:rPr lang="en-US" sz="5300" dirty="0">
                <a:latin typeface="Dשהןג"/>
              </a:rPr>
              <a:t>He</a:t>
            </a:r>
            <a:br>
              <a:rPr lang="he-IL" sz="2400" dirty="0"/>
            </a:br>
            <a:endParaRPr lang="he-IL" sz="5400" baseline="300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0332F9A-26B5-5A09-FC52-82361F97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7" y="1397828"/>
            <a:ext cx="4001663" cy="3505098"/>
          </a:xfrm>
          <a:prstGeom prst="rect">
            <a:avLst/>
          </a:prstGeom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F3CAB2AF-DC9F-5ACD-3F2F-94D4775DDF70}"/>
              </a:ext>
            </a:extLst>
          </p:cNvPr>
          <p:cNvSpPr/>
          <p:nvPr/>
        </p:nvSpPr>
        <p:spPr>
          <a:xfrm>
            <a:off x="2664823" y="4249783"/>
            <a:ext cx="1678053" cy="28738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07514C46-2701-08E5-7E81-9F1C41CB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47" y="2880612"/>
            <a:ext cx="2550982" cy="684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ED39C88-3571-5199-1763-35AADF2F74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087" r="5087"/>
          <a:stretch/>
        </p:blipFill>
        <p:spPr>
          <a:xfrm>
            <a:off x="5004000" y="3997234"/>
            <a:ext cx="1982315" cy="396240"/>
          </a:xfrm>
          <a:prstGeom prst="rect">
            <a:avLst/>
          </a:prstGeom>
        </p:spPr>
      </p:pic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D220A4BD-94E8-BB42-E3A8-314FEDC8A08C}"/>
              </a:ext>
            </a:extLst>
          </p:cNvPr>
          <p:cNvCxnSpPr/>
          <p:nvPr/>
        </p:nvCxnSpPr>
        <p:spPr>
          <a:xfrm flipV="1">
            <a:off x="5808618" y="3564877"/>
            <a:ext cx="0" cy="4397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6E122C36-BE6B-12C2-A12C-D2192E85B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130" y="2879972"/>
            <a:ext cx="2637029" cy="6849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FBE6620-74CC-D24E-BC73-8B3B025E45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4209" b="14209"/>
          <a:stretch/>
        </p:blipFill>
        <p:spPr>
          <a:xfrm>
            <a:off x="7860506" y="3881804"/>
            <a:ext cx="1993433" cy="555213"/>
          </a:xfrm>
          <a:prstGeom prst="rect">
            <a:avLst/>
          </a:prstGeom>
        </p:spPr>
      </p:pic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93845441-3024-6993-5E54-CEDA50F37C83}"/>
              </a:ext>
            </a:extLst>
          </p:cNvPr>
          <p:cNvCxnSpPr/>
          <p:nvPr/>
        </p:nvCxnSpPr>
        <p:spPr>
          <a:xfrm flipV="1">
            <a:off x="8782595" y="3564877"/>
            <a:ext cx="0" cy="4397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AA9F9A2-FF10-C4C2-9F08-7675D1436441}"/>
              </a:ext>
            </a:extLst>
          </p:cNvPr>
          <p:cNvSpPr txBox="1"/>
          <p:nvPr/>
        </p:nvSpPr>
        <p:spPr>
          <a:xfrm>
            <a:off x="2429691" y="5751245"/>
            <a:ext cx="73326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altLang="ja-JP" sz="28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Quite a good agreement with previous results</a:t>
            </a:r>
            <a:endParaRPr lang="he-IL" sz="2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966B20B-B7BD-50E4-8066-5F26D399CE40}"/>
              </a:ext>
            </a:extLst>
          </p:cNvPr>
          <p:cNvSpPr txBox="1"/>
          <p:nvPr/>
        </p:nvSpPr>
        <p:spPr>
          <a:xfrm>
            <a:off x="4924087" y="4732093"/>
            <a:ext cx="67926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Proton-Proton and Neutron –Neutron pairs were not considered.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Two orbital entanglement was not considered.   </a:t>
            </a:r>
            <a:endParaRPr lang="he-IL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3F9F4D8-4AA7-56B9-90F7-C7A8072F4A51}"/>
              </a:ext>
            </a:extLst>
          </p:cNvPr>
          <p:cNvSpPr txBox="1"/>
          <p:nvPr/>
        </p:nvSpPr>
        <p:spPr>
          <a:xfrm>
            <a:off x="95793" y="6239641"/>
            <a:ext cx="121310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E. Pazy, Orbital Entanglement Entropy of Short Range Correlated Pairs in Nuclear Structure </a:t>
            </a: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arXiv:2206.10702</a:t>
            </a:r>
            <a:r>
              <a:rPr lang="en-US" dirty="0"/>
              <a:t> </a:t>
            </a:r>
            <a:endParaRPr lang="he-IL" dirty="0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21886E42-920D-0DA9-2418-E23995DD30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9911" y="1437752"/>
            <a:ext cx="7308438" cy="10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0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8CD314-7660-2B9E-7DAB-6F4E0B3D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5400" dirty="0">
                <a:latin typeface="David" panose="020E0502060401010101" pitchFamily="34" charset="-79"/>
              </a:rPr>
              <a:t>What has been Calculated for</a:t>
            </a:r>
            <a:br>
              <a:rPr lang="en-US" altLang="ja-JP" sz="5400" dirty="0">
                <a:latin typeface="David" panose="020E0502060401010101" pitchFamily="34" charset="-79"/>
              </a:rPr>
            </a:br>
            <a:r>
              <a:rPr lang="en-US" altLang="ja-JP" sz="5400" dirty="0">
                <a:latin typeface="David" panose="020E0502060401010101" pitchFamily="34" charset="-79"/>
              </a:rPr>
              <a:t>Nuclear structure</a:t>
            </a:r>
            <a:br>
              <a:rPr lang="en-US" altLang="ja-JP" sz="4400" u="sng" dirty="0">
                <a:solidFill>
                  <a:srgbClr val="0066FF"/>
                </a:solidFill>
              </a:rPr>
            </a:b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E791CB5-8F79-7FDB-0B0C-675B10CE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97" y="1244984"/>
            <a:ext cx="9131893" cy="255155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05DA8C8-A638-9082-F055-ACF4CE356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97" y="4058194"/>
            <a:ext cx="7258623" cy="17678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FB132F-4113-BF4C-3627-03CDD364D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1718299"/>
            <a:ext cx="1453678" cy="181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7C4E873-1381-8A7D-5099-ADCD7FFB721A}"/>
              </a:ext>
            </a:extLst>
          </p:cNvPr>
          <p:cNvSpPr txBox="1"/>
          <p:nvPr/>
        </p:nvSpPr>
        <p:spPr>
          <a:xfrm>
            <a:off x="1" y="6095999"/>
            <a:ext cx="117739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The Entropy in Terms of the Canonical momentum occupation function</a:t>
            </a:r>
            <a:br>
              <a:rPr lang="en-US" altLang="ja-JP" sz="1400" u="sng" dirty="0">
                <a:solidFill>
                  <a:srgbClr val="0066FF"/>
                </a:solidFill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4704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8CD314-7660-2B9E-7DAB-6F4E0B3D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5400" dirty="0">
                <a:latin typeface="David" panose="020E0502060401010101" pitchFamily="34" charset="-79"/>
                <a:cs typeface="David" panose="020E0502060401010101" pitchFamily="34" charset="-79"/>
              </a:rPr>
              <a:t>The Entropy in Terms of the Canonical Momentum Occupation Function</a:t>
            </a:r>
            <a:br>
              <a:rPr lang="en-US" altLang="ja-JP" sz="4400" u="sng" dirty="0">
                <a:solidFill>
                  <a:srgbClr val="0066FF"/>
                </a:solidFill>
              </a:rPr>
            </a:b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252016ED-D9FD-19AB-516E-51CC7454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48" y="3543710"/>
            <a:ext cx="7681232" cy="25908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1A9774B-77AC-678E-4AD7-7AD3534D4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62" y="1853665"/>
            <a:ext cx="7258623" cy="17678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957B4D0-896F-9360-6400-402711D7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784" y="3846215"/>
            <a:ext cx="1622857" cy="550935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1984497A-5B87-44A6-BA23-38BD78063CC7}"/>
              </a:ext>
            </a:extLst>
          </p:cNvPr>
          <p:cNvSpPr/>
          <p:nvPr/>
        </p:nvSpPr>
        <p:spPr>
          <a:xfrm>
            <a:off x="2040862" y="3526971"/>
            <a:ext cx="7616944" cy="118436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9EA0E884-B6CB-1F77-129E-227C7D114B74}"/>
              </a:ext>
            </a:extLst>
          </p:cNvPr>
          <p:cNvSpPr/>
          <p:nvPr/>
        </p:nvSpPr>
        <p:spPr>
          <a:xfrm>
            <a:off x="9892938" y="3621505"/>
            <a:ext cx="1767704" cy="7756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6663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8CD314-7660-2B9E-7DAB-6F4E0B3D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5400" dirty="0">
                <a:latin typeface="David" panose="020E0502060401010101" pitchFamily="34" charset="-79"/>
                <a:cs typeface="David" panose="020E0502060401010101" pitchFamily="34" charset="-79"/>
              </a:rPr>
              <a:t>The Entropy in Terms of the Canonical Momentum Occupation Function</a:t>
            </a:r>
            <a:br>
              <a:rPr lang="en-US" altLang="ja-JP" sz="4400" u="sng" dirty="0">
                <a:solidFill>
                  <a:srgbClr val="0066FF"/>
                </a:solidFill>
              </a:rPr>
            </a:b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252016ED-D9FD-19AB-516E-51CC7454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281" y="1507388"/>
            <a:ext cx="4732985" cy="159638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1A9774B-77AC-678E-4AD7-7AD3534D4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9091"/>
            <a:ext cx="6622787" cy="161298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957B4D0-896F-9360-6400-402711D7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850" y="3442021"/>
            <a:ext cx="1622857" cy="550935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1984497A-5B87-44A6-BA23-38BD78063CC7}"/>
              </a:ext>
            </a:extLst>
          </p:cNvPr>
          <p:cNvSpPr/>
          <p:nvPr/>
        </p:nvSpPr>
        <p:spPr>
          <a:xfrm>
            <a:off x="1741603" y="4505498"/>
            <a:ext cx="8599430" cy="22092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9EA0E884-B6CB-1F77-129E-227C7D114B74}"/>
              </a:ext>
            </a:extLst>
          </p:cNvPr>
          <p:cNvSpPr/>
          <p:nvPr/>
        </p:nvSpPr>
        <p:spPr>
          <a:xfrm>
            <a:off x="5429003" y="3255368"/>
            <a:ext cx="1767704" cy="7756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D1FFBBB-EE78-45FF-8F3F-8A5D33496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609" y="4760247"/>
            <a:ext cx="7505907" cy="18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5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David" panose="020E0502060401010101" pitchFamily="34" charset="-79"/>
              </a:rPr>
              <a:t>Summary</a:t>
            </a:r>
            <a:endParaRPr lang="he-IL" sz="5400" dirty="0">
              <a:latin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B8DD8C4-7498-F306-2E6B-7ACF43307CC2}"/>
              </a:ext>
            </a:extLst>
          </p:cNvPr>
          <p:cNvSpPr txBox="1"/>
          <p:nvPr/>
        </p:nvSpPr>
        <p:spPr>
          <a:xfrm>
            <a:off x="721360" y="1010893"/>
            <a:ext cx="1074928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A general expression was obtained for the SRC Entanglement Entropy.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The SRC Entanglement Entropy was found to be extensive.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The SRC entanglement entropy seems to fit previous 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4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He calculations.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35207C5-E29C-6B8C-DBE5-13374AF86AF9}"/>
              </a:ext>
            </a:extLst>
          </p:cNvPr>
          <p:cNvSpPr txBox="1"/>
          <p:nvPr/>
        </p:nvSpPr>
        <p:spPr>
          <a:xfrm>
            <a:off x="2477194" y="4322619"/>
            <a:ext cx="403167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Thank You for your Attention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and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Bonne Appetit </a:t>
            </a:r>
            <a:endParaRPr lang="he-IL" sz="3200" b="1" dirty="0">
              <a:solidFill>
                <a:srgbClr val="7030A0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5" name="Picture 2" descr="H-E-B Birthday Cake - Shop Cakes at H-E-B">
            <a:extLst>
              <a:ext uri="{FF2B5EF4-FFF2-40B4-BE49-F238E27FC236}">
                <a16:creationId xmlns:a16="http://schemas.microsoft.com/office/drawing/2014/main" id="{9954BB37-0FA1-639F-9A15-A459A958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32" y="4008796"/>
            <a:ext cx="3348845" cy="23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2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DFE5E3-2FFC-F637-CEBD-F34DA129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58" y="114477"/>
            <a:ext cx="10515600" cy="1023100"/>
          </a:xfrm>
        </p:spPr>
        <p:txBody>
          <a:bodyPr/>
          <a:lstStyle/>
          <a:p>
            <a:pPr algn="ctr"/>
            <a:r>
              <a:rPr lang="en-US" sz="4400" dirty="0">
                <a:latin typeface="David" panose="020E0502060401010101" pitchFamily="34" charset="-79"/>
                <a:cs typeface="David" panose="020E0502060401010101" pitchFamily="34" charset="-79"/>
              </a:rPr>
              <a:t>The Main Questions</a:t>
            </a:r>
            <a:endParaRPr lang="he-IL" dirty="0"/>
          </a:p>
        </p:txBody>
      </p:sp>
      <p:pic>
        <p:nvPicPr>
          <p:cNvPr id="2050" name="Picture 2" descr="31 Birthday Cake Recipes and Birthday Cake Ideas | olivemagazine">
            <a:extLst>
              <a:ext uri="{FF2B5EF4-FFF2-40B4-BE49-F238E27FC236}">
                <a16:creationId xmlns:a16="http://schemas.microsoft.com/office/drawing/2014/main" id="{7A545B3E-3C7D-B367-E7D4-B95F9C8F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58" y="1065883"/>
            <a:ext cx="2779378" cy="25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4F2A715-94AA-ADF0-0304-A7E752F1F0D0}"/>
              </a:ext>
            </a:extLst>
          </p:cNvPr>
          <p:cNvSpPr txBox="1"/>
          <p:nvPr/>
        </p:nvSpPr>
        <p:spPr>
          <a:xfrm>
            <a:off x="327171" y="3825380"/>
            <a:ext cx="1121765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How to calculate the entanglement entropy of the SRC?</a:t>
            </a:r>
          </a:p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Does it obey an Area Law?  </a:t>
            </a:r>
          </a:p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Is most of the entanglement </a:t>
            </a:r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entropy in SRC?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703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2EFFCC-02EF-AEAF-EC10-01DF634B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046" y="12563"/>
            <a:ext cx="10515600" cy="1036955"/>
          </a:xfrm>
        </p:spPr>
        <p:txBody>
          <a:bodyPr/>
          <a:lstStyle/>
          <a:p>
            <a:pPr algn="ctr"/>
            <a:r>
              <a:rPr lang="en-US" altLang="ja-JP" sz="4400" dirty="0">
                <a:latin typeface="David" panose="020E0502060401010101" pitchFamily="34" charset="-79"/>
                <a:cs typeface="David" panose="020E0502060401010101" pitchFamily="34" charset="-79"/>
              </a:rPr>
              <a:t>Entanglement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E59258A-05A4-83A7-B5E5-EA23B7449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994" y="889342"/>
            <a:ext cx="9353006" cy="5349660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A382185-457D-576E-EAFA-D7B5074FD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19" y="6078826"/>
            <a:ext cx="4513179" cy="61856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337C7D0-85AA-58E0-65C1-FA73CF186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6251"/>
            <a:ext cx="3408236" cy="2005498"/>
          </a:xfrm>
          <a:prstGeom prst="rect">
            <a:avLst/>
          </a:prstGeom>
        </p:spPr>
      </p:pic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id="{F44CC789-88B1-D05C-00B5-9A427C5A0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78" y="2023252"/>
            <a:ext cx="2950029" cy="2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F9FA9A-7C34-2E02-BFD4-AD6198C1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577"/>
            <a:ext cx="10552611" cy="1367880"/>
          </a:xfrm>
        </p:spPr>
        <p:txBody>
          <a:bodyPr/>
          <a:lstStyle/>
          <a:p>
            <a:pPr algn="ctr"/>
            <a:r>
              <a:rPr lang="en-US" altLang="ja-JP" sz="4800" dirty="0">
                <a:latin typeface="David" panose="020E0502060401010101" pitchFamily="34" charset="-79"/>
                <a:cs typeface="David" panose="020E0502060401010101" pitchFamily="34" charset="-79"/>
              </a:rPr>
              <a:t>Entanglement Entropy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480D09-D74E-188A-1CB8-EE4DC654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71613"/>
            <a:ext cx="11201400" cy="3948497"/>
          </a:xfrm>
        </p:spPr>
        <p:txBody>
          <a:bodyPr>
            <a:normAutofit/>
          </a:bodyPr>
          <a:lstStyle/>
          <a:p>
            <a:pPr algn="just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 contrast to thermal states this entropy does not originate from a lack of knowledge about the microstate of the system.</a:t>
            </a:r>
          </a:p>
          <a:p>
            <a:pPr algn="just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 quantum mechanics positive entropies may arise even</a:t>
            </a:r>
          </a:p>
          <a:p>
            <a:pPr marL="0" indent="0" algn="just" rtl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without an objective lack of information.</a:t>
            </a:r>
          </a:p>
          <a:p>
            <a:pPr algn="just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Even at zero temperature we will encounter a non-zero entropy! </a:t>
            </a:r>
          </a:p>
          <a:p>
            <a:pPr algn="just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This entropy arises because of a very fundamental property of quantum mechanics: Entanglement”</a:t>
            </a:r>
            <a:r>
              <a:rPr lang="he-IL" sz="1800" b="0" i="0" u="none" strike="noStrike" baseline="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pic>
        <p:nvPicPr>
          <p:cNvPr id="4" name="גרפיקה 3" descr="קפה">
            <a:extLst>
              <a:ext uri="{FF2B5EF4-FFF2-40B4-BE49-F238E27FC236}">
                <a16:creationId xmlns:a16="http://schemas.microsoft.com/office/drawing/2014/main" id="{58B980B5-8A9F-87CE-3664-48AB3343D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629467"/>
            <a:ext cx="914400" cy="9144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B2162B6-B201-077B-AADA-703CE46ECFEE}"/>
              </a:ext>
            </a:extLst>
          </p:cNvPr>
          <p:cNvSpPr txBox="1"/>
          <p:nvPr/>
        </p:nvSpPr>
        <p:spPr>
          <a:xfrm>
            <a:off x="1550126" y="6220110"/>
            <a:ext cx="75242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800" b="0" i="0" u="none" strike="noStrike" baseline="0" dirty="0">
                <a:latin typeface="NimbusSanL-Regu"/>
                <a:cs typeface="+mj-cs"/>
              </a:rPr>
              <a:t>J. </a:t>
            </a:r>
            <a:r>
              <a:rPr lang="en-US" sz="1800" b="0" i="0" u="none" strike="noStrike" baseline="0" dirty="0" err="1">
                <a:latin typeface="NimbusSanL-Regu"/>
                <a:cs typeface="+mj-cs"/>
              </a:rPr>
              <a:t>Eisert</a:t>
            </a:r>
            <a:r>
              <a:rPr lang="en-US" sz="1800" b="0" i="0" u="none" strike="noStrike" baseline="0" dirty="0">
                <a:latin typeface="NimbusSanL-Regu"/>
                <a:cs typeface="+mj-cs"/>
              </a:rPr>
              <a:t>,</a:t>
            </a:r>
            <a:r>
              <a:rPr lang="en-US" sz="1800" b="0" i="0" u="none" strike="noStrike" baseline="0" dirty="0">
                <a:latin typeface="CMR7"/>
                <a:cs typeface="+mj-cs"/>
              </a:rPr>
              <a:t> </a:t>
            </a:r>
            <a:r>
              <a:rPr lang="en-US" sz="1800" b="0" i="0" u="none" strike="noStrike" baseline="0" dirty="0">
                <a:latin typeface="NimbusSanL-Regu"/>
                <a:cs typeface="+mj-cs"/>
              </a:rPr>
              <a:t>M. Cramer,</a:t>
            </a:r>
            <a:r>
              <a:rPr lang="en-US" sz="1800" b="0" i="0" u="none" strike="noStrike" baseline="0" dirty="0">
                <a:latin typeface="CMR7"/>
                <a:cs typeface="+mj-cs"/>
              </a:rPr>
              <a:t> </a:t>
            </a:r>
            <a:r>
              <a:rPr lang="en-US" sz="1800" b="0" i="0" u="none" strike="noStrike" baseline="0" dirty="0">
                <a:latin typeface="NimbusSanL-Regu"/>
                <a:cs typeface="+mj-cs"/>
              </a:rPr>
              <a:t>and M.B. </a:t>
            </a:r>
            <a:r>
              <a:rPr lang="en-US" sz="1800" b="0" i="0" u="none" strike="noStrike" baseline="0" dirty="0" err="1">
                <a:latin typeface="NimbusSanL-Regu"/>
                <a:cs typeface="+mj-cs"/>
              </a:rPr>
              <a:t>Plenio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cs typeface="+mj-cs"/>
              </a:rPr>
              <a:t>, Reviews of Modern Physics (2010)</a:t>
            </a:r>
            <a:endParaRPr lang="he-IL" dirty="0">
              <a:cs typeface="+mj-cs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37D95FD-5452-8AB8-F99A-81E4C0F4D46E}"/>
              </a:ext>
            </a:extLst>
          </p:cNvPr>
          <p:cNvSpPr txBox="1"/>
          <p:nvPr/>
        </p:nvSpPr>
        <p:spPr>
          <a:xfrm flipH="1">
            <a:off x="1324098" y="1480457"/>
            <a:ext cx="9152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Arises due to tracing out some part of the system </a:t>
            </a:r>
            <a:endParaRPr lang="he-IL" sz="2800" b="1" dirty="0">
              <a:solidFill>
                <a:srgbClr val="7030A0"/>
              </a:solidFill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343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C8CDE-EA40-4773-56D1-30200955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latin typeface="David" panose="020E0502060401010101" pitchFamily="34" charset="-79"/>
                <a:cs typeface="David" panose="020E0502060401010101" pitchFamily="34" charset="-79"/>
              </a:rPr>
              <a:t>Entanglement Entropy:</a:t>
            </a:r>
            <a:br>
              <a:rPr lang="en-US" sz="4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4800" dirty="0">
                <a:latin typeface="David" panose="020E0502060401010101" pitchFamily="34" charset="-79"/>
                <a:cs typeface="David" panose="020E0502060401010101" pitchFamily="34" charset="-79"/>
              </a:rPr>
              <a:t>Product verses Entangled 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AAB6C21-1A6A-A0A5-90B9-12F486DA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33" y="1881052"/>
            <a:ext cx="7802878" cy="376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94A8277E-F8E3-2009-ECB3-3CD93BF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11" y="6185098"/>
            <a:ext cx="76200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e-IL" sz="2000" dirty="0">
                <a:cs typeface="+mj-cs"/>
              </a:rPr>
              <a:t>R Islam </a:t>
            </a:r>
            <a:r>
              <a:rPr lang="en-GB" altLang="zh-CN" sz="2000" i="1" dirty="0">
                <a:ea typeface="宋体" panose="02010600030101010101" pitchFamily="2" charset="-122"/>
                <a:cs typeface="+mj-cs"/>
              </a:rPr>
              <a:t>et al. Nature </a:t>
            </a:r>
            <a:r>
              <a:rPr lang="en-GB" altLang="zh-CN" sz="2000" b="1" dirty="0">
                <a:ea typeface="宋体" panose="02010600030101010101" pitchFamily="2" charset="-122"/>
                <a:cs typeface="+mj-cs"/>
              </a:rPr>
              <a:t>528,</a:t>
            </a:r>
            <a:r>
              <a:rPr lang="en-GB" altLang="zh-CN" sz="2000" i="1" dirty="0">
                <a:ea typeface="宋体" panose="02010600030101010101" pitchFamily="2" charset="-122"/>
                <a:cs typeface="+mj-cs"/>
              </a:rPr>
              <a:t> </a:t>
            </a:r>
            <a:r>
              <a:rPr lang="en-GB" altLang="zh-CN" sz="2000" dirty="0">
                <a:ea typeface="宋体" panose="02010600030101010101" pitchFamily="2" charset="-122"/>
                <a:cs typeface="+mj-cs"/>
              </a:rPr>
              <a:t>78 (2015) </a:t>
            </a:r>
            <a:r>
              <a:rPr lang="en-US" altLang="en-US" sz="2000" dirty="0">
                <a:cs typeface="+mj-cs"/>
              </a:rPr>
              <a:t>doi:10.1038/nature15750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19E8435-8D44-29D5-579C-3006C5FE5AD5}"/>
              </a:ext>
            </a:extLst>
          </p:cNvPr>
          <p:cNvSpPr txBox="1"/>
          <p:nvPr/>
        </p:nvSpPr>
        <p:spPr>
          <a:xfrm>
            <a:off x="1306286" y="5643154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cs typeface="+mj-cs"/>
              </a:rPr>
              <a:t>S=0</a:t>
            </a:r>
            <a:endParaRPr lang="he-IL" sz="2800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A0B6661-44FC-25FA-635E-47DDD74456C6}"/>
              </a:ext>
            </a:extLst>
          </p:cNvPr>
          <p:cNvSpPr txBox="1"/>
          <p:nvPr/>
        </p:nvSpPr>
        <p:spPr>
          <a:xfrm>
            <a:off x="10439400" y="5482046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cs typeface="+mj-cs"/>
              </a:rPr>
              <a:t>S&gt;0</a:t>
            </a:r>
            <a:endParaRPr lang="he-IL" sz="2800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893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8CD314-7660-2B9E-7DAB-6F4E0B3D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5300" dirty="0">
                <a:latin typeface="David" panose="020E0502060401010101" pitchFamily="34" charset="-79"/>
                <a:cs typeface="David" panose="020E0502060401010101" pitchFamily="34" charset="-79"/>
              </a:rPr>
              <a:t>Definition of Entanglement Entropy</a:t>
            </a:r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DEA7961-6FE4-B122-2A71-F4265DB800D7}"/>
              </a:ext>
            </a:extLst>
          </p:cNvPr>
          <p:cNvSpPr txBox="1"/>
          <p:nvPr/>
        </p:nvSpPr>
        <p:spPr>
          <a:xfrm>
            <a:off x="1310640" y="917728"/>
            <a:ext cx="10180319" cy="5139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Tx/>
              <a:buNone/>
            </a:pPr>
            <a:endParaRPr lang="en-US" altLang="ja-JP" sz="1800" dirty="0">
              <a:solidFill>
                <a:schemeClr val="accent2"/>
              </a:solidFill>
              <a:cs typeface="+mj-cs"/>
            </a:endParaRPr>
          </a:p>
          <a:p>
            <a:pPr algn="l" rtl="0">
              <a:buFontTx/>
              <a:buNone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Divide a given quantum system into two parts </a:t>
            </a:r>
            <a:r>
              <a:rPr lang="en-US" altLang="ja-JP" sz="3200" dirty="0">
                <a:solidFill>
                  <a:srgbClr val="990033"/>
                </a:solidFill>
                <a:cs typeface="+mj-cs"/>
              </a:rPr>
              <a:t>A</a:t>
            </a:r>
            <a:r>
              <a:rPr lang="en-US" altLang="ja-JP" sz="3200" dirty="0">
                <a:solidFill>
                  <a:schemeClr val="accent2"/>
                </a:solidFill>
                <a:cs typeface="+mj-cs"/>
              </a:rPr>
              <a:t> </a:t>
            </a: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and</a:t>
            </a:r>
            <a:r>
              <a:rPr lang="en-US" altLang="ja-JP" sz="3200" dirty="0">
                <a:cs typeface="+mj-cs"/>
              </a:rPr>
              <a:t> </a:t>
            </a:r>
            <a:r>
              <a:rPr lang="en-US" altLang="ja-JP" sz="3200" dirty="0">
                <a:solidFill>
                  <a:srgbClr val="990033"/>
                </a:solidFill>
                <a:cs typeface="+mj-cs"/>
              </a:rPr>
              <a:t>B</a:t>
            </a: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.</a:t>
            </a:r>
          </a:p>
          <a:p>
            <a:pPr algn="l" rtl="0">
              <a:buFontTx/>
              <a:buNone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Then the total Hilbert space becomes factorized</a:t>
            </a:r>
          </a:p>
          <a:p>
            <a:pPr algn="l" rtl="0">
              <a:buFontTx/>
              <a:buNone/>
            </a:pPr>
            <a:endParaRPr lang="en-US" altLang="ja-JP" sz="3200" dirty="0">
              <a:cs typeface="+mj-cs"/>
            </a:endParaRPr>
          </a:p>
          <a:p>
            <a:pPr algn="l" rtl="0">
              <a:buFontTx/>
              <a:buNone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We define the reduced density matrix</a:t>
            </a:r>
            <a:r>
              <a:rPr lang="en-US" altLang="ja-JP" sz="3200" dirty="0">
                <a:cs typeface="+mj-cs"/>
              </a:rPr>
              <a:t>      </a:t>
            </a: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for</a:t>
            </a:r>
            <a:r>
              <a:rPr lang="en-US" altLang="ja-JP" sz="3200" dirty="0">
                <a:cs typeface="+mj-cs"/>
              </a:rPr>
              <a:t> </a:t>
            </a:r>
            <a:r>
              <a:rPr lang="en-US" altLang="ja-JP" sz="3200" dirty="0">
                <a:solidFill>
                  <a:srgbClr val="990033"/>
                </a:solidFill>
              </a:rPr>
              <a:t>A </a:t>
            </a: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by</a:t>
            </a:r>
          </a:p>
          <a:p>
            <a:pPr>
              <a:buFontTx/>
              <a:buNone/>
            </a:pPr>
            <a:endParaRPr lang="en-US" altLang="ja-JP" sz="3200" dirty="0">
              <a:solidFill>
                <a:schemeClr val="accent2"/>
              </a:solidFill>
            </a:endParaRPr>
          </a:p>
          <a:p>
            <a:pPr algn="l" rtl="0">
              <a:buFontTx/>
              <a:buNone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Tracing over the Hilbert space of </a:t>
            </a:r>
            <a:r>
              <a:rPr lang="en-US" altLang="ja-JP" sz="3200" dirty="0">
                <a:solidFill>
                  <a:srgbClr val="990033"/>
                </a:solidFill>
              </a:rPr>
              <a:t>B </a:t>
            </a:r>
            <a:r>
              <a:rPr lang="en-US" altLang="ja-JP" sz="3200" dirty="0">
                <a:cs typeface="+mj-cs"/>
              </a:rPr>
              <a:t>.</a:t>
            </a:r>
          </a:p>
          <a:p>
            <a:pPr algn="l" rtl="0">
              <a:buFontTx/>
              <a:buNone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Now the entanglement entropy</a:t>
            </a:r>
            <a:r>
              <a:rPr lang="en-US" altLang="ja-JP" sz="3200" dirty="0">
                <a:cs typeface="+mj-cs"/>
              </a:rPr>
              <a:t>       </a:t>
            </a: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is defined by the </a:t>
            </a:r>
          </a:p>
          <a:p>
            <a:pPr algn="l" rtl="0">
              <a:buFontTx/>
              <a:buNone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von Neumann entropy </a:t>
            </a:r>
          </a:p>
          <a:p>
            <a:pPr algn="l" rtl="0">
              <a:buFontTx/>
              <a:buNone/>
            </a:pPr>
            <a:endParaRPr lang="en-US" altLang="ja-JP" sz="3600" dirty="0">
              <a:cs typeface="+mj-cs"/>
            </a:endParaRPr>
          </a:p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324DAFD-FCE0-F106-6DBC-4E26CE84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49" y="2218267"/>
            <a:ext cx="2527300" cy="635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25B2F77-4DC3-A60A-F201-D69CB765E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363" y="2560579"/>
            <a:ext cx="650743" cy="65074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C4F5305-ECDF-9E60-3997-6957F5A87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49" y="3086100"/>
            <a:ext cx="2387600" cy="6858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04385F3-4DAA-0059-4E63-16C0A4D92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642" y="4193563"/>
            <a:ext cx="563427" cy="62410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B6F021C-DE56-811D-6815-2FB710544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942" y="5420312"/>
            <a:ext cx="4117362" cy="6372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635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8CD314-7660-2B9E-7DAB-6F4E0B3D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9782"/>
            <a:ext cx="109096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5400" dirty="0">
                <a:latin typeface="David" panose="020E0502060401010101" pitchFamily="34" charset="-79"/>
                <a:cs typeface="David" panose="020E0502060401010101" pitchFamily="34" charset="-79"/>
              </a:rPr>
              <a:t>Simple example of Entanglement Entropy</a:t>
            </a:r>
            <a:br>
              <a:rPr lang="en-US" altLang="ja-JP" sz="4400" u="sng" dirty="0">
                <a:solidFill>
                  <a:srgbClr val="0066FF"/>
                </a:solidFill>
              </a:rPr>
            </a:b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01CB89D-FBCC-18DA-D1FD-86E676A163A8}"/>
              </a:ext>
            </a:extLst>
          </p:cNvPr>
          <p:cNvSpPr txBox="1"/>
          <p:nvPr/>
        </p:nvSpPr>
        <p:spPr>
          <a:xfrm>
            <a:off x="500696" y="6311849"/>
            <a:ext cx="386515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Master Thesis, Oliver Gorton , 2018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AE41627-BB69-DBFE-5F11-F8EC7329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79" y="1100084"/>
            <a:ext cx="5917394" cy="132556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56AC1F9-B69A-05C3-4724-3CE5930F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44" y="2425647"/>
            <a:ext cx="4406232" cy="322729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66D4D75B-A142-0E55-DB6E-8ECE1B91DAF5}"/>
              </a:ext>
            </a:extLst>
          </p:cNvPr>
          <p:cNvGrpSpPr/>
          <p:nvPr/>
        </p:nvGrpSpPr>
        <p:grpSpPr>
          <a:xfrm>
            <a:off x="849401" y="3424876"/>
            <a:ext cx="11114054" cy="1386840"/>
            <a:chOff x="1077946" y="3658678"/>
            <a:chExt cx="11114054" cy="1386840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3989037A-C363-3ED9-239C-FF51A186D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7946" y="3658678"/>
              <a:ext cx="2892630" cy="1386840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F671E64A-E366-5A34-6CC0-B5BC99EB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6510" y="3772610"/>
              <a:ext cx="3470331" cy="1129757"/>
            </a:xfrm>
            <a:prstGeom prst="rect">
              <a:avLst/>
            </a:prstGeom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53CF20B6-0A81-ADFE-2962-4639EBF8E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2667" y="4076940"/>
              <a:ext cx="4419333" cy="377708"/>
            </a:xfrm>
            <a:prstGeom prst="rect">
              <a:avLst/>
            </a:prstGeom>
          </p:spPr>
        </p:pic>
      </p:grp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39436E47-4141-3EE1-DBCF-667B45B5E4A3}"/>
              </a:ext>
            </a:extLst>
          </p:cNvPr>
          <p:cNvSpPr txBox="1"/>
          <p:nvPr/>
        </p:nvSpPr>
        <p:spPr>
          <a:xfrm flipH="1">
            <a:off x="849401" y="4623844"/>
            <a:ext cx="3167745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altLang="ja-JP" sz="28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Entangled case</a:t>
            </a:r>
            <a:endParaRPr lang="en-US" altLang="ja-JP" sz="2800" dirty="0">
              <a:cs typeface="+mj-cs"/>
            </a:endParaRPr>
          </a:p>
          <a:p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D069D80-BC28-23D7-12CB-AC2F533A6810}"/>
              </a:ext>
            </a:extLst>
          </p:cNvPr>
          <p:cNvSpPr txBox="1"/>
          <p:nvPr/>
        </p:nvSpPr>
        <p:spPr>
          <a:xfrm flipH="1">
            <a:off x="1011879" y="2935839"/>
            <a:ext cx="3167745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altLang="ja-JP" sz="28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Non Entangled case</a:t>
            </a:r>
            <a:endParaRPr lang="en-US" altLang="ja-JP" sz="2800" dirty="0">
              <a:cs typeface="+mj-cs"/>
            </a:endParaRPr>
          </a:p>
          <a:p>
            <a:endParaRPr lang="he-IL" dirty="0"/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A6839A29-A6B6-7519-6ABE-2107D480C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401" y="5271840"/>
            <a:ext cx="2650453" cy="548483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6A238D46-86C3-B249-EC7B-9CBC1F7C9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9854" y="5148947"/>
            <a:ext cx="1855917" cy="991036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D3991D95-D9E9-DF93-6B14-E4BBBACBC2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1057" y="5128886"/>
            <a:ext cx="2570347" cy="1043146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7C263A39-3873-0F99-D5A5-F3E71982C4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7274" y="6139983"/>
            <a:ext cx="4516082" cy="68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DC765FC-AF2A-2336-160D-71FED197E7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5803" y="2241807"/>
            <a:ext cx="3470975" cy="10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92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1403</Words>
  <Application>Microsoft Office PowerPoint</Application>
  <PresentationFormat>מסך רחב</PresentationFormat>
  <Paragraphs>178</Paragraphs>
  <Slides>38</Slides>
  <Notes>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52" baseType="lpstr">
      <vt:lpstr>Arial</vt:lpstr>
      <vt:lpstr>Calibri</vt:lpstr>
      <vt:lpstr>Calibri Light</vt:lpstr>
      <vt:lpstr>CMR7</vt:lpstr>
      <vt:lpstr>Courier New</vt:lpstr>
      <vt:lpstr>David</vt:lpstr>
      <vt:lpstr>Dשהןג</vt:lpstr>
      <vt:lpstr>NimbusSanL-Regu</vt:lpstr>
      <vt:lpstr>Roboto</vt:lpstr>
      <vt:lpstr>Roboto Light</vt:lpstr>
      <vt:lpstr>SFRM0900</vt:lpstr>
      <vt:lpstr>Times New Roman</vt:lpstr>
      <vt:lpstr>ערכת נושא Office</vt:lpstr>
      <vt:lpstr>数式</vt:lpstr>
      <vt:lpstr>Nuclear Orbital Entanglement Entropy of Short Range Correlations</vt:lpstr>
      <vt:lpstr>Outline-Introduction</vt:lpstr>
      <vt:lpstr>Outline-Introduction</vt:lpstr>
      <vt:lpstr>The Main Questions</vt:lpstr>
      <vt:lpstr>Entanglement</vt:lpstr>
      <vt:lpstr>Entanglement Entropy</vt:lpstr>
      <vt:lpstr>Entanglement Entropy: Product verses Entangled </vt:lpstr>
      <vt:lpstr>Definition of Entanglement Entropy</vt:lpstr>
      <vt:lpstr>Simple example of Entanglement Entropy </vt:lpstr>
      <vt:lpstr>Entangled Entropy Area Law </vt:lpstr>
      <vt:lpstr> The Holographic Principle and Black Hole Entropy </vt:lpstr>
      <vt:lpstr>Why is the Nuclear Structure Entanglement Entropy Important?</vt:lpstr>
      <vt:lpstr>Why is Entanglement Entropy Important?</vt:lpstr>
      <vt:lpstr>מצגת של PowerPoint‏</vt:lpstr>
      <vt:lpstr>Why is Entanglement Entropy Important for Nuclear Structure?</vt:lpstr>
      <vt:lpstr>A Complication Orbital Entanglement</vt:lpstr>
      <vt:lpstr>Orbital Entanglement</vt:lpstr>
      <vt:lpstr> Calculating Orbital Entanglement</vt:lpstr>
      <vt:lpstr>Entanglement in the Nucleus </vt:lpstr>
      <vt:lpstr>What has been Calculated for Nuclear Structure? </vt:lpstr>
      <vt:lpstr>Single-Orbital Entanglement in 4He </vt:lpstr>
      <vt:lpstr>A Different Approach Based on the   General Contact Formalism (GCF) </vt:lpstr>
      <vt:lpstr>A Different Approach Based on the   General Contact Formalism (GCF) </vt:lpstr>
      <vt:lpstr>General Contact Formalism (GCF) </vt:lpstr>
      <vt:lpstr>SRC Momentum Distribution in GCF</vt:lpstr>
      <vt:lpstr>Calculating the SRC Entanglement Entropy </vt:lpstr>
      <vt:lpstr>SRC Entanglement Entropy is a sum of the Entanglement Entropy of Single SRC</vt:lpstr>
      <vt:lpstr> The Normalized Contact</vt:lpstr>
      <vt:lpstr> Calculating the SRC Entanglement Entropy</vt:lpstr>
      <vt:lpstr>SRC Entanglement Entropy is a Sum of the Entanglement Entropy of Single SRC</vt:lpstr>
      <vt:lpstr> The Normalized Contact</vt:lpstr>
      <vt:lpstr> Calculating the Single SRC Entanglement Entropy</vt:lpstr>
      <vt:lpstr>Calculating the SRC Entanglement Entropy </vt:lpstr>
      <vt:lpstr>Comparing to Previous Results for 4He </vt:lpstr>
      <vt:lpstr>What has been Calculated for Nuclear structure </vt:lpstr>
      <vt:lpstr>The Entropy in Terms of the Canonical Momentum Occupation Function </vt:lpstr>
      <vt:lpstr>The Entropy in Terms of the Canonical Momentum Occupation Function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Entanglement Entropy in terms of  Short Range Correlations</dc:title>
  <dc:creator>Ehoud Pazy</dc:creator>
  <cp:lastModifiedBy>Ehoud Pazy</cp:lastModifiedBy>
  <cp:revision>119</cp:revision>
  <dcterms:created xsi:type="dcterms:W3CDTF">2022-06-06T13:37:46Z</dcterms:created>
  <dcterms:modified xsi:type="dcterms:W3CDTF">2023-02-01T06:33:50Z</dcterms:modified>
</cp:coreProperties>
</file>