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44" r:id="rId2"/>
    <p:sldId id="476" r:id="rId3"/>
    <p:sldId id="451" r:id="rId4"/>
    <p:sldId id="453" r:id="rId5"/>
    <p:sldId id="488" r:id="rId6"/>
    <p:sldId id="489" r:id="rId7"/>
    <p:sldId id="490" r:id="rId8"/>
    <p:sldId id="492" r:id="rId9"/>
    <p:sldId id="493" r:id="rId10"/>
    <p:sldId id="495" r:id="rId11"/>
    <p:sldId id="499" r:id="rId12"/>
    <p:sldId id="503" r:id="rId13"/>
    <p:sldId id="5440" r:id="rId14"/>
    <p:sldId id="5435" r:id="rId15"/>
    <p:sldId id="257" r:id="rId16"/>
    <p:sldId id="504" r:id="rId17"/>
    <p:sldId id="5434" r:id="rId18"/>
    <p:sldId id="543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61" autoAdjust="0"/>
    <p:restoredTop sz="94660"/>
  </p:normalViewPr>
  <p:slideViewPr>
    <p:cSldViewPr snapToObjects="1">
      <p:cViewPr varScale="1">
        <p:scale>
          <a:sx n="130" d="100"/>
          <a:sy n="130" d="100"/>
        </p:scale>
        <p:origin x="18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5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95F08-BF35-C84B-8E3E-8261DEB4346D}" type="datetimeFigureOut">
              <a:rPr lang="en-US" smtClean="0"/>
              <a:pPr/>
              <a:t>2/3/23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7BF63-151A-AD48-8783-D6609CCBEC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936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881E2-7B08-DD49-A6FB-7AABB3232958}" type="datetimeFigureOut">
              <a:rPr lang="en-US" smtClean="0"/>
              <a:pPr/>
              <a:t>2/3/23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ADE16-447A-DB44-B65B-31857D027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455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DE16-447A-DB44-B65B-31857D027FC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July 12, 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Idaykis</a:t>
            </a:r>
            <a:r>
              <a:rPr lang="en-US" dirty="0"/>
              <a:t> Rodriguez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3F9E2579-0AD2-1A45-BE87-AAEC8FEDC4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JLab_logo_white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24800" y="6504039"/>
            <a:ext cx="1219200" cy="35396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52400" y="6504039"/>
            <a:ext cx="178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i="1" dirty="0">
                <a:solidFill>
                  <a:schemeClr val="tx1"/>
                </a:solidFill>
              </a:rPr>
              <a:t>Higinbotham</a:t>
            </a:r>
            <a:r>
              <a:rPr lang="en-US" sz="1400" b="0" i="1" baseline="0" dirty="0">
                <a:solidFill>
                  <a:schemeClr val="tx1"/>
                </a:solidFill>
              </a:rPr>
              <a:t> and Hen</a:t>
            </a:r>
            <a:endParaRPr lang="en-US" sz="1400" b="0" i="1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userweb.jlab.org/~doug/Schedule/2022/HallB_RunGroup_20222102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19575"/>
          <a:stretch/>
        </p:blipFill>
        <p:spPr>
          <a:xfrm>
            <a:off x="228600" y="304800"/>
            <a:ext cx="8650224" cy="4685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49174" y="4999247"/>
            <a:ext cx="8522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Upcoming SRC-EMC Experiments at Jefferson Lab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543800" cy="4300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Lab’s Experimental Hall C</a:t>
            </a:r>
          </a:p>
        </p:txBody>
      </p:sp>
    </p:spTree>
    <p:extLst>
      <p:ext uri="{BB962C8B-B14F-4D97-AF65-F5344CB8AC3E}">
        <p14:creationId xmlns:p14="http://schemas.microsoft.com/office/powerpoint/2010/main" val="1456865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67603"/>
            <a:ext cx="5499735" cy="4888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Lab’s Experimental Hall D</a:t>
            </a:r>
          </a:p>
        </p:txBody>
      </p:sp>
    </p:spTree>
    <p:extLst>
      <p:ext uri="{BB962C8B-B14F-4D97-AF65-F5344CB8AC3E}">
        <p14:creationId xmlns:p14="http://schemas.microsoft.com/office/powerpoint/2010/main" val="2520846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AD58A-FC56-D226-4D39-1F72C313C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Key Parameters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905C1-5028-99E6-7DDA-1B2CF925E65B}"/>
              </a:ext>
            </a:extLst>
          </p:cNvPr>
          <p:cNvSpPr txBox="1"/>
          <p:nvPr/>
        </p:nvSpPr>
        <p:spPr>
          <a:xfrm>
            <a:off x="248265" y="990600"/>
            <a:ext cx="838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run four halls at one time!   ( 1.5 GHz machine sending 250 MHz to the halls 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When running just A,B, C it is 500 MHz to the three halls.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Highly polarized electron beams to Hall A, B, and 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always send full longitudinal polarization to one hall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Making carefully selection of the beam energy (making use of g-2) it is possible to get high polarization to two or even three halls at once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Energies to Hall A, B, C up to ~11GeV and to Hall D up to 12 GeV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~0.5 to ~2 GeV/pass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All halls can receive their highest pass.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Any one hall can receive beam from a lower pass</a:t>
            </a:r>
          </a:p>
        </p:txBody>
      </p:sp>
    </p:spTree>
    <p:extLst>
      <p:ext uri="{BB962C8B-B14F-4D97-AF65-F5344CB8AC3E}">
        <p14:creationId xmlns:p14="http://schemas.microsoft.com/office/powerpoint/2010/main" val="3879152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78B89-980A-1F9E-D47D-3121EAC9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54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 </a:t>
            </a:r>
            <a:r>
              <a:rPr lang="en-US" sz="4000" i="1" dirty="0"/>
              <a:t>12 GeV</a:t>
            </a:r>
            <a:r>
              <a:rPr lang="en-US" sz="4000" dirty="0"/>
              <a:t> Era JLab SRC-EMC Experiments: General</a:t>
            </a:r>
            <a:endParaRPr lang="en-US" sz="4000" i="1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773E824F-DC0E-B957-3527-659B3AE7B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80847"/>
              </p:ext>
            </p:extLst>
          </p:nvPr>
        </p:nvGraphicFramePr>
        <p:xfrm>
          <a:off x="533400" y="990600"/>
          <a:ext cx="8229600" cy="322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4294032970"/>
                    </a:ext>
                  </a:extLst>
                </a:gridCol>
                <a:gridCol w="2939143">
                  <a:extLst>
                    <a:ext uri="{9D8B030D-6E8A-4147-A177-3AD203B41FA5}">
                      <a16:colId xmlns:a16="http://schemas.microsoft.com/office/drawing/2014/main" val="2882334577"/>
                    </a:ext>
                  </a:extLst>
                </a:gridCol>
                <a:gridCol w="2204357">
                  <a:extLst>
                    <a:ext uri="{9D8B030D-6E8A-4147-A177-3AD203B41FA5}">
                      <a16:colId xmlns:a16="http://schemas.microsoft.com/office/drawing/2014/main" val="2707273785"/>
                    </a:ext>
                  </a:extLst>
                </a:gridCol>
              </a:tblGrid>
              <a:tr h="5308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dirty="0" err="1"/>
                        <a:t>e,e</a:t>
                      </a:r>
                      <a:r>
                        <a:rPr lang="en-US" dirty="0"/>
                        <a:t>’) QE</a:t>
                      </a:r>
                    </a:p>
                    <a:p>
                      <a:pPr algn="ctr"/>
                      <a:r>
                        <a:rPr lang="en-US" sz="1400" dirty="0"/>
                        <a:t>High-Q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, h</a:t>
                      </a:r>
                      <a:r>
                        <a:rPr lang="en-US" sz="1400" dirty="0"/>
                        <a:t>igh-</a:t>
                      </a:r>
                      <a:r>
                        <a:rPr lang="en-US" sz="1400" dirty="0" err="1"/>
                        <a:t>x</a:t>
                      </a:r>
                      <a:r>
                        <a:rPr lang="en-US" sz="1400" baseline="-25000" dirty="0" err="1"/>
                        <a:t>B</a:t>
                      </a:r>
                      <a:endParaRPr lang="en-US" sz="14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dirty="0" err="1"/>
                        <a:t>e,e’p</a:t>
                      </a:r>
                      <a:r>
                        <a:rPr lang="en-US" dirty="0"/>
                        <a:t>) QE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High-Q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, h</a:t>
                      </a:r>
                      <a:r>
                        <a:rPr lang="en-US" sz="1400" dirty="0"/>
                        <a:t>igh-</a:t>
                      </a:r>
                      <a:r>
                        <a:rPr lang="en-US" sz="1400" dirty="0" err="1"/>
                        <a:t>x</a:t>
                      </a:r>
                      <a:r>
                        <a:rPr lang="en-US" sz="1400" baseline="-25000" dirty="0" err="1"/>
                        <a:t>B</a:t>
                      </a:r>
                      <a:r>
                        <a:rPr lang="en-US" sz="1400" dirty="0"/>
                        <a:t>, high-P</a:t>
                      </a:r>
                      <a:r>
                        <a:rPr lang="en-US" sz="1400" baseline="-25000" dirty="0"/>
                        <a:t>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(e,e’2N) &amp; (e,e’3N)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High-Q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, </a:t>
                      </a:r>
                      <a:r>
                        <a:rPr lang="en-US" sz="1400" dirty="0"/>
                        <a:t>wide-</a:t>
                      </a:r>
                      <a:r>
                        <a:rPr lang="en-US" sz="1400" dirty="0" err="1"/>
                        <a:t>x</a:t>
                      </a:r>
                      <a:r>
                        <a:rPr lang="en-US" sz="1400" baseline="-25000" dirty="0" err="1"/>
                        <a:t>B</a:t>
                      </a:r>
                      <a:r>
                        <a:rPr lang="en-US" sz="1400" dirty="0"/>
                        <a:t>, high-P</a:t>
                      </a:r>
                      <a:r>
                        <a:rPr lang="en-US" sz="1400" baseline="-25000" dirty="0"/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4608510"/>
                  </a:ext>
                </a:extLst>
              </a:tr>
              <a:tr h="586772">
                <a:tc>
                  <a:txBody>
                    <a:bodyPr/>
                    <a:lstStyle/>
                    <a:p>
                      <a:r>
                        <a:rPr lang="en-US" dirty="0"/>
                        <a:t>Tensor Polarized d @ Hall 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 @ Hall C</a:t>
                      </a:r>
                    </a:p>
                    <a:p>
                      <a:r>
                        <a:rPr lang="en-US" dirty="0"/>
                        <a:t>[</a:t>
                      </a:r>
                      <a:r>
                        <a:rPr lang="en-US" dirty="0" err="1"/>
                        <a:t>Yero</a:t>
                      </a:r>
                      <a:r>
                        <a:rPr lang="en-US" dirty="0"/>
                        <a:t> PRL + 2023]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dirty="0"/>
                        <a:t>d, </a:t>
                      </a:r>
                      <a:r>
                        <a:rPr lang="en-US" baseline="30000" dirty="0"/>
                        <a:t>4</a:t>
                      </a:r>
                      <a:r>
                        <a:rPr lang="en-US" dirty="0"/>
                        <a:t>He, </a:t>
                      </a:r>
                      <a:r>
                        <a:rPr lang="en-US" baseline="30000" dirty="0"/>
                        <a:t>12</a:t>
                      </a:r>
                      <a:r>
                        <a:rPr lang="en-US" dirty="0"/>
                        <a:t>C, </a:t>
                      </a:r>
                      <a:r>
                        <a:rPr lang="en-US" baseline="30000" dirty="0"/>
                        <a:t>40</a:t>
                      </a:r>
                      <a:r>
                        <a:rPr lang="en-US" dirty="0"/>
                        <a:t>Ca, </a:t>
                      </a:r>
                      <a:r>
                        <a:rPr lang="en-US" baseline="30000" dirty="0"/>
                        <a:t>48</a:t>
                      </a:r>
                      <a:r>
                        <a:rPr lang="en-US" dirty="0"/>
                        <a:t>Ca, </a:t>
                      </a:r>
                      <a:r>
                        <a:rPr lang="en-US" baseline="30000" dirty="0"/>
                        <a:t>120</a:t>
                      </a:r>
                      <a:r>
                        <a:rPr lang="en-US" dirty="0"/>
                        <a:t>Sn @ Hall B [2021/22]</a:t>
                      </a:r>
                    </a:p>
                    <a:p>
                      <a:endParaRPr lang="en-US" dirty="0"/>
                    </a:p>
                    <a:p>
                      <a:r>
                        <a:rPr lang="en-US" sz="1200" baseline="0" dirty="0"/>
                        <a:t>*All final states possible, starting with charged particles and working towards neutrons </a:t>
                      </a:r>
                      <a:endParaRPr lang="en-US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303936"/>
                  </a:ext>
                </a:extLst>
              </a:tr>
              <a:tr h="838246">
                <a:tc>
                  <a:txBody>
                    <a:bodyPr/>
                    <a:lstStyle/>
                    <a:p>
                      <a:r>
                        <a:rPr lang="en-US" dirty="0"/>
                        <a:t>A=3 @ Hall A</a:t>
                      </a:r>
                    </a:p>
                    <a:p>
                      <a:r>
                        <a:rPr lang="en-US" dirty="0"/>
                        <a:t>[</a:t>
                      </a: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 Nature</a:t>
                      </a:r>
                      <a:r>
                        <a:rPr lang="en-US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A=3 @</a:t>
                      </a:r>
                    </a:p>
                    <a:p>
                      <a:r>
                        <a:rPr lang="en-US" dirty="0"/>
                        <a:t>Hall A [</a:t>
                      </a: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Cruz Torres </a:t>
                      </a:r>
                      <a:r>
                        <a:rPr lang="en-US" dirty="0"/>
                        <a:t>PRL + PLB]</a:t>
                      </a:r>
                    </a:p>
                    <a:p>
                      <a:r>
                        <a:rPr lang="en-US" dirty="0"/>
                        <a:t>Hall B [2025+]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646056"/>
                  </a:ext>
                </a:extLst>
              </a:tr>
              <a:tr h="1089720">
                <a:tc>
                  <a:txBody>
                    <a:bodyPr/>
                    <a:lstStyle/>
                    <a:p>
                      <a:r>
                        <a:rPr lang="en-US" baseline="0" dirty="0"/>
                        <a:t>D, </a:t>
                      </a:r>
                      <a:r>
                        <a:rPr lang="en-US" baseline="30000" dirty="0"/>
                        <a:t>4</a:t>
                      </a:r>
                      <a:r>
                        <a:rPr lang="en-US" baseline="0" dirty="0"/>
                        <a:t>He, </a:t>
                      </a:r>
                      <a:r>
                        <a:rPr lang="en-US" baseline="30000" dirty="0"/>
                        <a:t>6</a:t>
                      </a:r>
                      <a:r>
                        <a:rPr lang="en-US" baseline="0" dirty="0"/>
                        <a:t>Li, </a:t>
                      </a:r>
                      <a:r>
                        <a:rPr lang="en-US" baseline="30000" dirty="0"/>
                        <a:t>7</a:t>
                      </a:r>
                      <a:r>
                        <a:rPr lang="en-US" baseline="0" dirty="0"/>
                        <a:t>Li,</a:t>
                      </a:r>
                      <a:r>
                        <a:rPr lang="en-US" baseline="30000" dirty="0"/>
                        <a:t>  9</a:t>
                      </a:r>
                      <a:r>
                        <a:rPr lang="en-US" dirty="0"/>
                        <a:t>Be,</a:t>
                      </a:r>
                      <a:r>
                        <a:rPr lang="en-US" baseline="30000" dirty="0"/>
                        <a:t>10</a:t>
                      </a:r>
                      <a:r>
                        <a:rPr lang="en-US" dirty="0"/>
                        <a:t>B,</a:t>
                      </a:r>
                      <a:r>
                        <a:rPr lang="en-US" baseline="30000" dirty="0"/>
                        <a:t>11</a:t>
                      </a:r>
                      <a:r>
                        <a:rPr lang="en-US" dirty="0"/>
                        <a:t>B,</a:t>
                      </a:r>
                      <a:r>
                        <a:rPr lang="en-US" baseline="30000" dirty="0"/>
                        <a:t>12</a:t>
                      </a:r>
                      <a:r>
                        <a:rPr lang="en-US" dirty="0"/>
                        <a:t>C;</a:t>
                      </a:r>
                    </a:p>
                    <a:p>
                      <a:r>
                        <a:rPr lang="en-US" baseline="30000" dirty="0"/>
                        <a:t>40</a:t>
                      </a:r>
                      <a:r>
                        <a:rPr lang="en-US" dirty="0"/>
                        <a:t>Ca,</a:t>
                      </a:r>
                      <a:r>
                        <a:rPr lang="en-US" baseline="30000" dirty="0"/>
                        <a:t>48</a:t>
                      </a:r>
                      <a:r>
                        <a:rPr lang="en-US" dirty="0"/>
                        <a:t>Ca,</a:t>
                      </a:r>
                      <a:r>
                        <a:rPr lang="en-US" strike="noStrike" baseline="30000" dirty="0"/>
                        <a:t> </a:t>
                      </a:r>
                      <a:r>
                        <a:rPr lang="en-US" dirty="0"/>
                        <a:t>Fe, Ni, Cu, Ag, Au, Th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r>
                        <a:rPr lang="en-US" dirty="0"/>
                        <a:t>Hall C [2022/23]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</a:t>
                      </a:r>
                      <a:r>
                        <a:rPr lang="en-US" dirty="0"/>
                        <a:t>Be-</a:t>
                      </a:r>
                      <a:r>
                        <a:rPr lang="en-US" baseline="30000" dirty="0"/>
                        <a:t>10</a:t>
                      </a:r>
                      <a:r>
                        <a:rPr lang="en-US" dirty="0"/>
                        <a:t>B-</a:t>
                      </a:r>
                      <a:r>
                        <a:rPr lang="en-US" baseline="30000" dirty="0"/>
                        <a:t>11</a:t>
                      </a:r>
                      <a:r>
                        <a:rPr lang="en-US" dirty="0"/>
                        <a:t>B-</a:t>
                      </a:r>
                      <a:r>
                        <a:rPr lang="en-US" baseline="30000" dirty="0"/>
                        <a:t>12</a:t>
                      </a:r>
                      <a:r>
                        <a:rPr lang="en-US" dirty="0"/>
                        <a:t>C;</a:t>
                      </a:r>
                    </a:p>
                    <a:p>
                      <a:r>
                        <a:rPr lang="en-US" baseline="30000" dirty="0"/>
                        <a:t>40</a:t>
                      </a:r>
                      <a:r>
                        <a:rPr lang="en-US" dirty="0"/>
                        <a:t>Ca-</a:t>
                      </a:r>
                      <a:r>
                        <a:rPr lang="en-US" baseline="30000" dirty="0"/>
                        <a:t>48</a:t>
                      </a:r>
                      <a:r>
                        <a:rPr lang="en-US" dirty="0"/>
                        <a:t>Ca-</a:t>
                      </a:r>
                      <a:r>
                        <a:rPr lang="en-US" strike="noStrike" baseline="30000" dirty="0"/>
                        <a:t>54</a:t>
                      </a:r>
                      <a:r>
                        <a:rPr lang="en-US" dirty="0"/>
                        <a:t>Fe; Au</a:t>
                      </a:r>
                    </a:p>
                    <a:p>
                      <a:r>
                        <a:rPr lang="en-US" dirty="0"/>
                        <a:t>Hall C [2022 (23)]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7680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F97376E-DD2F-1069-5E93-3DFD835ABC8D}"/>
              </a:ext>
            </a:extLst>
          </p:cNvPr>
          <p:cNvSpPr txBox="1"/>
          <p:nvPr/>
        </p:nvSpPr>
        <p:spPr>
          <a:xfrm>
            <a:off x="6641260" y="4722028"/>
            <a:ext cx="21979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Photonuclear:</a:t>
            </a:r>
            <a:r>
              <a:rPr lang="en-US" dirty="0"/>
              <a:t> </a:t>
            </a:r>
          </a:p>
          <a:p>
            <a:r>
              <a:rPr lang="en-US" dirty="0"/>
              <a:t>d, </a:t>
            </a:r>
            <a:r>
              <a:rPr lang="en-US" baseline="30000" dirty="0"/>
              <a:t>4</a:t>
            </a:r>
            <a:r>
              <a:rPr lang="en-US" dirty="0"/>
              <a:t>He, </a:t>
            </a:r>
            <a:r>
              <a:rPr lang="en-US" baseline="30000" dirty="0"/>
              <a:t>12</a:t>
            </a:r>
            <a:r>
              <a:rPr lang="en-US" dirty="0"/>
              <a:t>C @ Hall D [2021/22] [Jackson’s talk]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7367B0-3329-43E0-93B2-A0C30320CAF0}"/>
              </a:ext>
            </a:extLst>
          </p:cNvPr>
          <p:cNvSpPr txBox="1"/>
          <p:nvPr/>
        </p:nvSpPr>
        <p:spPr>
          <a:xfrm>
            <a:off x="304800" y="4341028"/>
            <a:ext cx="60198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Nuclear DIS:</a:t>
            </a:r>
          </a:p>
          <a:p>
            <a:r>
              <a:rPr lang="en-US" dirty="0"/>
              <a:t>Hall C – (</a:t>
            </a:r>
            <a:r>
              <a:rPr lang="en-US" dirty="0" err="1"/>
              <a:t>e,e</a:t>
            </a:r>
            <a:r>
              <a:rPr lang="en-US" dirty="0"/>
              <a:t>’) on </a:t>
            </a:r>
            <a:r>
              <a:rPr lang="en-US" baseline="30000" dirty="0"/>
              <a:t>9</a:t>
            </a:r>
            <a:r>
              <a:rPr lang="en-US" dirty="0"/>
              <a:t>Be-</a:t>
            </a:r>
            <a:r>
              <a:rPr lang="en-US" baseline="30000" dirty="0"/>
              <a:t>10</a:t>
            </a:r>
            <a:r>
              <a:rPr lang="en-US" dirty="0"/>
              <a:t>B-</a:t>
            </a:r>
            <a:r>
              <a:rPr lang="en-US" baseline="30000" dirty="0"/>
              <a:t>11</a:t>
            </a:r>
            <a:r>
              <a:rPr lang="en-US" dirty="0"/>
              <a:t>B-</a:t>
            </a:r>
            <a:r>
              <a:rPr lang="en-US" baseline="30000" dirty="0"/>
              <a:t>12</a:t>
            </a:r>
            <a:r>
              <a:rPr lang="en-US" dirty="0"/>
              <a:t>C; </a:t>
            </a:r>
            <a:r>
              <a:rPr lang="en-US" baseline="30000" dirty="0"/>
              <a:t>40</a:t>
            </a:r>
            <a:r>
              <a:rPr lang="en-US" dirty="0"/>
              <a:t>Ca-</a:t>
            </a:r>
            <a:r>
              <a:rPr lang="en-US" baseline="30000" dirty="0"/>
              <a:t>48</a:t>
            </a:r>
            <a:r>
              <a:rPr lang="en-US" dirty="0"/>
              <a:t>Ca-</a:t>
            </a:r>
            <a:r>
              <a:rPr lang="en-US" strike="noStrike" baseline="30000" dirty="0"/>
              <a:t>54</a:t>
            </a:r>
            <a:r>
              <a:rPr lang="en-US" dirty="0"/>
              <a:t>Fe; Au …</a:t>
            </a:r>
          </a:p>
          <a:p>
            <a:r>
              <a:rPr lang="en-US" dirty="0"/>
              <a:t>Hall B – (</a:t>
            </a:r>
            <a:r>
              <a:rPr lang="en-US" dirty="0" err="1"/>
              <a:t>e,e</a:t>
            </a:r>
            <a:r>
              <a:rPr lang="en-US" dirty="0"/>
              <a:t>’</a:t>
            </a:r>
            <a:r>
              <a:rPr lang="el-GR" dirty="0"/>
              <a:t>π</a:t>
            </a:r>
            <a:r>
              <a:rPr lang="en-US" dirty="0"/>
              <a:t>) on nuclei from deuterium to Lead</a:t>
            </a:r>
          </a:p>
          <a:p>
            <a:endParaRPr lang="en-US" sz="1050" dirty="0"/>
          </a:p>
          <a:p>
            <a:r>
              <a:rPr lang="en-US" dirty="0"/>
              <a:t>Tagged DIS / SIDIS – (</a:t>
            </a:r>
            <a:r>
              <a:rPr lang="en-US" dirty="0" err="1"/>
              <a:t>e,e’N</a:t>
            </a:r>
            <a:r>
              <a:rPr lang="en-US" baseline="-25000" dirty="0" err="1"/>
              <a:t>recoil</a:t>
            </a:r>
            <a:r>
              <a:rPr lang="en-US" dirty="0"/>
              <a:t>) / (</a:t>
            </a:r>
            <a:r>
              <a:rPr lang="en-US" dirty="0" err="1"/>
              <a:t>e,e</a:t>
            </a:r>
            <a:r>
              <a:rPr lang="en-US" dirty="0"/>
              <a:t>’</a:t>
            </a:r>
            <a:r>
              <a:rPr lang="el-GR" dirty="0"/>
              <a:t>π</a:t>
            </a:r>
            <a:r>
              <a:rPr lang="en-US" dirty="0" err="1"/>
              <a:t>N</a:t>
            </a:r>
            <a:r>
              <a:rPr lang="en-US" baseline="-25000" dirty="0" err="1"/>
              <a:t>recoil</a:t>
            </a:r>
            <a:r>
              <a:rPr lang="en-US" dirty="0"/>
              <a:t>)</a:t>
            </a:r>
          </a:p>
          <a:p>
            <a:r>
              <a:rPr lang="en-US" dirty="0"/>
              <a:t>	BAND (d): CLAS12 + recoil neutron</a:t>
            </a:r>
          </a:p>
          <a:p>
            <a:r>
              <a:rPr lang="en-US" dirty="0"/>
              <a:t>	ALERT (d, He, ..): CLAS12 + recoil proton + light nuclei</a:t>
            </a:r>
          </a:p>
          <a:p>
            <a:r>
              <a:rPr lang="en-US" dirty="0"/>
              <a:t>	LAD (d): Hall C + recoil proton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6696E8-E6B0-9683-4E02-8D8F279E3461}"/>
              </a:ext>
            </a:extLst>
          </p:cNvPr>
          <p:cNvSpPr txBox="1"/>
          <p:nvPr/>
        </p:nvSpPr>
        <p:spPr>
          <a:xfrm>
            <a:off x="457200" y="671050"/>
            <a:ext cx="4700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 err="1"/>
              <a:t>Quasielastic</a:t>
            </a:r>
            <a:r>
              <a:rPr lang="en-US" b="1" u="sng" dirty="0"/>
              <a:t> Scattering: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707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66C54-5293-0309-67FD-270253A6F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SRC-EMC Experiments Running Early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C9BCD4-8389-E877-619E-90FEACFB672D}"/>
              </a:ext>
            </a:extLst>
          </p:cNvPr>
          <p:cNvSpPr txBox="1"/>
          <p:nvPr/>
        </p:nvSpPr>
        <p:spPr>
          <a:xfrm>
            <a:off x="109154" y="1143000"/>
            <a:ext cx="908255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Experimental Hall C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E12-06-105: Inclusive Scattering from Nuclei at </a:t>
            </a:r>
            <a:r>
              <a:rPr lang="en-US" b="1" dirty="0" err="1"/>
              <a:t>xB</a:t>
            </a:r>
            <a:r>
              <a:rPr lang="en-US" b="1" dirty="0"/>
              <a:t> &gt; 1 in the QE and DIS regimes</a:t>
            </a:r>
          </a:p>
          <a:p>
            <a:r>
              <a:rPr lang="en-US" b="1" dirty="0"/>
              <a:t>E12-10-008: Detailed studies of the nuclear dependence of F2 in light nuclei.</a:t>
            </a:r>
          </a:p>
          <a:p>
            <a:r>
              <a:rPr lang="en-US" b="1" dirty="0"/>
              <a:t>	</a:t>
            </a:r>
            <a:r>
              <a:rPr lang="en-US" i="1" dirty="0"/>
              <a:t>Running right now as a pair and unfortunately the key members couldn’t come here.</a:t>
            </a:r>
          </a:p>
          <a:p>
            <a:r>
              <a:rPr lang="en-US" b="1" i="1" dirty="0"/>
              <a:t>	</a:t>
            </a:r>
            <a:r>
              <a:rPr lang="en-US" i="1" dirty="0"/>
              <a:t> </a:t>
            </a:r>
            <a:r>
              <a:rPr lang="en-US" i="1" dirty="0" err="1"/>
              <a:t>Burcu</a:t>
            </a:r>
            <a:r>
              <a:rPr lang="en-US" i="1" dirty="0"/>
              <a:t> Duran, Casey </a:t>
            </a:r>
            <a:r>
              <a:rPr lang="en-US" i="1" dirty="0" err="1"/>
              <a:t>Morean</a:t>
            </a:r>
            <a:r>
              <a:rPr lang="en-US" i="1" dirty="0"/>
              <a:t>, Nadia </a:t>
            </a:r>
            <a:r>
              <a:rPr lang="en-US" i="1" dirty="0" err="1"/>
              <a:t>Fomin</a:t>
            </a:r>
            <a:r>
              <a:rPr lang="en-US" i="1" dirty="0"/>
              <a:t>, Dave Gaskell, John Arrington, and many others</a:t>
            </a:r>
          </a:p>
          <a:p>
            <a:r>
              <a:rPr lang="en-US" b="1" i="1" dirty="0"/>
              <a:t>	</a:t>
            </a:r>
            <a:r>
              <a:rPr lang="en-US" b="1" i="1" dirty="0">
                <a:solidFill>
                  <a:srgbClr val="0432FF"/>
                </a:solidFill>
              </a:rPr>
              <a:t>I EXPECT TO SEE SOME GREAT PRELIMINARY RESULTS AT THE 5</a:t>
            </a:r>
            <a:r>
              <a:rPr lang="en-US" b="1" i="1" baseline="30000" dirty="0">
                <a:solidFill>
                  <a:srgbClr val="0432FF"/>
                </a:solidFill>
              </a:rPr>
              <a:t>th</a:t>
            </a:r>
            <a:r>
              <a:rPr lang="en-US" b="1" i="1" dirty="0">
                <a:solidFill>
                  <a:srgbClr val="0432FF"/>
                </a:solidFill>
              </a:rPr>
              <a:t> SRC-EMC Workshop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E12-10-003: Deuteron Electro-Disintegration at Very High Missing Momentum</a:t>
            </a:r>
          </a:p>
          <a:p>
            <a:pPr lvl="1"/>
            <a:r>
              <a:rPr lang="en-US" dirty="0"/>
              <a:t>Scheduled to start late next month and run until March 20th</a:t>
            </a:r>
          </a:p>
          <a:p>
            <a:pPr lvl="1"/>
            <a:r>
              <a:rPr lang="en-US" i="1" dirty="0"/>
              <a:t>Chat with Werner </a:t>
            </a:r>
            <a:r>
              <a:rPr lang="en-US" i="1" dirty="0" err="1"/>
              <a:t>Boeglin</a:t>
            </a:r>
            <a:r>
              <a:rPr lang="en-US" i="1" dirty="0"/>
              <a:t> and/or Carlos </a:t>
            </a:r>
            <a:r>
              <a:rPr lang="en-US" i="1" dirty="0" err="1"/>
              <a:t>Yeros</a:t>
            </a:r>
            <a:r>
              <a:rPr lang="en-US" i="1" dirty="0"/>
              <a:t> for more details. </a:t>
            </a:r>
          </a:p>
        </p:txBody>
      </p:sp>
    </p:spTree>
    <p:extLst>
      <p:ext uri="{BB962C8B-B14F-4D97-AF65-F5344CB8AC3E}">
        <p14:creationId xmlns:p14="http://schemas.microsoft.com/office/powerpoint/2010/main" val="2507230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C873B-E66C-B0F1-0501-7C90F24E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056"/>
            <a:ext cx="9144000" cy="7722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Upcoming Jefferson Lab Experiment Schedule</a:t>
            </a:r>
            <a:br>
              <a:rPr lang="en-US" sz="2700" dirty="0"/>
            </a:br>
            <a:r>
              <a:rPr lang="en-US" sz="1650" b="1" dirty="0">
                <a:solidFill>
                  <a:srgbClr val="C00000"/>
                </a:solidFill>
              </a:rPr>
              <a:t>WARNING:</a:t>
            </a:r>
            <a:r>
              <a:rPr lang="en-US" sz="1650" dirty="0"/>
              <a:t> </a:t>
            </a:r>
            <a:r>
              <a:rPr lang="en-US" sz="1650" b="1" dirty="0">
                <a:solidFill>
                  <a:srgbClr val="FF0000"/>
                </a:solidFill>
              </a:rPr>
              <a:t>FURTHER OUT IN TIME GETS FUZZIER AND FUZZIER</a:t>
            </a:r>
            <a:br>
              <a:rPr lang="en-US" sz="1650" b="1" dirty="0">
                <a:solidFill>
                  <a:srgbClr val="FF0000"/>
                </a:solidFill>
              </a:rPr>
            </a:br>
            <a:endParaRPr lang="en-US" sz="1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DDE14-3EA5-759E-6425-6FCC54A9C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28" y="1066800"/>
            <a:ext cx="8985072" cy="5181600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/>
              <a:t>2023 Scheduled accelerator down starts on March 20</a:t>
            </a:r>
            <a:r>
              <a:rPr lang="en-US" sz="1600" baseline="30000" dirty="0"/>
              <a:t>th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Adding two C100 modules (i.e. 100 MeV of gradient each)</a:t>
            </a:r>
          </a:p>
          <a:p>
            <a:pPr lvl="1"/>
            <a:r>
              <a:rPr lang="en-US" sz="1600" dirty="0"/>
              <a:t>Upgrading the injector of the machine getting ready for the MOLLER experiment</a:t>
            </a:r>
          </a:p>
          <a:p>
            <a:r>
              <a:rPr lang="en-US" sz="1600" dirty="0"/>
              <a:t>2023 Resumption of Physics Planned for July 21</a:t>
            </a:r>
            <a:r>
              <a:rPr lang="en-US" sz="1600" baseline="30000" dirty="0"/>
              <a:t>st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Same energy as 2022, but mostly two hall running and now plenty of overhead from the two new C100’s. </a:t>
            </a:r>
          </a:p>
          <a:p>
            <a:pPr lvl="1"/>
            <a:r>
              <a:rPr lang="en-US" sz="1600" dirty="0"/>
              <a:t>Hall D is doing detector upgrades for their 2024 </a:t>
            </a:r>
            <a:r>
              <a:rPr lang="en-US" sz="1600" dirty="0" err="1"/>
              <a:t>GlueX</a:t>
            </a:r>
            <a:r>
              <a:rPr lang="en-US" sz="1600" dirty="0"/>
              <a:t> 2</a:t>
            </a:r>
          </a:p>
          <a:p>
            <a:pPr lvl="1"/>
            <a:r>
              <a:rPr lang="en-US" sz="1600" dirty="0"/>
              <a:t>Hall C NPS experiments: E12-06-114, E13-010, and E12-22-006 </a:t>
            </a:r>
          </a:p>
          <a:p>
            <a:pPr lvl="1"/>
            <a:r>
              <a:rPr lang="en-US" sz="1600" dirty="0"/>
              <a:t>Hall B Run Groups D, K, and E (</a:t>
            </a:r>
            <a:r>
              <a:rPr lang="en-US" sz="1600" dirty="0">
                <a:hlinkClick r:id="rId2"/>
              </a:rPr>
              <a:t>discription experiments in the run groups</a:t>
            </a:r>
            <a:r>
              <a:rPr lang="en-US" sz="1600" dirty="0"/>
              <a:t>)</a:t>
            </a:r>
          </a:p>
          <a:p>
            <a:pPr lvl="3"/>
            <a:r>
              <a:rPr lang="en-US" sz="1800" b="1" dirty="0">
                <a:solidFill>
                  <a:srgbClr val="0432FF"/>
                </a:solidFill>
              </a:rPr>
              <a:t>D = Color Transparency &amp; Nuclear TMD’s</a:t>
            </a:r>
          </a:p>
          <a:p>
            <a:pPr lvl="3"/>
            <a:r>
              <a:rPr lang="en-US" sz="1800" dirty="0"/>
              <a:t>E = Quark formation and hadron formation ( nucleus as the laboratory )</a:t>
            </a:r>
          </a:p>
          <a:p>
            <a:pPr lvl="3"/>
            <a:r>
              <a:rPr lang="en-US" sz="1800" dirty="0"/>
              <a:t>K = DVCS, Nuclear Resonances</a:t>
            </a:r>
          </a:p>
          <a:p>
            <a:pPr lvl="1"/>
            <a:r>
              <a:rPr lang="en-US" sz="1600" dirty="0"/>
              <a:t>Hall A SBS experiments E12-17-004 (GEN-PR) and E12-20-008 (K</a:t>
            </a:r>
            <a:r>
              <a:rPr lang="en-US" sz="1600" baseline="-25000" dirty="0"/>
              <a:t>LL</a:t>
            </a:r>
            <a:r>
              <a:rPr lang="en-US" sz="1600" dirty="0"/>
              <a:t>)</a:t>
            </a:r>
          </a:p>
          <a:p>
            <a:r>
              <a:rPr lang="en-US" sz="1600" dirty="0"/>
              <a:t>2024 SAD tentatively starts March 17</a:t>
            </a:r>
            <a:r>
              <a:rPr lang="en-US" sz="1600" baseline="30000" dirty="0"/>
              <a:t>th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After two new C75’s, CEBAF should be back to a true  2.2 GeV / pass machine (i.e. 12 GeV)</a:t>
            </a:r>
          </a:p>
          <a:p>
            <a:r>
              <a:rPr lang="en-US" sz="1600" dirty="0"/>
              <a:t>2024 Resumption of Physics Late July / Early August</a:t>
            </a:r>
          </a:p>
          <a:p>
            <a:pPr lvl="1"/>
            <a:r>
              <a:rPr lang="en-US" sz="2000" dirty="0"/>
              <a:t>Hall A: GEP-V once finished and start Moller detector installation</a:t>
            </a:r>
          </a:p>
          <a:p>
            <a:pPr lvl="1"/>
            <a:r>
              <a:rPr lang="en-US" sz="2000" dirty="0"/>
              <a:t>Hall B: </a:t>
            </a:r>
            <a:r>
              <a:rPr lang="en-US" sz="2000" dirty="0">
                <a:solidFill>
                  <a:srgbClr val="0432FF"/>
                </a:solidFill>
              </a:rPr>
              <a:t>RG-L (ALERT: Tagged EMC) </a:t>
            </a:r>
            <a:r>
              <a:rPr lang="en-US" sz="2000" dirty="0"/>
              <a:t>&amp; RG-K </a:t>
            </a:r>
          </a:p>
          <a:p>
            <a:pPr lvl="1"/>
            <a:r>
              <a:rPr lang="en-US" sz="2000" dirty="0"/>
              <a:t>Hall C: </a:t>
            </a:r>
            <a:r>
              <a:rPr lang="en-US" sz="2000" b="1" dirty="0">
                <a:solidFill>
                  <a:srgbClr val="0432FF"/>
                </a:solidFill>
              </a:rPr>
              <a:t>E12-11-107 (LAD) </a:t>
            </a:r>
            <a:r>
              <a:rPr lang="en-US" sz="2000" dirty="0"/>
              <a:t>&amp; E12-06-104, </a:t>
            </a:r>
            <a:r>
              <a:rPr lang="en-US" sz="2000" b="1" dirty="0">
                <a:solidFill>
                  <a:srgbClr val="0432FF"/>
                </a:solidFill>
              </a:rPr>
              <a:t>E12-06-107 (Color Transparency / Hadronization)</a:t>
            </a:r>
          </a:p>
          <a:p>
            <a:pPr lvl="1"/>
            <a:r>
              <a:rPr lang="en-US" sz="2000" dirty="0"/>
              <a:t>Hall D: GLUE-X 2 </a:t>
            </a:r>
          </a:p>
          <a:p>
            <a:r>
              <a:rPr lang="en-US" sz="1600" b="1" dirty="0"/>
              <a:t>Fall 2025 is a possible time for non-standard beam energy experiments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en-US" sz="2100" dirty="0"/>
              <a:t>Late 2025 / Early 2026 Moller Starts Physics ( effects what can be scheduled in the other halls )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33304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D836F-2C24-ABD9-DA88-2C9B66D10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Upcoming Nuclear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6B622-9032-C9F6-A671-DA96DEF61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Tensor Polarized Deuteron in Hall C</a:t>
            </a:r>
          </a:p>
          <a:p>
            <a:pPr lvl="2"/>
            <a:r>
              <a:rPr lang="en-US" dirty="0"/>
              <a:t>Inclusive QE approved</a:t>
            </a:r>
          </a:p>
          <a:p>
            <a:pPr lvl="2"/>
            <a:r>
              <a:rPr lang="en-US" dirty="0"/>
              <a:t>Nathaly </a:t>
            </a:r>
            <a:r>
              <a:rPr lang="en-US" dirty="0" err="1"/>
              <a:t>Santiesteban</a:t>
            </a:r>
            <a:r>
              <a:rPr lang="en-US" dirty="0"/>
              <a:t> (UNH) looking into (</a:t>
            </a:r>
            <a:r>
              <a:rPr lang="en-US" dirty="0" err="1"/>
              <a:t>e,e’p</a:t>
            </a:r>
            <a:r>
              <a:rPr lang="en-US" dirty="0"/>
              <a:t>) </a:t>
            </a:r>
          </a:p>
          <a:p>
            <a:pPr lvl="2"/>
            <a:endParaRPr lang="en-US" dirty="0"/>
          </a:p>
          <a:p>
            <a:r>
              <a:rPr lang="en-US" dirty="0"/>
              <a:t>Tritium and 3He in Hall B</a:t>
            </a:r>
          </a:p>
          <a:p>
            <a:pPr lvl="2"/>
            <a:r>
              <a:rPr lang="en-US" dirty="0"/>
              <a:t>Getting the next JLab tritium target will take some years</a:t>
            </a:r>
          </a:p>
          <a:p>
            <a:pPr lvl="2"/>
            <a:r>
              <a:rPr lang="en-US" dirty="0"/>
              <a:t>We have discussed adding 3He to ALERT</a:t>
            </a:r>
          </a:p>
          <a:p>
            <a:pPr lvl="2"/>
            <a:r>
              <a:rPr lang="en-US" dirty="0"/>
              <a:t>Also could be a run group experiment </a:t>
            </a:r>
          </a:p>
          <a:p>
            <a:pPr lvl="2"/>
            <a:endParaRPr lang="en-US" dirty="0"/>
          </a:p>
          <a:p>
            <a:r>
              <a:rPr lang="en-US" dirty="0"/>
              <a:t>Polarized EMC Effect in Hall B ( Lithium target)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And I think it would be great to see another nuclear run in Hall D (see Jackson talks)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8E3000-47CF-0702-EBE4-598087CBB0FB}"/>
              </a:ext>
            </a:extLst>
          </p:cNvPr>
          <p:cNvSpPr txBox="1"/>
          <p:nvPr/>
        </p:nvSpPr>
        <p:spPr>
          <a:xfrm>
            <a:off x="762000" y="621268"/>
            <a:ext cx="508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Beyond what is on the two-year published schedule.</a:t>
            </a:r>
          </a:p>
        </p:txBody>
      </p:sp>
    </p:spTree>
    <p:extLst>
      <p:ext uri="{BB962C8B-B14F-4D97-AF65-F5344CB8AC3E}">
        <p14:creationId xmlns:p14="http://schemas.microsoft.com/office/powerpoint/2010/main" val="4282986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78B89-980A-1F9E-D47D-3121EAC9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62" y="32309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Notional</a:t>
            </a:r>
            <a:r>
              <a:rPr lang="en-US" dirty="0"/>
              <a:t> CEBAF Long Range Schedule</a:t>
            </a:r>
            <a:br>
              <a:rPr lang="en-US" dirty="0"/>
            </a:br>
            <a:r>
              <a:rPr lang="en-US" sz="2700" i="1" dirty="0"/>
              <a:t>timeline from David Dean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F180-C91B-F9BF-12E0-08446AE0D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401738"/>
            <a:ext cx="9144000" cy="99846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200" dirty="0"/>
              <a:t>Schedule assumptions based on a notional timing of when funds might be available  (i.e. EIC construction cost ramp down)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58A501-A5F7-3C41-5BCA-F64FC6A2D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241636"/>
              </p:ext>
            </p:extLst>
          </p:nvPr>
        </p:nvGraphicFramePr>
        <p:xfrm>
          <a:off x="795646" y="1676400"/>
          <a:ext cx="7552707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507">
                  <a:extLst>
                    <a:ext uri="{9D8B030D-6E8A-4147-A177-3AD203B41FA5}">
                      <a16:colId xmlns:a16="http://schemas.microsoft.com/office/drawing/2014/main" val="199567582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62415686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16265249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35321723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93728753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112215378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6747569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01174558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424060593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185565117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420519212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199730183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52363192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89543804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8799427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89629536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146387751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74399721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254527789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3061736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Moller (funded)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0204517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SoLID</a:t>
                      </a:r>
                      <a:r>
                        <a:rPr lang="en-US" sz="1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(science rev)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0709693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Positron Source Dev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8597375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Pre-Project Dev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889237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Upgrade Phase 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3396535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Transport comm/e+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9274864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Upgrade Phase 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51663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5078596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CEBAF Up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0995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3B53104-0345-430E-D8DE-9F7C7514F051}"/>
              </a:ext>
            </a:extLst>
          </p:cNvPr>
          <p:cNvSpPr txBox="1"/>
          <p:nvPr/>
        </p:nvSpPr>
        <p:spPr>
          <a:xfrm>
            <a:off x="1386511" y="4028171"/>
            <a:ext cx="5724644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FY23 $$</a:t>
            </a:r>
          </a:p>
          <a:p>
            <a:pPr marL="214313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Phase 1: tie LERF to CEBAF &amp; injector for e+		$101M ($78M – $152M)	</a:t>
            </a:r>
          </a:p>
          <a:p>
            <a:pPr marL="214313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Phase 2: High Energy Upgrade (includes FFAs)		$244M ($188M – $366M)</a:t>
            </a:r>
          </a:p>
          <a:p>
            <a:pPr marL="214313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Total cost (Class 4 estimate)			$345M ($265M – $517M)</a:t>
            </a:r>
          </a:p>
        </p:txBody>
      </p:sp>
    </p:spTree>
    <p:extLst>
      <p:ext uri="{BB962C8B-B14F-4D97-AF65-F5344CB8AC3E}">
        <p14:creationId xmlns:p14="http://schemas.microsoft.com/office/powerpoint/2010/main" val="2321029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78B89-980A-1F9E-D47D-3121EAC9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119058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Discussion: what else should we measure?</a:t>
            </a:r>
            <a:endParaRPr lang="en-US" sz="2700" i="1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773E824F-DC0E-B957-3527-659B3AE7B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390206"/>
              </p:ext>
            </p:extLst>
          </p:nvPr>
        </p:nvGraphicFramePr>
        <p:xfrm>
          <a:off x="533400" y="990600"/>
          <a:ext cx="8229600" cy="322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4294032970"/>
                    </a:ext>
                  </a:extLst>
                </a:gridCol>
                <a:gridCol w="2939143">
                  <a:extLst>
                    <a:ext uri="{9D8B030D-6E8A-4147-A177-3AD203B41FA5}">
                      <a16:colId xmlns:a16="http://schemas.microsoft.com/office/drawing/2014/main" val="2882334577"/>
                    </a:ext>
                  </a:extLst>
                </a:gridCol>
                <a:gridCol w="2204357">
                  <a:extLst>
                    <a:ext uri="{9D8B030D-6E8A-4147-A177-3AD203B41FA5}">
                      <a16:colId xmlns:a16="http://schemas.microsoft.com/office/drawing/2014/main" val="2707273785"/>
                    </a:ext>
                  </a:extLst>
                </a:gridCol>
              </a:tblGrid>
              <a:tr h="5308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dirty="0" err="1"/>
                        <a:t>e,e</a:t>
                      </a:r>
                      <a:r>
                        <a:rPr lang="en-US" dirty="0"/>
                        <a:t>’) QE</a:t>
                      </a:r>
                    </a:p>
                    <a:p>
                      <a:pPr algn="ctr"/>
                      <a:r>
                        <a:rPr lang="en-US" sz="1400" dirty="0"/>
                        <a:t>High-Q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, h</a:t>
                      </a:r>
                      <a:r>
                        <a:rPr lang="en-US" sz="1400" dirty="0"/>
                        <a:t>igh-</a:t>
                      </a:r>
                      <a:r>
                        <a:rPr lang="en-US" sz="1400" dirty="0" err="1"/>
                        <a:t>x</a:t>
                      </a:r>
                      <a:r>
                        <a:rPr lang="en-US" sz="1400" baseline="-25000" dirty="0" err="1"/>
                        <a:t>B</a:t>
                      </a:r>
                      <a:endParaRPr lang="en-US" sz="14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dirty="0" err="1"/>
                        <a:t>e,e’p</a:t>
                      </a:r>
                      <a:r>
                        <a:rPr lang="en-US" dirty="0"/>
                        <a:t>) QE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High-Q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, h</a:t>
                      </a:r>
                      <a:r>
                        <a:rPr lang="en-US" sz="1400" dirty="0"/>
                        <a:t>igh-</a:t>
                      </a:r>
                      <a:r>
                        <a:rPr lang="en-US" sz="1400" dirty="0" err="1"/>
                        <a:t>x</a:t>
                      </a:r>
                      <a:r>
                        <a:rPr lang="en-US" sz="1400" baseline="-25000" dirty="0" err="1"/>
                        <a:t>B</a:t>
                      </a:r>
                      <a:r>
                        <a:rPr lang="en-US" sz="1400" dirty="0"/>
                        <a:t>, high-P</a:t>
                      </a:r>
                      <a:r>
                        <a:rPr lang="en-US" sz="1400" baseline="-25000" dirty="0"/>
                        <a:t>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(e,e’2N) &amp; (e,e’3N)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High-Q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, </a:t>
                      </a:r>
                      <a:r>
                        <a:rPr lang="en-US" sz="1400" dirty="0"/>
                        <a:t>wide-</a:t>
                      </a:r>
                      <a:r>
                        <a:rPr lang="en-US" sz="1400" dirty="0" err="1"/>
                        <a:t>x</a:t>
                      </a:r>
                      <a:r>
                        <a:rPr lang="en-US" sz="1400" baseline="-25000" dirty="0" err="1"/>
                        <a:t>B</a:t>
                      </a:r>
                      <a:r>
                        <a:rPr lang="en-US" sz="1400" dirty="0"/>
                        <a:t>, high-P</a:t>
                      </a:r>
                      <a:r>
                        <a:rPr lang="en-US" sz="1400" baseline="-25000" dirty="0"/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4608510"/>
                  </a:ext>
                </a:extLst>
              </a:tr>
              <a:tr h="586772">
                <a:tc>
                  <a:txBody>
                    <a:bodyPr/>
                    <a:lstStyle/>
                    <a:p>
                      <a:r>
                        <a:rPr lang="en-US" dirty="0"/>
                        <a:t>Tensor Polarized d @ Hall 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 @ Hall C</a:t>
                      </a:r>
                    </a:p>
                    <a:p>
                      <a:r>
                        <a:rPr lang="en-US" dirty="0"/>
                        <a:t>[</a:t>
                      </a:r>
                      <a:r>
                        <a:rPr lang="en-US" dirty="0" err="1"/>
                        <a:t>Yero</a:t>
                      </a:r>
                      <a:r>
                        <a:rPr lang="en-US" dirty="0"/>
                        <a:t> PRL + 2023]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dirty="0"/>
                        <a:t>d, </a:t>
                      </a:r>
                      <a:r>
                        <a:rPr lang="en-US" baseline="30000" dirty="0"/>
                        <a:t>4</a:t>
                      </a:r>
                      <a:r>
                        <a:rPr lang="en-US" dirty="0"/>
                        <a:t>He, </a:t>
                      </a:r>
                      <a:r>
                        <a:rPr lang="en-US" baseline="30000" dirty="0"/>
                        <a:t>12</a:t>
                      </a:r>
                      <a:r>
                        <a:rPr lang="en-US" dirty="0"/>
                        <a:t>C, </a:t>
                      </a:r>
                      <a:r>
                        <a:rPr lang="en-US" baseline="30000" dirty="0"/>
                        <a:t>40</a:t>
                      </a:r>
                      <a:r>
                        <a:rPr lang="en-US" dirty="0"/>
                        <a:t>Ca, </a:t>
                      </a:r>
                      <a:r>
                        <a:rPr lang="en-US" baseline="30000" dirty="0"/>
                        <a:t>48</a:t>
                      </a:r>
                      <a:r>
                        <a:rPr lang="en-US" dirty="0"/>
                        <a:t>Ca, </a:t>
                      </a:r>
                      <a:r>
                        <a:rPr lang="en-US" baseline="30000" dirty="0"/>
                        <a:t>120</a:t>
                      </a:r>
                      <a:r>
                        <a:rPr lang="en-US" dirty="0"/>
                        <a:t>Sn @ Hall B [2021/22]</a:t>
                      </a:r>
                    </a:p>
                    <a:p>
                      <a:endParaRPr lang="en-US" dirty="0"/>
                    </a:p>
                    <a:p>
                      <a:r>
                        <a:rPr lang="en-US" sz="1200" baseline="0" dirty="0"/>
                        <a:t>*All final states possible, starting with charged particles and working towards neutrons </a:t>
                      </a:r>
                      <a:endParaRPr lang="en-US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303936"/>
                  </a:ext>
                </a:extLst>
              </a:tr>
              <a:tr h="838246">
                <a:tc>
                  <a:txBody>
                    <a:bodyPr/>
                    <a:lstStyle/>
                    <a:p>
                      <a:r>
                        <a:rPr lang="en-US" dirty="0"/>
                        <a:t>A=3 @ Hall A</a:t>
                      </a:r>
                    </a:p>
                    <a:p>
                      <a:r>
                        <a:rPr lang="en-US" dirty="0"/>
                        <a:t>[</a:t>
                      </a: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 Nature</a:t>
                      </a:r>
                      <a:r>
                        <a:rPr lang="en-US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A=3 @</a:t>
                      </a:r>
                    </a:p>
                    <a:p>
                      <a:r>
                        <a:rPr lang="en-US" dirty="0"/>
                        <a:t>Hall A [</a:t>
                      </a: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Cruz Torres </a:t>
                      </a:r>
                      <a:r>
                        <a:rPr lang="en-US" dirty="0"/>
                        <a:t>PRL + PLB]</a:t>
                      </a:r>
                    </a:p>
                    <a:p>
                      <a:r>
                        <a:rPr lang="en-US" dirty="0"/>
                        <a:t>Hall B [2025+]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646056"/>
                  </a:ext>
                </a:extLst>
              </a:tr>
              <a:tr h="1089720">
                <a:tc>
                  <a:txBody>
                    <a:bodyPr/>
                    <a:lstStyle/>
                    <a:p>
                      <a:r>
                        <a:rPr lang="en-US" baseline="0" dirty="0"/>
                        <a:t>D, </a:t>
                      </a:r>
                      <a:r>
                        <a:rPr lang="en-US" baseline="30000" dirty="0"/>
                        <a:t>4</a:t>
                      </a:r>
                      <a:r>
                        <a:rPr lang="en-US" baseline="0" dirty="0"/>
                        <a:t>He, </a:t>
                      </a:r>
                      <a:r>
                        <a:rPr lang="en-US" baseline="30000" dirty="0"/>
                        <a:t>6</a:t>
                      </a:r>
                      <a:r>
                        <a:rPr lang="en-US" baseline="0" dirty="0"/>
                        <a:t>Li, </a:t>
                      </a:r>
                      <a:r>
                        <a:rPr lang="en-US" baseline="30000" dirty="0"/>
                        <a:t>7</a:t>
                      </a:r>
                      <a:r>
                        <a:rPr lang="en-US" baseline="0" dirty="0"/>
                        <a:t>Li,</a:t>
                      </a:r>
                      <a:r>
                        <a:rPr lang="en-US" baseline="30000" dirty="0"/>
                        <a:t>  9</a:t>
                      </a:r>
                      <a:r>
                        <a:rPr lang="en-US" dirty="0"/>
                        <a:t>Be,</a:t>
                      </a:r>
                      <a:r>
                        <a:rPr lang="en-US" baseline="30000" dirty="0"/>
                        <a:t>10</a:t>
                      </a:r>
                      <a:r>
                        <a:rPr lang="en-US" dirty="0"/>
                        <a:t>B,</a:t>
                      </a:r>
                      <a:r>
                        <a:rPr lang="en-US" baseline="30000" dirty="0"/>
                        <a:t>11</a:t>
                      </a:r>
                      <a:r>
                        <a:rPr lang="en-US" dirty="0"/>
                        <a:t>B,</a:t>
                      </a:r>
                      <a:r>
                        <a:rPr lang="en-US" baseline="30000" dirty="0"/>
                        <a:t>12</a:t>
                      </a:r>
                      <a:r>
                        <a:rPr lang="en-US" dirty="0"/>
                        <a:t>C;</a:t>
                      </a:r>
                    </a:p>
                    <a:p>
                      <a:r>
                        <a:rPr lang="en-US" baseline="30000" dirty="0"/>
                        <a:t>40</a:t>
                      </a:r>
                      <a:r>
                        <a:rPr lang="en-US" dirty="0"/>
                        <a:t>Ca,</a:t>
                      </a:r>
                      <a:r>
                        <a:rPr lang="en-US" baseline="30000" dirty="0"/>
                        <a:t>48</a:t>
                      </a:r>
                      <a:r>
                        <a:rPr lang="en-US" dirty="0"/>
                        <a:t>Ca,</a:t>
                      </a:r>
                      <a:r>
                        <a:rPr lang="en-US" strike="noStrike" baseline="30000" dirty="0"/>
                        <a:t> </a:t>
                      </a:r>
                      <a:r>
                        <a:rPr lang="en-US" dirty="0"/>
                        <a:t>Fe, Ni, Cu, Ag, Au, Th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r>
                        <a:rPr lang="en-US" dirty="0"/>
                        <a:t>Hall C [2022/23]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</a:t>
                      </a:r>
                      <a:r>
                        <a:rPr lang="en-US" dirty="0"/>
                        <a:t>Be-</a:t>
                      </a:r>
                      <a:r>
                        <a:rPr lang="en-US" baseline="30000" dirty="0"/>
                        <a:t>10</a:t>
                      </a:r>
                      <a:r>
                        <a:rPr lang="en-US" dirty="0"/>
                        <a:t>B-</a:t>
                      </a:r>
                      <a:r>
                        <a:rPr lang="en-US" baseline="30000" dirty="0"/>
                        <a:t>11</a:t>
                      </a:r>
                      <a:r>
                        <a:rPr lang="en-US" dirty="0"/>
                        <a:t>B-</a:t>
                      </a:r>
                      <a:r>
                        <a:rPr lang="en-US" baseline="30000" dirty="0"/>
                        <a:t>12</a:t>
                      </a:r>
                      <a:r>
                        <a:rPr lang="en-US" dirty="0"/>
                        <a:t>C;</a:t>
                      </a:r>
                    </a:p>
                    <a:p>
                      <a:r>
                        <a:rPr lang="en-US" baseline="30000" dirty="0"/>
                        <a:t>40</a:t>
                      </a:r>
                      <a:r>
                        <a:rPr lang="en-US" dirty="0"/>
                        <a:t>Ca-</a:t>
                      </a:r>
                      <a:r>
                        <a:rPr lang="en-US" baseline="30000" dirty="0"/>
                        <a:t>48</a:t>
                      </a:r>
                      <a:r>
                        <a:rPr lang="en-US" dirty="0"/>
                        <a:t>Ca-</a:t>
                      </a:r>
                      <a:r>
                        <a:rPr lang="en-US" strike="noStrike" baseline="30000" dirty="0"/>
                        <a:t>54</a:t>
                      </a:r>
                      <a:r>
                        <a:rPr lang="en-US" dirty="0"/>
                        <a:t>Fe; Au</a:t>
                      </a:r>
                    </a:p>
                    <a:p>
                      <a:r>
                        <a:rPr lang="en-US" dirty="0"/>
                        <a:t>Hall C [2022 (23)]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7680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F97376E-DD2F-1069-5E93-3DFD835ABC8D}"/>
              </a:ext>
            </a:extLst>
          </p:cNvPr>
          <p:cNvSpPr txBox="1"/>
          <p:nvPr/>
        </p:nvSpPr>
        <p:spPr>
          <a:xfrm>
            <a:off x="6641260" y="4722028"/>
            <a:ext cx="21979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Photonuclear:</a:t>
            </a:r>
            <a:r>
              <a:rPr lang="en-US" dirty="0"/>
              <a:t> </a:t>
            </a:r>
          </a:p>
          <a:p>
            <a:r>
              <a:rPr lang="en-US" dirty="0"/>
              <a:t>d, </a:t>
            </a:r>
            <a:r>
              <a:rPr lang="en-US" baseline="30000" dirty="0"/>
              <a:t>4</a:t>
            </a:r>
            <a:r>
              <a:rPr lang="en-US" dirty="0"/>
              <a:t>He, </a:t>
            </a:r>
            <a:r>
              <a:rPr lang="en-US" baseline="30000" dirty="0"/>
              <a:t>12</a:t>
            </a:r>
            <a:r>
              <a:rPr lang="en-US" dirty="0"/>
              <a:t>C @ Hall D [2021/22] [Jackson’s talk]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7367B0-3329-43E0-93B2-A0C30320CAF0}"/>
              </a:ext>
            </a:extLst>
          </p:cNvPr>
          <p:cNvSpPr txBox="1"/>
          <p:nvPr/>
        </p:nvSpPr>
        <p:spPr>
          <a:xfrm>
            <a:off x="304800" y="4341028"/>
            <a:ext cx="60198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Nuclear DIS:</a:t>
            </a:r>
          </a:p>
          <a:p>
            <a:r>
              <a:rPr lang="en-US" dirty="0"/>
              <a:t>Hall C – (</a:t>
            </a:r>
            <a:r>
              <a:rPr lang="en-US" dirty="0" err="1"/>
              <a:t>e,e</a:t>
            </a:r>
            <a:r>
              <a:rPr lang="en-US" dirty="0"/>
              <a:t>’) on </a:t>
            </a:r>
            <a:r>
              <a:rPr lang="en-US" baseline="30000" dirty="0"/>
              <a:t>9</a:t>
            </a:r>
            <a:r>
              <a:rPr lang="en-US" dirty="0"/>
              <a:t>Be-</a:t>
            </a:r>
            <a:r>
              <a:rPr lang="en-US" baseline="30000" dirty="0"/>
              <a:t>10</a:t>
            </a:r>
            <a:r>
              <a:rPr lang="en-US" dirty="0"/>
              <a:t>B-</a:t>
            </a:r>
            <a:r>
              <a:rPr lang="en-US" baseline="30000" dirty="0"/>
              <a:t>11</a:t>
            </a:r>
            <a:r>
              <a:rPr lang="en-US" dirty="0"/>
              <a:t>B-</a:t>
            </a:r>
            <a:r>
              <a:rPr lang="en-US" baseline="30000" dirty="0"/>
              <a:t>12</a:t>
            </a:r>
            <a:r>
              <a:rPr lang="en-US" dirty="0"/>
              <a:t>C; </a:t>
            </a:r>
            <a:r>
              <a:rPr lang="en-US" baseline="30000" dirty="0"/>
              <a:t>40</a:t>
            </a:r>
            <a:r>
              <a:rPr lang="en-US" dirty="0"/>
              <a:t>Ca-</a:t>
            </a:r>
            <a:r>
              <a:rPr lang="en-US" baseline="30000" dirty="0"/>
              <a:t>48</a:t>
            </a:r>
            <a:r>
              <a:rPr lang="en-US" dirty="0"/>
              <a:t>Ca-</a:t>
            </a:r>
            <a:r>
              <a:rPr lang="en-US" strike="noStrike" baseline="30000" dirty="0"/>
              <a:t>54</a:t>
            </a:r>
            <a:r>
              <a:rPr lang="en-US" dirty="0"/>
              <a:t>Fe; Au …</a:t>
            </a:r>
          </a:p>
          <a:p>
            <a:r>
              <a:rPr lang="en-US" dirty="0"/>
              <a:t>Hall B – (</a:t>
            </a:r>
            <a:r>
              <a:rPr lang="en-US" dirty="0" err="1"/>
              <a:t>e,e</a:t>
            </a:r>
            <a:r>
              <a:rPr lang="en-US" dirty="0"/>
              <a:t>’</a:t>
            </a:r>
            <a:r>
              <a:rPr lang="el-GR" dirty="0"/>
              <a:t>π</a:t>
            </a:r>
            <a:r>
              <a:rPr lang="en-US" dirty="0"/>
              <a:t>) on nuclei from deuterium to Lead</a:t>
            </a:r>
          </a:p>
          <a:p>
            <a:endParaRPr lang="en-US" sz="1050" dirty="0"/>
          </a:p>
          <a:p>
            <a:r>
              <a:rPr lang="en-US" dirty="0"/>
              <a:t>Tagged DIS / SIDIS – (</a:t>
            </a:r>
            <a:r>
              <a:rPr lang="en-US" dirty="0" err="1"/>
              <a:t>e,e’N</a:t>
            </a:r>
            <a:r>
              <a:rPr lang="en-US" baseline="-25000" dirty="0" err="1"/>
              <a:t>recoil</a:t>
            </a:r>
            <a:r>
              <a:rPr lang="en-US" dirty="0"/>
              <a:t>) / (</a:t>
            </a:r>
            <a:r>
              <a:rPr lang="en-US" dirty="0" err="1"/>
              <a:t>e,e</a:t>
            </a:r>
            <a:r>
              <a:rPr lang="en-US" dirty="0"/>
              <a:t>’</a:t>
            </a:r>
            <a:r>
              <a:rPr lang="el-GR" dirty="0"/>
              <a:t>π</a:t>
            </a:r>
            <a:r>
              <a:rPr lang="en-US" dirty="0" err="1"/>
              <a:t>N</a:t>
            </a:r>
            <a:r>
              <a:rPr lang="en-US" baseline="-25000" dirty="0" err="1"/>
              <a:t>recoil</a:t>
            </a:r>
            <a:r>
              <a:rPr lang="en-US" dirty="0"/>
              <a:t>)</a:t>
            </a:r>
          </a:p>
          <a:p>
            <a:r>
              <a:rPr lang="en-US" dirty="0"/>
              <a:t>	BAND (d): CLAS12 + recoil neutron</a:t>
            </a:r>
          </a:p>
          <a:p>
            <a:r>
              <a:rPr lang="en-US" dirty="0"/>
              <a:t>	ALERT (d, He, ..): CLAS12 + recoil proton + light nuclei</a:t>
            </a:r>
          </a:p>
          <a:p>
            <a:r>
              <a:rPr lang="en-US" dirty="0"/>
              <a:t>	LAD (d): Hall C + recoil proton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6696E8-E6B0-9683-4E02-8D8F279E3461}"/>
              </a:ext>
            </a:extLst>
          </p:cNvPr>
          <p:cNvSpPr txBox="1"/>
          <p:nvPr/>
        </p:nvSpPr>
        <p:spPr>
          <a:xfrm>
            <a:off x="457200" y="671050"/>
            <a:ext cx="4700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 err="1"/>
              <a:t>Quasielastic</a:t>
            </a:r>
            <a:r>
              <a:rPr lang="en-US" b="1" u="sng" dirty="0"/>
              <a:t> Scattering: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556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600" dirty="0"/>
              <a:t>Thomas Jefferson National Accelerator Facility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34" y="838200"/>
            <a:ext cx="8074766" cy="5374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1341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Thomas Jefferson National Accelerator Facility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2000 Scientists</a:t>
            </a:r>
          </a:p>
          <a:p>
            <a:pPr lvl="1"/>
            <a:r>
              <a:rPr lang="en-US" dirty="0"/>
              <a:t>U.S. Universities</a:t>
            </a:r>
          </a:p>
          <a:p>
            <a:pPr lvl="1"/>
            <a:r>
              <a:rPr lang="en-US" dirty="0"/>
              <a:t>International </a:t>
            </a:r>
          </a:p>
          <a:p>
            <a:r>
              <a:rPr lang="en-US" dirty="0"/>
              <a:t>Train Next Generation</a:t>
            </a:r>
          </a:p>
          <a:p>
            <a:pPr lvl="1"/>
            <a:r>
              <a:rPr lang="en-US" dirty="0"/>
              <a:t>10 Ph.D.’s/Year</a:t>
            </a:r>
          </a:p>
          <a:p>
            <a:pPr lvl="1"/>
            <a:r>
              <a:rPr lang="en-US" dirty="0"/>
              <a:t>College Programs</a:t>
            </a:r>
          </a:p>
          <a:p>
            <a:pPr lvl="1"/>
            <a:r>
              <a:rPr lang="en-US" dirty="0"/>
              <a:t>High School Programs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Primary Mission of the lab is to  understand the transition from hadronic to partonic degrees of freedom</a:t>
            </a:r>
            <a:r>
              <a:rPr lang="en-US" dirty="0"/>
              <a:t>.</a:t>
            </a:r>
          </a:p>
          <a:p>
            <a:r>
              <a:rPr lang="en-US" b="1" dirty="0"/>
              <a:t>SRC-EMC experiments naturally are part of this mission.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762000"/>
            <a:ext cx="774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United States Department of Energy National Lab (Primary Focus Nuclear Physics)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Virtual Tour of Jefferson Lab’s Accelerator </a:t>
            </a:r>
          </a:p>
        </p:txBody>
      </p:sp>
      <p:pic>
        <p:nvPicPr>
          <p:cNvPr id="5" name="Content Placeholder 4" descr="JLab Overview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545" r="-4545"/>
          <a:stretch>
            <a:fillRect/>
          </a:stretch>
        </p:blipFill>
        <p:spPr>
          <a:xfrm>
            <a:off x="228600" y="990600"/>
            <a:ext cx="8728364" cy="5334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143285"/>
            <a:ext cx="38862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854752" cy="762000"/>
          </a:xfrm>
        </p:spPr>
        <p:txBody>
          <a:bodyPr>
            <a:normAutofit/>
          </a:bodyPr>
          <a:lstStyle/>
          <a:p>
            <a:r>
              <a:rPr lang="en-US" dirty="0"/>
              <a:t>Injector: Photoelectric Effect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821" y="1143001"/>
            <a:ext cx="4197131" cy="3454684"/>
          </a:xfrm>
          <a:prstGeom prst="rect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" y="50292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using polarized laser light and strained GaAs, ~85% polarized has </a:t>
            </a:r>
          </a:p>
          <a:p>
            <a:r>
              <a:rPr lang="en-US" dirty="0"/>
              <a:t>become absolutely standard.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4741956"/>
            <a:ext cx="1945952" cy="1658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52400"/>
            <a:ext cx="1024920" cy="73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44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774700"/>
            <a:ext cx="5513070" cy="4900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Accelerator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772834"/>
            <a:ext cx="90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Presently accelerating 2.1 GeV/pass around the machine.</a:t>
            </a:r>
          </a:p>
        </p:txBody>
      </p:sp>
    </p:spTree>
    <p:extLst>
      <p:ext uri="{BB962C8B-B14F-4D97-AF65-F5344CB8AC3E}">
        <p14:creationId xmlns:p14="http://schemas.microsoft.com/office/powerpoint/2010/main" val="4076238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90600"/>
            <a:ext cx="5194935" cy="461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Race Track Design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5867400"/>
            <a:ext cx="806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Accelerators are expensive (&gt;100 million dollars) while bending magnets are cheap.</a:t>
            </a:r>
          </a:p>
        </p:txBody>
      </p:sp>
    </p:spTree>
    <p:extLst>
      <p:ext uri="{BB962C8B-B14F-4D97-AF65-F5344CB8AC3E}">
        <p14:creationId xmlns:p14="http://schemas.microsoft.com/office/powerpoint/2010/main" val="1111386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4" y="1371600"/>
            <a:ext cx="8398526" cy="374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Lab’s Experimental Hall 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5ADB0B-F637-B636-9903-50BE9705CA5D}"/>
              </a:ext>
            </a:extLst>
          </p:cNvPr>
          <p:cNvSpPr txBox="1"/>
          <p:nvPr/>
        </p:nvSpPr>
        <p:spPr>
          <a:xfrm>
            <a:off x="0" y="536090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Now the home of the SBS / BB experiments and will be the home of MOLLER &amp; </a:t>
            </a:r>
            <a:r>
              <a:rPr lang="en-US" dirty="0" err="1"/>
              <a:t>SoLID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779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4630" r="9458" b="7407"/>
          <a:stretch/>
        </p:blipFill>
        <p:spPr>
          <a:xfrm flipH="1">
            <a:off x="76200" y="1447800"/>
            <a:ext cx="6087979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Lab’s Experimental Hall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D04B09-8648-6B6D-7402-FF2CBBFC00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2" t="2870" r="8823" b="12414"/>
          <a:stretch/>
        </p:blipFill>
        <p:spPr>
          <a:xfrm>
            <a:off x="5199943" y="762000"/>
            <a:ext cx="3944057" cy="2971800"/>
          </a:xfrm>
          <a:prstGeom prst="roundRect">
            <a:avLst>
              <a:gd name="adj" fmla="val 4635"/>
            </a:avLst>
          </a:prstGeom>
        </p:spPr>
      </p:pic>
    </p:spTree>
    <p:extLst>
      <p:ext uri="{BB962C8B-B14F-4D97-AF65-F5344CB8AC3E}">
        <p14:creationId xmlns:p14="http://schemas.microsoft.com/office/powerpoint/2010/main" val="1411406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42557</TotalTime>
  <Words>1488</Words>
  <Application>Microsoft Macintosh PowerPoint</Application>
  <PresentationFormat>On-screen Show (4:3)</PresentationFormat>
  <Paragraphs>192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Thomas Jefferson National Accelerator Facility</vt:lpstr>
      <vt:lpstr>Thomas Jefferson National Accelerator Facility</vt:lpstr>
      <vt:lpstr>Virtual Tour of Jefferson Lab’s Accelerator </vt:lpstr>
      <vt:lpstr>Injector: Photoelectric Effect</vt:lpstr>
      <vt:lpstr>Linear Accelerator</vt:lpstr>
      <vt:lpstr>Race Track Design  </vt:lpstr>
      <vt:lpstr>Jefferson Lab’s Experimental Hall A</vt:lpstr>
      <vt:lpstr>Jefferson Lab’s Experimental Hall B</vt:lpstr>
      <vt:lpstr>Jefferson Lab’s Experimental Hall C</vt:lpstr>
      <vt:lpstr>Jefferson Lab’s Experimental Hall D</vt:lpstr>
      <vt:lpstr>Some Key Parameters</vt:lpstr>
      <vt:lpstr> 12 GeV Era JLab SRC-EMC Experiments: General</vt:lpstr>
      <vt:lpstr>SRC-EMC Experiments Running Early 2023</vt:lpstr>
      <vt:lpstr>Upcoming Jefferson Lab Experiment Schedule WARNING: FURTHER OUT IN TIME GETS FUZZIER AND FUZZIER </vt:lpstr>
      <vt:lpstr>Some Upcoming Nuclear Highlights</vt:lpstr>
      <vt:lpstr>Notional CEBAF Long Range Schedule timeline from David Dean</vt:lpstr>
      <vt:lpstr>Discussion: what else should we measure?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Douglas Higinbotham</dc:creator>
  <cp:lastModifiedBy>Douglas Higinbotham</cp:lastModifiedBy>
  <cp:revision>321</cp:revision>
  <cp:lastPrinted>2016-12-05T17:50:46Z</cp:lastPrinted>
  <dcterms:created xsi:type="dcterms:W3CDTF">2014-10-10T15:59:43Z</dcterms:created>
  <dcterms:modified xsi:type="dcterms:W3CDTF">2023-02-03T13:23:08Z</dcterms:modified>
</cp:coreProperties>
</file>