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68" r:id="rId2"/>
    <p:sldId id="271" r:id="rId3"/>
    <p:sldId id="265" r:id="rId4"/>
    <p:sldId id="263" r:id="rId5"/>
    <p:sldId id="272" r:id="rId6"/>
    <p:sldId id="273" r:id="rId7"/>
    <p:sldId id="274" r:id="rId8"/>
    <p:sldId id="275" r:id="rId9"/>
    <p:sldId id="276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0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928"/>
    <p:restoredTop sz="94766"/>
  </p:normalViewPr>
  <p:slideViewPr>
    <p:cSldViewPr snapToGrid="0">
      <p:cViewPr>
        <p:scale>
          <a:sx n="130" d="100"/>
          <a:sy n="130" d="100"/>
        </p:scale>
        <p:origin x="-72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106" d="100"/>
          <a:sy n="106" d="100"/>
        </p:scale>
        <p:origin x="4392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0080274-8A40-1E90-972E-5A78633CFED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662A5F5-9E8A-5CB8-6DE7-6A8AA315F47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DF9713-AB2B-6649-981A-9F872904E372}" type="datetimeFigureOut">
              <a:rPr lang="en-US" smtClean="0"/>
              <a:t>5/30/23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189735-765D-1CE5-FC0C-AE94060D8B7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9476EC-D8C7-9094-0046-42A143C82B7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DF5868-C0A7-534C-8E85-13ECEC3DBA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716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0A2FB1-991B-844C-B782-9377BBE816E9}" type="datetimeFigureOut">
              <a:rPr lang="en-US" smtClean="0"/>
              <a:t>5/30/23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81E440-A903-1946-9860-6A38D3815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9779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B666AB-ED87-D037-6F7C-37A4DDE717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3CD7E6-06D5-5FE8-CC2B-854A8489FA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C1F6CE-D382-4A4F-0A9D-3E5663FDAC7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448424"/>
            <a:ext cx="972312" cy="365125"/>
          </a:xfrm>
        </p:spPr>
        <p:txBody>
          <a:bodyPr/>
          <a:lstStyle/>
          <a:p>
            <a:fld id="{6BA601CE-3588-2D45-B084-20878A8AACF0}" type="datetime1">
              <a:rPr lang="en-CA" smtClean="0"/>
              <a:t>2023-05-30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9813D4-8104-9A44-E356-DD45D6D483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970520" y="6492875"/>
            <a:ext cx="3867912" cy="365125"/>
          </a:xfrm>
        </p:spPr>
        <p:txBody>
          <a:bodyPr/>
          <a:lstStyle/>
          <a:p>
            <a:r>
              <a:rPr lang="en-US" dirty="0" err="1"/>
              <a:t>DarkLight</a:t>
            </a:r>
            <a:r>
              <a:rPr lang="en-US" dirty="0"/>
              <a:t> CM    Stony Brook Univ        M. </a:t>
            </a:r>
            <a:r>
              <a:rPr lang="en-US" dirty="0" err="1"/>
              <a:t>Hasinoff</a:t>
            </a:r>
            <a:r>
              <a:rPr lang="en-US" dirty="0"/>
              <a:t>, UBC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4DC3AD-E2E3-3221-5392-089264F5EB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77472" y="6492874"/>
            <a:ext cx="414528" cy="365125"/>
          </a:xfrm>
        </p:spPr>
        <p:txBody>
          <a:bodyPr/>
          <a:lstStyle/>
          <a:p>
            <a:fld id="{BFD0BE9D-F851-844E-935A-AF35A56701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257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6DEBC2-2A56-3531-08AE-9901061E03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18F871-AE8E-483D-95FF-7BC1E1B9C1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F11148-571A-987B-C465-B0F0DCA9A6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21BF6-8524-284A-9FC7-835ABB43162A}" type="datetime1">
              <a:rPr lang="en-CA" smtClean="0"/>
              <a:t>2023-05-30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A87345-FC2F-D038-45A7-4A849949D9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49768" y="6485000"/>
            <a:ext cx="3770376" cy="365125"/>
          </a:xfrm>
        </p:spPr>
        <p:txBody>
          <a:bodyPr/>
          <a:lstStyle/>
          <a:p>
            <a:r>
              <a:rPr lang="en-US"/>
              <a:t>DarkLight CM    Stony Brook Univ        M. Hasinoff, UBC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56B3B0-C3CB-C881-3915-B4DED5C14C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0BE9D-F851-844E-935A-AF35A56701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162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C8D08F-812F-1E46-5C3D-365D2DA559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ECB716-453A-BB7F-CB9B-A66722C17A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5C1B62-DAB2-B718-1745-3F9EB5909F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AA032-19F8-EF49-8D97-2A0F8C3C5A19}" type="datetime1">
              <a:rPr lang="en-CA" smtClean="0"/>
              <a:t>2023-05-30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30AC39-0BA8-B416-CB9C-712EBDD49A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DarkLight CM    Stony Brook Univ        M. Hasinoff, UBC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A065B8-7EFD-A92B-467B-FA96F75C6D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0BE9D-F851-844E-935A-AF35A56701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043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173E3E-53F5-C6DD-CB40-21C5CA68D8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846249-905D-D629-0354-CFCD30E22A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7C7011-6E76-D16D-CE34-138D7A82F1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EF498A-ED90-BC81-D907-96FD1DF7F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DFC62-AF59-1946-87EC-1AC1AFB67616}" type="datetime1">
              <a:rPr lang="en-CA" smtClean="0"/>
              <a:t>2023-05-30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821F9F-5E13-59F3-08A0-EE13F2695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49768" y="6492875"/>
            <a:ext cx="3770376" cy="365125"/>
          </a:xfrm>
        </p:spPr>
        <p:txBody>
          <a:bodyPr/>
          <a:lstStyle/>
          <a:p>
            <a:r>
              <a:rPr lang="en-US"/>
              <a:t>DarkLight CM    Stony Brook Univ        M. Hasinoff, UBC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88B511-C3B8-F6EF-1E52-A4CEA848BE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0BE9D-F851-844E-935A-AF35A56701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548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4C45677-946F-015B-3A33-815355ACF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EC6C55-7BD5-AB18-1935-5DFD1DF5A2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148DFD-29CA-4A0E-5063-7F69132D5F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492875"/>
            <a:ext cx="9601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8C5C54-D54E-FE4A-B67B-9DA5ADE50913}" type="datetime1">
              <a:rPr lang="en-CA" smtClean="0"/>
              <a:t>2023-05-30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B6F23E-2041-B053-352D-75768E8094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49768" y="6485001"/>
            <a:ext cx="37703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DarkLight CM    Stony Brook Univ        M. Hasinoff, UBC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E1A0B6-1416-363D-812C-F20E37CA1B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820144" y="6485001"/>
            <a:ext cx="3718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D0BE9D-F851-844E-935A-AF35A56701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687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25E5C9-16B4-17F2-9928-E0CF6F776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92075"/>
            <a:ext cx="10515600" cy="1325563"/>
          </a:xfrm>
        </p:spPr>
        <p:txBody>
          <a:bodyPr/>
          <a:lstStyle/>
          <a:p>
            <a:r>
              <a:rPr lang="en-US" dirty="0"/>
              <a:t>Compare Dump  &amp; Cryomodule locations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FBCA1D5-B20D-EA28-FD0E-502F39A3C8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0150" y="869950"/>
            <a:ext cx="7772400" cy="406261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9957CCB-564A-4A67-43A8-9251558022D4}"/>
              </a:ext>
            </a:extLst>
          </p:cNvPr>
          <p:cNvSpPr/>
          <p:nvPr/>
        </p:nvSpPr>
        <p:spPr>
          <a:xfrm>
            <a:off x="2227385" y="3036277"/>
            <a:ext cx="281353" cy="2637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A0E6634-4148-CED2-DF9E-C530033869A6}"/>
              </a:ext>
            </a:extLst>
          </p:cNvPr>
          <p:cNvSpPr/>
          <p:nvPr/>
        </p:nvSpPr>
        <p:spPr>
          <a:xfrm>
            <a:off x="6096000" y="2332892"/>
            <a:ext cx="281353" cy="2637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DA7448C-8CDC-17F2-96FB-F312AA094F8D}"/>
              </a:ext>
            </a:extLst>
          </p:cNvPr>
          <p:cNvSpPr txBox="1"/>
          <p:nvPr/>
        </p:nvSpPr>
        <p:spPr>
          <a:xfrm>
            <a:off x="2508738" y="3115380"/>
            <a:ext cx="1236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near Dump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A117744-45F4-B64E-8E5D-BD8974248E52}"/>
              </a:ext>
            </a:extLst>
          </p:cNvPr>
          <p:cNvSpPr txBox="1"/>
          <p:nvPr/>
        </p:nvSpPr>
        <p:spPr>
          <a:xfrm>
            <a:off x="5527429" y="2628817"/>
            <a:ext cx="18581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near Cryomodule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2450BD95-CC88-A1EE-C9C9-96E15715D7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B29B6-2AE3-8C43-B37B-3A01FC74E74B}" type="datetime1">
              <a:rPr lang="en-CA" smtClean="0"/>
              <a:t>2023-05-30</a:t>
            </a:fld>
            <a:endParaRPr lang="en-US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5355EE3D-95D7-A617-15D9-F110F22ED3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DarkLight CM    Stony Brook Univ        M. Hasinoff, UBC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649D5273-567C-5133-D3E5-062ACF4D32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0BE9D-F851-844E-935A-AF35A56701D7}" type="slidenum">
              <a:rPr lang="en-US" smtClean="0"/>
              <a:t>1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222D0A9-943C-9F0E-0F7C-6380F6FAEC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6715" y="2365036"/>
            <a:ext cx="3614375" cy="381874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7817C2B-FCA4-45C2-1CD0-7E07A53F5743}"/>
              </a:ext>
            </a:extLst>
          </p:cNvPr>
          <p:cNvSpPr txBox="1"/>
          <p:nvPr/>
        </p:nvSpPr>
        <p:spPr>
          <a:xfrm>
            <a:off x="7385539" y="3898864"/>
            <a:ext cx="380016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D884 on top of white block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8CF2864-2E74-2772-2EB6-55AF7B12974A}"/>
              </a:ext>
            </a:extLst>
          </p:cNvPr>
          <p:cNvSpPr txBox="1"/>
          <p:nvPr/>
        </p:nvSpPr>
        <p:spPr>
          <a:xfrm>
            <a:off x="7446715" y="4818289"/>
            <a:ext cx="333426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D883 on floor—shielded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by concrete blocks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401C6FE-2F0F-8EF0-BF69-DECB8CB5F0B9}"/>
              </a:ext>
            </a:extLst>
          </p:cNvPr>
          <p:cNvCxnSpPr>
            <a:cxnSpLocks/>
          </p:cNvCxnSpPr>
          <p:nvPr/>
        </p:nvCxnSpPr>
        <p:spPr>
          <a:xfrm>
            <a:off x="9846466" y="5492077"/>
            <a:ext cx="618147" cy="518710"/>
          </a:xfrm>
          <a:prstGeom prst="line">
            <a:avLst/>
          </a:prstGeom>
          <a:ln w="381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>
            <a:extLst>
              <a:ext uri="{FF2B5EF4-FFF2-40B4-BE49-F238E27FC236}">
                <a16:creationId xmlns:a16="http://schemas.microsoft.com/office/drawing/2014/main" id="{D1255AED-701C-6FA7-202C-5032B8C9F0B7}"/>
              </a:ext>
            </a:extLst>
          </p:cNvPr>
          <p:cNvSpPr/>
          <p:nvPr/>
        </p:nvSpPr>
        <p:spPr>
          <a:xfrm>
            <a:off x="5347429" y="1693190"/>
            <a:ext cx="180000" cy="1800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5E9C255-B6A4-CE37-F560-C83A6FEB3B54}"/>
              </a:ext>
            </a:extLst>
          </p:cNvPr>
          <p:cNvSpPr txBox="1"/>
          <p:nvPr/>
        </p:nvSpPr>
        <p:spPr>
          <a:xfrm>
            <a:off x="4985055" y="1881671"/>
            <a:ext cx="11109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DL Target </a:t>
            </a:r>
          </a:p>
        </p:txBody>
      </p:sp>
    </p:spTree>
    <p:extLst>
      <p:ext uri="{BB962C8B-B14F-4D97-AF65-F5344CB8AC3E}">
        <p14:creationId xmlns:p14="http://schemas.microsoft.com/office/powerpoint/2010/main" val="13457873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4237C7-B2EC-A050-19AF-CBE1360E71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F2CCF-61D9-954D-9BBD-F5C0C89F9493}" type="datetime1">
              <a:rPr lang="en-CA" smtClean="0"/>
              <a:t>2023-05-30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098D6A-EB18-946B-A0F6-8E1A129865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DarkLight CM    Stony Brook Univ        M. Hasinoff, UBC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B061B5-A08B-8C8B-6827-C5BFDC698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0BE9D-F851-844E-935A-AF35A56701D7}" type="slidenum">
              <a:rPr lang="en-US" smtClean="0"/>
              <a:t>2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17933B8-F76D-47CF-C553-A5AC15CAA6B3}"/>
              </a:ext>
            </a:extLst>
          </p:cNvPr>
          <p:cNvSpPr txBox="1"/>
          <p:nvPr/>
        </p:nvSpPr>
        <p:spPr>
          <a:xfrm>
            <a:off x="8769870" y="217984"/>
            <a:ext cx="3050274" cy="18466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 3  Beam on Target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only 10% reaches the dump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-- 10 um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Tgt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(12:09, 12:48, 14:56)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–- 1 um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Tgt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(12:20, 12:38, 15:05)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B4E85BA-9AB3-9DDB-B14D-B1EDA3FD26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00" y="3600000"/>
            <a:ext cx="4170162" cy="322199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2AAFE8B-E9ED-2D42-354B-2DA505A801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250" y="396000"/>
            <a:ext cx="4170162" cy="322199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D12958E-20C1-3BDD-3914-B08263E744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20000" y="3600000"/>
            <a:ext cx="4178941" cy="322199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D994E99-2330-CE65-3751-2D95D5E623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20000" y="396000"/>
            <a:ext cx="4178941" cy="3221999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1B86E2C3-C889-A465-134F-30B1165F5E5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77625" y="2302962"/>
            <a:ext cx="3614375" cy="3818742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D6B2A355-1506-A1F9-A300-ED1A6D84368E}"/>
              </a:ext>
            </a:extLst>
          </p:cNvPr>
          <p:cNvSpPr txBox="1"/>
          <p:nvPr/>
        </p:nvSpPr>
        <p:spPr>
          <a:xfrm>
            <a:off x="8608314" y="4901009"/>
            <a:ext cx="336758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D883 on floor—shielded</a:t>
            </a:r>
          </a:p>
          <a:p>
            <a:r>
              <a:rPr lang="en-US" sz="2400" dirty="0">
                <a:solidFill>
                  <a:srgbClr val="FF0000"/>
                </a:solidFill>
              </a:rPr>
              <a:t>by concrete blocks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20F7D95-E60A-CB25-8562-8C442394B55D}"/>
              </a:ext>
            </a:extLst>
          </p:cNvPr>
          <p:cNvSpPr txBox="1"/>
          <p:nvPr/>
        </p:nvSpPr>
        <p:spPr>
          <a:xfrm>
            <a:off x="8568420" y="3797016"/>
            <a:ext cx="356884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D884 on top of white block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A7D87DDD-CFC7-6605-2603-3BBCD246FADD}"/>
              </a:ext>
            </a:extLst>
          </p:cNvPr>
          <p:cNvCxnSpPr>
            <a:cxnSpLocks/>
          </p:cNvCxnSpPr>
          <p:nvPr/>
        </p:nvCxnSpPr>
        <p:spPr>
          <a:xfrm>
            <a:off x="11057671" y="5493182"/>
            <a:ext cx="618147" cy="518710"/>
          </a:xfrm>
          <a:prstGeom prst="line">
            <a:avLst/>
          </a:prstGeom>
          <a:ln w="381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55211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4237C7-B2EC-A050-19AF-CBE1360E71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F2CCF-61D9-954D-9BBD-F5C0C89F9493}" type="datetime1">
              <a:rPr lang="en-CA" smtClean="0"/>
              <a:t>2023-05-30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098D6A-EB18-946B-A0F6-8E1A129865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DarkLight CM    Stony Brook Univ        M. Hasinoff, UBC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B061B5-A08B-8C8B-6827-C5BFDC698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0BE9D-F851-844E-935A-AF35A56701D7}" type="slidenum">
              <a:rPr lang="en-US" smtClean="0"/>
              <a:t>3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17933B8-F76D-47CF-C553-A5AC15CAA6B3}"/>
              </a:ext>
            </a:extLst>
          </p:cNvPr>
          <p:cNvSpPr txBox="1"/>
          <p:nvPr/>
        </p:nvSpPr>
        <p:spPr>
          <a:xfrm>
            <a:off x="8769870" y="217984"/>
            <a:ext cx="3050274" cy="18466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 3  Beam on Target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only 10% reaches the dump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-- 10 um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Tgt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(12:09, 12:48, 14:56)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–- 1 um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Tgt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(12:20, 12:38, 15:05)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1B86E2C3-C889-A465-134F-30B1165F5E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7625" y="2302962"/>
            <a:ext cx="3614375" cy="3818742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D6B2A355-1506-A1F9-A300-ED1A6D84368E}"/>
              </a:ext>
            </a:extLst>
          </p:cNvPr>
          <p:cNvSpPr txBox="1"/>
          <p:nvPr/>
        </p:nvSpPr>
        <p:spPr>
          <a:xfrm>
            <a:off x="8608314" y="4901009"/>
            <a:ext cx="336758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D883 on floor—shielded</a:t>
            </a:r>
          </a:p>
          <a:p>
            <a:r>
              <a:rPr lang="en-US" sz="2400" dirty="0">
                <a:solidFill>
                  <a:srgbClr val="FF0000"/>
                </a:solidFill>
              </a:rPr>
              <a:t>by concrete blocks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20F7D95-E60A-CB25-8562-8C442394B55D}"/>
              </a:ext>
            </a:extLst>
          </p:cNvPr>
          <p:cNvSpPr txBox="1"/>
          <p:nvPr/>
        </p:nvSpPr>
        <p:spPr>
          <a:xfrm>
            <a:off x="8568420" y="3797016"/>
            <a:ext cx="356884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D884 on top of white block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A7D87DDD-CFC7-6605-2603-3BBCD246FADD}"/>
              </a:ext>
            </a:extLst>
          </p:cNvPr>
          <p:cNvCxnSpPr>
            <a:cxnSpLocks/>
          </p:cNvCxnSpPr>
          <p:nvPr/>
        </p:nvCxnSpPr>
        <p:spPr>
          <a:xfrm>
            <a:off x="11057671" y="5493182"/>
            <a:ext cx="618147" cy="518710"/>
          </a:xfrm>
          <a:prstGeom prst="line">
            <a:avLst/>
          </a:prstGeom>
          <a:ln w="381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35B5F89E-AE70-7BF9-3C84-AC1878DD91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273" y="173663"/>
            <a:ext cx="4404360" cy="472734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F096DE9-BD8F-C9D8-036C-84A3A3B921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27499" y="1416050"/>
            <a:ext cx="4494357" cy="459584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C8DEB43-E57F-123D-4FD0-7F7B623EBD7F}"/>
              </a:ext>
            </a:extLst>
          </p:cNvPr>
          <p:cNvSpPr txBox="1"/>
          <p:nvPr/>
        </p:nvSpPr>
        <p:spPr>
          <a:xfrm>
            <a:off x="5168766" y="356135"/>
            <a:ext cx="22347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neutron flux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25C3F47-4764-07C0-73EF-746796A9BB51}"/>
              </a:ext>
            </a:extLst>
          </p:cNvPr>
          <p:cNvSpPr txBox="1"/>
          <p:nvPr/>
        </p:nvSpPr>
        <p:spPr>
          <a:xfrm>
            <a:off x="-54439" y="703430"/>
            <a:ext cx="7136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3x10</a:t>
            </a:r>
            <a:r>
              <a:rPr lang="en-US" baseline="30000" dirty="0">
                <a:highlight>
                  <a:srgbClr val="FFFF00"/>
                </a:highlight>
              </a:rPr>
              <a:t>5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5E07C13-0F13-77BD-F7F0-A805FC5E8250}"/>
              </a:ext>
            </a:extLst>
          </p:cNvPr>
          <p:cNvSpPr txBox="1"/>
          <p:nvPr/>
        </p:nvSpPr>
        <p:spPr>
          <a:xfrm>
            <a:off x="-40003" y="1784140"/>
            <a:ext cx="7315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prstClr val="black"/>
                </a:solidFill>
                <a:highlight>
                  <a:srgbClr val="FFFF00"/>
                </a:highlight>
                <a:latin typeface="Calibri" panose="020F0502020204030204"/>
              </a:rPr>
              <a:t>1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x10</a:t>
            </a:r>
            <a:r>
              <a:rPr lang="en-US" baseline="30000" dirty="0">
                <a:solidFill>
                  <a:prstClr val="black"/>
                </a:solidFill>
                <a:highlight>
                  <a:srgbClr val="FFFF00"/>
                </a:highlight>
                <a:latin typeface="Calibri" panose="020F0502020204030204"/>
              </a:rPr>
              <a:t>4</a:t>
            </a:r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7CCD712-36C1-81BF-F049-EAE4C4E99305}"/>
              </a:ext>
            </a:extLst>
          </p:cNvPr>
          <p:cNvSpPr txBox="1"/>
          <p:nvPr/>
        </p:nvSpPr>
        <p:spPr>
          <a:xfrm>
            <a:off x="4147163" y="3612350"/>
            <a:ext cx="4262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prstClr val="black"/>
                </a:solidFill>
                <a:highlight>
                  <a:srgbClr val="FFFF00"/>
                </a:highlight>
                <a:latin typeface="Calibri" panose="020F0502020204030204"/>
              </a:rPr>
              <a:t>15</a:t>
            </a:r>
            <a:endParaRPr lang="en-US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8386417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FE1DBA8-4E48-C96C-5207-170E135086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0000" y="3600000"/>
            <a:ext cx="4178941" cy="32219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F481A1C-AC64-6433-C660-597C7BB4EF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0000" y="396000"/>
            <a:ext cx="4178941" cy="322199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DC185C1-E1F1-201B-812B-5030E47828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00" y="398054"/>
            <a:ext cx="4170162" cy="322199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C29ED05-EB1E-9F01-4768-F6904D47240E}"/>
              </a:ext>
            </a:extLst>
          </p:cNvPr>
          <p:cNvSpPr txBox="1"/>
          <p:nvPr/>
        </p:nvSpPr>
        <p:spPr>
          <a:xfrm>
            <a:off x="8672314" y="260614"/>
            <a:ext cx="297985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Aug 5  Beam on Target</a:t>
            </a:r>
          </a:p>
          <a:p>
            <a:r>
              <a:rPr lang="en-US" dirty="0"/>
              <a:t>only 10% reaches the dump</a:t>
            </a:r>
          </a:p>
          <a:p>
            <a:r>
              <a:rPr lang="en-US" dirty="0"/>
              <a:t>14:26 --  1 um </a:t>
            </a:r>
            <a:r>
              <a:rPr lang="en-US" dirty="0" err="1"/>
              <a:t>Tgt</a:t>
            </a:r>
            <a:endParaRPr lang="en-US" dirty="0"/>
          </a:p>
          <a:p>
            <a:r>
              <a:rPr lang="en-US" dirty="0"/>
              <a:t>14:34, 24;37– 10 um </a:t>
            </a:r>
            <a:r>
              <a:rPr lang="en-US" dirty="0" err="1"/>
              <a:t>Tgt</a:t>
            </a:r>
            <a:endParaRPr lang="en-US" dirty="0"/>
          </a:p>
          <a:p>
            <a:r>
              <a:rPr lang="en-US" dirty="0"/>
              <a:t>14:10, 14:44 -- scintillator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678C71C-CD99-62B2-297C-CC283B366C59}"/>
              </a:ext>
            </a:extLst>
          </p:cNvPr>
          <p:cNvSpPr txBox="1"/>
          <p:nvPr/>
        </p:nvSpPr>
        <p:spPr>
          <a:xfrm>
            <a:off x="8576779" y="2448587"/>
            <a:ext cx="35574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D884 on top of white block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1A7BB09-1587-4193-08EB-D4F176524CD4}"/>
              </a:ext>
            </a:extLst>
          </p:cNvPr>
          <p:cNvSpPr txBox="1"/>
          <p:nvPr/>
        </p:nvSpPr>
        <p:spPr>
          <a:xfrm>
            <a:off x="8589134" y="4627002"/>
            <a:ext cx="330090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D883 on floor—shielded </a:t>
            </a:r>
          </a:p>
          <a:p>
            <a:r>
              <a:rPr lang="en-US" sz="2400" dirty="0"/>
              <a:t>           by concrete blocks</a:t>
            </a:r>
          </a:p>
        </p:txBody>
      </p:sp>
      <p:sp>
        <p:nvSpPr>
          <p:cNvPr id="15" name="Date Placeholder 14">
            <a:extLst>
              <a:ext uri="{FF2B5EF4-FFF2-40B4-BE49-F238E27FC236}">
                <a16:creationId xmlns:a16="http://schemas.microsoft.com/office/drawing/2014/main" id="{A260609A-ABA2-DBF3-D48A-95A9BC56E2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5B7CD-66A2-6249-BB26-9613080BAD43}" type="datetime1">
              <a:rPr lang="en-CA" smtClean="0"/>
              <a:t>2023-05-30</a:t>
            </a:fld>
            <a:endParaRPr lang="en-US"/>
          </a:p>
        </p:txBody>
      </p:sp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F48DCA17-77E1-1D1C-3660-E252C77148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DarkLight CM    Stony Brook Univ        M. Hasinoff, UBC</a:t>
            </a: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32F09CA8-C51A-391F-CDCF-F2604B8854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0BE9D-F851-844E-935A-AF35A56701D7}" type="slidenum">
              <a:rPr lang="en-US" smtClean="0"/>
              <a:t>4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9D84B5A-E2C7-1D73-C4B2-E6EF42244E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000" y="3600000"/>
            <a:ext cx="4170162" cy="322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0445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3106F6-BF71-1F37-B91B-BF997C7504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21BF6-8524-284A-9FC7-835ABB43162A}" type="datetime1">
              <a:rPr lang="en-CA" smtClean="0"/>
              <a:t>2023-05-30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D51AC1-11FA-81D3-2948-7DBBD83F01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DarkLight CM    Stony Brook Univ        M. Hasinoff, UBC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4F194A-93BB-0146-3267-CDC80F2821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0BE9D-F851-844E-935A-AF35A56701D7}" type="slidenum">
              <a:rPr lang="en-US" smtClean="0"/>
              <a:t>5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0E87B00-D74A-28A5-2F63-505ECFB918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3932" y="0"/>
            <a:ext cx="3370861" cy="608797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A4348E6-9812-D58E-D569-77C06B5AF1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1605" y="48800"/>
            <a:ext cx="1342509" cy="535986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FB2257C-C74F-C439-79D2-E4F86A37FCD5}"/>
              </a:ext>
            </a:extLst>
          </p:cNvPr>
          <p:cNvSpPr txBox="1"/>
          <p:nvPr/>
        </p:nvSpPr>
        <p:spPr>
          <a:xfrm>
            <a:off x="9079832" y="354532"/>
            <a:ext cx="311216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Aug 5  Beam on Target</a:t>
            </a:r>
          </a:p>
          <a:p>
            <a:r>
              <a:rPr lang="en-US" dirty="0"/>
              <a:t>only 10% reaches the dump</a:t>
            </a:r>
          </a:p>
          <a:p>
            <a:r>
              <a:rPr lang="en-US" dirty="0"/>
              <a:t>14:26 --  1 um </a:t>
            </a:r>
            <a:r>
              <a:rPr lang="en-US" dirty="0" err="1"/>
              <a:t>Tgt</a:t>
            </a:r>
            <a:endParaRPr lang="en-US" dirty="0"/>
          </a:p>
          <a:p>
            <a:r>
              <a:rPr lang="en-US" dirty="0"/>
              <a:t>14:34, 24;37– 10 um </a:t>
            </a:r>
            <a:r>
              <a:rPr lang="en-US" dirty="0" err="1"/>
              <a:t>Tgt</a:t>
            </a:r>
            <a:endParaRPr lang="en-US" dirty="0"/>
          </a:p>
          <a:p>
            <a:r>
              <a:rPr lang="en-US" dirty="0"/>
              <a:t>14:10, 14:44 -- scintillator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2F17B55-D6A4-02DA-5469-20650C4A263F}"/>
              </a:ext>
            </a:extLst>
          </p:cNvPr>
          <p:cNvSpPr txBox="1"/>
          <p:nvPr/>
        </p:nvSpPr>
        <p:spPr>
          <a:xfrm>
            <a:off x="9079832" y="1958054"/>
            <a:ext cx="31121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D884 on top of white block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86D9A5F-BE99-89E8-197A-A99853CBD420}"/>
              </a:ext>
            </a:extLst>
          </p:cNvPr>
          <p:cNvSpPr txBox="1"/>
          <p:nvPr/>
        </p:nvSpPr>
        <p:spPr>
          <a:xfrm>
            <a:off x="9079832" y="2405565"/>
            <a:ext cx="337086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D883 on floor—shielded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    by concrete blocks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BEF102D6-ACD8-2ED6-1AC0-4FA8BCC258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13124" y="39728"/>
            <a:ext cx="3370861" cy="603319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418C8E0F-9CD6-A72C-1E97-D2F0F25E63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91015" y="257182"/>
            <a:ext cx="1295359" cy="5170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1356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E7FD70-04AE-544B-BF3C-9784C07E6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21BF6-8524-284A-9FC7-835ABB43162A}" type="datetime1">
              <a:rPr lang="en-CA" smtClean="0"/>
              <a:t>2023-05-30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23267D-D208-CC9E-8E57-06A620F778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DarkLight CM    Stony Brook Univ        M. Hasinoff, UBC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E2103D-D32F-31AC-F763-4D3BD6CD6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0BE9D-F851-844E-935A-AF35A56701D7}" type="slidenum">
              <a:rPr lang="en-US" smtClean="0"/>
              <a:t>6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328B362-1030-5A94-FE33-95586D2B4FD0}"/>
              </a:ext>
            </a:extLst>
          </p:cNvPr>
          <p:cNvSpPr txBox="1"/>
          <p:nvPr/>
        </p:nvSpPr>
        <p:spPr>
          <a:xfrm>
            <a:off x="232533" y="393290"/>
            <a:ext cx="5789534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TRIUMF Borated </a:t>
            </a:r>
            <a:r>
              <a:rPr lang="en-US" sz="3600" dirty="0" err="1"/>
              <a:t>Polyethelyne</a:t>
            </a:r>
            <a:endParaRPr lang="en-US" sz="3600" dirty="0"/>
          </a:p>
          <a:p>
            <a:endParaRPr lang="en-US" sz="3600" dirty="0"/>
          </a:p>
          <a:p>
            <a:r>
              <a:rPr lang="en-US" sz="3600" dirty="0"/>
              <a:t>--used for shielding monitors</a:t>
            </a:r>
          </a:p>
          <a:p>
            <a:r>
              <a:rPr lang="en-US" sz="3600" dirty="0"/>
              <a:t>--will be tested by us – asap</a:t>
            </a:r>
          </a:p>
          <a:p>
            <a:r>
              <a:rPr lang="en-US" sz="3600" dirty="0"/>
              <a:t>--once there is stable beam </a:t>
            </a:r>
          </a:p>
          <a:p>
            <a:r>
              <a:rPr lang="en-US" sz="3600" dirty="0"/>
              <a:t>   at 30 MeV 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639EE05-600F-6940-3C79-178C9CED10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5405211" y="936276"/>
            <a:ext cx="6562213" cy="4921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3888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5D4311-80C0-E7F2-D977-F2DB755A2A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21BF6-8524-284A-9FC7-835ABB43162A}" type="datetime1">
              <a:rPr lang="en-CA" smtClean="0"/>
              <a:t>2023-05-31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429C6B-9FEC-0481-B867-79FCCBFC70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DarkLight CM    Stony Brook Univ        M. Hasinoff, UBC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3B7565-9F26-6DE1-BCE4-EE9956C19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0BE9D-F851-844E-935A-AF35A56701D7}" type="slidenum">
              <a:rPr lang="en-US" smtClean="0"/>
              <a:t>7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32AEC8E-681B-D1F3-E53E-2A95759A8A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750" y="570527"/>
            <a:ext cx="4709699" cy="627959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2A1BF48-46AD-6D00-45E5-6B3CD6B4E5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8198" y="685580"/>
            <a:ext cx="4709699" cy="627959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4B9255B-3BFB-5ED1-FF60-557170C3990A}"/>
              </a:ext>
            </a:extLst>
          </p:cNvPr>
          <p:cNvSpPr/>
          <p:nvPr/>
        </p:nvSpPr>
        <p:spPr>
          <a:xfrm>
            <a:off x="457276" y="-145270"/>
            <a:ext cx="89222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Bkgd</a:t>
            </a:r>
            <a:r>
              <a:rPr lang="en-U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Test near the beam dump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078CA1E-949C-06A0-2371-A6FB030DBE31}"/>
              </a:ext>
            </a:extLst>
          </p:cNvPr>
          <p:cNvSpPr txBox="1"/>
          <p:nvPr/>
        </p:nvSpPr>
        <p:spPr>
          <a:xfrm>
            <a:off x="10378382" y="973394"/>
            <a:ext cx="11512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Dec 22/22</a:t>
            </a:r>
          </a:p>
        </p:txBody>
      </p:sp>
    </p:spTree>
    <p:extLst>
      <p:ext uri="{BB962C8B-B14F-4D97-AF65-F5344CB8AC3E}">
        <p14:creationId xmlns:p14="http://schemas.microsoft.com/office/powerpoint/2010/main" val="12668192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D87964-E81D-9B30-CA23-703C06776E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21BF6-8524-284A-9FC7-835ABB43162A}" type="datetime1">
              <a:rPr lang="en-CA" smtClean="0"/>
              <a:t>2023-05-31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C5E9A3-B498-E002-4A6B-0FE3BC5B49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DarkLight CM    Stony Brook Univ        M. Hasinoff, UBC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970D44-5D83-8E98-0B1B-892A084487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0BE9D-F851-844E-935A-AF35A56701D7}" type="slidenum">
              <a:rPr lang="en-US" smtClean="0"/>
              <a:t>8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966A73F-1F86-495F-E9BB-4B8F4FF1F5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368" y="751390"/>
            <a:ext cx="7772400" cy="58293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BDE0C6F-E507-01C0-E404-19AB4FD99169}"/>
              </a:ext>
            </a:extLst>
          </p:cNvPr>
          <p:cNvSpPr txBox="1"/>
          <p:nvPr/>
        </p:nvSpPr>
        <p:spPr>
          <a:xfrm>
            <a:off x="480060" y="-68376"/>
            <a:ext cx="908009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Bkgd</a:t>
            </a:r>
            <a:r>
              <a:rPr kumimoji="0" lang="en-US" sz="5400" b="0" i="0" u="none" strike="noStrike" kern="120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Test near the cryomodule</a:t>
            </a:r>
          </a:p>
        </p:txBody>
      </p:sp>
    </p:spTree>
    <p:extLst>
      <p:ext uri="{BB962C8B-B14F-4D97-AF65-F5344CB8AC3E}">
        <p14:creationId xmlns:p14="http://schemas.microsoft.com/office/powerpoint/2010/main" val="677949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BF22FC-66C5-5CE2-91FB-029D88F34C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21BF6-8524-284A-9FC7-835ABB43162A}" type="datetime1">
              <a:rPr lang="en-CA" smtClean="0"/>
              <a:t>2023-05-31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D3822D-8408-60CD-2F6A-D556766E6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DarkLight CM    Stony Brook Univ        M. Hasinoff, UBC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D88ED4-A463-FF3D-0CF0-1D7A63C06F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0BE9D-F851-844E-935A-AF35A56701D7}" type="slidenum">
              <a:rPr lang="en-US" smtClean="0"/>
              <a:t>9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8140C20-7A08-E015-3ABB-DB3E71A398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" y="755116"/>
            <a:ext cx="7772400" cy="58293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CAD45B7-AC3D-77DD-431D-1F4ABCEFA092}"/>
              </a:ext>
            </a:extLst>
          </p:cNvPr>
          <p:cNvSpPr txBox="1"/>
          <p:nvPr/>
        </p:nvSpPr>
        <p:spPr>
          <a:xfrm>
            <a:off x="923692" y="-88488"/>
            <a:ext cx="901126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Bkgd</a:t>
            </a:r>
            <a:r>
              <a:rPr kumimoji="0" lang="en-US" sz="5400" b="0" i="0" u="none" strike="noStrike" kern="120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Test near the cryomodule</a:t>
            </a:r>
          </a:p>
        </p:txBody>
      </p:sp>
    </p:spTree>
    <p:extLst>
      <p:ext uri="{BB962C8B-B14F-4D97-AF65-F5344CB8AC3E}">
        <p14:creationId xmlns:p14="http://schemas.microsoft.com/office/powerpoint/2010/main" val="11391359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4925</TotalTime>
  <Words>364</Words>
  <Application>Microsoft Macintosh PowerPoint</Application>
  <PresentationFormat>Widescreen</PresentationFormat>
  <Paragraphs>82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Compare Dump  &amp; Cryomodule locations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Mike Hasinoff</dc:creator>
  <cp:lastModifiedBy>Mike Hasinoff</cp:lastModifiedBy>
  <cp:revision>34</cp:revision>
  <dcterms:created xsi:type="dcterms:W3CDTF">2022-11-30T00:01:39Z</dcterms:created>
  <dcterms:modified xsi:type="dcterms:W3CDTF">2023-05-31T21:02:09Z</dcterms:modified>
</cp:coreProperties>
</file>