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7" r:id="rId2"/>
    <p:sldId id="268" r:id="rId3"/>
    <p:sldId id="259" r:id="rId4"/>
    <p:sldId id="260" r:id="rId5"/>
    <p:sldId id="256" r:id="rId6"/>
    <p:sldId id="270" r:id="rId7"/>
    <p:sldId id="258" r:id="rId8"/>
    <p:sldId id="269" r:id="rId9"/>
    <p:sldId id="271" r:id="rId10"/>
    <p:sldId id="265" r:id="rId11"/>
    <p:sldId id="263" r:id="rId12"/>
    <p:sldId id="262" r:id="rId13"/>
    <p:sldId id="257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/>
    <p:restoredTop sz="86433"/>
  </p:normalViewPr>
  <p:slideViewPr>
    <p:cSldViewPr snapToGrid="0">
      <p:cViewPr varScale="1">
        <p:scale>
          <a:sx n="108" d="100"/>
          <a:sy n="108" d="100"/>
        </p:scale>
        <p:origin x="88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59851-7DFE-2E49-BF56-835D77AEA760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66608-73CB-2449-AD93-CD58FC654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4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10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6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3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79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1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7ECC6-BFF1-A34B-9E1F-D06F7393AE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2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9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0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0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6608-73CB-2449-AD93-CD58FC6547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8E9E-C311-5648-C7CA-6C3A41E92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03567-A970-1EE2-8C81-801CF038A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92229-58D1-5E89-37EA-B89271C6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25286" cy="365125"/>
          </a:xfrm>
        </p:spPr>
        <p:txBody>
          <a:bodyPr/>
          <a:lstStyle/>
          <a:p>
            <a:r>
              <a:rPr lang="en-CA"/>
              <a:t>2023-06-01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4F51-E3E8-E0C5-8C77-094169F5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66831"/>
            <a:ext cx="9502469" cy="365125"/>
          </a:xfrm>
        </p:spPr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7E4EE-C7AB-2514-B7EE-4F7D523E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9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009B6-02AC-1423-8930-B5946CC1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D6BD7-6F48-6581-1433-E49FACB10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FC6B1-D45D-59A1-AFB4-CB33F420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2023-06-01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8D33B-46E6-7463-266E-F1ECD59B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E0061-56D4-2CBF-7C3F-831CFAA5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5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1D7807-6C75-70CF-0D08-F188A10D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389C7-FE5E-CD48-9705-A91D97721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6032B-BAD7-C696-8FB2-F8A7C817A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947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2023-06-01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9D54-7D40-7F66-B76D-353CC4129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2474" y="6477464"/>
            <a:ext cx="9428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2B4A6-56D3-7D81-FCBF-F0AA9B914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6571" y="6481082"/>
            <a:ext cx="435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676FE-73EF-C44E-8355-A5763FD0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5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AE060-9A6E-D249-0EF3-C6141096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6" y="117921"/>
            <a:ext cx="11541550" cy="64459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D93E4E-1698-E7D6-90D1-A9756F160AF6}"/>
              </a:ext>
            </a:extLst>
          </p:cNvPr>
          <p:cNvCxnSpPr>
            <a:cxnSpLocks/>
          </p:cNvCxnSpPr>
          <p:nvPr/>
        </p:nvCxnSpPr>
        <p:spPr>
          <a:xfrm>
            <a:off x="1986643" y="2686008"/>
            <a:ext cx="0" cy="654874"/>
          </a:xfrm>
          <a:prstGeom prst="line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5FF847-0FCE-38DB-6795-ED291D9F2863}"/>
              </a:ext>
            </a:extLst>
          </p:cNvPr>
          <p:cNvSpPr txBox="1"/>
          <p:nvPr/>
        </p:nvSpPr>
        <p:spPr>
          <a:xfrm>
            <a:off x="1695984" y="298740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26 cm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50E3C2-6550-C28C-6039-DD96A50A8A4A}"/>
              </a:ext>
            </a:extLst>
          </p:cNvPr>
          <p:cNvCxnSpPr>
            <a:cxnSpLocks/>
          </p:cNvCxnSpPr>
          <p:nvPr/>
        </p:nvCxnSpPr>
        <p:spPr>
          <a:xfrm>
            <a:off x="2462239" y="2630816"/>
            <a:ext cx="832666" cy="306502"/>
          </a:xfrm>
          <a:prstGeom prst="line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6403BB0-4B92-A188-7BA4-5638B3C94F84}"/>
              </a:ext>
            </a:extLst>
          </p:cNvPr>
          <p:cNvSpPr txBox="1"/>
          <p:nvPr/>
        </p:nvSpPr>
        <p:spPr>
          <a:xfrm rot="1260000">
            <a:off x="2635037" y="2527684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33 cm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076386-8206-4EC0-C553-525FD9446D33}"/>
              </a:ext>
            </a:extLst>
          </p:cNvPr>
          <p:cNvCxnSpPr>
            <a:cxnSpLocks/>
          </p:cNvCxnSpPr>
          <p:nvPr/>
        </p:nvCxnSpPr>
        <p:spPr>
          <a:xfrm>
            <a:off x="1231120" y="2477565"/>
            <a:ext cx="1716663" cy="0"/>
          </a:xfrm>
          <a:prstGeom prst="line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816CC30-2DEC-26A4-6094-410F68D3F50E}"/>
              </a:ext>
            </a:extLst>
          </p:cNvPr>
          <p:cNvSpPr txBox="1"/>
          <p:nvPr/>
        </p:nvSpPr>
        <p:spPr>
          <a:xfrm>
            <a:off x="1787928" y="221221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68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C9D2D2-ECCC-7DD0-EF20-C911FACB0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38" y="2408261"/>
            <a:ext cx="385854" cy="743337"/>
          </a:xfrm>
          <a:prstGeom prst="rect">
            <a:avLst/>
          </a:prstGeom>
          <a:scene3d>
            <a:camera prst="orthographicFront">
              <a:rot lat="0" lon="0" rev="1500000"/>
            </a:camera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E457F9-D8EE-14A9-D4A2-28C98F775409}"/>
              </a:ext>
            </a:extLst>
          </p:cNvPr>
          <p:cNvSpPr txBox="1"/>
          <p:nvPr/>
        </p:nvSpPr>
        <p:spPr>
          <a:xfrm rot="-1500000">
            <a:off x="1087996" y="2931286"/>
            <a:ext cx="499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15 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131549-3676-4808-5778-2AF5741B725B}"/>
              </a:ext>
            </a:extLst>
          </p:cNvPr>
          <p:cNvCxnSpPr>
            <a:cxnSpLocks/>
          </p:cNvCxnSpPr>
          <p:nvPr/>
        </p:nvCxnSpPr>
        <p:spPr>
          <a:xfrm>
            <a:off x="835632" y="2519987"/>
            <a:ext cx="343969" cy="723834"/>
          </a:xfrm>
          <a:prstGeom prst="line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71D5EA1-CD60-A09C-F39A-62C4C5706BE7}"/>
              </a:ext>
            </a:extLst>
          </p:cNvPr>
          <p:cNvSpPr txBox="1"/>
          <p:nvPr/>
        </p:nvSpPr>
        <p:spPr>
          <a:xfrm rot="1260000">
            <a:off x="677896" y="2807175"/>
            <a:ext cx="502061" cy="246221"/>
          </a:xfrm>
          <a:prstGeom prst="rect">
            <a:avLst/>
          </a:prstGeom>
          <a:noFill/>
          <a:scene3d>
            <a:camera prst="orthographicFront">
              <a:rot lat="0" lon="0" rev="189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30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6C35B-6DF0-D2F3-3E95-4AD3D8ED2EB2}"/>
              </a:ext>
            </a:extLst>
          </p:cNvPr>
          <p:cNvSpPr txBox="1"/>
          <p:nvPr/>
        </p:nvSpPr>
        <p:spPr>
          <a:xfrm>
            <a:off x="4258273" y="2506175"/>
            <a:ext cx="21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8 -- 15 x 3.8 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25E60-0EEE-5A6F-B21C-496434C4D81C}"/>
              </a:ext>
            </a:extLst>
          </p:cNvPr>
          <p:cNvSpPr txBox="1"/>
          <p:nvPr/>
        </p:nvSpPr>
        <p:spPr>
          <a:xfrm>
            <a:off x="4350771" y="1906931"/>
            <a:ext cx="2183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BC-404</a:t>
            </a:r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  </a:t>
            </a:r>
            <a:r>
              <a:rPr lang="en-US" dirty="0">
                <a:highlight>
                  <a:srgbClr val="000000"/>
                </a:highlight>
              </a:rPr>
              <a:t>                         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B7C38-3AD2-48BB-AE0E-9F7EA99B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D2027-51BF-0467-8971-5820C917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354AA-4F1E-D56D-EC5A-55A6ECCACBC3}"/>
              </a:ext>
            </a:extLst>
          </p:cNvPr>
          <p:cNvSpPr txBox="1"/>
          <p:nvPr/>
        </p:nvSpPr>
        <p:spPr>
          <a:xfrm>
            <a:off x="4034045" y="924153"/>
            <a:ext cx="263155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A1DD"/>
                </a:solidFill>
              </a:rPr>
              <a:t>DarkLight</a:t>
            </a:r>
            <a:endParaRPr lang="en-US" sz="4800" b="1" dirty="0">
              <a:solidFill>
                <a:srgbClr val="00A1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24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11741-6EAA-78EC-7562-7F8BBCD1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65074-F8B6-4F36-BF16-649AECF7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BDB5B-801A-6556-D1B8-50A36F98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84"/>
            <a:ext cx="11068494" cy="6226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0085F-7BAA-580C-7B43-F1601D48BFFC}"/>
              </a:ext>
            </a:extLst>
          </p:cNvPr>
          <p:cNvSpPr txBox="1"/>
          <p:nvPr/>
        </p:nvSpPr>
        <p:spPr>
          <a:xfrm>
            <a:off x="1326412" y="-89250"/>
            <a:ext cx="7371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Dark Noise @ 8V overvoltage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91CD0-ECA7-4596-2C64-0ECF0996E556}"/>
              </a:ext>
            </a:extLst>
          </p:cNvPr>
          <p:cNvSpPr txBox="1"/>
          <p:nvPr/>
        </p:nvSpPr>
        <p:spPr>
          <a:xfrm>
            <a:off x="7145080" y="2360428"/>
            <a:ext cx="141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RT= 924 </a:t>
            </a:r>
            <a:r>
              <a:rPr lang="en-US" dirty="0" err="1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1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8A0F4-1DFF-5197-150E-2E2D6130C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717"/>
            <a:ext cx="7503436" cy="6327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0BACF-C13D-BEA5-88A6-EFAF43264AE7}"/>
              </a:ext>
            </a:extLst>
          </p:cNvPr>
          <p:cNvSpPr txBox="1"/>
          <p:nvPr/>
        </p:nvSpPr>
        <p:spPr>
          <a:xfrm>
            <a:off x="7576457" y="576943"/>
            <a:ext cx="240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MCX output connectors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B9BA4A-E7C8-3BE5-15C8-A721130C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1AD26-7D22-AAE4-2FC9-58ECFBC3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3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8F74D3-984C-AC1A-FAAF-55D9F46966D4}"/>
              </a:ext>
            </a:extLst>
          </p:cNvPr>
          <p:cNvSpPr txBox="1"/>
          <p:nvPr/>
        </p:nvSpPr>
        <p:spPr>
          <a:xfrm>
            <a:off x="76200" y="97972"/>
            <a:ext cx="26318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v2– Schematic</a:t>
            </a:r>
          </a:p>
          <a:p>
            <a:r>
              <a:rPr lang="en-US" sz="3200" dirty="0"/>
              <a:t>May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2CFA5-8591-C162-15AA-AC75AC673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40" y="97972"/>
            <a:ext cx="8748272" cy="6760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7C4825-EF85-9AB9-93E0-20DAD3607852}"/>
              </a:ext>
            </a:extLst>
          </p:cNvPr>
          <p:cNvSpPr txBox="1"/>
          <p:nvPr/>
        </p:nvSpPr>
        <p:spPr>
          <a:xfrm>
            <a:off x="230280" y="3293320"/>
            <a:ext cx="2462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MCX output connectors </a:t>
            </a:r>
          </a:p>
          <a:p>
            <a:r>
              <a:rPr lang="en-US" dirty="0"/>
              <a:t>for Test-out &amp;</a:t>
            </a:r>
          </a:p>
          <a:p>
            <a:r>
              <a:rPr lang="en-US" dirty="0"/>
              <a:t>pulser-in signals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F9086C-59B4-DAF9-F8AD-EC0E1015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A7216-D66A-1B8A-5CF9-90A8B07B9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666E87-A632-0E59-3D22-C5A1746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80AC9-4DC0-D298-7115-533E3737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C05E1-AE11-5395-5853-3B35C06E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589BB-67A4-17A1-78A5-CDA77B598BD6}"/>
              </a:ext>
            </a:extLst>
          </p:cNvPr>
          <p:cNvSpPr txBox="1"/>
          <p:nvPr/>
        </p:nvSpPr>
        <p:spPr>
          <a:xfrm>
            <a:off x="2340979" y="347770"/>
            <a:ext cx="7161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v2-- Prototype Scintillator  May 2023</a:t>
            </a:r>
          </a:p>
        </p:txBody>
      </p:sp>
    </p:spTree>
    <p:extLst>
      <p:ext uri="{BB962C8B-B14F-4D97-AF65-F5344CB8AC3E}">
        <p14:creationId xmlns:p14="http://schemas.microsoft.com/office/powerpoint/2010/main" val="239412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B43F5-A0FC-6AF5-8FC1-7BE38B306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88" y="-4366778"/>
            <a:ext cx="16154402" cy="12115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7E709-D582-F2F9-38DB-7346B2CB0BBE}"/>
              </a:ext>
            </a:extLst>
          </p:cNvPr>
          <p:cNvSpPr txBox="1"/>
          <p:nvPr/>
        </p:nvSpPr>
        <p:spPr>
          <a:xfrm>
            <a:off x="5575886" y="4498195"/>
            <a:ext cx="58139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Bottom Support plate--5mm thick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--will be reduced in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3896C-1EE9-B817-23B9-D1B548C62A90}"/>
              </a:ext>
            </a:extLst>
          </p:cNvPr>
          <p:cNvSpPr txBox="1"/>
          <p:nvPr/>
        </p:nvSpPr>
        <p:spPr>
          <a:xfrm>
            <a:off x="1409075" y="5911297"/>
            <a:ext cx="794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Cooling Fan and possible compressed air flow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BE3847-3C0B-79A1-4914-E7DE1DDAB541}"/>
              </a:ext>
            </a:extLst>
          </p:cNvPr>
          <p:cNvCxnSpPr>
            <a:cxnSpLocks/>
          </p:cNvCxnSpPr>
          <p:nvPr/>
        </p:nvCxnSpPr>
        <p:spPr>
          <a:xfrm flipH="1" flipV="1">
            <a:off x="2068643" y="1691123"/>
            <a:ext cx="461906" cy="4390700"/>
          </a:xfrm>
          <a:prstGeom prst="line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03EA5D-4FFC-F379-812F-E258D47C8E0B}"/>
              </a:ext>
            </a:extLst>
          </p:cNvPr>
          <p:cNvCxnSpPr>
            <a:cxnSpLocks/>
          </p:cNvCxnSpPr>
          <p:nvPr/>
        </p:nvCxnSpPr>
        <p:spPr>
          <a:xfrm flipH="1" flipV="1">
            <a:off x="1409075" y="4167266"/>
            <a:ext cx="3566962" cy="1818864"/>
          </a:xfrm>
          <a:prstGeom prst="line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D73E50-5E81-7903-89A3-D51465B0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42E60-5E03-3E7A-C613-7BFAD687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AB7B3-D98D-858F-8740-0F33158C8481}"/>
              </a:ext>
            </a:extLst>
          </p:cNvPr>
          <p:cNvSpPr txBox="1"/>
          <p:nvPr/>
        </p:nvSpPr>
        <p:spPr>
          <a:xfrm>
            <a:off x="4389699" y="73405"/>
            <a:ext cx="8478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v2-- Prototype Scintillator  May 2023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D4ACA6-3844-2C54-1C31-686A6255A719}"/>
              </a:ext>
            </a:extLst>
          </p:cNvPr>
          <p:cNvSpPr/>
          <p:nvPr/>
        </p:nvSpPr>
        <p:spPr>
          <a:xfrm>
            <a:off x="3102015" y="3804614"/>
            <a:ext cx="2574909" cy="107721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D2E2F1-81EC-899C-A8D0-92E97B74A8D2}"/>
              </a:ext>
            </a:extLst>
          </p:cNvPr>
          <p:cNvSpPr/>
          <p:nvPr/>
        </p:nvSpPr>
        <p:spPr>
          <a:xfrm>
            <a:off x="1527405" y="766256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0E0FC-5193-1BD0-2898-32A4EFCC1DC0}"/>
              </a:ext>
            </a:extLst>
          </p:cNvPr>
          <p:cNvSpPr/>
          <p:nvPr/>
        </p:nvSpPr>
        <p:spPr>
          <a:xfrm>
            <a:off x="1529961" y="996656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BF675-B5A4-C1F0-7627-227B33122E98}"/>
              </a:ext>
            </a:extLst>
          </p:cNvPr>
          <p:cNvSpPr/>
          <p:nvPr/>
        </p:nvSpPr>
        <p:spPr>
          <a:xfrm>
            <a:off x="1535067" y="1229340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39161E-0197-69B6-6AE6-5E1B22F83F37}"/>
              </a:ext>
            </a:extLst>
          </p:cNvPr>
          <p:cNvSpPr/>
          <p:nvPr/>
        </p:nvSpPr>
        <p:spPr>
          <a:xfrm>
            <a:off x="1537623" y="1469956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D4E88-E993-684C-7F72-1FD5E3D35390}"/>
              </a:ext>
            </a:extLst>
          </p:cNvPr>
          <p:cNvSpPr/>
          <p:nvPr/>
        </p:nvSpPr>
        <p:spPr>
          <a:xfrm>
            <a:off x="1538898" y="1710572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07C85-C548-9566-676D-1BCB8DCF415F}"/>
              </a:ext>
            </a:extLst>
          </p:cNvPr>
          <p:cNvSpPr/>
          <p:nvPr/>
        </p:nvSpPr>
        <p:spPr>
          <a:xfrm>
            <a:off x="1549116" y="2414272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F1542-9C6C-CC32-B070-CAC3B1C77834}"/>
              </a:ext>
            </a:extLst>
          </p:cNvPr>
          <p:cNvSpPr/>
          <p:nvPr/>
        </p:nvSpPr>
        <p:spPr>
          <a:xfrm>
            <a:off x="1538902" y="1946080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199988-644B-2A83-6D91-6FCC44B2DB76}"/>
              </a:ext>
            </a:extLst>
          </p:cNvPr>
          <p:cNvSpPr/>
          <p:nvPr/>
        </p:nvSpPr>
        <p:spPr>
          <a:xfrm>
            <a:off x="1544008" y="2178764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26E8E-EDE7-E0F9-CB04-B1AC0320A57E}"/>
              </a:ext>
            </a:extLst>
          </p:cNvPr>
          <p:cNvSpPr txBox="1"/>
          <p:nvPr/>
        </p:nvSpPr>
        <p:spPr>
          <a:xfrm>
            <a:off x="1641850" y="42332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150mm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4FF463-E5D2-2982-5A8E-FA3AC23B3C09}"/>
              </a:ext>
            </a:extLst>
          </p:cNvPr>
          <p:cNvCxnSpPr>
            <a:cxnSpLocks/>
          </p:cNvCxnSpPr>
          <p:nvPr/>
        </p:nvCxnSpPr>
        <p:spPr>
          <a:xfrm>
            <a:off x="2381213" y="1197282"/>
            <a:ext cx="0" cy="288000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637338-A38C-7CA3-778E-AA0D96F64D72}"/>
              </a:ext>
            </a:extLst>
          </p:cNvPr>
          <p:cNvSpPr txBox="1"/>
          <p:nvPr/>
        </p:nvSpPr>
        <p:spPr>
          <a:xfrm>
            <a:off x="1692029" y="1215916"/>
            <a:ext cx="58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38mm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320D85-0245-02A9-8A02-A5DD1D16C17C}"/>
              </a:ext>
            </a:extLst>
          </p:cNvPr>
          <p:cNvSpPr txBox="1"/>
          <p:nvPr/>
        </p:nvSpPr>
        <p:spPr>
          <a:xfrm>
            <a:off x="2482793" y="755469"/>
            <a:ext cx="418067" cy="190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7-i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5-i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3-i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1-i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884C4-F49D-57DB-E970-BE92B9927327}"/>
              </a:ext>
            </a:extLst>
          </p:cNvPr>
          <p:cNvSpPr txBox="1"/>
          <p:nvPr/>
        </p:nvSpPr>
        <p:spPr>
          <a:xfrm>
            <a:off x="1108187" y="744371"/>
            <a:ext cx="472838" cy="190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7-o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5-o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3-o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1-o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91866-BD41-75E1-5AD4-A9106A100A17}"/>
              </a:ext>
            </a:extLst>
          </p:cNvPr>
          <p:cNvSpPr/>
          <p:nvPr/>
        </p:nvSpPr>
        <p:spPr>
          <a:xfrm>
            <a:off x="4221846" y="777043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488AE-AF17-F695-FA6E-ABB174B42023}"/>
              </a:ext>
            </a:extLst>
          </p:cNvPr>
          <p:cNvSpPr/>
          <p:nvPr/>
        </p:nvSpPr>
        <p:spPr>
          <a:xfrm>
            <a:off x="4224402" y="1007443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87CBFC-2243-D3F3-7C13-42CEE4B64B00}"/>
              </a:ext>
            </a:extLst>
          </p:cNvPr>
          <p:cNvSpPr/>
          <p:nvPr/>
        </p:nvSpPr>
        <p:spPr>
          <a:xfrm>
            <a:off x="4229508" y="1240127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3B8B97-9A17-14E3-7925-E56F4F1A31CD}"/>
              </a:ext>
            </a:extLst>
          </p:cNvPr>
          <p:cNvSpPr/>
          <p:nvPr/>
        </p:nvSpPr>
        <p:spPr>
          <a:xfrm>
            <a:off x="4232064" y="1480743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9638E0-3145-C188-7054-D0CAFF858CFB}"/>
              </a:ext>
            </a:extLst>
          </p:cNvPr>
          <p:cNvSpPr/>
          <p:nvPr/>
        </p:nvSpPr>
        <p:spPr>
          <a:xfrm>
            <a:off x="4233339" y="1721359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7A7188-F72E-B0E8-5B2B-BE638A96F549}"/>
              </a:ext>
            </a:extLst>
          </p:cNvPr>
          <p:cNvSpPr/>
          <p:nvPr/>
        </p:nvSpPr>
        <p:spPr>
          <a:xfrm>
            <a:off x="4243557" y="2425059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D68282-356F-4C8F-AF93-4FCB5E66F871}"/>
              </a:ext>
            </a:extLst>
          </p:cNvPr>
          <p:cNvSpPr/>
          <p:nvPr/>
        </p:nvSpPr>
        <p:spPr>
          <a:xfrm>
            <a:off x="4233343" y="1956867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EDA298-87E1-C98B-814A-1CFA6A7B1099}"/>
              </a:ext>
            </a:extLst>
          </p:cNvPr>
          <p:cNvSpPr/>
          <p:nvPr/>
        </p:nvSpPr>
        <p:spPr>
          <a:xfrm>
            <a:off x="4238449" y="2189551"/>
            <a:ext cx="914400" cy="230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B88884-40B4-BE6B-DB29-CF8CA8AA3023}"/>
              </a:ext>
            </a:extLst>
          </p:cNvPr>
          <p:cNvSpPr txBox="1"/>
          <p:nvPr/>
        </p:nvSpPr>
        <p:spPr>
          <a:xfrm>
            <a:off x="4336291" y="41994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150mm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0F2598-BB30-CDE5-D0F2-9135C6468B83}"/>
              </a:ext>
            </a:extLst>
          </p:cNvPr>
          <p:cNvCxnSpPr>
            <a:cxnSpLocks/>
          </p:cNvCxnSpPr>
          <p:nvPr/>
        </p:nvCxnSpPr>
        <p:spPr>
          <a:xfrm>
            <a:off x="5075654" y="1208069"/>
            <a:ext cx="0" cy="288000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0DFA5F-980D-49A1-7A6F-3F3992EAFB71}"/>
              </a:ext>
            </a:extLst>
          </p:cNvPr>
          <p:cNvSpPr txBox="1"/>
          <p:nvPr/>
        </p:nvSpPr>
        <p:spPr>
          <a:xfrm>
            <a:off x="4501161" y="1226703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38mm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92C10F-5356-66A2-3899-E0C265123F9E}"/>
              </a:ext>
            </a:extLst>
          </p:cNvPr>
          <p:cNvSpPr txBox="1"/>
          <p:nvPr/>
        </p:nvSpPr>
        <p:spPr>
          <a:xfrm>
            <a:off x="5177233" y="766256"/>
            <a:ext cx="533663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15-o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13-o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11-o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 9-o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DCF26E-BC08-3FD5-A810-FAB43AD2F3C1}"/>
              </a:ext>
            </a:extLst>
          </p:cNvPr>
          <p:cNvSpPr txBox="1"/>
          <p:nvPr/>
        </p:nvSpPr>
        <p:spPr>
          <a:xfrm>
            <a:off x="3712418" y="755158"/>
            <a:ext cx="563048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15-i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13-i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11-i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 9-i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BF1AA9-7514-D4C0-2836-38ABAA6AEC14}"/>
              </a:ext>
            </a:extLst>
          </p:cNvPr>
          <p:cNvSpPr txBox="1"/>
          <p:nvPr/>
        </p:nvSpPr>
        <p:spPr>
          <a:xfrm>
            <a:off x="3993942" y="40691"/>
            <a:ext cx="178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positron (30 kHz)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02B9B9-E2C2-2406-75CE-422E145F79F4}"/>
              </a:ext>
            </a:extLst>
          </p:cNvPr>
          <p:cNvSpPr txBox="1"/>
          <p:nvPr/>
        </p:nvSpPr>
        <p:spPr>
          <a:xfrm>
            <a:off x="966228" y="50535"/>
            <a:ext cx="193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(3.6 MHz)</a:t>
            </a:r>
            <a:endParaRPr lang="en-US" baseline="30000" dirty="0">
              <a:latin typeface="Symbol" pitchFamily="2" charset="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1F069C-286E-940A-78D7-2823CF4A8440}"/>
              </a:ext>
            </a:extLst>
          </p:cNvPr>
          <p:cNvSpPr txBox="1"/>
          <p:nvPr/>
        </p:nvSpPr>
        <p:spPr>
          <a:xfrm>
            <a:off x="244299" y="3157812"/>
            <a:ext cx="93738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Need to be able to trigger on single counters for calibration.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Need to adjust timing for each counter to account for the different path lengths in the spectrometers.</a:t>
            </a:r>
          </a:p>
          <a:p>
            <a:pPr marL="342900" indent="-342900">
              <a:buAutoNum type="arabicPeriod"/>
            </a:pPr>
            <a:r>
              <a:rPr lang="en-US" sz="1600" dirty="0"/>
              <a:t>Need to form </a:t>
            </a:r>
            <a:r>
              <a:rPr lang="en-US" sz="1600" dirty="0">
                <a:solidFill>
                  <a:srgbClr val="FF0000"/>
                </a:solidFill>
              </a:rPr>
              <a:t>L-R coincident </a:t>
            </a:r>
            <a:r>
              <a:rPr lang="en-US" sz="1600" dirty="0"/>
              <a:t>triggers for each bar, then form </a:t>
            </a:r>
            <a:r>
              <a:rPr lang="en-US" sz="1600" dirty="0">
                <a:solidFill>
                  <a:srgbClr val="FF0000"/>
                </a:solidFill>
              </a:rPr>
              <a:t>OR</a:t>
            </a:r>
            <a:r>
              <a:rPr lang="en-US" sz="1600" dirty="0"/>
              <a:t> of 8 e- bars, 8 e+ bars, then trigger e- * e+</a:t>
            </a:r>
          </a:p>
          <a:p>
            <a:pPr marL="342900" indent="-342900">
              <a:buAutoNum type="arabicPeriod"/>
            </a:pPr>
            <a:r>
              <a:rPr lang="en-US" sz="1600" dirty="0"/>
              <a:t>Need to generate the fast trigger for readout of the GEM tracking chambers – within 1 </a:t>
            </a:r>
            <a:r>
              <a:rPr lang="en-US" sz="1600" dirty="0" err="1"/>
              <a:t>usec</a:t>
            </a:r>
            <a:r>
              <a:rPr lang="en-US" sz="1600" dirty="0"/>
              <a:t> (??)</a:t>
            </a:r>
          </a:p>
          <a:p>
            <a:pPr marL="342900" indent="-342900">
              <a:buAutoNum type="arabicPeriod" startAt="4"/>
            </a:pPr>
            <a:r>
              <a:rPr lang="en-US" sz="1600" dirty="0"/>
              <a:t>For each of the 16 scintillators that have signals above threshold –</a:t>
            </a:r>
          </a:p>
          <a:p>
            <a:pPr lvl="1"/>
            <a:r>
              <a:rPr lang="en-US" sz="1600" dirty="0"/>
              <a:t>-- make in-out coincidence</a:t>
            </a:r>
          </a:p>
          <a:p>
            <a:pPr lvl="1"/>
            <a:r>
              <a:rPr lang="en-US" sz="1600" dirty="0"/>
              <a:t>-- make electron – positron coincidence ( want &lt; 200 </a:t>
            </a:r>
            <a:r>
              <a:rPr lang="en-US" sz="1600" dirty="0" err="1"/>
              <a:t>psec</a:t>
            </a:r>
            <a:r>
              <a:rPr lang="en-US" sz="1600" dirty="0"/>
              <a:t> time resolution )</a:t>
            </a:r>
          </a:p>
          <a:p>
            <a:pPr lvl="1"/>
            <a:r>
              <a:rPr lang="en-US" sz="1600" dirty="0"/>
              <a:t>-- output LE and TE time for an offline time walk correction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4DF41B-6783-32A7-5ACA-3B54D0DE72FA}"/>
              </a:ext>
            </a:extLst>
          </p:cNvPr>
          <p:cNvSpPr txBox="1"/>
          <p:nvPr/>
        </p:nvSpPr>
        <p:spPr>
          <a:xfrm>
            <a:off x="842770" y="2781718"/>
            <a:ext cx="3786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Different FPGA programs required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87F1D-7192-059E-FF5F-B159410788DC}"/>
              </a:ext>
            </a:extLst>
          </p:cNvPr>
          <p:cNvCxnSpPr>
            <a:cxnSpLocks/>
          </p:cNvCxnSpPr>
          <p:nvPr/>
        </p:nvCxnSpPr>
        <p:spPr>
          <a:xfrm>
            <a:off x="3101765" y="779868"/>
            <a:ext cx="21957" cy="1904862"/>
          </a:xfrm>
          <a:prstGeom prst="line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060133B-18D1-BFCB-0981-68E6B005F5CD}"/>
              </a:ext>
            </a:extLst>
          </p:cNvPr>
          <p:cNvSpPr txBox="1"/>
          <p:nvPr/>
        </p:nvSpPr>
        <p:spPr>
          <a:xfrm>
            <a:off x="3101765" y="151435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304mm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B768C0-B3B2-380D-48F8-AC0D0DAD3AF7}"/>
              </a:ext>
            </a:extLst>
          </p:cNvPr>
          <p:cNvCxnSpPr>
            <a:cxnSpLocks/>
          </p:cNvCxnSpPr>
          <p:nvPr/>
        </p:nvCxnSpPr>
        <p:spPr>
          <a:xfrm>
            <a:off x="1500602" y="721154"/>
            <a:ext cx="941203" cy="0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DD57391-65C1-7895-C588-98E6DA39FB00}"/>
              </a:ext>
            </a:extLst>
          </p:cNvPr>
          <p:cNvCxnSpPr>
            <a:cxnSpLocks/>
          </p:cNvCxnSpPr>
          <p:nvPr/>
        </p:nvCxnSpPr>
        <p:spPr>
          <a:xfrm>
            <a:off x="4202705" y="731878"/>
            <a:ext cx="941203" cy="0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202B6339-923E-18DD-87E0-E441D8128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D985F12-1AD9-B590-1770-3F9BD55D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9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CAFD0C-7D2A-49D9-806E-E3E6ED068327}"/>
              </a:ext>
            </a:extLst>
          </p:cNvPr>
          <p:cNvSpPr txBox="1"/>
          <p:nvPr/>
        </p:nvSpPr>
        <p:spPr>
          <a:xfrm>
            <a:off x="2733220" y="163287"/>
            <a:ext cx="6139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TOF Alpha bar with #1 DL Prototype Bar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70535-8A84-9615-114F-99B7C8FE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7" y="710395"/>
            <a:ext cx="10074728" cy="5953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F313A34-C6F5-7D70-31AF-D2606101AEE6}"/>
                  </a:ext>
                </a:extLst>
              </p:cNvPr>
              <p:cNvSpPr/>
              <p:nvPr/>
            </p:nvSpPr>
            <p:spPr>
              <a:xfrm>
                <a:off x="3457500" y="4663553"/>
                <a:ext cx="346498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CA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335</m:t>
                      </m:r>
                      <m:r>
                        <a:rPr lang="en-CA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CA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CA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𝑝𝑠𝑒𝑐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F313A34-C6F5-7D70-31AF-D2606101A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500" y="4663553"/>
                <a:ext cx="3464988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E5D28-A9A6-E00D-FF64-B92626FA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4CCBBA-9606-028B-2CBF-5975C02D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EA624-FC03-77D1-4D99-D1D3C4E5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6EE52-E33B-1065-D837-3BB3FA4538C9}"/>
              </a:ext>
            </a:extLst>
          </p:cNvPr>
          <p:cNvSpPr txBox="1"/>
          <p:nvPr/>
        </p:nvSpPr>
        <p:spPr>
          <a:xfrm>
            <a:off x="735979" y="221596"/>
            <a:ext cx="964899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v1b -- 6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DarkLight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Scintillator 38mm wide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59269-8F3B-1B07-7DDD-BFA5F3254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8" y="900140"/>
            <a:ext cx="5943600" cy="54933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BEDC2-9ADB-A035-91AB-F5E454D4CCF4}"/>
              </a:ext>
            </a:extLst>
          </p:cNvPr>
          <p:cNvSpPr txBox="1"/>
          <p:nvPr/>
        </p:nvSpPr>
        <p:spPr>
          <a:xfrm>
            <a:off x="1109895" y="1228108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BC-404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F9437-8E35-5F2C-E8A7-DC2A81C8F52C}"/>
              </a:ext>
            </a:extLst>
          </p:cNvPr>
          <p:cNvSpPr txBox="1"/>
          <p:nvPr/>
        </p:nvSpPr>
        <p:spPr>
          <a:xfrm>
            <a:off x="6543311" y="1807028"/>
            <a:ext cx="5430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SiPM</a:t>
            </a:r>
            <a:r>
              <a:rPr lang="en-US" sz="2400" dirty="0"/>
              <a:t> spacing at 7.50mm to match the </a:t>
            </a:r>
          </a:p>
          <a:p>
            <a:r>
              <a:rPr lang="en-US" sz="2400" dirty="0"/>
              <a:t>existing frontend readout board designed </a:t>
            </a:r>
          </a:p>
          <a:p>
            <a:r>
              <a:rPr lang="en-US" sz="2400" dirty="0"/>
              <a:t>for 4 </a:t>
            </a:r>
            <a:r>
              <a:rPr lang="en-US" sz="2400" dirty="0" err="1"/>
              <a:t>SiPMs</a:t>
            </a:r>
            <a:r>
              <a:rPr lang="en-US" sz="2400" dirty="0"/>
              <a:t> on 30mm scintillator</a:t>
            </a:r>
          </a:p>
          <a:p>
            <a:endParaRPr lang="en-US" sz="2400" dirty="0"/>
          </a:p>
          <a:p>
            <a:r>
              <a:rPr lang="en-US" sz="2400" dirty="0"/>
              <a:t>-- not tested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3FD2F6-C788-CF90-E12F-628D8B81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D28B5A-A653-6C0D-7308-E1A5786AD0E5}"/>
              </a:ext>
            </a:extLst>
          </p:cNvPr>
          <p:cNvSpPr txBox="1"/>
          <p:nvPr/>
        </p:nvSpPr>
        <p:spPr>
          <a:xfrm>
            <a:off x="735980" y="221596"/>
            <a:ext cx="872565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v2 -- 6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DarkLight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Scintillator 38mm wide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1808C-5B2E-9A2B-1888-A06722D7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33" y="812527"/>
            <a:ext cx="8603252" cy="5566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49D0F-87C5-90CD-8B60-ADD434F08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732" y="2480733"/>
            <a:ext cx="6096000" cy="1896533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42D67-C980-302D-A2BF-866EF3FD641F}"/>
              </a:ext>
            </a:extLst>
          </p:cNvPr>
          <p:cNvSpPr txBox="1"/>
          <p:nvPr/>
        </p:nvSpPr>
        <p:spPr>
          <a:xfrm>
            <a:off x="7673981" y="181593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BC-404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9C287-9BEA-C9DB-EB6C-F81E4DAA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8E4BF-B7DF-EFB5-0530-79D8E59C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6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580D4-30B4-608B-8F8F-04BED02A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4761"/>
            <a:ext cx="6896100" cy="494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F74D3-984C-AC1A-FAAF-55D9F46966D4}"/>
              </a:ext>
            </a:extLst>
          </p:cNvPr>
          <p:cNvSpPr txBox="1"/>
          <p:nvPr/>
        </p:nvSpPr>
        <p:spPr>
          <a:xfrm>
            <a:off x="729343" y="293915"/>
            <a:ext cx="703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v2-- Prototype Scintillator  May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27334-F52C-C518-D4CA-D6A8C9A08C1A}"/>
              </a:ext>
            </a:extLst>
          </p:cNvPr>
          <p:cNvSpPr txBox="1"/>
          <p:nvPr/>
        </p:nvSpPr>
        <p:spPr>
          <a:xfrm>
            <a:off x="6896100" y="1795785"/>
            <a:ext cx="492506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 mm wide with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each 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Electronic card holds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scintillators and 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DD9966-35D8-832C-215D-A611D019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EF620-956B-5CD3-CFC3-F42C1735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2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461D3A5-2C41-3A19-64CB-6C5068CC2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628727" y="683676"/>
            <a:ext cx="8469799" cy="6352349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8DDAC-F568-C6E5-1EDB-12CFF0202C75}"/>
              </a:ext>
            </a:extLst>
          </p:cNvPr>
          <p:cNvSpPr txBox="1"/>
          <p:nvPr/>
        </p:nvSpPr>
        <p:spPr>
          <a:xfrm>
            <a:off x="754773" y="811768"/>
            <a:ext cx="5724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Preamp, Sum Amp, Discriminator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EB552-AD61-C427-A08C-CDFCCA980E4E}"/>
              </a:ext>
            </a:extLst>
          </p:cNvPr>
          <p:cNvSpPr txBox="1"/>
          <p:nvPr/>
        </p:nvSpPr>
        <p:spPr>
          <a:xfrm>
            <a:off x="6201940" y="1598067"/>
            <a:ext cx="141384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J3 = Pulser-in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8DC28-134D-638D-A2DE-7A2F570197FA}"/>
              </a:ext>
            </a:extLst>
          </p:cNvPr>
          <p:cNvSpPr txBox="1"/>
          <p:nvPr/>
        </p:nvSpPr>
        <p:spPr>
          <a:xfrm>
            <a:off x="6201940" y="2053526"/>
            <a:ext cx="130401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J7 = TS1 out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DCF27-E0B9-D267-944C-97BE6A682877}"/>
              </a:ext>
            </a:extLst>
          </p:cNvPr>
          <p:cNvSpPr txBox="1"/>
          <p:nvPr/>
        </p:nvSpPr>
        <p:spPr>
          <a:xfrm>
            <a:off x="6201940" y="2783928"/>
            <a:ext cx="147989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J2 = Logic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D5A719-6C4E-7DD5-5C63-A33BD3282D95}"/>
              </a:ext>
            </a:extLst>
          </p:cNvPr>
          <p:cNvSpPr txBox="1"/>
          <p:nvPr/>
        </p:nvSpPr>
        <p:spPr>
          <a:xfrm>
            <a:off x="6210097" y="3724116"/>
            <a:ext cx="112082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J4 = +/-5V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04ADC-8084-84EE-6E36-7EA7CFCB9B8C}"/>
              </a:ext>
            </a:extLst>
          </p:cNvPr>
          <p:cNvSpPr txBox="1"/>
          <p:nvPr/>
        </p:nvSpPr>
        <p:spPr>
          <a:xfrm>
            <a:off x="6280662" y="4540645"/>
            <a:ext cx="112082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J5 = +/-5V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682156-C2B9-372C-7FF0-148F91E845C8}"/>
              </a:ext>
            </a:extLst>
          </p:cNvPr>
          <p:cNvSpPr txBox="1"/>
          <p:nvPr/>
        </p:nvSpPr>
        <p:spPr>
          <a:xfrm>
            <a:off x="6280662" y="5195405"/>
            <a:ext cx="14895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J1 = BIAS 55 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1BF58-D1E6-708D-C8E5-2B2E6D04821F}"/>
              </a:ext>
            </a:extLst>
          </p:cNvPr>
          <p:cNvSpPr txBox="1"/>
          <p:nvPr/>
        </p:nvSpPr>
        <p:spPr>
          <a:xfrm>
            <a:off x="6289880" y="5950927"/>
            <a:ext cx="130401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J6 = TS2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3AE8B-BC24-8847-C157-4E15C6D45A34}"/>
              </a:ext>
            </a:extLst>
          </p:cNvPr>
          <p:cNvSpPr txBox="1"/>
          <p:nvPr/>
        </p:nvSpPr>
        <p:spPr>
          <a:xfrm>
            <a:off x="1725106" y="-22469"/>
            <a:ext cx="846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 v2 front end readout card (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top side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710DD-830C-0191-D4B0-046F68AE3BD3}"/>
              </a:ext>
            </a:extLst>
          </p:cNvPr>
          <p:cNvSpPr txBox="1"/>
          <p:nvPr/>
        </p:nvSpPr>
        <p:spPr>
          <a:xfrm>
            <a:off x="7770172" y="759342"/>
            <a:ext cx="45154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holds 12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 scintillators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SUM(6)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fast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ampdiscriminator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FPGA will check e+ e- coincidence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FPGA will readout LE and TE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07900-EE78-BCD3-658F-A0F017CC821E}"/>
              </a:ext>
            </a:extLst>
          </p:cNvPr>
          <p:cNvSpPr txBox="1"/>
          <p:nvPr/>
        </p:nvSpPr>
        <p:spPr>
          <a:xfrm>
            <a:off x="7839074" y="2824807"/>
            <a:ext cx="435292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Stages—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time resolution (L-R)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</a:rPr>
              <a:t>measure time resolution -- 2 bars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power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dist’n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test pulse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dist’n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trigger FPGA system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9A9CA-CD8D-5F12-27F1-59051ECB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035D27-58C9-D607-93D3-9CB3BDDF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8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8FB06-9895-642A-0510-E6A493B6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49902" y="593908"/>
            <a:ext cx="8511477" cy="638360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8A82C-65CF-0C63-10C7-7439233DD451}"/>
              </a:ext>
            </a:extLst>
          </p:cNvPr>
          <p:cNvSpPr txBox="1"/>
          <p:nvPr/>
        </p:nvSpPr>
        <p:spPr>
          <a:xfrm>
            <a:off x="1185420" y="0"/>
            <a:ext cx="9502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 v2 front end readout card (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bottom side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8A8A0-A9BF-AD78-B173-FBB043DB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CFF71-7BE4-BBE9-4650-BBBF70F1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F9B38-0A8F-524A-F44E-05718D05246C}"/>
              </a:ext>
            </a:extLst>
          </p:cNvPr>
          <p:cNvSpPr txBox="1"/>
          <p:nvPr/>
        </p:nvSpPr>
        <p:spPr>
          <a:xfrm>
            <a:off x="2095942" y="2389591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err="1">
                <a:solidFill>
                  <a:srgbClr val="FFFF00"/>
                </a:solidFill>
              </a:rPr>
              <a:t>SiPMs</a:t>
            </a:r>
            <a:r>
              <a:rPr lang="en-US" dirty="0">
                <a:solidFill>
                  <a:srgbClr val="FFFF00"/>
                </a:solidFill>
              </a:rPr>
              <a:t>--7-12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B526E-9CFA-D81C-571A-0F836B42C3AB}"/>
              </a:ext>
            </a:extLst>
          </p:cNvPr>
          <p:cNvSpPr txBox="1"/>
          <p:nvPr/>
        </p:nvSpPr>
        <p:spPr>
          <a:xfrm>
            <a:off x="2204926" y="5002886"/>
            <a:ext cx="1311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SiPMs</a:t>
            </a:r>
            <a:r>
              <a:rPr lang="en-US" dirty="0">
                <a:solidFill>
                  <a:srgbClr val="FFFF00"/>
                </a:solidFill>
              </a:rPr>
              <a:t>--1-6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75029C-E04F-D996-3317-20BE2EF93460}"/>
              </a:ext>
            </a:extLst>
          </p:cNvPr>
          <p:cNvCxnSpPr>
            <a:cxnSpLocks/>
          </p:cNvCxnSpPr>
          <p:nvPr/>
        </p:nvCxnSpPr>
        <p:spPr>
          <a:xfrm>
            <a:off x="1988285" y="1240239"/>
            <a:ext cx="108984" cy="2545473"/>
          </a:xfrm>
          <a:prstGeom prst="line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5DF180-50B0-A8AA-942D-7031CCD11ADD}"/>
              </a:ext>
            </a:extLst>
          </p:cNvPr>
          <p:cNvCxnSpPr>
            <a:cxnSpLocks/>
          </p:cNvCxnSpPr>
          <p:nvPr/>
        </p:nvCxnSpPr>
        <p:spPr>
          <a:xfrm>
            <a:off x="2095942" y="4099482"/>
            <a:ext cx="108984" cy="2545473"/>
          </a:xfrm>
          <a:prstGeom prst="line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890974-7F52-5CC3-FE8A-CE25CB30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4" y="551018"/>
            <a:ext cx="10542337" cy="59300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546A87-7315-D79A-5A88-6586D84A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DarkLight CM    TRIUMF--May/June-2023        M. Hasinoff, UBC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C2321-C08C-F85A-1772-77A68177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76FE-73EF-C44E-8355-A5763FD0B41D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590CA-5A41-1C7F-1D43-3A824ABC4F21}"/>
              </a:ext>
            </a:extLst>
          </p:cNvPr>
          <p:cNvSpPr txBox="1"/>
          <p:nvPr/>
        </p:nvSpPr>
        <p:spPr>
          <a:xfrm>
            <a:off x="1400839" y="-83657"/>
            <a:ext cx="695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Square wave Test Input pulse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293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644</Words>
  <Application>Microsoft Macintosh PowerPoint</Application>
  <PresentationFormat>Widescreen</PresentationFormat>
  <Paragraphs>151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Hasinoff</dc:creator>
  <cp:lastModifiedBy>Mike Hasinoff</cp:lastModifiedBy>
  <cp:revision>14</cp:revision>
  <dcterms:created xsi:type="dcterms:W3CDTF">2022-11-18T21:16:22Z</dcterms:created>
  <dcterms:modified xsi:type="dcterms:W3CDTF">2023-05-31T21:03:55Z</dcterms:modified>
</cp:coreProperties>
</file>