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  <p:sldId id="259" r:id="rId1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B5A770-79ED-4FE0-A0D9-61472AE72790}">
          <p14:sldIdLst>
            <p14:sldId id="256"/>
            <p14:sldId id="257"/>
            <p14:sldId id="258"/>
            <p14:sldId id="263"/>
            <p14:sldId id="264"/>
            <p14:sldId id="260"/>
            <p14:sldId id="261"/>
            <p14:sldId id="262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80"/>
    <a:srgbClr val="A50021"/>
    <a:srgbClr val="000066"/>
    <a:srgbClr val="009900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2497" autoAdjust="0"/>
  </p:normalViewPr>
  <p:slideViewPr>
    <p:cSldViewPr>
      <p:cViewPr varScale="1">
        <p:scale>
          <a:sx n="145" d="100"/>
          <a:sy n="145" d="100"/>
        </p:scale>
        <p:origin x="75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91A642D-F83D-4379-A96E-C28C8C813E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4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 defTabSz="932960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 algn="r" defTabSz="932960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 defTabSz="932960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 algn="r" defTabSz="932960" eaLnBrk="1" hangingPunct="1">
              <a:defRPr sz="1200">
                <a:latin typeface="Arial" charset="0"/>
              </a:defRPr>
            </a:lvl1pPr>
          </a:lstStyle>
          <a:p>
            <a:fld id="{00EDDE16-AAE4-416F-87EB-A01E189A80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DE16-AAE4-416F-87EB-A01E189A80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1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DE16-AAE4-416F-87EB-A01E189A80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0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5/2/2023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 marL="133731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5/2/2023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3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5/2/2023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3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5/2/2023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858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4576" y="6477000"/>
            <a:ext cx="631224" cy="334894"/>
            <a:chOff x="728" y="3915"/>
            <a:chExt cx="311" cy="165"/>
          </a:xfrm>
        </p:grpSpPr>
        <p:sp>
          <p:nvSpPr>
            <p:cNvPr id="10" name="Rectangle 14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15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16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17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18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9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20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76200" y="609600"/>
            <a:ext cx="899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6400800"/>
            <a:ext cx="762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702110" cy="4890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8288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Calibri" pitchFamily="34" charset="0"/>
        </a:defRPr>
      </a:lvl2pPr>
      <a:lvl3pPr marL="64008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FF0000"/>
          </a:solidFill>
          <a:latin typeface="Calibri" pitchFamily="34" charset="0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B050"/>
          </a:solidFill>
          <a:latin typeface="Calibri" pitchFamily="34" charset="0"/>
        </a:defRPr>
      </a:lvl4pPr>
      <a:lvl5pPr marL="128016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br>
              <a:rPr lang="en-US" dirty="0" smtClean="0"/>
            </a:br>
            <a:r>
              <a:rPr lang="en-US" sz="2800" dirty="0" smtClean="0"/>
              <a:t>Scattering and Magnet </a:t>
            </a:r>
            <a:r>
              <a:rPr lang="en-US" sz="2800" dirty="0" smtClean="0"/>
              <a:t>Chamber, Vacuum system and Target Ladder </a:t>
            </a:r>
            <a:r>
              <a:rPr lang="en-US" sz="2800" dirty="0" smtClean="0"/>
              <a:t>Presentation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400800"/>
            <a:ext cx="3886200" cy="457200"/>
          </a:xfrm>
        </p:spPr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vacuum systems will be thoroughly cleaned and leak checked</a:t>
            </a:r>
            <a:r>
              <a:rPr lang="en-US" dirty="0" smtClean="0"/>
              <a:t>. </a:t>
            </a:r>
            <a:r>
              <a:rPr lang="en-US" dirty="0" smtClean="0"/>
              <a:t>All hardware will be vented and silver coated.</a:t>
            </a:r>
            <a:endParaRPr lang="en-US" dirty="0" smtClean="0"/>
          </a:p>
          <a:p>
            <a:r>
              <a:rPr lang="en-US" dirty="0" smtClean="0"/>
              <a:t> If </a:t>
            </a:r>
            <a:r>
              <a:rPr lang="en-US" dirty="0" smtClean="0"/>
              <a:t>time allows we will assemble the system at Bates and bake it out.</a:t>
            </a:r>
          </a:p>
          <a:p>
            <a:r>
              <a:rPr lang="en-US" dirty="0" smtClean="0"/>
              <a:t>Viewports for viewing the target can be Borosilicate Glass for optical and/or Zinc Selenide for infrared.</a:t>
            </a:r>
          </a:p>
          <a:p>
            <a:r>
              <a:rPr lang="en-US" dirty="0" smtClean="0"/>
              <a:t>We will use standard conflat flanges with copper seals for all connections except the magnet chamber windows.</a:t>
            </a:r>
          </a:p>
          <a:p>
            <a:r>
              <a:rPr lang="en-US" dirty="0" smtClean="0"/>
              <a:t>The window will use small cross section o-rings made from </a:t>
            </a:r>
            <a:r>
              <a:rPr lang="en-US" dirty="0" smtClean="0"/>
              <a:t>Viton.</a:t>
            </a:r>
            <a:endParaRPr lang="en-US" dirty="0" smtClean="0"/>
          </a:p>
          <a:p>
            <a:r>
              <a:rPr lang="en-US" dirty="0" smtClean="0"/>
              <a:t>We will use a Gamma TiTan CV ion pump with an integrated NEG module producing </a:t>
            </a:r>
            <a:r>
              <a:rPr lang="en-US" dirty="0"/>
              <a:t>5</a:t>
            </a:r>
            <a:r>
              <a:rPr lang="en-US" dirty="0" smtClean="0"/>
              <a:t>00 l/s of pumping</a:t>
            </a:r>
            <a:r>
              <a:rPr lang="en-US" dirty="0" smtClean="0"/>
              <a:t>. In addition we will add a SAES Capacitorr</a:t>
            </a:r>
            <a:r>
              <a:rPr lang="en-US" dirty="0"/>
              <a:t> </a:t>
            </a:r>
            <a:r>
              <a:rPr lang="en-US" dirty="0" smtClean="0"/>
              <a:t>NEG module.</a:t>
            </a:r>
            <a:endParaRPr lang="en-US" dirty="0" smtClean="0"/>
          </a:p>
          <a:p>
            <a:r>
              <a:rPr lang="en-US" dirty="0"/>
              <a:t>Total outgassing for </a:t>
            </a:r>
            <a:r>
              <a:rPr lang="en-US" dirty="0" smtClean="0"/>
              <a:t>chamber and windows </a:t>
            </a:r>
            <a:r>
              <a:rPr lang="en-US" dirty="0"/>
              <a:t>is </a:t>
            </a:r>
            <a:r>
              <a:rPr lang="en-US" dirty="0" smtClean="0"/>
              <a:t>approx. 2 x 10</a:t>
            </a:r>
            <a:r>
              <a:rPr lang="en-US" baseline="30000" dirty="0" smtClean="0"/>
              <a:t>-6</a:t>
            </a:r>
            <a:r>
              <a:rPr lang="en-US" dirty="0" smtClean="0"/>
              <a:t> torr-l/s</a:t>
            </a:r>
          </a:p>
          <a:p>
            <a:r>
              <a:rPr lang="en-US" dirty="0" smtClean="0"/>
              <a:t>Therefore final chamber pressure will be in the low 10</a:t>
            </a:r>
            <a:r>
              <a:rPr lang="en-US" baseline="30000" dirty="0" smtClean="0"/>
              <a:t>-9</a:t>
            </a:r>
            <a:r>
              <a:rPr lang="en-US" dirty="0" smtClean="0"/>
              <a:t> torr.</a:t>
            </a:r>
          </a:p>
          <a:p>
            <a:r>
              <a:rPr lang="en-US" dirty="0" smtClean="0"/>
              <a:t>The target ladder mechanism will be controlled by ARIEL.</a:t>
            </a:r>
          </a:p>
          <a:p>
            <a:r>
              <a:rPr lang="en-US" dirty="0" smtClean="0"/>
              <a:t>We have several ports on the scattering chamber for ARIEL diagnostics.</a:t>
            </a:r>
          </a:p>
          <a:p>
            <a:r>
              <a:rPr lang="en-US" dirty="0" smtClean="0"/>
              <a:t>Supports </a:t>
            </a:r>
            <a:r>
              <a:rPr lang="en-US" dirty="0" smtClean="0"/>
              <a:t>for the scattering and magnet chambers are standard 6 strut systems that will give 6 degrees of adjustment</a:t>
            </a:r>
            <a:r>
              <a:rPr lang="en-US" dirty="0" smtClean="0"/>
              <a:t>. Still need to do analysis but this is a system we regularly use for much larger magnets.</a:t>
            </a:r>
            <a:endParaRPr lang="en-US" dirty="0" smtClean="0"/>
          </a:p>
          <a:p>
            <a:r>
              <a:rPr lang="en-US" dirty="0" smtClean="0"/>
              <a:t>Mass of magnet assembly is 787 kg. Mass of scattering chamber, ion pump, and supports is 704 kg.</a:t>
            </a:r>
          </a:p>
          <a:p>
            <a:r>
              <a:rPr lang="en-US" dirty="0" smtClean="0"/>
              <a:t>Metric hardware </a:t>
            </a:r>
            <a:r>
              <a:rPr lang="en-US" dirty="0" smtClean="0"/>
              <a:t>will be used.</a:t>
            </a:r>
          </a:p>
          <a:p>
            <a:r>
              <a:rPr lang="en-US" dirty="0" smtClean="0"/>
              <a:t>Will meet with ARIEL survey group to ensure we have adequate tooling for survey.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9" y="919126"/>
            <a:ext cx="4812802" cy="50197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Layout Plan view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702219"/>
            <a:ext cx="6243637" cy="54535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with no GEMS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573754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58160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DarkLight Scattering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1752600" cy="4572000"/>
          </a:xfrm>
        </p:spPr>
        <p:txBody>
          <a:bodyPr/>
          <a:lstStyle/>
          <a:p>
            <a:r>
              <a:rPr lang="en-US" dirty="0" smtClean="0"/>
              <a:t>New design with a round chamber and conflat flange. This will provide for easier fabrication and assembly. Still working on whether to integrate BPM or fabricate a modified one for experiment.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58" y="738382"/>
            <a:ext cx="572605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Chamber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5" y="3505200"/>
            <a:ext cx="4066132" cy="26896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1" y="838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 analysis shows low stress levels with a yield safety factor of </a:t>
            </a:r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886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 of displacement is also very low (0.001”). No issues with target position when chamber is pumped down.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79" y="855895"/>
            <a:ext cx="4089846" cy="26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Chamber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54" y="872954"/>
            <a:ext cx="3876183" cy="29629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3" y="2900533"/>
            <a:ext cx="4088270" cy="3125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 analysis of Magnet chamber has higher stresses but still almost a factor of </a:t>
            </a:r>
            <a:r>
              <a:rPr lang="en-US" dirty="0" smtClean="0"/>
              <a:t>3 </a:t>
            </a:r>
            <a:r>
              <a:rPr lang="en-US" dirty="0" smtClean="0"/>
              <a:t>safety margin.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038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 analysis shows less than ½ mm displacement.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window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62" y="774484"/>
            <a:ext cx="4622038" cy="26714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799"/>
            <a:ext cx="4572516" cy="2607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762000"/>
            <a:ext cx="42171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Analysis of the thin window shows stress levels very close to ultimate in Solidworks. This is a non-linear analysis and I am pursuing an ANSYS analysis to confirm. I’ve used these windows before so I’m confident they work.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5052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analysis shows approx. 1/2 inch of displacement which agrees with MIT Bates experience with these windows. Our plan is to hydro test several windows to confirm our experience with similar windows.</a:t>
            </a:r>
          </a:p>
          <a:p>
            <a:r>
              <a:rPr lang="en-US" sz="2000" dirty="0" smtClean="0"/>
              <a:t>In addition there will have to be a pressure relief valve on the chamber to prevent reverse deflection of the window.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2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Spectrometer Collimators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6543125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5/2/2023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205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1” thick Tungsten collimator installed in entrance to each Spectrometer leg.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tes Jason Template">
  <a:themeElements>
    <a:clrScheme name="DOE_review_7_07_final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_review_7_07_final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E_review_7_07_final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_7_07_final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Bates Jason Template2</Template>
  <TotalTime>13366</TotalTime>
  <Words>541</Words>
  <Application>Microsoft Office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Bates Jason Template</vt:lpstr>
      <vt:lpstr>DarkLight at ARIEL Scattering and Magnet Chamber, Vacuum system and Target Ladder Presentation </vt:lpstr>
      <vt:lpstr>Experiment layout</vt:lpstr>
      <vt:lpstr>Experiment Layout Plan view</vt:lpstr>
      <vt:lpstr>Views with no GEMS</vt:lpstr>
      <vt:lpstr>DarkLight Scattering Chamber</vt:lpstr>
      <vt:lpstr>Scattering Chamber Analysis</vt:lpstr>
      <vt:lpstr>Magnet Chamber Analysis</vt:lpstr>
      <vt:lpstr>Thin window analysis</vt:lpstr>
      <vt:lpstr>Spectrometer Collimators</vt:lpstr>
      <vt:lpstr>Summary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Bessuille</dc:creator>
  <cp:lastModifiedBy>Jim Kelsey</cp:lastModifiedBy>
  <cp:revision>205</cp:revision>
  <cp:lastPrinted>2018-03-01T12:26:43Z</cp:lastPrinted>
  <dcterms:created xsi:type="dcterms:W3CDTF">2019-03-01T14:41:10Z</dcterms:created>
  <dcterms:modified xsi:type="dcterms:W3CDTF">2023-06-01T15:43:57Z</dcterms:modified>
</cp:coreProperties>
</file>