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6" r:id="rId2"/>
    <p:sldId id="464" r:id="rId3"/>
    <p:sldId id="432" r:id="rId4"/>
    <p:sldId id="445" r:id="rId5"/>
    <p:sldId id="448" r:id="rId6"/>
    <p:sldId id="463" r:id="rId7"/>
    <p:sldId id="458" r:id="rId8"/>
    <p:sldId id="459" r:id="rId9"/>
    <p:sldId id="404" r:id="rId10"/>
    <p:sldId id="461" r:id="rId11"/>
    <p:sldId id="407" r:id="rId12"/>
    <p:sldId id="470" r:id="rId13"/>
    <p:sldId id="466" r:id="rId14"/>
    <p:sldId id="469" r:id="rId15"/>
    <p:sldId id="468" r:id="rId16"/>
    <p:sldId id="460" r:id="rId17"/>
    <p:sldId id="472" r:id="rId18"/>
    <p:sldId id="471" r:id="rId19"/>
    <p:sldId id="453" r:id="rId20"/>
    <p:sldId id="465" r:id="rId21"/>
    <p:sldId id="452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00FF"/>
    <a:srgbClr val="993300"/>
    <a:srgbClr val="D78AB7"/>
    <a:srgbClr val="FFFDAE"/>
    <a:srgbClr val="DFCA43"/>
    <a:srgbClr val="008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01"/>
    <p:restoredTop sz="95144" autoAdjust="0"/>
  </p:normalViewPr>
  <p:slideViewPr>
    <p:cSldViewPr>
      <p:cViewPr varScale="1">
        <p:scale>
          <a:sx n="128" d="100"/>
          <a:sy n="128" d="100"/>
        </p:scale>
        <p:origin x="1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2DC7F0-420F-6F48-A040-D9E357A8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6BC41-42FB-1F4F-BC0B-FCED2D30EE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AB1377A8-12DF-7249-BEE0-962F0A0F9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E127E281-1D9E-C846-AD1D-9E7F1E975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34EFBC50-0EB9-2842-B3A8-A03354C6B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15E645-8CEF-3B47-96EF-902D4B0F0C4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44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AB1377A8-12DF-7249-BEE0-962F0A0F9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E127E281-1D9E-C846-AD1D-9E7F1E975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34EFBC50-0EB9-2842-B3A8-A03354C6B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15E645-8CEF-3B47-96EF-902D4B0F0C4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5904-6483-E64D-9E93-BE0A99D79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5749-141C-8548-AE71-B302D6C9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D356-11AE-924C-ABD7-B15833239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5961-1432-E54D-BF39-DE429350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C640-0343-2649-968C-0E2AD8FE8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372D-47FA-174A-949F-1A17063A6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A2D0-2844-4D40-881B-49D85DE3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17C2-A567-5B4F-ABD4-C7CB237FF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CE6F-BCE6-A943-AC2F-532C60CF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4375-1E60-3F4E-A98C-EA4321B4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4994-1F85-9746-9CAA-409BDCD9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C6F3DF8-222F-2B43-8CD0-173F3CF1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.washington.edu/programs-and-workshops/22-3" TargetMode="External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pirehep.net/literature/2648102" TargetMode="External"/><Relationship Id="rId5" Type="http://schemas.openxmlformats.org/officeDocument/2006/relationships/hyperlink" Target="https://inspirehep.net/literature/2638645" TargetMode="Externa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153400" cy="2308324"/>
          </a:xfrm>
          <a:prstGeom prst="rect">
            <a:avLst/>
          </a:prstGeom>
          <a:noFill/>
          <a:ln w="158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AvenirLTPro"/>
              </a:rPr>
              <a:t> QCD Thermodynamics</a:t>
            </a:r>
            <a:endParaRPr lang="en-US" sz="2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P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</a:t>
            </a:r>
            <a:r>
              <a:rPr lang="en-US" sz="2000" dirty="0">
                <a:solidFill>
                  <a:srgbClr val="0000FF"/>
                </a:solidFill>
                <a:cs typeface="+mn-cs"/>
              </a:rPr>
              <a:t>ter   </a:t>
            </a:r>
            <a:r>
              <a:rPr lang="en-US" sz="2000" dirty="0" err="1">
                <a:solidFill>
                  <a:srgbClr val="0000FF"/>
                </a:solidFill>
                <a:cs typeface="+mn-cs"/>
              </a:rPr>
              <a:t>Petreczky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BFA48-687F-0542-B5E1-FC9FA6D56CEB}"/>
              </a:ext>
            </a:extLst>
          </p:cNvPr>
          <p:cNvSpPr txBox="1"/>
          <p:nvPr/>
        </p:nvSpPr>
        <p:spPr>
          <a:xfrm>
            <a:off x="323712" y="2776270"/>
            <a:ext cx="84965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 program and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Phase Diagram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Flavor probes of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 RHIC, LHC heavy 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masses and widths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T&gt;0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Larsen,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Mukherjee, PP, PLB 800 (20) 135119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potential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T&gt;0</a:t>
            </a:r>
          </a:p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(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HotQCD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</a:t>
            </a:r>
            <a:r>
              <a:rPr lang="en-US" sz="1600" b="0" u="none" strike="noStrike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 105 (2022)  054513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quark diffusion coefficient from lattice QCD</a:t>
            </a:r>
          </a:p>
          <a:p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Altenkort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Kaczmarek, Larsen, Mukherjee, PP, Shu,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Stenbach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HotQCD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arXiv:2302.08501</a:t>
            </a:r>
          </a:p>
          <a:p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USQCD Collaboration meeting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April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20-21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9B497-CB82-1B48-9006-B5C9D10689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524000"/>
            <a:ext cx="27432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7ACB0-370F-60F3-462A-9E894A4F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DBC97E1-E810-6B41-B10C-A671CB9F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013" y="76200"/>
            <a:ext cx="5740674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Heavy quark diffusion and lattice QCD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191C8C-CE14-6941-8D5D-7C62FF9D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9" y="4256464"/>
            <a:ext cx="5981700" cy="88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4B437-D8E3-314B-8AA2-6E52FE18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429000"/>
            <a:ext cx="1930400" cy="48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52B11E-6697-624C-A3F0-9CA2B2E0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487" y="4470400"/>
            <a:ext cx="1930400" cy="48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8EBA3E-69E5-144E-9E41-C122BA544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00" y="6096000"/>
            <a:ext cx="18542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4908F4-E54E-E148-B7D0-84D09097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50" y="1143000"/>
            <a:ext cx="6464300" cy="482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AD4036-443C-2945-9139-7502F150E7AA}"/>
              </a:ext>
            </a:extLst>
          </p:cNvPr>
          <p:cNvSpPr/>
          <p:nvPr/>
        </p:nvSpPr>
        <p:spPr>
          <a:xfrm>
            <a:off x="203200" y="2709446"/>
            <a:ext cx="3445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err="1">
                <a:solidFill>
                  <a:srgbClr val="00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Bouttefeux</a:t>
            </a:r>
            <a:r>
              <a:rPr lang="en-US" sz="1600">
                <a:solidFill>
                  <a:srgbClr val="00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Laine, JHEP 12 (2020) 150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F8423E7-855F-6F5E-8A34-19E66439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39" y="2362200"/>
            <a:ext cx="8626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i-FI" altLang="en-US" sz="16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Casalderrey</a:t>
            </a:r>
            <a:r>
              <a:rPr lang="fi-FI" altLang="en-US" sz="1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-Solana, </a:t>
            </a:r>
            <a:r>
              <a:rPr lang="fi-FI" altLang="en-US" sz="16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Teaney</a:t>
            </a:r>
            <a:r>
              <a:rPr lang="fi-FI" altLang="en-US" sz="1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 74 (2006) 085012</a:t>
            </a:r>
            <a:r>
              <a:rPr lang="fi-FI" sz="1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i-FI" altLang="en-US" sz="16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Caron-Huot</a:t>
            </a:r>
            <a:r>
              <a:rPr lang="fi-FI" altLang="en-US" sz="16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Laine, Moore,  JHEP 0904 (’09) 053</a:t>
            </a:r>
            <a:endParaRPr lang="en-US" altLang="en-US" sz="16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A3B8CB-4AC1-FDC5-8222-15C5488EB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49" y="3225800"/>
            <a:ext cx="5969000" cy="889000"/>
          </a:xfrm>
          <a:prstGeom prst="rect">
            <a:avLst/>
          </a:prstGeom>
        </p:spPr>
      </p:pic>
      <p:pic>
        <p:nvPicPr>
          <p:cNvPr id="24" name="Picture 12" descr="latex-image-1.pdf">
            <a:extLst>
              <a:ext uri="{FF2B5EF4-FFF2-40B4-BE49-F238E27FC236}">
                <a16:creationId xmlns:a16="http://schemas.microsoft.com/office/drawing/2014/main" id="{9B5322E2-2B49-F382-2CE7-D89CD8DDA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635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50EDC7-569E-7524-FB01-5B5BA6B862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250" y="5398671"/>
            <a:ext cx="4305300" cy="622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821DC4-918B-4A14-F65E-BA8BC4773F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5280" y="1211772"/>
            <a:ext cx="1016000" cy="469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80638-5E82-AF08-9AF7-C43A5034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D29B7-7DD7-562C-6506-0DB018179E71}"/>
              </a:ext>
            </a:extLst>
          </p:cNvPr>
          <p:cNvSpPr txBox="1"/>
          <p:nvPr/>
        </p:nvSpPr>
        <p:spPr>
          <a:xfrm>
            <a:off x="1310363" y="1940018"/>
            <a:ext cx="625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</a:t>
            </a:r>
            <a:r>
              <a:rPr lang="hu-HU" dirty="0"/>
              <a:t> be </a:t>
            </a:r>
            <a:r>
              <a:rPr lang="en-US" dirty="0"/>
              <a:t>rigorously</a:t>
            </a:r>
            <a:r>
              <a:rPr lang="hu-HU" dirty="0"/>
              <a:t> </a:t>
            </a:r>
            <a:r>
              <a:rPr lang="en-US" dirty="0"/>
              <a:t>derived in Heavy Quark Effective Theory</a:t>
            </a:r>
            <a:r>
              <a:rPr lang="hu-H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0BB8A-FE8C-493B-27DD-665B17203E7A}"/>
              </a:ext>
            </a:extLst>
          </p:cNvPr>
          <p:cNvSpPr txBox="1"/>
          <p:nvPr/>
        </p:nvSpPr>
        <p:spPr>
          <a:xfrm>
            <a:off x="203200" y="738805"/>
            <a:ext cx="870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Obtain the momentum  heavy quark transport coefficient through the force correlator</a:t>
            </a:r>
          </a:p>
        </p:txBody>
      </p:sp>
    </p:spTree>
    <p:extLst>
      <p:ext uri="{BB962C8B-B14F-4D97-AF65-F5344CB8AC3E}">
        <p14:creationId xmlns:p14="http://schemas.microsoft.com/office/powerpoint/2010/main" val="367713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ECA7CEDB-457D-8B4C-B346-ED30C20F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001000" cy="461963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Extracting momentum diffusion coefficient from the lattice</a:t>
            </a:r>
          </a:p>
        </p:txBody>
      </p:sp>
      <p:pic>
        <p:nvPicPr>
          <p:cNvPr id="23565" name="Picture 2">
            <a:extLst>
              <a:ext uri="{FF2B5EF4-FFF2-40B4-BE49-F238E27FC236}">
                <a16:creationId xmlns:a16="http://schemas.microsoft.com/office/drawing/2014/main" id="{472AC65F-6363-E84F-B785-78319415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" y="2470599"/>
            <a:ext cx="5241531" cy="39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atex-image-1.pdf">
            <a:extLst>
              <a:ext uri="{FF2B5EF4-FFF2-40B4-BE49-F238E27FC236}">
                <a16:creationId xmlns:a16="http://schemas.microsoft.com/office/drawing/2014/main" id="{9E7492F4-BADB-8D91-A513-F8717934C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358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B4DF8-2500-E8F1-9FA8-A6461A24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46164"/>
            <a:ext cx="1676400" cy="446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F0A20-E667-BEBC-787C-722360878CBE}"/>
              </a:ext>
            </a:extLst>
          </p:cNvPr>
          <p:cNvSpPr txBox="1"/>
          <p:nvPr/>
        </p:nvSpPr>
        <p:spPr>
          <a:xfrm>
            <a:off x="137991" y="697468"/>
            <a:ext cx="8868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Challenge 1: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obtain precise results for chromo-electric  and chromo-magnetic  (very noisy)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reduction via multi-level algorithm, applicable to quenched QCD (pure glue plasma)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reduction by gradient flow method (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development !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also applicable in full QCD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B61B2-E701-5576-7B01-85CEA50D012B}"/>
              </a:ext>
            </a:extLst>
          </p:cNvPr>
          <p:cNvSpPr txBox="1"/>
          <p:nvPr/>
        </p:nvSpPr>
        <p:spPr>
          <a:xfrm>
            <a:off x="137991" y="1904030"/>
            <a:ext cx="848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Challenge 2: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reconstruct the spectral function  from the Euclidean time lattice correlator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12F33-F85C-4915-E48A-1AB7AB5854DA}"/>
              </a:ext>
            </a:extLst>
          </p:cNvPr>
          <p:cNvSpPr txBox="1"/>
          <p:nvPr/>
        </p:nvSpPr>
        <p:spPr>
          <a:xfrm>
            <a:off x="5938074" y="2657092"/>
            <a:ext cx="305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known  large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small energy  behavior of the spectral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0B56F-AC67-751E-B655-DA20E7F2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937000"/>
            <a:ext cx="3771900" cy="1320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E90F6-8FE9-4E82-692F-141FD2DA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255BE-B902-14CF-AA69-25F79D4B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0E7A-3226-2277-151D-3CB548854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2" y="2849217"/>
            <a:ext cx="3352800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EE9E2-16A7-975D-09E2-4CB9402D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44" y="2905809"/>
            <a:ext cx="3339416" cy="3339416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154B345C-8720-F685-310E-58BDF8FE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001000" cy="461963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Extracting momentum diffusion coefficient from the lattice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8B5B3-0003-30CE-73A0-5B40374A176A}"/>
              </a:ext>
            </a:extLst>
          </p:cNvPr>
          <p:cNvSpPr txBox="1"/>
          <p:nvPr/>
        </p:nvSpPr>
        <p:spPr>
          <a:xfrm>
            <a:off x="419940" y="6352143"/>
            <a:ext cx="498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see small cutoff effects thanks improved 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B68BA-46DE-B780-A542-1C7B1CFB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25700"/>
            <a:ext cx="4457700" cy="24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E0F06-27F3-2EE5-104C-FB6DA7601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778" y="2438400"/>
            <a:ext cx="1625600" cy="266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402406-F3EF-33DE-D704-B99CDA2A0FA6}"/>
              </a:ext>
            </a:extLst>
          </p:cNvPr>
          <p:cNvSpPr txBox="1"/>
          <p:nvPr/>
        </p:nvSpPr>
        <p:spPr>
          <a:xfrm>
            <a:off x="5479221" y="1704397"/>
            <a:ext cx="275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Symanzik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gauge action and </a:t>
            </a:r>
          </a:p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Zeuthen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83156-5CEC-FE39-D9FE-5F96836CB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0" y="661958"/>
            <a:ext cx="7772400" cy="991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D95D4-B3B0-011E-293D-25A3B9A00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84" y="1771577"/>
            <a:ext cx="4457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255BE-B902-14CF-AA69-25F79D4B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25079B-AF6B-FF48-2246-1822C1CC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88" y="1969419"/>
            <a:ext cx="3937000" cy="393700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154B345C-8720-F685-310E-58BDF8FE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1994"/>
            <a:ext cx="8922578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Analysis and modeling the chromo-electric correlator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6ACFFB-2972-9CD2-FA2D-7F5074BAC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8" y="3216289"/>
            <a:ext cx="3937000" cy="26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5C34B8-7334-9C73-D28A-A3D8B526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37" y="3739452"/>
            <a:ext cx="3467100" cy="41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EF37D-1922-17C8-F82D-81FD772BB4FD}"/>
              </a:ext>
            </a:extLst>
          </p:cNvPr>
          <p:cNvSpPr txBox="1"/>
          <p:nvPr/>
        </p:nvSpPr>
        <p:spPr>
          <a:xfrm>
            <a:off x="0" y="1071981"/>
            <a:ext cx="907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Extrapolate the lattice results on the chromo-electric correlator  to the continuum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the zero flow time extrapolation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D46AD-5B1F-F958-0A98-58A217368758}"/>
              </a:ext>
            </a:extLst>
          </p:cNvPr>
          <p:cNvSpPr txBox="1"/>
          <p:nvPr/>
        </p:nvSpPr>
        <p:spPr>
          <a:xfrm>
            <a:off x="152400" y="68580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Analysis of the chromo-electric correlator: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83938-3349-77FE-8B13-BC1C4889A609}"/>
              </a:ext>
            </a:extLst>
          </p:cNvPr>
          <p:cNvSpPr txBox="1"/>
          <p:nvPr/>
        </p:nvSpPr>
        <p:spPr>
          <a:xfrm>
            <a:off x="189936" y="1901831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Fits to model spectral function: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68C2D-0FCC-D197-21FC-7F36BD807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48" y="2565038"/>
            <a:ext cx="16256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3C77A-C849-92C9-2A81-9D0023570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54" y="4714266"/>
            <a:ext cx="33528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DC0EAF-530A-549D-E03D-E5B27D447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54" y="5303135"/>
            <a:ext cx="3530600" cy="24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E48699-EE7F-6C04-ECAA-C5C700450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98" y="5786019"/>
            <a:ext cx="2959100" cy="266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54D85-11F6-A2FB-78E9-1BF8023535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8743" y="2635599"/>
            <a:ext cx="2324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EC702D-7B3C-B493-B9FB-301ACD53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055FC-9B40-22DD-3BBC-D7C8D19A72B2}"/>
              </a:ext>
            </a:extLst>
          </p:cNvPr>
          <p:cNvSpPr txBox="1"/>
          <p:nvPr/>
        </p:nvSpPr>
        <p:spPr>
          <a:xfrm>
            <a:off x="304800" y="152400"/>
            <a:ext cx="1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T=195 MeV: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F6E17-EC97-6EF4-3900-975CB21B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44576"/>
            <a:ext cx="3810000" cy="273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37A96-1DA1-FDA1-E6C0-F4257D6C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2" y="3548688"/>
            <a:ext cx="3124199" cy="3124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B830E-1977-2766-868A-D6E59682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668" y="374374"/>
            <a:ext cx="3124200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3297F0-9888-48E7-C51E-E5F4A61FF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16" y="654305"/>
            <a:ext cx="2705084" cy="27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3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745AB7-83FD-4B63-F9EB-68821B29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DB59A-33F9-FFC1-8808-5CE10FF0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6" y="3763555"/>
            <a:ext cx="28956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EA83B-782E-5FA1-18FA-52B76A3E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91" y="630408"/>
            <a:ext cx="3048000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BDB07-4604-5E34-DBEC-31F97132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736" y="3810000"/>
            <a:ext cx="3771900" cy="2705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9C1E9F-02B6-30BE-D0F1-6909A97D7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409" y="487671"/>
            <a:ext cx="3048000" cy="304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A976FF-8457-5CA0-0957-F2182DF9FF69}"/>
              </a:ext>
            </a:extLst>
          </p:cNvPr>
          <p:cNvSpPr txBox="1"/>
          <p:nvPr/>
        </p:nvSpPr>
        <p:spPr>
          <a:xfrm>
            <a:off x="228600" y="76200"/>
            <a:ext cx="143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T=293 MeV:</a:t>
            </a:r>
          </a:p>
        </p:txBody>
      </p:sp>
    </p:spTree>
    <p:extLst>
      <p:ext uri="{BB962C8B-B14F-4D97-AF65-F5344CB8AC3E}">
        <p14:creationId xmlns:p14="http://schemas.microsoft.com/office/powerpoint/2010/main" val="247029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452D9D5B-FEED-8347-A7E8-57C57B67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806" y="73396"/>
            <a:ext cx="5787225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Heavy quark diffusion coefficient in QCD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9B85F-1C13-2B8E-1E7D-7F5E50AB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C0E7C-915A-39D5-CA68-133CB1C53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9" y="2133601"/>
            <a:ext cx="3603782" cy="3603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9C54C-428F-F50F-0B04-DC0D7986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24" y="1932912"/>
            <a:ext cx="4894281" cy="4282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981FD-B212-F181-503A-D5E577817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90" y="638592"/>
            <a:ext cx="75057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0DCCBF-A664-73E3-3419-CE7DF7CBE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599" y="1505310"/>
            <a:ext cx="9906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0940C-71F0-33DC-24C2-098B5F226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06" y="1810110"/>
            <a:ext cx="1435100" cy="20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DE458-6047-F3BC-B685-F98E1CAE6595}"/>
              </a:ext>
            </a:extLst>
          </p:cNvPr>
          <p:cNvSpPr txBox="1"/>
          <p:nvPr/>
        </p:nvSpPr>
        <p:spPr>
          <a:xfrm>
            <a:off x="152400" y="6030742"/>
            <a:ext cx="708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the calculations to smaller T and physical quark light quark masses</a:t>
            </a:r>
          </a:p>
        </p:txBody>
      </p:sp>
    </p:spTree>
    <p:extLst>
      <p:ext uri="{BB962C8B-B14F-4D97-AF65-F5344CB8AC3E}">
        <p14:creationId xmlns:p14="http://schemas.microsoft.com/office/powerpoint/2010/main" val="247263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5F732-CD16-95D5-EA17-A69C37FF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7C257EF-8DE8-BFFB-9C91-FA4EB125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013" y="152400"/>
            <a:ext cx="2803973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USQCD proposals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3D232-BB4B-0199-7C74-661F977ABB2C}"/>
              </a:ext>
            </a:extLst>
          </p:cNvPr>
          <p:cNvSpPr txBox="1"/>
          <p:nvPr/>
        </p:nvSpPr>
        <p:spPr>
          <a:xfrm>
            <a:off x="266698" y="781263"/>
            <a:ext cx="88011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2005-2021 All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ype-A proposal focused on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various aspects of QCD phase diagram,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 few Type-B proposals on spectral function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2022-2023 Type-A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roposal ”The heavy quark diffusion coefficient in (2+1)-flavor QCD from lattice” </a:t>
            </a:r>
          </a:p>
          <a:p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Requested: 28.8 M KNL core hours, 0.22M MI100 GPU hours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Awarded:    16M KNL core hours, 0.175M MI100 GPU hours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F5B11-509E-8FFB-A41C-67348883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7772400" cy="528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E712A5-3E12-B084-CC8F-25AB88FFC9EB}"/>
              </a:ext>
            </a:extLst>
          </p:cNvPr>
          <p:cNvSpPr txBox="1"/>
          <p:nvPr/>
        </p:nvSpPr>
        <p:spPr>
          <a:xfrm>
            <a:off x="246821" y="3768413"/>
            <a:ext cx="861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2022-2023 Type-A continuation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roposal ”The heavy quark diffusion coefficient in (2+1)-flavor QCD from lattice” </a:t>
            </a:r>
          </a:p>
          <a:p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Requested: 40.3 M KNL core hours, 0.315M MI100 GPU hours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A1F57-54D9-7A76-CC50-D80171B39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61156"/>
            <a:ext cx="7772400" cy="515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FEF4C2-CCF5-D6C0-F9A6-217FE707D753}"/>
              </a:ext>
            </a:extLst>
          </p:cNvPr>
          <p:cNvSpPr txBox="1"/>
          <p:nvPr/>
        </p:nvSpPr>
        <p:spPr>
          <a:xfrm>
            <a:off x="246821" y="5324402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The generated gauge configurations will be also used to estimate meson spectral</a:t>
            </a:r>
          </a:p>
          <a:p>
            <a:r>
              <a:rPr lang="en-US" dirty="0">
                <a:solidFill>
                  <a:srgbClr val="990000"/>
                </a:solidFill>
              </a:rPr>
              <a:t>functions and the complex potential at </a:t>
            </a:r>
            <a:r>
              <a:rPr lang="en-US" i="1" dirty="0">
                <a:solidFill>
                  <a:srgbClr val="990000"/>
                </a:solidFill>
              </a:rPr>
              <a:t>T&gt;0 </a:t>
            </a:r>
          </a:p>
        </p:txBody>
      </p:sp>
    </p:spTree>
    <p:extLst>
      <p:ext uri="{BB962C8B-B14F-4D97-AF65-F5344CB8AC3E}">
        <p14:creationId xmlns:p14="http://schemas.microsoft.com/office/powerpoint/2010/main" val="88530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E1E81-C960-ED05-B81D-7237959E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53D27-985F-5CA4-B4C0-002A2573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"/>
            <a:ext cx="5522259" cy="42672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246DD39-6CF7-A244-3780-04D330D7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33" y="76200"/>
            <a:ext cx="8024954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Lattice QCD and phenomenology of heavy flavor probes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3107A-A56E-2A6A-432C-4DBEDC602BBE}"/>
              </a:ext>
            </a:extLst>
          </p:cNvPr>
          <p:cNvSpPr txBox="1"/>
          <p:nvPr/>
        </p:nvSpPr>
        <p:spPr>
          <a:xfrm>
            <a:off x="152400" y="685800"/>
            <a:ext cx="33053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topical collaboration </a:t>
            </a:r>
          </a:p>
          <a:p>
            <a:r>
              <a:rPr lang="en-US" dirty="0"/>
              <a:t>In nuclear theory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Ralf Rapp(PI),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Petreczky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Vogt (co-spokespersons),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Bass, X. Dong, Frawley,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Y-J. Lee T. Mehen, S. Mukherjee,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Strickland, 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219C7-1DB9-5B58-CF23-FCDCF10AA3AE}"/>
              </a:ext>
            </a:extLst>
          </p:cNvPr>
          <p:cNvSpPr txBox="1"/>
          <p:nvPr/>
        </p:nvSpPr>
        <p:spPr>
          <a:xfrm>
            <a:off x="344547" y="4953000"/>
            <a:ext cx="823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program </a:t>
            </a:r>
          </a:p>
          <a:p>
            <a:r>
              <a:rPr lang="en-US" b="1" i="0" u="sng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Heavy Flavor Production in Heavy‐Ion and Elementary Collisions</a:t>
            </a:r>
            <a:r>
              <a:rPr lang="en-US" b="1" i="0" u="sng" dirty="0">
                <a:effectLst/>
                <a:latin typeface="Open Sans" panose="020B0606030504020204" pitchFamily="34" charset="0"/>
              </a:rPr>
              <a:t> </a:t>
            </a:r>
            <a:r>
              <a:rPr lang="en-US" b="1" u="sng" dirty="0">
                <a:latin typeface="Open Sans" panose="020B0606030504020204" pitchFamily="34" charset="0"/>
              </a:rPr>
              <a:t>(22-3</a:t>
            </a:r>
            <a:r>
              <a:rPr lang="en-US" b="1" i="0" u="sng" strike="noStrike" dirty="0"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US" b="1" u="sng" dirty="0">
                <a:latin typeface="Open Sans" panose="020B0606030504020204" pitchFamily="34" charset="0"/>
              </a:rPr>
              <a:t>Z. </a:t>
            </a:r>
            <a:r>
              <a:rPr lang="en-US" b="1" u="sng" dirty="0" err="1">
                <a:latin typeface="Open Sans" panose="020B0606030504020204" pitchFamily="34" charset="0"/>
              </a:rPr>
              <a:t>Meziani</a:t>
            </a:r>
            <a:r>
              <a:rPr lang="en-US" b="1" u="sng" dirty="0">
                <a:latin typeface="Open Sans" panose="020B0606030504020204" pitchFamily="34" charset="0"/>
              </a:rPr>
              <a:t>, P. </a:t>
            </a:r>
            <a:r>
              <a:rPr lang="en-US" b="1" u="sng" dirty="0" err="1">
                <a:latin typeface="Open Sans" panose="020B0606030504020204" pitchFamily="34" charset="0"/>
              </a:rPr>
              <a:t>Petreczky</a:t>
            </a:r>
            <a:r>
              <a:rPr lang="en-US" b="1" u="sng" dirty="0">
                <a:latin typeface="Open Sans" panose="020B0606030504020204" pitchFamily="34" charset="0"/>
              </a:rPr>
              <a:t>, R. Vogt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4517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3B62A0E-E4F6-1547-AAC9-B13D3F0A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71735"/>
            <a:ext cx="1587294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</a:rPr>
              <a:t>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D20B4-674B-443A-048C-25A0C13E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90600"/>
            <a:ext cx="4000500" cy="228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3E52C-9175-5C55-CFEC-2DB1B224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95400"/>
            <a:ext cx="4000500" cy="228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D9A56-56A3-8410-094F-7E098877EFEC}"/>
              </a:ext>
            </a:extLst>
          </p:cNvPr>
          <p:cNvSpPr txBox="1"/>
          <p:nvPr/>
        </p:nvSpPr>
        <p:spPr>
          <a:xfrm>
            <a:off x="4996646" y="990600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analysis of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meson correlators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E1C3-0DAD-FD61-2AC6-400D1696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DC480-AF44-6314-10CE-932F94323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92150"/>
            <a:ext cx="7505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D9E84-1A1C-C383-42E6-457DB022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2FE3427-4439-DC82-2D2A-ADA9812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5686"/>
            <a:ext cx="5346349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Heavy flavor probes and lattice QCD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71A8D-3EB4-5E6A-665E-111581591B53}"/>
              </a:ext>
            </a:extLst>
          </p:cNvPr>
          <p:cNvSpPr txBox="1"/>
          <p:nvPr/>
        </p:nvSpPr>
        <p:spPr>
          <a:xfrm>
            <a:off x="228600" y="609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2015 LRP: understanding the inner workings of QGP by probing different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scales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D4E09-DE55-9BEE-9C84-F23351B2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3270250" cy="1956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30F51-06A0-D7B4-BDB5-E65D12FD85C8}"/>
              </a:ext>
            </a:extLst>
          </p:cNvPr>
          <p:cNvSpPr txBox="1"/>
          <p:nvPr/>
        </p:nvSpPr>
        <p:spPr>
          <a:xfrm>
            <a:off x="3429000" y="1198602"/>
            <a:ext cx="19375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STAR+</a:t>
            </a:r>
            <a:endParaRPr lang="en-US" dirty="0"/>
          </a:p>
          <a:p>
            <a:r>
              <a:rPr lang="en-US" sz="1400" dirty="0"/>
              <a:t>2023-2025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F01EB-C9CA-2349-3E74-D4FF07CAA16C}"/>
              </a:ext>
            </a:extLst>
          </p:cNvPr>
          <p:cNvSpPr txBox="1"/>
          <p:nvPr/>
        </p:nvSpPr>
        <p:spPr>
          <a:xfrm>
            <a:off x="5620542" y="1182469"/>
            <a:ext cx="367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 Runs 3-5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2-3,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CMS+,ATLAS+,LHC+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10F11-0999-6B8B-ED9A-ED841A2B0BD4}"/>
              </a:ext>
            </a:extLst>
          </p:cNvPr>
          <p:cNvSpPr txBox="1"/>
          <p:nvPr/>
        </p:nvSpPr>
        <p:spPr>
          <a:xfrm>
            <a:off x="5783375" y="175259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2022-2038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ED752-7E8A-35B3-89B7-325C90D84F25}"/>
              </a:ext>
            </a:extLst>
          </p:cNvPr>
          <p:cNvSpPr txBox="1"/>
          <p:nvPr/>
        </p:nvSpPr>
        <p:spPr>
          <a:xfrm>
            <a:off x="6096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Lattice: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32E2D-2354-DEB0-6D26-DA9F1B2F805F}"/>
              </a:ext>
            </a:extLst>
          </p:cNvPr>
          <p:cNvSpPr txBox="1"/>
          <p:nvPr/>
        </p:nvSpPr>
        <p:spPr>
          <a:xfrm>
            <a:off x="6128645" y="317614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Phenomenology: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89109-A050-96A1-3DA1-BEAEB76A872C}"/>
              </a:ext>
            </a:extLst>
          </p:cNvPr>
          <p:cNvSpPr txBox="1"/>
          <p:nvPr/>
        </p:nvSpPr>
        <p:spPr>
          <a:xfrm>
            <a:off x="75416" y="3668455"/>
            <a:ext cx="438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In-medium quarkonium masses and widths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FE011-21BF-E00E-9BB3-49C83A7E4F1E}"/>
              </a:ext>
            </a:extLst>
          </p:cNvPr>
          <p:cNvSpPr txBox="1"/>
          <p:nvPr/>
        </p:nvSpPr>
        <p:spPr>
          <a:xfrm>
            <a:off x="5468142" y="3643138"/>
            <a:ext cx="367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models for quarkonium suppression and regeneration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05E073-B3EC-5B9B-E268-7EF3F23DE164}"/>
              </a:ext>
            </a:extLst>
          </p:cNvPr>
          <p:cNvSpPr txBox="1"/>
          <p:nvPr/>
        </p:nvSpPr>
        <p:spPr>
          <a:xfrm>
            <a:off x="75416" y="4580438"/>
            <a:ext cx="25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potential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T&gt;0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B22D3C-0175-C3C8-1F86-9094F7C0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01" y="4038600"/>
            <a:ext cx="1460500" cy="241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3A3CB0-922D-934F-0C7B-76F159A643EC}"/>
              </a:ext>
            </a:extLst>
          </p:cNvPr>
          <p:cNvSpPr txBox="1"/>
          <p:nvPr/>
        </p:nvSpPr>
        <p:spPr>
          <a:xfrm>
            <a:off x="5511160" y="4410119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Langevin dynamics of quarkonium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regeneration, open quantum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F26B6-E5F1-8E27-945F-9EEABAC0EA7F}"/>
              </a:ext>
            </a:extLst>
          </p:cNvPr>
          <p:cNvSpPr txBox="1"/>
          <p:nvPr/>
        </p:nvSpPr>
        <p:spPr>
          <a:xfrm>
            <a:off x="98814" y="5336232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quark diffusion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(average momentum transfer to heavy quark)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B21879-8D95-8412-204A-479D634BF483}"/>
              </a:ext>
            </a:extLst>
          </p:cNvPr>
          <p:cNvSpPr txBox="1"/>
          <p:nvPr/>
        </p:nvSpPr>
        <p:spPr>
          <a:xfrm>
            <a:off x="5615972" y="5337953"/>
            <a:ext cx="2918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Collisional energy loss, open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flavor suppression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F8FD45-E7AA-EE18-8E09-424F7AAA9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397500"/>
            <a:ext cx="444500" cy="241300"/>
          </a:xfrm>
          <a:prstGeom prst="rect">
            <a:avLst/>
          </a:prstGeom>
        </p:spPr>
      </p:pic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21F0579D-5AD0-BCEA-43C0-5335F9F43A47}"/>
              </a:ext>
            </a:extLst>
          </p:cNvPr>
          <p:cNvSpPr/>
          <p:nvPr/>
        </p:nvSpPr>
        <p:spPr>
          <a:xfrm>
            <a:off x="4383608" y="3725362"/>
            <a:ext cx="896142" cy="54183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C13F0648-3BC1-3398-3A65-031E484CF4C0}"/>
              </a:ext>
            </a:extLst>
          </p:cNvPr>
          <p:cNvSpPr/>
          <p:nvPr/>
        </p:nvSpPr>
        <p:spPr>
          <a:xfrm>
            <a:off x="4419600" y="4563562"/>
            <a:ext cx="896142" cy="54183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40EFDE8B-5230-3F2E-5CD5-425C372CCE70}"/>
              </a:ext>
            </a:extLst>
          </p:cNvPr>
          <p:cNvSpPr/>
          <p:nvPr/>
        </p:nvSpPr>
        <p:spPr>
          <a:xfrm>
            <a:off x="4437858" y="5477962"/>
            <a:ext cx="896142" cy="54183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E8153-574C-45D9-AEE5-EB4305DFCDA4}"/>
              </a:ext>
            </a:extLst>
          </p:cNvPr>
          <p:cNvSpPr txBox="1"/>
          <p:nvPr/>
        </p:nvSpPr>
        <p:spPr>
          <a:xfrm>
            <a:off x="3346450" y="2017876"/>
            <a:ext cx="440537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papers for the 2023 LRP:</a:t>
            </a:r>
          </a:p>
          <a:p>
            <a:r>
              <a:rPr lang="en-US" sz="1600" b="0" i="0" u="none" strike="noStrike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Present and Future of QCD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arXiv:2303.02579</a:t>
            </a:r>
          </a:p>
          <a:p>
            <a:endParaRPr lang="en-US" sz="1600" b="0" i="0" u="none" strike="noStrike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u="none" strike="noStrike" dirty="0">
                <a:solidFill>
                  <a:srgbClr val="006600"/>
                </a:solidFill>
                <a:effectLst/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 QCD White Paper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arXiv:2303.17254</a:t>
            </a:r>
            <a:endParaRPr lang="en-US" sz="1600" b="0" i="0" u="none" strike="noStrike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F0764-A1E2-2520-8491-B7086DBFB295}"/>
              </a:ext>
            </a:extLst>
          </p:cNvPr>
          <p:cNvSpPr txBox="1"/>
          <p:nvPr/>
        </p:nvSpPr>
        <p:spPr>
          <a:xfrm>
            <a:off x="7751823" y="2021568"/>
            <a:ext cx="1292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Conveners: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Mukherjee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53247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>
            <a:extLst>
              <a:ext uri="{FF2B5EF4-FFF2-40B4-BE49-F238E27FC236}">
                <a16:creationId xmlns:a16="http://schemas.microsoft.com/office/drawing/2014/main" id="{452D9D5B-FEED-8347-A7E8-57C57B67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3335"/>
            <a:ext cx="8604022" cy="40011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Back-up: Mass suppressed correction  to heavy quark diffusion coefficient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071E8-3F62-4F22-B911-6F6A91CE0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991100"/>
            <a:ext cx="6019800" cy="266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5B292A-6C82-DD01-B948-F15F46872151}"/>
              </a:ext>
            </a:extLst>
          </p:cNvPr>
          <p:cNvSpPr/>
          <p:nvPr/>
        </p:nvSpPr>
        <p:spPr>
          <a:xfrm>
            <a:off x="89021" y="5275753"/>
            <a:ext cx="482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Brambilla,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Leino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Mayer-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Steudte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PP </a:t>
            </a:r>
          </a:p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(TUMQCD), PRD 107 (2023) 054508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87644-95E4-FDFB-60D6-ED9EBAB4EF07}"/>
              </a:ext>
            </a:extLst>
          </p:cNvPr>
          <p:cNvSpPr/>
          <p:nvPr/>
        </p:nvSpPr>
        <p:spPr>
          <a:xfrm>
            <a:off x="4782098" y="5275753"/>
            <a:ext cx="42850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Banerjee, Datta, Laine </a:t>
            </a:r>
            <a:r>
              <a:rPr lang="en-US" b="0" u="none" strike="noStrike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JHEP</a:t>
            </a:r>
            <a:r>
              <a:rPr lang="en-US" b="0" i="0" u="none" strike="noStrike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08 (2022) 128</a:t>
            </a:r>
          </a:p>
          <a:p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9E49F-A7BE-9E2D-6B37-2632F1A557CB}"/>
              </a:ext>
            </a:extLst>
          </p:cNvPr>
          <p:cNvSpPr txBox="1"/>
          <p:nvPr/>
        </p:nvSpPr>
        <p:spPr>
          <a:xfrm>
            <a:off x="776315" y="6367046"/>
            <a:ext cx="6506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10-20% correction for bottom quark, ~30% correction for charm quark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9B85F-1C13-2B8E-1E7D-7F5E50AB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982ABD-D8AA-9A4A-506A-D95E502CF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05000"/>
            <a:ext cx="4691942" cy="31018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866AD3-8041-5525-5CDE-F88E9B700526}"/>
              </a:ext>
            </a:extLst>
          </p:cNvPr>
          <p:cNvSpPr txBox="1"/>
          <p:nvPr/>
        </p:nvSpPr>
        <p:spPr>
          <a:xfrm>
            <a:off x="102612" y="1670110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Gradient flow + incomplete 1-loop matching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F8EF6-BD65-2B3C-CDE5-942F0763AED5}"/>
              </a:ext>
            </a:extLst>
          </p:cNvPr>
          <p:cNvSpPr txBox="1"/>
          <p:nvPr/>
        </p:nvSpPr>
        <p:spPr>
          <a:xfrm>
            <a:off x="5588828" y="2648132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Multi-level algorithm + </a:t>
            </a:r>
          </a:p>
          <a:p>
            <a:r>
              <a:rPr lang="en-US" dirty="0">
                <a:solidFill>
                  <a:srgbClr val="0000FF"/>
                </a:solidFill>
              </a:rPr>
              <a:t>non-perturbative matching </a:t>
            </a:r>
          </a:p>
          <a:p>
            <a:r>
              <a:rPr lang="en-US" dirty="0">
                <a:solidFill>
                  <a:srgbClr val="0000FF"/>
                </a:solidFill>
              </a:rPr>
              <a:t>via Schrödinger functional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097D6-320D-6091-12E4-4B8AC3C03382}"/>
              </a:ext>
            </a:extLst>
          </p:cNvPr>
          <p:cNvSpPr txBox="1"/>
          <p:nvPr/>
        </p:nvSpPr>
        <p:spPr>
          <a:xfrm>
            <a:off x="533400" y="5976904"/>
            <a:ext cx="409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  <a:cs typeface="Times New Roman" panose="02020603050405020304" pitchFamily="18" charset="0"/>
              </a:rPr>
              <a:t>&lt;v</a:t>
            </a:r>
            <a:r>
              <a:rPr lang="en-US" i="1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&gt;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taken from 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en-US" dirty="0">
                <a:solidFill>
                  <a:srgbClr val="006600"/>
                </a:solidFill>
                <a:latin typeface="-apple-system"/>
                <a:cs typeface="Times New Roman" panose="02020603050405020304" pitchFamily="18" charset="0"/>
              </a:rPr>
              <a:t>JC</a:t>
            </a:r>
            <a:r>
              <a:rPr lang="en-US" b="0" u="none" strike="noStrike" dirty="0">
                <a:solidFill>
                  <a:srgbClr val="006600"/>
                </a:solidFill>
                <a:effectLst/>
                <a:latin typeface="-apple-system"/>
              </a:rPr>
              <a:t> 62 (2009) 85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9F3CF-D271-5E23-444E-BFF6D771A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36977"/>
            <a:ext cx="7772400" cy="503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31A59-5D23-EF7D-BB73-FB6254D14132}"/>
              </a:ext>
            </a:extLst>
          </p:cNvPr>
          <p:cNvSpPr txBox="1"/>
          <p:nvPr/>
        </p:nvSpPr>
        <p:spPr>
          <a:xfrm>
            <a:off x="3392229" y="126681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Quenched QCD</a:t>
            </a:r>
          </a:p>
        </p:txBody>
      </p:sp>
    </p:spTree>
    <p:extLst>
      <p:ext uri="{BB962C8B-B14F-4D97-AF65-F5344CB8AC3E}">
        <p14:creationId xmlns:p14="http://schemas.microsoft.com/office/powerpoint/2010/main" val="30992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BD5A23-178C-A341-B3B6-9D44ED22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90" y="76200"/>
            <a:ext cx="7466110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a typeface="+mn-ea"/>
              </a:rPr>
              <a:t>Back-up: B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ethe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-Salpeter amplitude at </a:t>
            </a:r>
            <a:r>
              <a:rPr lang="en-US" sz="2000" i="1" dirty="0">
                <a:solidFill>
                  <a:srgbClr val="FF0000"/>
                </a:solidFill>
                <a:ea typeface="+mn-ea"/>
              </a:rPr>
              <a:t>T&gt;0</a:t>
            </a:r>
            <a:r>
              <a:rPr lang="en-US" sz="2000" dirty="0">
                <a:solidFill>
                  <a:srgbClr val="FF0000"/>
                </a:solidFill>
                <a:ea typeface="+mn-ea"/>
              </a:rPr>
              <a:t> and potential model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8CACA4-5ACA-A943-A014-6ED65239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500055" cy="2722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7C026-D64F-DC4A-AECC-2A2A5505585A}"/>
              </a:ext>
            </a:extLst>
          </p:cNvPr>
          <p:cNvSpPr txBox="1"/>
          <p:nvPr/>
        </p:nvSpPr>
        <p:spPr>
          <a:xfrm>
            <a:off x="1752600" y="281940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T=334</a:t>
            </a:r>
            <a:r>
              <a:rPr lang="en-US" sz="1200" dirty="0"/>
              <a:t> MeV (filled)</a:t>
            </a:r>
          </a:p>
          <a:p>
            <a:r>
              <a:rPr lang="en-US" sz="1200" i="1" dirty="0"/>
              <a:t>T=151 </a:t>
            </a:r>
            <a:r>
              <a:rPr lang="en-US" sz="1200" dirty="0"/>
              <a:t>MeV (open)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EDAC19-F1F8-8044-9079-D8ACDB05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86200"/>
            <a:ext cx="3500055" cy="27222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12D4E1-473E-B249-B2D3-4F761F1032C5}"/>
              </a:ext>
            </a:extLst>
          </p:cNvPr>
          <p:cNvSpPr txBox="1"/>
          <p:nvPr/>
        </p:nvSpPr>
        <p:spPr>
          <a:xfrm>
            <a:off x="2262518" y="5525869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1S (crosses)</a:t>
            </a:r>
          </a:p>
          <a:p>
            <a:r>
              <a:rPr lang="en-US" sz="1200" dirty="0"/>
              <a:t>2S (filled)</a:t>
            </a:r>
          </a:p>
          <a:p>
            <a:r>
              <a:rPr lang="en-US" sz="1200" dirty="0"/>
              <a:t>3S (open)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22B8-D8E0-A94A-9331-B49CBF909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655" y="1187067"/>
            <a:ext cx="3717139" cy="5203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66CC67-0551-AD4F-8455-A2FDD7B64BB8}"/>
              </a:ext>
            </a:extLst>
          </p:cNvPr>
          <p:cNvSpPr txBox="1"/>
          <p:nvPr/>
        </p:nvSpPr>
        <p:spPr>
          <a:xfrm>
            <a:off x="3354144" y="3137118"/>
            <a:ext cx="21226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potential model</a:t>
            </a:r>
          </a:p>
          <a:p>
            <a:r>
              <a:rPr lang="en-US" sz="1600" dirty="0"/>
              <a:t>with inverse problem</a:t>
            </a:r>
          </a:p>
          <a:p>
            <a:r>
              <a:rPr lang="en-US" sz="1600" dirty="0"/>
              <a:t>          +</a:t>
            </a:r>
          </a:p>
          <a:p>
            <a:r>
              <a:rPr lang="en-US" sz="1600" dirty="0"/>
              <a:t>Thermal width </a:t>
            </a:r>
          </a:p>
          <a:p>
            <a:r>
              <a:rPr lang="en-US" sz="1600" dirty="0"/>
              <a:t>from lattice</a:t>
            </a:r>
          </a:p>
          <a:p>
            <a:r>
              <a:rPr lang="en-US" sz="1600" dirty="0"/>
              <a:t>           +</a:t>
            </a:r>
          </a:p>
          <a:p>
            <a:r>
              <a:rPr lang="en-US" sz="1600" dirty="0"/>
              <a:t>Machine learning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9AD4E45-1724-5646-AF8A-D1DE2859DDF1}"/>
              </a:ext>
            </a:extLst>
          </p:cNvPr>
          <p:cNvSpPr/>
          <p:nvPr/>
        </p:nvSpPr>
        <p:spPr>
          <a:xfrm>
            <a:off x="3887151" y="233476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F0AD6-C63B-224B-A809-8437ED674513}"/>
              </a:ext>
            </a:extLst>
          </p:cNvPr>
          <p:cNvSpPr txBox="1"/>
          <p:nvPr/>
        </p:nvSpPr>
        <p:spPr>
          <a:xfrm>
            <a:off x="5754923" y="727363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 et al, PRD 105 (‘22) 014017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9FAF9B-6517-644F-86E8-3902266B4A27}"/>
              </a:ext>
            </a:extLst>
          </p:cNvPr>
          <p:cNvSpPr/>
          <p:nvPr/>
        </p:nvSpPr>
        <p:spPr>
          <a:xfrm>
            <a:off x="160507" y="727364"/>
            <a:ext cx="4188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Larsen, </a:t>
            </a:r>
            <a:r>
              <a:rPr lang="en-US" sz="1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lang="en-US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Mukherjee, PP, PRD 102 (‘20) 114508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CB3D1-A620-8A9D-973E-0F5A44FA583C}"/>
              </a:ext>
            </a:extLst>
          </p:cNvPr>
          <p:cNvSpPr txBox="1"/>
          <p:nvPr/>
        </p:nvSpPr>
        <p:spPr>
          <a:xfrm>
            <a:off x="3480177" y="555445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color screening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6D64D-BD22-E387-B61C-6834F165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0" y="685800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Vacuum and in-medium properties as well as  dissolution of mesons  are encoded in the spectral functions: </a:t>
            </a:r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6"/>
          <a:stretch>
            <a:fillRect/>
          </a:stretch>
        </p:blipFill>
        <p:spPr bwMode="auto">
          <a:xfrm>
            <a:off x="2971800" y="2744787"/>
            <a:ext cx="59436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87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9725"/>
            <a:ext cx="2438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76200" y="2057400"/>
            <a:ext cx="81323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Melting is seen as progressive broadening and disappearance of the bound state peaks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40251" y="76200"/>
            <a:ext cx="5727349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Meson </a:t>
            </a:r>
            <a:r>
              <a:rPr lang="en-US" err="1">
                <a:solidFill>
                  <a:srgbClr val="FF0000"/>
                </a:solidFill>
              </a:rPr>
              <a:t>correlators</a:t>
            </a:r>
            <a:r>
              <a:rPr lang="en-US">
                <a:solidFill>
                  <a:srgbClr val="FF0000"/>
                </a:solidFill>
              </a:rPr>
              <a:t> and spectral functions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F4F64-4572-5D45-818A-8D2FCB29A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51002"/>
            <a:ext cx="8547100" cy="54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EA462E-EBC7-364F-8A09-13EBCA201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4572000"/>
            <a:ext cx="3416300" cy="635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57911A-4AB2-C749-A8F9-12FB10E1BE7E}"/>
              </a:ext>
            </a:extLst>
          </p:cNvPr>
          <p:cNvCxnSpPr>
            <a:cxnSpLocks/>
          </p:cNvCxnSpPr>
          <p:nvPr/>
        </p:nvCxnSpPr>
        <p:spPr>
          <a:xfrm>
            <a:off x="3962400" y="4953000"/>
            <a:ext cx="419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1667C-428F-6042-918B-9D4251D3E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5334000"/>
            <a:ext cx="4089400" cy="24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7484E5-3758-AC40-9CC5-A605F9FEB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78" y="4800600"/>
            <a:ext cx="307340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AFA755-014E-F242-8D93-C4012A45A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550" y="5753100"/>
            <a:ext cx="5803900" cy="495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E3219C-5CAB-A247-B10B-3E45CB7F1EBF}"/>
              </a:ext>
            </a:extLst>
          </p:cNvPr>
          <p:cNvSpPr txBox="1"/>
          <p:nvPr/>
        </p:nvSpPr>
        <p:spPr>
          <a:xfrm>
            <a:off x="130447" y="2395954"/>
            <a:ext cx="5355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Modifications of quarkonium yields in heavy ion collisions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BD83B-7D3F-BC48-A676-56A8873214D8}"/>
              </a:ext>
            </a:extLst>
          </p:cNvPr>
          <p:cNvSpPr/>
          <p:nvPr/>
        </p:nvSpPr>
        <p:spPr>
          <a:xfrm>
            <a:off x="5486400" y="2409506"/>
            <a:ext cx="3169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6600"/>
                </a:solidFill>
                <a:latin typeface="+mj-lt"/>
              </a:rPr>
              <a:t>Matsui and </a:t>
            </a:r>
            <a:r>
              <a:rPr lang="en-US" sz="1400" err="1">
                <a:solidFill>
                  <a:srgbClr val="006600"/>
                </a:solidFill>
                <a:latin typeface="+mj-lt"/>
              </a:rPr>
              <a:t>Satz</a:t>
            </a:r>
            <a:r>
              <a:rPr lang="en-US" sz="1400">
                <a:solidFill>
                  <a:srgbClr val="006600"/>
                </a:solidFill>
                <a:latin typeface="+mj-lt"/>
              </a:rPr>
              <a:t>, PLB 178 (1986) 416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3C771F-861A-A94B-A593-C398F17CA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50" y="6305550"/>
            <a:ext cx="4013200" cy="241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84D6E-4B00-7A2F-024A-588A5604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E4E52-2110-BC4F-A2C3-6DF15D4F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653" y="3395974"/>
            <a:ext cx="4489450" cy="2930613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2D86CFF-D8F3-4F4F-A2B5-3A22F00B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7507183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</a:rPr>
              <a:t>Strategies to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obtain the spectral functions from lattice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5207D-DAAD-7F49-B2B7-C9C66AC0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2" y="3395974"/>
            <a:ext cx="32258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DD56F-9A39-384D-8A05-6F35A1EB2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2" y="4731243"/>
            <a:ext cx="32639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18B94-99B0-7F46-BA72-0EC96840F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19400"/>
            <a:ext cx="3251200" cy="482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A93CA2-FC13-0644-9EB7-C8F976A8083D}"/>
              </a:ext>
            </a:extLst>
          </p:cNvPr>
          <p:cNvSpPr txBox="1"/>
          <p:nvPr/>
        </p:nvSpPr>
        <p:spPr>
          <a:xfrm>
            <a:off x="4391316" y="2438400"/>
            <a:ext cx="4741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Larsen, </a:t>
            </a:r>
            <a:r>
              <a:rPr lang="en-US" sz="1400" dirty="0" err="1">
                <a:solidFill>
                  <a:srgbClr val="006600"/>
                </a:solidFill>
              </a:rPr>
              <a:t>Meinel</a:t>
            </a:r>
            <a:r>
              <a:rPr lang="en-US" sz="1400" dirty="0">
                <a:solidFill>
                  <a:srgbClr val="006600"/>
                </a:solidFill>
              </a:rPr>
              <a:t>, Mukherjee, PP, PLB 800 (20) 135119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2E1A-CAF2-5F38-926E-1F9A3FE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1DD68-B4B1-16BE-5078-A7FB6F6A30A4}"/>
              </a:ext>
            </a:extLst>
          </p:cNvPr>
          <p:cNvSpPr txBox="1"/>
          <p:nvPr/>
        </p:nvSpPr>
        <p:spPr>
          <a:xfrm>
            <a:off x="397873" y="889000"/>
            <a:ext cx="8259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Strategy: </a:t>
            </a:r>
            <a:r>
              <a:rPr lang="en-US" dirty="0"/>
              <a:t>use EFT to simplify the problem, use appropriately chosen correlation</a:t>
            </a:r>
          </a:p>
          <a:p>
            <a:r>
              <a:rPr lang="en-US" dirty="0"/>
              <a:t>functions to enhance sensitivity to quantities of interest, constrain the spectral </a:t>
            </a:r>
          </a:p>
          <a:p>
            <a:r>
              <a:rPr lang="en-US" dirty="0"/>
              <a:t>function by </a:t>
            </a:r>
            <a:r>
              <a:rPr lang="en-US" i="1" dirty="0"/>
              <a:t>T=0 </a:t>
            </a:r>
            <a:r>
              <a:rPr lang="en-US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ACD2E-217A-7401-0620-71ABAFFE9B94}"/>
              </a:ext>
            </a:extLst>
          </p:cNvPr>
          <p:cNvSpPr txBox="1"/>
          <p:nvPr/>
        </p:nvSpPr>
        <p:spPr>
          <a:xfrm>
            <a:off x="228600" y="2101671"/>
            <a:ext cx="4006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NRQCD using  correlation </a:t>
            </a:r>
          </a:p>
          <a:p>
            <a:r>
              <a:rPr lang="en-US" dirty="0"/>
              <a:t>functions of  optimized meson </a:t>
            </a:r>
          </a:p>
          <a:p>
            <a:r>
              <a:rPr lang="en-US" dirty="0"/>
              <a:t>operators  projecting on bottomonium</a:t>
            </a:r>
          </a:p>
          <a:p>
            <a:r>
              <a:rPr lang="en-US" dirty="0"/>
              <a:t>states of interest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83EE9-5B75-C53C-4AFE-A5064C2C5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13" y="4101532"/>
            <a:ext cx="2135958" cy="195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10FF4F-B1CC-54F6-7F21-8E0823D043E3}"/>
              </a:ext>
            </a:extLst>
          </p:cNvPr>
          <p:cNvSpPr txBox="1"/>
          <p:nvPr/>
        </p:nvSpPr>
        <p:spPr>
          <a:xfrm>
            <a:off x="2971800" y="5486400"/>
            <a:ext cx="14734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 at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AC0F1-35D1-E3DA-632F-8D968F824F5E}"/>
              </a:ext>
            </a:extLst>
          </p:cNvPr>
          <p:cNvSpPr txBox="1"/>
          <p:nvPr/>
        </p:nvSpPr>
        <p:spPr>
          <a:xfrm>
            <a:off x="187897" y="5463946"/>
            <a:ext cx="22644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parametrized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single peak+ tail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0EAAB-AFB7-1F90-EED3-4FE3B2A3A32C}"/>
              </a:ext>
            </a:extLst>
          </p:cNvPr>
          <p:cNvCxnSpPr/>
          <p:nvPr/>
        </p:nvCxnSpPr>
        <p:spPr>
          <a:xfrm flipH="1" flipV="1">
            <a:off x="3048000" y="5100326"/>
            <a:ext cx="381000" cy="3860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E7E119-D9D3-6607-EDEB-532CDEBE8231}"/>
              </a:ext>
            </a:extLst>
          </p:cNvPr>
          <p:cNvCxnSpPr/>
          <p:nvPr/>
        </p:nvCxnSpPr>
        <p:spPr>
          <a:xfrm flipV="1">
            <a:off x="1600200" y="4997943"/>
            <a:ext cx="228600" cy="4660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E568C7F-5B51-024F-A271-518D47FD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169" y="76200"/>
            <a:ext cx="5077031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</a:rPr>
              <a:t>Thermal mass shift of bottomonium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EB18E-F8AD-4F4D-B3E6-1FF7FF0B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253" y="3294641"/>
            <a:ext cx="4567562" cy="245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DEEA82-656A-AD42-8DD6-38A22901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94641"/>
            <a:ext cx="4086904" cy="2530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DC18D-7A89-C8F1-C9A5-CF842E349AAE}"/>
              </a:ext>
            </a:extLst>
          </p:cNvPr>
          <p:cNvSpPr txBox="1"/>
          <p:nvPr/>
        </p:nvSpPr>
        <p:spPr>
          <a:xfrm>
            <a:off x="1855304" y="617282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Larsen, </a:t>
            </a:r>
            <a:r>
              <a:rPr lang="en-US" sz="1400" dirty="0" err="1">
                <a:solidFill>
                  <a:srgbClr val="006600"/>
                </a:solidFill>
              </a:rPr>
              <a:t>Meinel</a:t>
            </a:r>
            <a:r>
              <a:rPr lang="en-US" sz="1400" dirty="0">
                <a:solidFill>
                  <a:srgbClr val="006600"/>
                </a:solidFill>
              </a:rPr>
              <a:t>, Mukherjee, PP, PLB 800 (20) 135119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6D7A-6E84-6F3E-5EE2-89AE0F0A3668}"/>
              </a:ext>
            </a:extLst>
          </p:cNvPr>
          <p:cNvSpPr txBox="1"/>
          <p:nvPr/>
        </p:nvSpPr>
        <p:spPr>
          <a:xfrm>
            <a:off x="304800" y="5805503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thermal mass shift is observed in any of the bottomonium states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contrary to expectations of the potential model with screened potential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EA78B-CCA8-C558-534B-EC76AD0A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4FAA7E-65AA-FA1A-7A67-4C4047F4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32552"/>
            <a:ext cx="3184707" cy="2067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332B0-01C4-17CD-056F-BF62095E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48" y="1736051"/>
            <a:ext cx="5436922" cy="932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FB797-780A-2B70-2E39-001ECE9E5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879" y="2770100"/>
            <a:ext cx="1475650" cy="212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21B22-9C2C-F145-D9D7-3CE723AAF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950" y="1113927"/>
            <a:ext cx="3533050" cy="4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0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E568C7F-5B51-024F-A271-518D47FD0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374" y="107721"/>
            <a:ext cx="4411785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</a:rPr>
              <a:t>Thermal width of bottomonium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43B48-1589-B94A-9ECF-ABCFEBE4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05" y="1115747"/>
            <a:ext cx="4292335" cy="2846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44D14-67BF-0F42-B0F2-EFE10468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1143000"/>
            <a:ext cx="4419602" cy="2846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A0A90-6D90-4263-587C-70A15158C66B}"/>
              </a:ext>
            </a:extLst>
          </p:cNvPr>
          <p:cNvSpPr txBox="1"/>
          <p:nvPr/>
        </p:nvSpPr>
        <p:spPr>
          <a:xfrm>
            <a:off x="2360792" y="6858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Larsen, </a:t>
            </a:r>
            <a:r>
              <a:rPr lang="en-US" sz="1400" dirty="0" err="1">
                <a:solidFill>
                  <a:srgbClr val="006600"/>
                </a:solidFill>
              </a:rPr>
              <a:t>Meinel</a:t>
            </a:r>
            <a:r>
              <a:rPr lang="en-US" sz="1400" dirty="0">
                <a:solidFill>
                  <a:srgbClr val="006600"/>
                </a:solidFill>
              </a:rPr>
              <a:t>, Mukherjee, PP, PLB 800 (20) 135119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AAEDCF-5920-BB54-4085-462A45517D4A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685800" y="2566327"/>
            <a:ext cx="3886200" cy="23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85864-B893-759D-2401-09C94447C470}"/>
              </a:ext>
            </a:extLst>
          </p:cNvPr>
          <p:cNvCxnSpPr>
            <a:cxnSpLocks/>
          </p:cNvCxnSpPr>
          <p:nvPr/>
        </p:nvCxnSpPr>
        <p:spPr>
          <a:xfrm flipV="1">
            <a:off x="5257800" y="2498371"/>
            <a:ext cx="3777405" cy="40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CD28A3-8DAF-E943-CC30-8DE92CCFADE1}"/>
              </a:ext>
            </a:extLst>
          </p:cNvPr>
          <p:cNvSpPr txBox="1"/>
          <p:nvPr/>
        </p:nvSpPr>
        <p:spPr>
          <a:xfrm>
            <a:off x="152398" y="4155743"/>
            <a:ext cx="700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thermal width for all bottomonium states that increases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B31914-345D-C322-CB69-972E082EA813}"/>
              </a:ext>
            </a:extLst>
          </p:cNvPr>
          <p:cNvSpPr txBox="1"/>
          <p:nvPr/>
        </p:nvSpPr>
        <p:spPr>
          <a:xfrm>
            <a:off x="152398" y="4533752"/>
            <a:ext cx="773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states dissolve when thermal width is larger than the level splitting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7125F1-FC23-C50A-003B-D390F544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016500"/>
            <a:ext cx="1282700" cy="24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FA989-5C1A-14C6-A28E-1BC4709E7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66" y="5631695"/>
            <a:ext cx="42291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9D2FBC-5F04-8B65-B573-188DCFDFB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66" y="6172200"/>
            <a:ext cx="4229100" cy="241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FA349-3F60-AF0B-46EC-DE9BB0A1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6124C58-91BC-A142-80DF-EA56FA1F3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306" y="76200"/>
            <a:ext cx="4773294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  <a:ea typeface="+mn-ea"/>
              </a:rPr>
              <a:t>Quark anti-quark potential at T&gt;0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AC320-DDAF-4746-947C-504B78FA1254}"/>
              </a:ext>
            </a:extLst>
          </p:cNvPr>
          <p:cNvSpPr/>
          <p:nvPr/>
        </p:nvSpPr>
        <p:spPr>
          <a:xfrm>
            <a:off x="152400" y="762000"/>
            <a:ext cx="4118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Conjecture,</a:t>
            </a:r>
            <a:r>
              <a:rPr lang="en-US" sz="1400" dirty="0">
                <a:solidFill>
                  <a:srgbClr val="006600"/>
                </a:solidFill>
                <a:latin typeface="+mj-lt"/>
              </a:rPr>
              <a:t>  Matsui and </a:t>
            </a:r>
            <a:r>
              <a:rPr lang="en-US" sz="1400" dirty="0" err="1">
                <a:solidFill>
                  <a:srgbClr val="006600"/>
                </a:solidFill>
                <a:latin typeface="+mj-lt"/>
              </a:rPr>
              <a:t>Satz</a:t>
            </a:r>
            <a:r>
              <a:rPr lang="en-US" sz="1400" dirty="0">
                <a:solidFill>
                  <a:srgbClr val="006600"/>
                </a:solidFill>
                <a:latin typeface="+mj-lt"/>
              </a:rPr>
              <a:t>, PLB 178 (86) 416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FFC7-541B-9345-A78E-6F0656B1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52046"/>
            <a:ext cx="3594100" cy="48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BB176-1C19-F34E-8FE5-D644E93DA62E}"/>
              </a:ext>
            </a:extLst>
          </p:cNvPr>
          <p:cNvSpPr txBox="1"/>
          <p:nvPr/>
        </p:nvSpPr>
        <p:spPr>
          <a:xfrm>
            <a:off x="132522" y="1371600"/>
            <a:ext cx="872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Extending </a:t>
            </a:r>
            <a:r>
              <a:rPr lang="en-US" sz="1600" dirty="0" err="1"/>
              <a:t>pNRQCD</a:t>
            </a:r>
            <a:r>
              <a:rPr lang="en-US" sz="1600" dirty="0"/>
              <a:t> to </a:t>
            </a:r>
            <a:r>
              <a:rPr lang="en-US" sz="1600" i="1" dirty="0"/>
              <a:t>T&gt;0</a:t>
            </a:r>
            <a:r>
              <a:rPr lang="en-US" sz="1600" dirty="0"/>
              <a:t>: the </a:t>
            </a:r>
            <a:r>
              <a:rPr lang="en-US" sz="1600" dirty="0">
                <a:solidFill>
                  <a:srgbClr val="993300"/>
                </a:solidFill>
              </a:rPr>
              <a:t>potential is complex</a:t>
            </a:r>
            <a:r>
              <a:rPr lang="en-US" sz="1600" dirty="0"/>
              <a:t>, the real part can have thermal correction</a:t>
            </a:r>
          </a:p>
          <a:p>
            <a:r>
              <a:rPr lang="en-US" sz="1600" dirty="0"/>
              <a:t>but is not necessarily screened, except when </a:t>
            </a:r>
            <a:r>
              <a:rPr lang="en-US" sz="1600" i="1" dirty="0"/>
              <a:t>r ~ 1/</a:t>
            </a:r>
            <a:r>
              <a:rPr lang="en-US" sz="1600" i="1" dirty="0" err="1"/>
              <a:t>m</a:t>
            </a:r>
            <a:r>
              <a:rPr lang="en-US" sz="1600" i="1" baseline="-25000" dirty="0" err="1"/>
              <a:t>D</a:t>
            </a:r>
            <a:r>
              <a:rPr lang="en-US" sz="1600" i="1" baseline="-25000" dirty="0"/>
              <a:t>  </a:t>
            </a:r>
            <a:r>
              <a:rPr lang="en-US" sz="1600" i="1" dirty="0"/>
              <a:t>&gt;&gt; 1/T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C7680-C233-CC4B-8E6E-BEF26D8225A2}"/>
              </a:ext>
            </a:extLst>
          </p:cNvPr>
          <p:cNvSpPr txBox="1"/>
          <p:nvPr/>
        </p:nvSpPr>
        <p:spPr>
          <a:xfrm>
            <a:off x="3733800" y="1956375"/>
            <a:ext cx="471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Laine, </a:t>
            </a:r>
            <a:r>
              <a:rPr lang="en-US" sz="1400" dirty="0" err="1">
                <a:solidFill>
                  <a:srgbClr val="006600"/>
                </a:solidFill>
              </a:rPr>
              <a:t>Philipsen</a:t>
            </a:r>
            <a:r>
              <a:rPr lang="en-US" sz="1400" dirty="0">
                <a:solidFill>
                  <a:srgbClr val="006600"/>
                </a:solidFill>
              </a:rPr>
              <a:t>, </a:t>
            </a:r>
            <a:r>
              <a:rPr lang="en-US" sz="1400" dirty="0" err="1">
                <a:solidFill>
                  <a:srgbClr val="006600"/>
                </a:solidFill>
              </a:rPr>
              <a:t>Romatschke</a:t>
            </a:r>
            <a:r>
              <a:rPr lang="en-US" sz="1400" dirty="0">
                <a:solidFill>
                  <a:srgbClr val="006600"/>
                </a:solidFill>
              </a:rPr>
              <a:t>, </a:t>
            </a:r>
            <a:r>
              <a:rPr lang="en-US" sz="1400" dirty="0" err="1">
                <a:solidFill>
                  <a:srgbClr val="006600"/>
                </a:solidFill>
              </a:rPr>
              <a:t>Tassler</a:t>
            </a:r>
            <a:r>
              <a:rPr lang="en-US" sz="1400" dirty="0">
                <a:solidFill>
                  <a:srgbClr val="006600"/>
                </a:solidFill>
              </a:rPr>
              <a:t>, JHEP 03 (06) 054</a:t>
            </a:r>
          </a:p>
          <a:p>
            <a:r>
              <a:rPr lang="en-US" sz="1400" dirty="0">
                <a:solidFill>
                  <a:srgbClr val="006600"/>
                </a:solidFill>
              </a:rPr>
              <a:t>Brambilla, </a:t>
            </a:r>
            <a:r>
              <a:rPr lang="en-US" sz="1400" dirty="0" err="1">
                <a:solidFill>
                  <a:srgbClr val="006600"/>
                </a:solidFill>
              </a:rPr>
              <a:t>Ghiglieri</a:t>
            </a:r>
            <a:r>
              <a:rPr lang="en-US" sz="1400" dirty="0">
                <a:solidFill>
                  <a:srgbClr val="006600"/>
                </a:solidFill>
              </a:rPr>
              <a:t>, PP, </a:t>
            </a:r>
            <a:r>
              <a:rPr lang="en-US" sz="1400" dirty="0" err="1">
                <a:solidFill>
                  <a:srgbClr val="006600"/>
                </a:solidFill>
              </a:rPr>
              <a:t>Vairo</a:t>
            </a:r>
            <a:r>
              <a:rPr lang="en-US" sz="1400" dirty="0">
                <a:solidFill>
                  <a:srgbClr val="006600"/>
                </a:solidFill>
              </a:rPr>
              <a:t>, PRD 78 (08) 014017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E9E31-58D0-944E-B9EF-F75EE03BCB90}"/>
              </a:ext>
            </a:extLst>
          </p:cNvPr>
          <p:cNvSpPr txBox="1"/>
          <p:nvPr/>
        </p:nvSpPr>
        <p:spPr>
          <a:xfrm>
            <a:off x="603512" y="2058144"/>
            <a:ext cx="26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Weak coupling calculation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C8084-2052-E645-A4BB-E07E460A2DC4}"/>
              </a:ext>
            </a:extLst>
          </p:cNvPr>
          <p:cNvSpPr txBox="1"/>
          <p:nvPr/>
        </p:nvSpPr>
        <p:spPr>
          <a:xfrm>
            <a:off x="376980" y="3055204"/>
            <a:ext cx="778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Calculate the potential non-perturbatively on the lattice by considering </a:t>
            </a:r>
            <a:r>
              <a:rPr lang="en-US" sz="1600" dirty="0" err="1"/>
              <a:t>Wislon</a:t>
            </a:r>
            <a:r>
              <a:rPr lang="en-US" sz="1600" dirty="0"/>
              <a:t> loops </a:t>
            </a:r>
          </a:p>
          <a:p>
            <a:r>
              <a:rPr lang="en-US" sz="1600" dirty="0"/>
              <a:t>of size </a:t>
            </a:r>
            <a:r>
              <a:rPr lang="en-US" sz="1600" i="1" dirty="0"/>
              <a:t>r x 𝞽 </a:t>
            </a:r>
            <a:r>
              <a:rPr lang="en-US" sz="1600" dirty="0"/>
              <a:t>at </a:t>
            </a:r>
            <a:r>
              <a:rPr lang="en-US" sz="1600" i="1" dirty="0"/>
              <a:t>T&gt;0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7C5AA-F2D6-6B40-A652-F7F959AD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599157"/>
            <a:ext cx="30734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4897AA-31A9-6F43-9742-263C435A7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08" y="4495800"/>
            <a:ext cx="78486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3065E1-44FC-4B44-9EC8-F6F762FD5A04}"/>
              </a:ext>
            </a:extLst>
          </p:cNvPr>
          <p:cNvSpPr txBox="1"/>
          <p:nvPr/>
        </p:nvSpPr>
        <p:spPr>
          <a:xfrm>
            <a:off x="407008" y="5178623"/>
            <a:ext cx="430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6600"/>
                </a:solidFill>
              </a:rPr>
              <a:t>Rothkopf, </a:t>
            </a:r>
            <a:r>
              <a:rPr lang="en-US" sz="1400" err="1">
                <a:solidFill>
                  <a:srgbClr val="006600"/>
                </a:solidFill>
              </a:rPr>
              <a:t>Hatsuda</a:t>
            </a:r>
            <a:r>
              <a:rPr lang="en-US" sz="1400">
                <a:solidFill>
                  <a:srgbClr val="006600"/>
                </a:solidFill>
              </a:rPr>
              <a:t>, Sasaki, PRL 108 (2012) 162001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CA8390-9AFE-16D5-865B-F6B18362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013083-272F-7257-63BC-31C73C09C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6" y="5722005"/>
            <a:ext cx="7772400" cy="7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7D2F00D8-1296-FC42-8F02-6C7A25CA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566" y="76200"/>
            <a:ext cx="6876434" cy="461665"/>
          </a:xfrm>
          <a:prstGeom prst="rect">
            <a:avLst/>
          </a:prstGeom>
          <a:solidFill>
            <a:srgbClr val="FFFDAE"/>
          </a:soli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  <a:ea typeface="+mn-ea"/>
              </a:rPr>
              <a:t>Quark anti-quark potential at T&gt;0 from the lattice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F6239-D28B-1744-8F60-89940AF96C84}"/>
              </a:ext>
            </a:extLst>
          </p:cNvPr>
          <p:cNvSpPr txBox="1"/>
          <p:nvPr/>
        </p:nvSpPr>
        <p:spPr>
          <a:xfrm>
            <a:off x="4856594" y="623788"/>
            <a:ext cx="353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</a:t>
            </a:r>
            <a:r>
              <a:rPr lang="en-US" sz="1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(</a:t>
            </a:r>
            <a:r>
              <a:rPr lang="en-US" sz="14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HotQCD</a:t>
            </a:r>
            <a:r>
              <a:rPr lang="en-US" sz="1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PRD 105 (2022) 054513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2E87C-355F-EC44-BDD0-9D7ED0D9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66" y="685800"/>
            <a:ext cx="15113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52883-D5A6-3349-A6AB-09D85A812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2"/>
          <a:stretch/>
        </p:blipFill>
        <p:spPr>
          <a:xfrm>
            <a:off x="533400" y="1037507"/>
            <a:ext cx="3687290" cy="2615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BCFF1-9949-4A4F-9A7D-CA5CB4CF5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7"/>
          <a:stretch/>
        </p:blipFill>
        <p:spPr>
          <a:xfrm>
            <a:off x="536713" y="3940977"/>
            <a:ext cx="3718925" cy="2704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A639A-B832-624A-91F6-1373BD8D36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8"/>
          <a:stretch/>
        </p:blipFill>
        <p:spPr>
          <a:xfrm>
            <a:off x="4856593" y="1112606"/>
            <a:ext cx="3581399" cy="261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DEBD8-79C0-E544-AAD8-78352033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01"/>
          <a:stretch/>
        </p:blipFill>
        <p:spPr>
          <a:xfrm>
            <a:off x="4787829" y="3962332"/>
            <a:ext cx="3718925" cy="2686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8624B7-BB9D-8206-3EFF-137CD7CC0AAF}"/>
              </a:ext>
            </a:extLst>
          </p:cNvPr>
          <p:cNvSpPr txBox="1"/>
          <p:nvPr/>
        </p:nvSpPr>
        <p:spPr>
          <a:xfrm>
            <a:off x="3451571" y="347523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 color screening 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6C6F3-8067-4FD0-3365-D9C1F861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atex-image-1.pdf">
            <a:extLst>
              <a:ext uri="{FF2B5EF4-FFF2-40B4-BE49-F238E27FC236}">
                <a16:creationId xmlns:a16="http://schemas.microsoft.com/office/drawing/2014/main" id="{B39D6898-85B9-2B4F-A0E5-5A24166A7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5052"/>
            <a:ext cx="4762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demo_spf">
            <a:extLst>
              <a:ext uri="{FF2B5EF4-FFF2-40B4-BE49-F238E27FC236}">
                <a16:creationId xmlns:a16="http://schemas.microsoft.com/office/drawing/2014/main" id="{CC94E277-5B79-4A48-9CE6-640D1AF2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2" y="2290293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0">
            <a:extLst>
              <a:ext uri="{FF2B5EF4-FFF2-40B4-BE49-F238E27FC236}">
                <a16:creationId xmlns:a16="http://schemas.microsoft.com/office/drawing/2014/main" id="{3A9A7A3A-0613-DB4A-9F4D-810D274A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904" y="3065138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drag constant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532F2D-560E-024E-AC72-CE4978DE2B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96200" y="2760338"/>
            <a:ext cx="0" cy="304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6" name="TextBox 18">
            <a:extLst>
              <a:ext uri="{FF2B5EF4-FFF2-40B4-BE49-F238E27FC236}">
                <a16:creationId xmlns:a16="http://schemas.microsoft.com/office/drawing/2014/main" id="{D01E28BD-140B-2E48-A879-BA10994A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680" y="3819711"/>
            <a:ext cx="3236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Spatial diffusion constant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~ mean free path (weak coupling)</a:t>
            </a:r>
          </a:p>
        </p:txBody>
      </p:sp>
      <p:pic>
        <p:nvPicPr>
          <p:cNvPr id="22538" name="Picture 21" descr="latex-image-1.pdf">
            <a:extLst>
              <a:ext uri="{FF2B5EF4-FFF2-40B4-BE49-F238E27FC236}">
                <a16:creationId xmlns:a16="http://schemas.microsoft.com/office/drawing/2014/main" id="{B11428D6-1604-FF41-A6B6-609ABAC96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375150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22">
            <a:extLst>
              <a:ext uri="{FF2B5EF4-FFF2-40B4-BE49-F238E27FC236}">
                <a16:creationId xmlns:a16="http://schemas.microsoft.com/office/drawing/2014/main" id="{22413185-19DE-3F4E-8175-D2F0851A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1685132"/>
            <a:ext cx="3006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Momentum diffusion coefficient</a:t>
            </a:r>
          </a:p>
        </p:txBody>
      </p:sp>
      <p:sp>
        <p:nvSpPr>
          <p:cNvPr id="22540" name="TextBox 24">
            <a:extLst>
              <a:ext uri="{FF2B5EF4-FFF2-40B4-BE49-F238E27FC236}">
                <a16:creationId xmlns:a16="http://schemas.microsoft.com/office/drawing/2014/main" id="{81F5F84E-2E95-3C46-BC32-A13501B1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45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For large quark mass the transport peak is very narrow even for strong coupling and 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difficult to reconstruct it accurately from Euclidean correlator calculated on the lattice </a:t>
            </a:r>
          </a:p>
        </p:txBody>
      </p:sp>
      <p:sp>
        <p:nvSpPr>
          <p:cNvPr id="22541" name="TextBox 25">
            <a:extLst>
              <a:ext uri="{FF2B5EF4-FFF2-40B4-BE49-F238E27FC236}">
                <a16:creationId xmlns:a16="http://schemas.microsoft.com/office/drawing/2014/main" id="{561572A3-9F45-4941-981D-E37EB228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00" y="5431486"/>
            <a:ext cx="219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area under the peak ~ </a:t>
            </a:r>
          </a:p>
        </p:txBody>
      </p:sp>
      <p:sp>
        <p:nvSpPr>
          <p:cNvPr id="22543" name="TextBox 27">
            <a:extLst>
              <a:ext uri="{FF2B5EF4-FFF2-40B4-BE49-F238E27FC236}">
                <a16:creationId xmlns:a16="http://schemas.microsoft.com/office/drawing/2014/main" id="{F5EFA9C5-22A1-7744-8DEB-CD5921CD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865" y="5393531"/>
            <a:ext cx="4173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heavy quark  coefficient ~ width of the peak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BFAB0-3AC4-EA46-A976-75EDC06B9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388" y="5340674"/>
            <a:ext cx="520700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D60F4-728A-2C44-ACC9-3E0F14A864E5}"/>
              </a:ext>
            </a:extLst>
          </p:cNvPr>
          <p:cNvSpPr txBox="1"/>
          <p:nvPr/>
        </p:nvSpPr>
        <p:spPr>
          <a:xfrm>
            <a:off x="3962400" y="3192405"/>
            <a:ext cx="3088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PP, </a:t>
            </a:r>
            <a:r>
              <a:rPr lang="en-US" sz="1600" dirty="0" err="1">
                <a:solidFill>
                  <a:srgbClr val="00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Teaney</a:t>
            </a:r>
            <a:r>
              <a:rPr lang="en-US" sz="1600" dirty="0">
                <a:solidFill>
                  <a:srgbClr val="00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 72 (2006) 014508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CFD67-EAA4-F896-A1B3-639A43AA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CE6F-BCE6-A943-AC2F-532C60CF81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B595132-3565-571A-64A1-E7812F10B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Current-current correlators and heavy quark diffusion coefficient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F37E6-7B87-73D1-DD73-F9AB2EB3D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84666"/>
            <a:ext cx="26162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6740A-B035-487D-EF62-D823DA6D9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139" y="1797228"/>
            <a:ext cx="2146300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B6E23-E577-0EC4-5730-5338FC8A3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6050" y="2216385"/>
            <a:ext cx="5232400" cy="62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D71ED-B9F6-9AD4-F58E-A9F827CD7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4018" y="3924398"/>
            <a:ext cx="1003300" cy="520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72"/>
  <p:tag name="DEFAULTHEIGHT" val="364"/>
  <p:tag name="FIRSTPETER@C1MGM471DV1T3PP7" val="4616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wwnd07">
  <a:themeElements>
    <a:clrScheme name="wwnd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nd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wnd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nd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nd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nd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nd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nd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nd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wwnd07</Template>
  <TotalTime>35342</TotalTime>
  <Words>1279</Words>
  <Application>Microsoft Macintosh PowerPoint</Application>
  <PresentationFormat>On-screen Show (4:3)</PresentationFormat>
  <Paragraphs>202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AvenirLTPro</vt:lpstr>
      <vt:lpstr>Open Sans</vt:lpstr>
      <vt:lpstr>Symbol</vt:lpstr>
      <vt:lpstr>Times New Roman</vt:lpstr>
      <vt:lpstr>wwnd07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peter</dc:creator>
  <cp:lastModifiedBy>Petreczky, Peter</cp:lastModifiedBy>
  <cp:revision>936</cp:revision>
  <dcterms:created xsi:type="dcterms:W3CDTF">2007-06-20T18:51:16Z</dcterms:created>
  <dcterms:modified xsi:type="dcterms:W3CDTF">2023-04-20T19:32:51Z</dcterms:modified>
</cp:coreProperties>
</file>