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6" r:id="rId2"/>
    <p:sldMasterId id="2147483787" r:id="rId3"/>
    <p:sldMasterId id="2147483855" r:id="rId4"/>
    <p:sldMasterId id="2147483863" r:id="rId5"/>
    <p:sldMasterId id="2147483914" r:id="rId6"/>
    <p:sldMasterId id="2147483976" r:id="rId7"/>
    <p:sldMasterId id="2147484040" r:id="rId8"/>
    <p:sldMasterId id="2147484188" r:id="rId9"/>
    <p:sldMasterId id="2147484250" r:id="rId10"/>
    <p:sldMasterId id="2147484264" r:id="rId11"/>
    <p:sldMasterId id="2147484391" r:id="rId12"/>
    <p:sldMasterId id="2147484403" r:id="rId13"/>
    <p:sldMasterId id="2147484415" r:id="rId14"/>
    <p:sldMasterId id="2147484427" r:id="rId15"/>
  </p:sldMasterIdLst>
  <p:notesMasterIdLst>
    <p:notesMasterId r:id="rId42"/>
  </p:notesMasterIdLst>
  <p:sldIdLst>
    <p:sldId id="439" r:id="rId16"/>
    <p:sldId id="537" r:id="rId17"/>
    <p:sldId id="539" r:id="rId18"/>
    <p:sldId id="557" r:id="rId19"/>
    <p:sldId id="558" r:id="rId20"/>
    <p:sldId id="543" r:id="rId21"/>
    <p:sldId id="541" r:id="rId22"/>
    <p:sldId id="542" r:id="rId23"/>
    <p:sldId id="538" r:id="rId24"/>
    <p:sldId id="552" r:id="rId25"/>
    <p:sldId id="545" r:id="rId26"/>
    <p:sldId id="547" r:id="rId27"/>
    <p:sldId id="528" r:id="rId28"/>
    <p:sldId id="544" r:id="rId29"/>
    <p:sldId id="548" r:id="rId30"/>
    <p:sldId id="549" r:id="rId31"/>
    <p:sldId id="550" r:id="rId32"/>
    <p:sldId id="551" r:id="rId33"/>
    <p:sldId id="555" r:id="rId34"/>
    <p:sldId id="556" r:id="rId35"/>
    <p:sldId id="559" r:id="rId36"/>
    <p:sldId id="553" r:id="rId37"/>
    <p:sldId id="560" r:id="rId38"/>
    <p:sldId id="561" r:id="rId39"/>
    <p:sldId id="562" r:id="rId40"/>
    <p:sldId id="563" r:id="rId4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00"/>
    <a:srgbClr val="FF9900"/>
    <a:srgbClr val="FFCCCC"/>
    <a:srgbClr val="5B9BD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7" y="83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4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D7CC0F5-B1D7-4C8B-B870-AB49F1B9B6C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8FE154-2AEE-4CBD-96E5-55CA35194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2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0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5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5.tiff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Hertzog / APS - April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6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Hertzog / APS - April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829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320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546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433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721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644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0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9729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285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79A04A2-726F-2143-A443-7788AF27176E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242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49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Hertzog / APS - April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191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010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7937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283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713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5559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90601"/>
            <a:ext cx="5401733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2934" y="990601"/>
            <a:ext cx="5401733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591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963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419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1854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657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0664C-3B46-490C-829A-74D2D1354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4985" y="79605"/>
            <a:ext cx="658540" cy="467425"/>
          </a:xfrm>
          <a:prstGeom prst="rect">
            <a:avLst/>
          </a:prstGeom>
        </p:spPr>
      </p:pic>
      <p:pic>
        <p:nvPicPr>
          <p:cNvPr id="12" name="Picture 2" descr="https://www.washington.edu/brand/files/2014/09/W-Logo_Purple_RGB.png">
            <a:extLst>
              <a:ext uri="{FF2B5EF4-FFF2-40B4-BE49-F238E27FC236}">
                <a16:creationId xmlns:a16="http://schemas.microsoft.com/office/drawing/2014/main" id="{D7C8E7CF-0562-4271-9FCC-94BE35BA71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0789" y="48538"/>
            <a:ext cx="694195" cy="4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9697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2120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976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000" y="228600"/>
            <a:ext cx="2751667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28600"/>
            <a:ext cx="805180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451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E1305-0D18-4D2A-9331-7A78161518D2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6914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B5B6B7-22A4-4326-926E-E0E994D622DA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1647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C9CFB6-9C2D-4638-8261-91FAD73BF13A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6197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65F3D4-4CCF-45A9-B434-22046F9A2CB9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0638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3936C-AE77-4087-AC46-B2881461071C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404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2EE75-A51F-45CD-A44A-71720F7956D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3092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64BE-84CB-4D6B-810A-A22ECECEDAAC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98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24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56837-B16B-4D0B-B787-AAF822BBEC8B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0885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332330-A434-48C1-ABD8-6796D996E17D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3429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482194-2293-4F7B-815F-8BD0FE91716A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5698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46242D-AEA8-42A7-A514-D7FF08DEFE11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1456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807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58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47787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90600"/>
            <a:ext cx="5401733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2934" y="990600"/>
            <a:ext cx="5401733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23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102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76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05586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5912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77971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46172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889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000" y="228600"/>
            <a:ext cx="2751667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28600"/>
            <a:ext cx="805180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2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92959" y="4963773"/>
            <a:ext cx="6588147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560291" y="5977379"/>
            <a:ext cx="434340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92958" y="3951842"/>
            <a:ext cx="11556141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" y="288918"/>
            <a:ext cx="12014381" cy="3018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20216"/>
            <a:ext cx="12222481" cy="3108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278" y="6041178"/>
            <a:ext cx="3238119" cy="5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31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2DE652-12C0-C5F2-DDF3-D5C64496C1A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48785" y="6504214"/>
            <a:ext cx="1192020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ea typeface="MS PGothic" pitchFamily="34" charset="-128"/>
              </a:rPr>
              <a:t>27 Mar 2023</a:t>
            </a:r>
            <a:endParaRPr lang="en-US" dirty="0">
              <a:ea typeface="MS PGothic" pitchFamily="34" charset="-128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0CF47-7ED3-4486-C7BB-E6A876057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5199" y="6504214"/>
            <a:ext cx="814154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Chris Polly | Aspen 2023</a:t>
            </a:r>
            <a:endParaRPr lang="en-US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7C666E-3A90-1A19-CE95-8ED14B135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96657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305820" y="4765101"/>
            <a:ext cx="566928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06067" y="4765101"/>
            <a:ext cx="5681133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304801" y="1043695"/>
            <a:ext cx="5668432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6206067" y="1043695"/>
            <a:ext cx="5681135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B22C048-7B47-8C13-F825-49976A0A15A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48785" y="6504214"/>
            <a:ext cx="1192020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ea typeface="MS PGothic" pitchFamily="34" charset="-128"/>
              </a:rPr>
              <a:t>27 Mar 2023</a:t>
            </a:r>
            <a:endParaRPr lang="en-US" dirty="0">
              <a:ea typeface="MS PGothic" pitchFamily="34" charset="-128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2E51FE-5159-24AA-B461-A4EA1FAFD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5199" y="6504214"/>
            <a:ext cx="814154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Chris Polly | Aspen 2023</a:t>
            </a: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5D9677-88C9-BA53-6140-73C73612F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5387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092C912-8D68-8006-25E7-B3B02FA2F16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48785" y="6504214"/>
            <a:ext cx="1192020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ea typeface="MS PGothic" pitchFamily="34" charset="-128"/>
              </a:rPr>
              <a:t>27 Mar 2023</a:t>
            </a:r>
            <a:endParaRPr lang="en-US" dirty="0">
              <a:ea typeface="MS PGothic" pitchFamily="34" charset="-128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BCC8B98-90AC-F50C-84EE-2740C347E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5199" y="6504214"/>
            <a:ext cx="814154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Chris Polly | Aspen 2023</a:t>
            </a: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A5B262-1612-0ABF-9F2C-5587F8C10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12034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043693"/>
            <a:ext cx="4037192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26611" y="1043695"/>
            <a:ext cx="7227147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D11AE5D-8703-E1B0-3E48-03CC11ADCAE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48785" y="6504214"/>
            <a:ext cx="1192020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ea typeface="MS PGothic" pitchFamily="34" charset="-128"/>
              </a:rPr>
              <a:t>27 Mar 2023</a:t>
            </a:r>
            <a:endParaRPr lang="en-US" dirty="0">
              <a:ea typeface="MS PGothic" pitchFamily="34" charset="-128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D9D772-2884-4DA3-B375-ED0C36550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5199" y="6504214"/>
            <a:ext cx="814154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Chris Polly | Aspen 2023</a:t>
            </a:r>
            <a:endParaRPr lang="en-US" b="1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A09CA07-73F6-DD59-2641-2A1226328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6633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892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8765" y="1043694"/>
            <a:ext cx="11601135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5" y="4943006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EB99A9B-4C1A-CF7F-C708-38232B299FB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48785" y="6504214"/>
            <a:ext cx="1192020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ea typeface="MS PGothic" pitchFamily="34" charset="-128"/>
              </a:rPr>
              <a:t>27 Mar 2023</a:t>
            </a:r>
            <a:endParaRPr lang="en-US" dirty="0">
              <a:ea typeface="MS PGothic" pitchFamily="34" charset="-128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238DE60-51BA-1E61-F813-204304975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35199" y="6504214"/>
            <a:ext cx="814154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Chris Polly | Aspen 2023</a:t>
            </a:r>
            <a:endParaRPr lang="en-US" b="1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8366E1-5D2B-F200-6BC2-A02A3D919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49458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41815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848785" y="6504214"/>
            <a:ext cx="1192020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27 Mar 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5199" y="6504214"/>
            <a:ext cx="814154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Chris Polly | Aspen 2023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56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9A04A2-726F-2143-A443-7788AF27176E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666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83757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1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Hertzog / APS - April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58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81661-9402-DF4B-A67D-363EF484C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AAB4A-4643-B54F-92EF-36CEF1686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6986C-B434-7448-9331-0E84C2E5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74D8C-F009-8844-B2A7-7D88B177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/>
              <a:t>David Hertzog / APS - April 2021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16D0C-6417-CC41-8D87-B3D6EE9B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D365DBC-C0A8-6C4E-AF92-96AE8517FF3A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239359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18E93D7-243F-41BC-90B2-F26A072E3E8D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46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C15E782-7BB0-47FC-90B3-CF741C22B189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40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5F56710-C97D-4C7E-B6DC-8BF238B575E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0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1927D11-47A8-4A3B-91F3-5048E6BB9EB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55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CBDFF59-D914-4C0B-998C-28C291062C20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6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B848A4C-79C1-4561-BF0B-4E8A7BF01A01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37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0F9EE91-9E20-4287-BA33-1F990D708AB0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93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454718-91B3-43B7-A8B4-5195EF6B2F4F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69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4825F2C-9A58-428F-A72B-9A2D9C88FA1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58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Hertzog / APS - April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3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BF32145-5601-4B15-8EC5-5EDAC3D0E9C4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83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3E22DB5-E147-4E04-8BF9-F0688122AA0D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13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5" y="5328761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30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23683" y="817014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6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5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6" y="971553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7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1994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9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7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83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2" y="958853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9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7" y="6504216"/>
            <a:ext cx="8349492" cy="250031"/>
          </a:xfrm>
        </p:spPr>
        <p:txBody>
          <a:bodyPr/>
          <a:lstStyle>
            <a:lvl1pPr>
              <a:defRPr sz="900" dirty="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9A04A2-726F-2143-A443-7788AF27176E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17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3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7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324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9" y="6504217"/>
            <a:ext cx="8347199" cy="242873"/>
          </a:xfrm>
        </p:spPr>
        <p:txBody>
          <a:bodyPr/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2"/>
            <a:ext cx="11567584" cy="580292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92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7"/>
            <a:ext cx="8363037" cy="242873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58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EFE35D-FF2F-44E2-A20D-1F5F04DE1810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6413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Hertzog / APS - April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16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67D2D7-000C-4CB1-9FDF-8B886B9EA935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323876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7515D4-70D2-4B2A-BECD-34CB88753207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619664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838201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838201"/>
            <a:ext cx="53848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979679-A4F3-4606-95F8-D6C74929E6C3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45867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F830EC-BFE8-4C66-A22A-074E1292F81C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07440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7A54D3-9DCB-418C-9C21-1CCF9AFB5651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3549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BA18A8-B7FA-4BE1-B0DD-DBEFB39914E4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37334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580AD7-FABF-493C-B1D3-061ACC234399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706411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F079F3-D326-41DC-83B8-B6760BA28BB7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557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7D64FA-D989-4E27-A848-06CA7B07BD95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13471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65089"/>
            <a:ext cx="276860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65089"/>
            <a:ext cx="810260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A4C387-8336-44AA-9862-56AB78AACA64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8583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Hertzog / APS - April 2021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831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088"/>
            <a:ext cx="109728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838201"/>
            <a:ext cx="53848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838201"/>
            <a:ext cx="53848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0" y="6381750"/>
            <a:ext cx="1828800" cy="47625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1440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BF25C5-6427-4854-BC48-F8986FEEE925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231137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5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900" y="3951844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" y="249846"/>
            <a:ext cx="12014381" cy="301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2" y="820216"/>
            <a:ext cx="1222248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9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2" y="971553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6"/>
            <a:ext cx="105836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7" y="6504216"/>
            <a:ext cx="8215839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1320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5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2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7" y="6504216"/>
            <a:ext cx="1058367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3" y="6504216"/>
            <a:ext cx="821584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28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8" y="958853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1058365" cy="250031"/>
          </a:xfrm>
        </p:spPr>
        <p:txBody>
          <a:bodyPr/>
          <a:lstStyle>
            <a:lvl1pPr>
              <a:defRPr sz="120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174453" y="6504214"/>
            <a:ext cx="8215840" cy="250030"/>
          </a:xfrm>
        </p:spPr>
        <p:txBody>
          <a:bodyPr/>
          <a:lstStyle>
            <a:lvl1pPr>
              <a:defRPr sz="1200" dirty="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A04A2-726F-2143-A443-7788AF2717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050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3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8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6"/>
            <a:ext cx="105836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5" y="6504216"/>
            <a:ext cx="8202292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298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4549" y="6504216"/>
            <a:ext cx="1046255" cy="23728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86564" y="6504216"/>
            <a:ext cx="8201437" cy="23728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3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673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74452" y="6504216"/>
            <a:ext cx="8229389" cy="23728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368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7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9" y="6515100"/>
            <a:ext cx="1435100" cy="24130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0">
                <a:solidFill>
                  <a:srgbClr val="004C97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74FF3-8DB7-4100-87D3-F2EE5BDF41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7607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284F-719F-47B2-8D42-5EC85A377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774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Hertzog / APS - April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94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5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900" y="3951844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" y="249846"/>
            <a:ext cx="12014381" cy="301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2" y="820216"/>
            <a:ext cx="1222248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37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2" y="971553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6"/>
            <a:ext cx="105836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7" y="6504216"/>
            <a:ext cx="8215839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91456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5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2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7" y="6504216"/>
            <a:ext cx="1058367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3" y="6504216"/>
            <a:ext cx="821584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6612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8" y="958853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1058365" cy="250031"/>
          </a:xfrm>
        </p:spPr>
        <p:txBody>
          <a:bodyPr/>
          <a:lstStyle>
            <a:lvl1pPr>
              <a:defRPr sz="120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174453" y="6504214"/>
            <a:ext cx="8215840" cy="250030"/>
          </a:xfrm>
        </p:spPr>
        <p:txBody>
          <a:bodyPr/>
          <a:lstStyle>
            <a:lvl1pPr>
              <a:defRPr sz="1200" dirty="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A04A2-726F-2143-A443-7788AF2717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61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3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8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6"/>
            <a:ext cx="105836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5" y="6504216"/>
            <a:ext cx="8202292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717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4549" y="6504216"/>
            <a:ext cx="1046255" cy="23728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86564" y="6504216"/>
            <a:ext cx="8201437" cy="23728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3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413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74452" y="6504216"/>
            <a:ext cx="8229389" cy="23728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688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5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900" y="3951844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" y="249846"/>
            <a:ext cx="12014381" cy="301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2" y="820216"/>
            <a:ext cx="1222248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26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2" y="971553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6"/>
            <a:ext cx="105836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7" y="6504216"/>
            <a:ext cx="8215839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71668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5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2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7" y="6504216"/>
            <a:ext cx="1058367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3" y="6504216"/>
            <a:ext cx="821584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7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0011" y="6430616"/>
            <a:ext cx="185626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David Hertzog / APS - April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4812" y="6430615"/>
            <a:ext cx="524890" cy="365125"/>
          </a:xfrm>
        </p:spPr>
        <p:txBody>
          <a:bodyPr/>
          <a:lstStyle/>
          <a:p>
            <a:fld id="{994C2E43-88F3-428B-995A-C996C1E620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063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8" y="958853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1058365" cy="250031"/>
          </a:xfrm>
        </p:spPr>
        <p:txBody>
          <a:bodyPr/>
          <a:lstStyle>
            <a:lvl1pPr>
              <a:defRPr sz="120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174453" y="6504214"/>
            <a:ext cx="8215840" cy="250030"/>
          </a:xfrm>
        </p:spPr>
        <p:txBody>
          <a:bodyPr/>
          <a:lstStyle>
            <a:lvl1pPr>
              <a:defRPr sz="1200" dirty="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A04A2-726F-2143-A443-7788AF2717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804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3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8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6"/>
            <a:ext cx="105836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5" y="6504216"/>
            <a:ext cx="8202292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4242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4549" y="6504216"/>
            <a:ext cx="1046255" cy="23728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86564" y="6504216"/>
            <a:ext cx="8201437" cy="23728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3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725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74452" y="6504216"/>
            <a:ext cx="8229389" cy="23728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3009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284F-719F-47B2-8D42-5EC85A377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758210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18E93D7-243F-41BC-90B2-F26A072E3E8D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404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C15E782-7BB0-47FC-90B3-CF741C22B189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44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5F56710-C97D-4C7E-B6DC-8BF238B575E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810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1927D11-47A8-4A3B-91F3-5048E6BB9EB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345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CBDFF59-D914-4C0B-998C-28C291062C20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2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Hertzog / APS - April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096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B848A4C-79C1-4561-BF0B-4E8A7BF01A01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313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0F9EE91-9E20-4287-BA33-1F990D708AB0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642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454718-91B3-43B7-A8B4-5195EF6B2F4F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071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4825F2C-9A58-428F-A72B-9A2D9C88FA1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20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BF32145-5601-4B15-8EC5-5EDAC3D0E9C4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8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3E22DB5-E147-4E04-8BF9-F0688122AA0D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659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F7DC4-4783-0C4C-82CA-2A6A5770B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679" b="11023"/>
          <a:stretch/>
        </p:blipFill>
        <p:spPr>
          <a:xfrm>
            <a:off x="-23683" y="820216"/>
            <a:ext cx="1222248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439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393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80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30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Hertzog / APS - April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426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140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8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805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8374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0782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79A04A2-726F-2143-A443-7788AF27176E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0571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721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204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5929" y="6258849"/>
            <a:ext cx="1477859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85989" y="6323963"/>
            <a:ext cx="10041468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9729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F7DC4-4783-0C4C-82CA-2A6A5770B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679" b="11023"/>
          <a:stretch/>
        </p:blipFill>
        <p:spPr>
          <a:xfrm>
            <a:off x="-23683" y="820216"/>
            <a:ext cx="1222248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2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image" Target="../media/image22.tiff"/><Relationship Id="rId5" Type="http://schemas.openxmlformats.org/officeDocument/2006/relationships/slideLayout" Target="../slideLayouts/slideLayout149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48.xml"/><Relationship Id="rId9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David Hertzog / APS - April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C2E43-88F3-428B-995A-C996C1E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3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530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  <p:sldLayoutId id="2147484263" r:id="rId13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David Hertzog / APS - April 2021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397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  <p:sldLayoutId id="2147484276" r:id="rId12"/>
    <p:sldLayoutId id="2147484277" r:id="rId13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990601"/>
            <a:ext cx="11006667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9" tIns="44445" rIns="90479" bIns="444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228600"/>
            <a:ext cx="10972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9" tIns="44445" rIns="90479" bIns="4444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7164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153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305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458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61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285720" indent="-28572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729" indent="-228577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2882" indent="-228577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2890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043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195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348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500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8653" indent="-171432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Hertzog / APS - April 2021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809D15-6ED4-4975-B2B4-893FCD238E6D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18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990600"/>
            <a:ext cx="11006667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099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228600"/>
            <a:ext cx="10972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83785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286400" y="6315146"/>
            <a:ext cx="11606277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79629" y="136401"/>
            <a:ext cx="11630876" cy="197990"/>
            <a:chOff x="577653" y="6258863"/>
            <a:chExt cx="8320285" cy="188846"/>
          </a:xfrm>
        </p:grpSpPr>
        <p:cxnSp>
          <p:nvCxnSpPr>
            <p:cNvPr id="8" name="Straight Connector 7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FermiLogo_RGB_NALBlu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MS PGothic" pitchFamily="34" charset="-128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600018" y="6469944"/>
            <a:ext cx="1435100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4C97"/>
                </a:solidFill>
                <a:latin typeface="Calibri" pitchFamily="34" charset="0"/>
                <a:ea typeface="MS PGothic" pitchFamily="34" charset="-128"/>
              </a:rPr>
              <a:t>27 Mar 2023</a:t>
            </a:r>
            <a:endParaRPr lang="en-US">
              <a:solidFill>
                <a:srgbClr val="004C97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1907" y="6469944"/>
            <a:ext cx="6458276" cy="241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Calibri" pitchFamily="34" charset="0"/>
                <a:ea typeface="MS PGothic" pitchFamily="34" charset="-128"/>
              </a:rPr>
              <a:t>Chris Polly | Aspen 2023</a:t>
            </a:r>
            <a:endParaRPr lang="en-US" b="1" dirty="0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07335" y="6372744"/>
            <a:ext cx="636579" cy="47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147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5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9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9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39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53124E-91A5-454A-AE21-270F287ACBD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9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9" y="6504217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/>
              <a:t>David Hertzog / APS - April 2021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3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1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570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5088"/>
            <a:ext cx="109728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838201"/>
            <a:ext cx="109728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0" y="6381750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C1A69-9FC3-4AC7-B040-4CF4E33DBD18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213447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0000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7" y="6504216"/>
            <a:ext cx="1058367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2" y="6504216"/>
            <a:ext cx="8213549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9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8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358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7" y="6504216"/>
            <a:ext cx="1058367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2" y="6504216"/>
            <a:ext cx="8213549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9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8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700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7" y="6504216"/>
            <a:ext cx="1058367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4452" y="6504216"/>
            <a:ext cx="8213549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David Hertzog / APS - April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9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8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675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9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9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9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David Hertzog / APS - April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39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53124E-91A5-454A-AE21-270F287ACBD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0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emf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620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0.xml"/><Relationship Id="rId6" Type="http://schemas.openxmlformats.org/officeDocument/2006/relationships/image" Target="../media/image64.png"/><Relationship Id="rId11" Type="http://schemas.openxmlformats.org/officeDocument/2006/relationships/image" Target="../media/image610.png"/><Relationship Id="rId5" Type="http://schemas.openxmlformats.org/officeDocument/2006/relationships/image" Target="../media/image63.png"/><Relationship Id="rId10" Type="http://schemas.openxmlformats.org/officeDocument/2006/relationships/image" Target="../media/image600.png"/><Relationship Id="rId4" Type="http://schemas.openxmlformats.org/officeDocument/2006/relationships/image" Target="../media/image62.png"/><Relationship Id="rId9" Type="http://schemas.openxmlformats.org/officeDocument/2006/relationships/image" Target="../media/image59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tm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80.png"/><Relationship Id="rId5" Type="http://schemas.openxmlformats.org/officeDocument/2006/relationships/image" Target="../media/image79.gif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4.gif"/><Relationship Id="rId7" Type="http://schemas.openxmlformats.org/officeDocument/2006/relationships/image" Target="../media/image88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7.emf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tmp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m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tmp"/><Relationship Id="rId4" Type="http://schemas.openxmlformats.org/officeDocument/2006/relationships/image" Target="../media/image98.tm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4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5" Type="http://schemas.openxmlformats.org/officeDocument/2006/relationships/image" Target="../media/image980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0"/>
            <a:ext cx="12776083" cy="6858000"/>
            <a:chOff x="3124200" y="1401445"/>
            <a:chExt cx="5943600" cy="4055110"/>
          </a:xfrm>
        </p:grpSpPr>
        <p:pic>
          <p:nvPicPr>
            <p:cNvPr id="4" name="Picture 3" descr="https://mod.fnal.gov/mod/stillphotos/2013/0200/13-0243-05D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1401445"/>
              <a:ext cx="5943600" cy="4055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480177" y="1498353"/>
              <a:ext cx="5315900" cy="63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prstClr val="white"/>
                  </a:solidFill>
                  <a:latin typeface="Calibri" panose="020F0502020204030204"/>
                </a:rPr>
                <a:t>Updates and Perspectives on the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Muon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g-2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Experiment and SM Comparisons</a:t>
              </a:r>
              <a:endPara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05473" y="5630824"/>
            <a:ext cx="4999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Hertzog, University of Washington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USQCD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Calibri" panose="020F0502020204030204"/>
              </a:rPr>
              <a:t>April 21, 2023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6" y="5434757"/>
            <a:ext cx="3263799" cy="110002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1166311">
            <a:off x="5552105" y="2020440"/>
            <a:ext cx="4002554" cy="954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 theory storm seems to be brewing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907" y="155980"/>
            <a:ext cx="10515600" cy="60277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Data collected met proposal goals … “21 BNLs”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6"/>
          <a:stretch/>
        </p:blipFill>
        <p:spPr>
          <a:xfrm>
            <a:off x="1162455" y="1689651"/>
            <a:ext cx="9176454" cy="4397553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4084698" y="5048794"/>
            <a:ext cx="195943" cy="287383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5652710" y="4199330"/>
            <a:ext cx="195943" cy="849464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 flipH="1">
            <a:off x="5305692" y="1974290"/>
            <a:ext cx="195943" cy="2168339"/>
          </a:xfrm>
          <a:prstGeom prst="righ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50449" y="5007819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Published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8462" y="4439396"/>
            <a:ext cx="251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Next release, very soon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2040" y="2760628"/>
            <a:ext cx="203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Chugging its way through production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40" y="205875"/>
            <a:ext cx="10515600" cy="52872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Original Goals and Where we are trending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*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59" y="947185"/>
            <a:ext cx="5259512" cy="2407328"/>
          </a:xfrm>
        </p:spPr>
        <p:txBody>
          <a:bodyPr/>
          <a:lstStyle/>
          <a:p>
            <a:r>
              <a:rPr lang="en-US" dirty="0" smtClean="0"/>
              <a:t>Final precision:	</a:t>
            </a:r>
            <a:r>
              <a:rPr lang="en-US" dirty="0" smtClean="0">
                <a:solidFill>
                  <a:srgbClr val="3333FF"/>
                </a:solidFill>
                <a:latin typeface="Symbol" panose="05050102010706020507" pitchFamily="18" charset="2"/>
              </a:rPr>
              <a:t>d</a:t>
            </a:r>
            <a:r>
              <a:rPr lang="en-US" dirty="0" smtClean="0">
                <a:solidFill>
                  <a:srgbClr val="3333FF"/>
                </a:solidFill>
              </a:rPr>
              <a:t>a</a:t>
            </a:r>
            <a:r>
              <a:rPr lang="en-US" baseline="-25000" dirty="0" smtClean="0">
                <a:solidFill>
                  <a:srgbClr val="3333FF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3333FF"/>
                </a:solidFill>
              </a:rPr>
              <a:t> = 140 ppb 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Statistics   		100 ppb</a:t>
            </a:r>
          </a:p>
          <a:p>
            <a:pPr lvl="1"/>
            <a:r>
              <a:rPr lang="en-US" dirty="0" smtClean="0"/>
              <a:t>Precession </a:t>
            </a:r>
            <a:r>
              <a:rPr lang="en-US" dirty="0"/>
              <a:t>systematics</a:t>
            </a:r>
            <a:r>
              <a:rPr lang="en-US" dirty="0" smtClean="0"/>
              <a:t> 	70 ppb</a:t>
            </a:r>
          </a:p>
          <a:p>
            <a:pPr lvl="1"/>
            <a:r>
              <a:rPr lang="en-US" dirty="0" smtClean="0"/>
              <a:t>Field systematics   	70 ppb</a:t>
            </a:r>
          </a:p>
          <a:p>
            <a:pPr lvl="1"/>
            <a:r>
              <a:rPr lang="en-US" dirty="0" smtClean="0"/>
              <a:t>Not thought of then	  0 ppb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08488" y="947185"/>
            <a:ext cx="6555768" cy="240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US" dirty="0" smtClean="0"/>
              <a:t>Trending toward:	</a:t>
            </a:r>
            <a:r>
              <a:rPr lang="en-US" dirty="0" smtClean="0">
                <a:solidFill>
                  <a:srgbClr val="3333FF"/>
                </a:solidFill>
                <a:latin typeface="Symbol" panose="05050102010706020507" pitchFamily="18" charset="2"/>
              </a:rPr>
              <a:t>d</a:t>
            </a:r>
            <a:r>
              <a:rPr lang="en-US" dirty="0" smtClean="0">
                <a:solidFill>
                  <a:srgbClr val="3333FF"/>
                </a:solidFill>
              </a:rPr>
              <a:t>a</a:t>
            </a:r>
            <a:r>
              <a:rPr lang="en-US" baseline="-25000" dirty="0" smtClean="0">
                <a:solidFill>
                  <a:srgbClr val="3333FF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3333FF"/>
                </a:solidFill>
              </a:rPr>
              <a:t> = &lt;140 ppb 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(slightly)</a:t>
            </a:r>
            <a:endParaRPr lang="en-US" dirty="0" smtClean="0"/>
          </a:p>
          <a:p>
            <a:pPr lvl="1"/>
            <a:r>
              <a:rPr lang="en-US" dirty="0" smtClean="0"/>
              <a:t>Statistics   		&lt;100 ppb</a:t>
            </a:r>
          </a:p>
          <a:p>
            <a:pPr lvl="1"/>
            <a:r>
              <a:rPr lang="en-US" dirty="0" smtClean="0"/>
              <a:t>Precession systematics 	&lt;&lt;70 ppb</a:t>
            </a:r>
          </a:p>
          <a:p>
            <a:pPr lvl="1"/>
            <a:r>
              <a:rPr lang="en-US" dirty="0" smtClean="0"/>
              <a:t>Field systematics   	&lt;&lt;70 ppb</a:t>
            </a:r>
          </a:p>
          <a:p>
            <a:pPr lvl="1"/>
            <a:r>
              <a:rPr lang="en-US" dirty="0" smtClean="0"/>
              <a:t>Not thought of then	  ~50? ppb 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(my guess)</a:t>
            </a:r>
            <a:endParaRPr lang="en-US" sz="1800" dirty="0" smtClean="0">
              <a:solidFill>
                <a:srgbClr val="00B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387" y="2999296"/>
            <a:ext cx="5473985" cy="3650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00" y="5271523"/>
            <a:ext cx="125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~133 ppb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496300" y="6280781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We are here now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16200000">
            <a:off x="8498946" y="6199513"/>
            <a:ext cx="223308" cy="677892"/>
          </a:xfrm>
          <a:prstGeom prst="ben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012" y="5381383"/>
            <a:ext cx="2466902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*Warning: until we look at the data, we can’t be sure about final systematics, so this is just a good guess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006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97" y="164780"/>
            <a:ext cx="11866651" cy="68283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Toward the </a:t>
            </a:r>
            <a:r>
              <a:rPr lang="en-US" b="1" dirty="0" smtClean="0">
                <a:solidFill>
                  <a:srgbClr val="0070C0"/>
                </a:solidFill>
              </a:rPr>
              <a:t>Run-2/3</a:t>
            </a:r>
            <a:r>
              <a:rPr lang="en-US" b="1" dirty="0" smtClean="0"/>
              <a:t> Release …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523" y="1121845"/>
            <a:ext cx="11265496" cy="2173805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It’s a lot of data, taken in 2019 and 2020 …until the </a:t>
            </a:r>
            <a:r>
              <a:rPr lang="en-US" dirty="0" err="1" smtClean="0"/>
              <a:t>Covid</a:t>
            </a:r>
            <a:r>
              <a:rPr lang="en-US" dirty="0" smtClean="0"/>
              <a:t> shutdown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Many improvements leading to final “ideal” conditions only at end of Run3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Fixed bad HV resistors that caused major systematic in Run1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Ring and Hall temp stabilized; significant for magnet and detector stability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Muon kicker gradually upgraded to center beam &amp; minimize CBO amplitudes (see later)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59456" y="3446097"/>
            <a:ext cx="10672194" cy="3100753"/>
            <a:chOff x="1259456" y="3446097"/>
            <a:chExt cx="10672194" cy="31007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456" y="3446097"/>
              <a:ext cx="4846018" cy="310075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14850" y="3446097"/>
              <a:ext cx="7416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Beam Dynamics </a:t>
              </a:r>
              <a:r>
                <a:rPr lang="en-US" sz="2400" dirty="0" smtClean="0"/>
                <a:t>Corrections vs Run1</a:t>
              </a:r>
              <a:endParaRPr lang="en-US" sz="2400" dirty="0"/>
            </a:p>
            <a:p>
              <a:r>
                <a:rPr lang="en-US" sz="2400" dirty="0" smtClean="0"/>
                <a:t>	Magnetic Field Status</a:t>
              </a:r>
              <a:r>
                <a:rPr lang="en-US" sz="2400" dirty="0"/>
                <a:t> vs Run1</a:t>
              </a:r>
              <a:endParaRPr lang="en-US" sz="2400" dirty="0" smtClean="0"/>
            </a:p>
            <a:p>
              <a:r>
                <a:rPr lang="en-US" sz="2400" dirty="0" smtClean="0"/>
                <a:t>		Muon Precession Frequency Status </a:t>
              </a:r>
              <a:r>
                <a:rPr lang="en-US" sz="2400" dirty="0"/>
                <a:t>vs Run1</a:t>
              </a:r>
              <a:endParaRPr lang="en-US" sz="2400" dirty="0" smtClean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46961" y="3186208"/>
            <a:ext cx="335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2021 Long Papers from Run1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B0EF10D-6721-4260-B07A-A6CCAE07BEAB}"/>
              </a:ext>
            </a:extLst>
          </p:cNvPr>
          <p:cNvGrpSpPr/>
          <p:nvPr/>
        </p:nvGrpSpPr>
        <p:grpSpPr>
          <a:xfrm>
            <a:off x="529741" y="3200383"/>
            <a:ext cx="3034109" cy="2964581"/>
            <a:chOff x="7026378" y="3610647"/>
            <a:chExt cx="3256405" cy="3181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AC4145-4AA7-4408-ACC5-76F83BE01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7" t="2327" r="4570" b="3839"/>
            <a:stretch/>
          </p:blipFill>
          <p:spPr>
            <a:xfrm>
              <a:off x="7220213" y="3610647"/>
              <a:ext cx="2868733" cy="280855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0C7E0F-0CC0-4471-8798-568272A6888A}"/>
                </a:ext>
              </a:extLst>
            </p:cNvPr>
            <p:cNvSpPr txBox="1"/>
            <p:nvPr/>
          </p:nvSpPr>
          <p:spPr>
            <a:xfrm>
              <a:off x="7026378" y="6384957"/>
              <a:ext cx="3256405" cy="40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Fixed </a:t>
              </a:r>
              <a:r>
                <a:rPr kumimoji="0" lang="en-US" sz="1867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probes</a:t>
              </a: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A62A5C-80AC-4939-8C31-53583FDF8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54" y="837462"/>
            <a:ext cx="5387053" cy="3845212"/>
          </a:xfrm>
        </p:spPr>
        <p:txBody>
          <a:bodyPr/>
          <a:lstStyle/>
          <a:p>
            <a:pPr marL="457189" indent="-457189"/>
            <a:r>
              <a:rPr lang="en-US" sz="2133" dirty="0" smtClean="0"/>
              <a:t>17-element Trolley </a:t>
            </a:r>
            <a:r>
              <a:rPr lang="en-US" sz="2133" dirty="0"/>
              <a:t>maps </a:t>
            </a:r>
            <a:r>
              <a:rPr lang="en-US" sz="2133" dirty="0" smtClean="0"/>
              <a:t>full azimuth every </a:t>
            </a:r>
            <a:r>
              <a:rPr lang="en-US" sz="2133" dirty="0"/>
              <a:t>few </a:t>
            </a:r>
            <a:r>
              <a:rPr lang="en-US" sz="2133" dirty="0" smtClean="0"/>
              <a:t>days (muons not present)</a:t>
            </a:r>
            <a:endParaRPr lang="en-US" sz="2133" dirty="0"/>
          </a:p>
          <a:p>
            <a:pPr marL="457189" indent="-457189"/>
            <a:r>
              <a:rPr lang="en-US" sz="2133" dirty="0" smtClean="0"/>
              <a:t>378 Fixed </a:t>
            </a:r>
            <a:r>
              <a:rPr lang="en-US" sz="2133" dirty="0"/>
              <a:t>probes </a:t>
            </a:r>
            <a:r>
              <a:rPr lang="en-US" sz="2133" dirty="0" smtClean="0"/>
              <a:t>monitor between </a:t>
            </a:r>
            <a:r>
              <a:rPr lang="en-US" sz="2133" dirty="0"/>
              <a:t>trolley </a:t>
            </a:r>
            <a:r>
              <a:rPr lang="en-US" sz="2133" dirty="0" smtClean="0"/>
              <a:t>runs (during muon data collection)</a:t>
            </a:r>
            <a:endParaRPr lang="en-US" sz="2133" dirty="0"/>
          </a:p>
          <a:p>
            <a:pPr marL="457189" indent="-457189"/>
            <a:r>
              <a:rPr lang="en-US" sz="2133" dirty="0"/>
              <a:t>Field </a:t>
            </a:r>
            <a:r>
              <a:rPr lang="en-US" sz="2133" dirty="0" smtClean="0"/>
              <a:t>map is interpolated </a:t>
            </a:r>
            <a:r>
              <a:rPr lang="en-US" sz="2133" dirty="0"/>
              <a:t>between trolley runs using fixed </a:t>
            </a:r>
            <a:r>
              <a:rPr lang="en-US" sz="2133" dirty="0" smtClean="0"/>
              <a:t>probe information</a:t>
            </a:r>
          </a:p>
          <a:p>
            <a:pPr marL="457189" indent="-457189"/>
            <a:r>
              <a:rPr lang="en-US" sz="2133" dirty="0" smtClean="0"/>
              <a:t>Fold with Muon Spatial Distribution</a:t>
            </a:r>
          </a:p>
          <a:p>
            <a:pPr marL="0" indent="0">
              <a:buNone/>
            </a:pPr>
            <a:endParaRPr lang="en-US" sz="2133" dirty="0"/>
          </a:p>
          <a:p>
            <a:pPr marL="457189" indent="-457189"/>
            <a:endParaRPr lang="en-US" sz="2133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IMG_6311.jpg" descr="IMG_6311.jpg">
            <a:extLst>
              <a:ext uri="{FF2B5EF4-FFF2-40B4-BE49-F238E27FC236}">
                <a16:creationId xmlns:a16="http://schemas.microsoft.com/office/drawing/2014/main" id="{E26C2344-CFAB-4AB8-A489-03992058A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4" t="16032" r="20244" b="31636"/>
          <a:stretch/>
        </p:blipFill>
        <p:spPr>
          <a:xfrm>
            <a:off x="5829159" y="837462"/>
            <a:ext cx="2643352" cy="2460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D848428-A89B-4374-BE17-D6DE174CFCF9}"/>
              </a:ext>
            </a:extLst>
          </p:cNvPr>
          <p:cNvGrpSpPr/>
          <p:nvPr/>
        </p:nvGrpSpPr>
        <p:grpSpPr>
          <a:xfrm>
            <a:off x="3708626" y="3608730"/>
            <a:ext cx="3956148" cy="2373687"/>
            <a:chOff x="419730" y="2666020"/>
            <a:chExt cx="2967111" cy="17802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BEB9683-548A-48AB-A98A-C9496C845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730" y="2666020"/>
              <a:ext cx="2967111" cy="1780266"/>
            </a:xfrm>
            <a:prstGeom prst="rect">
              <a:avLst/>
            </a:prstGeom>
          </p:spPr>
        </p:pic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D70C896C-12D9-4DC3-B1BE-BB3E3E89F152}"/>
                </a:ext>
              </a:extLst>
            </p:cNvPr>
            <p:cNvSpPr/>
            <p:nvPr/>
          </p:nvSpPr>
          <p:spPr>
            <a:xfrm>
              <a:off x="821048" y="3156885"/>
              <a:ext cx="173723" cy="173723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42F2C8C3-2234-40D9-A925-AB622A5D532E}"/>
                </a:ext>
              </a:extLst>
            </p:cNvPr>
            <p:cNvSpPr/>
            <p:nvPr/>
          </p:nvSpPr>
          <p:spPr>
            <a:xfrm>
              <a:off x="2899439" y="3504571"/>
              <a:ext cx="173723" cy="173723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itle 2">
            <a:extLst>
              <a:ext uri="{FF2B5EF4-FFF2-40B4-BE49-F238E27FC236}">
                <a16:creationId xmlns:a16="http://schemas.microsoft.com/office/drawing/2014/main" id="{FBDE9EA5-9DC1-47AA-AF53-63F020BD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28" y="213765"/>
            <a:ext cx="5433192" cy="42787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</a:rPr>
              <a:t>Measure the field moments vs time</a:t>
            </a:r>
            <a:endParaRPr lang="en-US" sz="28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30" y="49049"/>
            <a:ext cx="6007113" cy="67050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8562170" y="784651"/>
            <a:ext cx="3338655" cy="2518302"/>
            <a:chOff x="8562170" y="784651"/>
            <a:chExt cx="3338655" cy="2518302"/>
          </a:xfrm>
        </p:grpSpPr>
        <p:sp>
          <p:nvSpPr>
            <p:cNvPr id="4" name="Right Arrow 3"/>
            <p:cNvSpPr/>
            <p:nvPr/>
          </p:nvSpPr>
          <p:spPr>
            <a:xfrm>
              <a:off x="8562170" y="1755257"/>
              <a:ext cx="492491" cy="3122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17986" y="784651"/>
              <a:ext cx="2471237" cy="204576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054661" y="2656622"/>
              <a:ext cx="28461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Sequence of field 2D field slices as trolley moves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6497592" y="2590252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665379" y="2656622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329805" y="2523882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526136" y="2457512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475134" y="2741342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846883" y="2760068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6144964" y="2424327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559321" y="2268767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450840" y="2892432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628718" y="2892432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772786" y="2874819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853514" y="2575793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6739601" y="2424327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372469" y="2218845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203399" y="2285215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179293" y="2608978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296620" y="2749784"/>
            <a:ext cx="66370" cy="6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8902" y="3429888"/>
            <a:ext cx="3305065" cy="282545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68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40" y="37739"/>
            <a:ext cx="6666323" cy="888460"/>
          </a:xfrm>
        </p:spPr>
        <p:txBody>
          <a:bodyPr/>
          <a:lstStyle/>
          <a:p>
            <a:r>
              <a:rPr lang="en-US" sz="2400" dirty="0" smtClean="0"/>
              <a:t>Two </a:t>
            </a:r>
            <a:r>
              <a:rPr lang="en-US" sz="2400" dirty="0" smtClean="0">
                <a:solidFill>
                  <a:srgbClr val="3333FF"/>
                </a:solidFill>
              </a:rPr>
              <a:t>transient</a:t>
            </a:r>
            <a:r>
              <a:rPr lang="en-US" sz="2400" dirty="0" smtClean="0"/>
              <a:t> effects perturbed </a:t>
            </a:r>
            <a:r>
              <a:rPr lang="en-US" sz="2400" i="1" dirty="0" smtClean="0"/>
              <a:t>B</a:t>
            </a:r>
            <a:r>
              <a:rPr lang="en-US" sz="2400" dirty="0" smtClean="0"/>
              <a:t> within the kicker and quadrupole plates at injection</a:t>
            </a:r>
            <a:endParaRPr lang="en-US" sz="2400" dirty="0"/>
          </a:p>
        </p:txBody>
      </p:sp>
      <p:pic>
        <p:nvPicPr>
          <p:cNvPr id="8" name="그림 11">
            <a:extLst>
              <a:ext uri="{FF2B5EF4-FFF2-40B4-BE49-F238E27FC236}">
                <a16:creationId xmlns:a16="http://schemas.microsoft.com/office/drawing/2014/main" id="{CC2C6360-0A55-0440-B716-490DD0E23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9" y="983027"/>
            <a:ext cx="2739089" cy="241873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09" y="221859"/>
            <a:ext cx="5047881" cy="5634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65588" y="1072306"/>
            <a:ext cx="501681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pulsed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every fill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induces mechanical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vibrations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Arial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oscillating B field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Net effect was small, but… complicated!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Arial"/>
              <a:sym typeface="Wingdings" pitchFamily="2" charset="2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7A54D3-9DCB-418C-9C21-1CCF9AFB5651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36902" y="983027"/>
            <a:ext cx="3586496" cy="4754607"/>
            <a:chOff x="7937194" y="1015880"/>
            <a:chExt cx="3586496" cy="4754607"/>
          </a:xfrm>
        </p:grpSpPr>
        <p:grpSp>
          <p:nvGrpSpPr>
            <p:cNvPr id="9" name="Group 8"/>
            <p:cNvGrpSpPr/>
            <p:nvPr/>
          </p:nvGrpSpPr>
          <p:grpSpPr>
            <a:xfrm>
              <a:off x="7937194" y="1015880"/>
              <a:ext cx="3586496" cy="4754607"/>
              <a:chOff x="5336620" y="1461091"/>
              <a:chExt cx="3586496" cy="4754607"/>
            </a:xfrm>
          </p:grpSpPr>
          <p:pic>
            <p:nvPicPr>
              <p:cNvPr id="3" name="그림 1">
                <a:extLst>
                  <a:ext uri="{FF2B5EF4-FFF2-40B4-BE49-F238E27FC236}">
                    <a16:creationId xmlns:a16="http://schemas.microsoft.com/office/drawing/2014/main" id="{7ACD0946-49B9-A544-A761-A58AE3214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6620" y="1461091"/>
                <a:ext cx="3586496" cy="2428189"/>
              </a:xfrm>
              <a:prstGeom prst="rect">
                <a:avLst/>
              </a:prstGeom>
            </p:spPr>
          </p:pic>
          <p:pic>
            <p:nvPicPr>
              <p:cNvPr id="4" name="그림 4">
                <a:extLst>
                  <a:ext uri="{FF2B5EF4-FFF2-40B4-BE49-F238E27FC236}">
                    <a16:creationId xmlns:a16="http://schemas.microsoft.com/office/drawing/2014/main" id="{B38844C2-C665-3B49-94F6-C119A460D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6620" y="3863844"/>
                <a:ext cx="3473746" cy="2351854"/>
              </a:xfrm>
              <a:prstGeom prst="rect">
                <a:avLst/>
              </a:prstGeom>
            </p:spPr>
          </p:pic>
          <p:cxnSp>
            <p:nvCxnSpPr>
              <p:cNvPr id="5" name="직선 연결선 6">
                <a:extLst>
                  <a:ext uri="{FF2B5EF4-FFF2-40B4-BE49-F238E27FC236}">
                    <a16:creationId xmlns:a16="http://schemas.microsoft.com/office/drawing/2014/main" id="{52A52289-91F6-6F45-B8B0-E24E117BF5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69444" y="3397808"/>
                <a:ext cx="1155885" cy="66427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직선 연결선 15">
                <a:extLst>
                  <a:ext uri="{FF2B5EF4-FFF2-40B4-BE49-F238E27FC236}">
                    <a16:creationId xmlns:a16="http://schemas.microsoft.com/office/drawing/2014/main" id="{4C2DFD25-8009-A647-ADD5-5C288B45AF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25871" y="3397808"/>
                <a:ext cx="1450287" cy="66427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직사각형 17">
                <a:extLst>
                  <a:ext uri="{FF2B5EF4-FFF2-40B4-BE49-F238E27FC236}">
                    <a16:creationId xmlns:a16="http://schemas.microsoft.com/office/drawing/2014/main" id="{5EE33820-36F2-4C4B-8D2C-B423728431EC}"/>
                  </a:ext>
                </a:extLst>
              </p:cNvPr>
              <p:cNvSpPr/>
              <p:nvPr/>
            </p:nvSpPr>
            <p:spPr>
              <a:xfrm>
                <a:off x="6864080" y="3614703"/>
                <a:ext cx="7701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나눔스퀘어" panose="020B0600000101010101" pitchFamily="50" charset="-127"/>
                    <a:ea typeface="나눔스퀘어" panose="020B0600000101010101" pitchFamily="50" charset="-127"/>
                    <a:cs typeface="Arial"/>
                  </a:rPr>
                  <a:t>Zoom</a:t>
                </a:r>
                <a:endParaRPr kumimoji="0" lang="ko-K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9386667" y="4484942"/>
              <a:ext cx="1203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/>
                </a:rPr>
                <a:t>m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in ring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668547" y="4500473"/>
              <a:ext cx="3825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668547" y="4935639"/>
              <a:ext cx="3825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9385644" y="4955469"/>
              <a:ext cx="11659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 spot in 1 fill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320085" y="4191822"/>
            <a:ext cx="501681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Kickers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fire on every fill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induces small Eddy currents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We measured with custom magnetometers based on the Faraday effect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Arial"/>
              <a:sym typeface="Wingdings" pitchFamily="2" charset="2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0F3B4-7B41-DD4A-B9EF-22A21089596F}"/>
              </a:ext>
            </a:extLst>
          </p:cNvPr>
          <p:cNvGrpSpPr/>
          <p:nvPr/>
        </p:nvGrpSpPr>
        <p:grpSpPr>
          <a:xfrm>
            <a:off x="243462" y="3895220"/>
            <a:ext cx="2963873" cy="2133249"/>
            <a:chOff x="914400" y="372533"/>
            <a:chExt cx="10366513" cy="611293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CB290FD-230A-B948-BBA0-93B21FA10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00" r="7473"/>
            <a:stretch/>
          </p:blipFill>
          <p:spPr>
            <a:xfrm>
              <a:off x="914400" y="372533"/>
              <a:ext cx="10366513" cy="611293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3ED04BC-D48B-D84E-98D4-CC7C1585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6122" y="987072"/>
              <a:ext cx="6096000" cy="73377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6A2A679-2836-0442-86B1-6F22FA59370F}"/>
                  </a:ext>
                </a:extLst>
              </p:cNvPr>
              <p:cNvSpPr/>
              <p:nvPr/>
            </p:nvSpPr>
            <p:spPr>
              <a:xfrm>
                <a:off x="3320085" y="2544635"/>
                <a:ext cx="4237057" cy="53226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𝑩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𝒒</m:t>
                          </m:r>
                        </m:sub>
                      </m:sSub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−</m:t>
                      </m:r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𝟏𝟕</m:t>
                      </m:r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a:rPr kumimoji="0" lang="en-GB" sz="2400" b="1" i="0" u="none" strike="sng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𝐩𝐩𝐛</m:t>
                      </m:r>
                      <m:r>
                        <a:rPr kumimoji="0" lang="en-GB" sz="2400" b="1" i="0" u="none" strike="sng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sSub>
                        <m:sSubPr>
                          <m:ctrlPr>
                            <a:rPr kumimoji="0" lang="en-GB" sz="2400" b="1" i="1" u="none" strike="sng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GB" sz="2400" b="1" i="1" u="none" strike="sng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𝜹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2400" b="1" i="1" u="none" strike="sng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sng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𝑩</m:t>
                              </m:r>
                            </m:e>
                            <m:sub>
                              <m:r>
                                <a:rPr kumimoji="0" lang="en-US" sz="2400" b="1" i="1" u="none" strike="sng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𝒒</m:t>
                              </m:r>
                            </m:sub>
                          </m:sSub>
                        </m:sub>
                      </m:sSub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𝟗𝟐</m:t>
                      </m:r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a:rPr kumimoji="0" lang="en-GB" sz="2400" b="1" i="0" u="none" strike="sng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𝐩𝐩𝐛</m:t>
                      </m:r>
                    </m:oMath>
                  </m:oMathPara>
                </a14:m>
                <a:endParaRPr kumimoji="0" lang="en-GB" sz="2400" b="1" i="0" u="none" strike="sng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6A2A679-2836-0442-86B1-6F22FA5937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085" y="2544635"/>
                <a:ext cx="4237057" cy="532262"/>
              </a:xfrm>
              <a:prstGeom prst="rect">
                <a:avLst/>
              </a:prstGeom>
              <a:blipFill>
                <a:blip r:embed="rId9"/>
                <a:stretch>
                  <a:fillRect b="-222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6A2A679-2836-0442-86B1-6F22FA59370F}"/>
                  </a:ext>
                </a:extLst>
              </p:cNvPr>
              <p:cNvSpPr/>
              <p:nvPr/>
            </p:nvSpPr>
            <p:spPr>
              <a:xfrm>
                <a:off x="3462949" y="6146916"/>
                <a:ext cx="4238661" cy="49487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𝑩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𝒌</m:t>
                          </m:r>
                        </m:sub>
                      </m:sSub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=−</m:t>
                      </m:r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𝟐𝟐</m:t>
                      </m:r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𝐩𝐩𝐛</m:t>
                      </m:r>
                      <m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sSub>
                        <m:sSubPr>
                          <m:ctrlPr>
                            <a:rPr kumimoji="0" lang="en-GB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GB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𝜹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𝑩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𝒌</m:t>
                              </m:r>
                            </m:sub>
                          </m:sSub>
                        </m:sub>
                      </m:sSub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𝟏𝟑</m:t>
                      </m:r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a:rPr kumimoji="0" lang="en-GB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𝐩𝐩𝐛</m:t>
                      </m:r>
                    </m:oMath>
                  </m:oMathPara>
                </a14:m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6A2A679-2836-0442-86B1-6F22FA5937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49" y="6146916"/>
                <a:ext cx="4238661" cy="494879"/>
              </a:xfrm>
              <a:prstGeom prst="rect">
                <a:avLst/>
              </a:prstGeom>
              <a:blipFill>
                <a:blip r:embed="rId10"/>
                <a:stretch>
                  <a:fillRect b="-952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359068" y="6203670"/>
            <a:ext cx="363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Run 2/3 -PRELIMNARY</a:t>
            </a:r>
            <a:endParaRPr 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6A2A679-2836-0442-86B1-6F22FA59370F}"/>
                  </a:ext>
                </a:extLst>
              </p:cNvPr>
              <p:cNvSpPr/>
              <p:nvPr/>
            </p:nvSpPr>
            <p:spPr>
              <a:xfrm>
                <a:off x="3462949" y="5581909"/>
                <a:ext cx="4238661" cy="49487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𝑩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𝒌</m:t>
                          </m:r>
                        </m:sub>
                      </m:sSub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−</m:t>
                      </m:r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𝟐𝟕</m:t>
                      </m:r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a:rPr kumimoji="0" lang="en-GB" sz="2400" b="1" i="0" u="none" strike="sng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𝐩𝐩𝐛</m:t>
                      </m:r>
                      <m:r>
                        <a:rPr kumimoji="0" lang="en-GB" sz="2400" b="1" i="0" u="none" strike="sng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sSub>
                        <m:sSubPr>
                          <m:ctrlPr>
                            <a:rPr kumimoji="0" lang="en-GB" sz="2400" b="1" i="1" u="none" strike="sng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GB" sz="2400" b="1" i="1" u="none" strike="sng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𝜹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2400" b="1" i="1" u="none" strike="sng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sng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𝑩</m:t>
                              </m:r>
                            </m:e>
                            <m:sub>
                              <m:r>
                                <a:rPr kumimoji="0" lang="en-US" sz="2400" b="1" i="1" u="none" strike="sng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𝒌</m:t>
                              </m:r>
                            </m:sub>
                          </m:sSub>
                        </m:sub>
                      </m:sSub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𝟑𝟕</m:t>
                      </m:r>
                      <m:r>
                        <a:rPr kumimoji="0" lang="en-US" sz="2400" b="1" i="0" u="none" strike="sng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a:rPr kumimoji="0" lang="en-GB" sz="2400" b="1" i="0" u="none" strike="sng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𝐩𝐩𝐛</m:t>
                      </m:r>
                    </m:oMath>
                  </m:oMathPara>
                </a14:m>
                <a:endParaRPr kumimoji="0" lang="en-GB" sz="2400" b="1" i="0" u="none" strike="sng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6A2A679-2836-0442-86B1-6F22FA5937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49" y="5581909"/>
                <a:ext cx="4238661" cy="494879"/>
              </a:xfrm>
              <a:prstGeom prst="rect">
                <a:avLst/>
              </a:prstGeom>
              <a:blipFill>
                <a:blip r:embed="rId11"/>
                <a:stretch>
                  <a:fillRect b="-963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A2A679-2836-0442-86B1-6F22FA59370F}"/>
                  </a:ext>
                </a:extLst>
              </p:cNvPr>
              <p:cNvSpPr/>
              <p:nvPr/>
            </p:nvSpPr>
            <p:spPr>
              <a:xfrm>
                <a:off x="3320085" y="3116182"/>
                <a:ext cx="4411785" cy="53226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𝑩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𝒒</m:t>
                          </m:r>
                        </m:sub>
                      </m:sSub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r>
                        <a:rPr kumimoji="0" lang="en-US" sz="2400" b="1" i="0" u="non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−</m:t>
                      </m:r>
                      <m:r>
                        <a:rPr kumimoji="0" lang="en-US" sz="2400" b="1" i="0" u="non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𝐱𝐱</m:t>
                      </m:r>
                      <m:r>
                        <a:rPr kumimoji="0" lang="en-US" sz="2400" b="1" i="0" u="non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a:rPr kumimoji="0" lang="en-GB" sz="2400" b="1" i="0" u="non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𝐩𝐩𝐛</m:t>
                      </m:r>
                      <m:r>
                        <a:rPr kumimoji="0" lang="en-GB" sz="2400" b="1" i="0" u="non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, </m:t>
                      </m:r>
                      <m:sSub>
                        <m:sSubPr>
                          <m:ctrlPr>
                            <a:rPr kumimoji="0" lang="en-GB" sz="2400" b="1" i="1" u="non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GB" sz="2400" b="1" i="1" u="non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𝜹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2400" b="1" i="1" u="non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𝑩</m:t>
                              </m:r>
                            </m:e>
                            <m:sub>
                              <m:r>
                                <a:rPr kumimoji="0" lang="en-US" sz="2400" b="1" i="1" u="non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𝒒</m:t>
                              </m:r>
                            </m:sub>
                          </m:sSub>
                        </m:sub>
                      </m:sSub>
                      <m:r>
                        <a:rPr kumimoji="0" lang="en-US" sz="2400" b="1" i="0" u="non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=~</m:t>
                      </m:r>
                      <m:r>
                        <a:rPr kumimoji="0" lang="en-US" sz="2400" b="1" i="0" u="non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𝟐𝟏</m:t>
                      </m:r>
                      <m:r>
                        <a:rPr kumimoji="0" lang="en-US" sz="2400" b="1" i="0" u="non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 </m:t>
                      </m:r>
                      <m:r>
                        <a:rPr kumimoji="0" lang="en-GB" sz="2400" b="1" i="0" u="non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𝐩𝐩𝐛</m:t>
                      </m:r>
                    </m:oMath>
                  </m:oMathPara>
                </a14:m>
                <a:endParaRPr kumimoji="0" lang="en-GB" sz="2400" b="1" i="0" u="non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A2A679-2836-0442-86B1-6F22FA5937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085" y="3116182"/>
                <a:ext cx="4411785" cy="532262"/>
              </a:xfrm>
              <a:prstGeom prst="rect">
                <a:avLst/>
              </a:prstGeom>
              <a:blipFill>
                <a:blip r:embed="rId12"/>
                <a:stretch>
                  <a:fillRect b="-337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655855" y="3584022"/>
            <a:ext cx="363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Run 2/3 -PRELIMNARY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0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 animBg="1"/>
      <p:bldP spid="10" grpId="0"/>
      <p:bldP spid="27" grpId="0" animBg="1"/>
      <p:bldP spid="28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PowerPoint-Präsentation - Adobe Acrobat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1111" r="3409" b="7685"/>
          <a:stretch/>
        </p:blipFill>
        <p:spPr>
          <a:xfrm>
            <a:off x="349249" y="82550"/>
            <a:ext cx="11045203" cy="603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41000" y="5384800"/>
            <a:ext cx="1448702" cy="136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21096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lang="en-US" dirty="0">
                <a:solidFill>
                  <a:srgbClr val="C1002A"/>
                </a:solidFill>
                <a:latin typeface="Noto Sans" panose="020B0502040504020204" pitchFamily="34" charset="0"/>
              </a:rPr>
              <a:t>René </a:t>
            </a:r>
            <a:r>
              <a:rPr lang="en-US" dirty="0" err="1">
                <a:solidFill>
                  <a:srgbClr val="C1002A"/>
                </a:solidFill>
                <a:latin typeface="Noto Sans" panose="020B0502040504020204" pitchFamily="34" charset="0"/>
              </a:rPr>
              <a:t>Reimann</a:t>
            </a:r>
            <a:r>
              <a:rPr lang="en-US" dirty="0">
                <a:solidFill>
                  <a:srgbClr val="C1002A"/>
                </a:solidFill>
                <a:latin typeface="Noto Sans" panose="020B0502040504020204" pitchFamily="34" charset="0"/>
              </a:rPr>
              <a:t> for the field team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85707" y="5553928"/>
            <a:ext cx="2241550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Largest uncertainties were transients, now understood much better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782" y="82550"/>
            <a:ext cx="296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Fresh update from Field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187325"/>
            <a:ext cx="11487150" cy="42227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Precession frequency… 19 analyses x 3 runs periods = 57 </a:t>
            </a:r>
            <a:r>
              <a:rPr lang="en-US" sz="3600" b="1" dirty="0" err="1" smtClean="0">
                <a:latin typeface="Symbol" panose="05050102010706020507" pitchFamily="18" charset="2"/>
              </a:rPr>
              <a:t>w</a:t>
            </a:r>
            <a:r>
              <a:rPr lang="en-US" sz="3600" b="1" baseline="-25000" dirty="0" err="1" smtClean="0"/>
              <a:t>a</a:t>
            </a:r>
            <a:r>
              <a:rPr lang="en-US" sz="3600" b="1" dirty="0" smtClean="0"/>
              <a:t> !</a:t>
            </a:r>
            <a:endParaRPr lang="en-US" sz="3600" b="1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run2and3internalreviewApril2023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8" t="18827" r="15771" b="4800"/>
          <a:stretch/>
        </p:blipFill>
        <p:spPr>
          <a:xfrm>
            <a:off x="1413672" y="1295866"/>
            <a:ext cx="6782268" cy="4841271"/>
          </a:xfrm>
          <a:prstGeom prst="rect">
            <a:avLst/>
          </a:prstGeom>
          <a:ln w="12700">
            <a:solidFill>
              <a:schemeClr val="accent5"/>
            </a:solidFill>
          </a:ln>
          <a:scene3d>
            <a:camera prst="perspectiveRight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7880189" y="2605812"/>
            <a:ext cx="3870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Enormous work in final </a:t>
            </a:r>
            <a:r>
              <a:rPr lang="en-US" u="sng" dirty="0" smtClean="0"/>
              <a:t>Review</a:t>
            </a:r>
            <a:r>
              <a:rPr lang="en-US" dirty="0" smtClean="0"/>
              <a:t> stages… </a:t>
            </a:r>
          </a:p>
          <a:p>
            <a:endParaRPr lang="en-US" dirty="0"/>
          </a:p>
          <a:p>
            <a:r>
              <a:rPr lang="en-US" dirty="0" smtClean="0"/>
              <a:t>Note, various blinding factors and no magnetic field denominator here so don’t compare different colors to one another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2683" y="6488668"/>
            <a:ext cx="3915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Tim </a:t>
            </a:r>
            <a:r>
              <a:rPr lang="en-US" sz="1600" dirty="0" err="1" smtClean="0"/>
              <a:t>Gorringe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panose="05050102010706020507" pitchFamily="18" charset="2"/>
              </a:rPr>
              <a:t>w</a:t>
            </a:r>
            <a:r>
              <a:rPr lang="en-US" sz="1600" baseline="-25000" dirty="0" err="1" smtClean="0"/>
              <a:t>a</a:t>
            </a:r>
            <a:r>
              <a:rPr lang="en-US" sz="1600" dirty="0" smtClean="0"/>
              <a:t> Analysis Co-Lead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74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402" y="163173"/>
            <a:ext cx="10515600" cy="105373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Overall message:  Results are consistent and are supported by many quality control checks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26" y="1411849"/>
            <a:ext cx="3641601" cy="2159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40" y="1216908"/>
            <a:ext cx="3831504" cy="2461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283" y="1216908"/>
            <a:ext cx="3604517" cy="2677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1701" b="21005"/>
          <a:stretch/>
        </p:blipFill>
        <p:spPr>
          <a:xfrm>
            <a:off x="746524" y="3873384"/>
            <a:ext cx="3174444" cy="2126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3777" y="3493777"/>
            <a:ext cx="1901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>
                <a:solidFill>
                  <a:srgbClr val="7030A0"/>
                </a:solidFill>
              </a:rPr>
              <a:t>a</a:t>
            </a:r>
            <a:r>
              <a:rPr lang="en-US" baseline="-25000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vs Calorimeter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8126" y="3386412"/>
            <a:ext cx="20172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Residuals of FFT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5530" y="2978429"/>
            <a:ext cx="23364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 smtClean="0">
                <a:solidFill>
                  <a:srgbClr val="7030A0"/>
                </a:solidFill>
              </a:rPr>
              <a:t>a</a:t>
            </a:r>
            <a:r>
              <a:rPr lang="en-US" dirty="0" smtClean="0">
                <a:solidFill>
                  <a:srgbClr val="7030A0"/>
                </a:solidFill>
              </a:rPr>
              <a:t> vs Start of Fit in Fill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7223" y="5978645"/>
            <a:ext cx="31829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Match of raw Energy spectrum and Pileup Correction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20" y="3985910"/>
            <a:ext cx="2863173" cy="23704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33617" y="6060323"/>
            <a:ext cx="1901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>
                <a:solidFill>
                  <a:srgbClr val="7030A0"/>
                </a:solidFill>
              </a:rPr>
              <a:t>a</a:t>
            </a:r>
            <a:r>
              <a:rPr lang="en-US" baseline="-25000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vs Energy Bin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87396" y="4936444"/>
            <a:ext cx="220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Etc</a:t>
            </a:r>
            <a:r>
              <a:rPr lang="en-US" dirty="0" smtClean="0"/>
              <a:t>, millions more…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6" y="149414"/>
            <a:ext cx="10515600" cy="55413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Beam Dynamics Corrections to measured </a:t>
            </a:r>
            <a:r>
              <a:rPr lang="en-US" b="1" dirty="0" err="1" smtClean="0">
                <a:latin typeface="Symbol" panose="05050102010706020507" pitchFamily="18" charset="2"/>
              </a:rPr>
              <a:t>w</a:t>
            </a:r>
            <a:r>
              <a:rPr lang="en-US" b="1" baseline="-25000" dirty="0" err="1" smtClean="0"/>
              <a:t>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324" y="877177"/>
            <a:ext cx="8211394" cy="560881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Because the Run1 bad resistors were replaced,</a:t>
            </a:r>
          </a:p>
          <a:p>
            <a:pPr lvl="1"/>
            <a:r>
              <a:rPr lang="en-US" dirty="0" err="1" smtClean="0">
                <a:solidFill>
                  <a:srgbClr val="7030A0"/>
                </a:solidFill>
              </a:rPr>
              <a:t>C</a:t>
            </a:r>
            <a:r>
              <a:rPr lang="en-US" baseline="-25000" dirty="0" err="1" smtClean="0">
                <a:solidFill>
                  <a:srgbClr val="7030A0"/>
                </a:solidFill>
              </a:rPr>
              <a:t>ml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“muon loss” </a:t>
            </a:r>
            <a:r>
              <a:rPr lang="en-US" dirty="0" smtClean="0">
                <a:solidFill>
                  <a:srgbClr val="7030A0"/>
                </a:solidFill>
              </a:rPr>
              <a:t>are now </a:t>
            </a:r>
            <a:r>
              <a:rPr lang="en-US" u="sng" dirty="0" smtClean="0">
                <a:solidFill>
                  <a:srgbClr val="7030A0"/>
                </a:solidFill>
              </a:rPr>
              <a:t>negligible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err="1" smtClean="0">
                <a:solidFill>
                  <a:srgbClr val="7030A0"/>
                </a:solidFill>
              </a:rPr>
              <a:t>C</a:t>
            </a:r>
            <a:r>
              <a:rPr lang="en-US" baseline="-25000" dirty="0" err="1" smtClean="0">
                <a:solidFill>
                  <a:srgbClr val="7030A0"/>
                </a:solidFill>
              </a:rPr>
              <a:t>pa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“phase-acceptance” </a:t>
            </a:r>
            <a:r>
              <a:rPr lang="en-US" dirty="0" smtClean="0">
                <a:solidFill>
                  <a:srgbClr val="7030A0"/>
                </a:solidFill>
              </a:rPr>
              <a:t>was </a:t>
            </a:r>
            <a:r>
              <a:rPr lang="en-US" dirty="0">
                <a:solidFill>
                  <a:srgbClr val="7030A0"/>
                </a:solidFill>
              </a:rPr>
              <a:t>largest, </a:t>
            </a:r>
            <a:r>
              <a:rPr lang="en-US" dirty="0" smtClean="0">
                <a:solidFill>
                  <a:srgbClr val="7030A0"/>
                </a:solidFill>
              </a:rPr>
              <a:t>but now much smaller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 smtClean="0"/>
          </a:p>
          <a:p>
            <a:r>
              <a:rPr lang="en-US" dirty="0" err="1" smtClean="0"/>
              <a:t>C</a:t>
            </a:r>
            <a:r>
              <a:rPr lang="en-US" baseline="-25000" dirty="0" err="1" smtClean="0"/>
              <a:t>dd</a:t>
            </a:r>
            <a:r>
              <a:rPr lang="en-US" dirty="0" smtClean="0"/>
              <a:t> </a:t>
            </a:r>
            <a:r>
              <a:rPr lang="en-US" dirty="0"/>
              <a:t>“differential decay”  </a:t>
            </a:r>
            <a:r>
              <a:rPr lang="en-US" dirty="0" smtClean="0"/>
              <a:t>newly evaluated, but a small entry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“pitch”  -- no difficulties; evaluated by 2 teams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</a:t>
            </a:r>
            <a:r>
              <a:rPr lang="en-US" baseline="-25000" dirty="0" smtClean="0"/>
              <a:t>E</a:t>
            </a:r>
            <a:r>
              <a:rPr lang="en-US" dirty="0" smtClean="0"/>
              <a:t> “Electric Field”  -- </a:t>
            </a:r>
          </a:p>
          <a:p>
            <a:pPr lvl="1"/>
            <a:r>
              <a:rPr lang="en-US" dirty="0" smtClean="0"/>
              <a:t>largest correction so investigating if anything couples to it </a:t>
            </a:r>
          </a:p>
          <a:p>
            <a:pPr lvl="1"/>
            <a:r>
              <a:rPr lang="en-US" dirty="0" smtClean="0"/>
              <a:t>uncertainty being carefully evaluated with new hardware and software special efforts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170" y="2693488"/>
            <a:ext cx="4195547" cy="1046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314" y="3858079"/>
            <a:ext cx="1910783" cy="1770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4846400"/>
            <a:ext cx="2012953" cy="193553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605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FDA21E-CF52-95C3-4C7A-E83BAA357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814" y="1368297"/>
            <a:ext cx="2814643" cy="2557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1B00C-556D-514C-D825-6039906EC5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846" y="748231"/>
            <a:ext cx="1301941" cy="1383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890E2-DF45-9DC7-AD44-C4DFEEB1A5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50096"/>
          <a:stretch/>
        </p:blipFill>
        <p:spPr>
          <a:xfrm>
            <a:off x="900927" y="2165376"/>
            <a:ext cx="2284190" cy="2132017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B64DA306-4E98-9FC3-4079-C4E5B9C4CAFD}"/>
              </a:ext>
            </a:extLst>
          </p:cNvPr>
          <p:cNvSpPr txBox="1">
            <a:spLocks/>
          </p:cNvSpPr>
          <p:nvPr/>
        </p:nvSpPr>
        <p:spPr>
          <a:xfrm>
            <a:off x="7183225" y="1126322"/>
            <a:ext cx="4290376" cy="2799232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smtClean="0"/>
              <a:t>R1: Kickers did not center </a:t>
            </a:r>
            <a:r>
              <a:rPr lang="en-US" dirty="0"/>
              <a:t>beam</a:t>
            </a:r>
          </a:p>
          <a:p>
            <a:pPr>
              <a:lnSpc>
                <a:spcPct val="120000"/>
              </a:lnSpc>
            </a:pPr>
            <a:r>
              <a:rPr lang="en-US" dirty="0"/>
              <a:t>N</a:t>
            </a:r>
            <a:r>
              <a:rPr lang="en-US" dirty="0" smtClean="0"/>
              <a:t>egative </a:t>
            </a:r>
            <a:r>
              <a:rPr lang="en-US" dirty="0"/>
              <a:t>impacts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ym typeface="Wingdings" pitchFamily="2" charset="2"/>
              </a:rPr>
              <a:t>Larger CBO amplitude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Muons live in less uniform B field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Off-center </a:t>
            </a:r>
            <a:r>
              <a:rPr lang="en-US" dirty="0">
                <a:sym typeface="Wingdings" pitchFamily="2" charset="2"/>
              </a:rPr>
              <a:t> off-momentum  large C</a:t>
            </a:r>
            <a:r>
              <a:rPr lang="en-US" baseline="-25000" dirty="0">
                <a:sym typeface="Wingdings" pitchFamily="2" charset="2"/>
              </a:rPr>
              <a:t>e</a:t>
            </a:r>
            <a:r>
              <a:rPr lang="en-US" dirty="0">
                <a:sym typeface="Wingdings" pitchFamily="2" charset="2"/>
              </a:rPr>
              <a:t> correction</a:t>
            </a:r>
          </a:p>
          <a:p>
            <a:pPr>
              <a:lnSpc>
                <a:spcPct val="120000"/>
              </a:lnSpc>
            </a:pPr>
            <a:r>
              <a:rPr lang="en-US" dirty="0"/>
              <a:t>Major upgrade campaign completed by end of Run 3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08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284258"/>
            <a:ext cx="12192000" cy="60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A12D963B-3FBD-4F99-01AF-92D5AF8DE0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511" y="4215224"/>
            <a:ext cx="9365707" cy="2407381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B32A1ABE-69ED-9C40-B965-A1492CCBBD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1113" y="206874"/>
            <a:ext cx="8877300" cy="665807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Major post Run 1 improvements – kicker strength</a:t>
            </a:r>
          </a:p>
        </p:txBody>
      </p:sp>
    </p:spTree>
    <p:extLst>
      <p:ext uri="{BB962C8B-B14F-4D97-AF65-F5344CB8AC3E}">
        <p14:creationId xmlns:p14="http://schemas.microsoft.com/office/powerpoint/2010/main" val="18102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844"/>
            <a:ext cx="10515600" cy="5590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everybody generally knows…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42" b="104"/>
          <a:stretch/>
        </p:blipFill>
        <p:spPr>
          <a:xfrm>
            <a:off x="272375" y="719847"/>
            <a:ext cx="6222102" cy="45166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5531" y="948447"/>
            <a:ext cx="5959180" cy="344845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The 2021 Run1 g-2 result: </a:t>
            </a:r>
          </a:p>
          <a:p>
            <a:pPr lvl="1"/>
            <a:r>
              <a:rPr lang="en-US" dirty="0" smtClean="0"/>
              <a:t>Confirmed the BNL result</a:t>
            </a:r>
          </a:p>
          <a:p>
            <a:pPr lvl="1"/>
            <a:r>
              <a:rPr lang="en-US" dirty="0" smtClean="0"/>
              <a:t>Led to net increase in discrepancy with theory above 4 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</a:p>
          <a:p>
            <a:pPr lvl="1"/>
            <a:r>
              <a:rPr lang="en-US" dirty="0" smtClean="0"/>
              <a:t>Statistical uncertainty: 434 ppb;  Systematics: 159 ppb)</a:t>
            </a:r>
          </a:p>
          <a:p>
            <a:pPr lvl="1"/>
            <a:r>
              <a:rPr lang="en-US" dirty="0" smtClean="0"/>
              <a:t>World average uncertainty: 350 ppb</a:t>
            </a:r>
          </a:p>
          <a:p>
            <a:pPr lvl="1"/>
            <a:r>
              <a:rPr lang="en-US" dirty="0" smtClean="0"/>
              <a:t>Represents only 5% of our data set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3333FF"/>
                </a:solidFill>
              </a:rPr>
              <a:t>The g-2 Theory Initiative recommended SM value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2020 Compilation from published work only</a:t>
            </a:r>
          </a:p>
          <a:p>
            <a:pPr lvl="1"/>
            <a:r>
              <a:rPr lang="en-US" dirty="0" err="1" smtClean="0"/>
              <a:t>HLbL</a:t>
            </a:r>
            <a:r>
              <a:rPr lang="en-US" dirty="0" smtClean="0"/>
              <a:t> includes data-driven theory </a:t>
            </a:r>
            <a:r>
              <a:rPr lang="en-US" i="1" dirty="0" smtClean="0"/>
              <a:t>and</a:t>
            </a:r>
            <a:r>
              <a:rPr lang="en-US" dirty="0" smtClean="0"/>
              <a:t> lattice!</a:t>
            </a:r>
          </a:p>
          <a:p>
            <a:pPr lvl="1"/>
            <a:r>
              <a:rPr lang="en-US" dirty="0" smtClean="0"/>
              <a:t>HVP entirely based on data-driven evaluation</a:t>
            </a:r>
          </a:p>
          <a:p>
            <a:pPr lvl="1"/>
            <a:r>
              <a:rPr lang="en-US" dirty="0" smtClean="0"/>
              <a:t>Net uncertainty -- driven by HVP – is 368 ppb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907" y="2978162"/>
            <a:ext cx="765255" cy="629261"/>
          </a:xfrm>
          <a:prstGeom prst="rect">
            <a:avLst/>
          </a:prstGeom>
        </p:spPr>
      </p:pic>
      <p:sp>
        <p:nvSpPr>
          <p:cNvPr id="4" name="Bent Arrow 3"/>
          <p:cNvSpPr/>
          <p:nvPr/>
        </p:nvSpPr>
        <p:spPr>
          <a:xfrm rot="16200000">
            <a:off x="1339075" y="4485544"/>
            <a:ext cx="986317" cy="1472596"/>
          </a:xfrm>
          <a:prstGeom prst="bentArrow">
            <a:avLst>
              <a:gd name="adj1" fmla="val 11385"/>
              <a:gd name="adj2" fmla="val 18737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4735" y="5405718"/>
            <a:ext cx="819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uncertainty in the SM prediction is dominated by hadronic terms, essentially leading-order hadronic vacuum polarization (HVP)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0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Aspen 2023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27 Mar 2023</a:t>
            </a:r>
            <a:endParaRPr lang="en-U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B64DA306-4E98-9FC3-4079-C4E5B9C4CAFD}"/>
              </a:ext>
            </a:extLst>
          </p:cNvPr>
          <p:cNvSpPr txBox="1">
            <a:spLocks/>
          </p:cNvSpPr>
          <p:nvPr/>
        </p:nvSpPr>
        <p:spPr>
          <a:xfrm>
            <a:off x="564775" y="4795520"/>
            <a:ext cx="10919013" cy="1351280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Implemented active RF system </a:t>
            </a:r>
            <a:r>
              <a:rPr lang="en-US" dirty="0" smtClean="0"/>
              <a:t>in </a:t>
            </a:r>
            <a:r>
              <a:rPr lang="en-US" dirty="0"/>
              <a:t>Run 5  </a:t>
            </a:r>
            <a:r>
              <a:rPr lang="en-US" dirty="0" smtClean="0"/>
              <a:t>(first </a:t>
            </a:r>
            <a:r>
              <a:rPr lang="en-US" dirty="0"/>
              <a:t>time in </a:t>
            </a:r>
            <a:r>
              <a:rPr lang="en-US" dirty="0" smtClean="0"/>
              <a:t>any g-2 storage ring)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Turns </a:t>
            </a:r>
            <a:r>
              <a:rPr lang="en-US" dirty="0"/>
              <a:t>on for first few microseconds to damp CBO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Will make fitting time-dependent precession distribution easier</a:t>
            </a:r>
            <a:endParaRPr lang="en-US" dirty="0"/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33275C2E-A778-5D41-190A-D51660DAFB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062" y="1137014"/>
            <a:ext cx="4497939" cy="35560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389E2B8-8167-C28D-170A-B99BC9D537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875" y="1177654"/>
            <a:ext cx="4578196" cy="355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84258"/>
            <a:ext cx="12192000" cy="60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8953" y="1831"/>
            <a:ext cx="12192000" cy="60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B32A1ABE-69ED-9C40-B965-A1492CCBB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37" y="237265"/>
            <a:ext cx="11297771" cy="427877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RF system deployed in Run 5 to damp CBO, reduce </a:t>
            </a:r>
            <a:r>
              <a:rPr lang="en-US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muon losses during storage </a:t>
            </a:r>
            <a:endPara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3864" y="1256553"/>
            <a:ext cx="22456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CBO Without RF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91110" y="1543725"/>
            <a:ext cx="224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9900"/>
                </a:solidFill>
              </a:rPr>
              <a:t>CBO With RF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70695" y="1300048"/>
            <a:ext cx="28016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Muon Loss Without RF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29817" y="1587220"/>
            <a:ext cx="247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9900"/>
                </a:solidFill>
              </a:rPr>
              <a:t>Muon Loss With RF</a:t>
            </a:r>
            <a:endParaRPr lang="en-US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419" y="218401"/>
            <a:ext cx="10972800" cy="696912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We’ve recently added a new beam imaging tool that directly observes the stored muons with minimum </a:t>
            </a:r>
            <a:r>
              <a:rPr lang="en-US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perturbation for the first 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7A54D3-9DCB-418C-9C21-1CCF9AFB5651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6E699A-3405-FB24-5592-F91ED9C46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36"/>
          <a:stretch/>
        </p:blipFill>
        <p:spPr>
          <a:xfrm>
            <a:off x="111674" y="1065224"/>
            <a:ext cx="1934487" cy="1796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EA369B-8070-9856-EB9F-4D7A8FFBA8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6447" y="1424626"/>
            <a:ext cx="3044916" cy="209338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554753" y="1256085"/>
            <a:ext cx="3720845" cy="1915956"/>
            <a:chOff x="2223033" y="1130335"/>
            <a:chExt cx="3720845" cy="19159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3296" y="1130335"/>
              <a:ext cx="930582" cy="169768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23947" t="19527" r="18544" b="27103"/>
            <a:stretch/>
          </p:blipFill>
          <p:spPr>
            <a:xfrm>
              <a:off x="2223033" y="1136105"/>
              <a:ext cx="2661068" cy="1691914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2727325" y="1431925"/>
              <a:ext cx="0" cy="112712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054350" y="1431925"/>
              <a:ext cx="0" cy="112712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381375" y="1431925"/>
              <a:ext cx="0" cy="112712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381625" y="1517650"/>
              <a:ext cx="0" cy="9302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495925" y="1463675"/>
              <a:ext cx="9525" cy="106997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5654675" y="1377950"/>
              <a:ext cx="19361" cy="12700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2630160" y="1560305"/>
              <a:ext cx="897974" cy="837744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84947" y="2800070"/>
              <a:ext cx="31688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3333FF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250 </a:t>
              </a:r>
              <a:r>
                <a:rPr lang="en-US" sz="1000" dirty="0" smtClean="0">
                  <a:solidFill>
                    <a:srgbClr val="3333FF"/>
                  </a:solidFill>
                  <a:latin typeface="Symbol" panose="05050102010706020507" pitchFamily="18" charset="2"/>
                  <a:ea typeface="Calibri Light" panose="020F0302020204030204" pitchFamily="34" charset="0"/>
                  <a:cs typeface="Calibri Light" panose="020F0302020204030204" pitchFamily="34" charset="0"/>
                </a:rPr>
                <a:t>m</a:t>
              </a:r>
              <a:r>
                <a:rPr lang="en-US" sz="1000" dirty="0" smtClean="0">
                  <a:solidFill>
                    <a:srgbClr val="3333FF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m fibers, too thin to see, so I overlaid with blue lines</a:t>
              </a:r>
              <a:endParaRPr lang="en-US" sz="1000" dirty="0">
                <a:solidFill>
                  <a:srgbClr val="3333F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474110" y="1039994"/>
            <a:ext cx="314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A precision scan is made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1674" y="2911159"/>
            <a:ext cx="4129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33FF"/>
                </a:solidFill>
              </a:rPr>
              <a:t>The “indirect” view from tracked decay positrons</a:t>
            </a:r>
            <a:endParaRPr lang="en-US" sz="1400" dirty="0">
              <a:solidFill>
                <a:srgbClr val="3333FF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C1014CC-4226-AED0-3912-0A9269854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62" y="3684120"/>
            <a:ext cx="3275534" cy="218701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F00AE4-8A10-6081-6491-906745A8E5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673300" y="3830639"/>
            <a:ext cx="3416650" cy="23456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F5354A-265C-6953-B42C-33DFD282BA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83496" y="3830639"/>
            <a:ext cx="3703019" cy="254613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848326" y="3975794"/>
            <a:ext cx="2255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Preliminary analysis</a:t>
            </a:r>
            <a:endParaRPr lang="en-US" sz="1200" dirty="0">
              <a:solidFill>
                <a:srgbClr val="3333FF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20774" y="1368224"/>
            <a:ext cx="2369382" cy="1348321"/>
            <a:chOff x="2133601" y="4648200"/>
            <a:chExt cx="3445955" cy="196095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9"/>
            <a:srcRect l="10243" b="9368"/>
            <a:stretch/>
          </p:blipFill>
          <p:spPr>
            <a:xfrm>
              <a:off x="2133601" y="4648200"/>
              <a:ext cx="3445955" cy="1960956"/>
            </a:xfrm>
            <a:prstGeom prst="rect">
              <a:avLst/>
            </a:prstGeom>
            <a:ln w="19050">
              <a:solidFill>
                <a:srgbClr val="505050"/>
              </a:solidFill>
            </a:ln>
          </p:spPr>
        </p:pic>
        <p:sp>
          <p:nvSpPr>
            <p:cNvPr id="36" name="Oval 35"/>
            <p:cNvSpPr/>
            <p:nvPr/>
          </p:nvSpPr>
          <p:spPr>
            <a:xfrm>
              <a:off x="2828261" y="5027321"/>
              <a:ext cx="972879" cy="972879"/>
            </a:xfrm>
            <a:prstGeom prst="ellipse">
              <a:avLst/>
            </a:prstGeom>
            <a:noFill/>
            <a:ln w="28575" cap="flat" cmpd="sng" algn="ctr">
              <a:solidFill>
                <a:srgbClr val="FFFFFF"/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Right Arrow 36"/>
          <p:cNvSpPr/>
          <p:nvPr/>
        </p:nvSpPr>
        <p:spPr>
          <a:xfrm rot="13451686">
            <a:off x="1016302" y="5595447"/>
            <a:ext cx="1422747" cy="182944"/>
          </a:xfrm>
          <a:prstGeom prst="rightArrow">
            <a:avLst/>
          </a:prstGeom>
          <a:solidFill>
            <a:schemeClr val="tx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46991" y="6207034"/>
            <a:ext cx="214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Profile at 180°</a:t>
            </a:r>
            <a:endParaRPr lang="en-US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153" y="194892"/>
            <a:ext cx="10515600" cy="704918"/>
          </a:xfrm>
        </p:spPr>
        <p:txBody>
          <a:bodyPr/>
          <a:lstStyle/>
          <a:p>
            <a:r>
              <a:rPr lang="en-US" b="1" dirty="0" smtClean="0"/>
              <a:t>Plans for Release of Run 2/3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464" y="1115506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All </a:t>
            </a:r>
            <a:r>
              <a:rPr lang="en-US" dirty="0" err="1" smtClean="0">
                <a:latin typeface="Symbol" panose="05050102010706020507" pitchFamily="18" charset="2"/>
              </a:rPr>
              <a:t>w</a:t>
            </a:r>
            <a:r>
              <a:rPr lang="en-US" baseline="-25000" dirty="0" err="1" smtClean="0"/>
              <a:t>a</a:t>
            </a:r>
            <a:r>
              <a:rPr lang="en-US" dirty="0" smtClean="0"/>
              <a:t> measurements are now </a:t>
            </a:r>
            <a:r>
              <a:rPr lang="en-US" i="1" dirty="0" smtClean="0"/>
              <a:t>relatively</a:t>
            </a:r>
            <a:r>
              <a:rPr lang="en-US" dirty="0" smtClean="0"/>
              <a:t> </a:t>
            </a:r>
            <a:r>
              <a:rPr lang="en-US" dirty="0" err="1" smtClean="0"/>
              <a:t>unblinded</a:t>
            </a:r>
            <a:r>
              <a:rPr lang="en-US" dirty="0" smtClean="0"/>
              <a:t>; </a:t>
            </a:r>
          </a:p>
          <a:p>
            <a:pPr lvl="1"/>
            <a:r>
              <a:rPr lang="en-US" dirty="0" smtClean="0"/>
              <a:t>6 pre-selected methods have the greatest sensitivity and independence; the will be averaged to provide the best and most robust result</a:t>
            </a:r>
          </a:p>
          <a:p>
            <a:pPr lvl="2"/>
            <a:r>
              <a:rPr lang="en-US" dirty="0" smtClean="0"/>
              <a:t>2 Recons;  2 Asymmetry Weighted Fits;  2 Ratio-Asymmetry Fits</a:t>
            </a:r>
          </a:p>
          <a:p>
            <a:r>
              <a:rPr lang="en-US" dirty="0" smtClean="0"/>
              <a:t>The magnetic field analysis is very mature and thoroughly reviewed</a:t>
            </a:r>
          </a:p>
          <a:p>
            <a:r>
              <a:rPr lang="en-US" dirty="0" smtClean="0"/>
              <a:t>The various “Beam Dynamics” corrections are </a:t>
            </a:r>
            <a:r>
              <a:rPr lang="en-US" dirty="0" smtClean="0"/>
              <a:t>nearly complete </a:t>
            </a:r>
          </a:p>
          <a:p>
            <a:r>
              <a:rPr lang="en-US" dirty="0" smtClean="0"/>
              <a:t>After documents </a:t>
            </a:r>
            <a:r>
              <a:rPr lang="en-US" dirty="0" smtClean="0"/>
              <a:t>are blessed, we will vote to </a:t>
            </a:r>
            <a:r>
              <a:rPr lang="en-US" dirty="0" err="1" smtClean="0"/>
              <a:t>unblind</a:t>
            </a:r>
            <a:r>
              <a:rPr lang="en-US" dirty="0" smtClean="0"/>
              <a:t>.  </a:t>
            </a:r>
            <a:endParaRPr lang="en-US" dirty="0" smtClean="0"/>
          </a:p>
          <a:p>
            <a:r>
              <a:rPr lang="en-US" dirty="0" smtClean="0"/>
              <a:t>Public release follows within a </a:t>
            </a:r>
            <a:r>
              <a:rPr lang="en-US" dirty="0" smtClean="0"/>
              <a:t>few </a:t>
            </a:r>
            <a:r>
              <a:rPr lang="en-US" dirty="0" smtClean="0"/>
              <a:t>weeks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98" y="3916255"/>
            <a:ext cx="2773417" cy="20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7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71" y="97801"/>
            <a:ext cx="9740824" cy="686161"/>
          </a:xfrm>
        </p:spPr>
        <p:txBody>
          <a:bodyPr>
            <a:normAutofit/>
          </a:bodyPr>
          <a:lstStyle/>
          <a:p>
            <a:r>
              <a:rPr lang="en-US" sz="3600" b="1" dirty="0"/>
              <a:t>Now back to the SM and why you are important!!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08" y="1064538"/>
            <a:ext cx="5938582" cy="2469541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The </a:t>
            </a:r>
            <a:r>
              <a:rPr lang="en-US" dirty="0">
                <a:solidFill>
                  <a:prstClr val="black"/>
                </a:solidFill>
              </a:rPr>
              <a:t>CMD-3 </a:t>
            </a:r>
            <a:r>
              <a:rPr lang="en-US" dirty="0" smtClean="0">
                <a:solidFill>
                  <a:prstClr val="black"/>
                </a:solidFill>
              </a:rPr>
              <a:t>“February </a:t>
            </a:r>
            <a:r>
              <a:rPr lang="en-US" dirty="0">
                <a:solidFill>
                  <a:prstClr val="black"/>
                </a:solidFill>
              </a:rPr>
              <a:t>Surprise</a:t>
            </a:r>
            <a:r>
              <a:rPr lang="en-US" dirty="0" smtClean="0">
                <a:solidFill>
                  <a:prstClr val="black"/>
                </a:solidFill>
              </a:rPr>
              <a:t>”</a:t>
            </a:r>
          </a:p>
          <a:p>
            <a:pPr lvl="1"/>
            <a:r>
              <a:rPr lang="en-US" dirty="0" err="1">
                <a:solidFill>
                  <a:prstClr val="black"/>
                </a:solidFill>
              </a:rPr>
              <a:t>e</a:t>
            </a:r>
            <a:r>
              <a:rPr lang="en-US" baseline="30000" dirty="0" err="1" smtClean="0">
                <a:solidFill>
                  <a:prstClr val="black"/>
                </a:solidFill>
              </a:rPr>
              <a:t>+</a:t>
            </a:r>
            <a:r>
              <a:rPr lang="en-US" dirty="0" err="1" smtClean="0">
                <a:solidFill>
                  <a:prstClr val="black"/>
                </a:solidFill>
              </a:rPr>
              <a:t>e</a:t>
            </a:r>
            <a:r>
              <a:rPr lang="en-US" baseline="30000" dirty="0" smtClean="0">
                <a:solidFill>
                  <a:prstClr val="black"/>
                </a:solidFill>
              </a:rPr>
              <a:t>-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baseline="30000" dirty="0" err="1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en-US" dirty="0" err="1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baseline="30000" dirty="0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 in important low-energy regime disagrees with all other results by many </a:t>
            </a:r>
            <a:r>
              <a:rPr lang="en-US" dirty="0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 !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Questions arise: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What might they have wrong?  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How rigorously were results vetted?   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Did older </a:t>
            </a:r>
            <a:r>
              <a:rPr lang="en-US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exeriments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 miss something big and common?</a:t>
            </a:r>
          </a:p>
          <a:p>
            <a:pPr lvl="1"/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A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fter lengthy seminar/panel discussion, nothing is at all </a:t>
            </a:r>
            <a:r>
              <a:rPr lang="en-US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obviosly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 wrong on new or older result and methods.    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This is a big </a:t>
            </a:r>
            <a:r>
              <a:rPr lang="en-US" dirty="0" smtClean="0">
                <a:solidFill>
                  <a:srgbClr val="3333FF"/>
                </a:solidFill>
                <a:sym typeface="Wingdings" panose="05000000000000000000" pitchFamily="2" charset="2"/>
              </a:rPr>
              <a:t>PUZZLE</a:t>
            </a:r>
            <a:r>
              <a:rPr lang="en-US" dirty="0" smtClean="0">
                <a:solidFill>
                  <a:prstClr val="black"/>
                </a:solidFill>
                <a:sym typeface="Wingdings" panose="05000000000000000000" pitchFamily="2" charset="2"/>
              </a:rPr>
              <a:t> that must get resolved,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465" y="748103"/>
            <a:ext cx="3750684" cy="273750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456100" y="2762040"/>
            <a:ext cx="1790472" cy="29326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14653" y="1012312"/>
            <a:ext cx="2621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AAAAB+Avenir-Book"/>
              </a:rPr>
              <a:t>[</a:t>
            </a:r>
            <a:r>
              <a:rPr lang="en-US" sz="1200" dirty="0">
                <a:solidFill>
                  <a:srgbClr val="000000"/>
                </a:solidFill>
                <a:latin typeface="AAAAAB+Avenir-Book"/>
              </a:rPr>
              <a:t>F. </a:t>
            </a:r>
            <a:r>
              <a:rPr lang="en-US" sz="1200" dirty="0" err="1">
                <a:solidFill>
                  <a:srgbClr val="000000"/>
                </a:solidFill>
                <a:latin typeface="AAAAAB+Avenir-Book"/>
              </a:rPr>
              <a:t>Ignatov</a:t>
            </a:r>
            <a:r>
              <a:rPr lang="en-US" sz="1200" dirty="0">
                <a:solidFill>
                  <a:srgbClr val="000000"/>
                </a:solidFill>
                <a:latin typeface="AAAAAB+Avenir-Book"/>
              </a:rPr>
              <a:t> et al, </a:t>
            </a:r>
            <a:r>
              <a:rPr lang="en-US" sz="1200" dirty="0">
                <a:solidFill>
                  <a:srgbClr val="0331FF"/>
                </a:solidFill>
                <a:latin typeface="AAAAAB+Avenir-Book"/>
              </a:rPr>
              <a:t>arXiv:2302.08834</a:t>
            </a:r>
            <a:r>
              <a:rPr lang="en-US" sz="1400" dirty="0">
                <a:solidFill>
                  <a:srgbClr val="000000"/>
                </a:solidFill>
                <a:latin typeface="AAAAAB+Avenir-Book"/>
              </a:rPr>
              <a:t>] </a:t>
            </a:r>
            <a:endParaRPr lang="en-US" sz="12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10" y="3814655"/>
            <a:ext cx="3901422" cy="26738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7705" y="3534079"/>
            <a:ext cx="321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Might look </a:t>
            </a:r>
            <a:r>
              <a:rPr lang="en-US" dirty="0" smtClean="0"/>
              <a:t>like</a:t>
            </a:r>
            <a:r>
              <a:rPr lang="en-US" dirty="0" smtClean="0"/>
              <a:t> this if confirmed</a:t>
            </a:r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 rot="16200000" flipH="1">
            <a:off x="2337620" y="4401865"/>
            <a:ext cx="1095088" cy="28552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54" y="1553986"/>
            <a:ext cx="1641813" cy="1128948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72" y="3652244"/>
            <a:ext cx="7548618" cy="27622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20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527" y="164754"/>
            <a:ext cx="11052650" cy="68616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experimental landscape will improve 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6134" y="916620"/>
            <a:ext cx="9204230" cy="29764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333FF"/>
                </a:solidFill>
                <a:latin typeface="AAAAAB+Avenir-Book"/>
              </a:rPr>
              <a:t>Ongoing work in experimental inputs</a:t>
            </a:r>
          </a:p>
          <a:p>
            <a:pPr marL="285750" indent="-285750"/>
            <a:r>
              <a:rPr lang="en-US" dirty="0" err="1">
                <a:solidFill>
                  <a:srgbClr val="3333FF"/>
                </a:solidFill>
                <a:latin typeface="AAAAAB+Avenir-Book"/>
              </a:rPr>
              <a:t>BaBar</a:t>
            </a:r>
            <a:r>
              <a:rPr lang="en-US" dirty="0">
                <a:solidFill>
                  <a:srgbClr val="941000"/>
                </a:solidFill>
                <a:latin typeface="AAAAAB+Avenir-Book"/>
              </a:rPr>
              <a:t>: 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new analysis of large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pp 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data set with better detector</a:t>
            </a:r>
          </a:p>
          <a:p>
            <a:pPr marL="285750" indent="-285750"/>
            <a:r>
              <a:rPr lang="en-US" dirty="0">
                <a:solidFill>
                  <a:srgbClr val="3333FF"/>
                </a:solidFill>
                <a:latin typeface="AAAAAB+Avenir-Book"/>
              </a:rPr>
              <a:t>KLOE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: new analysis of 7x larger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pp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 set</a:t>
            </a:r>
            <a:r>
              <a:rPr lang="en-US" sz="2000" dirty="0">
                <a:solidFill>
                  <a:srgbClr val="000000"/>
                </a:solidFill>
                <a:latin typeface="AAAAAB+Avenir-Book"/>
              </a:rPr>
              <a:t> </a:t>
            </a:r>
          </a:p>
          <a:p>
            <a:pPr marL="285750" indent="-285750"/>
            <a:r>
              <a:rPr lang="en-US" dirty="0">
                <a:solidFill>
                  <a:srgbClr val="3333FF"/>
                </a:solidFill>
                <a:latin typeface="AAAAAB+Avenir-Book"/>
              </a:rPr>
              <a:t>SND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: new results for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pp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 channel</a:t>
            </a:r>
            <a:endParaRPr lang="en-US" sz="2000" dirty="0">
              <a:solidFill>
                <a:srgbClr val="000000"/>
              </a:solidFill>
              <a:latin typeface="AAAAAB+Avenir-Book"/>
            </a:endParaRPr>
          </a:p>
          <a:p>
            <a:pPr marL="285750" indent="-285750"/>
            <a:r>
              <a:rPr lang="en-US" dirty="0">
                <a:solidFill>
                  <a:srgbClr val="3333FF"/>
                </a:solidFill>
                <a:latin typeface="AAAAAB+Avenir-Book"/>
              </a:rPr>
              <a:t>BESIII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: new results for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pp 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channel and </a:t>
            </a:r>
            <a:r>
              <a:rPr lang="en-US" dirty="0" err="1">
                <a:solidFill>
                  <a:srgbClr val="000000"/>
                </a:solidFill>
                <a:latin typeface="Symbol" panose="05050102010706020507" pitchFamily="18" charset="2"/>
              </a:rPr>
              <a:t>ppp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 </a:t>
            </a:r>
          </a:p>
          <a:p>
            <a:pPr marL="285750" indent="-285750"/>
            <a:r>
              <a:rPr lang="en-US" dirty="0">
                <a:solidFill>
                  <a:srgbClr val="3333FF"/>
                </a:solidFill>
                <a:latin typeface="AAAAAB+Avenir-Book"/>
              </a:rPr>
              <a:t>Belle II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: </a:t>
            </a:r>
            <a:r>
              <a:rPr lang="en-US" dirty="0">
                <a:latin typeface="AAAAAB+Avenir-Book"/>
              </a:rPr>
              <a:t>promising greater statistics than </a:t>
            </a:r>
            <a:r>
              <a:rPr lang="en-US" dirty="0" err="1">
                <a:latin typeface="AAAAAB+Avenir-Book"/>
              </a:rPr>
              <a:t>BaBar</a:t>
            </a:r>
            <a:r>
              <a:rPr lang="en-US" dirty="0">
                <a:latin typeface="AAAAAB+Avenir-Book"/>
              </a:rPr>
              <a:t> or KLOE and similar or better systematics for low-energy cross sections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11" y="4230421"/>
            <a:ext cx="7809753" cy="1239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508" y="6028470"/>
            <a:ext cx="9379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Aida El-</a:t>
            </a:r>
            <a:r>
              <a:rPr lang="en-US" dirty="0" err="1" smtClean="0"/>
              <a:t>Khadra’s</a:t>
            </a:r>
            <a:r>
              <a:rPr lang="en-US" dirty="0" smtClean="0"/>
              <a:t> P5 presentation, March 2024 for lots of details on the g-2 Theory Initiative and the recent lattice efforts related to HVP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13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98" y="87607"/>
            <a:ext cx="11520345" cy="78298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And finally, the lattice … eventually the most precise HVP method?</a:t>
            </a:r>
            <a:endParaRPr lang="en-US" sz="32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1801" y="870596"/>
            <a:ext cx="6937393" cy="237634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Not yet included in the Theory Initiative recommendation.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2021 </a:t>
            </a:r>
            <a:r>
              <a:rPr lang="en-US" dirty="0" smtClean="0">
                <a:solidFill>
                  <a:srgbClr val="FF0000"/>
                </a:solidFill>
              </a:rPr>
              <a:t>BMW</a:t>
            </a:r>
            <a:r>
              <a:rPr lang="en-US" dirty="0" smtClean="0"/>
              <a:t> HVP publication is an impressive, sub-percent calculation.  The result is closer to experiment</a:t>
            </a:r>
          </a:p>
          <a:p>
            <a:r>
              <a:rPr lang="en-US" dirty="0" smtClean="0"/>
              <a:t>Since then, quite a buzz among groups trying to reconcile and find common areas to compare</a:t>
            </a:r>
          </a:p>
          <a:p>
            <a:r>
              <a:rPr lang="en-US" dirty="0" smtClean="0"/>
              <a:t>Biggest problem is short- and long-distance extrapolations that are needed for such a diagram</a:t>
            </a:r>
          </a:p>
          <a:p>
            <a:pPr lvl="1"/>
            <a:r>
              <a:rPr lang="en-US" dirty="0" smtClean="0"/>
              <a:t>Step 1:  “Intermediate” Euclidian </a:t>
            </a:r>
            <a:r>
              <a:rPr lang="en-US" dirty="0" smtClean="0"/>
              <a:t>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443" y="4102899"/>
            <a:ext cx="3778368" cy="261050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03006" y="3755779"/>
            <a:ext cx="7313336" cy="2957629"/>
            <a:chOff x="503006" y="3755779"/>
            <a:chExt cx="7313336" cy="2957629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91"/>
            <a:stretch/>
          </p:blipFill>
          <p:spPr>
            <a:xfrm>
              <a:off x="503006" y="3755779"/>
              <a:ext cx="4090757" cy="2456886"/>
            </a:xfrm>
            <a:prstGeom prst="rect">
              <a:avLst/>
            </a:prstGeom>
          </p:spPr>
        </p:pic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1684" y="3876734"/>
              <a:ext cx="2814658" cy="1919302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 flipH="1">
              <a:off x="4610050" y="4478538"/>
              <a:ext cx="1560780" cy="438036"/>
            </a:xfrm>
            <a:prstGeom prst="right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48384" y="6344076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33FF"/>
                  </a:solidFill>
                </a:rPr>
                <a:t>Looks consistent</a:t>
              </a:r>
              <a:endParaRPr lang="en-US" dirty="0">
                <a:solidFill>
                  <a:srgbClr val="3333FF"/>
                </a:solidFill>
              </a:endParaRPr>
            </a:p>
          </p:txBody>
        </p:sp>
      </p:grp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b="4977"/>
          <a:stretch/>
        </p:blipFill>
        <p:spPr>
          <a:xfrm>
            <a:off x="7966778" y="674740"/>
            <a:ext cx="3565396" cy="3136173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9784627" y="1308632"/>
            <a:ext cx="137343" cy="3307171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1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… and, then 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0859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We are all excited to see the next g-2 result with ~½ the uncertainty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3333FF"/>
                </a:solidFill>
              </a:rPr>
              <a:t>But, to what SM value can we compare it to this time?</a:t>
            </a:r>
          </a:p>
          <a:p>
            <a:pPr marL="457200" lvl="1" indent="0">
              <a:buNone/>
            </a:pPr>
            <a:r>
              <a:rPr lang="en-US" dirty="0" smtClean="0"/>
              <a:t>A) The “recommended” 2020 Theory Initiative value remains a standard (for now)</a:t>
            </a:r>
          </a:p>
          <a:p>
            <a:pPr marL="457200" lvl="1" indent="0">
              <a:buNone/>
            </a:pPr>
            <a:r>
              <a:rPr lang="en-US" dirty="0" smtClean="0"/>
              <a:t>B) But, they and we know, the situation is dynamic and could greatly change</a:t>
            </a:r>
          </a:p>
          <a:p>
            <a:pPr lvl="2"/>
            <a:r>
              <a:rPr lang="en-US" dirty="0" smtClean="0"/>
              <a:t>Need Confirmed Lattice Calculations.  This is imperative.  </a:t>
            </a:r>
            <a:endParaRPr lang="en-US" dirty="0"/>
          </a:p>
          <a:p>
            <a:pPr lvl="2"/>
            <a:r>
              <a:rPr lang="en-US" dirty="0" smtClean="0"/>
              <a:t>The Lattice could take us to 0.1% !! and even push for next-generation measurements</a:t>
            </a:r>
          </a:p>
          <a:p>
            <a:pPr lvl="2"/>
            <a:r>
              <a:rPr lang="en-US" dirty="0" smtClean="0"/>
              <a:t>The CMD-3 result is a true outlier right now, but that does not imply it is wrong.  Fortunately a lot of new data is being analyzed so we have a “wait and see” situation</a:t>
            </a:r>
          </a:p>
          <a:p>
            <a:r>
              <a:rPr lang="en-US" dirty="0" smtClean="0">
                <a:solidFill>
                  <a:srgbClr val="3333FF"/>
                </a:solidFill>
              </a:rPr>
              <a:t>“Discovery” takes time</a:t>
            </a:r>
            <a:r>
              <a:rPr lang="en-US" dirty="0" smtClean="0"/>
              <a:t>.  </a:t>
            </a:r>
          </a:p>
          <a:p>
            <a:pPr lvl="1"/>
            <a:r>
              <a:rPr lang="en-US" dirty="0" smtClean="0"/>
              <a:t>We do not know the final implications of our measurements of g-2.  </a:t>
            </a:r>
          </a:p>
          <a:p>
            <a:pPr lvl="1"/>
            <a:r>
              <a:rPr lang="en-US" dirty="0" smtClean="0"/>
              <a:t>We can only control the quality of the effort and analysis.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3439" y="4489965"/>
            <a:ext cx="2116064" cy="10272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Here, </a:t>
            </a:r>
            <a:r>
              <a:rPr lang="en-US" sz="2400" b="1" dirty="0" smtClean="0"/>
              <a:t>8</a:t>
            </a:r>
            <a:r>
              <a:rPr lang="en-US" sz="2400" dirty="0" smtClean="0"/>
              <a:t> experiments contribute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2E43-88F3-428B-995A-C996C1E620AA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51666" y="746119"/>
            <a:ext cx="2130800" cy="2632057"/>
            <a:chOff x="2844549" y="2159029"/>
            <a:chExt cx="2860935" cy="3533951"/>
          </a:xfrm>
        </p:grpSpPr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2844549" y="2159029"/>
              <a:ext cx="2860935" cy="3533951"/>
              <a:chOff x="336" y="2496"/>
              <a:chExt cx="1152" cy="1423"/>
            </a:xfrm>
          </p:grpSpPr>
          <p:sp>
            <p:nvSpPr>
              <p:cNvPr id="15" name="Rectangle 35"/>
              <p:cNvSpPr>
                <a:spLocks noChangeArrowheads="1"/>
              </p:cNvSpPr>
              <p:nvPr/>
            </p:nvSpPr>
            <p:spPr bwMode="auto">
              <a:xfrm>
                <a:off x="336" y="2496"/>
                <a:ext cx="1152" cy="1423"/>
              </a:xfrm>
              <a:prstGeom prst="rect">
                <a:avLst/>
              </a:prstGeom>
              <a:solidFill>
                <a:srgbClr val="292929"/>
              </a:solidFill>
              <a:ln w="63500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6" name="Group 36"/>
              <p:cNvGrpSpPr>
                <a:grpSpLocks/>
              </p:cNvGrpSpPr>
              <p:nvPr/>
            </p:nvGrpSpPr>
            <p:grpSpPr bwMode="auto">
              <a:xfrm>
                <a:off x="576" y="2579"/>
                <a:ext cx="816" cy="1168"/>
                <a:chOff x="2961" y="955"/>
                <a:chExt cx="816" cy="1168"/>
              </a:xfrm>
            </p:grpSpPr>
            <p:sp>
              <p:nvSpPr>
                <p:cNvPr id="17" name="Freeform 37"/>
                <p:cNvSpPr>
                  <a:spLocks/>
                </p:cNvSpPr>
                <p:nvPr/>
              </p:nvSpPr>
              <p:spPr bwMode="auto">
                <a:xfrm>
                  <a:off x="2961" y="1122"/>
                  <a:ext cx="816" cy="485"/>
                </a:xfrm>
                <a:custGeom>
                  <a:avLst/>
                  <a:gdLst>
                    <a:gd name="T0" fmla="*/ 0 w 637"/>
                    <a:gd name="T1" fmla="*/ 0 h 382"/>
                    <a:gd name="T2" fmla="*/ 39 w 637"/>
                    <a:gd name="T3" fmla="*/ 55 h 382"/>
                    <a:gd name="T4" fmla="*/ 50 w 637"/>
                    <a:gd name="T5" fmla="*/ 72 h 382"/>
                    <a:gd name="T6" fmla="*/ 56 w 637"/>
                    <a:gd name="T7" fmla="*/ 89 h 382"/>
                    <a:gd name="T8" fmla="*/ 84 w 637"/>
                    <a:gd name="T9" fmla="*/ 116 h 382"/>
                    <a:gd name="T10" fmla="*/ 156 w 637"/>
                    <a:gd name="T11" fmla="*/ 216 h 382"/>
                    <a:gd name="T12" fmla="*/ 272 w 637"/>
                    <a:gd name="T13" fmla="*/ 382 h 382"/>
                    <a:gd name="T14" fmla="*/ 344 w 637"/>
                    <a:gd name="T15" fmla="*/ 316 h 382"/>
                    <a:gd name="T16" fmla="*/ 405 w 637"/>
                    <a:gd name="T17" fmla="*/ 238 h 382"/>
                    <a:gd name="T18" fmla="*/ 477 w 637"/>
                    <a:gd name="T19" fmla="*/ 161 h 382"/>
                    <a:gd name="T20" fmla="*/ 504 w 637"/>
                    <a:gd name="T21" fmla="*/ 139 h 382"/>
                    <a:gd name="T22" fmla="*/ 527 w 637"/>
                    <a:gd name="T23" fmla="*/ 111 h 382"/>
                    <a:gd name="T24" fmla="*/ 599 w 637"/>
                    <a:gd name="T25" fmla="*/ 55 h 382"/>
                    <a:gd name="T26" fmla="*/ 637 w 637"/>
                    <a:gd name="T27" fmla="*/ 22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7" h="382">
                      <a:moveTo>
                        <a:pt x="0" y="0"/>
                      </a:moveTo>
                      <a:cubicBezTo>
                        <a:pt x="8" y="24"/>
                        <a:pt x="23" y="36"/>
                        <a:pt x="39" y="55"/>
                      </a:cubicBezTo>
                      <a:cubicBezTo>
                        <a:pt x="43" y="60"/>
                        <a:pt x="47" y="66"/>
                        <a:pt x="50" y="72"/>
                      </a:cubicBezTo>
                      <a:cubicBezTo>
                        <a:pt x="53" y="77"/>
                        <a:pt x="52" y="84"/>
                        <a:pt x="56" y="89"/>
                      </a:cubicBezTo>
                      <a:cubicBezTo>
                        <a:pt x="64" y="99"/>
                        <a:pt x="84" y="116"/>
                        <a:pt x="84" y="116"/>
                      </a:cubicBezTo>
                      <a:cubicBezTo>
                        <a:pt x="92" y="145"/>
                        <a:pt x="133" y="195"/>
                        <a:pt x="156" y="216"/>
                      </a:cubicBezTo>
                      <a:cubicBezTo>
                        <a:pt x="172" y="270"/>
                        <a:pt x="224" y="351"/>
                        <a:pt x="272" y="382"/>
                      </a:cubicBezTo>
                      <a:cubicBezTo>
                        <a:pt x="306" y="371"/>
                        <a:pt x="320" y="339"/>
                        <a:pt x="344" y="316"/>
                      </a:cubicBezTo>
                      <a:cubicBezTo>
                        <a:pt x="359" y="286"/>
                        <a:pt x="383" y="264"/>
                        <a:pt x="405" y="238"/>
                      </a:cubicBezTo>
                      <a:cubicBezTo>
                        <a:pt x="427" y="212"/>
                        <a:pt x="448" y="180"/>
                        <a:pt x="477" y="161"/>
                      </a:cubicBezTo>
                      <a:cubicBezTo>
                        <a:pt x="500" y="126"/>
                        <a:pt x="475" y="157"/>
                        <a:pt x="504" y="139"/>
                      </a:cubicBezTo>
                      <a:cubicBezTo>
                        <a:pt x="518" y="130"/>
                        <a:pt x="515" y="123"/>
                        <a:pt x="527" y="111"/>
                      </a:cubicBezTo>
                      <a:cubicBezTo>
                        <a:pt x="548" y="90"/>
                        <a:pt x="577" y="75"/>
                        <a:pt x="599" y="55"/>
                      </a:cubicBezTo>
                      <a:cubicBezTo>
                        <a:pt x="637" y="21"/>
                        <a:pt x="616" y="22"/>
                        <a:pt x="637" y="2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8"/>
                <p:cNvSpPr>
                  <a:spLocks/>
                </p:cNvSpPr>
                <p:nvPr/>
              </p:nvSpPr>
              <p:spPr bwMode="auto">
                <a:xfrm>
                  <a:off x="3199" y="1628"/>
                  <a:ext cx="149" cy="353"/>
                </a:xfrm>
                <a:custGeom>
                  <a:avLst/>
                  <a:gdLst>
                    <a:gd name="T0" fmla="*/ 100 w 117"/>
                    <a:gd name="T1" fmla="*/ 0 h 277"/>
                    <a:gd name="T2" fmla="*/ 61 w 117"/>
                    <a:gd name="T3" fmla="*/ 6 h 277"/>
                    <a:gd name="T4" fmla="*/ 33 w 117"/>
                    <a:gd name="T5" fmla="*/ 11 h 277"/>
                    <a:gd name="T6" fmla="*/ 72 w 117"/>
                    <a:gd name="T7" fmla="*/ 45 h 277"/>
                    <a:gd name="T8" fmla="*/ 117 w 117"/>
                    <a:gd name="T9" fmla="*/ 67 h 277"/>
                    <a:gd name="T10" fmla="*/ 28 w 117"/>
                    <a:gd name="T11" fmla="*/ 100 h 277"/>
                    <a:gd name="T12" fmla="*/ 83 w 117"/>
                    <a:gd name="T13" fmla="*/ 139 h 277"/>
                    <a:gd name="T14" fmla="*/ 28 w 117"/>
                    <a:gd name="T15" fmla="*/ 194 h 277"/>
                    <a:gd name="T16" fmla="*/ 61 w 117"/>
                    <a:gd name="T17" fmla="*/ 227 h 277"/>
                    <a:gd name="T18" fmla="*/ 72 w 117"/>
                    <a:gd name="T19" fmla="*/ 277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277">
                      <a:moveTo>
                        <a:pt x="100" y="0"/>
                      </a:moveTo>
                      <a:cubicBezTo>
                        <a:pt x="87" y="2"/>
                        <a:pt x="74" y="4"/>
                        <a:pt x="61" y="6"/>
                      </a:cubicBezTo>
                      <a:cubicBezTo>
                        <a:pt x="52" y="8"/>
                        <a:pt x="39" y="4"/>
                        <a:pt x="33" y="11"/>
                      </a:cubicBezTo>
                      <a:cubicBezTo>
                        <a:pt x="15" y="34"/>
                        <a:pt x="64" y="42"/>
                        <a:pt x="72" y="45"/>
                      </a:cubicBezTo>
                      <a:cubicBezTo>
                        <a:pt x="99" y="38"/>
                        <a:pt x="107" y="40"/>
                        <a:pt x="117" y="67"/>
                      </a:cubicBezTo>
                      <a:cubicBezTo>
                        <a:pt x="102" y="107"/>
                        <a:pt x="71" y="96"/>
                        <a:pt x="28" y="100"/>
                      </a:cubicBezTo>
                      <a:cubicBezTo>
                        <a:pt x="0" y="143"/>
                        <a:pt x="52" y="135"/>
                        <a:pt x="83" y="139"/>
                      </a:cubicBezTo>
                      <a:cubicBezTo>
                        <a:pt x="114" y="184"/>
                        <a:pt x="59" y="185"/>
                        <a:pt x="28" y="194"/>
                      </a:cubicBezTo>
                      <a:cubicBezTo>
                        <a:pt x="34" y="216"/>
                        <a:pt x="39" y="220"/>
                        <a:pt x="61" y="227"/>
                      </a:cubicBezTo>
                      <a:cubicBezTo>
                        <a:pt x="98" y="251"/>
                        <a:pt x="90" y="243"/>
                        <a:pt x="72" y="27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267" y="1238"/>
                  <a:ext cx="296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2EAEC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2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994" y="1987"/>
                  <a:ext cx="605" cy="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+mn-cs"/>
                    </a:rPr>
                    <a:t>Had VP</a:t>
                  </a:r>
                </a:p>
              </p:txBody>
            </p:sp>
            <p:sp>
              <p:nvSpPr>
                <p:cNvPr id="21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268" y="955"/>
                  <a:ext cx="297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D2EAEC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22" name="Freeform 42"/>
                <p:cNvSpPr>
                  <a:spLocks/>
                </p:cNvSpPr>
                <p:nvPr/>
              </p:nvSpPr>
              <p:spPr bwMode="auto">
                <a:xfrm>
                  <a:off x="3114" y="1216"/>
                  <a:ext cx="176" cy="129"/>
                </a:xfrm>
                <a:custGeom>
                  <a:avLst/>
                  <a:gdLst>
                    <a:gd name="T0" fmla="*/ 10 w 192"/>
                    <a:gd name="T1" fmla="*/ 134 h 134"/>
                    <a:gd name="T2" fmla="*/ 32 w 192"/>
                    <a:gd name="T3" fmla="*/ 89 h 134"/>
                    <a:gd name="T4" fmla="*/ 71 w 192"/>
                    <a:gd name="T5" fmla="*/ 128 h 134"/>
                    <a:gd name="T6" fmla="*/ 59 w 192"/>
                    <a:gd name="T7" fmla="*/ 78 h 134"/>
                    <a:gd name="T8" fmla="*/ 65 w 192"/>
                    <a:gd name="T9" fmla="*/ 56 h 134"/>
                    <a:gd name="T10" fmla="*/ 131 w 192"/>
                    <a:gd name="T11" fmla="*/ 101 h 134"/>
                    <a:gd name="T12" fmla="*/ 154 w 192"/>
                    <a:gd name="T13" fmla="*/ 1 h 134"/>
                    <a:gd name="T14" fmla="*/ 187 w 192"/>
                    <a:gd name="T15" fmla="*/ 6 h 134"/>
                    <a:gd name="T16" fmla="*/ 192 w 192"/>
                    <a:gd name="T17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34">
                      <a:moveTo>
                        <a:pt x="10" y="134"/>
                      </a:moveTo>
                      <a:cubicBezTo>
                        <a:pt x="0" y="106"/>
                        <a:pt x="3" y="97"/>
                        <a:pt x="32" y="89"/>
                      </a:cubicBezTo>
                      <a:cubicBezTo>
                        <a:pt x="46" y="104"/>
                        <a:pt x="53" y="117"/>
                        <a:pt x="71" y="128"/>
                      </a:cubicBezTo>
                      <a:cubicBezTo>
                        <a:pt x="78" y="106"/>
                        <a:pt x="66" y="99"/>
                        <a:pt x="59" y="78"/>
                      </a:cubicBezTo>
                      <a:cubicBezTo>
                        <a:pt x="61" y="71"/>
                        <a:pt x="61" y="62"/>
                        <a:pt x="65" y="56"/>
                      </a:cubicBezTo>
                      <a:cubicBezTo>
                        <a:pt x="89" y="21"/>
                        <a:pt x="97" y="88"/>
                        <a:pt x="131" y="101"/>
                      </a:cubicBezTo>
                      <a:cubicBezTo>
                        <a:pt x="143" y="67"/>
                        <a:pt x="133" y="32"/>
                        <a:pt x="154" y="1"/>
                      </a:cubicBezTo>
                      <a:cubicBezTo>
                        <a:pt x="165" y="3"/>
                        <a:pt x="177" y="0"/>
                        <a:pt x="187" y="6"/>
                      </a:cubicBezTo>
                      <a:cubicBezTo>
                        <a:pt x="192" y="9"/>
                        <a:pt x="192" y="23"/>
                        <a:pt x="192" y="23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43"/>
                <p:cNvSpPr>
                  <a:spLocks/>
                </p:cNvSpPr>
                <p:nvPr/>
              </p:nvSpPr>
              <p:spPr bwMode="auto">
                <a:xfrm flipH="1">
                  <a:off x="3354" y="1188"/>
                  <a:ext cx="225" cy="141"/>
                </a:xfrm>
                <a:custGeom>
                  <a:avLst/>
                  <a:gdLst>
                    <a:gd name="T0" fmla="*/ 10 w 192"/>
                    <a:gd name="T1" fmla="*/ 134 h 134"/>
                    <a:gd name="T2" fmla="*/ 32 w 192"/>
                    <a:gd name="T3" fmla="*/ 89 h 134"/>
                    <a:gd name="T4" fmla="*/ 71 w 192"/>
                    <a:gd name="T5" fmla="*/ 128 h 134"/>
                    <a:gd name="T6" fmla="*/ 59 w 192"/>
                    <a:gd name="T7" fmla="*/ 78 h 134"/>
                    <a:gd name="T8" fmla="*/ 65 w 192"/>
                    <a:gd name="T9" fmla="*/ 56 h 134"/>
                    <a:gd name="T10" fmla="*/ 131 w 192"/>
                    <a:gd name="T11" fmla="*/ 101 h 134"/>
                    <a:gd name="T12" fmla="*/ 154 w 192"/>
                    <a:gd name="T13" fmla="*/ 1 h 134"/>
                    <a:gd name="T14" fmla="*/ 187 w 192"/>
                    <a:gd name="T15" fmla="*/ 6 h 134"/>
                    <a:gd name="T16" fmla="*/ 192 w 192"/>
                    <a:gd name="T17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34">
                      <a:moveTo>
                        <a:pt x="10" y="134"/>
                      </a:moveTo>
                      <a:cubicBezTo>
                        <a:pt x="0" y="106"/>
                        <a:pt x="3" y="97"/>
                        <a:pt x="32" y="89"/>
                      </a:cubicBezTo>
                      <a:cubicBezTo>
                        <a:pt x="46" y="104"/>
                        <a:pt x="53" y="117"/>
                        <a:pt x="71" y="128"/>
                      </a:cubicBezTo>
                      <a:cubicBezTo>
                        <a:pt x="78" y="106"/>
                        <a:pt x="66" y="99"/>
                        <a:pt x="59" y="78"/>
                      </a:cubicBezTo>
                      <a:cubicBezTo>
                        <a:pt x="61" y="71"/>
                        <a:pt x="61" y="62"/>
                        <a:pt x="65" y="56"/>
                      </a:cubicBezTo>
                      <a:cubicBezTo>
                        <a:pt x="89" y="21"/>
                        <a:pt x="97" y="88"/>
                        <a:pt x="131" y="101"/>
                      </a:cubicBezTo>
                      <a:cubicBezTo>
                        <a:pt x="143" y="67"/>
                        <a:pt x="133" y="32"/>
                        <a:pt x="154" y="1"/>
                      </a:cubicBezTo>
                      <a:cubicBezTo>
                        <a:pt x="165" y="3"/>
                        <a:pt x="177" y="0"/>
                        <a:pt x="187" y="6"/>
                      </a:cubicBezTo>
                      <a:cubicBezTo>
                        <a:pt x="192" y="9"/>
                        <a:pt x="192" y="23"/>
                        <a:pt x="192" y="23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44"/>
                <p:cNvSpPr>
                  <a:spLocks noChangeArrowheads="1"/>
                </p:cNvSpPr>
                <p:nvPr/>
              </p:nvSpPr>
              <p:spPr bwMode="auto">
                <a:xfrm>
                  <a:off x="3246" y="1109"/>
                  <a:ext cx="184" cy="184"/>
                </a:xfrm>
                <a:prstGeom prst="ellipse">
                  <a:avLst/>
                </a:prstGeom>
                <a:solidFill>
                  <a:srgbClr val="BBE0E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D2EAE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204833" y="2828477"/>
              <a:ext cx="47148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5233996" y="2829979"/>
              <a:ext cx="47148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147"/>
          <a:stretch/>
        </p:blipFill>
        <p:spPr>
          <a:xfrm>
            <a:off x="2656472" y="625248"/>
            <a:ext cx="6814306" cy="3185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5" y="4436341"/>
            <a:ext cx="3299696" cy="814802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3" y="3552043"/>
            <a:ext cx="2735001" cy="814802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6164119" y="3957315"/>
            <a:ext cx="3509320" cy="2561339"/>
            <a:chOff x="6855940" y="3669348"/>
            <a:chExt cx="3509320" cy="256133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5940" y="3669348"/>
              <a:ext cx="3509320" cy="256133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8610600" y="5568593"/>
              <a:ext cx="1139575" cy="164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Bent Arrow 27"/>
          <p:cNvSpPr/>
          <p:nvPr/>
        </p:nvSpPr>
        <p:spPr>
          <a:xfrm flipV="1">
            <a:off x="4278811" y="2105614"/>
            <a:ext cx="1885308" cy="3132371"/>
          </a:xfrm>
          <a:prstGeom prst="bentArrow">
            <a:avLst>
              <a:gd name="adj1" fmla="val 8106"/>
              <a:gd name="adj2" fmla="val 10422"/>
              <a:gd name="adj3" fmla="val 27452"/>
              <a:gd name="adj4" fmla="val 4375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7757" y="4423183"/>
            <a:ext cx="1536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ymbol" panose="05050102010706020507" pitchFamily="18" charset="2"/>
              </a:rPr>
              <a:t>pp</a:t>
            </a:r>
            <a:r>
              <a:rPr lang="en-US" sz="2000" b="1" dirty="0" smtClean="0"/>
              <a:t> </a:t>
            </a:r>
            <a:r>
              <a:rPr lang="en-US" sz="2000" dirty="0" smtClean="0"/>
              <a:t>region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66" y="171805"/>
            <a:ext cx="11840334" cy="4568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To date:  The recommended HVP value from </a:t>
            </a:r>
            <a:r>
              <a:rPr lang="en-US" b="1" dirty="0" err="1" smtClean="0"/>
              <a:t>e</a:t>
            </a:r>
            <a:r>
              <a:rPr lang="en-US" b="1" baseline="30000" dirty="0" err="1" smtClean="0"/>
              <a:t>+</a:t>
            </a:r>
            <a:r>
              <a:rPr lang="en-US" b="1" dirty="0" err="1" smtClean="0"/>
              <a:t>e</a:t>
            </a:r>
            <a:r>
              <a:rPr lang="en-US" b="1" baseline="30000" dirty="0" smtClean="0"/>
              <a:t>-</a:t>
            </a:r>
            <a:r>
              <a:rPr lang="en-US" b="1" dirty="0" smtClean="0"/>
              <a:t> data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01196" y="5543893"/>
            <a:ext cx="3493502" cy="954107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33FF"/>
                </a:solidFill>
              </a:rPr>
              <a:t>We will return to this topic at the end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7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7925" y="117500"/>
            <a:ext cx="9104336" cy="713522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Arial Unicode MS" pitchFamily="34" charset="-128"/>
                <a:cs typeface="Arial Unicode MS" pitchFamily="34" charset="-128"/>
              </a:rPr>
              <a:t>The Fundamental Experimental </a:t>
            </a:r>
            <a:r>
              <a:rPr lang="en-US" sz="3600" b="1" dirty="0" smtClean="0">
                <a:ea typeface="Arial Unicode MS" pitchFamily="34" charset="-128"/>
                <a:cs typeface="Arial Unicode MS" pitchFamily="34" charset="-128"/>
              </a:rPr>
              <a:t>Principle </a:t>
            </a:r>
            <a:endParaRPr lang="en-US" sz="3600" b="1" dirty="0"/>
          </a:p>
        </p:txBody>
      </p:sp>
      <p:sp>
        <p:nvSpPr>
          <p:cNvPr id="43" name="Title 1"/>
          <p:cNvSpPr txBox="1">
            <a:spLocks/>
          </p:cNvSpPr>
          <p:nvPr/>
        </p:nvSpPr>
        <p:spPr bwMode="auto">
          <a:xfrm>
            <a:off x="549612" y="2725936"/>
            <a:ext cx="11342451" cy="96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Determine difference between spin precession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frequency and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cyclotron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frequencies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for a muon moving in a magnetic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field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24575" y="5194376"/>
            <a:ext cx="3536115" cy="700035"/>
            <a:chOff x="770236" y="5103864"/>
            <a:chExt cx="2411338" cy="700035"/>
          </a:xfrm>
        </p:grpSpPr>
        <p:sp>
          <p:nvSpPr>
            <p:cNvPr id="6" name="Up Arrow 5"/>
            <p:cNvSpPr/>
            <p:nvPr/>
          </p:nvSpPr>
          <p:spPr>
            <a:xfrm>
              <a:off x="2837897" y="5103864"/>
              <a:ext cx="343677" cy="700035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Up Arrow 47"/>
            <p:cNvSpPr/>
            <p:nvPr/>
          </p:nvSpPr>
          <p:spPr>
            <a:xfrm>
              <a:off x="770236" y="5103864"/>
              <a:ext cx="343677" cy="700035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79705" y="5419178"/>
              <a:ext cx="2081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Measure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these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95289" y="3758505"/>
            <a:ext cx="1525275" cy="600974"/>
            <a:chOff x="1219200" y="4093657"/>
            <a:chExt cx="1525275" cy="600974"/>
          </a:xfrm>
        </p:grpSpPr>
        <p:sp>
          <p:nvSpPr>
            <p:cNvPr id="49" name="Up Arrow 48"/>
            <p:cNvSpPr/>
            <p:nvPr/>
          </p:nvSpPr>
          <p:spPr>
            <a:xfrm flipV="1">
              <a:off x="2400798" y="4172338"/>
              <a:ext cx="343677" cy="522293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19200" y="4093657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Get a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12457" y="745582"/>
            <a:ext cx="5386211" cy="2341192"/>
            <a:chOff x="2554802" y="1078659"/>
            <a:chExt cx="4186951" cy="1819917"/>
          </a:xfrm>
        </p:grpSpPr>
        <p:grpSp>
          <p:nvGrpSpPr>
            <p:cNvPr id="472067" name="Group 3"/>
            <p:cNvGrpSpPr>
              <a:grpSpLocks/>
            </p:cNvGrpSpPr>
            <p:nvPr/>
          </p:nvGrpSpPr>
          <p:grpSpPr bwMode="auto">
            <a:xfrm>
              <a:off x="2554802" y="1085651"/>
              <a:ext cx="4156073" cy="1595401"/>
              <a:chOff x="432" y="1008"/>
              <a:chExt cx="4842" cy="2117"/>
            </a:xfrm>
          </p:grpSpPr>
          <p:sp>
            <p:nvSpPr>
              <p:cNvPr id="472068" name="Rectangle 4"/>
              <p:cNvSpPr>
                <a:spLocks noChangeArrowheads="1"/>
              </p:cNvSpPr>
              <p:nvPr/>
            </p:nvSpPr>
            <p:spPr bwMode="auto">
              <a:xfrm>
                <a:off x="432" y="1008"/>
                <a:ext cx="4842" cy="2117"/>
              </a:xfrm>
              <a:prstGeom prst="rect">
                <a:avLst/>
              </a:prstGeom>
              <a:solidFill>
                <a:srgbClr val="BBE0E3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0" name="Freeform 6"/>
              <p:cNvSpPr>
                <a:spLocks/>
              </p:cNvSpPr>
              <p:nvPr/>
            </p:nvSpPr>
            <p:spPr bwMode="auto">
              <a:xfrm>
                <a:off x="598" y="1069"/>
                <a:ext cx="2082" cy="1966"/>
              </a:xfrm>
              <a:custGeom>
                <a:avLst/>
                <a:gdLst>
                  <a:gd name="T0" fmla="*/ 0 w 1696"/>
                  <a:gd name="T1" fmla="*/ 0 h 1680"/>
                  <a:gd name="T2" fmla="*/ 624 w 1696"/>
                  <a:gd name="T3" fmla="*/ 48 h 1680"/>
                  <a:gd name="T4" fmla="*/ 1152 w 1696"/>
                  <a:gd name="T5" fmla="*/ 288 h 1680"/>
                  <a:gd name="T6" fmla="*/ 1440 w 1696"/>
                  <a:gd name="T7" fmla="*/ 576 h 1680"/>
                  <a:gd name="T8" fmla="*/ 1584 w 1696"/>
                  <a:gd name="T9" fmla="*/ 864 h 1680"/>
                  <a:gd name="T10" fmla="*/ 1680 w 1696"/>
                  <a:gd name="T11" fmla="*/ 1248 h 1680"/>
                  <a:gd name="T12" fmla="*/ 1680 w 1696"/>
                  <a:gd name="T13" fmla="*/ 1440 h 1680"/>
                  <a:gd name="T14" fmla="*/ 1632 w 1696"/>
                  <a:gd name="T15" fmla="*/ 1680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96" h="1680">
                    <a:moveTo>
                      <a:pt x="0" y="0"/>
                    </a:moveTo>
                    <a:cubicBezTo>
                      <a:pt x="216" y="0"/>
                      <a:pt x="432" y="0"/>
                      <a:pt x="624" y="48"/>
                    </a:cubicBezTo>
                    <a:cubicBezTo>
                      <a:pt x="816" y="96"/>
                      <a:pt x="1016" y="200"/>
                      <a:pt x="1152" y="288"/>
                    </a:cubicBezTo>
                    <a:cubicBezTo>
                      <a:pt x="1288" y="376"/>
                      <a:pt x="1368" y="480"/>
                      <a:pt x="1440" y="576"/>
                    </a:cubicBezTo>
                    <a:cubicBezTo>
                      <a:pt x="1512" y="672"/>
                      <a:pt x="1544" y="752"/>
                      <a:pt x="1584" y="864"/>
                    </a:cubicBezTo>
                    <a:cubicBezTo>
                      <a:pt x="1624" y="976"/>
                      <a:pt x="1664" y="1152"/>
                      <a:pt x="1680" y="1248"/>
                    </a:cubicBezTo>
                    <a:cubicBezTo>
                      <a:pt x="1696" y="1344"/>
                      <a:pt x="1688" y="1368"/>
                      <a:pt x="1680" y="1440"/>
                    </a:cubicBezTo>
                    <a:cubicBezTo>
                      <a:pt x="1672" y="1512"/>
                      <a:pt x="1652" y="1596"/>
                      <a:pt x="1632" y="168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1" name="Line 7"/>
              <p:cNvSpPr>
                <a:spLocks noChangeShapeType="1"/>
              </p:cNvSpPr>
              <p:nvPr/>
            </p:nvSpPr>
            <p:spPr bwMode="auto">
              <a:xfrm>
                <a:off x="598" y="1069"/>
                <a:ext cx="40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2" name="Line 8"/>
              <p:cNvSpPr>
                <a:spLocks noChangeShapeType="1"/>
              </p:cNvSpPr>
              <p:nvPr/>
            </p:nvSpPr>
            <p:spPr bwMode="auto">
              <a:xfrm>
                <a:off x="1520" y="1171"/>
                <a:ext cx="372" cy="15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3" name="Line 9"/>
              <p:cNvSpPr>
                <a:spLocks noChangeShapeType="1"/>
              </p:cNvSpPr>
              <p:nvPr/>
            </p:nvSpPr>
            <p:spPr bwMode="auto">
              <a:xfrm>
                <a:off x="2239" y="1586"/>
                <a:ext cx="242" cy="23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4" name="Line 10"/>
              <p:cNvSpPr>
                <a:spLocks noChangeShapeType="1"/>
              </p:cNvSpPr>
              <p:nvPr/>
            </p:nvSpPr>
            <p:spPr bwMode="auto">
              <a:xfrm>
                <a:off x="2542" y="2067"/>
                <a:ext cx="134" cy="33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5" name="Line 11"/>
              <p:cNvSpPr>
                <a:spLocks noChangeShapeType="1"/>
              </p:cNvSpPr>
              <p:nvPr/>
            </p:nvSpPr>
            <p:spPr bwMode="auto">
              <a:xfrm flipH="1">
                <a:off x="2625" y="2702"/>
                <a:ext cx="44" cy="27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6" name="Line 12"/>
              <p:cNvSpPr>
                <a:spLocks noChangeShapeType="1"/>
              </p:cNvSpPr>
              <p:nvPr/>
            </p:nvSpPr>
            <p:spPr bwMode="auto">
              <a:xfrm>
                <a:off x="598" y="1095"/>
                <a:ext cx="40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7" name="Line 13"/>
              <p:cNvSpPr>
                <a:spLocks noChangeShapeType="1"/>
              </p:cNvSpPr>
              <p:nvPr/>
            </p:nvSpPr>
            <p:spPr bwMode="auto">
              <a:xfrm>
                <a:off x="1509" y="1171"/>
                <a:ext cx="282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8" name="Line 14"/>
              <p:cNvSpPr>
                <a:spLocks noChangeShapeType="1"/>
              </p:cNvSpPr>
              <p:nvPr/>
            </p:nvSpPr>
            <p:spPr bwMode="auto">
              <a:xfrm>
                <a:off x="2231" y="1590"/>
                <a:ext cx="91" cy="28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9" name="Line 15"/>
              <p:cNvSpPr>
                <a:spLocks noChangeShapeType="1"/>
              </p:cNvSpPr>
              <p:nvPr/>
            </p:nvSpPr>
            <p:spPr bwMode="auto">
              <a:xfrm flipH="1">
                <a:off x="2459" y="2070"/>
                <a:ext cx="80" cy="29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0" name="Line 16"/>
              <p:cNvSpPr>
                <a:spLocks noChangeShapeType="1"/>
              </p:cNvSpPr>
              <p:nvPr/>
            </p:nvSpPr>
            <p:spPr bwMode="auto">
              <a:xfrm flipH="1">
                <a:off x="2394" y="2706"/>
                <a:ext cx="267" cy="13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1" name="Rectangle 17"/>
              <p:cNvSpPr>
                <a:spLocks noChangeArrowheads="1"/>
              </p:cNvSpPr>
              <p:nvPr/>
            </p:nvSpPr>
            <p:spPr bwMode="auto">
              <a:xfrm rot="1199615">
                <a:off x="1418" y="1286"/>
                <a:ext cx="116" cy="174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2" name="Rectangle 18"/>
              <p:cNvSpPr>
                <a:spLocks noChangeArrowheads="1"/>
              </p:cNvSpPr>
              <p:nvPr/>
            </p:nvSpPr>
            <p:spPr bwMode="auto">
              <a:xfrm rot="408345">
                <a:off x="938" y="1156"/>
                <a:ext cx="116" cy="174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3" name="Rectangle 19"/>
              <p:cNvSpPr>
                <a:spLocks noChangeArrowheads="1"/>
              </p:cNvSpPr>
              <p:nvPr/>
            </p:nvSpPr>
            <p:spPr bwMode="auto">
              <a:xfrm rot="1833019">
                <a:off x="1798" y="1456"/>
                <a:ext cx="116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4" name="Rectangle 20"/>
              <p:cNvSpPr>
                <a:spLocks noChangeArrowheads="1"/>
              </p:cNvSpPr>
              <p:nvPr/>
            </p:nvSpPr>
            <p:spPr bwMode="auto">
              <a:xfrm rot="2940891">
                <a:off x="2080" y="1691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5" name="Rectangle 21"/>
              <p:cNvSpPr>
                <a:spLocks noChangeArrowheads="1"/>
              </p:cNvSpPr>
              <p:nvPr/>
            </p:nvSpPr>
            <p:spPr bwMode="auto">
              <a:xfrm rot="4118301">
                <a:off x="2279" y="2012"/>
                <a:ext cx="116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6" name="Rectangle 22"/>
              <p:cNvSpPr>
                <a:spLocks noChangeArrowheads="1"/>
              </p:cNvSpPr>
              <p:nvPr/>
            </p:nvSpPr>
            <p:spPr bwMode="auto">
              <a:xfrm rot="4266545">
                <a:off x="2380" y="2392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7" name="Rectangle 23"/>
              <p:cNvSpPr>
                <a:spLocks noChangeArrowheads="1"/>
              </p:cNvSpPr>
              <p:nvPr/>
            </p:nvSpPr>
            <p:spPr bwMode="auto">
              <a:xfrm rot="-15180955">
                <a:off x="2398" y="2840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8" name="Freeform 24"/>
              <p:cNvSpPr>
                <a:spLocks/>
              </p:cNvSpPr>
              <p:nvPr/>
            </p:nvSpPr>
            <p:spPr bwMode="auto">
              <a:xfrm>
                <a:off x="1072" y="1084"/>
                <a:ext cx="339" cy="289"/>
              </a:xfrm>
              <a:custGeom>
                <a:avLst/>
                <a:gdLst>
                  <a:gd name="T0" fmla="*/ 0 w 282"/>
                  <a:gd name="T1" fmla="*/ 0 h 240"/>
                  <a:gd name="T2" fmla="*/ 114 w 282"/>
                  <a:gd name="T3" fmla="*/ 30 h 240"/>
                  <a:gd name="T4" fmla="*/ 159 w 282"/>
                  <a:gd name="T5" fmla="*/ 60 h 240"/>
                  <a:gd name="T6" fmla="*/ 186 w 282"/>
                  <a:gd name="T7" fmla="*/ 81 h 240"/>
                  <a:gd name="T8" fmla="*/ 228 w 282"/>
                  <a:gd name="T9" fmla="*/ 135 h 240"/>
                  <a:gd name="T10" fmla="*/ 267 w 282"/>
                  <a:gd name="T11" fmla="*/ 201 h 240"/>
                  <a:gd name="T12" fmla="*/ 282 w 282"/>
                  <a:gd name="T13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240">
                    <a:moveTo>
                      <a:pt x="0" y="0"/>
                    </a:moveTo>
                    <a:cubicBezTo>
                      <a:pt x="51" y="4"/>
                      <a:pt x="70" y="15"/>
                      <a:pt x="114" y="30"/>
                    </a:cubicBezTo>
                    <a:cubicBezTo>
                      <a:pt x="132" y="36"/>
                      <a:pt x="142" y="54"/>
                      <a:pt x="159" y="60"/>
                    </a:cubicBezTo>
                    <a:cubicBezTo>
                      <a:pt x="173" y="74"/>
                      <a:pt x="164" y="67"/>
                      <a:pt x="186" y="81"/>
                    </a:cubicBezTo>
                    <a:cubicBezTo>
                      <a:pt x="204" y="93"/>
                      <a:pt x="217" y="118"/>
                      <a:pt x="228" y="135"/>
                    </a:cubicBezTo>
                    <a:cubicBezTo>
                      <a:pt x="244" y="159"/>
                      <a:pt x="259" y="174"/>
                      <a:pt x="267" y="201"/>
                    </a:cubicBezTo>
                    <a:cubicBezTo>
                      <a:pt x="271" y="215"/>
                      <a:pt x="282" y="226"/>
                      <a:pt x="282" y="240"/>
                    </a:cubicBezTo>
                  </a:path>
                </a:pathLst>
              </a:custGeom>
              <a:noFill/>
              <a:ln w="19050" cap="flat" cmpd="sng">
                <a:solidFill>
                  <a:srgbClr val="333399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9" name="Line 25"/>
              <p:cNvSpPr>
                <a:spLocks noChangeShapeType="1"/>
              </p:cNvSpPr>
              <p:nvPr/>
            </p:nvSpPr>
            <p:spPr bwMode="auto">
              <a:xfrm>
                <a:off x="656" y="2341"/>
                <a:ext cx="289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0" name="Text Box 26"/>
              <p:cNvSpPr txBox="1">
                <a:spLocks noChangeArrowheads="1"/>
              </p:cNvSpPr>
              <p:nvPr/>
            </p:nvSpPr>
            <p:spPr bwMode="auto">
              <a:xfrm>
                <a:off x="945" y="2225"/>
                <a:ext cx="1358" cy="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Momentum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Spin</a:t>
                </a:r>
              </a:p>
            </p:txBody>
          </p:sp>
          <p:sp>
            <p:nvSpPr>
              <p:cNvPr id="472091" name="Line 27"/>
              <p:cNvSpPr>
                <a:spLocks noChangeShapeType="1"/>
              </p:cNvSpPr>
              <p:nvPr/>
            </p:nvSpPr>
            <p:spPr bwMode="auto">
              <a:xfrm>
                <a:off x="674" y="2632"/>
                <a:ext cx="2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2" name="Text Box 28"/>
              <p:cNvSpPr txBox="1">
                <a:spLocks noChangeArrowheads="1"/>
              </p:cNvSpPr>
              <p:nvPr/>
            </p:nvSpPr>
            <p:spPr bwMode="auto">
              <a:xfrm>
                <a:off x="1090" y="1131"/>
                <a:ext cx="404" cy="4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</a:t>
                </a:r>
                <a:endPara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3" name="Line 29"/>
              <p:cNvSpPr>
                <a:spLocks noChangeShapeType="1"/>
              </p:cNvSpPr>
              <p:nvPr/>
            </p:nvSpPr>
            <p:spPr bwMode="auto">
              <a:xfrm>
                <a:off x="2824" y="1008"/>
                <a:ext cx="0" cy="211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pic>
            <p:nvPicPr>
              <p:cNvPr id="472094" name="Picture 30" descr="TP_tmp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787"/>
                <a:ext cx="1296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595" t="11863" r="-595" b="-11863"/>
            <a:stretch/>
          </p:blipFill>
          <p:spPr>
            <a:xfrm>
              <a:off x="4605589" y="1078659"/>
              <a:ext cx="2136164" cy="181991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82" y="4191112"/>
            <a:ext cx="6287506" cy="105433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2EE75-A51F-45CD-A44A-71720F7956D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9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5" y="4551526"/>
            <a:ext cx="9525988" cy="101106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717" y="117500"/>
            <a:ext cx="10875266" cy="71352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ea typeface="Arial Unicode MS" pitchFamily="34" charset="-128"/>
              </a:rPr>
              <a:t>The expression is more complicated when you add in </a:t>
            </a:r>
            <a:r>
              <a:rPr lang="en-US" sz="3600" b="1" i="1" dirty="0" smtClean="0">
                <a:ea typeface="Arial Unicode MS" pitchFamily="34" charset="-128"/>
              </a:rPr>
              <a:t>E</a:t>
            </a:r>
            <a:r>
              <a:rPr lang="en-US" sz="3600" b="1" dirty="0" smtClean="0">
                <a:ea typeface="Arial Unicode MS" pitchFamily="34" charset="-128"/>
              </a:rPr>
              <a:t>-field focusing and out of plane oscillations</a:t>
            </a:r>
            <a:endParaRPr lang="en-US" sz="36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6472872" y="4169844"/>
            <a:ext cx="5432704" cy="1944821"/>
            <a:chOff x="2390162" y="3826130"/>
            <a:chExt cx="5432704" cy="1944821"/>
          </a:xfrm>
        </p:grpSpPr>
        <p:sp>
          <p:nvSpPr>
            <p:cNvPr id="40" name="TextBox 39"/>
            <p:cNvSpPr txBox="1"/>
            <p:nvPr/>
          </p:nvSpPr>
          <p:spPr>
            <a:xfrm>
              <a:off x="2390162" y="5370841"/>
              <a:ext cx="5432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Term cancels at 3.094 GeV/c, the “Magic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itchFamily="34" charset="-128"/>
                  <a:cs typeface="+mn-cs"/>
                </a:rPr>
                <a:t>g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”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V="1">
              <a:off x="3334236" y="3826130"/>
              <a:ext cx="1230298" cy="1458748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" name="Group 1"/>
          <p:cNvGrpSpPr/>
          <p:nvPr/>
        </p:nvGrpSpPr>
        <p:grpSpPr>
          <a:xfrm>
            <a:off x="4210636" y="4571706"/>
            <a:ext cx="1960438" cy="1542959"/>
            <a:chOff x="5492211" y="4085738"/>
            <a:chExt cx="1960438" cy="1542959"/>
          </a:xfrm>
        </p:grpSpPr>
        <p:sp>
          <p:nvSpPr>
            <p:cNvPr id="39" name="TextBox 38"/>
            <p:cNvSpPr txBox="1"/>
            <p:nvPr/>
          </p:nvSpPr>
          <p:spPr>
            <a:xfrm>
              <a:off x="5492211" y="5228587"/>
              <a:ext cx="1873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0 if “in plane”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42" name="Straight Arrow Connector 41"/>
            <p:cNvCxnSpPr>
              <a:stCxn id="13" idx="2"/>
            </p:cNvCxnSpPr>
            <p:nvPr/>
          </p:nvCxnSpPr>
          <p:spPr bwMode="auto">
            <a:xfrm flipV="1">
              <a:off x="6805094" y="4085738"/>
              <a:ext cx="647555" cy="990889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563125" y="3163758"/>
            <a:ext cx="11342451" cy="96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motion is very nearly planar and the momentum is very nearly the ideal one, but both effects are not perfect and require corrections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61033" y="1010573"/>
            <a:ext cx="5386211" cy="2341192"/>
            <a:chOff x="2554802" y="1078659"/>
            <a:chExt cx="4186951" cy="1819917"/>
          </a:xfrm>
        </p:grpSpPr>
        <p:grpSp>
          <p:nvGrpSpPr>
            <p:cNvPr id="472067" name="Group 3"/>
            <p:cNvGrpSpPr>
              <a:grpSpLocks/>
            </p:cNvGrpSpPr>
            <p:nvPr/>
          </p:nvGrpSpPr>
          <p:grpSpPr bwMode="auto">
            <a:xfrm>
              <a:off x="2554802" y="1085651"/>
              <a:ext cx="4156073" cy="1595401"/>
              <a:chOff x="432" y="1008"/>
              <a:chExt cx="4842" cy="2117"/>
            </a:xfrm>
          </p:grpSpPr>
          <p:sp>
            <p:nvSpPr>
              <p:cNvPr id="472068" name="Rectangle 4"/>
              <p:cNvSpPr>
                <a:spLocks noChangeArrowheads="1"/>
              </p:cNvSpPr>
              <p:nvPr/>
            </p:nvSpPr>
            <p:spPr bwMode="auto">
              <a:xfrm>
                <a:off x="432" y="1008"/>
                <a:ext cx="4842" cy="2117"/>
              </a:xfrm>
              <a:prstGeom prst="rect">
                <a:avLst/>
              </a:prstGeom>
              <a:solidFill>
                <a:srgbClr val="BBE0E3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0" name="Freeform 6"/>
              <p:cNvSpPr>
                <a:spLocks/>
              </p:cNvSpPr>
              <p:nvPr/>
            </p:nvSpPr>
            <p:spPr bwMode="auto">
              <a:xfrm>
                <a:off x="598" y="1069"/>
                <a:ext cx="2082" cy="1966"/>
              </a:xfrm>
              <a:custGeom>
                <a:avLst/>
                <a:gdLst>
                  <a:gd name="T0" fmla="*/ 0 w 1696"/>
                  <a:gd name="T1" fmla="*/ 0 h 1680"/>
                  <a:gd name="T2" fmla="*/ 624 w 1696"/>
                  <a:gd name="T3" fmla="*/ 48 h 1680"/>
                  <a:gd name="T4" fmla="*/ 1152 w 1696"/>
                  <a:gd name="T5" fmla="*/ 288 h 1680"/>
                  <a:gd name="T6" fmla="*/ 1440 w 1696"/>
                  <a:gd name="T7" fmla="*/ 576 h 1680"/>
                  <a:gd name="T8" fmla="*/ 1584 w 1696"/>
                  <a:gd name="T9" fmla="*/ 864 h 1680"/>
                  <a:gd name="T10" fmla="*/ 1680 w 1696"/>
                  <a:gd name="T11" fmla="*/ 1248 h 1680"/>
                  <a:gd name="T12" fmla="*/ 1680 w 1696"/>
                  <a:gd name="T13" fmla="*/ 1440 h 1680"/>
                  <a:gd name="T14" fmla="*/ 1632 w 1696"/>
                  <a:gd name="T15" fmla="*/ 1680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96" h="1680">
                    <a:moveTo>
                      <a:pt x="0" y="0"/>
                    </a:moveTo>
                    <a:cubicBezTo>
                      <a:pt x="216" y="0"/>
                      <a:pt x="432" y="0"/>
                      <a:pt x="624" y="48"/>
                    </a:cubicBezTo>
                    <a:cubicBezTo>
                      <a:pt x="816" y="96"/>
                      <a:pt x="1016" y="200"/>
                      <a:pt x="1152" y="288"/>
                    </a:cubicBezTo>
                    <a:cubicBezTo>
                      <a:pt x="1288" y="376"/>
                      <a:pt x="1368" y="480"/>
                      <a:pt x="1440" y="576"/>
                    </a:cubicBezTo>
                    <a:cubicBezTo>
                      <a:pt x="1512" y="672"/>
                      <a:pt x="1544" y="752"/>
                      <a:pt x="1584" y="864"/>
                    </a:cubicBezTo>
                    <a:cubicBezTo>
                      <a:pt x="1624" y="976"/>
                      <a:pt x="1664" y="1152"/>
                      <a:pt x="1680" y="1248"/>
                    </a:cubicBezTo>
                    <a:cubicBezTo>
                      <a:pt x="1696" y="1344"/>
                      <a:pt x="1688" y="1368"/>
                      <a:pt x="1680" y="1440"/>
                    </a:cubicBezTo>
                    <a:cubicBezTo>
                      <a:pt x="1672" y="1512"/>
                      <a:pt x="1652" y="1596"/>
                      <a:pt x="1632" y="168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1" name="Line 7"/>
              <p:cNvSpPr>
                <a:spLocks noChangeShapeType="1"/>
              </p:cNvSpPr>
              <p:nvPr/>
            </p:nvSpPr>
            <p:spPr bwMode="auto">
              <a:xfrm>
                <a:off x="598" y="1069"/>
                <a:ext cx="40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2" name="Line 8"/>
              <p:cNvSpPr>
                <a:spLocks noChangeShapeType="1"/>
              </p:cNvSpPr>
              <p:nvPr/>
            </p:nvSpPr>
            <p:spPr bwMode="auto">
              <a:xfrm>
                <a:off x="1520" y="1171"/>
                <a:ext cx="372" cy="15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3" name="Line 9"/>
              <p:cNvSpPr>
                <a:spLocks noChangeShapeType="1"/>
              </p:cNvSpPr>
              <p:nvPr/>
            </p:nvSpPr>
            <p:spPr bwMode="auto">
              <a:xfrm>
                <a:off x="2239" y="1586"/>
                <a:ext cx="242" cy="23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4" name="Line 10"/>
              <p:cNvSpPr>
                <a:spLocks noChangeShapeType="1"/>
              </p:cNvSpPr>
              <p:nvPr/>
            </p:nvSpPr>
            <p:spPr bwMode="auto">
              <a:xfrm>
                <a:off x="2542" y="2067"/>
                <a:ext cx="134" cy="33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5" name="Line 11"/>
              <p:cNvSpPr>
                <a:spLocks noChangeShapeType="1"/>
              </p:cNvSpPr>
              <p:nvPr/>
            </p:nvSpPr>
            <p:spPr bwMode="auto">
              <a:xfrm flipH="1">
                <a:off x="2625" y="2702"/>
                <a:ext cx="44" cy="27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6" name="Line 12"/>
              <p:cNvSpPr>
                <a:spLocks noChangeShapeType="1"/>
              </p:cNvSpPr>
              <p:nvPr/>
            </p:nvSpPr>
            <p:spPr bwMode="auto">
              <a:xfrm>
                <a:off x="598" y="1095"/>
                <a:ext cx="40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7" name="Line 13"/>
              <p:cNvSpPr>
                <a:spLocks noChangeShapeType="1"/>
              </p:cNvSpPr>
              <p:nvPr/>
            </p:nvSpPr>
            <p:spPr bwMode="auto">
              <a:xfrm>
                <a:off x="1509" y="1171"/>
                <a:ext cx="282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8" name="Line 14"/>
              <p:cNvSpPr>
                <a:spLocks noChangeShapeType="1"/>
              </p:cNvSpPr>
              <p:nvPr/>
            </p:nvSpPr>
            <p:spPr bwMode="auto">
              <a:xfrm>
                <a:off x="2231" y="1590"/>
                <a:ext cx="91" cy="28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9" name="Line 15"/>
              <p:cNvSpPr>
                <a:spLocks noChangeShapeType="1"/>
              </p:cNvSpPr>
              <p:nvPr/>
            </p:nvSpPr>
            <p:spPr bwMode="auto">
              <a:xfrm flipH="1">
                <a:off x="2459" y="2070"/>
                <a:ext cx="80" cy="29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0" name="Line 16"/>
              <p:cNvSpPr>
                <a:spLocks noChangeShapeType="1"/>
              </p:cNvSpPr>
              <p:nvPr/>
            </p:nvSpPr>
            <p:spPr bwMode="auto">
              <a:xfrm flipH="1">
                <a:off x="2394" y="2706"/>
                <a:ext cx="267" cy="13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1" name="Rectangle 17"/>
              <p:cNvSpPr>
                <a:spLocks noChangeArrowheads="1"/>
              </p:cNvSpPr>
              <p:nvPr/>
            </p:nvSpPr>
            <p:spPr bwMode="auto">
              <a:xfrm rot="1199615">
                <a:off x="1418" y="1286"/>
                <a:ext cx="116" cy="174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2" name="Rectangle 18"/>
              <p:cNvSpPr>
                <a:spLocks noChangeArrowheads="1"/>
              </p:cNvSpPr>
              <p:nvPr/>
            </p:nvSpPr>
            <p:spPr bwMode="auto">
              <a:xfrm rot="408345">
                <a:off x="938" y="1156"/>
                <a:ext cx="116" cy="174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3" name="Rectangle 19"/>
              <p:cNvSpPr>
                <a:spLocks noChangeArrowheads="1"/>
              </p:cNvSpPr>
              <p:nvPr/>
            </p:nvSpPr>
            <p:spPr bwMode="auto">
              <a:xfrm rot="1833019">
                <a:off x="1798" y="1456"/>
                <a:ext cx="116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4" name="Rectangle 20"/>
              <p:cNvSpPr>
                <a:spLocks noChangeArrowheads="1"/>
              </p:cNvSpPr>
              <p:nvPr/>
            </p:nvSpPr>
            <p:spPr bwMode="auto">
              <a:xfrm rot="2940891">
                <a:off x="2080" y="1691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5" name="Rectangle 21"/>
              <p:cNvSpPr>
                <a:spLocks noChangeArrowheads="1"/>
              </p:cNvSpPr>
              <p:nvPr/>
            </p:nvSpPr>
            <p:spPr bwMode="auto">
              <a:xfrm rot="4118301">
                <a:off x="2279" y="2012"/>
                <a:ext cx="116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6" name="Rectangle 22"/>
              <p:cNvSpPr>
                <a:spLocks noChangeArrowheads="1"/>
              </p:cNvSpPr>
              <p:nvPr/>
            </p:nvSpPr>
            <p:spPr bwMode="auto">
              <a:xfrm rot="4266545">
                <a:off x="2380" y="2392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7" name="Rectangle 23"/>
              <p:cNvSpPr>
                <a:spLocks noChangeArrowheads="1"/>
              </p:cNvSpPr>
              <p:nvPr/>
            </p:nvSpPr>
            <p:spPr bwMode="auto">
              <a:xfrm rot="-15180955">
                <a:off x="2398" y="2840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8" name="Freeform 24"/>
              <p:cNvSpPr>
                <a:spLocks/>
              </p:cNvSpPr>
              <p:nvPr/>
            </p:nvSpPr>
            <p:spPr bwMode="auto">
              <a:xfrm>
                <a:off x="1072" y="1084"/>
                <a:ext cx="339" cy="289"/>
              </a:xfrm>
              <a:custGeom>
                <a:avLst/>
                <a:gdLst>
                  <a:gd name="T0" fmla="*/ 0 w 282"/>
                  <a:gd name="T1" fmla="*/ 0 h 240"/>
                  <a:gd name="T2" fmla="*/ 114 w 282"/>
                  <a:gd name="T3" fmla="*/ 30 h 240"/>
                  <a:gd name="T4" fmla="*/ 159 w 282"/>
                  <a:gd name="T5" fmla="*/ 60 h 240"/>
                  <a:gd name="T6" fmla="*/ 186 w 282"/>
                  <a:gd name="T7" fmla="*/ 81 h 240"/>
                  <a:gd name="T8" fmla="*/ 228 w 282"/>
                  <a:gd name="T9" fmla="*/ 135 h 240"/>
                  <a:gd name="T10" fmla="*/ 267 w 282"/>
                  <a:gd name="T11" fmla="*/ 201 h 240"/>
                  <a:gd name="T12" fmla="*/ 282 w 282"/>
                  <a:gd name="T13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240">
                    <a:moveTo>
                      <a:pt x="0" y="0"/>
                    </a:moveTo>
                    <a:cubicBezTo>
                      <a:pt x="51" y="4"/>
                      <a:pt x="70" y="15"/>
                      <a:pt x="114" y="30"/>
                    </a:cubicBezTo>
                    <a:cubicBezTo>
                      <a:pt x="132" y="36"/>
                      <a:pt x="142" y="54"/>
                      <a:pt x="159" y="60"/>
                    </a:cubicBezTo>
                    <a:cubicBezTo>
                      <a:pt x="173" y="74"/>
                      <a:pt x="164" y="67"/>
                      <a:pt x="186" y="81"/>
                    </a:cubicBezTo>
                    <a:cubicBezTo>
                      <a:pt x="204" y="93"/>
                      <a:pt x="217" y="118"/>
                      <a:pt x="228" y="135"/>
                    </a:cubicBezTo>
                    <a:cubicBezTo>
                      <a:pt x="244" y="159"/>
                      <a:pt x="259" y="174"/>
                      <a:pt x="267" y="201"/>
                    </a:cubicBezTo>
                    <a:cubicBezTo>
                      <a:pt x="271" y="215"/>
                      <a:pt x="282" y="226"/>
                      <a:pt x="282" y="240"/>
                    </a:cubicBezTo>
                  </a:path>
                </a:pathLst>
              </a:custGeom>
              <a:noFill/>
              <a:ln w="19050" cap="flat" cmpd="sng">
                <a:solidFill>
                  <a:srgbClr val="333399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9" name="Line 25"/>
              <p:cNvSpPr>
                <a:spLocks noChangeShapeType="1"/>
              </p:cNvSpPr>
              <p:nvPr/>
            </p:nvSpPr>
            <p:spPr bwMode="auto">
              <a:xfrm>
                <a:off x="656" y="2341"/>
                <a:ext cx="289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0" name="Text Box 26"/>
              <p:cNvSpPr txBox="1">
                <a:spLocks noChangeArrowheads="1"/>
              </p:cNvSpPr>
              <p:nvPr/>
            </p:nvSpPr>
            <p:spPr bwMode="auto">
              <a:xfrm>
                <a:off x="945" y="2225"/>
                <a:ext cx="1358" cy="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Momentum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Spin</a:t>
                </a:r>
              </a:p>
            </p:txBody>
          </p:sp>
          <p:sp>
            <p:nvSpPr>
              <p:cNvPr id="472091" name="Line 27"/>
              <p:cNvSpPr>
                <a:spLocks noChangeShapeType="1"/>
              </p:cNvSpPr>
              <p:nvPr/>
            </p:nvSpPr>
            <p:spPr bwMode="auto">
              <a:xfrm>
                <a:off x="674" y="2632"/>
                <a:ext cx="2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2" name="Text Box 28"/>
              <p:cNvSpPr txBox="1">
                <a:spLocks noChangeArrowheads="1"/>
              </p:cNvSpPr>
              <p:nvPr/>
            </p:nvSpPr>
            <p:spPr bwMode="auto">
              <a:xfrm>
                <a:off x="1090" y="1131"/>
                <a:ext cx="404" cy="4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</a:t>
                </a:r>
                <a:endPara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3" name="Line 29"/>
              <p:cNvSpPr>
                <a:spLocks noChangeShapeType="1"/>
              </p:cNvSpPr>
              <p:nvPr/>
            </p:nvSpPr>
            <p:spPr bwMode="auto">
              <a:xfrm>
                <a:off x="2824" y="1008"/>
                <a:ext cx="0" cy="211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pic>
            <p:nvPicPr>
              <p:cNvPr id="472094" name="Picture 30" descr="TP_tmp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787"/>
                <a:ext cx="1296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595" t="11863" r="-595" b="-11863"/>
            <a:stretch/>
          </p:blipFill>
          <p:spPr>
            <a:xfrm>
              <a:off x="4605589" y="1078659"/>
              <a:ext cx="2136164" cy="1819917"/>
            </a:xfrm>
            <a:prstGeom prst="rect">
              <a:avLst/>
            </a:prstGeom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2EE75-A51F-45CD-A44A-71720F7956D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9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10354" y="182220"/>
            <a:ext cx="11233009" cy="457200"/>
          </a:xfrm>
        </p:spPr>
        <p:txBody>
          <a:bodyPr/>
          <a:lstStyle/>
          <a:p>
            <a:r>
              <a:rPr lang="en-US" sz="2800" dirty="0" smtClean="0"/>
              <a:t>5 miracles permit g-2 to be measured to sub-ppm precision</a:t>
            </a:r>
            <a:endParaRPr lang="en-US" sz="2800" baseline="-25000" dirty="0">
              <a:latin typeface="Symbol" panose="05050102010706020507" pitchFamily="18" charset="2"/>
            </a:endParaRPr>
          </a:p>
        </p:txBody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0352" y="871842"/>
            <a:ext cx="7970569" cy="5505450"/>
          </a:xfrm>
        </p:spPr>
        <p:txBody>
          <a:bodyPr/>
          <a:lstStyle/>
          <a:p>
            <a:pPr marL="457200" indent="-457200">
              <a:buClr>
                <a:srgbClr val="FF0000"/>
              </a:buClr>
              <a:buSzPct val="99000"/>
              <a:buFont typeface="+mj-lt"/>
              <a:buAutoNum type="arabicParenR"/>
              <a:tabLst>
                <a:tab pos="461963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Polarized muons produced naturally in pion decay </a:t>
            </a:r>
            <a:endParaRPr lang="en-US" dirty="0">
              <a:solidFill>
                <a:schemeClr val="bg2"/>
              </a:solidFill>
            </a:endParaRPr>
          </a:p>
          <a:p>
            <a:pPr marL="0" indent="0">
              <a:buClr>
                <a:srgbClr val="FF0000"/>
              </a:buClr>
              <a:buSzPct val="99000"/>
              <a:buNone/>
              <a:tabLst>
                <a:tab pos="461963" algn="l"/>
              </a:tabLst>
            </a:pPr>
            <a:r>
              <a:rPr lang="en-US" b="0" dirty="0" smtClean="0"/>
              <a:t>		~</a:t>
            </a:r>
            <a:r>
              <a:rPr lang="en-US" b="0" dirty="0"/>
              <a:t>97% polarized for forward </a:t>
            </a:r>
            <a:r>
              <a:rPr lang="en-US" b="0" dirty="0" smtClean="0"/>
              <a:t>decays</a:t>
            </a:r>
            <a:endParaRPr lang="en-US" dirty="0" smtClean="0">
              <a:solidFill>
                <a:schemeClr val="bg2"/>
              </a:solidFill>
            </a:endParaRPr>
          </a:p>
          <a:p>
            <a:pPr marL="457200" indent="-457200">
              <a:buClr>
                <a:srgbClr val="FF0000"/>
              </a:buClr>
              <a:buSzPct val="99000"/>
              <a:buFont typeface="+mj-lt"/>
              <a:buAutoNum type="arabicParenR" startAt="2"/>
              <a:tabLst>
                <a:tab pos="461963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The anomalous spin precession frequency is proportional to (g-2) … not to “g”</a:t>
            </a:r>
          </a:p>
          <a:p>
            <a:pPr marL="0" indent="0">
              <a:buClr>
                <a:srgbClr val="FF0000"/>
              </a:buClr>
              <a:buSzPct val="99000"/>
              <a:buNone/>
              <a:tabLst>
                <a:tab pos="461963" algn="l"/>
              </a:tabLst>
            </a:pPr>
            <a:r>
              <a:rPr lang="en-US" sz="2400" b="0" dirty="0" smtClean="0">
                <a:solidFill>
                  <a:schemeClr val="tx1"/>
                </a:solidFill>
              </a:rPr>
              <a:t>		~850 easier vs measuring muon precession at rest</a:t>
            </a:r>
            <a:endParaRPr lang="en-US" dirty="0" smtClean="0">
              <a:solidFill>
                <a:schemeClr val="bg2"/>
              </a:solidFill>
            </a:endParaRPr>
          </a:p>
          <a:p>
            <a:pPr marL="457200" indent="-457200">
              <a:buClr>
                <a:srgbClr val="FF0000"/>
              </a:buClr>
              <a:buSzPct val="99000"/>
              <a:buFont typeface="+mj-lt"/>
              <a:buAutoNum type="arabicParenR" startAt="3"/>
              <a:tabLst>
                <a:tab pos="461963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The </a:t>
            </a:r>
            <a:r>
              <a:rPr lang="en-US" dirty="0">
                <a:solidFill>
                  <a:schemeClr val="bg2"/>
                </a:solidFill>
              </a:rPr>
              <a:t>electric holding field does not perturb the spin </a:t>
            </a:r>
            <a:r>
              <a:rPr lang="en-US" dirty="0" smtClean="0">
                <a:solidFill>
                  <a:schemeClr val="bg2"/>
                </a:solidFill>
              </a:rPr>
              <a:t>frequency at the </a:t>
            </a:r>
            <a:r>
              <a:rPr lang="en-US" u="sng" dirty="0">
                <a:solidFill>
                  <a:schemeClr val="bg2"/>
                </a:solidFill>
              </a:rPr>
              <a:t>magic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momentum </a:t>
            </a:r>
          </a:p>
          <a:p>
            <a:pPr marL="0" indent="0">
              <a:buClr>
                <a:srgbClr val="FF0000"/>
              </a:buClr>
              <a:buSzPct val="99000"/>
              <a:buNone/>
              <a:tabLst>
                <a:tab pos="461963" algn="l"/>
              </a:tabLst>
            </a:pPr>
            <a:r>
              <a:rPr lang="en-US" b="0" dirty="0" smtClean="0"/>
              <a:t>		</a:t>
            </a:r>
          </a:p>
          <a:p>
            <a:pPr marL="457200" indent="-457200">
              <a:buClr>
                <a:srgbClr val="FF0000"/>
              </a:buClr>
              <a:buSzPct val="99000"/>
              <a:buFont typeface="+mj-lt"/>
              <a:buAutoNum type="arabicParenR" startAt="4"/>
              <a:tabLst>
                <a:tab pos="461963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Parity </a:t>
            </a:r>
            <a:r>
              <a:rPr lang="en-US" dirty="0">
                <a:solidFill>
                  <a:schemeClr val="bg2"/>
                </a:solidFill>
              </a:rPr>
              <a:t>violation </a:t>
            </a:r>
            <a:r>
              <a:rPr lang="en-US" dirty="0" smtClean="0">
                <a:solidFill>
                  <a:schemeClr val="bg2"/>
                </a:solidFill>
              </a:rPr>
              <a:t>encodes the anomalous precession frequency in the e</a:t>
            </a:r>
            <a:r>
              <a:rPr lang="en-US" baseline="30000" dirty="0" smtClean="0">
                <a:solidFill>
                  <a:schemeClr val="bg2"/>
                </a:solidFill>
              </a:rPr>
              <a:t>+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vs time spectrum</a:t>
            </a:r>
          </a:p>
          <a:p>
            <a:pPr marL="457200" indent="-457200">
              <a:buClr>
                <a:srgbClr val="FF0000"/>
              </a:buClr>
              <a:buSzPct val="99000"/>
              <a:buFont typeface="+mj-lt"/>
              <a:buAutoNum type="arabicParenR" startAt="4"/>
              <a:tabLst>
                <a:tab pos="461963" algn="l"/>
              </a:tabLst>
            </a:pPr>
            <a:endParaRPr lang="en-US" baseline="30000" dirty="0">
              <a:solidFill>
                <a:schemeClr val="bg2"/>
              </a:solidFill>
            </a:endParaRPr>
          </a:p>
          <a:p>
            <a:pPr marL="457200" indent="-457200">
              <a:buClr>
                <a:srgbClr val="FF0000"/>
              </a:buClr>
              <a:buSzPct val="99000"/>
              <a:buFont typeface="+mj-lt"/>
              <a:buAutoNum type="arabicParenR" startAt="4"/>
              <a:tabLst>
                <a:tab pos="461963" algn="l"/>
              </a:tabLst>
            </a:pPr>
            <a:endParaRPr lang="en-US" baseline="30000" dirty="0">
              <a:solidFill>
                <a:schemeClr val="bg2"/>
              </a:solidFill>
            </a:endParaRPr>
          </a:p>
          <a:p>
            <a:pPr marL="457200" indent="-457200">
              <a:buClr>
                <a:srgbClr val="FF0000"/>
              </a:buClr>
              <a:buSzPct val="99000"/>
              <a:buFont typeface="+mj-lt"/>
              <a:buAutoNum type="arabicParenR" startAt="4"/>
              <a:tabLst>
                <a:tab pos="461963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Pulsed proton NMR allows the Field to be measured accurately to sub-100 ppb level</a:t>
            </a:r>
            <a:endParaRPr lang="en-US" baseline="30000" dirty="0">
              <a:solidFill>
                <a:schemeClr val="bg2"/>
              </a:solidFill>
            </a:endParaRPr>
          </a:p>
          <a:p>
            <a:pPr marL="0" indent="0">
              <a:buNone/>
              <a:tabLst>
                <a:tab pos="461963" algn="l"/>
              </a:tabLst>
            </a:pPr>
            <a:endParaRPr lang="en-US" baseline="30000" dirty="0">
              <a:solidFill>
                <a:schemeClr val="bg2"/>
              </a:solidFill>
            </a:endParaRPr>
          </a:p>
          <a:p>
            <a:pPr marL="812800" lvl="1" indent="-236538">
              <a:tabLst>
                <a:tab pos="461963" algn="l"/>
              </a:tabLst>
            </a:pP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81306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693" y="2747198"/>
            <a:ext cx="1393758" cy="11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3065" name="Group 9"/>
          <p:cNvGrpSpPr>
            <a:grpSpLocks/>
          </p:cNvGrpSpPr>
          <p:nvPr/>
        </p:nvGrpSpPr>
        <p:grpSpPr bwMode="auto">
          <a:xfrm>
            <a:off x="8918102" y="800188"/>
            <a:ext cx="3200400" cy="457200"/>
            <a:chOff x="3619" y="667"/>
            <a:chExt cx="2016" cy="288"/>
          </a:xfrm>
        </p:grpSpPr>
        <p:sp>
          <p:nvSpPr>
            <p:cNvPr id="813066" name="Text Box 10"/>
            <p:cNvSpPr txBox="1">
              <a:spLocks noChangeArrowheads="1"/>
            </p:cNvSpPr>
            <p:nvPr/>
          </p:nvSpPr>
          <p:spPr bwMode="auto">
            <a:xfrm>
              <a:off x="3619" y="667"/>
              <a:ext cx="20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D4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Arial" pitchFamily="34" charset="0"/>
                </a:rPr>
                <a:t>n  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D4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Arial" pitchFamily="34" charset="0"/>
                </a:rPr>
                <a:t>        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D4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Arial" pitchFamily="34" charset="0"/>
                </a:rPr>
                <a:t>p</a:t>
              </a: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D4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Arial" pitchFamily="34" charset="0"/>
                </a:rPr>
                <a:t>+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D4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Arial" pitchFamily="34" charset="0"/>
                </a:rPr>
                <a:t>          m</a:t>
              </a: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D4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Arial" pitchFamily="34" charset="0"/>
                </a:rPr>
                <a:t>+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813067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68" name="Line 12"/>
            <p:cNvSpPr>
              <a:spLocks noChangeShapeType="1"/>
            </p:cNvSpPr>
            <p:nvPr/>
          </p:nvSpPr>
          <p:spPr bwMode="auto">
            <a:xfrm>
              <a:off x="4487" y="847"/>
              <a:ext cx="33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69" name="Line 13"/>
            <p:cNvSpPr>
              <a:spLocks noChangeShapeType="1"/>
            </p:cNvSpPr>
            <p:nvPr/>
          </p:nvSpPr>
          <p:spPr bwMode="auto">
            <a:xfrm flipH="1">
              <a:off x="4046" y="804"/>
              <a:ext cx="1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70" name="Line 14"/>
            <p:cNvSpPr>
              <a:spLocks noChangeShapeType="1"/>
            </p:cNvSpPr>
            <p:nvPr/>
          </p:nvSpPr>
          <p:spPr bwMode="auto">
            <a:xfrm>
              <a:off x="4533" y="803"/>
              <a:ext cx="1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32452" y="1308190"/>
            <a:ext cx="1330189" cy="1305243"/>
            <a:chOff x="9335751" y="1511975"/>
            <a:chExt cx="1600200" cy="1384301"/>
          </a:xfrm>
        </p:grpSpPr>
        <p:sp>
          <p:nvSpPr>
            <p:cNvPr id="813071" name="Oval 15"/>
            <p:cNvSpPr>
              <a:spLocks noChangeArrowheads="1"/>
            </p:cNvSpPr>
            <p:nvPr/>
          </p:nvSpPr>
          <p:spPr bwMode="auto">
            <a:xfrm>
              <a:off x="9613564" y="1621513"/>
              <a:ext cx="1322387" cy="12382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813072" name="Group 16"/>
            <p:cNvGrpSpPr>
              <a:grpSpLocks/>
            </p:cNvGrpSpPr>
            <p:nvPr/>
          </p:nvGrpSpPr>
          <p:grpSpPr bwMode="auto">
            <a:xfrm>
              <a:off x="9431000" y="1605638"/>
              <a:ext cx="661988" cy="44450"/>
              <a:chOff x="880" y="3720"/>
              <a:chExt cx="793" cy="57"/>
            </a:xfrm>
          </p:grpSpPr>
          <p:sp>
            <p:nvSpPr>
              <p:cNvPr id="813073" name="Freeform 17"/>
              <p:cNvSpPr>
                <a:spLocks/>
              </p:cNvSpPr>
              <p:nvPr/>
            </p:nvSpPr>
            <p:spPr bwMode="auto">
              <a:xfrm>
                <a:off x="1544" y="3720"/>
                <a:ext cx="129" cy="57"/>
              </a:xfrm>
              <a:custGeom>
                <a:avLst/>
                <a:gdLst>
                  <a:gd name="T0" fmla="*/ 128 w 129"/>
                  <a:gd name="T1" fmla="*/ 28 h 57"/>
                  <a:gd name="T2" fmla="*/ 0 w 129"/>
                  <a:gd name="T3" fmla="*/ 56 h 57"/>
                  <a:gd name="T4" fmla="*/ 0 w 129"/>
                  <a:gd name="T5" fmla="*/ 28 h 57"/>
                  <a:gd name="T6" fmla="*/ 0 w 129"/>
                  <a:gd name="T7" fmla="*/ 0 h 57"/>
                  <a:gd name="T8" fmla="*/ 128 w 129"/>
                  <a:gd name="T9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57">
                    <a:moveTo>
                      <a:pt x="128" y="28"/>
                    </a:moveTo>
                    <a:lnTo>
                      <a:pt x="0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8" y="2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3074" name="Line 18"/>
              <p:cNvSpPr>
                <a:spLocks noChangeShapeType="1"/>
              </p:cNvSpPr>
              <p:nvPr/>
            </p:nvSpPr>
            <p:spPr bwMode="auto">
              <a:xfrm>
                <a:off x="880" y="3752"/>
                <a:ext cx="656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13075" name="Rectangle 19"/>
            <p:cNvSpPr>
              <a:spLocks noChangeArrowheads="1"/>
            </p:cNvSpPr>
            <p:nvPr/>
          </p:nvSpPr>
          <p:spPr bwMode="auto">
            <a:xfrm>
              <a:off x="9335751" y="1511975"/>
              <a:ext cx="360677" cy="45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D4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µ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13076" name="AutoShape 20"/>
            <p:cNvSpPr>
              <a:spLocks noChangeArrowheads="1"/>
            </p:cNvSpPr>
            <p:nvPr/>
          </p:nvSpPr>
          <p:spPr bwMode="auto">
            <a:xfrm>
              <a:off x="10112038" y="1580239"/>
              <a:ext cx="254000" cy="90487"/>
            </a:xfrm>
            <a:prstGeom prst="rightArrow">
              <a:avLst>
                <a:gd name="adj1" fmla="val 50000"/>
                <a:gd name="adj2" fmla="val 140365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77" name="AutoShape 21"/>
            <p:cNvSpPr>
              <a:spLocks noChangeArrowheads="1"/>
            </p:cNvSpPr>
            <p:nvPr/>
          </p:nvSpPr>
          <p:spPr bwMode="auto">
            <a:xfrm flipH="1">
              <a:off x="10051713" y="2805789"/>
              <a:ext cx="252412" cy="90487"/>
            </a:xfrm>
            <a:prstGeom prst="rightArrow">
              <a:avLst>
                <a:gd name="adj1" fmla="val 50000"/>
                <a:gd name="adj2" fmla="val 139487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78" name="AutoShape 22"/>
            <p:cNvSpPr>
              <a:spLocks noChangeArrowheads="1"/>
            </p:cNvSpPr>
            <p:nvPr/>
          </p:nvSpPr>
          <p:spPr bwMode="auto">
            <a:xfrm rot="16200000" flipH="1">
              <a:off x="10723225" y="2175550"/>
              <a:ext cx="236538" cy="96838"/>
            </a:xfrm>
            <a:prstGeom prst="rightArrow">
              <a:avLst>
                <a:gd name="adj1" fmla="val 50000"/>
                <a:gd name="adj2" fmla="val 122142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79" name="AutoShape 23"/>
            <p:cNvSpPr>
              <a:spLocks noChangeArrowheads="1"/>
            </p:cNvSpPr>
            <p:nvPr/>
          </p:nvSpPr>
          <p:spPr bwMode="auto">
            <a:xfrm rot="16200000">
              <a:off x="9430207" y="2141419"/>
              <a:ext cx="238125" cy="96838"/>
            </a:xfrm>
            <a:prstGeom prst="rightArrow">
              <a:avLst>
                <a:gd name="adj1" fmla="val 50000"/>
                <a:gd name="adj2" fmla="val 122962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80" name="Line 24"/>
            <p:cNvSpPr>
              <a:spLocks noChangeShapeType="1"/>
            </p:cNvSpPr>
            <p:nvPr/>
          </p:nvSpPr>
          <p:spPr bwMode="auto">
            <a:xfrm flipV="1">
              <a:off x="10115213" y="1624689"/>
              <a:ext cx="315912" cy="3175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81" name="Line 25"/>
            <p:cNvSpPr>
              <a:spLocks noChangeShapeType="1"/>
            </p:cNvSpPr>
            <p:nvPr/>
          </p:nvSpPr>
          <p:spPr bwMode="auto">
            <a:xfrm flipH="1">
              <a:off x="10785139" y="2105701"/>
              <a:ext cx="66675" cy="296863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82" name="Line 26"/>
            <p:cNvSpPr>
              <a:spLocks noChangeShapeType="1"/>
            </p:cNvSpPr>
            <p:nvPr/>
          </p:nvSpPr>
          <p:spPr bwMode="auto">
            <a:xfrm flipH="1" flipV="1">
              <a:off x="10075526" y="2724826"/>
              <a:ext cx="227013" cy="125413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83" name="Line 27"/>
            <p:cNvSpPr>
              <a:spLocks noChangeShapeType="1"/>
            </p:cNvSpPr>
            <p:nvPr/>
          </p:nvSpPr>
          <p:spPr bwMode="auto">
            <a:xfrm flipV="1">
              <a:off x="9548475" y="2067600"/>
              <a:ext cx="203200" cy="24130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84" name="AutoShape 28"/>
            <p:cNvSpPr>
              <a:spLocks noChangeArrowheads="1"/>
            </p:cNvSpPr>
            <p:nvPr/>
          </p:nvSpPr>
          <p:spPr bwMode="auto">
            <a:xfrm rot="2919540" flipH="1">
              <a:off x="9592132" y="2584332"/>
              <a:ext cx="238125" cy="96838"/>
            </a:xfrm>
            <a:prstGeom prst="rightArrow">
              <a:avLst>
                <a:gd name="adj1" fmla="val 50000"/>
                <a:gd name="adj2" fmla="val 122962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85" name="AutoShape 29"/>
            <p:cNvSpPr>
              <a:spLocks noChangeArrowheads="1"/>
            </p:cNvSpPr>
            <p:nvPr/>
          </p:nvSpPr>
          <p:spPr bwMode="auto">
            <a:xfrm rot="18599298" flipH="1">
              <a:off x="10578763" y="2597826"/>
              <a:ext cx="236538" cy="96837"/>
            </a:xfrm>
            <a:prstGeom prst="rightArrow">
              <a:avLst>
                <a:gd name="adj1" fmla="val 50000"/>
                <a:gd name="adj2" fmla="val 122143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86" name="AutoShape 30"/>
            <p:cNvSpPr>
              <a:spLocks noChangeArrowheads="1"/>
            </p:cNvSpPr>
            <p:nvPr/>
          </p:nvSpPr>
          <p:spPr bwMode="auto">
            <a:xfrm rot="3000702">
              <a:off x="10562888" y="1762801"/>
              <a:ext cx="236538" cy="96837"/>
            </a:xfrm>
            <a:prstGeom prst="rightArrow">
              <a:avLst>
                <a:gd name="adj1" fmla="val 50000"/>
                <a:gd name="adj2" fmla="val 122143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87" name="AutoShape 31"/>
            <p:cNvSpPr>
              <a:spLocks noChangeArrowheads="1"/>
            </p:cNvSpPr>
            <p:nvPr/>
          </p:nvSpPr>
          <p:spPr bwMode="auto">
            <a:xfrm rot="18845891" flipV="1">
              <a:off x="9636582" y="1747719"/>
              <a:ext cx="238125" cy="96838"/>
            </a:xfrm>
            <a:prstGeom prst="rightArrow">
              <a:avLst>
                <a:gd name="adj1" fmla="val 50000"/>
                <a:gd name="adj2" fmla="val 122962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88" name="Line 32"/>
            <p:cNvSpPr>
              <a:spLocks noChangeShapeType="1"/>
            </p:cNvSpPr>
            <p:nvPr/>
          </p:nvSpPr>
          <p:spPr bwMode="auto">
            <a:xfrm>
              <a:off x="10604164" y="1724701"/>
              <a:ext cx="142875" cy="212725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89" name="Line 33"/>
            <p:cNvSpPr>
              <a:spLocks noChangeShapeType="1"/>
            </p:cNvSpPr>
            <p:nvPr/>
          </p:nvSpPr>
          <p:spPr bwMode="auto">
            <a:xfrm flipH="1">
              <a:off x="10539075" y="2554963"/>
              <a:ext cx="241300" cy="13176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90" name="Line 34"/>
            <p:cNvSpPr>
              <a:spLocks noChangeShapeType="1"/>
            </p:cNvSpPr>
            <p:nvPr/>
          </p:nvSpPr>
          <p:spPr bwMode="auto">
            <a:xfrm flipH="1" flipV="1">
              <a:off x="9738975" y="2488289"/>
              <a:ext cx="44450" cy="230187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3091" name="Line 35"/>
            <p:cNvSpPr>
              <a:spLocks noChangeShapeType="1"/>
            </p:cNvSpPr>
            <p:nvPr/>
          </p:nvSpPr>
          <p:spPr bwMode="auto">
            <a:xfrm>
              <a:off x="9670714" y="1881863"/>
              <a:ext cx="320675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81309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38951"/>
              </p:ext>
            </p:extLst>
          </p:nvPr>
        </p:nvGraphicFramePr>
        <p:xfrm>
          <a:off x="3355459" y="4782989"/>
          <a:ext cx="2299339" cy="676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4" imgW="863280" imgH="253800" progId="Equation.3">
                  <p:embed/>
                </p:oleObj>
              </mc:Choice>
              <mc:Fallback>
                <p:oleObj name="Equation" r:id="rId4" imgW="863280" imgH="253800" progId="Equation.3">
                  <p:embed/>
                  <p:pic>
                    <p:nvPicPr>
                      <p:cNvPr id="81309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5459" y="4782989"/>
                        <a:ext cx="2299339" cy="676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910" y="3949944"/>
            <a:ext cx="2861453" cy="13496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9442878" y="5329443"/>
            <a:ext cx="1812817" cy="1365405"/>
            <a:chOff x="5990605" y="278009"/>
            <a:chExt cx="1812817" cy="136540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0605" y="278009"/>
              <a:ext cx="1728131" cy="136540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358080" y="350127"/>
              <a:ext cx="14453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FID in</a:t>
              </a:r>
              <a:r>
                <a:rPr kumimoji="0" lang="en-US" sz="1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 uniform B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0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ertzog\Documents\MyUW-Documents\Talk Copies\g2 slides gifs photos\animateSpectru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1"/>
            <a:ext cx="6833892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235108"/>
            <a:ext cx="11620263" cy="914400"/>
          </a:xfrm>
        </p:spPr>
        <p:txBody>
          <a:bodyPr/>
          <a:lstStyle/>
          <a:p>
            <a:r>
              <a:rPr lang="en-US" sz="2800" dirty="0"/>
              <a:t>Reminder: the precession frequency is the difference between the spin and cyclotron frequencies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099" y="1600200"/>
            <a:ext cx="4029306" cy="4085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2750" y="355706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/>
              </a:rPr>
              <a:t>Energy in Calorimeters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6259" y="601610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/>
              </a:rPr>
              <a:t>Phase of Muon Spin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755936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3399"/>
                </a:solidFill>
                <a:latin typeface="Arial" pitchFamily="34" charset="0"/>
                <a:cs typeface="Arial"/>
              </a:rPr>
              <a:t>Threshold Energy Cut</a:t>
            </a:r>
          </a:p>
        </p:txBody>
      </p:sp>
      <p:sp>
        <p:nvSpPr>
          <p:cNvPr id="8" name="Down Arrow 7"/>
          <p:cNvSpPr/>
          <p:nvPr/>
        </p:nvSpPr>
        <p:spPr bwMode="auto">
          <a:xfrm>
            <a:off x="8210550" y="2161207"/>
            <a:ext cx="304800" cy="384156"/>
          </a:xfrm>
          <a:prstGeom prst="downArrow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49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02" y="122161"/>
            <a:ext cx="12017829" cy="1143000"/>
          </a:xfrm>
          <a:ln>
            <a:noFill/>
          </a:ln>
        </p:spPr>
        <p:txBody>
          <a:bodyPr/>
          <a:lstStyle/>
          <a:p>
            <a:pPr algn="l"/>
            <a:r>
              <a:rPr lang="en-US" sz="2800" dirty="0">
                <a:solidFill>
                  <a:schemeClr val="accent6"/>
                </a:solidFill>
              </a:rPr>
              <a:t>a</a:t>
            </a:r>
            <a:r>
              <a:rPr lang="en-US" sz="2800" baseline="-25000" dirty="0" smtClean="0">
                <a:solidFill>
                  <a:schemeClr val="accent6"/>
                </a:solidFill>
                <a:latin typeface="Symbol" panose="05050102010706020507" pitchFamily="18" charset="2"/>
              </a:rPr>
              <a:t>m</a:t>
            </a:r>
            <a:r>
              <a:rPr lang="en-US" sz="2800" dirty="0" smtClean="0">
                <a:solidFill>
                  <a:schemeClr val="accent6"/>
                </a:solidFill>
              </a:rPr>
              <a:t> is obtained from </a:t>
            </a:r>
            <a:r>
              <a:rPr lang="en-US" sz="2800" b="1" dirty="0" smtClean="0">
                <a:solidFill>
                  <a:schemeClr val="tx1"/>
                </a:solidFill>
              </a:rPr>
              <a:t>2 frequency measurements </a:t>
            </a:r>
            <a:r>
              <a:rPr lang="en-US" sz="2800" dirty="0" smtClean="0">
                <a:solidFill>
                  <a:schemeClr val="accent2"/>
                </a:solidFill>
              </a:rPr>
              <a:t>we make</a:t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… </a:t>
            </a:r>
            <a:r>
              <a:rPr lang="en-US" sz="2800" dirty="0" smtClean="0">
                <a:solidFill>
                  <a:schemeClr val="accent6"/>
                </a:solidFill>
              </a:rPr>
              <a:t>and well-known fundamental factors from others</a:t>
            </a: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25679" y="1661388"/>
            <a:ext cx="2825" cy="2825"/>
          </a:xfrm>
          <a:prstGeom prst="rect">
            <a:avLst/>
          </a:prstGeom>
        </p:spPr>
      </p:pic>
      <p:sp>
        <p:nvSpPr>
          <p:cNvPr id="37" name="Left-Up Arrow 36"/>
          <p:cNvSpPr/>
          <p:nvPr/>
        </p:nvSpPr>
        <p:spPr>
          <a:xfrm rot="5400000" flipH="1">
            <a:off x="3569753" y="706133"/>
            <a:ext cx="735024" cy="2297068"/>
          </a:xfrm>
          <a:prstGeom prst="leftUpArrow">
            <a:avLst>
              <a:gd name="adj1" fmla="val 10256"/>
              <a:gd name="adj2" fmla="val 12525"/>
              <a:gd name="adj3" fmla="val 2147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12150" y="1364548"/>
            <a:ext cx="508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measure these 2 frequencies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28989" y="4340042"/>
            <a:ext cx="10932607" cy="2033436"/>
            <a:chOff x="828989" y="4340042"/>
            <a:chExt cx="10932607" cy="2033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F997BF1-EC6F-894F-B523-E04F29D68A3D}"/>
                    </a:ext>
                  </a:extLst>
                </p:cNvPr>
                <p:cNvSpPr/>
                <p:nvPr/>
              </p:nvSpPr>
              <p:spPr>
                <a:xfrm>
                  <a:off x="1358095" y="4477403"/>
                  <a:ext cx="361344" cy="36933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oMath>
                    </m:oMathPara>
                  </a14:m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F997BF1-EC6F-894F-B523-E04F29D68A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8095" y="4477403"/>
                  <a:ext cx="36134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C2EE6475-355E-E146-8747-42D7E43A8792}"/>
                </a:ext>
              </a:extLst>
            </p:cNvPr>
            <p:cNvGrpSpPr/>
            <p:nvPr/>
          </p:nvGrpSpPr>
          <p:grpSpPr>
            <a:xfrm>
              <a:off x="1177418" y="4516001"/>
              <a:ext cx="5605812" cy="1012452"/>
              <a:chOff x="-207439" y="-124176"/>
              <a:chExt cx="12281777" cy="2699870"/>
            </a:xfrm>
          </p:grpSpPr>
          <p:sp>
            <p:nvSpPr>
              <p:cNvPr id="22" name="Measured to 10.5 ppb accuracy at T = 34.7℃…">
                <a:extLst>
                  <a:ext uri="{FF2B5EF4-FFF2-40B4-BE49-F238E27FC236}">
                    <a16:creationId xmlns:a16="http://schemas.microsoft.com/office/drawing/2014/main" id="{C2CFE9BB-F449-4B47-B9F7-0378F46A7953}"/>
                  </a:ext>
                </a:extLst>
              </p:cNvPr>
              <p:cNvSpPr txBox="1"/>
              <p:nvPr/>
            </p:nvSpPr>
            <p:spPr>
              <a:xfrm>
                <a:off x="2405317" y="483608"/>
                <a:ext cx="9669021" cy="14773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/>
                </a:pP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Measured to 10.5 ppb </a:t>
                </a:r>
                <a:r>
                  <a:rPr kumimoji="0" lang="it-IT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at </a:t>
                </a:r>
                <a:r>
                  <a:rPr kumimoji="0" lang="it-IT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 = 34.7℃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/>
                </a:pPr>
                <a:r>
                  <a:rPr kumimoji="0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Metrologia</a:t>
                </a:r>
                <a:r>
                  <a: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13</a:t>
                </a:r>
                <a:r>
                  <a:rPr kumimoji="0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179 (1977)</a:t>
                </a:r>
              </a:p>
            </p:txBody>
          </p:sp>
          <p:pic>
            <p:nvPicPr>
              <p:cNvPr id="23" name="Screen Shot 2021-03-30 at 11.37.00 AM.png 1" descr="Screen Shot 2021-03-30 at 11.37.00 AM.png">
                <a:extLst>
                  <a:ext uri="{FF2B5EF4-FFF2-40B4-BE49-F238E27FC236}">
                    <a16:creationId xmlns:a16="http://schemas.microsoft.com/office/drawing/2014/main" id="{F992A91A-AFE6-3441-B83D-D364BDB06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59016" t="18241" r="24264" b="8371"/>
              <a:stretch>
                <a:fillRect/>
              </a:stretch>
            </p:blipFill>
            <p:spPr>
              <a:xfrm>
                <a:off x="-207439" y="-124176"/>
                <a:ext cx="2508540" cy="26998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8D8AE9F6-BFBF-5A4A-8004-D3195D05AA85}"/>
                </a:ext>
              </a:extLst>
            </p:cNvPr>
            <p:cNvGrpSpPr/>
            <p:nvPr/>
          </p:nvGrpSpPr>
          <p:grpSpPr>
            <a:xfrm>
              <a:off x="1050211" y="5401720"/>
              <a:ext cx="5626591" cy="757106"/>
              <a:chOff x="-589530" y="-1042435"/>
              <a:chExt cx="8446969" cy="2018947"/>
            </a:xfrm>
          </p:grpSpPr>
          <p:sp>
            <p:nvSpPr>
              <p:cNvPr id="25" name="Bound-state QED (exact)…">
                <a:extLst>
                  <a:ext uri="{FF2B5EF4-FFF2-40B4-BE49-F238E27FC236}">
                    <a16:creationId xmlns:a16="http://schemas.microsoft.com/office/drawing/2014/main" id="{2EC19106-92A0-DE4E-8D58-01AF081E5778}"/>
                  </a:ext>
                </a:extLst>
              </p:cNvPr>
              <p:cNvSpPr/>
              <p:nvPr/>
            </p:nvSpPr>
            <p:spPr>
              <a:xfrm>
                <a:off x="1668671" y="-1042435"/>
                <a:ext cx="6188768" cy="189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/>
                </a:pPr>
                <a:r>
                  <a:rPr kumimoji="0" sz="11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Rev. Mod. Phys. </a:t>
                </a:r>
                <a:r>
                  <a:rPr kumimoji="0" sz="112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88 </a:t>
                </a:r>
                <a:r>
                  <a:rPr kumimoji="0" sz="11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035009 (2016)</a:t>
                </a:r>
              </a:p>
            </p:txBody>
          </p:sp>
          <p:pic>
            <p:nvPicPr>
              <p:cNvPr id="26" name="Screen Shot 2021-03-30 at 11.37.00 AM.png 2" descr="Screen Shot 2021-03-30 at 11.37.00 AM.png">
                <a:extLst>
                  <a:ext uri="{FF2B5EF4-FFF2-40B4-BE49-F238E27FC236}">
                    <a16:creationId xmlns:a16="http://schemas.microsoft.com/office/drawing/2014/main" id="{D129FFEF-0414-6645-B71A-93178D0BF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75596" t="28046" r="7801" b="8371"/>
              <a:stretch>
                <a:fillRect/>
              </a:stretch>
            </p:blipFill>
            <p:spPr>
              <a:xfrm>
                <a:off x="-589530" y="-937443"/>
                <a:ext cx="2038237" cy="19139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7" name="Group">
              <a:extLst>
                <a:ext uri="{FF2B5EF4-FFF2-40B4-BE49-F238E27FC236}">
                  <a16:creationId xmlns:a16="http://schemas.microsoft.com/office/drawing/2014/main" id="{84578F00-14BC-9945-A254-D800D6E6E69C}"/>
                </a:ext>
              </a:extLst>
            </p:cNvPr>
            <p:cNvGrpSpPr/>
            <p:nvPr/>
          </p:nvGrpSpPr>
          <p:grpSpPr>
            <a:xfrm>
              <a:off x="6879327" y="4340042"/>
              <a:ext cx="4882269" cy="1039773"/>
              <a:chOff x="82653" y="-753197"/>
              <a:chExt cx="10696569" cy="2772727"/>
            </a:xfrm>
          </p:grpSpPr>
          <p:sp>
            <p:nvSpPr>
              <p:cNvPr id="28" name="Known to 22 ppb from muonium hyperfine splitting…">
                <a:extLst>
                  <a:ext uri="{FF2B5EF4-FFF2-40B4-BE49-F238E27FC236}">
                    <a16:creationId xmlns:a16="http://schemas.microsoft.com/office/drawing/2014/main" id="{CE934242-4607-A14C-878D-030D31D5B4E4}"/>
                  </a:ext>
                </a:extLst>
              </p:cNvPr>
              <p:cNvSpPr txBox="1"/>
              <p:nvPr/>
            </p:nvSpPr>
            <p:spPr>
              <a:xfrm>
                <a:off x="1813538" y="1352682"/>
                <a:ext cx="8965684" cy="6668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/>
                </a:pPr>
                <a:r>
                  <a:rPr kumimoji="0" sz="11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Phys. Rev. Lett. </a:t>
                </a:r>
                <a:r>
                  <a:rPr kumimoji="0" sz="112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82</a:t>
                </a:r>
                <a:r>
                  <a:rPr kumimoji="0" sz="11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711 (1999)</a:t>
                </a:r>
              </a:p>
            </p:txBody>
          </p:sp>
          <p:pic>
            <p:nvPicPr>
              <p:cNvPr id="30" name="Screen Shot 2021-03-30 at 11.37.29 AM.png 1" descr="Screen Shot 2021-03-30 at 11.37.29 AM.png">
                <a:extLst>
                  <a:ext uri="{FF2B5EF4-FFF2-40B4-BE49-F238E27FC236}">
                    <a16:creationId xmlns:a16="http://schemas.microsoft.com/office/drawing/2014/main" id="{9679897F-6F46-2142-878A-FB47F95F3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81849" t="15905" r="7194" b="11644"/>
              <a:stretch>
                <a:fillRect/>
              </a:stretch>
            </p:blipFill>
            <p:spPr>
              <a:xfrm>
                <a:off x="82653" y="-753197"/>
                <a:ext cx="1552853" cy="27023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1" name="Group">
              <a:extLst>
                <a:ext uri="{FF2B5EF4-FFF2-40B4-BE49-F238E27FC236}">
                  <a16:creationId xmlns:a16="http://schemas.microsoft.com/office/drawing/2014/main" id="{C27D1A17-A7E0-7943-98DC-765A47CE224D}"/>
                </a:ext>
              </a:extLst>
            </p:cNvPr>
            <p:cNvGrpSpPr/>
            <p:nvPr/>
          </p:nvGrpSpPr>
          <p:grpSpPr>
            <a:xfrm>
              <a:off x="7004552" y="5354058"/>
              <a:ext cx="3211718" cy="1019420"/>
              <a:chOff x="1166261" y="23538"/>
              <a:chExt cx="7036556" cy="2718453"/>
            </a:xfrm>
          </p:grpSpPr>
          <p:sp>
            <p:nvSpPr>
              <p:cNvPr id="32" name="Measured to 0.28 ppt…">
                <a:extLst>
                  <a:ext uri="{FF2B5EF4-FFF2-40B4-BE49-F238E27FC236}">
                    <a16:creationId xmlns:a16="http://schemas.microsoft.com/office/drawing/2014/main" id="{2DA95621-C842-5E44-86B9-60D857B81980}"/>
                  </a:ext>
                </a:extLst>
              </p:cNvPr>
              <p:cNvSpPr txBox="1"/>
              <p:nvPr/>
            </p:nvSpPr>
            <p:spPr>
              <a:xfrm>
                <a:off x="2638157" y="1597778"/>
                <a:ext cx="5564660" cy="6668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/>
                </a:pPr>
                <a:r>
                  <a:rPr kumimoji="0" sz="11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Phys. Rev. A </a:t>
                </a:r>
                <a:r>
                  <a:rPr kumimoji="0" sz="112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83</a:t>
                </a:r>
                <a:r>
                  <a:rPr kumimoji="0" sz="11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052122 (2011)</a:t>
                </a:r>
              </a:p>
            </p:txBody>
          </p:sp>
          <p:pic>
            <p:nvPicPr>
              <p:cNvPr id="33" name="Screen Shot 2021-03-30 at 11.37.29 AM.png 2" descr="Screen Shot 2021-03-30 at 11.37.29 AM.png">
                <a:extLst>
                  <a:ext uri="{FF2B5EF4-FFF2-40B4-BE49-F238E27FC236}">
                    <a16:creationId xmlns:a16="http://schemas.microsoft.com/office/drawing/2014/main" id="{6EA62616-6315-4B4D-B844-F207D7BA9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91928" t="15905" b="11644"/>
              <a:stretch>
                <a:fillRect/>
              </a:stretch>
            </p:blipFill>
            <p:spPr>
              <a:xfrm>
                <a:off x="1166261" y="23538"/>
                <a:ext cx="1150885" cy="27184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F34261-6C4C-E646-AA0D-2E41E9A0537B}"/>
                </a:ext>
              </a:extLst>
            </p:cNvPr>
            <p:cNvSpPr/>
            <p:nvPr/>
          </p:nvSpPr>
          <p:spPr>
            <a:xfrm>
              <a:off x="2468919" y="5524375"/>
              <a:ext cx="33967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Bound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-state QED (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exact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 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6219F2-F5EA-444E-A0C9-B8C22116FEE1}"/>
                </a:ext>
              </a:extLst>
            </p:cNvPr>
            <p:cNvSpPr/>
            <p:nvPr/>
          </p:nvSpPr>
          <p:spPr>
            <a:xfrm>
              <a:off x="7529855" y="4423548"/>
              <a:ext cx="384762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Known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to 22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ppb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from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muonium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hyperfine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splitting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8399F16-42D7-2F47-9C2E-865C7306CD0C}"/>
                </a:ext>
              </a:extLst>
            </p:cNvPr>
            <p:cNvSpPr/>
            <p:nvPr/>
          </p:nvSpPr>
          <p:spPr>
            <a:xfrm>
              <a:off x="7588100" y="5599487"/>
              <a:ext cx="29711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Measured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to 0.28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ppt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4A864F3C-64A6-6B43-8F64-884ED238BBEE}"/>
                </a:ext>
              </a:extLst>
            </p:cNvPr>
            <p:cNvSpPr/>
            <p:nvPr/>
          </p:nvSpPr>
          <p:spPr>
            <a:xfrm>
              <a:off x="828989" y="4437590"/>
              <a:ext cx="10585359" cy="1872623"/>
            </a:xfrm>
            <a:prstGeom prst="roundRect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Left Brace 3"/>
          <p:cNvSpPr/>
          <p:nvPr/>
        </p:nvSpPr>
        <p:spPr>
          <a:xfrm rot="16200000">
            <a:off x="5749096" y="1606694"/>
            <a:ext cx="793820" cy="4108181"/>
          </a:xfrm>
          <a:prstGeom prst="leftBrac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58" y="2318142"/>
            <a:ext cx="7254246" cy="121751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B5B6B7-22A4-4326-926E-E0E994D622DA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2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88" y="187441"/>
            <a:ext cx="11322429" cy="75550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“</a:t>
            </a:r>
            <a:r>
              <a:rPr lang="en-US" sz="2800" b="1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US" sz="2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dirty="0" err="1"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US" sz="2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ratio is expanded to include important correction factors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that are evaluated by teams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31" y="1121754"/>
            <a:ext cx="7548507" cy="8425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1928"/>
            <a:ext cx="4899051" cy="41423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851" y="2321928"/>
            <a:ext cx="5761435" cy="462659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Blinded clock</a:t>
            </a:r>
            <a:endParaRPr lang="en-US" sz="2400" dirty="0"/>
          </a:p>
          <a:p>
            <a:r>
              <a:rPr lang="en-US" sz="2400" dirty="0" smtClean="0"/>
              <a:t>Measured precession frequency</a:t>
            </a:r>
          </a:p>
          <a:p>
            <a:r>
              <a:rPr lang="en-US" sz="2400" dirty="0" smtClean="0">
                <a:solidFill>
                  <a:srgbClr val="3333FF"/>
                </a:solidFill>
              </a:rPr>
              <a:t>Electric field correction</a:t>
            </a:r>
          </a:p>
          <a:p>
            <a:r>
              <a:rPr lang="en-US" sz="2400" dirty="0" smtClean="0">
                <a:solidFill>
                  <a:srgbClr val="3333FF"/>
                </a:solidFill>
              </a:rPr>
              <a:t>Pitch correction</a:t>
            </a:r>
          </a:p>
          <a:p>
            <a:r>
              <a:rPr lang="en-US" sz="2400" dirty="0" smtClean="0">
                <a:solidFill>
                  <a:srgbClr val="3333FF"/>
                </a:solidFill>
              </a:rPr>
              <a:t>Muon loss correction</a:t>
            </a:r>
          </a:p>
          <a:p>
            <a:r>
              <a:rPr lang="en-US" sz="2400" dirty="0" smtClean="0">
                <a:solidFill>
                  <a:srgbClr val="3333FF"/>
                </a:solidFill>
              </a:rPr>
              <a:t>Phase-acceptance correction</a:t>
            </a:r>
          </a:p>
          <a:p>
            <a:r>
              <a:rPr lang="en-US" sz="2400" dirty="0" smtClean="0"/>
              <a:t>Absolute magnetic field calibration</a:t>
            </a:r>
          </a:p>
          <a:p>
            <a:r>
              <a:rPr lang="en-US" sz="2400" dirty="0" smtClean="0"/>
              <a:t>Field tracking multipole distribution</a:t>
            </a:r>
          </a:p>
          <a:p>
            <a:r>
              <a:rPr lang="en-US" sz="2400" dirty="0" smtClean="0"/>
              <a:t>Muon weighted multipole distributed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Transient field from the eddy current in kicker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Transient field from the quad charging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282" y="4717252"/>
            <a:ext cx="2378894" cy="19223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657" y="2532129"/>
            <a:ext cx="3628340" cy="183811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84495" y="4635223"/>
            <a:ext cx="1067255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C2E43-88F3-428B-995A-C996C1E62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5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.7218"/>
  <p:tag name="ORIGINALWIDTH" val="1346.082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 \vec{\omega}_{s}-\vec{\omega}_{c} \equiv \vec{\omega}_{a} = - \frac{q}{m} \amu \vec{B} $$&#10;&#10;&#10;&#10;&#10;\end{document}"/>
  <p:tag name="IGUANATEXSIZE" val="20"/>
  <p:tag name="IGUANATEXCURSOR" val="606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111"/>
  <p:tag name="ORIGINALWIDTH" val="2788.152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&#10;&#10;$$a_{\mu} \propto \frac{f_{\rm clock}~~  \wam  \left (1 + C_{e} + C_{p} + C_{ml} + C_{pa}  \right )}{f_{\rm calib}~ \langle \opprime(x,y,\phi)\times M(x,y,\phi)\rangle ~(1+\textcolor{red}{B_{k}+B_{q}}) } $$&#10;&#10;&#10;&#10;&#10;\end{document}"/>
  <p:tag name="IGUANATEXSIZE" val="20"/>
  <p:tag name="IGUANATEXCURSOR" val="677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111"/>
  <p:tag name="PICTUREFILESIZE" val="6151"/>
  <p:tag name="SOURCE" val="\documentclass{slides}\pagestyle{empty}&#10;\begin{document}&#10;$\omega_a={q\over m}a_{\mu}B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111"/>
  <p:tag name="PICTUREFILESIZE" val="6151"/>
  <p:tag name="SOURCE" val="\documentclass{slides}\pagestyle{empty}&#10;\begin{document}&#10;$\omega_a={q\over m}a_{\mu}B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0.7499213"/>
  <p:tag name="ORIGINALWIDTH" val="0.7499213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&#10;&#10;$$$$&#10;&#10;&#10;&#10;&#10;\end{document}"/>
  <p:tag name="IGUANATEXSIZE" val="20"/>
  <p:tag name="IGUANATEXCURSOR" val="479"/>
  <p:tag name="TRANSPARENCY" val="True"/>
  <p:tag name="FILENAME" val=""/>
  <p:tag name="LATEXENGINEID" val="0"/>
  <p:tag name="TEMPFOLDER" val="c:\temp\"/>
  <p:tag name="LATEXFORMHEIGHT" val="418.25"/>
  <p:tag name="LATEXFORMWIDTH" val="959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3.2096"/>
  <p:tag name="ORIGINALWIDTH" val="1925.759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&#10;&#10;$$ a^{}_{\mu} = \left [\frac{\omega^{}_a}{\opprimetilde(T_{r})}\right ] \textcolor{blue}{\frac{\mu'^{}_p(T_{r})}{\mu^{}_e(H)}} \textcolor{green}{ \frac{{\mu^{\&#10;}_e(H)}}{\mu^{}_e}} \textcolor{red}{\frac{m^{}_{\mu}}{m^{}_e}} \textcolor{purple}{\frac{g^{}_e}{2}} $$&#10;&#10;&#10;&#10;&#10;\end{document}"/>
  <p:tag name="IGUANATEXSIZE" val="20"/>
  <p:tag name="IGUANATEXCURSOR" val="548"/>
  <p:tag name="TRANSPARENCY" val="True"/>
  <p:tag name="FILENAME" val=""/>
  <p:tag name="LATEXENGINEID" val="0"/>
  <p:tag name="TEMPFOLDER" val="c:\temp\"/>
  <p:tag name="LATEXFORMHEIGHT" val="418.25"/>
  <p:tag name="LATEXFORMWIDTH" val="959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111"/>
  <p:tag name="ORIGINALWIDTH" val="2788.152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&#10;&#10;$$ \textcolor{red}{a_{\mu}} \propto  \frac{f_{\rm clock}~~  \wam  \left (1 + C_{e} + C_{p} + C_{ml} + C_{pa}  \right )}{f_{\rm calib}~ \langle \opprime(x,y,\phi)\times M(x,y,\phi)\rangle ~(1+B_{k}+ B_{q}) } $$&#10;&#10;&#10;&#10;&#10;\end{document}"/>
  <p:tag name="IGUANATEXSIZE" val="20"/>
  <p:tag name="IGUANATEXCURSOR" val="680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94.001"/>
  <p:tag name="ORIGINALWIDTH" val="2410.949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&#10;\begin{equation}&#10;\begin{split}&#10;f_{\rm clock} \\&#10;\wam \\&#10;C_{e} \\&#10;C_{p} \\ C_{ml} \\ C_{pa}\\ f_{\rm calib}\\ \opprime(x,y,\phi)\\ M(x,y,\phi)\\B_{k}\\ B{q}&#10;\end{split}&#10;\end{equation}&#10;&#10;&#10;&#10;&#10;&#10;\end{document}"/>
  <p:tag name="IGUANATEXSIZE" val="20"/>
  <p:tag name="IGUANATEXCURSOR" val="571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111"/>
  <p:tag name="ORIGINALWIDTH" val="2788.152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&#10;&#10;$$a_{\mu} \propto \frac{f_{\rm clock}~~  \wam  \left (1 + C_{e} + C_{p} + C_{ml} + C_{pa}  \right )}{f_{\rm calib}~ \langle \textcolor{red}{ \opprime(x,y,\phi)} \times M(x,y,\phi)\rangle ~(1+B_{k}+B_{q}) } $$&#10;&#10;&#10;&#10;&#10;\end{document}"/>
  <p:tag name="IGUANATEXSIZE" val="20"/>
  <p:tag name="IGUANATEXCURSOR" val="663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8CC8AC50-A9CA-7F4B-BFA5-9BE337716F4E}" vid="{D9B41E3C-529C-7B49-9BBD-8F1C9DF381E7}"/>
    </a:ext>
  </a:extLst>
</a:theme>
</file>

<file path=ppt/theme/theme11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8CC8AC50-A9CA-7F4B-BFA5-9BE337716F4E}" vid="{D9B41E3C-529C-7B49-9BBD-8F1C9DF381E7}"/>
    </a:ext>
  </a:extLst>
</a:theme>
</file>

<file path=ppt/theme/theme12.xml><?xml version="1.0" encoding="utf-8"?>
<a:theme xmlns:a="http://schemas.openxmlformats.org/drawingml/2006/main" name="5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4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PASCOS 98">
  <a:themeElements>
    <a:clrScheme name="4_PASCOS 98 8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00000"/>
      </a:hlink>
      <a:folHlink>
        <a:srgbClr val="777777"/>
      </a:folHlink>
    </a:clrScheme>
    <a:fontScheme name="4_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PASCOS 98 8">
        <a:dk1>
          <a:srgbClr val="000000"/>
        </a:dk1>
        <a:lt1>
          <a:srgbClr val="FFFFFF"/>
        </a:lt1>
        <a:dk2>
          <a:srgbClr val="0000D4"/>
        </a:dk2>
        <a:lt2>
          <a:srgbClr val="000080"/>
        </a:lt2>
        <a:accent1>
          <a:srgbClr val="F20884"/>
        </a:accent1>
        <a:accent2>
          <a:srgbClr val="DD0806"/>
        </a:accent2>
        <a:accent3>
          <a:srgbClr val="FFFFFF"/>
        </a:accent3>
        <a:accent4>
          <a:srgbClr val="000000"/>
        </a:accent4>
        <a:accent5>
          <a:srgbClr val="F7AAC2"/>
        </a:accent5>
        <a:accent6>
          <a:srgbClr val="C80605"/>
        </a:accent6>
        <a:hlink>
          <a:srgbClr val="0000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ienberg_60hanalysis" id="{EE78F19F-E5FA-F545-B295-6072E6E16DE0}" vid="{FBCCB009-20A4-8546-8728-A3BBCF0E8210}"/>
    </a:ext>
  </a:extLst>
</a:theme>
</file>

<file path=ppt/theme/theme5.xml><?xml version="1.0" encoding="utf-8"?>
<a:theme xmlns:a="http://schemas.openxmlformats.org/drawingml/2006/main" name="9_Default Design">
  <a:themeElements>
    <a:clrScheme name="4_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57902</TotalTime>
  <Words>1630</Words>
  <Application>Microsoft Office PowerPoint</Application>
  <PresentationFormat>Widescreen</PresentationFormat>
  <Paragraphs>258</Paragraphs>
  <Slides>26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9" baseType="lpstr">
      <vt:lpstr>ＭＳ Ｐゴシック</vt:lpstr>
      <vt:lpstr>ＭＳ Ｐゴシック</vt:lpstr>
      <vt:lpstr>AAAAAB+Avenir-Book</vt:lpstr>
      <vt:lpstr>Arial</vt:lpstr>
      <vt:lpstr>Arial Unicode MS</vt:lpstr>
      <vt:lpstr>Calibri</vt:lpstr>
      <vt:lpstr>Calibri Light</vt:lpstr>
      <vt:lpstr>Cambria Math</vt:lpstr>
      <vt:lpstr>Comic Sans MS</vt:lpstr>
      <vt:lpstr>Geneva</vt:lpstr>
      <vt:lpstr>Helvetica</vt:lpstr>
      <vt:lpstr>Monotype Sorts</vt:lpstr>
      <vt:lpstr>Noto Sans</vt:lpstr>
      <vt:lpstr>Symbol</vt:lpstr>
      <vt:lpstr>Times New Roman</vt:lpstr>
      <vt:lpstr>Wingdings</vt:lpstr>
      <vt:lpstr>나눔스퀘어</vt:lpstr>
      <vt:lpstr>Office Theme</vt:lpstr>
      <vt:lpstr>Fermilab</vt:lpstr>
      <vt:lpstr>Custom Design</vt:lpstr>
      <vt:lpstr>Fermilab_PPT_090915</vt:lpstr>
      <vt:lpstr>9_Default Design</vt:lpstr>
      <vt:lpstr>1_Fermilab</vt:lpstr>
      <vt:lpstr>2_Fermilab</vt:lpstr>
      <vt:lpstr>3_Fermilab</vt:lpstr>
      <vt:lpstr>1_Custom Design</vt:lpstr>
      <vt:lpstr>Fermilab_PPT_090815</vt:lpstr>
      <vt:lpstr>1_Fermilab_PPT_090815</vt:lpstr>
      <vt:lpstr>5_PASCOS 98</vt:lpstr>
      <vt:lpstr>3_Default Design</vt:lpstr>
      <vt:lpstr>4_PASCOS 98</vt:lpstr>
      <vt:lpstr>FNAL_TemplatePC_060514</vt:lpstr>
      <vt:lpstr>Equation</vt:lpstr>
      <vt:lpstr>PowerPoint Presentation</vt:lpstr>
      <vt:lpstr>What everybody generally knows… </vt:lpstr>
      <vt:lpstr>To date:  The recommended HVP value from e+e- data</vt:lpstr>
      <vt:lpstr>The Fundamental Experimental Principle </vt:lpstr>
      <vt:lpstr>The expression is more complicated when you add in E-field focusing and out of plane oscillations</vt:lpstr>
      <vt:lpstr>5 miracles permit g-2 to be measured to sub-ppm precision</vt:lpstr>
      <vt:lpstr>Reminder: the precession frequency is the difference between the spin and cyclotron frequencies</vt:lpstr>
      <vt:lpstr>am is obtained from 2 frequency measurements we make … and well-known fundamental factors from others</vt:lpstr>
      <vt:lpstr>The “wa/wp” ratio is expanded to include important correction factors that are evaluated by teams</vt:lpstr>
      <vt:lpstr>Data collected met proposal goals … “21 BNLs”</vt:lpstr>
      <vt:lpstr>Original Goals and Where we are trending  *</vt:lpstr>
      <vt:lpstr>Toward the Run-2/3 Release …</vt:lpstr>
      <vt:lpstr>Measure the field moments vs time</vt:lpstr>
      <vt:lpstr>Two transient effects perturbed B within the kicker and quadrupole plates at injection</vt:lpstr>
      <vt:lpstr>PowerPoint Presentation</vt:lpstr>
      <vt:lpstr>Precession frequency… 19 analyses x 3 runs periods = 57 wa !</vt:lpstr>
      <vt:lpstr>Overall message:  Results are consistent and are supported by many quality control checks</vt:lpstr>
      <vt:lpstr>Beam Dynamics Corrections to measured wa</vt:lpstr>
      <vt:lpstr>Major post Run 1 improvements – kicker strength</vt:lpstr>
      <vt:lpstr>RF system deployed in Run 5 to damp CBO, reduce muon losses during storage </vt:lpstr>
      <vt:lpstr>We’ve recently added a new beam imaging tool that directly observes the stored muons with minimum perturbation for the first time</vt:lpstr>
      <vt:lpstr>Plans for Release of Run 2/3</vt:lpstr>
      <vt:lpstr>Now back to the SM and why you are important!!</vt:lpstr>
      <vt:lpstr>The experimental landscape will improve …</vt:lpstr>
      <vt:lpstr>And finally, the lattice … eventually the most precise HVP method?</vt:lpstr>
      <vt:lpstr>… and, then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Hertzog</dc:creator>
  <cp:lastModifiedBy>David Hertzog</cp:lastModifiedBy>
  <cp:revision>437</cp:revision>
  <cp:lastPrinted>2021-03-26T14:50:39Z</cp:lastPrinted>
  <dcterms:created xsi:type="dcterms:W3CDTF">2020-07-20T21:45:21Z</dcterms:created>
  <dcterms:modified xsi:type="dcterms:W3CDTF">2023-04-21T16:11:06Z</dcterms:modified>
</cp:coreProperties>
</file>